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9"/>
  </p:notesMasterIdLst>
  <p:handoutMasterIdLst>
    <p:handoutMasterId r:id="rId40"/>
  </p:handoutMasterIdLst>
  <p:sldIdLst>
    <p:sldId id="394" r:id="rId2"/>
    <p:sldId id="390" r:id="rId3"/>
    <p:sldId id="397" r:id="rId4"/>
    <p:sldId id="423" r:id="rId5"/>
    <p:sldId id="424" r:id="rId6"/>
    <p:sldId id="422" r:id="rId7"/>
    <p:sldId id="386" r:id="rId8"/>
    <p:sldId id="382" r:id="rId9"/>
    <p:sldId id="387" r:id="rId10"/>
    <p:sldId id="404" r:id="rId11"/>
    <p:sldId id="405" r:id="rId12"/>
    <p:sldId id="406" r:id="rId13"/>
    <p:sldId id="407" r:id="rId14"/>
    <p:sldId id="408" r:id="rId15"/>
    <p:sldId id="409" r:id="rId16"/>
    <p:sldId id="425" r:id="rId17"/>
    <p:sldId id="416" r:id="rId18"/>
    <p:sldId id="435" r:id="rId19"/>
    <p:sldId id="410" r:id="rId20"/>
    <p:sldId id="403" r:id="rId21"/>
    <p:sldId id="411" r:id="rId22"/>
    <p:sldId id="412" r:id="rId23"/>
    <p:sldId id="413" r:id="rId24"/>
    <p:sldId id="414" r:id="rId25"/>
    <p:sldId id="415" r:id="rId26"/>
    <p:sldId id="419" r:id="rId27"/>
    <p:sldId id="433" r:id="rId28"/>
    <p:sldId id="388" r:id="rId29"/>
    <p:sldId id="417" r:id="rId30"/>
    <p:sldId id="432" r:id="rId31"/>
    <p:sldId id="420" r:id="rId32"/>
    <p:sldId id="389" r:id="rId33"/>
    <p:sldId id="428" r:id="rId34"/>
    <p:sldId id="418" r:id="rId35"/>
    <p:sldId id="431" r:id="rId36"/>
    <p:sldId id="434" r:id="rId37"/>
    <p:sldId id="370" r:id="rId38"/>
  </p:sldIdLst>
  <p:sldSz cx="9144000" cy="5143500" type="screen16x9"/>
  <p:notesSz cx="6858000" cy="9144000"/>
  <p:custDataLst>
    <p:tags r:id="rId41"/>
  </p:custDataLst>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1620">
          <p15:clr>
            <a:srgbClr val="A4A3A4"/>
          </p15:clr>
        </p15:guide>
        <p15:guide id="2" pos="2880">
          <p15:clr>
            <a:srgbClr val="A4A3A4"/>
          </p15:clr>
        </p15:guide>
      </p15:sldGuideLst>
    </p:ext>
    <p:ext uri="{2D200454-40CA-4A62-9FC3-DE9A4176ACB9}">
      <p15:notesGuideLst xmlns:p15="http://schemas.microsoft.com/office/powerpoint/2012/main" xmlns="">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ECFF"/>
    <a:srgbClr val="CC99FF"/>
    <a:srgbClr val="99FFCC"/>
    <a:srgbClr val="9999FF"/>
    <a:srgbClr val="FF51B7"/>
    <a:srgbClr val="CCFF99"/>
    <a:srgbClr val="67AFE3"/>
    <a:srgbClr val="FFFF99"/>
    <a:srgbClr val="0096D5"/>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505" autoAdjust="0"/>
    <p:restoredTop sz="93895" autoAdjust="0"/>
  </p:normalViewPr>
  <p:slideViewPr>
    <p:cSldViewPr>
      <p:cViewPr>
        <p:scale>
          <a:sx n="100" d="100"/>
          <a:sy n="100" d="100"/>
        </p:scale>
        <p:origin x="-922" y="-422"/>
      </p:cViewPr>
      <p:guideLst>
        <p:guide orient="horz" pos="1620"/>
        <p:guide pos="2880"/>
      </p:guideLst>
    </p:cSldViewPr>
  </p:slideViewPr>
  <p:notesTextViewPr>
    <p:cViewPr>
      <p:scale>
        <a:sx n="1" d="1"/>
        <a:sy n="1" d="1"/>
      </p:scale>
      <p:origin x="0" y="0"/>
    </p:cViewPr>
  </p:notesTextViewPr>
  <p:sorterViewPr>
    <p:cViewPr>
      <p:scale>
        <a:sx n="150" d="100"/>
        <a:sy n="150" d="100"/>
      </p:scale>
      <p:origin x="0" y="4332"/>
    </p:cViewPr>
  </p:sorterViewPr>
  <p:notesViewPr>
    <p:cSldViewPr>
      <p:cViewPr varScale="1">
        <p:scale>
          <a:sx n="65" d="100"/>
          <a:sy n="65" d="100"/>
        </p:scale>
        <p:origin x="-2928" y="-102"/>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gs" Target="tags/tag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handoutMaster" Target="handoutMasters/handoutMaster1.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8A67DD0A-9044-4D18-9C18-8B428ED92850}" type="datetimeFigureOut">
              <a:rPr lang="zh-CN" altLang="en-US" smtClean="0"/>
              <a:t>2020/11/18</a:t>
            </a:fld>
            <a:endParaRPr lang="zh-CN" altLang="en-US"/>
          </a:p>
        </p:txBody>
      </p:sp>
      <p:sp>
        <p:nvSpPr>
          <p:cNvPr id="4" name="页脚占位符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zh-CN" altLang="en-US"/>
          </a:p>
        </p:txBody>
      </p:sp>
      <p:sp>
        <p:nvSpPr>
          <p:cNvPr id="5" name="灯片编号占位符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418C6817-9CDC-4935-A4AC-27CF72BD8B27}" type="slidenum">
              <a:rPr lang="zh-CN" altLang="en-US" smtClean="0"/>
              <a:t>‹#›</a:t>
            </a:fld>
            <a:endParaRPr lang="zh-CN" altLang="en-US"/>
          </a:p>
        </p:txBody>
      </p:sp>
    </p:spTree>
    <p:extLst>
      <p:ext uri="{BB962C8B-B14F-4D97-AF65-F5344CB8AC3E}">
        <p14:creationId xmlns:p14="http://schemas.microsoft.com/office/powerpoint/2010/main" val="247291358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29387C70-E853-4894-BF07-D2F4B19C8F53}" type="datetimeFigureOut">
              <a:rPr lang="zh-CN" altLang="en-US" smtClean="0"/>
              <a:t>2020/11/18</a:t>
            </a:fld>
            <a:endParaRPr lang="zh-CN" altLang="en-US"/>
          </a:p>
        </p:txBody>
      </p:sp>
      <p:sp>
        <p:nvSpPr>
          <p:cNvPr id="4" name="幻灯片图像占位符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6" name="页脚占位符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AA47F99-6ADC-4C80-99B3-D41D132752F1}" type="slidenum">
              <a:rPr lang="zh-CN" altLang="en-US" smtClean="0"/>
              <a:t>‹#›</a:t>
            </a:fld>
            <a:endParaRPr lang="zh-CN" altLang="en-US"/>
          </a:p>
        </p:txBody>
      </p:sp>
    </p:spTree>
    <p:extLst>
      <p:ext uri="{BB962C8B-B14F-4D97-AF65-F5344CB8AC3E}">
        <p14:creationId xmlns:p14="http://schemas.microsoft.com/office/powerpoint/2010/main" val="9300983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a:t>
            </a:fld>
            <a:endParaRPr lang="zh-CN" altLang="en-US"/>
          </a:p>
        </p:txBody>
      </p:sp>
    </p:spTree>
    <p:extLst>
      <p:ext uri="{BB962C8B-B14F-4D97-AF65-F5344CB8AC3E}">
        <p14:creationId xmlns:p14="http://schemas.microsoft.com/office/powerpoint/2010/main" val="369950244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2</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7</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8</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9</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10</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11</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12</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13</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14</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15</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19</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28</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BAA47F99-6ADC-4C80-99B3-D41D132752F1}" type="slidenum">
              <a:rPr lang="zh-CN" altLang="en-US" smtClean="0"/>
              <a:t>29</a:t>
            </a:fld>
            <a:endParaRPr lang="zh-CN" altLang="en-US"/>
          </a:p>
        </p:txBody>
      </p:sp>
    </p:spTree>
    <p:extLst>
      <p:ext uri="{BB962C8B-B14F-4D97-AF65-F5344CB8AC3E}">
        <p14:creationId xmlns:p14="http://schemas.microsoft.com/office/powerpoint/2010/main" val="274686990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32</a:t>
            </a:fld>
            <a:endParaRPr lang="zh-CN" altLang="en-US"/>
          </a:p>
        </p:txBody>
      </p:sp>
    </p:spTree>
    <p:extLst>
      <p:ext uri="{BB962C8B-B14F-4D97-AF65-F5344CB8AC3E}">
        <p14:creationId xmlns:p14="http://schemas.microsoft.com/office/powerpoint/2010/main" val="73816114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BAA47F99-6ADC-4C80-99B3-D41D132752F1}" type="slidenum">
              <a:rPr lang="zh-CN" altLang="en-US" smtClean="0"/>
              <a:t>37</a:t>
            </a:fld>
            <a:endParaRPr lang="zh-CN" altLang="en-US"/>
          </a:p>
        </p:txBody>
      </p:sp>
    </p:spTree>
    <p:extLst>
      <p:ext uri="{BB962C8B-B14F-4D97-AF65-F5344CB8AC3E}">
        <p14:creationId xmlns:p14="http://schemas.microsoft.com/office/powerpoint/2010/main" val="369950244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标题幻灯片">
    <p:spTree>
      <p:nvGrpSpPr>
        <p:cNvPr id="1" name=""/>
        <p:cNvGrpSpPr/>
        <p:nvPr/>
      </p:nvGrpSpPr>
      <p:grpSpPr>
        <a:xfrm>
          <a:off x="0" y="0"/>
          <a:ext cx="0" cy="0"/>
          <a:chOff x="0" y="0"/>
          <a:chExt cx="0" cy="0"/>
        </a:xfrm>
      </p:grpSpPr>
    </p:spTree>
    <p:extLst>
      <p:ext uri="{BB962C8B-B14F-4D97-AF65-F5344CB8AC3E}">
        <p14:creationId xmlns:p14="http://schemas.microsoft.com/office/powerpoint/2010/main" val="4261245481"/>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标题和内容">
    <p:spTree>
      <p:nvGrpSpPr>
        <p:cNvPr id="1" name=""/>
        <p:cNvGrpSpPr/>
        <p:nvPr/>
      </p:nvGrpSpPr>
      <p:grpSpPr>
        <a:xfrm>
          <a:off x="0" y="0"/>
          <a:ext cx="0" cy="0"/>
          <a:chOff x="0" y="0"/>
          <a:chExt cx="0" cy="0"/>
        </a:xfrm>
      </p:grpSpPr>
    </p:spTree>
    <p:extLst>
      <p:ext uri="{BB962C8B-B14F-4D97-AF65-F5344CB8AC3E}">
        <p14:creationId xmlns:p14="http://schemas.microsoft.com/office/powerpoint/2010/main" val="1478642778"/>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标题和内容">
    <p:spTree>
      <p:nvGrpSpPr>
        <p:cNvPr id="1" name=""/>
        <p:cNvGrpSpPr/>
        <p:nvPr/>
      </p:nvGrpSpPr>
      <p:grpSpPr>
        <a:xfrm>
          <a:off x="0" y="0"/>
          <a:ext cx="0" cy="0"/>
          <a:chOff x="0" y="0"/>
          <a:chExt cx="0" cy="0"/>
        </a:xfrm>
      </p:grpSpPr>
      <p:cxnSp>
        <p:nvCxnSpPr>
          <p:cNvPr id="4" name="直接连接符 3"/>
          <p:cNvCxnSpPr/>
          <p:nvPr userDrawn="1"/>
        </p:nvCxnSpPr>
        <p:spPr>
          <a:xfrm>
            <a:off x="0" y="555526"/>
            <a:ext cx="9144000" cy="0"/>
          </a:xfrm>
          <a:prstGeom prst="line">
            <a:avLst/>
          </a:prstGeom>
          <a:ln w="22225">
            <a:solidFill>
              <a:srgbClr val="969696"/>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51341292"/>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内容占位符 2"/>
          <p:cNvSpPr>
            <a:spLocks noGrp="1"/>
          </p:cNvSpPr>
          <p:nvPr>
            <p:ph sz="half" idx="1"/>
          </p:nvPr>
        </p:nvSpPr>
        <p:spPr>
          <a:xfrm>
            <a:off x="457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4" name="内容占位符 3"/>
          <p:cNvSpPr>
            <a:spLocks noGrp="1"/>
          </p:cNvSpPr>
          <p:nvPr>
            <p:ph sz="half" idx="2"/>
          </p:nvPr>
        </p:nvSpPr>
        <p:spPr>
          <a:xfrm>
            <a:off x="4648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5" name="日期占位符 4"/>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1985759757"/>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nvPr>
        </p:nvSpPr>
        <p:spPr>
          <a:xfrm>
            <a:off x="457200" y="205979"/>
            <a:ext cx="8229600" cy="857250"/>
          </a:xfrm>
        </p:spPr>
        <p:txBody>
          <a:bodyPr/>
          <a:lstStyle>
            <a:lvl1pPr>
              <a:defRPr/>
            </a:lvl1pPr>
          </a:lstStyle>
          <a:p>
            <a:r>
              <a:rPr lang="zh-CN" altLang="en-US" smtClean="0"/>
              <a:t>单击此处编辑母版标题样式</a:t>
            </a:r>
            <a:endParaRPr lang="zh-CN" altLang="en-US"/>
          </a:p>
        </p:txBody>
      </p:sp>
      <p:sp>
        <p:nvSpPr>
          <p:cNvPr id="3" name="文本占位符 2"/>
          <p:cNvSpPr>
            <a:spLocks noGrp="1"/>
          </p:cNvSpPr>
          <p:nvPr>
            <p:ph type="body" idx="1"/>
          </p:nvPr>
        </p:nvSpPr>
        <p:spPr>
          <a:xfrm>
            <a:off x="457200" y="1151335"/>
            <a:ext cx="4040188"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smtClean="0"/>
              <a:t>单击此处编辑母版文本样式</a:t>
            </a:r>
          </a:p>
        </p:txBody>
      </p:sp>
      <p:sp>
        <p:nvSpPr>
          <p:cNvPr id="4" name="内容占位符 3"/>
          <p:cNvSpPr>
            <a:spLocks noGrp="1"/>
          </p:cNvSpPr>
          <p:nvPr>
            <p:ph sz="half" idx="2"/>
          </p:nvPr>
        </p:nvSpPr>
        <p:spPr>
          <a:xfrm>
            <a:off x="457200" y="1631156"/>
            <a:ext cx="4040188"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5" name="文本占位符 4"/>
          <p:cNvSpPr>
            <a:spLocks noGrp="1"/>
          </p:cNvSpPr>
          <p:nvPr>
            <p:ph type="body" sz="quarter" idx="3"/>
          </p:nvPr>
        </p:nvSpPr>
        <p:spPr>
          <a:xfrm>
            <a:off x="4645026" y="1151335"/>
            <a:ext cx="4041775"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smtClean="0"/>
              <a:t>单击此处编辑母版文本样式</a:t>
            </a:r>
          </a:p>
        </p:txBody>
      </p:sp>
      <p:sp>
        <p:nvSpPr>
          <p:cNvPr id="6" name="内容占位符 5"/>
          <p:cNvSpPr>
            <a:spLocks noGrp="1"/>
          </p:cNvSpPr>
          <p:nvPr>
            <p:ph sz="quarter" idx="4"/>
          </p:nvPr>
        </p:nvSpPr>
        <p:spPr>
          <a:xfrm>
            <a:off x="4645026" y="1631156"/>
            <a:ext cx="4041775"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7" name="日期占位符 6"/>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8" name="页脚占位符 7"/>
          <p:cNvSpPr>
            <a:spLocks noGrp="1"/>
          </p:cNvSpPr>
          <p:nvPr>
            <p:ph type="ftr" sz="quarter" idx="11"/>
          </p:nvPr>
        </p:nvSpPr>
        <p:spPr/>
        <p:txBody>
          <a:bodyPr/>
          <a:lstStyle/>
          <a:p>
            <a:endParaRPr lang="zh-CN" altLang="en-US"/>
          </a:p>
        </p:txBody>
      </p:sp>
      <p:sp>
        <p:nvSpPr>
          <p:cNvPr id="9" name="灯片编号占位符 8"/>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3658644646"/>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日期占位符 2"/>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4" name="页脚占位符 3"/>
          <p:cNvSpPr>
            <a:spLocks noGrp="1"/>
          </p:cNvSpPr>
          <p:nvPr>
            <p:ph type="ftr" sz="quarter" idx="11"/>
          </p:nvPr>
        </p:nvSpPr>
        <p:spPr/>
        <p:txBody>
          <a:bodyPr/>
          <a:lstStyle/>
          <a:p>
            <a:endParaRPr lang="zh-CN" altLang="en-US"/>
          </a:p>
        </p:txBody>
      </p:sp>
      <p:sp>
        <p:nvSpPr>
          <p:cNvPr id="5" name="灯片编号占位符 4"/>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740331868"/>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日期占位符 1"/>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3" name="页脚占位符 2"/>
          <p:cNvSpPr>
            <a:spLocks noGrp="1"/>
          </p:cNvSpPr>
          <p:nvPr>
            <p:ph type="ftr" sz="quarter" idx="11"/>
          </p:nvPr>
        </p:nvSpPr>
        <p:spPr/>
        <p:txBody>
          <a:bodyPr/>
          <a:lstStyle/>
          <a:p>
            <a:endParaRPr lang="zh-CN" altLang="en-US"/>
          </a:p>
        </p:txBody>
      </p:sp>
      <p:sp>
        <p:nvSpPr>
          <p:cNvPr id="4" name="灯片编号占位符 3"/>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3444055827"/>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p:cNvSpPr>
            <a:spLocks noGrp="1"/>
          </p:cNvSpPr>
          <p:nvPr>
            <p:ph type="title"/>
          </p:nvPr>
        </p:nvSpPr>
        <p:spPr>
          <a:xfrm>
            <a:off x="457201" y="204787"/>
            <a:ext cx="3008313" cy="871538"/>
          </a:xfrm>
        </p:spPr>
        <p:txBody>
          <a:bodyPr anchor="b"/>
          <a:lstStyle>
            <a:lvl1pPr algn="l">
              <a:defRPr sz="2000" b="1"/>
            </a:lvl1pPr>
          </a:lstStyle>
          <a:p>
            <a:r>
              <a:rPr lang="zh-CN" altLang="en-US" smtClean="0"/>
              <a:t>单击此处编辑母版标题样式</a:t>
            </a:r>
            <a:endParaRPr lang="zh-CN" altLang="en-US"/>
          </a:p>
        </p:txBody>
      </p:sp>
      <p:sp>
        <p:nvSpPr>
          <p:cNvPr id="3" name="内容占位符 2"/>
          <p:cNvSpPr>
            <a:spLocks noGrp="1"/>
          </p:cNvSpPr>
          <p:nvPr>
            <p:ph idx="1"/>
          </p:nvPr>
        </p:nvSpPr>
        <p:spPr>
          <a:xfrm>
            <a:off x="3575050" y="204788"/>
            <a:ext cx="5111750" cy="438983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4" name="文本占位符 3"/>
          <p:cNvSpPr>
            <a:spLocks noGrp="1"/>
          </p:cNvSpPr>
          <p:nvPr>
            <p:ph type="body" sz="half" idx="2"/>
          </p:nvPr>
        </p:nvSpPr>
        <p:spPr>
          <a:xfrm>
            <a:off x="457201" y="1076326"/>
            <a:ext cx="3008313" cy="351829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zh-CN" altLang="en-US" smtClean="0"/>
              <a:t>单击此处编辑母版文本样式</a:t>
            </a:r>
          </a:p>
        </p:txBody>
      </p:sp>
      <p:sp>
        <p:nvSpPr>
          <p:cNvPr id="5" name="日期占位符 4"/>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3899440134"/>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p:cNvSpPr>
            <a:spLocks noGrp="1"/>
          </p:cNvSpPr>
          <p:nvPr>
            <p:ph type="title"/>
          </p:nvPr>
        </p:nvSpPr>
        <p:spPr>
          <a:xfrm>
            <a:off x="1792288" y="3600450"/>
            <a:ext cx="5486400" cy="425054"/>
          </a:xfrm>
        </p:spPr>
        <p:txBody>
          <a:bodyPr anchor="b"/>
          <a:lstStyle>
            <a:lvl1pPr algn="l">
              <a:defRPr sz="2000" b="1"/>
            </a:lvl1pPr>
          </a:lstStyle>
          <a:p>
            <a:r>
              <a:rPr lang="zh-CN" altLang="en-US" smtClean="0"/>
              <a:t>单击此处编辑母版标题样式</a:t>
            </a:r>
            <a:endParaRPr lang="zh-CN" altLang="en-US"/>
          </a:p>
        </p:txBody>
      </p:sp>
      <p:sp>
        <p:nvSpPr>
          <p:cNvPr id="3" name="图片占位符 2"/>
          <p:cNvSpPr>
            <a:spLocks noGrp="1"/>
          </p:cNvSpPr>
          <p:nvPr>
            <p:ph type="pic" idx="1"/>
          </p:nvPr>
        </p:nvSpPr>
        <p:spPr>
          <a:xfrm>
            <a:off x="1792288" y="459581"/>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zh-CN" altLang="en-US"/>
          </a:p>
        </p:txBody>
      </p:sp>
      <p:sp>
        <p:nvSpPr>
          <p:cNvPr id="4" name="文本占位符 3"/>
          <p:cNvSpPr>
            <a:spLocks noGrp="1"/>
          </p:cNvSpPr>
          <p:nvPr>
            <p:ph type="body" sz="half" idx="2"/>
          </p:nvPr>
        </p:nvSpPr>
        <p:spPr>
          <a:xfrm>
            <a:off x="1792288" y="4025503"/>
            <a:ext cx="5486400" cy="60364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zh-CN" altLang="en-US" smtClean="0"/>
              <a:t>单击此处编辑母版文本样式</a:t>
            </a:r>
          </a:p>
        </p:txBody>
      </p:sp>
      <p:sp>
        <p:nvSpPr>
          <p:cNvPr id="5" name="日期占位符 4"/>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596530106"/>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smtClean="0"/>
              <a:t>单击此处编辑母版标题样式</a:t>
            </a:r>
            <a:endParaRPr lang="zh-CN" altLang="en-US"/>
          </a:p>
        </p:txBody>
      </p:sp>
      <p:sp>
        <p:nvSpPr>
          <p:cNvPr id="3" name="竖排文字占位符 2"/>
          <p:cNvSpPr>
            <a:spLocks noGrp="1"/>
          </p:cNvSpPr>
          <p:nvPr>
            <p:ph type="body" orient="vert" idx="1"/>
          </p:nvPr>
        </p:nvSpPr>
        <p:spPr/>
        <p:txBody>
          <a:bodyPr vert="eaVert"/>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4" name="日期占位符 3"/>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3778608446"/>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垂直排列标题与文本">
    <p:spTree>
      <p:nvGrpSpPr>
        <p:cNvPr id="1" name=""/>
        <p:cNvGrpSpPr/>
        <p:nvPr/>
      </p:nvGrpSpPr>
      <p:grpSpPr>
        <a:xfrm>
          <a:off x="0" y="0"/>
          <a:ext cx="0" cy="0"/>
          <a:chOff x="0" y="0"/>
          <a:chExt cx="0" cy="0"/>
        </a:xfrm>
      </p:grpSpPr>
      <p:sp>
        <p:nvSpPr>
          <p:cNvPr id="2" name="竖排标题 1"/>
          <p:cNvSpPr>
            <a:spLocks noGrp="1"/>
          </p:cNvSpPr>
          <p:nvPr>
            <p:ph type="title" orient="vert"/>
          </p:nvPr>
        </p:nvSpPr>
        <p:spPr>
          <a:xfrm>
            <a:off x="6629400" y="154781"/>
            <a:ext cx="2057400" cy="3290888"/>
          </a:xfrm>
        </p:spPr>
        <p:txBody>
          <a:bodyPr vert="eaVert"/>
          <a:lstStyle/>
          <a:p>
            <a:r>
              <a:rPr lang="zh-CN" altLang="en-US" smtClean="0"/>
              <a:t>单击此处编辑母版标题样式</a:t>
            </a:r>
            <a:endParaRPr lang="zh-CN" altLang="en-US"/>
          </a:p>
        </p:txBody>
      </p:sp>
      <p:sp>
        <p:nvSpPr>
          <p:cNvPr id="3" name="竖排文字占位符 2"/>
          <p:cNvSpPr>
            <a:spLocks noGrp="1"/>
          </p:cNvSpPr>
          <p:nvPr>
            <p:ph type="body" orient="vert" idx="1"/>
          </p:nvPr>
        </p:nvSpPr>
        <p:spPr>
          <a:xfrm>
            <a:off x="457200" y="154781"/>
            <a:ext cx="6019800" cy="3290888"/>
          </a:xfrm>
        </p:spPr>
        <p:txBody>
          <a:bodyPr vert="eaVert"/>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4" name="日期占位符 3"/>
          <p:cNvSpPr>
            <a:spLocks noGrp="1"/>
          </p:cNvSpPr>
          <p:nvPr>
            <p:ph type="dt" sz="half" idx="10"/>
          </p:nvPr>
        </p:nvSpPr>
        <p:spPr/>
        <p:txBody>
          <a:bodyPr/>
          <a:lstStyle/>
          <a:p>
            <a:fld id="{F31A8091-7EE4-41B5-8137-A62B04FCA6E6}" type="datetimeFigureOut">
              <a:rPr lang="zh-CN" altLang="en-US" smtClean="0"/>
              <a:t>2020/11/18</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1874625225"/>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两栏内容">
    <p:spTree>
      <p:nvGrpSpPr>
        <p:cNvPr id="1" name=""/>
        <p:cNvGrpSpPr/>
        <p:nvPr/>
      </p:nvGrpSpPr>
      <p:grpSpPr>
        <a:xfrm>
          <a:off x="0" y="0"/>
          <a:ext cx="0" cy="0"/>
          <a:chOff x="0" y="0"/>
          <a:chExt cx="0" cy="0"/>
        </a:xfrm>
      </p:grpSpPr>
      <p:sp>
        <p:nvSpPr>
          <p:cNvPr id="15" name="TextBox 14"/>
          <p:cNvSpPr txBox="1"/>
          <p:nvPr userDrawn="1"/>
        </p:nvSpPr>
        <p:spPr>
          <a:xfrm>
            <a:off x="3131840" y="409253"/>
            <a:ext cx="2880320" cy="600164"/>
          </a:xfrm>
          <a:prstGeom prst="rect">
            <a:avLst/>
          </a:prstGeom>
          <a:noFill/>
        </p:spPr>
        <p:txBody>
          <a:bodyPr wrap="square" rtlCol="0">
            <a:spAutoFit/>
          </a:bodyPr>
          <a:lstStyle/>
          <a:p>
            <a:pPr algn="ctr"/>
            <a:r>
              <a:rPr lang="zh-CN" altLang="en-US" sz="2100" dirty="0" smtClean="0">
                <a:solidFill>
                  <a:schemeClr val="accent3"/>
                </a:solidFill>
              </a:rPr>
              <a:t>单击输入标题</a:t>
            </a:r>
            <a:endParaRPr lang="en-US" altLang="zh-CN" sz="2100" dirty="0" smtClean="0">
              <a:solidFill>
                <a:schemeClr val="accent3"/>
              </a:solidFill>
            </a:endParaRPr>
          </a:p>
          <a:p>
            <a:pPr algn="ctr"/>
            <a:r>
              <a:rPr lang="zh-CN" altLang="en-US" sz="1100" dirty="0" smtClean="0">
                <a:solidFill>
                  <a:schemeClr val="tx1">
                    <a:lumMod val="65000"/>
                    <a:lumOff val="35000"/>
                  </a:schemeClr>
                </a:solidFill>
              </a:rPr>
              <a:t>单击此处添加副标题或详细文本描述</a:t>
            </a:r>
            <a:endParaRPr lang="zh-CN" altLang="en-US" sz="1100" dirty="0">
              <a:solidFill>
                <a:schemeClr val="tx1">
                  <a:lumMod val="65000"/>
                  <a:lumOff val="35000"/>
                </a:schemeClr>
              </a:solidFill>
            </a:endParaRPr>
          </a:p>
        </p:txBody>
      </p:sp>
      <p:sp>
        <p:nvSpPr>
          <p:cNvPr id="16" name="TextBox 15"/>
          <p:cNvSpPr txBox="1"/>
          <p:nvPr userDrawn="1"/>
        </p:nvSpPr>
        <p:spPr>
          <a:xfrm>
            <a:off x="3131840" y="4587974"/>
            <a:ext cx="2880320" cy="338554"/>
          </a:xfrm>
          <a:prstGeom prst="rect">
            <a:avLst/>
          </a:prstGeom>
          <a:noFill/>
        </p:spPr>
        <p:txBody>
          <a:bodyPr wrap="square" rtlCol="0">
            <a:spAutoFit/>
          </a:bodyPr>
          <a:lstStyle/>
          <a:p>
            <a:pPr algn="ctr"/>
            <a:r>
              <a:rPr lang="en-US" altLang="zh-CN" sz="800" dirty="0" smtClean="0">
                <a:ln>
                  <a:noFill/>
                </a:ln>
                <a:solidFill>
                  <a:schemeClr val="accent3"/>
                </a:solidFill>
              </a:rPr>
              <a:t>www.</a:t>
            </a:r>
            <a:r>
              <a:rPr lang="zh-CN" altLang="en-US" sz="800" dirty="0" smtClean="0">
                <a:ln>
                  <a:noFill/>
                </a:ln>
                <a:solidFill>
                  <a:schemeClr val="accent3"/>
                </a:solidFill>
              </a:rPr>
              <a:t>企业网站</a:t>
            </a:r>
            <a:r>
              <a:rPr lang="en-US" altLang="zh-CN" sz="800" dirty="0" smtClean="0">
                <a:ln>
                  <a:noFill/>
                </a:ln>
                <a:solidFill>
                  <a:schemeClr val="accent3"/>
                </a:solidFill>
              </a:rPr>
              <a:t>.com</a:t>
            </a:r>
          </a:p>
          <a:p>
            <a:pPr algn="ctr"/>
            <a:r>
              <a:rPr lang="zh-CN" altLang="en-US" sz="800" dirty="0" smtClean="0">
                <a:solidFill>
                  <a:schemeClr val="tx1">
                    <a:lumMod val="65000"/>
                    <a:lumOff val="35000"/>
                  </a:schemeClr>
                </a:solidFill>
              </a:rPr>
              <a:t>企业名称</a:t>
            </a:r>
            <a:r>
              <a:rPr lang="en-US" altLang="zh-CN" sz="800" dirty="0" smtClean="0">
                <a:solidFill>
                  <a:schemeClr val="tx1">
                    <a:lumMod val="65000"/>
                    <a:lumOff val="35000"/>
                  </a:schemeClr>
                </a:solidFill>
              </a:rPr>
              <a:t>/</a:t>
            </a:r>
            <a:r>
              <a:rPr lang="zh-CN" altLang="en-US" sz="800" dirty="0" smtClean="0">
                <a:solidFill>
                  <a:schemeClr val="tx1">
                    <a:lumMod val="65000"/>
                    <a:lumOff val="35000"/>
                  </a:schemeClr>
                </a:solidFill>
              </a:rPr>
              <a:t>宣传口号</a:t>
            </a:r>
            <a:r>
              <a:rPr lang="en-US" altLang="zh-CN" sz="800" dirty="0" smtClean="0">
                <a:solidFill>
                  <a:schemeClr val="tx1">
                    <a:lumMod val="65000"/>
                    <a:lumOff val="35000"/>
                  </a:schemeClr>
                </a:solidFill>
              </a:rPr>
              <a:t>/</a:t>
            </a:r>
            <a:r>
              <a:rPr lang="zh-CN" altLang="en-US" sz="800" dirty="0" smtClean="0">
                <a:solidFill>
                  <a:schemeClr val="tx1">
                    <a:lumMod val="65000"/>
                    <a:lumOff val="35000"/>
                  </a:schemeClr>
                </a:solidFill>
              </a:rPr>
              <a:t>企业标题</a:t>
            </a:r>
            <a:endParaRPr lang="zh-CN" altLang="en-US" sz="800" dirty="0">
              <a:solidFill>
                <a:schemeClr val="tx1">
                  <a:lumMod val="65000"/>
                  <a:lumOff val="35000"/>
                </a:schemeClr>
              </a:solidFill>
            </a:endParaRPr>
          </a:p>
        </p:txBody>
      </p:sp>
      <p:grpSp>
        <p:nvGrpSpPr>
          <p:cNvPr id="17" name="组合 16"/>
          <p:cNvGrpSpPr/>
          <p:nvPr userDrawn="1"/>
        </p:nvGrpSpPr>
        <p:grpSpPr>
          <a:xfrm>
            <a:off x="3419872" y="339502"/>
            <a:ext cx="246466" cy="384285"/>
            <a:chOff x="3579019" y="293633"/>
            <a:chExt cx="361957" cy="564356"/>
          </a:xfrm>
        </p:grpSpPr>
        <p:sp>
          <p:nvSpPr>
            <p:cNvPr id="18" name="任意多边形 17"/>
            <p:cNvSpPr/>
            <p:nvPr/>
          </p:nvSpPr>
          <p:spPr>
            <a:xfrm>
              <a:off x="3579019" y="433388"/>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9" name="任意多边形 18"/>
            <p:cNvSpPr/>
            <p:nvPr/>
          </p:nvSpPr>
          <p:spPr>
            <a:xfrm>
              <a:off x="3661175" y="481752"/>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0" name="任意多边形 19"/>
            <p:cNvSpPr/>
            <p:nvPr/>
          </p:nvSpPr>
          <p:spPr>
            <a:xfrm>
              <a:off x="3594504" y="293633"/>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1" name="任意多边形 20"/>
            <p:cNvSpPr/>
            <p:nvPr/>
          </p:nvSpPr>
          <p:spPr>
            <a:xfrm>
              <a:off x="3795720" y="507901"/>
              <a:ext cx="145256" cy="235743"/>
            </a:xfrm>
            <a:custGeom>
              <a:avLst/>
              <a:gdLst>
                <a:gd name="connsiteX0" fmla="*/ 0 w 230981"/>
                <a:gd name="connsiteY0" fmla="*/ 0 h 376237"/>
                <a:gd name="connsiteX1" fmla="*/ 230981 w 230981"/>
                <a:gd name="connsiteY1" fmla="*/ 376237 h 376237"/>
                <a:gd name="connsiteX0" fmla="*/ 0 w 145256"/>
                <a:gd name="connsiteY0" fmla="*/ 0 h 235743"/>
                <a:gd name="connsiteX1" fmla="*/ 145256 w 145256"/>
                <a:gd name="connsiteY1" fmla="*/ 235743 h 235743"/>
              </a:gdLst>
              <a:ahLst/>
              <a:cxnLst>
                <a:cxn ang="0">
                  <a:pos x="connsiteX0" y="connsiteY0"/>
                </a:cxn>
                <a:cxn ang="0">
                  <a:pos x="connsiteX1" y="connsiteY1"/>
                </a:cxn>
              </a:cxnLst>
              <a:rect l="l" t="t" r="r" b="b"/>
              <a:pathLst>
                <a:path w="145256" h="235743">
                  <a:moveTo>
                    <a:pt x="0" y="0"/>
                  </a:moveTo>
                  <a:lnTo>
                    <a:pt x="145256" y="235743"/>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grpSp>
        <p:nvGrpSpPr>
          <p:cNvPr id="22" name="组合 21"/>
          <p:cNvGrpSpPr/>
          <p:nvPr userDrawn="1"/>
        </p:nvGrpSpPr>
        <p:grpSpPr>
          <a:xfrm flipH="1">
            <a:off x="5477662" y="339502"/>
            <a:ext cx="246466" cy="384285"/>
            <a:chOff x="3579019" y="293633"/>
            <a:chExt cx="361957" cy="564356"/>
          </a:xfrm>
        </p:grpSpPr>
        <p:sp>
          <p:nvSpPr>
            <p:cNvPr id="23" name="任意多边形 22"/>
            <p:cNvSpPr/>
            <p:nvPr/>
          </p:nvSpPr>
          <p:spPr>
            <a:xfrm>
              <a:off x="3579019" y="433388"/>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4" name="任意多边形 23"/>
            <p:cNvSpPr/>
            <p:nvPr/>
          </p:nvSpPr>
          <p:spPr>
            <a:xfrm>
              <a:off x="3661175" y="481752"/>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5" name="任意多边形 24"/>
            <p:cNvSpPr/>
            <p:nvPr/>
          </p:nvSpPr>
          <p:spPr>
            <a:xfrm>
              <a:off x="3594504" y="293633"/>
              <a:ext cx="230981" cy="376237"/>
            </a:xfrm>
            <a:custGeom>
              <a:avLst/>
              <a:gdLst>
                <a:gd name="connsiteX0" fmla="*/ 0 w 230981"/>
                <a:gd name="connsiteY0" fmla="*/ 0 h 376237"/>
                <a:gd name="connsiteX1" fmla="*/ 230981 w 230981"/>
                <a:gd name="connsiteY1" fmla="*/ 376237 h 376237"/>
              </a:gdLst>
              <a:ahLst/>
              <a:cxnLst>
                <a:cxn ang="0">
                  <a:pos x="connsiteX0" y="connsiteY0"/>
                </a:cxn>
                <a:cxn ang="0">
                  <a:pos x="connsiteX1" y="connsiteY1"/>
                </a:cxn>
              </a:cxnLst>
              <a:rect l="l" t="t" r="r" b="b"/>
              <a:pathLst>
                <a:path w="230981" h="376237">
                  <a:moveTo>
                    <a:pt x="0" y="0"/>
                  </a:moveTo>
                  <a:lnTo>
                    <a:pt x="230981" y="376237"/>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6" name="任意多边形 25"/>
            <p:cNvSpPr/>
            <p:nvPr/>
          </p:nvSpPr>
          <p:spPr>
            <a:xfrm>
              <a:off x="3795720" y="507901"/>
              <a:ext cx="145256" cy="235743"/>
            </a:xfrm>
            <a:custGeom>
              <a:avLst/>
              <a:gdLst>
                <a:gd name="connsiteX0" fmla="*/ 0 w 230981"/>
                <a:gd name="connsiteY0" fmla="*/ 0 h 376237"/>
                <a:gd name="connsiteX1" fmla="*/ 230981 w 230981"/>
                <a:gd name="connsiteY1" fmla="*/ 376237 h 376237"/>
                <a:gd name="connsiteX0" fmla="*/ 0 w 145256"/>
                <a:gd name="connsiteY0" fmla="*/ 0 h 235743"/>
                <a:gd name="connsiteX1" fmla="*/ 145256 w 145256"/>
                <a:gd name="connsiteY1" fmla="*/ 235743 h 235743"/>
              </a:gdLst>
              <a:ahLst/>
              <a:cxnLst>
                <a:cxn ang="0">
                  <a:pos x="connsiteX0" y="connsiteY0"/>
                </a:cxn>
                <a:cxn ang="0">
                  <a:pos x="connsiteX1" y="connsiteY1"/>
                </a:cxn>
              </a:cxnLst>
              <a:rect l="l" t="t" r="r" b="b"/>
              <a:pathLst>
                <a:path w="145256" h="235743">
                  <a:moveTo>
                    <a:pt x="0" y="0"/>
                  </a:moveTo>
                  <a:lnTo>
                    <a:pt x="145256" y="235743"/>
                  </a:lnTo>
                </a:path>
              </a:pathLst>
            </a:custGeom>
            <a:noFill/>
            <a:ln w="12700">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cxnSp>
        <p:nvCxnSpPr>
          <p:cNvPr id="27" name="直接连接符 26"/>
          <p:cNvCxnSpPr/>
          <p:nvPr userDrawn="1"/>
        </p:nvCxnSpPr>
        <p:spPr>
          <a:xfrm flipH="1">
            <a:off x="526183" y="690855"/>
            <a:ext cx="3140155" cy="0"/>
          </a:xfrm>
          <a:prstGeom prst="line">
            <a:avLst/>
          </a:prstGeom>
          <a:ln w="12700">
            <a:solidFill>
              <a:schemeClr val="accent3"/>
            </a:solidFill>
          </a:ln>
        </p:spPr>
        <p:style>
          <a:lnRef idx="1">
            <a:schemeClr val="accent1"/>
          </a:lnRef>
          <a:fillRef idx="0">
            <a:schemeClr val="accent1"/>
          </a:fillRef>
          <a:effectRef idx="0">
            <a:schemeClr val="accent1"/>
          </a:effectRef>
          <a:fontRef idx="minor">
            <a:schemeClr val="tx1"/>
          </a:fontRef>
        </p:style>
      </p:cxnSp>
      <p:cxnSp>
        <p:nvCxnSpPr>
          <p:cNvPr id="28" name="直接连接符 27"/>
          <p:cNvCxnSpPr/>
          <p:nvPr userDrawn="1"/>
        </p:nvCxnSpPr>
        <p:spPr>
          <a:xfrm flipH="1">
            <a:off x="5477662" y="690855"/>
            <a:ext cx="3140157" cy="0"/>
          </a:xfrm>
          <a:prstGeom prst="line">
            <a:avLst/>
          </a:prstGeom>
          <a:ln w="12700">
            <a:solidFill>
              <a:schemeClr val="accent3"/>
            </a:solidFill>
          </a:ln>
        </p:spPr>
        <p:style>
          <a:lnRef idx="1">
            <a:schemeClr val="accent1"/>
          </a:lnRef>
          <a:fillRef idx="0">
            <a:schemeClr val="accent1"/>
          </a:fillRef>
          <a:effectRef idx="0">
            <a:schemeClr val="accent1"/>
          </a:effectRef>
          <a:fontRef idx="minor">
            <a:schemeClr val="tx1"/>
          </a:fontRef>
        </p:style>
      </p:cxnSp>
      <p:cxnSp>
        <p:nvCxnSpPr>
          <p:cNvPr id="29" name="直接连接符 28"/>
          <p:cNvCxnSpPr/>
          <p:nvPr userDrawn="1"/>
        </p:nvCxnSpPr>
        <p:spPr>
          <a:xfrm flipH="1">
            <a:off x="526184" y="4749606"/>
            <a:ext cx="3325736" cy="0"/>
          </a:xfrm>
          <a:prstGeom prst="line">
            <a:avLst/>
          </a:prstGeom>
          <a:ln w="12700">
            <a:solidFill>
              <a:schemeClr val="accent3"/>
            </a:solidFill>
          </a:ln>
        </p:spPr>
        <p:style>
          <a:lnRef idx="1">
            <a:schemeClr val="accent1"/>
          </a:lnRef>
          <a:fillRef idx="0">
            <a:schemeClr val="accent1"/>
          </a:fillRef>
          <a:effectRef idx="0">
            <a:schemeClr val="accent1"/>
          </a:effectRef>
          <a:fontRef idx="minor">
            <a:schemeClr val="tx1"/>
          </a:fontRef>
        </p:style>
      </p:cxnSp>
      <p:cxnSp>
        <p:nvCxnSpPr>
          <p:cNvPr id="30" name="直接连接符 29"/>
          <p:cNvCxnSpPr/>
          <p:nvPr userDrawn="1"/>
        </p:nvCxnSpPr>
        <p:spPr>
          <a:xfrm flipH="1">
            <a:off x="5292080" y="4749606"/>
            <a:ext cx="3325740" cy="0"/>
          </a:xfrm>
          <a:prstGeom prst="line">
            <a:avLst/>
          </a:prstGeom>
          <a:ln w="12700">
            <a:solidFill>
              <a:schemeClr val="accent3"/>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2502808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fill="hold" grpId="0" nodeType="withEffect" p14:presetBounceEnd="88000">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14:bounceEnd="88000">
                                          <p:cBhvr additive="base">
                                            <p:cTn id="7" dur="500" fill="hold"/>
                                            <p:tgtEl>
                                              <p:spTgt spid="15"/>
                                            </p:tgtEl>
                                            <p:attrNameLst>
                                              <p:attrName>ppt_x</p:attrName>
                                            </p:attrNameLst>
                                          </p:cBhvr>
                                          <p:tavLst>
                                            <p:tav tm="0">
                                              <p:val>
                                                <p:strVal val="#ppt_x"/>
                                              </p:val>
                                            </p:tav>
                                            <p:tav tm="100000">
                                              <p:val>
                                                <p:strVal val="#ppt_x"/>
                                              </p:val>
                                            </p:tav>
                                          </p:tavLst>
                                        </p:anim>
                                        <p:anim calcmode="lin" valueType="num" p14:bounceEnd="88000">
                                          <p:cBhvr additive="base">
                                            <p:cTn id="8" dur="500" fill="hold"/>
                                            <p:tgtEl>
                                              <p:spTgt spid="15"/>
                                            </p:tgtEl>
                                            <p:attrNameLst>
                                              <p:attrName>ppt_y</p:attrName>
                                            </p:attrNameLst>
                                          </p:cBhvr>
                                          <p:tavLst>
                                            <p:tav tm="0">
                                              <p:val>
                                                <p:strVal val="0-#ppt_h/2"/>
                                              </p:val>
                                            </p:tav>
                                            <p:tav tm="100000">
                                              <p:val>
                                                <p:strVal val="#ppt_y"/>
                                              </p:val>
                                            </p:tav>
                                          </p:tavLst>
                                        </p:anim>
                                      </p:childTnLst>
                                    </p:cTn>
                                  </p:par>
                                  <p:par>
                                    <p:cTn id="9" presetID="2" presetClass="entr" presetSubtype="4" fill="hold" grpId="0" nodeType="withEffect" p14:presetBounceEnd="88000">
                                      <p:stCondLst>
                                        <p:cond delay="0"/>
                                      </p:stCondLst>
                                      <p:childTnLst>
                                        <p:set>
                                          <p:cBhvr>
                                            <p:cTn id="10" dur="1" fill="hold">
                                              <p:stCondLst>
                                                <p:cond delay="0"/>
                                              </p:stCondLst>
                                            </p:cTn>
                                            <p:tgtEl>
                                              <p:spTgt spid="16"/>
                                            </p:tgtEl>
                                            <p:attrNameLst>
                                              <p:attrName>style.visibility</p:attrName>
                                            </p:attrNameLst>
                                          </p:cBhvr>
                                          <p:to>
                                            <p:strVal val="visible"/>
                                          </p:to>
                                        </p:set>
                                        <p:anim calcmode="lin" valueType="num" p14:bounceEnd="88000">
                                          <p:cBhvr additive="base">
                                            <p:cTn id="11" dur="500" fill="hold"/>
                                            <p:tgtEl>
                                              <p:spTgt spid="16"/>
                                            </p:tgtEl>
                                            <p:attrNameLst>
                                              <p:attrName>ppt_x</p:attrName>
                                            </p:attrNameLst>
                                          </p:cBhvr>
                                          <p:tavLst>
                                            <p:tav tm="0">
                                              <p:val>
                                                <p:strVal val="#ppt_x"/>
                                              </p:val>
                                            </p:tav>
                                            <p:tav tm="100000">
                                              <p:val>
                                                <p:strVal val="#ppt_x"/>
                                              </p:val>
                                            </p:tav>
                                          </p:tavLst>
                                        </p:anim>
                                        <p:anim calcmode="lin" valueType="num" p14:bounceEnd="88000">
                                          <p:cBhvr additive="base">
                                            <p:cTn id="12" dur="500" fill="hold"/>
                                            <p:tgtEl>
                                              <p:spTgt spid="16"/>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12" fill="hold" nodeType="afterEffect" p14:presetBounceEnd="88000">
                                      <p:stCondLst>
                                        <p:cond delay="0"/>
                                      </p:stCondLst>
                                      <p:childTnLst>
                                        <p:set>
                                          <p:cBhvr>
                                            <p:cTn id="15" dur="1" fill="hold">
                                              <p:stCondLst>
                                                <p:cond delay="0"/>
                                              </p:stCondLst>
                                            </p:cTn>
                                            <p:tgtEl>
                                              <p:spTgt spid="22"/>
                                            </p:tgtEl>
                                            <p:attrNameLst>
                                              <p:attrName>style.visibility</p:attrName>
                                            </p:attrNameLst>
                                          </p:cBhvr>
                                          <p:to>
                                            <p:strVal val="visible"/>
                                          </p:to>
                                        </p:set>
                                        <p:anim calcmode="lin" valueType="num" p14:bounceEnd="88000">
                                          <p:cBhvr additive="base">
                                            <p:cTn id="16" dur="500" fill="hold"/>
                                            <p:tgtEl>
                                              <p:spTgt spid="22"/>
                                            </p:tgtEl>
                                            <p:attrNameLst>
                                              <p:attrName>ppt_x</p:attrName>
                                            </p:attrNameLst>
                                          </p:cBhvr>
                                          <p:tavLst>
                                            <p:tav tm="0">
                                              <p:val>
                                                <p:strVal val="0-#ppt_w/2"/>
                                              </p:val>
                                            </p:tav>
                                            <p:tav tm="100000">
                                              <p:val>
                                                <p:strVal val="#ppt_x"/>
                                              </p:val>
                                            </p:tav>
                                          </p:tavLst>
                                        </p:anim>
                                        <p:anim calcmode="lin" valueType="num" p14:bounceEnd="88000">
                                          <p:cBhvr additive="base">
                                            <p:cTn id="17" dur="500" fill="hold"/>
                                            <p:tgtEl>
                                              <p:spTgt spid="22"/>
                                            </p:tgtEl>
                                            <p:attrNameLst>
                                              <p:attrName>ppt_y</p:attrName>
                                            </p:attrNameLst>
                                          </p:cBhvr>
                                          <p:tavLst>
                                            <p:tav tm="0">
                                              <p:val>
                                                <p:strVal val="1+#ppt_h/2"/>
                                              </p:val>
                                            </p:tav>
                                            <p:tav tm="100000">
                                              <p:val>
                                                <p:strVal val="#ppt_y"/>
                                              </p:val>
                                            </p:tav>
                                          </p:tavLst>
                                        </p:anim>
                                      </p:childTnLst>
                                    </p:cTn>
                                  </p:par>
                                  <p:par>
                                    <p:cTn id="18" presetID="2" presetClass="entr" presetSubtype="6" fill="hold" nodeType="withEffect" p14:presetBounceEnd="88000">
                                      <p:stCondLst>
                                        <p:cond delay="0"/>
                                      </p:stCondLst>
                                      <p:childTnLst>
                                        <p:set>
                                          <p:cBhvr>
                                            <p:cTn id="19" dur="1" fill="hold">
                                              <p:stCondLst>
                                                <p:cond delay="0"/>
                                              </p:stCondLst>
                                            </p:cTn>
                                            <p:tgtEl>
                                              <p:spTgt spid="17"/>
                                            </p:tgtEl>
                                            <p:attrNameLst>
                                              <p:attrName>style.visibility</p:attrName>
                                            </p:attrNameLst>
                                          </p:cBhvr>
                                          <p:to>
                                            <p:strVal val="visible"/>
                                          </p:to>
                                        </p:set>
                                        <p:anim calcmode="lin" valueType="num" p14:bounceEnd="88000">
                                          <p:cBhvr additive="base">
                                            <p:cTn id="20" dur="500" fill="hold"/>
                                            <p:tgtEl>
                                              <p:spTgt spid="17"/>
                                            </p:tgtEl>
                                            <p:attrNameLst>
                                              <p:attrName>ppt_x</p:attrName>
                                            </p:attrNameLst>
                                          </p:cBhvr>
                                          <p:tavLst>
                                            <p:tav tm="0">
                                              <p:val>
                                                <p:strVal val="1+#ppt_w/2"/>
                                              </p:val>
                                            </p:tav>
                                            <p:tav tm="100000">
                                              <p:val>
                                                <p:strVal val="#ppt_x"/>
                                              </p:val>
                                            </p:tav>
                                          </p:tavLst>
                                        </p:anim>
                                        <p:anim calcmode="lin" valueType="num" p14:bounceEnd="88000">
                                          <p:cBhvr additive="base">
                                            <p:cTn id="21" dur="500" fill="hold"/>
                                            <p:tgtEl>
                                              <p:spTgt spid="17"/>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2" presetClass="entr" presetSubtype="8" fill="hold" nodeType="afterEffect">
                                      <p:stCondLst>
                                        <p:cond delay="0"/>
                                      </p:stCondLst>
                                      <p:childTnLst>
                                        <p:set>
                                          <p:cBhvr>
                                            <p:cTn id="24" dur="1" fill="hold">
                                              <p:stCondLst>
                                                <p:cond delay="0"/>
                                              </p:stCondLst>
                                            </p:cTn>
                                            <p:tgtEl>
                                              <p:spTgt spid="28"/>
                                            </p:tgtEl>
                                            <p:attrNameLst>
                                              <p:attrName>style.visibility</p:attrName>
                                            </p:attrNameLst>
                                          </p:cBhvr>
                                          <p:to>
                                            <p:strVal val="visible"/>
                                          </p:to>
                                        </p:set>
                                        <p:animEffect transition="in" filter="wipe(left)">
                                          <p:cBhvr>
                                            <p:cTn id="25" dur="500"/>
                                            <p:tgtEl>
                                              <p:spTgt spid="28"/>
                                            </p:tgtEl>
                                          </p:cBhvr>
                                        </p:animEffect>
                                      </p:childTnLst>
                                    </p:cTn>
                                  </p:par>
                                  <p:par>
                                    <p:cTn id="26" presetID="22" presetClass="entr" presetSubtype="2" fill="hold" nodeType="withEffect">
                                      <p:stCondLst>
                                        <p:cond delay="0"/>
                                      </p:stCondLst>
                                      <p:childTnLst>
                                        <p:set>
                                          <p:cBhvr>
                                            <p:cTn id="27" dur="1" fill="hold">
                                              <p:stCondLst>
                                                <p:cond delay="0"/>
                                              </p:stCondLst>
                                            </p:cTn>
                                            <p:tgtEl>
                                              <p:spTgt spid="27"/>
                                            </p:tgtEl>
                                            <p:attrNameLst>
                                              <p:attrName>style.visibility</p:attrName>
                                            </p:attrNameLst>
                                          </p:cBhvr>
                                          <p:to>
                                            <p:strVal val="visible"/>
                                          </p:to>
                                        </p:set>
                                        <p:animEffect transition="in" filter="wipe(right)">
                                          <p:cBhvr>
                                            <p:cTn id="28" dur="500"/>
                                            <p:tgtEl>
                                              <p:spTgt spid="27"/>
                                            </p:tgtEl>
                                          </p:cBhvr>
                                        </p:animEffect>
                                      </p:childTnLst>
                                    </p:cTn>
                                  </p:par>
                                  <p:par>
                                    <p:cTn id="29" presetID="22" presetClass="entr" presetSubtype="2" fill="hold" nodeType="with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wipe(right)">
                                          <p:cBhvr>
                                            <p:cTn id="31" dur="500"/>
                                            <p:tgtEl>
                                              <p:spTgt spid="29"/>
                                            </p:tgtEl>
                                          </p:cBhvr>
                                        </p:animEffect>
                                      </p:childTnLst>
                                    </p:cTn>
                                  </p:par>
                                  <p:par>
                                    <p:cTn id="32" presetID="22" presetClass="entr" presetSubtype="8" fill="hold" nodeType="withEffect">
                                      <p:stCondLst>
                                        <p:cond delay="0"/>
                                      </p:stCondLst>
                                      <p:childTnLst>
                                        <p:set>
                                          <p:cBhvr>
                                            <p:cTn id="33" dur="1" fill="hold">
                                              <p:stCondLst>
                                                <p:cond delay="0"/>
                                              </p:stCondLst>
                                            </p:cTn>
                                            <p:tgtEl>
                                              <p:spTgt spid="30"/>
                                            </p:tgtEl>
                                            <p:attrNameLst>
                                              <p:attrName>style.visibility</p:attrName>
                                            </p:attrNameLst>
                                          </p:cBhvr>
                                          <p:to>
                                            <p:strVal val="visible"/>
                                          </p:to>
                                        </p:set>
                                        <p:animEffect transition="in" filter="wipe(left)">
                                          <p:cBhvr>
                                            <p:cTn id="34" dur="500"/>
                                            <p:tgtEl>
                                              <p:spTgt spid="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Lst>
      </p:timing>
    </mc:Choice>
    <mc:Fallback xmlns="">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fill="hold" grpId="0" nodeType="with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0-#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6"/>
                                            </p:tgtEl>
                                            <p:attrNameLst>
                                              <p:attrName>style.visibility</p:attrName>
                                            </p:attrNameLst>
                                          </p:cBhvr>
                                          <p:to>
                                            <p:strVal val="visible"/>
                                          </p:to>
                                        </p:set>
                                        <p:anim calcmode="lin" valueType="num">
                                          <p:cBhvr additive="base">
                                            <p:cTn id="11" dur="500" fill="hold"/>
                                            <p:tgtEl>
                                              <p:spTgt spid="16"/>
                                            </p:tgtEl>
                                            <p:attrNameLst>
                                              <p:attrName>ppt_x</p:attrName>
                                            </p:attrNameLst>
                                          </p:cBhvr>
                                          <p:tavLst>
                                            <p:tav tm="0">
                                              <p:val>
                                                <p:strVal val="#ppt_x"/>
                                              </p:val>
                                            </p:tav>
                                            <p:tav tm="100000">
                                              <p:val>
                                                <p:strVal val="#ppt_x"/>
                                              </p:val>
                                            </p:tav>
                                          </p:tavLst>
                                        </p:anim>
                                        <p:anim calcmode="lin" valueType="num">
                                          <p:cBhvr additive="base">
                                            <p:cTn id="12" dur="500" fill="hold"/>
                                            <p:tgtEl>
                                              <p:spTgt spid="16"/>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2" presetClass="entr" presetSubtype="12" fill="hold" nodeType="afterEffect">
                                      <p:stCondLst>
                                        <p:cond delay="0"/>
                                      </p:stCondLst>
                                      <p:childTnLst>
                                        <p:set>
                                          <p:cBhvr>
                                            <p:cTn id="15" dur="1" fill="hold">
                                              <p:stCondLst>
                                                <p:cond delay="0"/>
                                              </p:stCondLst>
                                            </p:cTn>
                                            <p:tgtEl>
                                              <p:spTgt spid="22"/>
                                            </p:tgtEl>
                                            <p:attrNameLst>
                                              <p:attrName>style.visibility</p:attrName>
                                            </p:attrNameLst>
                                          </p:cBhvr>
                                          <p:to>
                                            <p:strVal val="visible"/>
                                          </p:to>
                                        </p:set>
                                        <p:anim calcmode="lin" valueType="num">
                                          <p:cBhvr additive="base">
                                            <p:cTn id="16" dur="500" fill="hold"/>
                                            <p:tgtEl>
                                              <p:spTgt spid="22"/>
                                            </p:tgtEl>
                                            <p:attrNameLst>
                                              <p:attrName>ppt_x</p:attrName>
                                            </p:attrNameLst>
                                          </p:cBhvr>
                                          <p:tavLst>
                                            <p:tav tm="0">
                                              <p:val>
                                                <p:strVal val="0-#ppt_w/2"/>
                                              </p:val>
                                            </p:tav>
                                            <p:tav tm="100000">
                                              <p:val>
                                                <p:strVal val="#ppt_x"/>
                                              </p:val>
                                            </p:tav>
                                          </p:tavLst>
                                        </p:anim>
                                        <p:anim calcmode="lin" valueType="num">
                                          <p:cBhvr additive="base">
                                            <p:cTn id="17" dur="500" fill="hold"/>
                                            <p:tgtEl>
                                              <p:spTgt spid="22"/>
                                            </p:tgtEl>
                                            <p:attrNameLst>
                                              <p:attrName>ppt_y</p:attrName>
                                            </p:attrNameLst>
                                          </p:cBhvr>
                                          <p:tavLst>
                                            <p:tav tm="0">
                                              <p:val>
                                                <p:strVal val="1+#ppt_h/2"/>
                                              </p:val>
                                            </p:tav>
                                            <p:tav tm="100000">
                                              <p:val>
                                                <p:strVal val="#ppt_y"/>
                                              </p:val>
                                            </p:tav>
                                          </p:tavLst>
                                        </p:anim>
                                      </p:childTnLst>
                                    </p:cTn>
                                  </p:par>
                                  <p:par>
                                    <p:cTn id="18" presetID="2" presetClass="entr" presetSubtype="6" fill="hold" nodeType="withEffect">
                                      <p:stCondLst>
                                        <p:cond delay="0"/>
                                      </p:stCondLst>
                                      <p:childTnLst>
                                        <p:set>
                                          <p:cBhvr>
                                            <p:cTn id="19" dur="1" fill="hold">
                                              <p:stCondLst>
                                                <p:cond delay="0"/>
                                              </p:stCondLst>
                                            </p:cTn>
                                            <p:tgtEl>
                                              <p:spTgt spid="17"/>
                                            </p:tgtEl>
                                            <p:attrNameLst>
                                              <p:attrName>style.visibility</p:attrName>
                                            </p:attrNameLst>
                                          </p:cBhvr>
                                          <p:to>
                                            <p:strVal val="visible"/>
                                          </p:to>
                                        </p:set>
                                        <p:anim calcmode="lin" valueType="num">
                                          <p:cBhvr additive="base">
                                            <p:cTn id="20" dur="500" fill="hold"/>
                                            <p:tgtEl>
                                              <p:spTgt spid="17"/>
                                            </p:tgtEl>
                                            <p:attrNameLst>
                                              <p:attrName>ppt_x</p:attrName>
                                            </p:attrNameLst>
                                          </p:cBhvr>
                                          <p:tavLst>
                                            <p:tav tm="0">
                                              <p:val>
                                                <p:strVal val="1+#ppt_w/2"/>
                                              </p:val>
                                            </p:tav>
                                            <p:tav tm="100000">
                                              <p:val>
                                                <p:strVal val="#ppt_x"/>
                                              </p:val>
                                            </p:tav>
                                          </p:tavLst>
                                        </p:anim>
                                        <p:anim calcmode="lin" valueType="num">
                                          <p:cBhvr additive="base">
                                            <p:cTn id="21" dur="500" fill="hold"/>
                                            <p:tgtEl>
                                              <p:spTgt spid="17"/>
                                            </p:tgtEl>
                                            <p:attrNameLst>
                                              <p:attrName>ppt_y</p:attrName>
                                            </p:attrNameLst>
                                          </p:cBhvr>
                                          <p:tavLst>
                                            <p:tav tm="0">
                                              <p:val>
                                                <p:strVal val="1+#ppt_h/2"/>
                                              </p:val>
                                            </p:tav>
                                            <p:tav tm="100000">
                                              <p:val>
                                                <p:strVal val="#ppt_y"/>
                                              </p:val>
                                            </p:tav>
                                          </p:tavLst>
                                        </p:anim>
                                      </p:childTnLst>
                                    </p:cTn>
                                  </p:par>
                                </p:childTnLst>
                              </p:cTn>
                            </p:par>
                            <p:par>
                              <p:cTn id="22" fill="hold">
                                <p:stCondLst>
                                  <p:cond delay="1000"/>
                                </p:stCondLst>
                                <p:childTnLst>
                                  <p:par>
                                    <p:cTn id="23" presetID="22" presetClass="entr" presetSubtype="8" fill="hold" nodeType="afterEffect">
                                      <p:stCondLst>
                                        <p:cond delay="0"/>
                                      </p:stCondLst>
                                      <p:childTnLst>
                                        <p:set>
                                          <p:cBhvr>
                                            <p:cTn id="24" dur="1" fill="hold">
                                              <p:stCondLst>
                                                <p:cond delay="0"/>
                                              </p:stCondLst>
                                            </p:cTn>
                                            <p:tgtEl>
                                              <p:spTgt spid="28"/>
                                            </p:tgtEl>
                                            <p:attrNameLst>
                                              <p:attrName>style.visibility</p:attrName>
                                            </p:attrNameLst>
                                          </p:cBhvr>
                                          <p:to>
                                            <p:strVal val="visible"/>
                                          </p:to>
                                        </p:set>
                                        <p:animEffect transition="in" filter="wipe(left)">
                                          <p:cBhvr>
                                            <p:cTn id="25" dur="500"/>
                                            <p:tgtEl>
                                              <p:spTgt spid="28"/>
                                            </p:tgtEl>
                                          </p:cBhvr>
                                        </p:animEffect>
                                      </p:childTnLst>
                                    </p:cTn>
                                  </p:par>
                                  <p:par>
                                    <p:cTn id="26" presetID="22" presetClass="entr" presetSubtype="2" fill="hold" nodeType="withEffect">
                                      <p:stCondLst>
                                        <p:cond delay="0"/>
                                      </p:stCondLst>
                                      <p:childTnLst>
                                        <p:set>
                                          <p:cBhvr>
                                            <p:cTn id="27" dur="1" fill="hold">
                                              <p:stCondLst>
                                                <p:cond delay="0"/>
                                              </p:stCondLst>
                                            </p:cTn>
                                            <p:tgtEl>
                                              <p:spTgt spid="27"/>
                                            </p:tgtEl>
                                            <p:attrNameLst>
                                              <p:attrName>style.visibility</p:attrName>
                                            </p:attrNameLst>
                                          </p:cBhvr>
                                          <p:to>
                                            <p:strVal val="visible"/>
                                          </p:to>
                                        </p:set>
                                        <p:animEffect transition="in" filter="wipe(right)">
                                          <p:cBhvr>
                                            <p:cTn id="28" dur="500"/>
                                            <p:tgtEl>
                                              <p:spTgt spid="27"/>
                                            </p:tgtEl>
                                          </p:cBhvr>
                                        </p:animEffect>
                                      </p:childTnLst>
                                    </p:cTn>
                                  </p:par>
                                  <p:par>
                                    <p:cTn id="29" presetID="22" presetClass="entr" presetSubtype="2" fill="hold" nodeType="with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wipe(right)">
                                          <p:cBhvr>
                                            <p:cTn id="31" dur="500"/>
                                            <p:tgtEl>
                                              <p:spTgt spid="29"/>
                                            </p:tgtEl>
                                          </p:cBhvr>
                                        </p:animEffect>
                                      </p:childTnLst>
                                    </p:cTn>
                                  </p:par>
                                  <p:par>
                                    <p:cTn id="32" presetID="22" presetClass="entr" presetSubtype="8" fill="hold" nodeType="withEffect">
                                      <p:stCondLst>
                                        <p:cond delay="0"/>
                                      </p:stCondLst>
                                      <p:childTnLst>
                                        <p:set>
                                          <p:cBhvr>
                                            <p:cTn id="33" dur="1" fill="hold">
                                              <p:stCondLst>
                                                <p:cond delay="0"/>
                                              </p:stCondLst>
                                            </p:cTn>
                                            <p:tgtEl>
                                              <p:spTgt spid="30"/>
                                            </p:tgtEl>
                                            <p:attrNameLst>
                                              <p:attrName>style.visibility</p:attrName>
                                            </p:attrNameLst>
                                          </p:cBhvr>
                                          <p:to>
                                            <p:strVal val="visible"/>
                                          </p:to>
                                        </p:set>
                                        <p:animEffect transition="in" filter="wipe(left)">
                                          <p:cBhvr>
                                            <p:cTn id="34" dur="500"/>
                                            <p:tgtEl>
                                              <p:spTgt spid="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Lst>
      </p:timing>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 name="标题占位符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lang="zh-CN" altLang="en-US" smtClean="0"/>
              <a:t>单击此处编辑母版标题样式</a:t>
            </a:r>
            <a:endParaRPr lang="zh-CN" altLang="en-US"/>
          </a:p>
        </p:txBody>
      </p:sp>
      <p:sp>
        <p:nvSpPr>
          <p:cNvPr id="3" name="文本占位符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zh-CN" altLang="en-US" smtClean="0"/>
              <a:t>单击此处编辑母版文本样式</a:t>
            </a:r>
          </a:p>
          <a:p>
            <a:pPr lvl="1"/>
            <a:r>
              <a:rPr lang="zh-CN" altLang="en-US" smtClean="0"/>
              <a:t>第二级</a:t>
            </a:r>
          </a:p>
          <a:p>
            <a:pPr lvl="2"/>
            <a:r>
              <a:rPr lang="zh-CN" altLang="en-US" smtClean="0"/>
              <a:t>第三级</a:t>
            </a:r>
          </a:p>
          <a:p>
            <a:pPr lvl="3"/>
            <a:r>
              <a:rPr lang="zh-CN" altLang="en-US" smtClean="0"/>
              <a:t>第四级</a:t>
            </a:r>
          </a:p>
          <a:p>
            <a:pPr lvl="4"/>
            <a:r>
              <a:rPr lang="zh-CN" altLang="en-US" smtClean="0"/>
              <a:t>第五级</a:t>
            </a:r>
            <a:endParaRPr lang="zh-CN" altLang="en-US"/>
          </a:p>
        </p:txBody>
      </p:sp>
      <p:sp>
        <p:nvSpPr>
          <p:cNvPr id="4" name="日期占位符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F31A8091-7EE4-41B5-8137-A62B04FCA6E6}" type="datetimeFigureOut">
              <a:rPr lang="zh-CN" altLang="en-US" smtClean="0"/>
              <a:t>2020/11/18</a:t>
            </a:fld>
            <a:endParaRPr lang="zh-CN" altLang="en-US"/>
          </a:p>
        </p:txBody>
      </p:sp>
      <p:sp>
        <p:nvSpPr>
          <p:cNvPr id="5" name="页脚占位符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p>
        </p:txBody>
      </p:sp>
      <p:sp>
        <p:nvSpPr>
          <p:cNvPr id="6" name="灯片编号占位符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478AA5FA-60D0-45B3-9A54-CD9302FF9B70}" type="slidenum">
              <a:rPr lang="zh-CN" altLang="en-US" smtClean="0"/>
              <a:t>‹#›</a:t>
            </a:fld>
            <a:endParaRPr lang="zh-CN" altLang="en-US"/>
          </a:p>
        </p:txBody>
      </p:sp>
    </p:spTree>
    <p:extLst>
      <p:ext uri="{BB962C8B-B14F-4D97-AF65-F5344CB8AC3E}">
        <p14:creationId xmlns:p14="http://schemas.microsoft.com/office/powerpoint/2010/main" val="247842326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par>
    </p:tnLst>
  </p:timing>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tags" Target="../tags/tag4.xml"/><Relationship Id="rId7" Type="http://schemas.microsoft.com/office/2007/relationships/hdphoto" Target="../media/hdphoto1.wdp"/><Relationship Id="rId2" Type="http://schemas.openxmlformats.org/officeDocument/2006/relationships/tags" Target="../tags/tag3.xml"/><Relationship Id="rId1" Type="http://schemas.openxmlformats.org/officeDocument/2006/relationships/tags" Target="../tags/tag2.xml"/><Relationship Id="rId6" Type="http://schemas.openxmlformats.org/officeDocument/2006/relationships/image" Target="../media/image3.png"/><Relationship Id="rId5" Type="http://schemas.openxmlformats.org/officeDocument/2006/relationships/slideLayout" Target="../slideLayouts/slideLayout2.xml"/><Relationship Id="rId4" Type="http://schemas.openxmlformats.org/officeDocument/2006/relationships/tags" Target="../tags/tag5.xml"/></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8.jpeg"/><Relationship Id="rId1" Type="http://schemas.openxmlformats.org/officeDocument/2006/relationships/slideLayout" Target="../slideLayouts/slideLayout2.xml"/><Relationship Id="rId4" Type="http://schemas.openxmlformats.org/officeDocument/2006/relationships/image" Target="../media/image9.emf"/></Relationships>
</file>

<file path=ppt/slides/_rels/slide27.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microsoft.com/office/2007/relationships/hdphoto" Target="../media/hdphoto4.wdp"/><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267744" y="2931791"/>
            <a:ext cx="8943695" cy="7497802"/>
          </a:xfrm>
          <a:prstGeom prst="rect">
            <a:avLst/>
          </a:prstGeom>
        </p:spPr>
      </p:pic>
      <p:sp>
        <p:nvSpPr>
          <p:cNvPr id="25" name="TextBox 24"/>
          <p:cNvSpPr txBox="1"/>
          <p:nvPr/>
        </p:nvSpPr>
        <p:spPr>
          <a:xfrm>
            <a:off x="755576" y="1847807"/>
            <a:ext cx="4088280" cy="746348"/>
          </a:xfrm>
          <a:prstGeom prst="rect">
            <a:avLst/>
          </a:prstGeom>
          <a:noFill/>
        </p:spPr>
        <p:txBody>
          <a:bodyPr wrap="none" lIns="68571" tIns="34285" rIns="68571" bIns="34285" rtlCol="0">
            <a:spAutoFit/>
          </a:bodyPr>
          <a:lstStyle/>
          <a:p>
            <a:r>
              <a:rPr lang="zh-CN" altLang="en-US" sz="4400" dirty="0" smtClean="0">
                <a:solidFill>
                  <a:schemeClr val="tx1">
                    <a:lumMod val="65000"/>
                    <a:lumOff val="35000"/>
                  </a:schemeClr>
                </a:solidFill>
                <a:latin typeface="微软雅黑" panose="020B0503020204020204" pitchFamily="34" charset="-122"/>
                <a:ea typeface="微软雅黑" panose="020B0503020204020204" pitchFamily="34" charset="-122"/>
              </a:rPr>
              <a:t>特殊性税务处理</a:t>
            </a:r>
            <a:endParaRPr lang="zh-CN" altLang="en-US" sz="4400" dirty="0">
              <a:solidFill>
                <a:schemeClr val="tx1">
                  <a:lumMod val="65000"/>
                  <a:lumOff val="35000"/>
                </a:schemeClr>
              </a:solidFill>
              <a:latin typeface="微软雅黑" panose="020B0503020204020204" pitchFamily="34" charset="-122"/>
              <a:ea typeface="微软雅黑" panose="020B0503020204020204" pitchFamily="34" charset="-122"/>
            </a:endParaRPr>
          </a:p>
        </p:txBody>
      </p:sp>
      <p:sp>
        <p:nvSpPr>
          <p:cNvPr id="29" name="TextBox 28"/>
          <p:cNvSpPr txBox="1"/>
          <p:nvPr/>
        </p:nvSpPr>
        <p:spPr>
          <a:xfrm>
            <a:off x="683568" y="745754"/>
            <a:ext cx="3877985" cy="1200329"/>
          </a:xfrm>
          <a:prstGeom prst="rect">
            <a:avLst/>
          </a:prstGeom>
          <a:noFill/>
        </p:spPr>
        <p:txBody>
          <a:bodyPr wrap="none" rtlCol="0">
            <a:spAutoFit/>
          </a:bodyPr>
          <a:lstStyle/>
          <a:p>
            <a:r>
              <a:rPr lang="zh-CN" altLang="en-US" sz="7200" b="1" dirty="0" smtClean="0">
                <a:solidFill>
                  <a:srgbClr val="67AFE3"/>
                </a:solidFill>
              </a:rPr>
              <a:t>企业重组</a:t>
            </a:r>
            <a:endParaRPr lang="zh-CN" altLang="en-US" sz="7200" b="1" dirty="0">
              <a:solidFill>
                <a:srgbClr val="67AFE3"/>
              </a:solidFill>
            </a:endParaRPr>
          </a:p>
        </p:txBody>
      </p:sp>
      <p:sp>
        <p:nvSpPr>
          <p:cNvPr id="36" name="TextBox 35"/>
          <p:cNvSpPr txBox="1"/>
          <p:nvPr/>
        </p:nvSpPr>
        <p:spPr>
          <a:xfrm>
            <a:off x="735058" y="3745364"/>
            <a:ext cx="1415772" cy="338554"/>
          </a:xfrm>
          <a:prstGeom prst="rect">
            <a:avLst/>
          </a:prstGeom>
          <a:noFill/>
        </p:spPr>
        <p:txBody>
          <a:bodyPr wrap="none" rtlCol="0">
            <a:spAutoFit/>
          </a:bodyPr>
          <a:lstStyle/>
          <a:p>
            <a:r>
              <a:rPr lang="zh-CN" altLang="en-US" sz="1600" dirty="0">
                <a:solidFill>
                  <a:schemeClr val="tx1">
                    <a:lumMod val="75000"/>
                    <a:lumOff val="25000"/>
                  </a:schemeClr>
                </a:solidFill>
              </a:rPr>
              <a:t>讲解</a:t>
            </a:r>
            <a:r>
              <a:rPr lang="zh-CN" altLang="en-US" sz="1600" dirty="0" smtClean="0">
                <a:solidFill>
                  <a:schemeClr val="tx1">
                    <a:lumMod val="75000"/>
                    <a:lumOff val="25000"/>
                  </a:schemeClr>
                </a:solidFill>
              </a:rPr>
              <a:t>人：赵韵</a:t>
            </a:r>
            <a:endParaRPr lang="zh-CN" altLang="en-US" sz="1600" dirty="0">
              <a:solidFill>
                <a:schemeClr val="tx1">
                  <a:lumMod val="75000"/>
                  <a:lumOff val="25000"/>
                </a:schemeClr>
              </a:solidFill>
            </a:endParaRPr>
          </a:p>
        </p:txBody>
      </p:sp>
      <p:sp>
        <p:nvSpPr>
          <p:cNvPr id="37" name="TextBox 36"/>
          <p:cNvSpPr txBox="1"/>
          <p:nvPr/>
        </p:nvSpPr>
        <p:spPr>
          <a:xfrm>
            <a:off x="735058" y="4105404"/>
            <a:ext cx="3262432" cy="584775"/>
          </a:xfrm>
          <a:prstGeom prst="rect">
            <a:avLst/>
          </a:prstGeom>
          <a:noFill/>
        </p:spPr>
        <p:txBody>
          <a:bodyPr wrap="none" rtlCol="0">
            <a:spAutoFit/>
          </a:bodyPr>
          <a:lstStyle/>
          <a:p>
            <a:r>
              <a:rPr lang="zh-CN" altLang="en-US" sz="1600" dirty="0" smtClean="0">
                <a:solidFill>
                  <a:schemeClr val="tx1">
                    <a:lumMod val="75000"/>
                    <a:lumOff val="25000"/>
                  </a:schemeClr>
                </a:solidFill>
              </a:rPr>
              <a:t>部门：国家税务总局中山市税务局</a:t>
            </a:r>
            <a:endParaRPr lang="en-US" altLang="zh-CN" sz="1600" dirty="0" smtClean="0">
              <a:solidFill>
                <a:schemeClr val="tx1">
                  <a:lumMod val="75000"/>
                  <a:lumOff val="25000"/>
                </a:schemeClr>
              </a:solidFill>
            </a:endParaRPr>
          </a:p>
          <a:p>
            <a:r>
              <a:rPr lang="en-US" altLang="zh-CN" sz="1600" dirty="0">
                <a:solidFill>
                  <a:schemeClr val="tx1">
                    <a:lumMod val="75000"/>
                    <a:lumOff val="25000"/>
                  </a:schemeClr>
                </a:solidFill>
              </a:rPr>
              <a:t> </a:t>
            </a:r>
            <a:r>
              <a:rPr lang="en-US" altLang="zh-CN" sz="1600" dirty="0" smtClean="0">
                <a:solidFill>
                  <a:schemeClr val="tx1">
                    <a:lumMod val="75000"/>
                    <a:lumOff val="25000"/>
                  </a:schemeClr>
                </a:solidFill>
              </a:rPr>
              <a:t>         </a:t>
            </a:r>
            <a:r>
              <a:rPr lang="zh-CN" altLang="en-US" sz="1600" dirty="0" smtClean="0">
                <a:solidFill>
                  <a:schemeClr val="tx1">
                    <a:lumMod val="75000"/>
                    <a:lumOff val="25000"/>
                  </a:schemeClr>
                </a:solidFill>
              </a:rPr>
              <a:t>第一税务分局</a:t>
            </a:r>
            <a:endParaRPr lang="zh-CN" altLang="en-US" sz="1600" dirty="0">
              <a:solidFill>
                <a:schemeClr val="tx1">
                  <a:lumMod val="75000"/>
                  <a:lumOff val="25000"/>
                </a:schemeClr>
              </a:solidFill>
            </a:endParaRPr>
          </a:p>
        </p:txBody>
      </p:sp>
    </p:spTree>
    <p:extLst>
      <p:ext uri="{BB962C8B-B14F-4D97-AF65-F5344CB8AC3E}">
        <p14:creationId xmlns:p14="http://schemas.microsoft.com/office/powerpoint/2010/main" val="2255998442"/>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2" presetClass="entr" presetSubtype="0" fill="hold" grpId="0" nodeType="afterEffect">
                                  <p:stCondLst>
                                    <p:cond delay="0"/>
                                  </p:stCondLst>
                                  <p:childTnLst>
                                    <p:set>
                                      <p:cBhvr>
                                        <p:cTn id="12" dur="1" fill="hold">
                                          <p:stCondLst>
                                            <p:cond delay="0"/>
                                          </p:stCondLst>
                                        </p:cTn>
                                        <p:tgtEl>
                                          <p:spTgt spid="29"/>
                                        </p:tgtEl>
                                        <p:attrNameLst>
                                          <p:attrName>style.visibility</p:attrName>
                                        </p:attrNameLst>
                                      </p:cBhvr>
                                      <p:to>
                                        <p:strVal val="visible"/>
                                      </p:to>
                                    </p:set>
                                    <p:animEffect transition="in" filter="fade">
                                      <p:cBhvr>
                                        <p:cTn id="13" dur="1000"/>
                                        <p:tgtEl>
                                          <p:spTgt spid="29"/>
                                        </p:tgtEl>
                                      </p:cBhvr>
                                    </p:animEffect>
                                    <p:anim calcmode="lin" valueType="num">
                                      <p:cBhvr>
                                        <p:cTn id="14" dur="1000" fill="hold"/>
                                        <p:tgtEl>
                                          <p:spTgt spid="29"/>
                                        </p:tgtEl>
                                        <p:attrNameLst>
                                          <p:attrName>ppt_x</p:attrName>
                                        </p:attrNameLst>
                                      </p:cBhvr>
                                      <p:tavLst>
                                        <p:tav tm="0">
                                          <p:val>
                                            <p:strVal val="#ppt_x"/>
                                          </p:val>
                                        </p:tav>
                                        <p:tav tm="100000">
                                          <p:val>
                                            <p:strVal val="#ppt_x"/>
                                          </p:val>
                                        </p:tav>
                                      </p:tavLst>
                                    </p:anim>
                                    <p:anim calcmode="lin" valueType="num">
                                      <p:cBhvr>
                                        <p:cTn id="15" dur="1000" fill="hold"/>
                                        <p:tgtEl>
                                          <p:spTgt spid="29"/>
                                        </p:tgtEl>
                                        <p:attrNameLst>
                                          <p:attrName>ppt_y</p:attrName>
                                        </p:attrNameLst>
                                      </p:cBhvr>
                                      <p:tavLst>
                                        <p:tav tm="0">
                                          <p:val>
                                            <p:strVal val="#ppt_y+.1"/>
                                          </p:val>
                                        </p:tav>
                                        <p:tav tm="100000">
                                          <p:val>
                                            <p:strVal val="#ppt_y"/>
                                          </p:val>
                                        </p:tav>
                                      </p:tavLst>
                                    </p:anim>
                                  </p:childTnLst>
                                </p:cTn>
                              </p:par>
                            </p:childTnLst>
                          </p:cTn>
                        </p:par>
                        <p:par>
                          <p:cTn id="16" fill="hold">
                            <p:stCondLst>
                              <p:cond delay="2000"/>
                            </p:stCondLst>
                            <p:childTnLst>
                              <p:par>
                                <p:cTn id="17" presetID="41" presetClass="entr" presetSubtype="0" fill="hold" grpId="0" nodeType="afterEffect">
                                  <p:stCondLst>
                                    <p:cond delay="0"/>
                                  </p:stCondLst>
                                  <p:iterate type="lt">
                                    <p:tmPct val="10000"/>
                                  </p:iterate>
                                  <p:childTnLst>
                                    <p:set>
                                      <p:cBhvr>
                                        <p:cTn id="18" dur="1" fill="hold">
                                          <p:stCondLst>
                                            <p:cond delay="0"/>
                                          </p:stCondLst>
                                        </p:cTn>
                                        <p:tgtEl>
                                          <p:spTgt spid="25"/>
                                        </p:tgtEl>
                                        <p:attrNameLst>
                                          <p:attrName>style.visibility</p:attrName>
                                        </p:attrNameLst>
                                      </p:cBhvr>
                                      <p:to>
                                        <p:strVal val="visible"/>
                                      </p:to>
                                    </p:set>
                                    <p:anim calcmode="lin" valueType="num">
                                      <p:cBhvr>
                                        <p:cTn id="19" dur="500" fill="hold"/>
                                        <p:tgtEl>
                                          <p:spTgt spid="25"/>
                                        </p:tgtEl>
                                        <p:attrNameLst>
                                          <p:attrName>ppt_x</p:attrName>
                                        </p:attrNameLst>
                                      </p:cBhvr>
                                      <p:tavLst>
                                        <p:tav tm="0">
                                          <p:val>
                                            <p:strVal val="#ppt_x"/>
                                          </p:val>
                                        </p:tav>
                                        <p:tav tm="50000">
                                          <p:val>
                                            <p:strVal val="#ppt_x+.1"/>
                                          </p:val>
                                        </p:tav>
                                        <p:tav tm="100000">
                                          <p:val>
                                            <p:strVal val="#ppt_x"/>
                                          </p:val>
                                        </p:tav>
                                      </p:tavLst>
                                    </p:anim>
                                    <p:anim calcmode="lin" valueType="num">
                                      <p:cBhvr>
                                        <p:cTn id="20" dur="500" fill="hold"/>
                                        <p:tgtEl>
                                          <p:spTgt spid="25"/>
                                        </p:tgtEl>
                                        <p:attrNameLst>
                                          <p:attrName>ppt_y</p:attrName>
                                        </p:attrNameLst>
                                      </p:cBhvr>
                                      <p:tavLst>
                                        <p:tav tm="0">
                                          <p:val>
                                            <p:strVal val="#ppt_y"/>
                                          </p:val>
                                        </p:tav>
                                        <p:tav tm="100000">
                                          <p:val>
                                            <p:strVal val="#ppt_y"/>
                                          </p:val>
                                        </p:tav>
                                      </p:tavLst>
                                    </p:anim>
                                    <p:anim calcmode="lin" valueType="num">
                                      <p:cBhvr>
                                        <p:cTn id="21" dur="500" fill="hold"/>
                                        <p:tgtEl>
                                          <p:spTgt spid="25"/>
                                        </p:tgtEl>
                                        <p:attrNameLst>
                                          <p:attrName>ppt_h</p:attrName>
                                        </p:attrNameLst>
                                      </p:cBhvr>
                                      <p:tavLst>
                                        <p:tav tm="0">
                                          <p:val>
                                            <p:strVal val="#ppt_h/10"/>
                                          </p:val>
                                        </p:tav>
                                        <p:tav tm="50000">
                                          <p:val>
                                            <p:strVal val="#ppt_h+.01"/>
                                          </p:val>
                                        </p:tav>
                                        <p:tav tm="100000">
                                          <p:val>
                                            <p:strVal val="#ppt_h"/>
                                          </p:val>
                                        </p:tav>
                                      </p:tavLst>
                                    </p:anim>
                                    <p:anim calcmode="lin" valueType="num">
                                      <p:cBhvr>
                                        <p:cTn id="22" dur="500" fill="hold"/>
                                        <p:tgtEl>
                                          <p:spTgt spid="25"/>
                                        </p:tgtEl>
                                        <p:attrNameLst>
                                          <p:attrName>ppt_w</p:attrName>
                                        </p:attrNameLst>
                                      </p:cBhvr>
                                      <p:tavLst>
                                        <p:tav tm="0">
                                          <p:val>
                                            <p:strVal val="#ppt_w/10"/>
                                          </p:val>
                                        </p:tav>
                                        <p:tav tm="50000">
                                          <p:val>
                                            <p:strVal val="#ppt_w+.01"/>
                                          </p:val>
                                        </p:tav>
                                        <p:tav tm="100000">
                                          <p:val>
                                            <p:strVal val="#ppt_w"/>
                                          </p:val>
                                        </p:tav>
                                      </p:tavLst>
                                    </p:anim>
                                    <p:animEffect transition="in" filter="fade">
                                      <p:cBhvr>
                                        <p:cTn id="23" dur="500" tmFilter="0,0; .5, 1; 1, 1"/>
                                        <p:tgtEl>
                                          <p:spTgt spid="25"/>
                                        </p:tgtEl>
                                      </p:cBhvr>
                                    </p:animEffect>
                                  </p:childTnLst>
                                </p:cTn>
                              </p:par>
                            </p:childTnLst>
                          </p:cTn>
                        </p:par>
                        <p:par>
                          <p:cTn id="24" fill="hold">
                            <p:stCondLst>
                              <p:cond delay="2800"/>
                            </p:stCondLst>
                            <p:childTnLst>
                              <p:par>
                                <p:cTn id="25" presetID="37" presetClass="entr" presetSubtype="0" fill="hold" grpId="0" nodeType="afterEffect">
                                  <p:stCondLst>
                                    <p:cond delay="0"/>
                                  </p:stCondLst>
                                  <p:childTnLst>
                                    <p:set>
                                      <p:cBhvr>
                                        <p:cTn id="26" dur="1" fill="hold">
                                          <p:stCondLst>
                                            <p:cond delay="0"/>
                                          </p:stCondLst>
                                        </p:cTn>
                                        <p:tgtEl>
                                          <p:spTgt spid="36"/>
                                        </p:tgtEl>
                                        <p:attrNameLst>
                                          <p:attrName>style.visibility</p:attrName>
                                        </p:attrNameLst>
                                      </p:cBhvr>
                                      <p:to>
                                        <p:strVal val="visible"/>
                                      </p:to>
                                    </p:set>
                                    <p:animEffect transition="in" filter="fade">
                                      <p:cBhvr>
                                        <p:cTn id="27" dur="1000"/>
                                        <p:tgtEl>
                                          <p:spTgt spid="36"/>
                                        </p:tgtEl>
                                      </p:cBhvr>
                                    </p:animEffect>
                                    <p:anim calcmode="lin" valueType="num">
                                      <p:cBhvr>
                                        <p:cTn id="28" dur="1000" fill="hold"/>
                                        <p:tgtEl>
                                          <p:spTgt spid="36"/>
                                        </p:tgtEl>
                                        <p:attrNameLst>
                                          <p:attrName>ppt_x</p:attrName>
                                        </p:attrNameLst>
                                      </p:cBhvr>
                                      <p:tavLst>
                                        <p:tav tm="0">
                                          <p:val>
                                            <p:strVal val="#ppt_x"/>
                                          </p:val>
                                        </p:tav>
                                        <p:tav tm="100000">
                                          <p:val>
                                            <p:strVal val="#ppt_x"/>
                                          </p:val>
                                        </p:tav>
                                      </p:tavLst>
                                    </p:anim>
                                    <p:anim calcmode="lin" valueType="num">
                                      <p:cBhvr>
                                        <p:cTn id="29" dur="900" decel="100000" fill="hold"/>
                                        <p:tgtEl>
                                          <p:spTgt spid="36"/>
                                        </p:tgtEl>
                                        <p:attrNameLst>
                                          <p:attrName>ppt_y</p:attrName>
                                        </p:attrNameLst>
                                      </p:cBhvr>
                                      <p:tavLst>
                                        <p:tav tm="0">
                                          <p:val>
                                            <p:strVal val="#ppt_y+1"/>
                                          </p:val>
                                        </p:tav>
                                        <p:tav tm="100000">
                                          <p:val>
                                            <p:strVal val="#ppt_y-.03"/>
                                          </p:val>
                                        </p:tav>
                                      </p:tavLst>
                                    </p:anim>
                                    <p:anim calcmode="lin" valueType="num">
                                      <p:cBhvr>
                                        <p:cTn id="30" dur="100" accel="100000" fill="hold">
                                          <p:stCondLst>
                                            <p:cond delay="900"/>
                                          </p:stCondLst>
                                        </p:cTn>
                                        <p:tgtEl>
                                          <p:spTgt spid="36"/>
                                        </p:tgtEl>
                                        <p:attrNameLst>
                                          <p:attrName>ppt_y</p:attrName>
                                        </p:attrNameLst>
                                      </p:cBhvr>
                                      <p:tavLst>
                                        <p:tav tm="0">
                                          <p:val>
                                            <p:strVal val="#ppt_y-.03"/>
                                          </p:val>
                                        </p:tav>
                                        <p:tav tm="100000">
                                          <p:val>
                                            <p:strVal val="#ppt_y"/>
                                          </p:val>
                                        </p:tav>
                                      </p:tavLst>
                                    </p:anim>
                                  </p:childTnLst>
                                </p:cTn>
                              </p:par>
                            </p:childTnLst>
                          </p:cTn>
                        </p:par>
                        <p:par>
                          <p:cTn id="31" fill="hold">
                            <p:stCondLst>
                              <p:cond delay="3800"/>
                            </p:stCondLst>
                            <p:childTnLst>
                              <p:par>
                                <p:cTn id="32" presetID="37" presetClass="entr" presetSubtype="0" fill="hold" grpId="0" nodeType="afterEffect">
                                  <p:stCondLst>
                                    <p:cond delay="0"/>
                                  </p:stCondLst>
                                  <p:childTnLst>
                                    <p:set>
                                      <p:cBhvr>
                                        <p:cTn id="33" dur="1" fill="hold">
                                          <p:stCondLst>
                                            <p:cond delay="0"/>
                                          </p:stCondLst>
                                        </p:cTn>
                                        <p:tgtEl>
                                          <p:spTgt spid="37"/>
                                        </p:tgtEl>
                                        <p:attrNameLst>
                                          <p:attrName>style.visibility</p:attrName>
                                        </p:attrNameLst>
                                      </p:cBhvr>
                                      <p:to>
                                        <p:strVal val="visible"/>
                                      </p:to>
                                    </p:set>
                                    <p:animEffect transition="in" filter="fade">
                                      <p:cBhvr>
                                        <p:cTn id="34" dur="1000"/>
                                        <p:tgtEl>
                                          <p:spTgt spid="37"/>
                                        </p:tgtEl>
                                      </p:cBhvr>
                                    </p:animEffect>
                                    <p:anim calcmode="lin" valueType="num">
                                      <p:cBhvr>
                                        <p:cTn id="35" dur="1000" fill="hold"/>
                                        <p:tgtEl>
                                          <p:spTgt spid="37"/>
                                        </p:tgtEl>
                                        <p:attrNameLst>
                                          <p:attrName>ppt_x</p:attrName>
                                        </p:attrNameLst>
                                      </p:cBhvr>
                                      <p:tavLst>
                                        <p:tav tm="0">
                                          <p:val>
                                            <p:strVal val="#ppt_x"/>
                                          </p:val>
                                        </p:tav>
                                        <p:tav tm="100000">
                                          <p:val>
                                            <p:strVal val="#ppt_x"/>
                                          </p:val>
                                        </p:tav>
                                      </p:tavLst>
                                    </p:anim>
                                    <p:anim calcmode="lin" valueType="num">
                                      <p:cBhvr>
                                        <p:cTn id="36" dur="900" decel="100000" fill="hold"/>
                                        <p:tgtEl>
                                          <p:spTgt spid="37"/>
                                        </p:tgtEl>
                                        <p:attrNameLst>
                                          <p:attrName>ppt_y</p:attrName>
                                        </p:attrNameLst>
                                      </p:cBhvr>
                                      <p:tavLst>
                                        <p:tav tm="0">
                                          <p:val>
                                            <p:strVal val="#ppt_y+1"/>
                                          </p:val>
                                        </p:tav>
                                        <p:tav tm="100000">
                                          <p:val>
                                            <p:strVal val="#ppt_y-.03"/>
                                          </p:val>
                                        </p:tav>
                                      </p:tavLst>
                                    </p:anim>
                                    <p:anim calcmode="lin" valueType="num">
                                      <p:cBhvr>
                                        <p:cTn id="37" dur="100" accel="100000" fill="hold">
                                          <p:stCondLst>
                                            <p:cond delay="900"/>
                                          </p:stCondLst>
                                        </p:cTn>
                                        <p:tgtEl>
                                          <p:spTgt spid="37"/>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P spid="29" grpId="0"/>
      <p:bldP spid="36" grpId="0"/>
      <p:bldP spid="37"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图片 23"/>
          <p:cNvPicPr>
            <a:picLocks noChangeAspect="1"/>
          </p:cNvPicPr>
          <p:nvPr/>
        </p:nvPicPr>
        <p:blipFill rotWithShape="1">
          <a:blip r:embed="rId3" cstate="print">
            <a:extLst>
              <a:ext uri="{28A0092B-C50C-407E-A947-70E740481C1C}">
                <a14:useLocalDpi xmlns:a14="http://schemas.microsoft.com/office/drawing/2010/main" val="0"/>
              </a:ext>
            </a:extLst>
          </a:blip>
          <a:srcRect r="44563" b="66242"/>
          <a:stretch/>
        </p:blipFill>
        <p:spPr>
          <a:xfrm flipH="1">
            <a:off x="-1" y="2612419"/>
            <a:ext cx="4958118" cy="2531081"/>
          </a:xfrm>
          <a:prstGeom prst="rect">
            <a:avLst/>
          </a:prstGeom>
        </p:spPr>
      </p:pic>
      <p:sp>
        <p:nvSpPr>
          <p:cNvPr id="25" name="圆角矩形 24"/>
          <p:cNvSpPr/>
          <p:nvPr/>
        </p:nvSpPr>
        <p:spPr>
          <a:xfrm>
            <a:off x="4427984" y="1015860"/>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1</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26" name="组合 25"/>
          <p:cNvGrpSpPr/>
          <p:nvPr/>
        </p:nvGrpSpPr>
        <p:grpSpPr>
          <a:xfrm>
            <a:off x="5076056" y="1015654"/>
            <a:ext cx="2972164" cy="503773"/>
            <a:chOff x="6339097" y="1573726"/>
            <a:chExt cx="3744416" cy="511504"/>
          </a:xfrm>
        </p:grpSpPr>
        <p:sp>
          <p:nvSpPr>
            <p:cNvPr id="27" name="圆角矩形 26"/>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28" name="矩形 27"/>
            <p:cNvSpPr/>
            <p:nvPr/>
          </p:nvSpPr>
          <p:spPr>
            <a:xfrm>
              <a:off x="6896718" y="1614014"/>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重组的概念</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29" name="圆角矩形 28"/>
          <p:cNvSpPr/>
          <p:nvPr/>
        </p:nvSpPr>
        <p:spPr>
          <a:xfrm>
            <a:off x="4427984" y="1715062"/>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2</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0" name="组合 29"/>
          <p:cNvGrpSpPr/>
          <p:nvPr/>
        </p:nvGrpSpPr>
        <p:grpSpPr>
          <a:xfrm>
            <a:off x="5058154" y="1714856"/>
            <a:ext cx="2972164" cy="503773"/>
            <a:chOff x="6315199" y="2410178"/>
            <a:chExt cx="3744416" cy="511504"/>
          </a:xfrm>
        </p:grpSpPr>
        <p:sp>
          <p:nvSpPr>
            <p:cNvPr id="31" name="圆角矩形 30"/>
            <p:cNvSpPr/>
            <p:nvPr/>
          </p:nvSpPr>
          <p:spPr>
            <a:xfrm>
              <a:off x="6315199" y="2410178"/>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2" name="矩形 31"/>
            <p:cNvSpPr/>
            <p:nvPr/>
          </p:nvSpPr>
          <p:spPr>
            <a:xfrm>
              <a:off x="6893964" y="2450466"/>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股权支付的定义</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36" name="圆角矩形 35"/>
          <p:cNvSpPr/>
          <p:nvPr/>
        </p:nvSpPr>
        <p:spPr>
          <a:xfrm>
            <a:off x="4427984" y="240386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3</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7" name="组合 36"/>
          <p:cNvGrpSpPr/>
          <p:nvPr/>
        </p:nvGrpSpPr>
        <p:grpSpPr>
          <a:xfrm>
            <a:off x="5076056" y="2403654"/>
            <a:ext cx="3240361" cy="503773"/>
            <a:chOff x="6339097" y="3296031"/>
            <a:chExt cx="4082298" cy="511504"/>
          </a:xfrm>
        </p:grpSpPr>
        <p:sp>
          <p:nvSpPr>
            <p:cNvPr id="38" name="圆角矩形 37"/>
            <p:cNvSpPr/>
            <p:nvPr/>
          </p:nvSpPr>
          <p:spPr>
            <a:xfrm>
              <a:off x="6339097" y="3296031"/>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9" name="矩形 38"/>
            <p:cNvSpPr/>
            <p:nvPr/>
          </p:nvSpPr>
          <p:spPr>
            <a:xfrm>
              <a:off x="6611251" y="3336319"/>
              <a:ext cx="381014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企业重组的税务处理</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40" name="圆角矩形 39"/>
          <p:cNvSpPr/>
          <p:nvPr/>
        </p:nvSpPr>
        <p:spPr>
          <a:xfrm>
            <a:off x="4427984" y="3106714"/>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4</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41" name="组合 40"/>
          <p:cNvGrpSpPr/>
          <p:nvPr/>
        </p:nvGrpSpPr>
        <p:grpSpPr>
          <a:xfrm>
            <a:off x="5076056" y="3106349"/>
            <a:ext cx="2972164" cy="503772"/>
            <a:chOff x="6339097" y="4180903"/>
            <a:chExt cx="3744416" cy="511504"/>
          </a:xfrm>
        </p:grpSpPr>
        <p:sp>
          <p:nvSpPr>
            <p:cNvPr id="46" name="圆角矩形 45"/>
            <p:cNvSpPr/>
            <p:nvPr/>
          </p:nvSpPr>
          <p:spPr>
            <a:xfrm>
              <a:off x="6339097" y="418090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47" name="矩形 46"/>
            <p:cNvSpPr/>
            <p:nvPr/>
          </p:nvSpPr>
          <p:spPr>
            <a:xfrm>
              <a:off x="6898538" y="4221882"/>
              <a:ext cx="2736305" cy="437542"/>
            </a:xfrm>
            <a:prstGeom prst="rect">
              <a:avLst/>
            </a:prstGeom>
          </p:spPr>
          <p:txBody>
            <a:bodyPr wrap="square" lIns="121960" tIns="60980" rIns="121960" bIns="60980">
              <a:spAutoFit/>
            </a:bodyPr>
            <a:lstStyle/>
            <a:p>
              <a:pP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境内与境外</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48" name="圆角矩形 47"/>
          <p:cNvSpPr/>
          <p:nvPr/>
        </p:nvSpPr>
        <p:spPr>
          <a:xfrm>
            <a:off x="4428081" y="3803637"/>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5</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49" name="组合 48"/>
          <p:cNvGrpSpPr/>
          <p:nvPr/>
        </p:nvGrpSpPr>
        <p:grpSpPr>
          <a:xfrm>
            <a:off x="5076056" y="3803637"/>
            <a:ext cx="2972164" cy="503773"/>
            <a:chOff x="6339097" y="5057483"/>
            <a:chExt cx="3744416" cy="511504"/>
          </a:xfrm>
        </p:grpSpPr>
        <p:sp>
          <p:nvSpPr>
            <p:cNvPr id="65" name="圆角矩形 64"/>
            <p:cNvSpPr/>
            <p:nvPr/>
          </p:nvSpPr>
          <p:spPr>
            <a:xfrm>
              <a:off x="6339097" y="505748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6" name="矩形 65"/>
            <p:cNvSpPr/>
            <p:nvPr/>
          </p:nvSpPr>
          <p:spPr>
            <a:xfrm>
              <a:off x="6898669" y="5085978"/>
              <a:ext cx="273617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股权、资产划转</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67" name="下箭头 66"/>
          <p:cNvSpPr/>
          <p:nvPr/>
        </p:nvSpPr>
        <p:spPr>
          <a:xfrm rot="16200000">
            <a:off x="3602551" y="1085329"/>
            <a:ext cx="431948" cy="509274"/>
          </a:xfrm>
          <a:prstGeom prst="downArrow">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04" tIns="34253" rIns="68504" bIns="34253" rtlCol="0" anchor="ctr"/>
          <a:lstStyle/>
          <a:p>
            <a:pPr algn="ctr"/>
            <a:endParaRPr lang="zh-CN" altLang="en-US"/>
          </a:p>
        </p:txBody>
      </p:sp>
      <p:sp>
        <p:nvSpPr>
          <p:cNvPr id="68" name="TextBox 67"/>
          <p:cNvSpPr txBox="1"/>
          <p:nvPr/>
        </p:nvSpPr>
        <p:spPr>
          <a:xfrm>
            <a:off x="107504" y="915566"/>
            <a:ext cx="2160240" cy="1015580"/>
          </a:xfrm>
          <a:prstGeom prst="rect">
            <a:avLst/>
          </a:prstGeom>
          <a:noFill/>
        </p:spPr>
        <p:txBody>
          <a:bodyPr wrap="square" lIns="91361" tIns="45679" rIns="91361" bIns="45679">
            <a:spAutoFit/>
          </a:bodyPr>
          <a:lstStyle/>
          <a:p>
            <a:pPr algn="r">
              <a:defRPr/>
            </a:pPr>
            <a:r>
              <a:rPr lang="zh-CN" altLang="en-US" sz="3600" b="1" dirty="0" smtClean="0">
                <a:solidFill>
                  <a:schemeClr val="tx2"/>
                </a:solidFill>
                <a:latin typeface="微软雅黑" pitchFamily="34" charset="-122"/>
                <a:ea typeface="微软雅黑" pitchFamily="34" charset="-122"/>
              </a:rPr>
              <a:t>目录</a:t>
            </a:r>
            <a:endParaRPr lang="en-US" altLang="zh-CN" sz="3600" b="1" dirty="0" smtClean="0">
              <a:solidFill>
                <a:schemeClr val="tx2"/>
              </a:solidFill>
              <a:latin typeface="微软雅黑" pitchFamily="34" charset="-122"/>
              <a:ea typeface="微软雅黑" pitchFamily="34" charset="-122"/>
            </a:endParaRPr>
          </a:p>
          <a:p>
            <a:pPr algn="r">
              <a:defRPr/>
            </a:pPr>
            <a:r>
              <a:rPr lang="en-US" altLang="zh-CN" sz="2400" b="1" dirty="0" smtClean="0">
                <a:solidFill>
                  <a:schemeClr val="tx2"/>
                </a:solidFill>
                <a:latin typeface="微软雅黑" pitchFamily="34" charset="-122"/>
                <a:ea typeface="微软雅黑" pitchFamily="34" charset="-122"/>
              </a:rPr>
              <a:t>CONTENTS</a:t>
            </a:r>
            <a:endParaRPr lang="zh-CN" altLang="en-US" sz="2400" b="1" dirty="0">
              <a:solidFill>
                <a:schemeClr val="tx2"/>
              </a:solidFill>
              <a:latin typeface="微软雅黑" pitchFamily="34" charset="-122"/>
              <a:ea typeface="微软雅黑" pitchFamily="34" charset="-122"/>
            </a:endParaRPr>
          </a:p>
        </p:txBody>
      </p:sp>
    </p:spTree>
    <p:extLst>
      <p:ext uri="{BB962C8B-B14F-4D97-AF65-F5344CB8AC3E}">
        <p14:creationId xmlns:p14="http://schemas.microsoft.com/office/powerpoint/2010/main" val="2302449392"/>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17" presetClass="entr" presetSubtype="1" fill="hold" grpId="0" nodeType="afterEffect">
                                  <p:stCondLst>
                                    <p:cond delay="0"/>
                                  </p:stCondLst>
                                  <p:iterate type="lt">
                                    <p:tmPct val="40000"/>
                                  </p:iterate>
                                  <p:childTnLst>
                                    <p:set>
                                      <p:cBhvr>
                                        <p:cTn id="12" dur="1" fill="hold">
                                          <p:stCondLst>
                                            <p:cond delay="0"/>
                                          </p:stCondLst>
                                        </p:cTn>
                                        <p:tgtEl>
                                          <p:spTgt spid="68"/>
                                        </p:tgtEl>
                                        <p:attrNameLst>
                                          <p:attrName>style.visibility</p:attrName>
                                        </p:attrNameLst>
                                      </p:cBhvr>
                                      <p:to>
                                        <p:strVal val="visible"/>
                                      </p:to>
                                    </p:set>
                                    <p:anim calcmode="lin" valueType="num">
                                      <p:cBhvr>
                                        <p:cTn id="13" dur="250" fill="hold"/>
                                        <p:tgtEl>
                                          <p:spTgt spid="68"/>
                                        </p:tgtEl>
                                        <p:attrNameLst>
                                          <p:attrName>ppt_x</p:attrName>
                                        </p:attrNameLst>
                                      </p:cBhvr>
                                      <p:tavLst>
                                        <p:tav tm="0">
                                          <p:val>
                                            <p:strVal val="#ppt_x"/>
                                          </p:val>
                                        </p:tav>
                                        <p:tav tm="100000">
                                          <p:val>
                                            <p:strVal val="#ppt_x"/>
                                          </p:val>
                                        </p:tav>
                                      </p:tavLst>
                                    </p:anim>
                                    <p:anim calcmode="lin" valueType="num">
                                      <p:cBhvr>
                                        <p:cTn id="14" dur="250" fill="hold"/>
                                        <p:tgtEl>
                                          <p:spTgt spid="68"/>
                                        </p:tgtEl>
                                        <p:attrNameLst>
                                          <p:attrName>ppt_y</p:attrName>
                                        </p:attrNameLst>
                                      </p:cBhvr>
                                      <p:tavLst>
                                        <p:tav tm="0">
                                          <p:val>
                                            <p:strVal val="#ppt_y-#ppt_h/2"/>
                                          </p:val>
                                        </p:tav>
                                        <p:tav tm="100000">
                                          <p:val>
                                            <p:strVal val="#ppt_y"/>
                                          </p:val>
                                        </p:tav>
                                      </p:tavLst>
                                    </p:anim>
                                    <p:anim calcmode="lin" valueType="num">
                                      <p:cBhvr>
                                        <p:cTn id="15" dur="250" fill="hold"/>
                                        <p:tgtEl>
                                          <p:spTgt spid="68"/>
                                        </p:tgtEl>
                                        <p:attrNameLst>
                                          <p:attrName>ppt_w</p:attrName>
                                        </p:attrNameLst>
                                      </p:cBhvr>
                                      <p:tavLst>
                                        <p:tav tm="0">
                                          <p:val>
                                            <p:strVal val="#ppt_w"/>
                                          </p:val>
                                        </p:tav>
                                        <p:tav tm="100000">
                                          <p:val>
                                            <p:strVal val="#ppt_w"/>
                                          </p:val>
                                        </p:tav>
                                      </p:tavLst>
                                    </p:anim>
                                    <p:anim calcmode="lin" valueType="num">
                                      <p:cBhvr>
                                        <p:cTn id="16" dur="250" fill="hold"/>
                                        <p:tgtEl>
                                          <p:spTgt spid="68"/>
                                        </p:tgtEl>
                                        <p:attrNameLst>
                                          <p:attrName>ppt_h</p:attrName>
                                        </p:attrNameLst>
                                      </p:cBhvr>
                                      <p:tavLst>
                                        <p:tav tm="0">
                                          <p:val>
                                            <p:fltVal val="0"/>
                                          </p:val>
                                        </p:tav>
                                        <p:tav tm="100000">
                                          <p:val>
                                            <p:strVal val="#ppt_h"/>
                                          </p:val>
                                        </p:tav>
                                      </p:tavLst>
                                    </p:anim>
                                  </p:childTnLst>
                                </p:cTn>
                              </p:par>
                            </p:childTnLst>
                          </p:cTn>
                        </p:par>
                        <p:par>
                          <p:cTn id="17" fill="hold">
                            <p:stCondLst>
                              <p:cond delay="2150"/>
                            </p:stCondLst>
                            <p:childTnLst>
                              <p:par>
                                <p:cTn id="18" presetID="10" presetClass="entr" presetSubtype="0" fill="hold" grpId="0" nodeType="after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1000"/>
                                        <p:tgtEl>
                                          <p:spTgt spid="25"/>
                                        </p:tgtEl>
                                      </p:cBhvr>
                                    </p:animEffect>
                                  </p:childTnLst>
                                </p:cTn>
                              </p:par>
                              <p:par>
                                <p:cTn id="21" presetID="56" presetClass="path" presetSubtype="0" accel="50000" decel="50000" fill="hold" grpId="1" nodeType="withEffect">
                                  <p:stCondLst>
                                    <p:cond delay="0"/>
                                  </p:stCondLst>
                                  <p:childTnLst>
                                    <p:animMotion origin="layout" path="M -0.03737 0.04121 L -6.25E-7 -3.33333E-6 " pathEditMode="relative" rAng="0" ptsTypes="AA">
                                      <p:cBhvr>
                                        <p:cTn id="22" dur="700" fill="hold"/>
                                        <p:tgtEl>
                                          <p:spTgt spid="25"/>
                                        </p:tgtEl>
                                        <p:attrNameLst>
                                          <p:attrName>ppt_x</p:attrName>
                                          <p:attrName>ppt_y</p:attrName>
                                        </p:attrNameLst>
                                      </p:cBhvr>
                                      <p:rCtr x="1862" y="-2060"/>
                                    </p:animMotion>
                                  </p:childTnLst>
                                </p:cTn>
                              </p:par>
                              <p:par>
                                <p:cTn id="23" presetID="22" presetClass="entr" presetSubtype="8" fill="hold" nodeType="withEffect">
                                  <p:stCondLst>
                                    <p:cond delay="250"/>
                                  </p:stCondLst>
                                  <p:childTnLst>
                                    <p:set>
                                      <p:cBhvr>
                                        <p:cTn id="24" dur="1" fill="hold">
                                          <p:stCondLst>
                                            <p:cond delay="0"/>
                                          </p:stCondLst>
                                        </p:cTn>
                                        <p:tgtEl>
                                          <p:spTgt spid="26"/>
                                        </p:tgtEl>
                                        <p:attrNameLst>
                                          <p:attrName>style.visibility</p:attrName>
                                        </p:attrNameLst>
                                      </p:cBhvr>
                                      <p:to>
                                        <p:strVal val="visible"/>
                                      </p:to>
                                    </p:set>
                                    <p:animEffect transition="in" filter="wipe(left)">
                                      <p:cBhvr>
                                        <p:cTn id="25" dur="500"/>
                                        <p:tgtEl>
                                          <p:spTgt spid="26"/>
                                        </p:tgtEl>
                                      </p:cBhvr>
                                    </p:animEffect>
                                  </p:childTnLst>
                                </p:cTn>
                              </p:par>
                              <p:par>
                                <p:cTn id="26" presetID="10" presetClass="entr" presetSubtype="0" fill="hold" grpId="0" nodeType="withEffect">
                                  <p:stCondLst>
                                    <p:cond delay="250"/>
                                  </p:stCondLst>
                                  <p:childTnLst>
                                    <p:set>
                                      <p:cBhvr>
                                        <p:cTn id="27" dur="1" fill="hold">
                                          <p:stCondLst>
                                            <p:cond delay="0"/>
                                          </p:stCondLst>
                                        </p:cTn>
                                        <p:tgtEl>
                                          <p:spTgt spid="29"/>
                                        </p:tgtEl>
                                        <p:attrNameLst>
                                          <p:attrName>style.visibility</p:attrName>
                                        </p:attrNameLst>
                                      </p:cBhvr>
                                      <p:to>
                                        <p:strVal val="visible"/>
                                      </p:to>
                                    </p:set>
                                    <p:animEffect transition="in" filter="fade">
                                      <p:cBhvr>
                                        <p:cTn id="28" dur="1000"/>
                                        <p:tgtEl>
                                          <p:spTgt spid="29"/>
                                        </p:tgtEl>
                                      </p:cBhvr>
                                    </p:animEffect>
                                  </p:childTnLst>
                                </p:cTn>
                              </p:par>
                              <p:par>
                                <p:cTn id="29" presetID="56" presetClass="path" presetSubtype="0" accel="50000" decel="50000" fill="hold" grpId="1" nodeType="withEffect">
                                  <p:stCondLst>
                                    <p:cond delay="250"/>
                                  </p:stCondLst>
                                  <p:childTnLst>
                                    <p:animMotion origin="layout" path="M -0.03737 0.0412 L -6.25E-7 2.96296E-6 " pathEditMode="relative" rAng="0" ptsTypes="AA">
                                      <p:cBhvr>
                                        <p:cTn id="30" dur="700" fill="hold"/>
                                        <p:tgtEl>
                                          <p:spTgt spid="29"/>
                                        </p:tgtEl>
                                        <p:attrNameLst>
                                          <p:attrName>ppt_x</p:attrName>
                                          <p:attrName>ppt_y</p:attrName>
                                        </p:attrNameLst>
                                      </p:cBhvr>
                                      <p:rCtr x="1862" y="-2060"/>
                                    </p:animMotion>
                                  </p:childTnLst>
                                </p:cTn>
                              </p:par>
                              <p:par>
                                <p:cTn id="31" presetID="22" presetClass="entr" presetSubtype="8" fill="hold" nodeType="withEffect">
                                  <p:stCondLst>
                                    <p:cond delay="500"/>
                                  </p:stCondLst>
                                  <p:childTnLst>
                                    <p:set>
                                      <p:cBhvr>
                                        <p:cTn id="32" dur="1" fill="hold">
                                          <p:stCondLst>
                                            <p:cond delay="0"/>
                                          </p:stCondLst>
                                        </p:cTn>
                                        <p:tgtEl>
                                          <p:spTgt spid="30"/>
                                        </p:tgtEl>
                                        <p:attrNameLst>
                                          <p:attrName>style.visibility</p:attrName>
                                        </p:attrNameLst>
                                      </p:cBhvr>
                                      <p:to>
                                        <p:strVal val="visible"/>
                                      </p:to>
                                    </p:set>
                                    <p:animEffect transition="in" filter="wipe(left)">
                                      <p:cBhvr>
                                        <p:cTn id="33" dur="500"/>
                                        <p:tgtEl>
                                          <p:spTgt spid="30"/>
                                        </p:tgtEl>
                                      </p:cBhvr>
                                    </p:animEffect>
                                  </p:childTnLst>
                                </p:cTn>
                              </p:par>
                              <p:par>
                                <p:cTn id="34" presetID="10" presetClass="entr" presetSubtype="0" fill="hold" grpId="0" nodeType="withEffect">
                                  <p:stCondLst>
                                    <p:cond delay="500"/>
                                  </p:stCondLst>
                                  <p:childTnLst>
                                    <p:set>
                                      <p:cBhvr>
                                        <p:cTn id="35" dur="1" fill="hold">
                                          <p:stCondLst>
                                            <p:cond delay="0"/>
                                          </p:stCondLst>
                                        </p:cTn>
                                        <p:tgtEl>
                                          <p:spTgt spid="36"/>
                                        </p:tgtEl>
                                        <p:attrNameLst>
                                          <p:attrName>style.visibility</p:attrName>
                                        </p:attrNameLst>
                                      </p:cBhvr>
                                      <p:to>
                                        <p:strVal val="visible"/>
                                      </p:to>
                                    </p:set>
                                    <p:animEffect transition="in" filter="fade">
                                      <p:cBhvr>
                                        <p:cTn id="36" dur="1000"/>
                                        <p:tgtEl>
                                          <p:spTgt spid="36"/>
                                        </p:tgtEl>
                                      </p:cBhvr>
                                    </p:animEffect>
                                  </p:childTnLst>
                                </p:cTn>
                              </p:par>
                              <p:par>
                                <p:cTn id="37" presetID="56" presetClass="path" presetSubtype="0" accel="50000" decel="50000" fill="hold" grpId="1" nodeType="withEffect">
                                  <p:stCondLst>
                                    <p:cond delay="500"/>
                                  </p:stCondLst>
                                  <p:childTnLst>
                                    <p:animMotion origin="layout" path="M -0.03737 0.0412 L -6.25E-7 -7.40741E-7 " pathEditMode="relative" rAng="0" ptsTypes="AA">
                                      <p:cBhvr>
                                        <p:cTn id="38" dur="700" fill="hold"/>
                                        <p:tgtEl>
                                          <p:spTgt spid="36"/>
                                        </p:tgtEl>
                                        <p:attrNameLst>
                                          <p:attrName>ppt_x</p:attrName>
                                          <p:attrName>ppt_y</p:attrName>
                                        </p:attrNameLst>
                                      </p:cBhvr>
                                      <p:rCtr x="1862" y="-2060"/>
                                    </p:animMotion>
                                  </p:childTnLst>
                                </p:cTn>
                              </p:par>
                              <p:par>
                                <p:cTn id="39" presetID="22" presetClass="entr" presetSubtype="8" fill="hold" nodeType="withEffect">
                                  <p:stCondLst>
                                    <p:cond delay="750"/>
                                  </p:stCondLst>
                                  <p:childTnLst>
                                    <p:set>
                                      <p:cBhvr>
                                        <p:cTn id="40" dur="1" fill="hold">
                                          <p:stCondLst>
                                            <p:cond delay="0"/>
                                          </p:stCondLst>
                                        </p:cTn>
                                        <p:tgtEl>
                                          <p:spTgt spid="37"/>
                                        </p:tgtEl>
                                        <p:attrNameLst>
                                          <p:attrName>style.visibility</p:attrName>
                                        </p:attrNameLst>
                                      </p:cBhvr>
                                      <p:to>
                                        <p:strVal val="visible"/>
                                      </p:to>
                                    </p:set>
                                    <p:animEffect transition="in" filter="wipe(left)">
                                      <p:cBhvr>
                                        <p:cTn id="41" dur="500"/>
                                        <p:tgtEl>
                                          <p:spTgt spid="37"/>
                                        </p:tgtEl>
                                      </p:cBhvr>
                                    </p:animEffect>
                                  </p:childTnLst>
                                </p:cTn>
                              </p:par>
                              <p:par>
                                <p:cTn id="42" presetID="10" presetClass="entr" presetSubtype="0" fill="hold" grpId="0" nodeType="withEffect">
                                  <p:stCondLst>
                                    <p:cond delay="750"/>
                                  </p:stCondLst>
                                  <p:childTnLst>
                                    <p:set>
                                      <p:cBhvr>
                                        <p:cTn id="43" dur="1" fill="hold">
                                          <p:stCondLst>
                                            <p:cond delay="0"/>
                                          </p:stCondLst>
                                        </p:cTn>
                                        <p:tgtEl>
                                          <p:spTgt spid="40"/>
                                        </p:tgtEl>
                                        <p:attrNameLst>
                                          <p:attrName>style.visibility</p:attrName>
                                        </p:attrNameLst>
                                      </p:cBhvr>
                                      <p:to>
                                        <p:strVal val="visible"/>
                                      </p:to>
                                    </p:set>
                                    <p:animEffect transition="in" filter="fade">
                                      <p:cBhvr>
                                        <p:cTn id="44" dur="1000"/>
                                        <p:tgtEl>
                                          <p:spTgt spid="40"/>
                                        </p:tgtEl>
                                      </p:cBhvr>
                                    </p:animEffect>
                                  </p:childTnLst>
                                </p:cTn>
                              </p:par>
                              <p:par>
                                <p:cTn id="45" presetID="56" presetClass="path" presetSubtype="0" accel="50000" decel="50000" fill="hold" grpId="1" nodeType="withEffect">
                                  <p:stCondLst>
                                    <p:cond delay="750"/>
                                  </p:stCondLst>
                                  <p:childTnLst>
                                    <p:animMotion origin="layout" path="M -0.03737 0.04121 L -6.25E-7 -4.44444E-6 " pathEditMode="relative" rAng="0" ptsTypes="AA">
                                      <p:cBhvr>
                                        <p:cTn id="46" dur="700" fill="hold"/>
                                        <p:tgtEl>
                                          <p:spTgt spid="40"/>
                                        </p:tgtEl>
                                        <p:attrNameLst>
                                          <p:attrName>ppt_x</p:attrName>
                                          <p:attrName>ppt_y</p:attrName>
                                        </p:attrNameLst>
                                      </p:cBhvr>
                                      <p:rCtr x="1862" y="-2060"/>
                                    </p:animMotion>
                                  </p:childTnLst>
                                </p:cTn>
                              </p:par>
                              <p:par>
                                <p:cTn id="47" presetID="22" presetClass="entr" presetSubtype="8" fill="hold" nodeType="withEffect">
                                  <p:stCondLst>
                                    <p:cond delay="1000"/>
                                  </p:stCondLst>
                                  <p:childTnLst>
                                    <p:set>
                                      <p:cBhvr>
                                        <p:cTn id="48" dur="1" fill="hold">
                                          <p:stCondLst>
                                            <p:cond delay="0"/>
                                          </p:stCondLst>
                                        </p:cTn>
                                        <p:tgtEl>
                                          <p:spTgt spid="41"/>
                                        </p:tgtEl>
                                        <p:attrNameLst>
                                          <p:attrName>style.visibility</p:attrName>
                                        </p:attrNameLst>
                                      </p:cBhvr>
                                      <p:to>
                                        <p:strVal val="visible"/>
                                      </p:to>
                                    </p:set>
                                    <p:animEffect transition="in" filter="wipe(left)">
                                      <p:cBhvr>
                                        <p:cTn id="49" dur="500"/>
                                        <p:tgtEl>
                                          <p:spTgt spid="41"/>
                                        </p:tgtEl>
                                      </p:cBhvr>
                                    </p:animEffect>
                                  </p:childTnLst>
                                </p:cTn>
                              </p:par>
                              <p:par>
                                <p:cTn id="50" presetID="10" presetClass="entr" presetSubtype="0" fill="hold" grpId="0" nodeType="withEffect">
                                  <p:stCondLst>
                                    <p:cond delay="750"/>
                                  </p:stCondLst>
                                  <p:childTnLst>
                                    <p:set>
                                      <p:cBhvr>
                                        <p:cTn id="51" dur="1" fill="hold">
                                          <p:stCondLst>
                                            <p:cond delay="0"/>
                                          </p:stCondLst>
                                        </p:cTn>
                                        <p:tgtEl>
                                          <p:spTgt spid="48"/>
                                        </p:tgtEl>
                                        <p:attrNameLst>
                                          <p:attrName>style.visibility</p:attrName>
                                        </p:attrNameLst>
                                      </p:cBhvr>
                                      <p:to>
                                        <p:strVal val="visible"/>
                                      </p:to>
                                    </p:set>
                                    <p:animEffect transition="in" filter="fade">
                                      <p:cBhvr>
                                        <p:cTn id="52" dur="1000"/>
                                        <p:tgtEl>
                                          <p:spTgt spid="48"/>
                                        </p:tgtEl>
                                      </p:cBhvr>
                                    </p:animEffect>
                                  </p:childTnLst>
                                </p:cTn>
                              </p:par>
                              <p:par>
                                <p:cTn id="53" presetID="56" presetClass="path" presetSubtype="0" accel="50000" decel="50000" fill="hold" grpId="1" nodeType="withEffect">
                                  <p:stCondLst>
                                    <p:cond delay="750"/>
                                  </p:stCondLst>
                                  <p:childTnLst>
                                    <p:animMotion origin="layout" path="M -0.03737 0.04121 L -6.25E-7 -4.44444E-6 " pathEditMode="relative" rAng="0" ptsTypes="AA">
                                      <p:cBhvr>
                                        <p:cTn id="54" dur="700" fill="hold"/>
                                        <p:tgtEl>
                                          <p:spTgt spid="48"/>
                                        </p:tgtEl>
                                        <p:attrNameLst>
                                          <p:attrName>ppt_x</p:attrName>
                                          <p:attrName>ppt_y</p:attrName>
                                        </p:attrNameLst>
                                      </p:cBhvr>
                                      <p:rCtr x="1862" y="-2060"/>
                                    </p:animMotion>
                                  </p:childTnLst>
                                </p:cTn>
                              </p:par>
                              <p:par>
                                <p:cTn id="55" presetID="22" presetClass="entr" presetSubtype="8" fill="hold" nodeType="withEffect">
                                  <p:stCondLst>
                                    <p:cond delay="1250"/>
                                  </p:stCondLst>
                                  <p:childTnLst>
                                    <p:set>
                                      <p:cBhvr>
                                        <p:cTn id="56" dur="1" fill="hold">
                                          <p:stCondLst>
                                            <p:cond delay="0"/>
                                          </p:stCondLst>
                                        </p:cTn>
                                        <p:tgtEl>
                                          <p:spTgt spid="49"/>
                                        </p:tgtEl>
                                        <p:attrNameLst>
                                          <p:attrName>style.visibility</p:attrName>
                                        </p:attrNameLst>
                                      </p:cBhvr>
                                      <p:to>
                                        <p:strVal val="visible"/>
                                      </p:to>
                                    </p:set>
                                    <p:animEffect transition="in" filter="wipe(left)">
                                      <p:cBhvr>
                                        <p:cTn id="57" dur="500"/>
                                        <p:tgtEl>
                                          <p:spTgt spid="49"/>
                                        </p:tgtEl>
                                      </p:cBhvr>
                                    </p:animEffect>
                                  </p:childTnLst>
                                </p:cTn>
                              </p:par>
                            </p:childTnLst>
                          </p:cTn>
                        </p:par>
                        <p:par>
                          <p:cTn id="58" fill="hold">
                            <p:stCondLst>
                              <p:cond delay="3900"/>
                            </p:stCondLst>
                            <p:childTnLst>
                              <p:par>
                                <p:cTn id="59" presetID="2" presetClass="entr" presetSubtype="8" fill="hold" grpId="0" nodeType="afterEffect">
                                  <p:stCondLst>
                                    <p:cond delay="0"/>
                                  </p:stCondLst>
                                  <p:childTnLst>
                                    <p:set>
                                      <p:cBhvr>
                                        <p:cTn id="60" dur="1" fill="hold">
                                          <p:stCondLst>
                                            <p:cond delay="0"/>
                                          </p:stCondLst>
                                        </p:cTn>
                                        <p:tgtEl>
                                          <p:spTgt spid="67"/>
                                        </p:tgtEl>
                                        <p:attrNameLst>
                                          <p:attrName>style.visibility</p:attrName>
                                        </p:attrNameLst>
                                      </p:cBhvr>
                                      <p:to>
                                        <p:strVal val="visible"/>
                                      </p:to>
                                    </p:set>
                                    <p:anim calcmode="lin" valueType="num">
                                      <p:cBhvr additive="base">
                                        <p:cTn id="61" dur="500" fill="hold"/>
                                        <p:tgtEl>
                                          <p:spTgt spid="67"/>
                                        </p:tgtEl>
                                        <p:attrNameLst>
                                          <p:attrName>ppt_x</p:attrName>
                                        </p:attrNameLst>
                                      </p:cBhvr>
                                      <p:tavLst>
                                        <p:tav tm="0">
                                          <p:val>
                                            <p:strVal val="0-#ppt_w/2"/>
                                          </p:val>
                                        </p:tav>
                                        <p:tav tm="100000">
                                          <p:val>
                                            <p:strVal val="#ppt_x"/>
                                          </p:val>
                                        </p:tav>
                                      </p:tavLst>
                                    </p:anim>
                                    <p:anim calcmode="lin" valueType="num">
                                      <p:cBhvr additive="base">
                                        <p:cTn id="62" dur="500" fill="hold"/>
                                        <p:tgtEl>
                                          <p:spTgt spid="67"/>
                                        </p:tgtEl>
                                        <p:attrNameLst>
                                          <p:attrName>ppt_y</p:attrName>
                                        </p:attrNameLst>
                                      </p:cBhvr>
                                      <p:tavLst>
                                        <p:tav tm="0">
                                          <p:val>
                                            <p:strVal val="#ppt_y"/>
                                          </p:val>
                                        </p:tav>
                                        <p:tav tm="100000">
                                          <p:val>
                                            <p:strVal val="#ppt_y"/>
                                          </p:val>
                                        </p:tav>
                                      </p:tavLst>
                                    </p:anim>
                                  </p:childTnLst>
                                </p:cTn>
                              </p:par>
                            </p:childTnLst>
                          </p:cTn>
                        </p:par>
                        <p:par>
                          <p:cTn id="63" fill="hold">
                            <p:stCondLst>
                              <p:cond delay="4400"/>
                            </p:stCondLst>
                            <p:childTnLst>
                              <p:par>
                                <p:cTn id="64" presetID="26" presetClass="emph" presetSubtype="0" fill="hold" grpId="2" nodeType="afterEffect">
                                  <p:stCondLst>
                                    <p:cond delay="0"/>
                                  </p:stCondLst>
                                  <p:childTnLst>
                                    <p:animEffect transition="out" filter="fade">
                                      <p:cBhvr>
                                        <p:cTn id="65" dur="500" tmFilter="0, 0; .2, .5; .8, .5; 1, 0"/>
                                        <p:tgtEl>
                                          <p:spTgt spid="25"/>
                                        </p:tgtEl>
                                      </p:cBhvr>
                                    </p:animEffect>
                                    <p:animScale>
                                      <p:cBhvr>
                                        <p:cTn id="66" dur="250" autoRev="1" fill="hold"/>
                                        <p:tgtEl>
                                          <p:spTgt spid="25"/>
                                        </p:tgtEl>
                                      </p:cBhvr>
                                      <p:by x="105000" y="105000"/>
                                    </p:animScale>
                                  </p:childTnLst>
                                </p:cTn>
                              </p:par>
                              <p:par>
                                <p:cTn id="67" presetID="26" presetClass="emph" presetSubtype="0" fill="hold" nodeType="withEffect">
                                  <p:stCondLst>
                                    <p:cond delay="0"/>
                                  </p:stCondLst>
                                  <p:childTnLst>
                                    <p:animEffect transition="out" filter="fade">
                                      <p:cBhvr>
                                        <p:cTn id="68" dur="500" tmFilter="0, 0; .2, .5; .8, .5; 1, 0"/>
                                        <p:tgtEl>
                                          <p:spTgt spid="26"/>
                                        </p:tgtEl>
                                      </p:cBhvr>
                                    </p:animEffect>
                                    <p:animScale>
                                      <p:cBhvr>
                                        <p:cTn id="69" dur="250" autoRev="1" fill="hold"/>
                                        <p:tgtEl>
                                          <p:spTgt spid="26"/>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5" grpId="1" animBg="1"/>
      <p:bldP spid="25" grpId="2" animBg="1"/>
      <p:bldP spid="29" grpId="0" animBg="1"/>
      <p:bldP spid="29" grpId="1" animBg="1"/>
      <p:bldP spid="36" grpId="0" animBg="1"/>
      <p:bldP spid="36" grpId="1" animBg="1"/>
      <p:bldP spid="40" grpId="0" animBg="1"/>
      <p:bldP spid="40" grpId="1" animBg="1"/>
      <p:bldP spid="48" grpId="0" animBg="1"/>
      <p:bldP spid="48" grpId="1" animBg="1"/>
      <p:bldP spid="67" grpId="0" animBg="1"/>
      <p:bldP spid="68"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1"/>
          <p:cNvSpPr>
            <a:spLocks noChangeArrowheads="1"/>
          </p:cNvSpPr>
          <p:nvPr/>
        </p:nvSpPr>
        <p:spPr bwMode="auto">
          <a:xfrm>
            <a:off x="1438057" y="1707654"/>
            <a:ext cx="6268684" cy="943528"/>
          </a:xfrm>
          <a:prstGeom prst="rect">
            <a:avLst/>
          </a:prstGeom>
          <a:gradFill rotWithShape="1">
            <a:gsLst>
              <a:gs pos="0">
                <a:srgbClr val="5B9BD5">
                  <a:satMod val="103000"/>
                  <a:lumMod val="102000"/>
                  <a:tint val="94000"/>
                </a:srgbClr>
              </a:gs>
              <a:gs pos="50000">
                <a:srgbClr val="5B9BD5">
                  <a:satMod val="110000"/>
                  <a:lumMod val="100000"/>
                  <a:shade val="100000"/>
                </a:srgbClr>
              </a:gs>
              <a:gs pos="100000">
                <a:srgbClr val="5B9BD5">
                  <a:lumMod val="99000"/>
                  <a:satMod val="120000"/>
                  <a:shade val="78000"/>
                </a:srgbClr>
              </a:gs>
            </a:gsLst>
            <a:lin ang="5400000" scaled="0"/>
          </a:gradFill>
          <a:ln>
            <a:noFill/>
            <a:headEnd/>
            <a:tailEnd/>
          </a:ln>
          <a:effectLst>
            <a:outerShdw blurRad="57150" dist="19050" dir="5400000" algn="ctr" rotWithShape="0">
              <a:srgbClr val="000000">
                <a:alpha val="63000"/>
              </a:srgbClr>
            </a:outerShdw>
          </a:effectLst>
        </p:spPr>
        <p:txBody>
          <a:bodyPr wrap="square" anchor="ctr">
            <a:spAutoFit/>
          </a:bodyPr>
          <a:lstStyle/>
          <a:p>
            <a:pPr marL="0" marR="0" lvl="0" indent="0" defTabSz="914400" eaLnBrk="1" fontAlgn="auto" latinLnBrk="0" hangingPunct="1">
              <a:lnSpc>
                <a:spcPct val="150000"/>
              </a:lnSpc>
              <a:spcBef>
                <a:spcPts val="0"/>
              </a:spcBef>
              <a:spcAft>
                <a:spcPts val="0"/>
              </a:spcAft>
              <a:buClrTx/>
              <a:buSzTx/>
              <a:buFontTx/>
              <a:buNone/>
              <a:tabLst/>
              <a:defRPr/>
            </a:pPr>
            <a:r>
              <a:rPr kumimoji="0" lang="zh-CN" altLang="en-US" sz="2000" b="0" i="0" u="none" strike="noStrike" kern="0" cap="none" spc="0" normalizeH="0" baseline="0" noProof="0" dirty="0">
                <a:ln>
                  <a:noFill/>
                </a:ln>
                <a:solidFill>
                  <a:srgbClr val="7030A0"/>
                </a:solidFill>
                <a:effectLst/>
                <a:uLnTx/>
                <a:uFillTx/>
                <a:latin typeface="Calibri"/>
                <a:ea typeface="宋体"/>
                <a:cs typeface="+mn-cs"/>
              </a:rPr>
              <a:t>       </a:t>
            </a:r>
            <a:r>
              <a:rPr kumimoji="0" lang="zh-CN" altLang="en-US" sz="2000" b="1" i="0" u="none" strike="noStrike" kern="0" cap="none" spc="0" normalizeH="0" baseline="0" noProof="0" dirty="0">
                <a:ln>
                  <a:noFill/>
                </a:ln>
                <a:solidFill>
                  <a:prstClr val="white"/>
                </a:solidFill>
                <a:effectLst/>
                <a:uLnTx/>
                <a:uFillTx/>
                <a:latin typeface="黑体" pitchFamily="49" charset="-122"/>
                <a:ea typeface="黑体" pitchFamily="49" charset="-122"/>
                <a:cs typeface="+mn-cs"/>
              </a:rPr>
              <a:t>企业重组，是指企业在日常经营活动以外发生的法律结构或经济结构重大改变的交易，包括：</a:t>
            </a:r>
          </a:p>
        </p:txBody>
      </p:sp>
      <p:grpSp>
        <p:nvGrpSpPr>
          <p:cNvPr id="5" name="组合 71"/>
          <p:cNvGrpSpPr>
            <a:grpSpLocks/>
          </p:cNvGrpSpPr>
          <p:nvPr/>
        </p:nvGrpSpPr>
        <p:grpSpPr bwMode="auto">
          <a:xfrm>
            <a:off x="7164839" y="2963032"/>
            <a:ext cx="1169764" cy="1453851"/>
            <a:chOff x="9810750" y="4286250"/>
            <a:chExt cx="1800225" cy="1889125"/>
          </a:xfrm>
          <a:effectLst>
            <a:outerShdw blurRad="50800" dist="127000" dir="2700000" algn="tl" rotWithShape="0">
              <a:prstClr val="black">
                <a:alpha val="40000"/>
              </a:prstClr>
            </a:outerShdw>
          </a:effectLst>
        </p:grpSpPr>
        <p:grpSp>
          <p:nvGrpSpPr>
            <p:cNvPr id="6" name="组合 85"/>
            <p:cNvGrpSpPr>
              <a:grpSpLocks/>
            </p:cNvGrpSpPr>
            <p:nvPr/>
          </p:nvGrpSpPr>
          <p:grpSpPr bwMode="auto">
            <a:xfrm>
              <a:off x="9810750" y="4286250"/>
              <a:ext cx="1800225" cy="1889125"/>
              <a:chOff x="10027024" y="4286256"/>
              <a:chExt cx="1800288" cy="1889650"/>
            </a:xfrm>
          </p:grpSpPr>
          <p:sp>
            <p:nvSpPr>
              <p:cNvPr id="8" name="圆角矩形 7"/>
              <p:cNvSpPr/>
              <p:nvPr/>
            </p:nvSpPr>
            <p:spPr>
              <a:xfrm>
                <a:off x="10027024" y="4286256"/>
                <a:ext cx="1800288" cy="1889650"/>
              </a:xfrm>
              <a:prstGeom prst="roundRect">
                <a:avLst>
                  <a:gd name="adj" fmla="val 8986"/>
                </a:avLst>
              </a:prstGeom>
              <a:solidFill>
                <a:srgbClr val="FFFFCC"/>
              </a:solidFill>
              <a:ln w="25400" cap="flat" cmpd="sng" algn="ctr">
                <a:noFill/>
                <a:prstDash val="solid"/>
              </a:ln>
              <a:effectLst/>
            </p:spPr>
            <p:txBody>
              <a:bodyPr anchor="ctr"/>
              <a:lstStyle/>
              <a:p>
                <a:pPr algn="ctr" fontAlgn="base">
                  <a:spcBef>
                    <a:spcPct val="0"/>
                  </a:spcBef>
                  <a:spcAft>
                    <a:spcPct val="0"/>
                  </a:spcAft>
                  <a:defRPr/>
                </a:pPr>
                <a:endParaRPr lang="zh-CN" altLang="en-US" sz="1350" kern="0" dirty="0">
                  <a:solidFill>
                    <a:sysClr val="window" lastClr="FFFFFF"/>
                  </a:solidFill>
                  <a:latin typeface="Arial" pitchFamily="34" charset="0"/>
                  <a:sym typeface="Arial" panose="020B0604020202020204" pitchFamily="34" charset="0"/>
                </a:endParaRPr>
              </a:p>
            </p:txBody>
          </p:sp>
          <p:sp>
            <p:nvSpPr>
              <p:cNvPr id="9" name="圆角矩形 5"/>
              <p:cNvSpPr/>
              <p:nvPr/>
            </p:nvSpPr>
            <p:spPr>
              <a:xfrm>
                <a:off x="10027024" y="4286256"/>
                <a:ext cx="1376411" cy="1889650"/>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FFCC66"/>
              </a:solidFill>
              <a:ln w="25400" cap="flat" cmpd="sng" algn="ctr">
                <a:noFill/>
                <a:prstDash val="solid"/>
              </a:ln>
              <a:effectLst/>
            </p:spPr>
            <p:txBody>
              <a:bodyPr lIns="324000" tIns="504000" rIns="144000" bIns="0" anchor="ctr"/>
              <a:lstStyle/>
              <a:p>
                <a:pPr algn="just" fontAlgn="base">
                  <a:lnSpc>
                    <a:spcPct val="130000"/>
                  </a:lnSpc>
                  <a:spcBef>
                    <a:spcPct val="0"/>
                  </a:spcBef>
                  <a:spcAft>
                    <a:spcPct val="0"/>
                  </a:spcAft>
                  <a:defRPr/>
                </a:pPr>
                <a:endParaRPr lang="zh-CN" altLang="en-US" sz="1400" kern="0" dirty="0">
                  <a:solidFill>
                    <a:sysClr val="window" lastClr="FFFFFF"/>
                  </a:solidFill>
                  <a:latin typeface="Arial" pitchFamily="34" charset="0"/>
                </a:endParaRPr>
              </a:p>
            </p:txBody>
          </p:sp>
        </p:grpSp>
        <p:sp>
          <p:nvSpPr>
            <p:cNvPr id="7" name="TextBox 6"/>
            <p:cNvSpPr txBox="1"/>
            <p:nvPr/>
          </p:nvSpPr>
          <p:spPr bwMode="auto">
            <a:xfrm>
              <a:off x="9810750" y="4714875"/>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algn="ctr" fontAlgn="base">
                <a:spcBef>
                  <a:spcPct val="0"/>
                </a:spcBef>
                <a:spcAft>
                  <a:spcPct val="0"/>
                </a:spcAft>
                <a:defRPr/>
              </a:pPr>
              <a:r>
                <a:rPr lang="zh-CN" altLang="en-US" sz="2000" dirty="0">
                  <a:solidFill>
                    <a:prstClr val="white"/>
                  </a:solidFill>
                  <a:latin typeface="百度综艺简体" pitchFamily="2" charset="-122"/>
                  <a:ea typeface="百度综艺简体" pitchFamily="2" charset="-122"/>
                  <a:sym typeface="宋体" panose="02010600030101010101" pitchFamily="2" charset="-122"/>
                </a:rPr>
                <a:t>企业</a:t>
              </a:r>
              <a:endParaRPr lang="en-US" altLang="zh-CN" sz="2000" dirty="0">
                <a:solidFill>
                  <a:prstClr val="white"/>
                </a:solidFill>
                <a:latin typeface="百度综艺简体" pitchFamily="2" charset="-122"/>
                <a:ea typeface="百度综艺简体" pitchFamily="2" charset="-122"/>
                <a:sym typeface="宋体" panose="02010600030101010101" pitchFamily="2" charset="-122"/>
              </a:endParaRPr>
            </a:p>
            <a:p>
              <a:pPr algn="ctr" fontAlgn="base">
                <a:spcBef>
                  <a:spcPct val="0"/>
                </a:spcBef>
                <a:spcAft>
                  <a:spcPct val="0"/>
                </a:spcAft>
                <a:defRPr/>
              </a:pPr>
              <a:r>
                <a:rPr lang="zh-CN" altLang="en-US" sz="2000" dirty="0">
                  <a:solidFill>
                    <a:prstClr val="white"/>
                  </a:solidFill>
                  <a:latin typeface="百度综艺简体" pitchFamily="2" charset="-122"/>
                  <a:ea typeface="百度综艺简体" pitchFamily="2" charset="-122"/>
                  <a:sym typeface="宋体" panose="02010600030101010101" pitchFamily="2" charset="-122"/>
                </a:rPr>
                <a:t>分立</a:t>
              </a:r>
            </a:p>
          </p:txBody>
        </p:sp>
      </p:grpSp>
      <p:grpSp>
        <p:nvGrpSpPr>
          <p:cNvPr id="10" name="组合 70"/>
          <p:cNvGrpSpPr>
            <a:grpSpLocks/>
          </p:cNvGrpSpPr>
          <p:nvPr/>
        </p:nvGrpSpPr>
        <p:grpSpPr bwMode="auto">
          <a:xfrm>
            <a:off x="5883669" y="2946345"/>
            <a:ext cx="1518424" cy="1455073"/>
            <a:chOff x="7953375" y="4286250"/>
            <a:chExt cx="2336800" cy="1890713"/>
          </a:xfrm>
          <a:effectLst>
            <a:outerShdw blurRad="50800" dist="127000" dir="2700000" algn="tl" rotWithShape="0">
              <a:prstClr val="black">
                <a:alpha val="40000"/>
              </a:prstClr>
            </a:outerShdw>
          </a:effectLst>
        </p:grpSpPr>
        <p:grpSp>
          <p:nvGrpSpPr>
            <p:cNvPr id="11" name="组合 84"/>
            <p:cNvGrpSpPr>
              <a:grpSpLocks/>
            </p:cNvGrpSpPr>
            <p:nvPr/>
          </p:nvGrpSpPr>
          <p:grpSpPr bwMode="auto">
            <a:xfrm>
              <a:off x="7953375" y="4286250"/>
              <a:ext cx="1800225" cy="1890713"/>
              <a:chOff x="8163950" y="4286256"/>
              <a:chExt cx="1800000" cy="1890182"/>
            </a:xfrm>
          </p:grpSpPr>
          <p:sp>
            <p:nvSpPr>
              <p:cNvPr id="17" name="圆角矩形 16"/>
              <p:cNvSpPr/>
              <p:nvPr/>
            </p:nvSpPr>
            <p:spPr>
              <a:xfrm>
                <a:off x="8163950" y="4286256"/>
                <a:ext cx="1800000" cy="1890182"/>
              </a:xfrm>
              <a:prstGeom prst="roundRect">
                <a:avLst>
                  <a:gd name="adj" fmla="val 8986"/>
                </a:avLst>
              </a:prstGeom>
              <a:solidFill>
                <a:srgbClr val="ED7D31">
                  <a:lumMod val="20000"/>
                  <a:lumOff val="80000"/>
                </a:srgbClr>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18" name="圆角矩形 5"/>
              <p:cNvSpPr/>
              <p:nvPr/>
            </p:nvSpPr>
            <p:spPr>
              <a:xfrm>
                <a:off x="8167125" y="4286256"/>
                <a:ext cx="1376191" cy="1890182"/>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ED7D31">
                  <a:lumMod val="40000"/>
                  <a:lumOff val="60000"/>
                </a:srgbClr>
              </a:solidFill>
              <a:ln w="25400" cap="flat" cmpd="sng" algn="ctr">
                <a:noFill/>
                <a:prstDash val="solid"/>
              </a:ln>
              <a:effectLst/>
            </p:spPr>
            <p:txBody>
              <a:bodyPr lIns="144000" tIns="504000" rIns="144000" bIns="0" anchor="ctr"/>
              <a:lstStyle/>
              <a:p>
                <a:pPr marL="0" marR="0" lvl="0" indent="0" algn="just" defTabSz="914400" eaLnBrk="1" fontAlgn="base" latinLnBrk="0" hangingPunct="1">
                  <a:lnSpc>
                    <a:spcPct val="130000"/>
                  </a:lnSpc>
                  <a:spcBef>
                    <a:spcPct val="0"/>
                  </a:spcBef>
                  <a:spcAft>
                    <a:spcPct val="0"/>
                  </a:spcAft>
                  <a:buClrTx/>
                  <a:buSzTx/>
                  <a:buFontTx/>
                  <a:buNone/>
                  <a:tabLst/>
                  <a:defRPr/>
                </a:pPr>
                <a:endParaRPr kumimoji="0" lang="zh-CN" altLang="en-US" sz="1400" b="0" i="0" u="none" strike="noStrike" kern="0" cap="none" spc="0" normalizeH="0" baseline="0" noProof="0" dirty="0">
                  <a:ln>
                    <a:noFill/>
                  </a:ln>
                  <a:solidFill>
                    <a:sysClr val="window" lastClr="FFFFFF"/>
                  </a:solidFill>
                  <a:effectLst/>
                  <a:uLnTx/>
                  <a:uFillTx/>
                  <a:latin typeface="Arial" pitchFamily="34" charset="0"/>
                </a:endParaRPr>
              </a:p>
            </p:txBody>
          </p:sp>
        </p:grpSp>
        <p:sp>
          <p:nvSpPr>
            <p:cNvPr id="12" name="椭圆 11"/>
            <p:cNvSpPr/>
            <p:nvPr/>
          </p:nvSpPr>
          <p:spPr>
            <a:xfrm>
              <a:off x="9696450" y="4930775"/>
              <a:ext cx="593725" cy="592138"/>
            </a:xfrm>
            <a:prstGeom prst="ellipse">
              <a:avLst/>
            </a:prstGeom>
            <a:solidFill>
              <a:sysClr val="window" lastClr="FFFFFF"/>
            </a:solidFill>
            <a:ln w="12700" cap="flat" cmpd="sng" algn="ctr">
              <a:noFill/>
              <a:prstDash val="solid"/>
              <a:miter lim="800000"/>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800" b="0" i="0" u="none" strike="noStrike" kern="0" cap="none" spc="0" normalizeH="0" baseline="0" noProof="0">
                <a:ln>
                  <a:noFill/>
                </a:ln>
                <a:solidFill>
                  <a:prstClr val="white"/>
                </a:solidFill>
                <a:effectLst/>
                <a:uLnTx/>
                <a:uFillTx/>
                <a:latin typeface="Calibri"/>
                <a:ea typeface="宋体"/>
                <a:cs typeface="+mn-cs"/>
                <a:sym typeface="Arial" panose="020B0604020202020204" pitchFamily="34" charset="0"/>
              </a:endParaRPr>
            </a:p>
          </p:txBody>
        </p:sp>
        <p:grpSp>
          <p:nvGrpSpPr>
            <p:cNvPr id="13" name="组合 92"/>
            <p:cNvGrpSpPr>
              <a:grpSpLocks/>
            </p:cNvGrpSpPr>
            <p:nvPr/>
          </p:nvGrpSpPr>
          <p:grpSpPr bwMode="auto">
            <a:xfrm>
              <a:off x="9740900" y="4976813"/>
              <a:ext cx="495300" cy="496887"/>
              <a:chOff x="9740663" y="4977287"/>
              <a:chExt cx="495694" cy="495694"/>
            </a:xfrm>
          </p:grpSpPr>
          <p:sp>
            <p:nvSpPr>
              <p:cNvPr id="15" name="椭圆 14"/>
              <p:cNvSpPr/>
              <p:nvPr/>
            </p:nvSpPr>
            <p:spPr>
              <a:xfrm>
                <a:off x="9740663" y="4977287"/>
                <a:ext cx="495694" cy="495694"/>
              </a:xfrm>
              <a:prstGeom prst="ellipse">
                <a:avLst/>
              </a:prstGeom>
              <a:solidFill>
                <a:sysClr val="window" lastClr="FFFFFF"/>
              </a:solidFill>
              <a:ln w="12700" cap="flat" cmpd="sng" algn="ctr">
                <a:solidFill>
                  <a:srgbClr val="D6EDBD"/>
                </a:solid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16" name="燕尾形 15"/>
              <p:cNvSpPr/>
              <p:nvPr/>
            </p:nvSpPr>
            <p:spPr>
              <a:xfrm>
                <a:off x="9924959" y="5094480"/>
                <a:ext cx="181119" cy="259725"/>
              </a:xfrm>
              <a:prstGeom prst="chevron">
                <a:avLst>
                  <a:gd name="adj" fmla="val 68854"/>
                </a:avLst>
              </a:prstGeom>
              <a:solidFill>
                <a:srgbClr val="FFCC66"/>
              </a:solidFill>
              <a:ln w="25400" cap="flat" cmpd="sng" algn="ctr">
                <a:no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Text" lastClr="000000"/>
                  </a:solidFill>
                  <a:effectLst/>
                  <a:uLnTx/>
                  <a:uFillTx/>
                  <a:latin typeface="Arial" pitchFamily="34" charset="0"/>
                  <a:sym typeface="Arial" panose="020B0604020202020204" pitchFamily="34" charset="0"/>
                </a:endParaRPr>
              </a:p>
            </p:txBody>
          </p:sp>
        </p:grpSp>
        <p:sp>
          <p:nvSpPr>
            <p:cNvPr id="14" name="TextBox 13"/>
            <p:cNvSpPr txBox="1"/>
            <p:nvPr/>
          </p:nvSpPr>
          <p:spPr bwMode="auto">
            <a:xfrm>
              <a:off x="8024813" y="4786313"/>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企业</a:t>
              </a:r>
              <a:endParaRPr kumimoji="0" lang="en-US" altLang="zh-CN"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endParaRPr>
            </a:p>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合并</a:t>
              </a:r>
            </a:p>
          </p:txBody>
        </p:sp>
      </p:grpSp>
      <p:grpSp>
        <p:nvGrpSpPr>
          <p:cNvPr id="19" name="组合 69"/>
          <p:cNvGrpSpPr>
            <a:grpSpLocks/>
          </p:cNvGrpSpPr>
          <p:nvPr/>
        </p:nvGrpSpPr>
        <p:grpSpPr bwMode="auto">
          <a:xfrm>
            <a:off x="4591153" y="2933517"/>
            <a:ext cx="1435901" cy="1458738"/>
            <a:chOff x="6096000" y="4286250"/>
            <a:chExt cx="2209800" cy="1895475"/>
          </a:xfrm>
          <a:effectLst>
            <a:outerShdw blurRad="50800" dist="127000" dir="2700000" algn="tl" rotWithShape="0">
              <a:prstClr val="black">
                <a:alpha val="40000"/>
              </a:prstClr>
            </a:outerShdw>
          </a:effectLst>
        </p:grpSpPr>
        <p:sp>
          <p:nvSpPr>
            <p:cNvPr id="20" name="圆角矩形 19"/>
            <p:cNvSpPr/>
            <p:nvPr/>
          </p:nvSpPr>
          <p:spPr>
            <a:xfrm>
              <a:off x="6102350" y="4286250"/>
              <a:ext cx="1800225" cy="1889125"/>
            </a:xfrm>
            <a:prstGeom prst="roundRect">
              <a:avLst>
                <a:gd name="adj" fmla="val 8986"/>
              </a:avLst>
            </a:prstGeom>
            <a:solidFill>
              <a:sysClr val="window" lastClr="FFFFFF"/>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grpSp>
          <p:nvGrpSpPr>
            <p:cNvPr id="21" name="组合 89"/>
            <p:cNvGrpSpPr>
              <a:grpSpLocks/>
            </p:cNvGrpSpPr>
            <p:nvPr/>
          </p:nvGrpSpPr>
          <p:grpSpPr bwMode="auto">
            <a:xfrm>
              <a:off x="6119813" y="4286250"/>
              <a:ext cx="1800225" cy="1895475"/>
              <a:chOff x="6120562" y="4286256"/>
              <a:chExt cx="1800000" cy="1895028"/>
            </a:xfrm>
          </p:grpSpPr>
          <p:sp>
            <p:nvSpPr>
              <p:cNvPr id="26" name="圆角矩形 25"/>
              <p:cNvSpPr/>
              <p:nvPr/>
            </p:nvSpPr>
            <p:spPr>
              <a:xfrm>
                <a:off x="6120562" y="4291018"/>
                <a:ext cx="1800000" cy="1890266"/>
              </a:xfrm>
              <a:prstGeom prst="roundRect">
                <a:avLst>
                  <a:gd name="adj" fmla="val 8986"/>
                </a:avLst>
              </a:prstGeom>
              <a:solidFill>
                <a:srgbClr val="FEDAE6"/>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27" name="圆角矩形 5"/>
              <p:cNvSpPr/>
              <p:nvPr/>
            </p:nvSpPr>
            <p:spPr>
              <a:xfrm>
                <a:off x="6120562" y="4286256"/>
                <a:ext cx="1376190" cy="1890267"/>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FD8CB1"/>
              </a:solidFill>
              <a:ln w="25400" cap="flat" cmpd="sng" algn="ctr">
                <a:noFill/>
                <a:prstDash val="solid"/>
              </a:ln>
              <a:effectLst/>
            </p:spPr>
            <p:txBody>
              <a:bodyPr lIns="324000" tIns="504000" rIns="144000" bIns="0" anchor="ctr"/>
              <a:lstStyle/>
              <a:p>
                <a:pPr marL="0" marR="0" lvl="0" indent="0" algn="just" defTabSz="914400" eaLnBrk="1" fontAlgn="base" latinLnBrk="0" hangingPunct="1">
                  <a:lnSpc>
                    <a:spcPct val="130000"/>
                  </a:lnSpc>
                  <a:spcBef>
                    <a:spcPct val="0"/>
                  </a:spcBef>
                  <a:spcAft>
                    <a:spcPct val="0"/>
                  </a:spcAft>
                  <a:buClrTx/>
                  <a:buSzTx/>
                  <a:buFontTx/>
                  <a:buNone/>
                  <a:tabLst/>
                  <a:defRPr/>
                </a:pPr>
                <a:endParaRPr kumimoji="0" lang="zh-CN" altLang="en-US" sz="1400" b="0" i="0" u="none" strike="noStrike" kern="0" cap="none" spc="0" normalizeH="0" baseline="0" noProof="0" dirty="0">
                  <a:ln>
                    <a:noFill/>
                  </a:ln>
                  <a:solidFill>
                    <a:sysClr val="window" lastClr="FFFFFF"/>
                  </a:solidFill>
                  <a:effectLst/>
                  <a:uLnTx/>
                  <a:uFillTx/>
                  <a:latin typeface="Arial" pitchFamily="34" charset="0"/>
                </a:endParaRPr>
              </a:p>
            </p:txBody>
          </p:sp>
        </p:grpSp>
        <p:grpSp>
          <p:nvGrpSpPr>
            <p:cNvPr id="22" name="组合 83"/>
            <p:cNvGrpSpPr>
              <a:grpSpLocks/>
            </p:cNvGrpSpPr>
            <p:nvPr/>
          </p:nvGrpSpPr>
          <p:grpSpPr bwMode="auto">
            <a:xfrm>
              <a:off x="7810500" y="5000625"/>
              <a:ext cx="495300" cy="495300"/>
              <a:chOff x="7810512" y="5000636"/>
              <a:chExt cx="495694" cy="495694"/>
            </a:xfrm>
          </p:grpSpPr>
          <p:sp>
            <p:nvSpPr>
              <p:cNvPr id="24" name="椭圆 23"/>
              <p:cNvSpPr/>
              <p:nvPr/>
            </p:nvSpPr>
            <p:spPr>
              <a:xfrm>
                <a:off x="7810512" y="5000636"/>
                <a:ext cx="495694" cy="495694"/>
              </a:xfrm>
              <a:prstGeom prst="ellipse">
                <a:avLst/>
              </a:prstGeom>
              <a:solidFill>
                <a:sysClr val="window" lastClr="FFFFFF"/>
              </a:solidFill>
              <a:ln w="12700" cap="flat" cmpd="sng" algn="ctr">
                <a:solidFill>
                  <a:srgbClr val="D6EDBD"/>
                </a:solid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25" name="燕尾形 24"/>
              <p:cNvSpPr/>
              <p:nvPr/>
            </p:nvSpPr>
            <p:spPr>
              <a:xfrm>
                <a:off x="7994808" y="5118204"/>
                <a:ext cx="181119" cy="258969"/>
              </a:xfrm>
              <a:prstGeom prst="chevron">
                <a:avLst>
                  <a:gd name="adj" fmla="val 68854"/>
                </a:avLst>
              </a:prstGeom>
              <a:solidFill>
                <a:srgbClr val="C36CB3"/>
              </a:solidFill>
              <a:ln w="25400" cap="flat" cmpd="sng" algn="ctr">
                <a:no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Text" lastClr="000000"/>
                  </a:solidFill>
                  <a:effectLst/>
                  <a:uLnTx/>
                  <a:uFillTx/>
                  <a:latin typeface="Arial" pitchFamily="34" charset="0"/>
                  <a:sym typeface="Arial" panose="020B0604020202020204" pitchFamily="34" charset="0"/>
                </a:endParaRPr>
              </a:p>
            </p:txBody>
          </p:sp>
        </p:grpSp>
        <p:sp>
          <p:nvSpPr>
            <p:cNvPr id="23" name="TextBox 22"/>
            <p:cNvSpPr txBox="1"/>
            <p:nvPr/>
          </p:nvSpPr>
          <p:spPr bwMode="auto">
            <a:xfrm>
              <a:off x="6096000" y="4786313"/>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资产</a:t>
              </a:r>
              <a:endParaRPr kumimoji="0" lang="en-US" altLang="zh-CN"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endParaRPr>
            </a:p>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收购</a:t>
              </a:r>
            </a:p>
          </p:txBody>
        </p:sp>
      </p:grpSp>
      <p:grpSp>
        <p:nvGrpSpPr>
          <p:cNvPr id="28" name="组合 65"/>
          <p:cNvGrpSpPr>
            <a:grpSpLocks/>
          </p:cNvGrpSpPr>
          <p:nvPr/>
        </p:nvGrpSpPr>
        <p:grpSpPr bwMode="auto">
          <a:xfrm>
            <a:off x="3290754" y="2919883"/>
            <a:ext cx="1438995" cy="1458738"/>
            <a:chOff x="4167188" y="4286250"/>
            <a:chExt cx="2214562" cy="1895475"/>
          </a:xfrm>
          <a:effectLst>
            <a:outerShdw blurRad="50800" dist="127000" dir="2700000" algn="tl" rotWithShape="0">
              <a:prstClr val="black">
                <a:alpha val="40000"/>
              </a:prstClr>
            </a:outerShdw>
          </a:effectLst>
        </p:grpSpPr>
        <p:sp>
          <p:nvSpPr>
            <p:cNvPr id="29" name="圆角矩形 28"/>
            <p:cNvSpPr/>
            <p:nvPr/>
          </p:nvSpPr>
          <p:spPr>
            <a:xfrm>
              <a:off x="4233863" y="4286250"/>
              <a:ext cx="1798637" cy="1889125"/>
            </a:xfrm>
            <a:prstGeom prst="roundRect">
              <a:avLst>
                <a:gd name="adj" fmla="val 8986"/>
              </a:avLst>
            </a:prstGeom>
            <a:solidFill>
              <a:sysClr val="window" lastClr="FFFFFF"/>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grpSp>
          <p:nvGrpSpPr>
            <p:cNvPr id="30" name="组合 88"/>
            <p:cNvGrpSpPr>
              <a:grpSpLocks/>
            </p:cNvGrpSpPr>
            <p:nvPr/>
          </p:nvGrpSpPr>
          <p:grpSpPr bwMode="auto">
            <a:xfrm>
              <a:off x="4251325" y="4286250"/>
              <a:ext cx="1800225" cy="1895475"/>
              <a:chOff x="4252004" y="4286256"/>
              <a:chExt cx="1800000" cy="1895028"/>
            </a:xfrm>
          </p:grpSpPr>
          <p:sp>
            <p:nvSpPr>
              <p:cNvPr id="36" name="圆角矩形 35"/>
              <p:cNvSpPr/>
              <p:nvPr/>
            </p:nvSpPr>
            <p:spPr>
              <a:xfrm>
                <a:off x="4252004" y="4291018"/>
                <a:ext cx="1800000" cy="1890266"/>
              </a:xfrm>
              <a:prstGeom prst="roundRect">
                <a:avLst>
                  <a:gd name="adj" fmla="val 8986"/>
                </a:avLst>
              </a:prstGeom>
              <a:solidFill>
                <a:srgbClr val="A3E6F3"/>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37" name="圆角矩形 5"/>
              <p:cNvSpPr/>
              <p:nvPr/>
            </p:nvSpPr>
            <p:spPr>
              <a:xfrm>
                <a:off x="4252004" y="4286256"/>
                <a:ext cx="1376191" cy="1890267"/>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25C3E3"/>
              </a:solidFill>
              <a:ln w="25400" cap="flat" cmpd="sng" algn="ctr">
                <a:noFill/>
                <a:prstDash val="solid"/>
              </a:ln>
              <a:effectLst/>
            </p:spPr>
            <p:txBody>
              <a:bodyPr lIns="324000" tIns="504000" rIns="144000" bIns="0" anchor="ctr"/>
              <a:lstStyle/>
              <a:p>
                <a:pPr marL="0" marR="0" lvl="0" indent="0" algn="just" defTabSz="914400" eaLnBrk="1" fontAlgn="base" latinLnBrk="0" hangingPunct="1">
                  <a:lnSpc>
                    <a:spcPct val="130000"/>
                  </a:lnSpc>
                  <a:spcBef>
                    <a:spcPct val="0"/>
                  </a:spcBef>
                  <a:spcAft>
                    <a:spcPct val="0"/>
                  </a:spcAft>
                  <a:buClrTx/>
                  <a:buSzTx/>
                  <a:buFontTx/>
                  <a:buNone/>
                  <a:tabLst/>
                  <a:defRPr/>
                </a:pPr>
                <a:endParaRPr kumimoji="0" lang="zh-CN" altLang="en-US" sz="1400" b="0" i="0" u="none" strike="noStrike" kern="0" cap="none" spc="0" normalizeH="0" baseline="0" noProof="0" dirty="0">
                  <a:ln>
                    <a:noFill/>
                  </a:ln>
                  <a:solidFill>
                    <a:sysClr val="window" lastClr="FFFFFF"/>
                  </a:solidFill>
                  <a:effectLst/>
                  <a:uLnTx/>
                  <a:uFillTx/>
                  <a:latin typeface="Arial" pitchFamily="34" charset="0"/>
                </a:endParaRPr>
              </a:p>
            </p:txBody>
          </p:sp>
        </p:grpSp>
        <p:sp>
          <p:nvSpPr>
            <p:cNvPr id="31" name="椭圆 30"/>
            <p:cNvSpPr/>
            <p:nvPr/>
          </p:nvSpPr>
          <p:spPr>
            <a:xfrm>
              <a:off x="5788025" y="4930775"/>
              <a:ext cx="593725" cy="592138"/>
            </a:xfrm>
            <a:prstGeom prst="ellipse">
              <a:avLst/>
            </a:prstGeom>
            <a:solidFill>
              <a:sysClr val="window" lastClr="FFFFFF"/>
            </a:solidFill>
            <a:ln w="12700" cap="flat" cmpd="sng" algn="ctr">
              <a:noFill/>
              <a:prstDash val="solid"/>
              <a:miter lim="800000"/>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800" b="0" i="0" u="none" strike="noStrike" kern="0" cap="none" spc="0" normalizeH="0" baseline="0" noProof="0">
                <a:ln>
                  <a:noFill/>
                </a:ln>
                <a:solidFill>
                  <a:prstClr val="white"/>
                </a:solidFill>
                <a:effectLst/>
                <a:uLnTx/>
                <a:uFillTx/>
                <a:latin typeface="Calibri"/>
                <a:ea typeface="宋体"/>
                <a:cs typeface="+mn-cs"/>
                <a:sym typeface="Arial" panose="020B0604020202020204" pitchFamily="34" charset="0"/>
              </a:endParaRPr>
            </a:p>
          </p:txBody>
        </p:sp>
        <p:grpSp>
          <p:nvGrpSpPr>
            <p:cNvPr id="32" name="组合 93"/>
            <p:cNvGrpSpPr>
              <a:grpSpLocks/>
            </p:cNvGrpSpPr>
            <p:nvPr/>
          </p:nvGrpSpPr>
          <p:grpSpPr bwMode="auto">
            <a:xfrm>
              <a:off x="5832475" y="4976813"/>
              <a:ext cx="495300" cy="496887"/>
              <a:chOff x="5832255" y="4977287"/>
              <a:chExt cx="495694" cy="495694"/>
            </a:xfrm>
          </p:grpSpPr>
          <p:sp>
            <p:nvSpPr>
              <p:cNvPr id="34" name="椭圆 33"/>
              <p:cNvSpPr/>
              <p:nvPr/>
            </p:nvSpPr>
            <p:spPr>
              <a:xfrm>
                <a:off x="5832255" y="4977287"/>
                <a:ext cx="495694" cy="495694"/>
              </a:xfrm>
              <a:prstGeom prst="ellipse">
                <a:avLst/>
              </a:prstGeom>
              <a:solidFill>
                <a:sysClr val="window" lastClr="FFFFFF"/>
              </a:solidFill>
              <a:ln w="12700" cap="flat" cmpd="sng" algn="ctr">
                <a:solidFill>
                  <a:srgbClr val="FEDAE6"/>
                </a:solid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35" name="燕尾形 34"/>
              <p:cNvSpPr/>
              <p:nvPr/>
            </p:nvSpPr>
            <p:spPr>
              <a:xfrm>
                <a:off x="6016551" y="5094480"/>
                <a:ext cx="181119" cy="259725"/>
              </a:xfrm>
              <a:prstGeom prst="chevron">
                <a:avLst>
                  <a:gd name="adj" fmla="val 68854"/>
                </a:avLst>
              </a:prstGeom>
              <a:solidFill>
                <a:srgbClr val="FEDAE6"/>
              </a:solidFill>
              <a:ln w="25400" cap="flat" cmpd="sng" algn="ctr">
                <a:no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Text" lastClr="000000"/>
                  </a:solidFill>
                  <a:effectLst/>
                  <a:uLnTx/>
                  <a:uFillTx/>
                  <a:latin typeface="Arial" pitchFamily="34" charset="0"/>
                  <a:sym typeface="Arial" panose="020B0604020202020204" pitchFamily="34" charset="0"/>
                </a:endParaRPr>
              </a:p>
            </p:txBody>
          </p:sp>
        </p:grpSp>
        <p:sp>
          <p:nvSpPr>
            <p:cNvPr id="33" name="TextBox 32"/>
            <p:cNvSpPr txBox="1"/>
            <p:nvPr/>
          </p:nvSpPr>
          <p:spPr bwMode="auto">
            <a:xfrm>
              <a:off x="4167188" y="4786313"/>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股权</a:t>
              </a:r>
              <a:endParaRPr kumimoji="0" lang="en-US" altLang="zh-CN"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endParaRPr>
            </a:p>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收购</a:t>
              </a:r>
            </a:p>
          </p:txBody>
        </p:sp>
      </p:grpSp>
      <p:grpSp>
        <p:nvGrpSpPr>
          <p:cNvPr id="38" name="组合 64"/>
          <p:cNvGrpSpPr>
            <a:grpSpLocks/>
          </p:cNvGrpSpPr>
          <p:nvPr/>
        </p:nvGrpSpPr>
        <p:grpSpPr bwMode="auto">
          <a:xfrm>
            <a:off x="2018868" y="2926603"/>
            <a:ext cx="1431775" cy="1453851"/>
            <a:chOff x="2309813" y="4286250"/>
            <a:chExt cx="2203450" cy="1889125"/>
          </a:xfrm>
          <a:effectLst>
            <a:outerShdw blurRad="50800" dist="127000" dir="2700000" algn="tl" rotWithShape="0">
              <a:prstClr val="black">
                <a:alpha val="40000"/>
              </a:prstClr>
            </a:outerShdw>
          </a:effectLst>
        </p:grpSpPr>
        <p:grpSp>
          <p:nvGrpSpPr>
            <p:cNvPr id="39" name="组合 87"/>
            <p:cNvGrpSpPr>
              <a:grpSpLocks/>
            </p:cNvGrpSpPr>
            <p:nvPr/>
          </p:nvGrpSpPr>
          <p:grpSpPr bwMode="auto">
            <a:xfrm>
              <a:off x="2382838" y="4286250"/>
              <a:ext cx="1800225" cy="1889125"/>
              <a:chOff x="2383158" y="4286256"/>
              <a:chExt cx="1800288" cy="1889650"/>
            </a:xfrm>
          </p:grpSpPr>
          <p:sp>
            <p:nvSpPr>
              <p:cNvPr id="45" name="圆角矩形 44"/>
              <p:cNvSpPr/>
              <p:nvPr/>
            </p:nvSpPr>
            <p:spPr>
              <a:xfrm>
                <a:off x="2383158" y="4286256"/>
                <a:ext cx="1800288" cy="1889650"/>
              </a:xfrm>
              <a:prstGeom prst="roundRect">
                <a:avLst>
                  <a:gd name="adj" fmla="val 8986"/>
                </a:avLst>
              </a:prstGeom>
              <a:solidFill>
                <a:srgbClr val="D6EDBD"/>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46" name="圆角矩形 5"/>
              <p:cNvSpPr/>
              <p:nvPr/>
            </p:nvSpPr>
            <p:spPr>
              <a:xfrm>
                <a:off x="2383158" y="4286256"/>
                <a:ext cx="1376410" cy="1889650"/>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92D050"/>
              </a:solidFill>
              <a:ln w="25400" cap="flat" cmpd="sng" algn="ctr">
                <a:noFill/>
                <a:prstDash val="solid"/>
              </a:ln>
              <a:effectLst/>
            </p:spPr>
            <p:txBody>
              <a:bodyPr lIns="324000" tIns="504000" rIns="144000" bIns="0" anchor="ctr"/>
              <a:lstStyle/>
              <a:p>
                <a:pPr marL="0" marR="0" lvl="0" indent="0" algn="just" defTabSz="914400" eaLnBrk="1" fontAlgn="base" latinLnBrk="0" hangingPunct="1">
                  <a:lnSpc>
                    <a:spcPct val="130000"/>
                  </a:lnSpc>
                  <a:spcBef>
                    <a:spcPct val="0"/>
                  </a:spcBef>
                  <a:spcAft>
                    <a:spcPct val="0"/>
                  </a:spcAft>
                  <a:buClrTx/>
                  <a:buSzTx/>
                  <a:buFontTx/>
                  <a:buNone/>
                  <a:tabLst/>
                  <a:defRPr/>
                </a:pPr>
                <a:endParaRPr kumimoji="0" lang="zh-CN" altLang="en-US" sz="1400" b="0" i="0" u="none" strike="noStrike" kern="0" cap="none" spc="0" normalizeH="0" baseline="0" noProof="0" dirty="0">
                  <a:ln>
                    <a:noFill/>
                  </a:ln>
                  <a:solidFill>
                    <a:sysClr val="window" lastClr="FFFFFF"/>
                  </a:solidFill>
                  <a:effectLst/>
                  <a:uLnTx/>
                  <a:uFillTx/>
                  <a:latin typeface="Arial" pitchFamily="34" charset="0"/>
                </a:endParaRPr>
              </a:p>
            </p:txBody>
          </p:sp>
        </p:grpSp>
        <p:sp>
          <p:nvSpPr>
            <p:cNvPr id="40" name="椭圆 39"/>
            <p:cNvSpPr/>
            <p:nvPr/>
          </p:nvSpPr>
          <p:spPr>
            <a:xfrm>
              <a:off x="3919538" y="4930775"/>
              <a:ext cx="593725" cy="592138"/>
            </a:xfrm>
            <a:prstGeom prst="ellipse">
              <a:avLst/>
            </a:prstGeom>
            <a:solidFill>
              <a:sysClr val="window" lastClr="FFFFFF"/>
            </a:solidFill>
            <a:ln w="12700" cap="flat" cmpd="sng" algn="ctr">
              <a:noFill/>
              <a:prstDash val="solid"/>
              <a:miter lim="800000"/>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800" b="0" i="0" u="none" strike="noStrike" kern="0" cap="none" spc="0" normalizeH="0" baseline="0" noProof="0">
                <a:ln>
                  <a:noFill/>
                </a:ln>
                <a:solidFill>
                  <a:prstClr val="white"/>
                </a:solidFill>
                <a:effectLst/>
                <a:uLnTx/>
                <a:uFillTx/>
                <a:latin typeface="Calibri"/>
                <a:ea typeface="宋体"/>
                <a:cs typeface="+mn-cs"/>
                <a:sym typeface="Arial" panose="020B0604020202020204" pitchFamily="34" charset="0"/>
              </a:endParaRPr>
            </a:p>
          </p:txBody>
        </p:sp>
        <p:grpSp>
          <p:nvGrpSpPr>
            <p:cNvPr id="41" name="组合 91"/>
            <p:cNvGrpSpPr>
              <a:grpSpLocks/>
            </p:cNvGrpSpPr>
            <p:nvPr/>
          </p:nvGrpSpPr>
          <p:grpSpPr bwMode="auto">
            <a:xfrm>
              <a:off x="3963988" y="4976813"/>
              <a:ext cx="495300" cy="496887"/>
              <a:chOff x="3963697" y="4977287"/>
              <a:chExt cx="495694" cy="495694"/>
            </a:xfrm>
          </p:grpSpPr>
          <p:sp>
            <p:nvSpPr>
              <p:cNvPr id="43" name="椭圆 42"/>
              <p:cNvSpPr/>
              <p:nvPr/>
            </p:nvSpPr>
            <p:spPr>
              <a:xfrm>
                <a:off x="3963697" y="4977287"/>
                <a:ext cx="495694" cy="495694"/>
              </a:xfrm>
              <a:prstGeom prst="ellipse">
                <a:avLst/>
              </a:prstGeom>
              <a:solidFill>
                <a:sysClr val="window" lastClr="FFFFFF"/>
              </a:solidFill>
              <a:ln w="12700" cap="flat" cmpd="sng" algn="ctr">
                <a:solidFill>
                  <a:srgbClr val="A3E6F3"/>
                </a:solid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44" name="燕尾形 43"/>
              <p:cNvSpPr/>
              <p:nvPr/>
            </p:nvSpPr>
            <p:spPr>
              <a:xfrm>
                <a:off x="4147993" y="5094480"/>
                <a:ext cx="181119" cy="259725"/>
              </a:xfrm>
              <a:prstGeom prst="chevron">
                <a:avLst>
                  <a:gd name="adj" fmla="val 68854"/>
                </a:avLst>
              </a:prstGeom>
              <a:solidFill>
                <a:srgbClr val="AFEAFF"/>
              </a:solidFill>
              <a:ln w="25400" cap="flat" cmpd="sng" algn="ctr">
                <a:no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Text" lastClr="000000"/>
                  </a:solidFill>
                  <a:effectLst/>
                  <a:uLnTx/>
                  <a:uFillTx/>
                  <a:latin typeface="Arial" pitchFamily="34" charset="0"/>
                  <a:sym typeface="Arial" panose="020B0604020202020204" pitchFamily="34" charset="0"/>
                </a:endParaRPr>
              </a:p>
            </p:txBody>
          </p:sp>
        </p:grpSp>
        <p:sp>
          <p:nvSpPr>
            <p:cNvPr id="42" name="TextBox 41"/>
            <p:cNvSpPr txBox="1"/>
            <p:nvPr/>
          </p:nvSpPr>
          <p:spPr bwMode="auto">
            <a:xfrm>
              <a:off x="2309813" y="4786313"/>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债务</a:t>
              </a:r>
              <a:endParaRPr kumimoji="0" lang="en-US" altLang="zh-CN"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endParaRPr>
            </a:p>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rPr>
                <a:t>重组</a:t>
              </a:r>
            </a:p>
          </p:txBody>
        </p:sp>
      </p:grpSp>
      <p:grpSp>
        <p:nvGrpSpPr>
          <p:cNvPr id="47" name="组合 122"/>
          <p:cNvGrpSpPr>
            <a:grpSpLocks/>
          </p:cNvGrpSpPr>
          <p:nvPr/>
        </p:nvGrpSpPr>
        <p:grpSpPr bwMode="auto">
          <a:xfrm>
            <a:off x="792908" y="2913163"/>
            <a:ext cx="1425586" cy="1455073"/>
            <a:chOff x="452438" y="4286250"/>
            <a:chExt cx="2193925" cy="1890713"/>
          </a:xfrm>
          <a:effectLst>
            <a:outerShdw blurRad="50800" dist="127000" dir="2700000" algn="tl" rotWithShape="0">
              <a:prstClr val="black">
                <a:alpha val="40000"/>
              </a:prstClr>
            </a:outerShdw>
          </a:effectLst>
        </p:grpSpPr>
        <p:sp>
          <p:nvSpPr>
            <p:cNvPr id="48" name="椭圆 47"/>
            <p:cNvSpPr/>
            <p:nvPr/>
          </p:nvSpPr>
          <p:spPr>
            <a:xfrm>
              <a:off x="2052638" y="4930775"/>
              <a:ext cx="593725" cy="592138"/>
            </a:xfrm>
            <a:prstGeom prst="ellipse">
              <a:avLst/>
            </a:prstGeom>
            <a:solidFill>
              <a:sysClr val="window" lastClr="FFFFFF"/>
            </a:solidFill>
            <a:ln w="12700" cap="flat" cmpd="sng" algn="ctr">
              <a:noFill/>
              <a:prstDash val="solid"/>
              <a:miter lim="800000"/>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800" b="0" i="0" u="none" strike="noStrike" kern="0" cap="none" spc="0" normalizeH="0" baseline="0" noProof="0">
                <a:ln>
                  <a:noFill/>
                </a:ln>
                <a:solidFill>
                  <a:prstClr val="white"/>
                </a:solidFill>
                <a:effectLst/>
                <a:uLnTx/>
                <a:uFillTx/>
                <a:latin typeface="Calibri"/>
                <a:ea typeface="宋体"/>
                <a:cs typeface="+mn-cs"/>
                <a:sym typeface="Arial" panose="020B0604020202020204" pitchFamily="34" charset="0"/>
              </a:endParaRPr>
            </a:p>
          </p:txBody>
        </p:sp>
        <p:grpSp>
          <p:nvGrpSpPr>
            <p:cNvPr id="49" name="组合 86"/>
            <p:cNvGrpSpPr>
              <a:grpSpLocks/>
            </p:cNvGrpSpPr>
            <p:nvPr/>
          </p:nvGrpSpPr>
          <p:grpSpPr bwMode="auto">
            <a:xfrm>
              <a:off x="520700" y="4286250"/>
              <a:ext cx="1798638" cy="1890713"/>
              <a:chOff x="520084" y="4286256"/>
              <a:chExt cx="1800000" cy="1890182"/>
            </a:xfrm>
          </p:grpSpPr>
          <p:sp>
            <p:nvSpPr>
              <p:cNvPr id="54" name="圆角矩形 35"/>
              <p:cNvSpPr/>
              <p:nvPr/>
            </p:nvSpPr>
            <p:spPr>
              <a:xfrm>
                <a:off x="520084" y="4286256"/>
                <a:ext cx="1800000" cy="1890182"/>
              </a:xfrm>
              <a:prstGeom prst="roundRect">
                <a:avLst>
                  <a:gd name="adj" fmla="val 8986"/>
                </a:avLst>
              </a:prstGeom>
              <a:solidFill>
                <a:srgbClr val="FFF3C9"/>
              </a:solidFill>
              <a:ln w="25400" cap="flat" cmpd="sng" algn="ctr">
                <a:noFill/>
                <a:prstDash val="solid"/>
              </a:ln>
              <a:effectLst/>
            </p:spPr>
            <p:txBody>
              <a:bodyPr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55" name="圆角矩形 5"/>
              <p:cNvSpPr/>
              <p:nvPr/>
            </p:nvSpPr>
            <p:spPr>
              <a:xfrm>
                <a:off x="523261" y="4286256"/>
                <a:ext cx="1377405" cy="1890182"/>
              </a:xfrm>
              <a:custGeom>
                <a:avLst/>
                <a:gdLst/>
                <a:ahLst/>
                <a:cxnLst/>
                <a:rect l="l" t="t" r="r" b="b"/>
                <a:pathLst>
                  <a:path w="2202752" h="3024335">
                    <a:moveTo>
                      <a:pt x="239621" y="0"/>
                    </a:moveTo>
                    <a:lnTo>
                      <a:pt x="2202752" y="0"/>
                    </a:lnTo>
                    <a:lnTo>
                      <a:pt x="2202752" y="3024335"/>
                    </a:lnTo>
                    <a:lnTo>
                      <a:pt x="239621" y="3024335"/>
                    </a:lnTo>
                    <a:cubicBezTo>
                      <a:pt x="107282" y="3024335"/>
                      <a:pt x="0" y="2917053"/>
                      <a:pt x="0" y="2784714"/>
                    </a:cubicBezTo>
                    <a:lnTo>
                      <a:pt x="0" y="239621"/>
                    </a:lnTo>
                    <a:cubicBezTo>
                      <a:pt x="0" y="107282"/>
                      <a:pt x="107282" y="0"/>
                      <a:pt x="239621" y="0"/>
                    </a:cubicBezTo>
                    <a:close/>
                  </a:path>
                </a:pathLst>
              </a:custGeom>
              <a:solidFill>
                <a:srgbClr val="FFD333"/>
              </a:solidFill>
              <a:ln w="25400" cap="flat" cmpd="sng" algn="ctr">
                <a:noFill/>
                <a:prstDash val="solid"/>
              </a:ln>
              <a:effectLst/>
            </p:spPr>
            <p:txBody>
              <a:bodyPr lIns="144000" tIns="504000" rIns="144000" bIns="0" anchor="ctr"/>
              <a:lstStyle/>
              <a:p>
                <a:pPr marL="0" marR="0" lvl="0" indent="0" algn="just" defTabSz="914400" eaLnBrk="1" fontAlgn="base" latinLnBrk="0" hangingPunct="1">
                  <a:lnSpc>
                    <a:spcPct val="130000"/>
                  </a:lnSpc>
                  <a:spcBef>
                    <a:spcPct val="0"/>
                  </a:spcBef>
                  <a:spcAft>
                    <a:spcPct val="0"/>
                  </a:spcAft>
                  <a:buClrTx/>
                  <a:buSzTx/>
                  <a:buFontTx/>
                  <a:buNone/>
                  <a:tabLst/>
                  <a:defRPr/>
                </a:pPr>
                <a:endParaRPr kumimoji="0" lang="zh-CN" altLang="en-US" sz="1800" b="0" i="0" u="none" strike="noStrike" kern="0" cap="none" spc="0" normalizeH="0" baseline="0" noProof="0" dirty="0">
                  <a:ln>
                    <a:noFill/>
                  </a:ln>
                  <a:solidFill>
                    <a:sysClr val="window" lastClr="FFFFFF"/>
                  </a:solidFill>
                  <a:effectLst/>
                  <a:uLnTx/>
                  <a:uFillTx/>
                  <a:latin typeface="百度综艺简体" pitchFamily="2" charset="-122"/>
                  <a:ea typeface="百度综艺简体" pitchFamily="2" charset="-122"/>
                </a:endParaRPr>
              </a:p>
            </p:txBody>
          </p:sp>
        </p:grpSp>
        <p:grpSp>
          <p:nvGrpSpPr>
            <p:cNvPr id="50" name="组合 90"/>
            <p:cNvGrpSpPr>
              <a:grpSpLocks/>
            </p:cNvGrpSpPr>
            <p:nvPr/>
          </p:nvGrpSpPr>
          <p:grpSpPr bwMode="auto">
            <a:xfrm>
              <a:off x="2097088" y="4976813"/>
              <a:ext cx="495300" cy="496887"/>
              <a:chOff x="2096797" y="4977287"/>
              <a:chExt cx="495694" cy="495694"/>
            </a:xfrm>
          </p:grpSpPr>
          <p:sp>
            <p:nvSpPr>
              <p:cNvPr id="52" name="椭圆 51"/>
              <p:cNvSpPr/>
              <p:nvPr/>
            </p:nvSpPr>
            <p:spPr>
              <a:xfrm>
                <a:off x="2096797" y="4977287"/>
                <a:ext cx="495694" cy="495694"/>
              </a:xfrm>
              <a:prstGeom prst="ellipse">
                <a:avLst/>
              </a:prstGeom>
              <a:solidFill>
                <a:sysClr val="window" lastClr="FFFFFF"/>
              </a:solidFill>
              <a:ln w="12700" cap="flat" cmpd="sng" algn="ctr">
                <a:solidFill>
                  <a:srgbClr val="D6EDBD"/>
                </a:solid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 lastClr="FFFFFF"/>
                  </a:solidFill>
                  <a:effectLst/>
                  <a:uLnTx/>
                  <a:uFillTx/>
                  <a:latin typeface="Arial" pitchFamily="34" charset="0"/>
                  <a:sym typeface="Arial" panose="020B0604020202020204" pitchFamily="34" charset="0"/>
                </a:endParaRPr>
              </a:p>
            </p:txBody>
          </p:sp>
          <p:sp>
            <p:nvSpPr>
              <p:cNvPr id="53" name="燕尾形 45"/>
              <p:cNvSpPr/>
              <p:nvPr/>
            </p:nvSpPr>
            <p:spPr>
              <a:xfrm>
                <a:off x="2281093" y="5094480"/>
                <a:ext cx="181119" cy="259725"/>
              </a:xfrm>
              <a:prstGeom prst="chevron">
                <a:avLst>
                  <a:gd name="adj" fmla="val 68854"/>
                </a:avLst>
              </a:prstGeom>
              <a:solidFill>
                <a:srgbClr val="CCE9AD"/>
              </a:solidFill>
              <a:ln w="25400" cap="flat" cmpd="sng" algn="ctr">
                <a:noFill/>
                <a:prstDash val="solid"/>
              </a:ln>
              <a:effectLst/>
            </p:spPr>
            <p:txBody>
              <a:bodyPr lIns="68580" tIns="34290" rIns="68580" bIns="34290" anchor="ctr"/>
              <a:lstStyle/>
              <a:p>
                <a:pPr marL="0" marR="0" lvl="0" indent="0" algn="ctr" defTabSz="914400" eaLnBrk="1" fontAlgn="base" latinLnBrk="0" hangingPunct="1">
                  <a:lnSpc>
                    <a:spcPct val="100000"/>
                  </a:lnSpc>
                  <a:spcBef>
                    <a:spcPct val="0"/>
                  </a:spcBef>
                  <a:spcAft>
                    <a:spcPct val="0"/>
                  </a:spcAft>
                  <a:buClrTx/>
                  <a:buSzTx/>
                  <a:buFontTx/>
                  <a:buNone/>
                  <a:tabLst/>
                  <a:defRPr/>
                </a:pPr>
                <a:endParaRPr kumimoji="0" lang="zh-CN" altLang="en-US" sz="1350" b="0" i="0" u="none" strike="noStrike" kern="0" cap="none" spc="0" normalizeH="0" baseline="0" noProof="0" dirty="0">
                  <a:ln>
                    <a:noFill/>
                  </a:ln>
                  <a:solidFill>
                    <a:sysClr val="windowText" lastClr="000000"/>
                  </a:solidFill>
                  <a:effectLst/>
                  <a:uLnTx/>
                  <a:uFillTx/>
                  <a:latin typeface="Arial" pitchFamily="34" charset="0"/>
                  <a:sym typeface="Arial" panose="020B0604020202020204" pitchFamily="34" charset="0"/>
                </a:endParaRPr>
              </a:p>
            </p:txBody>
          </p:sp>
        </p:grpSp>
        <p:sp>
          <p:nvSpPr>
            <p:cNvPr id="51" name="TextBox 50"/>
            <p:cNvSpPr txBox="1"/>
            <p:nvPr/>
          </p:nvSpPr>
          <p:spPr bwMode="auto">
            <a:xfrm>
              <a:off x="452438" y="4786313"/>
              <a:ext cx="1714500" cy="707886"/>
            </a:xfrm>
            <a:prstGeom prst="rect">
              <a:avLst/>
            </a:prstGeom>
            <a:noFill/>
            <a:ln>
              <a:noFill/>
            </a:ln>
            <a:effectLst>
              <a:outerShdw blurRad="50800" dist="38100" dir="2700000" algn="tl" rotWithShape="0">
                <a:prstClr val="black">
                  <a:alpha val="40000"/>
                </a:prstClr>
              </a:outerShdw>
            </a:effectLst>
            <a:extLst/>
          </p:spPr>
          <p:txBody>
            <a:bodyPr>
              <a:spAutoFit/>
            </a:bodyPr>
            <a:lstStyle/>
            <a:p>
              <a:pPr marL="0" marR="0" lvl="0" indent="0" algn="ctr" defTabSz="914400" eaLnBrk="1" fontAlgn="base" latinLnBrk="0" hangingPunct="1">
                <a:lnSpc>
                  <a:spcPct val="100000"/>
                </a:lnSpc>
                <a:spcBef>
                  <a:spcPct val="0"/>
                </a:spcBef>
                <a:spcAft>
                  <a:spcPct val="0"/>
                </a:spcAft>
                <a:buClrTx/>
                <a:buSzTx/>
                <a:buFontTx/>
                <a:buNone/>
                <a:tabLst/>
                <a:defRPr/>
              </a:pPr>
              <a:r>
                <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rPr>
                <a:t>企业法律形式改变</a:t>
              </a:r>
              <a:endParaRPr kumimoji="0" lang="zh-CN" altLang="en-US" sz="2000" b="0" i="0" u="none" strike="noStrike" kern="0" cap="none" spc="0" normalizeH="0" baseline="0" noProof="0" dirty="0">
                <a:ln>
                  <a:noFill/>
                </a:ln>
                <a:solidFill>
                  <a:prstClr val="white"/>
                </a:solidFill>
                <a:effectLst/>
                <a:uLnTx/>
                <a:uFillTx/>
                <a:latin typeface="百度综艺简体" pitchFamily="2" charset="-122"/>
                <a:ea typeface="百度综艺简体" pitchFamily="2" charset="-122"/>
                <a:sym typeface="宋体" panose="02010600030101010101" pitchFamily="2" charset="-122"/>
              </a:endParaRPr>
            </a:p>
          </p:txBody>
        </p:sp>
      </p:grpSp>
      <p:sp>
        <p:nvSpPr>
          <p:cNvPr id="65" name="矩形 64"/>
          <p:cNvSpPr/>
          <p:nvPr/>
        </p:nvSpPr>
        <p:spPr>
          <a:xfrm>
            <a:off x="1371724" y="1691511"/>
            <a:ext cx="6447109" cy="2043873"/>
          </a:xfrm>
          <a:prstGeom prst="rect">
            <a:avLst/>
          </a:prstGeom>
          <a:solidFill>
            <a:schemeClr val="tx2">
              <a:alpha val="79000"/>
            </a:schemeClr>
          </a:solidFill>
          <a:ln/>
        </p:spPr>
        <p:style>
          <a:lnRef idx="3">
            <a:schemeClr val="lt1"/>
          </a:lnRef>
          <a:fillRef idx="1">
            <a:schemeClr val="accent4"/>
          </a:fillRef>
          <a:effectRef idx="1">
            <a:schemeClr val="accent4"/>
          </a:effectRef>
          <a:fontRef idx="minor">
            <a:schemeClr val="lt1"/>
          </a:fontRef>
        </p:style>
        <p:txBody>
          <a:bodyPr lIns="68584" tIns="34291" rIns="68584" bIns="34291" rtlCol="0" anchor="ctr"/>
          <a:lstStyle/>
          <a:p>
            <a:pPr algn="ctr">
              <a:lnSpc>
                <a:spcPct val="150000"/>
              </a:lnSpc>
            </a:pPr>
            <a:r>
              <a:rPr lang="en-US" altLang="zh-CN"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a:t>
            </a:r>
            <a:r>
              <a:rPr lang="zh-CN" altLang="en-US"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财政部 国家税务总局关于企业重组业务企业所得税处理若干问题的通知</a:t>
            </a:r>
            <a:r>
              <a:rPr lang="en-US" altLang="zh-CN"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a:t>
            </a:r>
            <a:r>
              <a:rPr lang="zh-CN" altLang="en-US"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（财税</a:t>
            </a:r>
            <a:r>
              <a:rPr lang="en-US" altLang="zh-CN"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〔2009〕59</a:t>
            </a:r>
            <a:r>
              <a:rPr lang="zh-CN" altLang="en-US" sz="2800" dirty="0">
                <a:solidFill>
                  <a:schemeClr val="bg1"/>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rPr>
              <a:t>号）</a:t>
            </a:r>
          </a:p>
        </p:txBody>
      </p:sp>
      <p:sp>
        <p:nvSpPr>
          <p:cNvPr id="66" name="圆角矩形 65"/>
          <p:cNvSpPr/>
          <p:nvPr/>
        </p:nvSpPr>
        <p:spPr>
          <a:xfrm>
            <a:off x="433932" y="971380"/>
            <a:ext cx="8098507" cy="3616594"/>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61" name="组合 60"/>
          <p:cNvGrpSpPr/>
          <p:nvPr/>
        </p:nvGrpSpPr>
        <p:grpSpPr>
          <a:xfrm>
            <a:off x="3065719" y="690054"/>
            <a:ext cx="2972164" cy="778383"/>
            <a:chOff x="6339097" y="1573726"/>
            <a:chExt cx="3744416" cy="790328"/>
          </a:xfrm>
        </p:grpSpPr>
        <p:sp>
          <p:nvSpPr>
            <p:cNvPr id="62" name="圆角矩形 61"/>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3" name="矩形 62"/>
            <p:cNvSpPr/>
            <p:nvPr/>
          </p:nvSpPr>
          <p:spPr>
            <a:xfrm>
              <a:off x="6896718" y="1614014"/>
              <a:ext cx="2653076" cy="750040"/>
            </a:xfrm>
            <a:prstGeom prst="rect">
              <a:avLst/>
            </a:prstGeom>
          </p:spPr>
          <p:txBody>
            <a:bodyPr wrap="square" lIns="121960" tIns="60980" rIns="121960" bIns="60980">
              <a:spAutoFit/>
            </a:bodyPr>
            <a:lstStyle/>
            <a:p>
              <a:pPr algn="ct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一、重组的概念</a:t>
              </a:r>
              <a:endParaRPr lang="en-US" altLang="zh-CN"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a:p>
              <a:pPr algn="ctr">
                <a:defRPr/>
              </a:pP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Tree>
    <p:extLst>
      <p:ext uri="{BB962C8B-B14F-4D97-AF65-F5344CB8AC3E}">
        <p14:creationId xmlns:p14="http://schemas.microsoft.com/office/powerpoint/2010/main" val="428114292"/>
      </p:ext>
    </p:extLst>
  </p:cSld>
  <p:clrMapOvr>
    <a:masterClrMapping/>
  </p:clrMapOvr>
  <mc:AlternateContent xmlns:mc="http://schemas.openxmlformats.org/markup-compatibility/2006" xmlns:p14="http://schemas.microsoft.com/office/powerpoint/2010/main">
    <mc:Choice Requires="p14">
      <p:transition spd="slow" p14:dur="1500" advTm="0">
        <p14:window dir="vert"/>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61"/>
                                        </p:tgtEl>
                                        <p:attrNameLst>
                                          <p:attrName>style.visibility</p:attrName>
                                        </p:attrNameLst>
                                      </p:cBhvr>
                                      <p:to>
                                        <p:strVal val="visible"/>
                                      </p:to>
                                    </p:set>
                                    <p:anim calcmode="lin" valueType="num">
                                      <p:cBhvr>
                                        <p:cTn id="7" dur="500" fill="hold"/>
                                        <p:tgtEl>
                                          <p:spTgt spid="61"/>
                                        </p:tgtEl>
                                        <p:attrNameLst>
                                          <p:attrName>ppt_w</p:attrName>
                                        </p:attrNameLst>
                                      </p:cBhvr>
                                      <p:tavLst>
                                        <p:tav tm="0">
                                          <p:val>
                                            <p:fltVal val="0"/>
                                          </p:val>
                                        </p:tav>
                                        <p:tav tm="100000">
                                          <p:val>
                                            <p:strVal val="#ppt_w"/>
                                          </p:val>
                                        </p:tav>
                                      </p:tavLst>
                                    </p:anim>
                                    <p:anim calcmode="lin" valueType="num">
                                      <p:cBhvr>
                                        <p:cTn id="8" dur="500" fill="hold"/>
                                        <p:tgtEl>
                                          <p:spTgt spid="61"/>
                                        </p:tgtEl>
                                        <p:attrNameLst>
                                          <p:attrName>ppt_h</p:attrName>
                                        </p:attrNameLst>
                                      </p:cBhvr>
                                      <p:tavLst>
                                        <p:tav tm="0">
                                          <p:val>
                                            <p:fltVal val="0"/>
                                          </p:val>
                                        </p:tav>
                                        <p:tav tm="100000">
                                          <p:val>
                                            <p:strVal val="#ppt_h"/>
                                          </p:val>
                                        </p:tav>
                                      </p:tavLst>
                                    </p:anim>
                                    <p:animEffect transition="in" filter="fade">
                                      <p:cBhvr>
                                        <p:cTn id="9" dur="500"/>
                                        <p:tgtEl>
                                          <p:spTgt spid="61"/>
                                        </p:tgtEl>
                                      </p:cBhvr>
                                    </p:animEffect>
                                  </p:childTnLst>
                                </p:cTn>
                              </p:par>
                            </p:childTnLst>
                          </p:cTn>
                        </p:par>
                        <p:par>
                          <p:cTn id="10" fill="hold">
                            <p:stCondLst>
                              <p:cond delay="500"/>
                            </p:stCondLst>
                            <p:childTnLst>
                              <p:par>
                                <p:cTn id="11" presetID="22" presetClass="entr" presetSubtype="1" fill="hold" grpId="0" nodeType="afterEffect">
                                  <p:stCondLst>
                                    <p:cond delay="0"/>
                                  </p:stCondLst>
                                  <p:childTnLst>
                                    <p:set>
                                      <p:cBhvr>
                                        <p:cTn id="12" dur="1" fill="hold">
                                          <p:stCondLst>
                                            <p:cond delay="0"/>
                                          </p:stCondLst>
                                        </p:cTn>
                                        <p:tgtEl>
                                          <p:spTgt spid="66"/>
                                        </p:tgtEl>
                                        <p:attrNameLst>
                                          <p:attrName>style.visibility</p:attrName>
                                        </p:attrNameLst>
                                      </p:cBhvr>
                                      <p:to>
                                        <p:strVal val="visible"/>
                                      </p:to>
                                    </p:set>
                                    <p:animEffect transition="in" filter="wipe(up)">
                                      <p:cBhvr>
                                        <p:cTn id="13" dur="500"/>
                                        <p:tgtEl>
                                          <p:spTgt spid="66"/>
                                        </p:tgtEl>
                                      </p:cBhvr>
                                    </p:animEffect>
                                  </p:childTnLst>
                                </p:cTn>
                              </p:par>
                            </p:childTnLst>
                          </p:cTn>
                        </p:par>
                        <p:par>
                          <p:cTn id="14" fill="hold">
                            <p:stCondLst>
                              <p:cond delay="1000"/>
                            </p:stCondLst>
                            <p:childTnLst>
                              <p:par>
                                <p:cTn id="15" presetID="42" presetClass="entr" presetSubtype="0" fill="hold" grpId="1" nodeType="afterEffect">
                                  <p:stCondLst>
                                    <p:cond delay="400"/>
                                  </p:stCondLst>
                                  <p:childTnLst>
                                    <p:set>
                                      <p:cBhvr>
                                        <p:cTn id="16" dur="1" fill="hold">
                                          <p:stCondLst>
                                            <p:cond delay="0"/>
                                          </p:stCondLst>
                                        </p:cTn>
                                        <p:tgtEl>
                                          <p:spTgt spid="65"/>
                                        </p:tgtEl>
                                        <p:attrNameLst>
                                          <p:attrName>style.visibility</p:attrName>
                                        </p:attrNameLst>
                                      </p:cBhvr>
                                      <p:to>
                                        <p:strVal val="visible"/>
                                      </p:to>
                                    </p:set>
                                    <p:animEffect transition="in" filter="fade">
                                      <p:cBhvr>
                                        <p:cTn id="17" dur="1550"/>
                                        <p:tgtEl>
                                          <p:spTgt spid="65"/>
                                        </p:tgtEl>
                                      </p:cBhvr>
                                    </p:animEffect>
                                    <p:anim calcmode="lin" valueType="num">
                                      <p:cBhvr>
                                        <p:cTn id="18" dur="1550" fill="hold"/>
                                        <p:tgtEl>
                                          <p:spTgt spid="65"/>
                                        </p:tgtEl>
                                        <p:attrNameLst>
                                          <p:attrName>ppt_x</p:attrName>
                                        </p:attrNameLst>
                                      </p:cBhvr>
                                      <p:tavLst>
                                        <p:tav tm="0">
                                          <p:val>
                                            <p:strVal val="#ppt_x"/>
                                          </p:val>
                                        </p:tav>
                                        <p:tav tm="100000">
                                          <p:val>
                                            <p:strVal val="#ppt_x"/>
                                          </p:val>
                                        </p:tav>
                                      </p:tavLst>
                                    </p:anim>
                                    <p:anim calcmode="lin" valueType="num">
                                      <p:cBhvr>
                                        <p:cTn id="19" dur="1550" fill="hold"/>
                                        <p:tgtEl>
                                          <p:spTgt spid="65"/>
                                        </p:tgtEl>
                                        <p:attrNameLst>
                                          <p:attrName>ppt_y</p:attrName>
                                        </p:attrNameLst>
                                      </p:cBhvr>
                                      <p:tavLst>
                                        <p:tav tm="0">
                                          <p:val>
                                            <p:strVal val="#ppt_y+.1"/>
                                          </p:val>
                                        </p:tav>
                                        <p:tav tm="100000">
                                          <p:val>
                                            <p:strVal val="#ppt_y"/>
                                          </p:val>
                                        </p:tav>
                                      </p:tavLst>
                                    </p:anim>
                                  </p:childTnLst>
                                </p:cTn>
                              </p:par>
                            </p:childTnLst>
                          </p:cTn>
                        </p:par>
                        <p:par>
                          <p:cTn id="20" fill="hold">
                            <p:stCondLst>
                              <p:cond delay="2950"/>
                            </p:stCondLst>
                            <p:childTnLst>
                              <p:par>
                                <p:cTn id="21" presetID="42" presetClass="exit" presetSubtype="0" fill="hold" grpId="0" nodeType="afterEffect">
                                  <p:stCondLst>
                                    <p:cond delay="0"/>
                                  </p:stCondLst>
                                  <p:childTnLst>
                                    <p:animEffect transition="out" filter="fade">
                                      <p:cBhvr>
                                        <p:cTn id="22" dur="2450"/>
                                        <p:tgtEl>
                                          <p:spTgt spid="65"/>
                                        </p:tgtEl>
                                      </p:cBhvr>
                                    </p:animEffect>
                                    <p:anim calcmode="lin" valueType="num">
                                      <p:cBhvr>
                                        <p:cTn id="23" dur="2450"/>
                                        <p:tgtEl>
                                          <p:spTgt spid="65"/>
                                        </p:tgtEl>
                                        <p:attrNameLst>
                                          <p:attrName>ppt_x</p:attrName>
                                        </p:attrNameLst>
                                      </p:cBhvr>
                                      <p:tavLst>
                                        <p:tav tm="0">
                                          <p:val>
                                            <p:strVal val="ppt_x"/>
                                          </p:val>
                                        </p:tav>
                                        <p:tav tm="100000">
                                          <p:val>
                                            <p:strVal val="ppt_x"/>
                                          </p:val>
                                        </p:tav>
                                      </p:tavLst>
                                    </p:anim>
                                    <p:anim calcmode="lin" valueType="num">
                                      <p:cBhvr>
                                        <p:cTn id="24" dur="2450"/>
                                        <p:tgtEl>
                                          <p:spTgt spid="65"/>
                                        </p:tgtEl>
                                        <p:attrNameLst>
                                          <p:attrName>ppt_y</p:attrName>
                                        </p:attrNameLst>
                                      </p:cBhvr>
                                      <p:tavLst>
                                        <p:tav tm="0">
                                          <p:val>
                                            <p:strVal val="ppt_y"/>
                                          </p:val>
                                        </p:tav>
                                        <p:tav tm="100000">
                                          <p:val>
                                            <p:strVal val="ppt_y+.1"/>
                                          </p:val>
                                        </p:tav>
                                      </p:tavLst>
                                    </p:anim>
                                    <p:set>
                                      <p:cBhvr>
                                        <p:cTn id="25" dur="1" fill="hold">
                                          <p:stCondLst>
                                            <p:cond delay="2449"/>
                                          </p:stCondLst>
                                        </p:cTn>
                                        <p:tgtEl>
                                          <p:spTgt spid="65"/>
                                        </p:tgtEl>
                                        <p:attrNameLst>
                                          <p:attrName>style.visibility</p:attrName>
                                        </p:attrNameLst>
                                      </p:cBhvr>
                                      <p:to>
                                        <p:strVal val="hidden"/>
                                      </p:to>
                                    </p:set>
                                  </p:childTnLst>
                                </p:cTn>
                              </p:par>
                            </p:childTnLst>
                          </p:cTn>
                        </p:par>
                        <p:par>
                          <p:cTn id="26" fill="hold">
                            <p:stCondLst>
                              <p:cond delay="5400"/>
                            </p:stCondLst>
                            <p:childTnLst>
                              <p:par>
                                <p:cTn id="27" presetID="2" presetClass="entr" presetSubtype="4" fill="hold" grpId="0" nodeType="afterEffect">
                                  <p:stCondLst>
                                    <p:cond delay="750"/>
                                  </p:stCondLst>
                                  <p:childTnLst>
                                    <p:set>
                                      <p:cBhvr>
                                        <p:cTn id="28" dur="1" fill="hold">
                                          <p:stCondLst>
                                            <p:cond delay="0"/>
                                          </p:stCondLst>
                                        </p:cTn>
                                        <p:tgtEl>
                                          <p:spTgt spid="3"/>
                                        </p:tgtEl>
                                        <p:attrNameLst>
                                          <p:attrName>style.visibility</p:attrName>
                                        </p:attrNameLst>
                                      </p:cBhvr>
                                      <p:to>
                                        <p:strVal val="visible"/>
                                      </p:to>
                                    </p:set>
                                    <p:anim calcmode="lin" valueType="num">
                                      <p:cBhvr additive="base">
                                        <p:cTn id="29" dur="1000" fill="hold"/>
                                        <p:tgtEl>
                                          <p:spTgt spid="3"/>
                                        </p:tgtEl>
                                        <p:attrNameLst>
                                          <p:attrName>ppt_x</p:attrName>
                                        </p:attrNameLst>
                                      </p:cBhvr>
                                      <p:tavLst>
                                        <p:tav tm="0">
                                          <p:val>
                                            <p:strVal val="#ppt_x"/>
                                          </p:val>
                                        </p:tav>
                                        <p:tav tm="100000">
                                          <p:val>
                                            <p:strVal val="#ppt_x"/>
                                          </p:val>
                                        </p:tav>
                                      </p:tavLst>
                                    </p:anim>
                                    <p:anim calcmode="lin" valueType="num">
                                      <p:cBhvr additive="base">
                                        <p:cTn id="30" dur="1000" fill="hold"/>
                                        <p:tgtEl>
                                          <p:spTgt spid="3"/>
                                        </p:tgtEl>
                                        <p:attrNameLst>
                                          <p:attrName>ppt_y</p:attrName>
                                        </p:attrNameLst>
                                      </p:cBhvr>
                                      <p:tavLst>
                                        <p:tav tm="0">
                                          <p:val>
                                            <p:strVal val="1+#ppt_h/2"/>
                                          </p:val>
                                        </p:tav>
                                        <p:tav tm="100000">
                                          <p:val>
                                            <p:strVal val="#ppt_y"/>
                                          </p:val>
                                        </p:tav>
                                      </p:tavLst>
                                    </p:anim>
                                  </p:childTnLst>
                                </p:cTn>
                              </p:par>
                            </p:childTnLst>
                          </p:cTn>
                        </p:par>
                        <p:par>
                          <p:cTn id="31" fill="hold">
                            <p:stCondLst>
                              <p:cond delay="7150"/>
                            </p:stCondLst>
                            <p:childTnLst>
                              <p:par>
                                <p:cTn id="32" presetID="29" presetClass="entr" presetSubtype="0" fill="hold" nodeType="afterEffect">
                                  <p:stCondLst>
                                    <p:cond delay="750"/>
                                  </p:stCondLst>
                                  <p:childTnLst>
                                    <p:set>
                                      <p:cBhvr>
                                        <p:cTn id="33" dur="1" fill="hold">
                                          <p:stCondLst>
                                            <p:cond delay="0"/>
                                          </p:stCondLst>
                                        </p:cTn>
                                        <p:tgtEl>
                                          <p:spTgt spid="47"/>
                                        </p:tgtEl>
                                        <p:attrNameLst>
                                          <p:attrName>style.visibility</p:attrName>
                                        </p:attrNameLst>
                                      </p:cBhvr>
                                      <p:to>
                                        <p:strVal val="visible"/>
                                      </p:to>
                                    </p:set>
                                    <p:anim calcmode="lin" valueType="num">
                                      <p:cBhvr>
                                        <p:cTn id="34" dur="500" fill="hold"/>
                                        <p:tgtEl>
                                          <p:spTgt spid="47"/>
                                        </p:tgtEl>
                                        <p:attrNameLst>
                                          <p:attrName>ppt_x</p:attrName>
                                        </p:attrNameLst>
                                      </p:cBhvr>
                                      <p:tavLst>
                                        <p:tav tm="0">
                                          <p:val>
                                            <p:strVal val="#ppt_x-.2"/>
                                          </p:val>
                                        </p:tav>
                                        <p:tav tm="100000">
                                          <p:val>
                                            <p:strVal val="#ppt_x"/>
                                          </p:val>
                                        </p:tav>
                                      </p:tavLst>
                                    </p:anim>
                                    <p:anim calcmode="lin" valueType="num">
                                      <p:cBhvr>
                                        <p:cTn id="35" dur="500" fill="hold"/>
                                        <p:tgtEl>
                                          <p:spTgt spid="47"/>
                                        </p:tgtEl>
                                        <p:attrNameLst>
                                          <p:attrName>ppt_y</p:attrName>
                                        </p:attrNameLst>
                                      </p:cBhvr>
                                      <p:tavLst>
                                        <p:tav tm="0">
                                          <p:val>
                                            <p:strVal val="#ppt_y"/>
                                          </p:val>
                                        </p:tav>
                                        <p:tav tm="100000">
                                          <p:val>
                                            <p:strVal val="#ppt_y"/>
                                          </p:val>
                                        </p:tav>
                                      </p:tavLst>
                                    </p:anim>
                                    <p:animEffect transition="in" filter="wipe(right)" prLst="gradientSize: 0.1">
                                      <p:cBhvr>
                                        <p:cTn id="36" dur="500"/>
                                        <p:tgtEl>
                                          <p:spTgt spid="47"/>
                                        </p:tgtEl>
                                      </p:cBhvr>
                                    </p:animEffect>
                                  </p:childTnLst>
                                </p:cTn>
                              </p:par>
                            </p:childTnLst>
                          </p:cTn>
                        </p:par>
                        <p:par>
                          <p:cTn id="37" fill="hold">
                            <p:stCondLst>
                              <p:cond delay="8400"/>
                            </p:stCondLst>
                            <p:childTnLst>
                              <p:par>
                                <p:cTn id="38" presetID="29" presetClass="entr" presetSubtype="0" fill="hold" nodeType="afterEffect">
                                  <p:stCondLst>
                                    <p:cond delay="250"/>
                                  </p:stCondLst>
                                  <p:childTnLst>
                                    <p:set>
                                      <p:cBhvr>
                                        <p:cTn id="39" dur="1" fill="hold">
                                          <p:stCondLst>
                                            <p:cond delay="0"/>
                                          </p:stCondLst>
                                        </p:cTn>
                                        <p:tgtEl>
                                          <p:spTgt spid="38"/>
                                        </p:tgtEl>
                                        <p:attrNameLst>
                                          <p:attrName>style.visibility</p:attrName>
                                        </p:attrNameLst>
                                      </p:cBhvr>
                                      <p:to>
                                        <p:strVal val="visible"/>
                                      </p:to>
                                    </p:set>
                                    <p:anim calcmode="lin" valueType="num">
                                      <p:cBhvr>
                                        <p:cTn id="40" dur="500" fill="hold"/>
                                        <p:tgtEl>
                                          <p:spTgt spid="38"/>
                                        </p:tgtEl>
                                        <p:attrNameLst>
                                          <p:attrName>ppt_x</p:attrName>
                                        </p:attrNameLst>
                                      </p:cBhvr>
                                      <p:tavLst>
                                        <p:tav tm="0">
                                          <p:val>
                                            <p:strVal val="#ppt_x-.2"/>
                                          </p:val>
                                        </p:tav>
                                        <p:tav tm="100000">
                                          <p:val>
                                            <p:strVal val="#ppt_x"/>
                                          </p:val>
                                        </p:tav>
                                      </p:tavLst>
                                    </p:anim>
                                    <p:anim calcmode="lin" valueType="num">
                                      <p:cBhvr>
                                        <p:cTn id="41" dur="500" fill="hold"/>
                                        <p:tgtEl>
                                          <p:spTgt spid="38"/>
                                        </p:tgtEl>
                                        <p:attrNameLst>
                                          <p:attrName>ppt_y</p:attrName>
                                        </p:attrNameLst>
                                      </p:cBhvr>
                                      <p:tavLst>
                                        <p:tav tm="0">
                                          <p:val>
                                            <p:strVal val="#ppt_y"/>
                                          </p:val>
                                        </p:tav>
                                        <p:tav tm="100000">
                                          <p:val>
                                            <p:strVal val="#ppt_y"/>
                                          </p:val>
                                        </p:tav>
                                      </p:tavLst>
                                    </p:anim>
                                    <p:animEffect transition="in" filter="wipe(right)" prLst="gradientSize: 0.1">
                                      <p:cBhvr>
                                        <p:cTn id="42" dur="500"/>
                                        <p:tgtEl>
                                          <p:spTgt spid="38"/>
                                        </p:tgtEl>
                                      </p:cBhvr>
                                    </p:animEffect>
                                  </p:childTnLst>
                                </p:cTn>
                              </p:par>
                            </p:childTnLst>
                          </p:cTn>
                        </p:par>
                        <p:par>
                          <p:cTn id="43" fill="hold">
                            <p:stCondLst>
                              <p:cond delay="9150"/>
                            </p:stCondLst>
                            <p:childTnLst>
                              <p:par>
                                <p:cTn id="44" presetID="29" presetClass="entr" presetSubtype="0" fill="hold" nodeType="afterEffect">
                                  <p:stCondLst>
                                    <p:cond delay="250"/>
                                  </p:stCondLst>
                                  <p:childTnLst>
                                    <p:set>
                                      <p:cBhvr>
                                        <p:cTn id="45" dur="1" fill="hold">
                                          <p:stCondLst>
                                            <p:cond delay="0"/>
                                          </p:stCondLst>
                                        </p:cTn>
                                        <p:tgtEl>
                                          <p:spTgt spid="28"/>
                                        </p:tgtEl>
                                        <p:attrNameLst>
                                          <p:attrName>style.visibility</p:attrName>
                                        </p:attrNameLst>
                                      </p:cBhvr>
                                      <p:to>
                                        <p:strVal val="visible"/>
                                      </p:to>
                                    </p:set>
                                    <p:anim calcmode="lin" valueType="num">
                                      <p:cBhvr>
                                        <p:cTn id="46" dur="500" fill="hold"/>
                                        <p:tgtEl>
                                          <p:spTgt spid="28"/>
                                        </p:tgtEl>
                                        <p:attrNameLst>
                                          <p:attrName>ppt_x</p:attrName>
                                        </p:attrNameLst>
                                      </p:cBhvr>
                                      <p:tavLst>
                                        <p:tav tm="0">
                                          <p:val>
                                            <p:strVal val="#ppt_x-.2"/>
                                          </p:val>
                                        </p:tav>
                                        <p:tav tm="100000">
                                          <p:val>
                                            <p:strVal val="#ppt_x"/>
                                          </p:val>
                                        </p:tav>
                                      </p:tavLst>
                                    </p:anim>
                                    <p:anim calcmode="lin" valueType="num">
                                      <p:cBhvr>
                                        <p:cTn id="47" dur="500" fill="hold"/>
                                        <p:tgtEl>
                                          <p:spTgt spid="28"/>
                                        </p:tgtEl>
                                        <p:attrNameLst>
                                          <p:attrName>ppt_y</p:attrName>
                                        </p:attrNameLst>
                                      </p:cBhvr>
                                      <p:tavLst>
                                        <p:tav tm="0">
                                          <p:val>
                                            <p:strVal val="#ppt_y"/>
                                          </p:val>
                                        </p:tav>
                                        <p:tav tm="100000">
                                          <p:val>
                                            <p:strVal val="#ppt_y"/>
                                          </p:val>
                                        </p:tav>
                                      </p:tavLst>
                                    </p:anim>
                                    <p:animEffect transition="in" filter="wipe(right)" prLst="gradientSize: 0.1">
                                      <p:cBhvr>
                                        <p:cTn id="48" dur="500"/>
                                        <p:tgtEl>
                                          <p:spTgt spid="28"/>
                                        </p:tgtEl>
                                      </p:cBhvr>
                                    </p:animEffect>
                                  </p:childTnLst>
                                </p:cTn>
                              </p:par>
                            </p:childTnLst>
                          </p:cTn>
                        </p:par>
                        <p:par>
                          <p:cTn id="49" fill="hold">
                            <p:stCondLst>
                              <p:cond delay="9900"/>
                            </p:stCondLst>
                            <p:childTnLst>
                              <p:par>
                                <p:cTn id="50" presetID="29" presetClass="entr" presetSubtype="0" fill="hold" nodeType="afterEffect">
                                  <p:stCondLst>
                                    <p:cond delay="250"/>
                                  </p:stCondLst>
                                  <p:childTnLst>
                                    <p:set>
                                      <p:cBhvr>
                                        <p:cTn id="51" dur="1" fill="hold">
                                          <p:stCondLst>
                                            <p:cond delay="0"/>
                                          </p:stCondLst>
                                        </p:cTn>
                                        <p:tgtEl>
                                          <p:spTgt spid="19"/>
                                        </p:tgtEl>
                                        <p:attrNameLst>
                                          <p:attrName>style.visibility</p:attrName>
                                        </p:attrNameLst>
                                      </p:cBhvr>
                                      <p:to>
                                        <p:strVal val="visible"/>
                                      </p:to>
                                    </p:set>
                                    <p:anim calcmode="lin" valueType="num">
                                      <p:cBhvr>
                                        <p:cTn id="52" dur="500" fill="hold"/>
                                        <p:tgtEl>
                                          <p:spTgt spid="19"/>
                                        </p:tgtEl>
                                        <p:attrNameLst>
                                          <p:attrName>ppt_x</p:attrName>
                                        </p:attrNameLst>
                                      </p:cBhvr>
                                      <p:tavLst>
                                        <p:tav tm="0">
                                          <p:val>
                                            <p:strVal val="#ppt_x-.2"/>
                                          </p:val>
                                        </p:tav>
                                        <p:tav tm="100000">
                                          <p:val>
                                            <p:strVal val="#ppt_x"/>
                                          </p:val>
                                        </p:tav>
                                      </p:tavLst>
                                    </p:anim>
                                    <p:anim calcmode="lin" valueType="num">
                                      <p:cBhvr>
                                        <p:cTn id="53" dur="500" fill="hold"/>
                                        <p:tgtEl>
                                          <p:spTgt spid="19"/>
                                        </p:tgtEl>
                                        <p:attrNameLst>
                                          <p:attrName>ppt_y</p:attrName>
                                        </p:attrNameLst>
                                      </p:cBhvr>
                                      <p:tavLst>
                                        <p:tav tm="0">
                                          <p:val>
                                            <p:strVal val="#ppt_y"/>
                                          </p:val>
                                        </p:tav>
                                        <p:tav tm="100000">
                                          <p:val>
                                            <p:strVal val="#ppt_y"/>
                                          </p:val>
                                        </p:tav>
                                      </p:tavLst>
                                    </p:anim>
                                    <p:animEffect transition="in" filter="wipe(right)" prLst="gradientSize: 0.1">
                                      <p:cBhvr>
                                        <p:cTn id="54" dur="500"/>
                                        <p:tgtEl>
                                          <p:spTgt spid="19"/>
                                        </p:tgtEl>
                                      </p:cBhvr>
                                    </p:animEffect>
                                  </p:childTnLst>
                                </p:cTn>
                              </p:par>
                            </p:childTnLst>
                          </p:cTn>
                        </p:par>
                        <p:par>
                          <p:cTn id="55" fill="hold">
                            <p:stCondLst>
                              <p:cond delay="10650"/>
                            </p:stCondLst>
                            <p:childTnLst>
                              <p:par>
                                <p:cTn id="56" presetID="29" presetClass="entr" presetSubtype="0" fill="hold" nodeType="afterEffect">
                                  <p:stCondLst>
                                    <p:cond delay="250"/>
                                  </p:stCondLst>
                                  <p:childTnLst>
                                    <p:set>
                                      <p:cBhvr>
                                        <p:cTn id="57" dur="1" fill="hold">
                                          <p:stCondLst>
                                            <p:cond delay="0"/>
                                          </p:stCondLst>
                                        </p:cTn>
                                        <p:tgtEl>
                                          <p:spTgt spid="10"/>
                                        </p:tgtEl>
                                        <p:attrNameLst>
                                          <p:attrName>style.visibility</p:attrName>
                                        </p:attrNameLst>
                                      </p:cBhvr>
                                      <p:to>
                                        <p:strVal val="visible"/>
                                      </p:to>
                                    </p:set>
                                    <p:anim calcmode="lin" valueType="num">
                                      <p:cBhvr>
                                        <p:cTn id="58" dur="500" fill="hold"/>
                                        <p:tgtEl>
                                          <p:spTgt spid="10"/>
                                        </p:tgtEl>
                                        <p:attrNameLst>
                                          <p:attrName>ppt_x</p:attrName>
                                        </p:attrNameLst>
                                      </p:cBhvr>
                                      <p:tavLst>
                                        <p:tav tm="0">
                                          <p:val>
                                            <p:strVal val="#ppt_x-.2"/>
                                          </p:val>
                                        </p:tav>
                                        <p:tav tm="100000">
                                          <p:val>
                                            <p:strVal val="#ppt_x"/>
                                          </p:val>
                                        </p:tav>
                                      </p:tavLst>
                                    </p:anim>
                                    <p:anim calcmode="lin" valueType="num">
                                      <p:cBhvr>
                                        <p:cTn id="59" dur="500" fill="hold"/>
                                        <p:tgtEl>
                                          <p:spTgt spid="10"/>
                                        </p:tgtEl>
                                        <p:attrNameLst>
                                          <p:attrName>ppt_y</p:attrName>
                                        </p:attrNameLst>
                                      </p:cBhvr>
                                      <p:tavLst>
                                        <p:tav tm="0">
                                          <p:val>
                                            <p:strVal val="#ppt_y"/>
                                          </p:val>
                                        </p:tav>
                                        <p:tav tm="100000">
                                          <p:val>
                                            <p:strVal val="#ppt_y"/>
                                          </p:val>
                                        </p:tav>
                                      </p:tavLst>
                                    </p:anim>
                                    <p:animEffect transition="in" filter="wipe(right)" prLst="gradientSize: 0.1">
                                      <p:cBhvr>
                                        <p:cTn id="60" dur="500"/>
                                        <p:tgtEl>
                                          <p:spTgt spid="10"/>
                                        </p:tgtEl>
                                      </p:cBhvr>
                                    </p:animEffect>
                                  </p:childTnLst>
                                </p:cTn>
                              </p:par>
                            </p:childTnLst>
                          </p:cTn>
                        </p:par>
                        <p:par>
                          <p:cTn id="61" fill="hold">
                            <p:stCondLst>
                              <p:cond delay="11400"/>
                            </p:stCondLst>
                            <p:childTnLst>
                              <p:par>
                                <p:cTn id="62" presetID="29" presetClass="entr" presetSubtype="0" fill="hold" nodeType="afterEffect">
                                  <p:stCondLst>
                                    <p:cond delay="250"/>
                                  </p:stCondLst>
                                  <p:childTnLst>
                                    <p:set>
                                      <p:cBhvr>
                                        <p:cTn id="63" dur="1" fill="hold">
                                          <p:stCondLst>
                                            <p:cond delay="0"/>
                                          </p:stCondLst>
                                        </p:cTn>
                                        <p:tgtEl>
                                          <p:spTgt spid="5"/>
                                        </p:tgtEl>
                                        <p:attrNameLst>
                                          <p:attrName>style.visibility</p:attrName>
                                        </p:attrNameLst>
                                      </p:cBhvr>
                                      <p:to>
                                        <p:strVal val="visible"/>
                                      </p:to>
                                    </p:set>
                                    <p:anim calcmode="lin" valueType="num">
                                      <p:cBhvr>
                                        <p:cTn id="64" dur="500" fill="hold"/>
                                        <p:tgtEl>
                                          <p:spTgt spid="5"/>
                                        </p:tgtEl>
                                        <p:attrNameLst>
                                          <p:attrName>ppt_x</p:attrName>
                                        </p:attrNameLst>
                                      </p:cBhvr>
                                      <p:tavLst>
                                        <p:tav tm="0">
                                          <p:val>
                                            <p:strVal val="#ppt_x-.2"/>
                                          </p:val>
                                        </p:tav>
                                        <p:tav tm="100000">
                                          <p:val>
                                            <p:strVal val="#ppt_x"/>
                                          </p:val>
                                        </p:tav>
                                      </p:tavLst>
                                    </p:anim>
                                    <p:anim calcmode="lin" valueType="num">
                                      <p:cBhvr>
                                        <p:cTn id="65" dur="500" fill="hold"/>
                                        <p:tgtEl>
                                          <p:spTgt spid="5"/>
                                        </p:tgtEl>
                                        <p:attrNameLst>
                                          <p:attrName>ppt_y</p:attrName>
                                        </p:attrNameLst>
                                      </p:cBhvr>
                                      <p:tavLst>
                                        <p:tav tm="0">
                                          <p:val>
                                            <p:strVal val="#ppt_y"/>
                                          </p:val>
                                        </p:tav>
                                        <p:tav tm="100000">
                                          <p:val>
                                            <p:strVal val="#ppt_y"/>
                                          </p:val>
                                        </p:tav>
                                      </p:tavLst>
                                    </p:anim>
                                    <p:animEffect transition="in" filter="wipe(right)" prLst="gradientSize: 0.1">
                                      <p:cBhvr>
                                        <p:cTn id="66"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5" grpId="0" animBg="1"/>
      <p:bldP spid="65" grpId="1" animBg="1"/>
      <p:bldP spid="66"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D:\ppt\3\ppt图片\17b3559220f03fb0c009f0c21944dd7c.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285750"/>
            <a:ext cx="9144000" cy="5715000"/>
          </a:xfrm>
          <a:prstGeom prst="rect">
            <a:avLst/>
          </a:prstGeom>
          <a:noFill/>
          <a:extLst>
            <a:ext uri="{909E8E84-426E-40DD-AFC4-6F175D3DCCD1}">
              <a14:hiddenFill xmlns:a14="http://schemas.microsoft.com/office/drawing/2010/main">
                <a:solidFill>
                  <a:srgbClr val="FFFFFF"/>
                </a:solidFill>
              </a14:hiddenFill>
            </a:ext>
          </a:extLst>
        </p:spPr>
      </p:pic>
      <p:sp>
        <p:nvSpPr>
          <p:cNvPr id="2" name="Freeform 5"/>
          <p:cNvSpPr>
            <a:spLocks/>
          </p:cNvSpPr>
          <p:nvPr/>
        </p:nvSpPr>
        <p:spPr bwMode="auto">
          <a:xfrm>
            <a:off x="289890" y="1760633"/>
            <a:ext cx="1479797" cy="1334201"/>
          </a:xfrm>
          <a:custGeom>
            <a:avLst/>
            <a:gdLst>
              <a:gd name="T0" fmla="*/ 2151 w 2740"/>
              <a:gd name="T1" fmla="*/ 2315 h 2446"/>
              <a:gd name="T2" fmla="*/ 2055 w 2740"/>
              <a:gd name="T3" fmla="*/ 2410 h 2446"/>
              <a:gd name="T4" fmla="*/ 1918 w 2740"/>
              <a:gd name="T5" fmla="*/ 2445 h 2446"/>
              <a:gd name="T6" fmla="*/ 816 w 2740"/>
              <a:gd name="T7" fmla="*/ 2445 h 2446"/>
              <a:gd name="T8" fmla="*/ 685 w 2740"/>
              <a:gd name="T9" fmla="*/ 2410 h 2446"/>
              <a:gd name="T10" fmla="*/ 589 w 2740"/>
              <a:gd name="T11" fmla="*/ 2314 h 2446"/>
              <a:gd name="T12" fmla="*/ 36 w 2740"/>
              <a:gd name="T13" fmla="*/ 1356 h 2446"/>
              <a:gd name="T14" fmla="*/ 0 w 2740"/>
              <a:gd name="T15" fmla="*/ 1223 h 2446"/>
              <a:gd name="T16" fmla="*/ 36 w 2740"/>
              <a:gd name="T17" fmla="*/ 1089 h 2446"/>
              <a:gd name="T18" fmla="*/ 587 w 2740"/>
              <a:gd name="T19" fmla="*/ 135 h 2446"/>
              <a:gd name="T20" fmla="*/ 685 w 2740"/>
              <a:gd name="T21" fmla="*/ 37 h 2446"/>
              <a:gd name="T22" fmla="*/ 810 w 2740"/>
              <a:gd name="T23" fmla="*/ 1 h 2446"/>
              <a:gd name="T24" fmla="*/ 1916 w 2740"/>
              <a:gd name="T25" fmla="*/ 1 h 2446"/>
              <a:gd name="T26" fmla="*/ 2055 w 2740"/>
              <a:gd name="T27" fmla="*/ 37 h 2446"/>
              <a:gd name="T28" fmla="*/ 2151 w 2740"/>
              <a:gd name="T29" fmla="*/ 132 h 2446"/>
              <a:gd name="T30" fmla="*/ 2702 w 2740"/>
              <a:gd name="T31" fmla="*/ 1086 h 2446"/>
              <a:gd name="T32" fmla="*/ 2740 w 2740"/>
              <a:gd name="T33" fmla="*/ 1223 h 2446"/>
              <a:gd name="T34" fmla="*/ 2701 w 2740"/>
              <a:gd name="T35" fmla="*/ 1361 h 2446"/>
              <a:gd name="T36" fmla="*/ 2151 w 2740"/>
              <a:gd name="T37" fmla="*/ 2315 h 24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2740" h="2446">
                <a:moveTo>
                  <a:pt x="2151" y="2315"/>
                </a:moveTo>
                <a:cubicBezTo>
                  <a:pt x="2128" y="2353"/>
                  <a:pt x="2096" y="2386"/>
                  <a:pt x="2055" y="2410"/>
                </a:cubicBezTo>
                <a:cubicBezTo>
                  <a:pt x="2012" y="2435"/>
                  <a:pt x="1965" y="2446"/>
                  <a:pt x="1918" y="2445"/>
                </a:cubicBezTo>
                <a:lnTo>
                  <a:pt x="816" y="2445"/>
                </a:lnTo>
                <a:cubicBezTo>
                  <a:pt x="772" y="2445"/>
                  <a:pt x="726" y="2434"/>
                  <a:pt x="685" y="2410"/>
                </a:cubicBezTo>
                <a:cubicBezTo>
                  <a:pt x="644" y="2386"/>
                  <a:pt x="611" y="2353"/>
                  <a:pt x="589" y="2314"/>
                </a:cubicBezTo>
                <a:lnTo>
                  <a:pt x="36" y="1356"/>
                </a:lnTo>
                <a:cubicBezTo>
                  <a:pt x="13" y="1317"/>
                  <a:pt x="0" y="1272"/>
                  <a:pt x="0" y="1223"/>
                </a:cubicBezTo>
                <a:cubicBezTo>
                  <a:pt x="0" y="1174"/>
                  <a:pt x="13" y="1129"/>
                  <a:pt x="36" y="1089"/>
                </a:cubicBezTo>
                <a:lnTo>
                  <a:pt x="587" y="135"/>
                </a:lnTo>
                <a:cubicBezTo>
                  <a:pt x="610" y="96"/>
                  <a:pt x="643" y="61"/>
                  <a:pt x="685" y="37"/>
                </a:cubicBezTo>
                <a:cubicBezTo>
                  <a:pt x="724" y="14"/>
                  <a:pt x="767" y="2"/>
                  <a:pt x="810" y="1"/>
                </a:cubicBezTo>
                <a:lnTo>
                  <a:pt x="1916" y="1"/>
                </a:lnTo>
                <a:cubicBezTo>
                  <a:pt x="1963" y="0"/>
                  <a:pt x="2011" y="11"/>
                  <a:pt x="2055" y="37"/>
                </a:cubicBezTo>
                <a:cubicBezTo>
                  <a:pt x="2096" y="60"/>
                  <a:pt x="2129" y="93"/>
                  <a:pt x="2151" y="132"/>
                </a:cubicBezTo>
                <a:lnTo>
                  <a:pt x="2702" y="1086"/>
                </a:lnTo>
                <a:cubicBezTo>
                  <a:pt x="2726" y="1126"/>
                  <a:pt x="2740" y="1173"/>
                  <a:pt x="2740" y="1223"/>
                </a:cubicBezTo>
                <a:cubicBezTo>
                  <a:pt x="2740" y="1274"/>
                  <a:pt x="2726" y="1321"/>
                  <a:pt x="2701" y="1361"/>
                </a:cubicBezTo>
                <a:lnTo>
                  <a:pt x="2151" y="2315"/>
                </a:lnTo>
                <a:close/>
              </a:path>
            </a:pathLst>
          </a:custGeom>
          <a:solidFill>
            <a:schemeClr val="tx2"/>
          </a:solidFill>
          <a:ln w="9525" cap="flat">
            <a:noFill/>
            <a:prstDash val="solid"/>
            <a:miter lim="800000"/>
            <a:headEnd/>
            <a:tailEnd/>
          </a:ln>
          <a:extLst/>
        </p:spPr>
        <p:txBody>
          <a:bodyPr vert="horz" wrap="square" lIns="91440" tIns="45720" rIns="91440" bIns="45720" numCol="1" anchor="t" anchorCtr="0" compatLnSpc="1">
            <a:prstTxWarp prst="textNoShape">
              <a:avLst/>
            </a:prstTxWarp>
          </a:bodyPr>
          <a:lstStyle/>
          <a:p>
            <a:endParaRPr lang="zh-CN" altLang="en-US"/>
          </a:p>
        </p:txBody>
      </p:sp>
      <p:sp>
        <p:nvSpPr>
          <p:cNvPr id="3" name="TextBox 2"/>
          <p:cNvSpPr txBox="1"/>
          <p:nvPr/>
        </p:nvSpPr>
        <p:spPr>
          <a:xfrm>
            <a:off x="581970" y="2212289"/>
            <a:ext cx="908686" cy="430887"/>
          </a:xfrm>
          <a:prstGeom prst="rect">
            <a:avLst/>
          </a:prstGeom>
          <a:noFill/>
        </p:spPr>
        <p:txBody>
          <a:bodyPr wrap="square" lIns="0" tIns="0" rIns="0" bIns="0" rtlCol="0">
            <a:spAutoFit/>
          </a:bodyPr>
          <a:lstStyle>
            <a:defPPr>
              <a:defRPr lang="zh-CN"/>
            </a:defPPr>
            <a:lvl1pPr>
              <a:defRPr sz="2200">
                <a:solidFill>
                  <a:schemeClr val="bg1"/>
                </a:solidFill>
                <a:latin typeface="微软雅黑" pitchFamily="34" charset="-122"/>
                <a:ea typeface="微软雅黑" pitchFamily="34" charset="-122"/>
              </a:defRPr>
            </a:lvl1pPr>
          </a:lstStyle>
          <a:p>
            <a:pPr algn="ctr"/>
            <a:r>
              <a:rPr lang="zh-CN" altLang="en-US" sz="2800" b="1" dirty="0" smtClean="0"/>
              <a:t>定义</a:t>
            </a:r>
            <a:endParaRPr lang="zh-CN" altLang="en-US" sz="2800" b="1" dirty="0"/>
          </a:p>
        </p:txBody>
      </p:sp>
      <p:sp>
        <p:nvSpPr>
          <p:cNvPr id="4" name="圆角矩形 3"/>
          <p:cNvSpPr/>
          <p:nvPr/>
        </p:nvSpPr>
        <p:spPr>
          <a:xfrm>
            <a:off x="2464900" y="843558"/>
            <a:ext cx="5945248" cy="792088"/>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圆角矩形 4"/>
          <p:cNvSpPr/>
          <p:nvPr/>
        </p:nvSpPr>
        <p:spPr>
          <a:xfrm>
            <a:off x="2529887" y="2033426"/>
            <a:ext cx="5904657" cy="970372"/>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6" name="圆角矩形 5"/>
          <p:cNvSpPr/>
          <p:nvPr/>
        </p:nvSpPr>
        <p:spPr>
          <a:xfrm>
            <a:off x="2529887" y="3363838"/>
            <a:ext cx="5904657" cy="936104"/>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6"/>
          <p:cNvSpPr txBox="1"/>
          <p:nvPr/>
        </p:nvSpPr>
        <p:spPr>
          <a:xfrm>
            <a:off x="2735679" y="981069"/>
            <a:ext cx="5472610" cy="517065"/>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（一）</a:t>
            </a:r>
            <a:r>
              <a:rPr lang="zh-CN" altLang="en-US" sz="1400" b="1" dirty="0">
                <a:solidFill>
                  <a:srgbClr val="FFFFFF"/>
                </a:solidFill>
                <a:effectLst>
                  <a:outerShdw blurRad="38100" dist="38100" dir="2700000" algn="tl">
                    <a:srgbClr val="000000">
                      <a:alpha val="43137"/>
                    </a:srgbClr>
                  </a:outerShdw>
                </a:effectLst>
              </a:rPr>
              <a:t>企业法律形式改变</a:t>
            </a:r>
            <a:r>
              <a:rPr lang="zh-CN" altLang="en-US" sz="1400" dirty="0">
                <a:solidFill>
                  <a:srgbClr val="FFFFFF"/>
                </a:solidFill>
              </a:rPr>
              <a:t>，是指企业注册名称、住所以及企业组织形式等的简单改变，但符合财税</a:t>
            </a:r>
            <a:r>
              <a:rPr lang="en-US" altLang="zh-CN" sz="1400" dirty="0">
                <a:solidFill>
                  <a:srgbClr val="FFFFFF"/>
                </a:solidFill>
              </a:rPr>
              <a:t>〔2009〕59</a:t>
            </a:r>
            <a:r>
              <a:rPr lang="zh-CN" altLang="en-US" sz="1400" dirty="0">
                <a:solidFill>
                  <a:srgbClr val="FFFFFF"/>
                </a:solidFill>
              </a:rPr>
              <a:t>号规定其他重组的类型除外。</a:t>
            </a:r>
            <a:endParaRPr lang="en-US" altLang="zh-CN" sz="1400" dirty="0">
              <a:solidFill>
                <a:srgbClr val="FFFFFF"/>
              </a:solidFill>
            </a:endParaRPr>
          </a:p>
        </p:txBody>
      </p:sp>
      <p:sp>
        <p:nvSpPr>
          <p:cNvPr id="8" name="TextBox 7"/>
          <p:cNvSpPr txBox="1"/>
          <p:nvPr/>
        </p:nvSpPr>
        <p:spPr>
          <a:xfrm>
            <a:off x="2699676" y="2098261"/>
            <a:ext cx="5544616" cy="775597"/>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（二）</a:t>
            </a:r>
            <a:r>
              <a:rPr lang="zh-CN" altLang="en-US" sz="1400" b="1" dirty="0">
                <a:solidFill>
                  <a:srgbClr val="FFFFFF"/>
                </a:solidFill>
                <a:effectLst>
                  <a:outerShdw blurRad="38100" dist="38100" dir="2700000" algn="tl">
                    <a:srgbClr val="000000">
                      <a:alpha val="43137"/>
                    </a:srgbClr>
                  </a:outerShdw>
                </a:effectLst>
              </a:rPr>
              <a:t>债务重组</a:t>
            </a:r>
            <a:r>
              <a:rPr lang="zh-CN" altLang="en-US" sz="1400" dirty="0">
                <a:solidFill>
                  <a:srgbClr val="FFFFFF"/>
                </a:solidFill>
              </a:rPr>
              <a:t>，是指在债务人发生财务困难的情况下，债权人按照其与债务人达成的书面协议或者法院裁定书，就其债务人的债务作出让步的事项。</a:t>
            </a:r>
            <a:endParaRPr lang="en-US" altLang="zh-CN" sz="1400" dirty="0">
              <a:solidFill>
                <a:srgbClr val="FFFFFF"/>
              </a:solidFill>
            </a:endParaRPr>
          </a:p>
        </p:txBody>
      </p:sp>
      <p:sp>
        <p:nvSpPr>
          <p:cNvPr id="9" name="TextBox 8"/>
          <p:cNvSpPr txBox="1"/>
          <p:nvPr/>
        </p:nvSpPr>
        <p:spPr>
          <a:xfrm>
            <a:off x="2743079" y="3461825"/>
            <a:ext cx="5472608" cy="753668"/>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（三）</a:t>
            </a:r>
            <a:r>
              <a:rPr lang="zh-CN" altLang="en-US" sz="1400" b="1" dirty="0">
                <a:solidFill>
                  <a:srgbClr val="FFFFFF"/>
                </a:solidFill>
                <a:effectLst>
                  <a:outerShdw blurRad="38100" dist="38100" dir="2700000" algn="tl">
                    <a:srgbClr val="000000">
                      <a:alpha val="43137"/>
                    </a:srgbClr>
                  </a:outerShdw>
                </a:effectLst>
              </a:rPr>
              <a:t>股权收购</a:t>
            </a:r>
            <a:r>
              <a:rPr lang="zh-CN" altLang="en-US" sz="1400" dirty="0">
                <a:solidFill>
                  <a:srgbClr val="FFFFFF"/>
                </a:solidFill>
              </a:rPr>
              <a:t>，是指一家企业（以下称为收购企业）购买另一家企业（以下称为被收购企业）的股权，以实现对被收购企业控制的交易。收购企业支付对价的形式包括股权支付、非股权支付或两者的组合。</a:t>
            </a:r>
            <a:endParaRPr lang="en-US" altLang="zh-CN" sz="1400" dirty="0">
              <a:solidFill>
                <a:srgbClr val="FFFFFF"/>
              </a:solidFill>
            </a:endParaRPr>
          </a:p>
        </p:txBody>
      </p:sp>
      <p:sp>
        <p:nvSpPr>
          <p:cNvPr id="10" name="Freeform 5"/>
          <p:cNvSpPr>
            <a:spLocks/>
          </p:cNvSpPr>
          <p:nvPr/>
        </p:nvSpPr>
        <p:spPr bwMode="auto">
          <a:xfrm>
            <a:off x="1791193" y="1230835"/>
            <a:ext cx="547516" cy="3108279"/>
          </a:xfrm>
          <a:custGeom>
            <a:avLst/>
            <a:gdLst>
              <a:gd name="T0" fmla="*/ 1999 w 3544"/>
              <a:gd name="T1" fmla="*/ 9150 h 14563"/>
              <a:gd name="T2" fmla="*/ 1999 w 3544"/>
              <a:gd name="T3" fmla="*/ 12306 h 14563"/>
              <a:gd name="T4" fmla="*/ 2353 w 3544"/>
              <a:gd name="T5" fmla="*/ 13628 h 14563"/>
              <a:gd name="T6" fmla="*/ 3544 w 3544"/>
              <a:gd name="T7" fmla="*/ 14112 h 14563"/>
              <a:gd name="T8" fmla="*/ 3544 w 3544"/>
              <a:gd name="T9" fmla="*/ 14563 h 14563"/>
              <a:gd name="T10" fmla="*/ 1933 w 3544"/>
              <a:gd name="T11" fmla="*/ 14016 h 14563"/>
              <a:gd name="T12" fmla="*/ 1419 w 3544"/>
              <a:gd name="T13" fmla="*/ 12050 h 14563"/>
              <a:gd name="T14" fmla="*/ 1419 w 3544"/>
              <a:gd name="T15" fmla="*/ 9279 h 14563"/>
              <a:gd name="T16" fmla="*/ 1160 w 3544"/>
              <a:gd name="T17" fmla="*/ 8022 h 14563"/>
              <a:gd name="T18" fmla="*/ 0 w 3544"/>
              <a:gd name="T19" fmla="*/ 7475 h 14563"/>
              <a:gd name="T20" fmla="*/ 0 w 3544"/>
              <a:gd name="T21" fmla="*/ 7088 h 14563"/>
              <a:gd name="T22" fmla="*/ 1127 w 3544"/>
              <a:gd name="T23" fmla="*/ 6571 h 14563"/>
              <a:gd name="T24" fmla="*/ 1419 w 3544"/>
              <a:gd name="T25" fmla="*/ 5284 h 14563"/>
              <a:gd name="T26" fmla="*/ 1419 w 3544"/>
              <a:gd name="T27" fmla="*/ 2513 h 14563"/>
              <a:gd name="T28" fmla="*/ 1933 w 3544"/>
              <a:gd name="T29" fmla="*/ 547 h 14563"/>
              <a:gd name="T30" fmla="*/ 3544 w 3544"/>
              <a:gd name="T31" fmla="*/ 0 h 14563"/>
              <a:gd name="T32" fmla="*/ 3544 w 3544"/>
              <a:gd name="T33" fmla="*/ 451 h 14563"/>
              <a:gd name="T34" fmla="*/ 2353 w 3544"/>
              <a:gd name="T35" fmla="*/ 902 h 14563"/>
              <a:gd name="T36" fmla="*/ 1999 w 3544"/>
              <a:gd name="T37" fmla="*/ 2254 h 14563"/>
              <a:gd name="T38" fmla="*/ 1999 w 3544"/>
              <a:gd name="T39" fmla="*/ 5413 h 14563"/>
              <a:gd name="T40" fmla="*/ 580 w 3544"/>
              <a:gd name="T41" fmla="*/ 7275 h 14563"/>
              <a:gd name="T42" fmla="*/ 580 w 3544"/>
              <a:gd name="T43" fmla="*/ 7304 h 14563"/>
              <a:gd name="T44" fmla="*/ 1999 w 3544"/>
              <a:gd name="T45" fmla="*/ 9150 h 145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3544" h="14563">
                <a:moveTo>
                  <a:pt x="1999" y="9150"/>
                </a:moveTo>
                <a:lnTo>
                  <a:pt x="1999" y="12306"/>
                </a:lnTo>
                <a:cubicBezTo>
                  <a:pt x="1999" y="12867"/>
                  <a:pt x="2117" y="13306"/>
                  <a:pt x="2353" y="13628"/>
                </a:cubicBezTo>
                <a:cubicBezTo>
                  <a:pt x="2590" y="13950"/>
                  <a:pt x="2986" y="14112"/>
                  <a:pt x="3544" y="14112"/>
                </a:cubicBezTo>
                <a:lnTo>
                  <a:pt x="3544" y="14563"/>
                </a:lnTo>
                <a:cubicBezTo>
                  <a:pt x="2815" y="14563"/>
                  <a:pt x="2276" y="14379"/>
                  <a:pt x="1933" y="14016"/>
                </a:cubicBezTo>
                <a:cubicBezTo>
                  <a:pt x="1589" y="13650"/>
                  <a:pt x="1419" y="12993"/>
                  <a:pt x="1419" y="12050"/>
                </a:cubicBezTo>
                <a:lnTo>
                  <a:pt x="1419" y="9279"/>
                </a:lnTo>
                <a:cubicBezTo>
                  <a:pt x="1419" y="8762"/>
                  <a:pt x="1333" y="8344"/>
                  <a:pt x="1160" y="8022"/>
                </a:cubicBezTo>
                <a:cubicBezTo>
                  <a:pt x="990" y="7701"/>
                  <a:pt x="602" y="7516"/>
                  <a:pt x="0" y="7475"/>
                </a:cubicBezTo>
                <a:lnTo>
                  <a:pt x="0" y="7088"/>
                </a:lnTo>
                <a:cubicBezTo>
                  <a:pt x="558" y="7002"/>
                  <a:pt x="935" y="6829"/>
                  <a:pt x="1127" y="6571"/>
                </a:cubicBezTo>
                <a:cubicBezTo>
                  <a:pt x="1322" y="6315"/>
                  <a:pt x="1419" y="5883"/>
                  <a:pt x="1419" y="5284"/>
                </a:cubicBezTo>
                <a:lnTo>
                  <a:pt x="1419" y="2513"/>
                </a:lnTo>
                <a:cubicBezTo>
                  <a:pt x="1419" y="1567"/>
                  <a:pt x="1589" y="913"/>
                  <a:pt x="1933" y="547"/>
                </a:cubicBezTo>
                <a:cubicBezTo>
                  <a:pt x="2276" y="181"/>
                  <a:pt x="2815" y="0"/>
                  <a:pt x="3544" y="0"/>
                </a:cubicBezTo>
                <a:lnTo>
                  <a:pt x="3544" y="451"/>
                </a:lnTo>
                <a:cubicBezTo>
                  <a:pt x="2986" y="451"/>
                  <a:pt x="2590" y="602"/>
                  <a:pt x="2353" y="902"/>
                </a:cubicBezTo>
                <a:cubicBezTo>
                  <a:pt x="2117" y="1201"/>
                  <a:pt x="1999" y="1652"/>
                  <a:pt x="1999" y="2254"/>
                </a:cubicBezTo>
                <a:lnTo>
                  <a:pt x="1999" y="5413"/>
                </a:lnTo>
                <a:cubicBezTo>
                  <a:pt x="1999" y="6265"/>
                  <a:pt x="1592" y="7275"/>
                  <a:pt x="580" y="7275"/>
                </a:cubicBezTo>
                <a:lnTo>
                  <a:pt x="580" y="7304"/>
                </a:lnTo>
                <a:cubicBezTo>
                  <a:pt x="1565" y="7304"/>
                  <a:pt x="1999" y="8309"/>
                  <a:pt x="1999" y="9150"/>
                </a:cubicBezTo>
                <a:close/>
              </a:path>
            </a:pathLst>
          </a:custGeom>
          <a:solidFill>
            <a:schemeClr val="accent1"/>
          </a:solidFill>
          <a:ln>
            <a:noFill/>
          </a:ln>
        </p:spPr>
        <p:txBody>
          <a:bodyPr vert="horz" wrap="square" lIns="91440" tIns="45720" rIns="91440" bIns="45720" numCol="1" anchor="t" anchorCtr="0" compatLnSpc="1">
            <a:prstTxWarp prst="textNoShape">
              <a:avLst/>
            </a:prstTxWarp>
          </a:bodyPr>
          <a:lstStyle/>
          <a:p>
            <a:endParaRPr lang="zh-CN" altLang="en-US"/>
          </a:p>
        </p:txBody>
      </p:sp>
      <p:grpSp>
        <p:nvGrpSpPr>
          <p:cNvPr id="11" name="组合 10"/>
          <p:cNvGrpSpPr/>
          <p:nvPr/>
        </p:nvGrpSpPr>
        <p:grpSpPr>
          <a:xfrm>
            <a:off x="324460" y="2623964"/>
            <a:ext cx="1287898" cy="1782491"/>
            <a:chOff x="8499980" y="1614566"/>
            <a:chExt cx="1521263" cy="2422043"/>
          </a:xfrm>
        </p:grpSpPr>
        <p:sp>
          <p:nvSpPr>
            <p:cNvPr id="12" name="îṩḷiḍe"/>
            <p:cNvSpPr>
              <a:spLocks/>
            </p:cNvSpPr>
            <p:nvPr/>
          </p:nvSpPr>
          <p:spPr bwMode="auto">
            <a:xfrm>
              <a:off x="8974983" y="2369172"/>
              <a:ext cx="647790" cy="1646120"/>
            </a:xfrm>
            <a:custGeom>
              <a:avLst/>
              <a:gdLst>
                <a:gd name="T0" fmla="*/ 862 w 1093"/>
                <a:gd name="T1" fmla="*/ 1765 h 2779"/>
                <a:gd name="T2" fmla="*/ 1007 w 1093"/>
                <a:gd name="T3" fmla="*/ 1661 h 2779"/>
                <a:gd name="T4" fmla="*/ 1075 w 1093"/>
                <a:gd name="T5" fmla="*/ 1549 h 2779"/>
                <a:gd name="T6" fmla="*/ 1089 w 1093"/>
                <a:gd name="T7" fmla="*/ 1388 h 2779"/>
                <a:gd name="T8" fmla="*/ 1061 w 1093"/>
                <a:gd name="T9" fmla="*/ 1295 h 2779"/>
                <a:gd name="T10" fmla="*/ 936 w 1093"/>
                <a:gd name="T11" fmla="*/ 1148 h 2779"/>
                <a:gd name="T12" fmla="*/ 789 w 1093"/>
                <a:gd name="T13" fmla="*/ 1071 h 2779"/>
                <a:gd name="T14" fmla="*/ 651 w 1093"/>
                <a:gd name="T15" fmla="*/ 976 h 2779"/>
                <a:gd name="T16" fmla="*/ 879 w 1093"/>
                <a:gd name="T17" fmla="*/ 897 h 2779"/>
                <a:gd name="T18" fmla="*/ 1020 w 1093"/>
                <a:gd name="T19" fmla="*/ 726 h 2779"/>
                <a:gd name="T20" fmla="*/ 1050 w 1093"/>
                <a:gd name="T21" fmla="*/ 526 h 2779"/>
                <a:gd name="T22" fmla="*/ 1019 w 1093"/>
                <a:gd name="T23" fmla="*/ 373 h 2779"/>
                <a:gd name="T24" fmla="*/ 948 w 1093"/>
                <a:gd name="T25" fmla="*/ 233 h 2779"/>
                <a:gd name="T26" fmla="*/ 841 w 1093"/>
                <a:gd name="T27" fmla="*/ 117 h 2779"/>
                <a:gd name="T28" fmla="*/ 709 w 1093"/>
                <a:gd name="T29" fmla="*/ 37 h 2779"/>
                <a:gd name="T30" fmla="*/ 556 w 1093"/>
                <a:gd name="T31" fmla="*/ 2 h 2779"/>
                <a:gd name="T32" fmla="*/ 423 w 1093"/>
                <a:gd name="T33" fmla="*/ 11 h 2779"/>
                <a:gd name="T34" fmla="*/ 278 w 1093"/>
                <a:gd name="T35" fmla="*/ 65 h 2779"/>
                <a:gd name="T36" fmla="*/ 156 w 1093"/>
                <a:gd name="T37" fmla="*/ 155 h 2779"/>
                <a:gd name="T38" fmla="*/ 65 w 1093"/>
                <a:gd name="T39" fmla="*/ 274 h 2779"/>
                <a:gd name="T40" fmla="*/ 11 w 1093"/>
                <a:gd name="T41" fmla="*/ 416 h 2779"/>
                <a:gd name="T42" fmla="*/ 2 w 1093"/>
                <a:gd name="T43" fmla="*/ 571 h 2779"/>
                <a:gd name="T44" fmla="*/ 95 w 1093"/>
                <a:gd name="T45" fmla="*/ 814 h 2779"/>
                <a:gd name="T46" fmla="*/ 295 w 1093"/>
                <a:gd name="T47" fmla="*/ 948 h 2779"/>
                <a:gd name="T48" fmla="*/ 407 w 1093"/>
                <a:gd name="T49" fmla="*/ 1039 h 2779"/>
                <a:gd name="T50" fmla="*/ 214 w 1093"/>
                <a:gd name="T51" fmla="*/ 1118 h 2779"/>
                <a:gd name="T52" fmla="*/ 101 w 1093"/>
                <a:gd name="T53" fmla="*/ 1232 h 2779"/>
                <a:gd name="T54" fmla="*/ 31 w 1093"/>
                <a:gd name="T55" fmla="*/ 1392 h 2779"/>
                <a:gd name="T56" fmla="*/ 37 w 1093"/>
                <a:gd name="T57" fmla="*/ 1511 h 2779"/>
                <a:gd name="T58" fmla="*/ 134 w 1093"/>
                <a:gd name="T59" fmla="*/ 1683 h 2779"/>
                <a:gd name="T60" fmla="*/ 237 w 1093"/>
                <a:gd name="T61" fmla="*/ 1756 h 2779"/>
                <a:gd name="T62" fmla="*/ 231 w 1093"/>
                <a:gd name="T63" fmla="*/ 2480 h 2779"/>
                <a:gd name="T64" fmla="*/ 93 w 1093"/>
                <a:gd name="T65" fmla="*/ 2540 h 2779"/>
                <a:gd name="T66" fmla="*/ 48 w 1093"/>
                <a:gd name="T67" fmla="*/ 2607 h 2779"/>
                <a:gd name="T68" fmla="*/ 52 w 1093"/>
                <a:gd name="T69" fmla="*/ 2708 h 2779"/>
                <a:gd name="T70" fmla="*/ 73 w 1093"/>
                <a:gd name="T71" fmla="*/ 2739 h 2779"/>
                <a:gd name="T72" fmla="*/ 177 w 1093"/>
                <a:gd name="T73" fmla="*/ 2775 h 2779"/>
                <a:gd name="T74" fmla="*/ 390 w 1093"/>
                <a:gd name="T75" fmla="*/ 2769 h 2779"/>
                <a:gd name="T76" fmla="*/ 490 w 1093"/>
                <a:gd name="T77" fmla="*/ 2728 h 2779"/>
                <a:gd name="T78" fmla="*/ 507 w 1093"/>
                <a:gd name="T79" fmla="*/ 2607 h 2779"/>
                <a:gd name="T80" fmla="*/ 586 w 1093"/>
                <a:gd name="T81" fmla="*/ 2655 h 2779"/>
                <a:gd name="T82" fmla="*/ 662 w 1093"/>
                <a:gd name="T83" fmla="*/ 2736 h 2779"/>
                <a:gd name="T84" fmla="*/ 852 w 1093"/>
                <a:gd name="T85" fmla="*/ 2760 h 2779"/>
                <a:gd name="T86" fmla="*/ 1020 w 1093"/>
                <a:gd name="T87" fmla="*/ 2728 h 2779"/>
                <a:gd name="T88" fmla="*/ 1054 w 1093"/>
                <a:gd name="T89" fmla="*/ 2659 h 2779"/>
                <a:gd name="T90" fmla="*/ 1024 w 1093"/>
                <a:gd name="T91" fmla="*/ 2571 h 2779"/>
                <a:gd name="T92" fmla="*/ 955 w 1093"/>
                <a:gd name="T93" fmla="*/ 2504 h 2779"/>
                <a:gd name="T94" fmla="*/ 834 w 1093"/>
                <a:gd name="T95" fmla="*/ 2465 h 2779"/>
                <a:gd name="T96" fmla="*/ 270 w 1093"/>
                <a:gd name="T97" fmla="*/ 1528 h 2779"/>
                <a:gd name="T98" fmla="*/ 216 w 1093"/>
                <a:gd name="T99" fmla="*/ 1441 h 2779"/>
                <a:gd name="T100" fmla="*/ 239 w 1093"/>
                <a:gd name="T101" fmla="*/ 1383 h 2779"/>
                <a:gd name="T102" fmla="*/ 330 w 1093"/>
                <a:gd name="T103" fmla="*/ 1321 h 2779"/>
                <a:gd name="T104" fmla="*/ 502 w 1093"/>
                <a:gd name="T105" fmla="*/ 2428 h 2779"/>
                <a:gd name="T106" fmla="*/ 507 w 1093"/>
                <a:gd name="T107" fmla="*/ 2088 h 2779"/>
                <a:gd name="T108" fmla="*/ 546 w 1093"/>
                <a:gd name="T109" fmla="*/ 1920 h 2779"/>
                <a:gd name="T110" fmla="*/ 584 w 1093"/>
                <a:gd name="T111" fmla="*/ 2213 h 2779"/>
                <a:gd name="T112" fmla="*/ 565 w 1093"/>
                <a:gd name="T113" fmla="*/ 2581 h 2779"/>
                <a:gd name="T114" fmla="*/ 819 w 1093"/>
                <a:gd name="T115" fmla="*/ 1323 h 2779"/>
                <a:gd name="T116" fmla="*/ 890 w 1093"/>
                <a:gd name="T117" fmla="*/ 1403 h 2779"/>
                <a:gd name="T118" fmla="*/ 884 w 1093"/>
                <a:gd name="T119" fmla="*/ 1497 h 2779"/>
                <a:gd name="T120" fmla="*/ 791 w 1093"/>
                <a:gd name="T121" fmla="*/ 1566 h 27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093" h="2779">
                  <a:moveTo>
                    <a:pt x="808" y="2461"/>
                  </a:moveTo>
                  <a:lnTo>
                    <a:pt x="783" y="1793"/>
                  </a:lnTo>
                  <a:lnTo>
                    <a:pt x="783" y="1793"/>
                  </a:lnTo>
                  <a:lnTo>
                    <a:pt x="798" y="1790"/>
                  </a:lnTo>
                  <a:lnTo>
                    <a:pt x="836" y="1776"/>
                  </a:lnTo>
                  <a:lnTo>
                    <a:pt x="862" y="1765"/>
                  </a:lnTo>
                  <a:lnTo>
                    <a:pt x="890" y="1752"/>
                  </a:lnTo>
                  <a:lnTo>
                    <a:pt x="920" y="1735"/>
                  </a:lnTo>
                  <a:lnTo>
                    <a:pt x="950" y="1715"/>
                  </a:lnTo>
                  <a:lnTo>
                    <a:pt x="979" y="1691"/>
                  </a:lnTo>
                  <a:lnTo>
                    <a:pt x="994" y="1676"/>
                  </a:lnTo>
                  <a:lnTo>
                    <a:pt x="1007" y="1661"/>
                  </a:lnTo>
                  <a:lnTo>
                    <a:pt x="1020" y="1646"/>
                  </a:lnTo>
                  <a:lnTo>
                    <a:pt x="1033" y="1629"/>
                  </a:lnTo>
                  <a:lnTo>
                    <a:pt x="1045" y="1610"/>
                  </a:lnTo>
                  <a:lnTo>
                    <a:pt x="1056" y="1590"/>
                  </a:lnTo>
                  <a:lnTo>
                    <a:pt x="1065" y="1569"/>
                  </a:lnTo>
                  <a:lnTo>
                    <a:pt x="1075" y="1549"/>
                  </a:lnTo>
                  <a:lnTo>
                    <a:pt x="1082" y="1525"/>
                  </a:lnTo>
                  <a:lnTo>
                    <a:pt x="1086" y="1500"/>
                  </a:lnTo>
                  <a:lnTo>
                    <a:pt x="1089" y="1474"/>
                  </a:lnTo>
                  <a:lnTo>
                    <a:pt x="1093" y="1446"/>
                  </a:lnTo>
                  <a:lnTo>
                    <a:pt x="1093" y="1418"/>
                  </a:lnTo>
                  <a:lnTo>
                    <a:pt x="1089" y="1388"/>
                  </a:lnTo>
                  <a:lnTo>
                    <a:pt x="1089" y="1388"/>
                  </a:lnTo>
                  <a:lnTo>
                    <a:pt x="1088" y="1375"/>
                  </a:lnTo>
                  <a:lnTo>
                    <a:pt x="1086" y="1360"/>
                  </a:lnTo>
                  <a:lnTo>
                    <a:pt x="1080" y="1342"/>
                  </a:lnTo>
                  <a:lnTo>
                    <a:pt x="1073" y="1319"/>
                  </a:lnTo>
                  <a:lnTo>
                    <a:pt x="1061" y="1295"/>
                  </a:lnTo>
                  <a:lnTo>
                    <a:pt x="1045" y="1267"/>
                  </a:lnTo>
                  <a:lnTo>
                    <a:pt x="1026" y="1237"/>
                  </a:lnTo>
                  <a:lnTo>
                    <a:pt x="1002" y="1207"/>
                  </a:lnTo>
                  <a:lnTo>
                    <a:pt x="972" y="1177"/>
                  </a:lnTo>
                  <a:lnTo>
                    <a:pt x="955" y="1162"/>
                  </a:lnTo>
                  <a:lnTo>
                    <a:pt x="936" y="1148"/>
                  </a:lnTo>
                  <a:lnTo>
                    <a:pt x="916" y="1134"/>
                  </a:lnTo>
                  <a:lnTo>
                    <a:pt x="895" y="1120"/>
                  </a:lnTo>
                  <a:lnTo>
                    <a:pt x="871" y="1107"/>
                  </a:lnTo>
                  <a:lnTo>
                    <a:pt x="845" y="1093"/>
                  </a:lnTo>
                  <a:lnTo>
                    <a:pt x="819" y="1082"/>
                  </a:lnTo>
                  <a:lnTo>
                    <a:pt x="789" y="1071"/>
                  </a:lnTo>
                  <a:lnTo>
                    <a:pt x="757" y="1060"/>
                  </a:lnTo>
                  <a:lnTo>
                    <a:pt x="724" y="1051"/>
                  </a:lnTo>
                  <a:lnTo>
                    <a:pt x="688" y="1043"/>
                  </a:lnTo>
                  <a:lnTo>
                    <a:pt x="651" y="1036"/>
                  </a:lnTo>
                  <a:lnTo>
                    <a:pt x="651" y="976"/>
                  </a:lnTo>
                  <a:lnTo>
                    <a:pt x="651" y="976"/>
                  </a:lnTo>
                  <a:lnTo>
                    <a:pt x="694" y="970"/>
                  </a:lnTo>
                  <a:lnTo>
                    <a:pt x="735" y="961"/>
                  </a:lnTo>
                  <a:lnTo>
                    <a:pt x="774" y="948"/>
                  </a:lnTo>
                  <a:lnTo>
                    <a:pt x="811" y="935"/>
                  </a:lnTo>
                  <a:lnTo>
                    <a:pt x="845" y="918"/>
                  </a:lnTo>
                  <a:lnTo>
                    <a:pt x="879" y="897"/>
                  </a:lnTo>
                  <a:lnTo>
                    <a:pt x="908" y="877"/>
                  </a:lnTo>
                  <a:lnTo>
                    <a:pt x="936" y="853"/>
                  </a:lnTo>
                  <a:lnTo>
                    <a:pt x="963" y="825"/>
                  </a:lnTo>
                  <a:lnTo>
                    <a:pt x="985" y="795"/>
                  </a:lnTo>
                  <a:lnTo>
                    <a:pt x="1005" y="761"/>
                  </a:lnTo>
                  <a:lnTo>
                    <a:pt x="1020" y="726"/>
                  </a:lnTo>
                  <a:lnTo>
                    <a:pt x="1033" y="687"/>
                  </a:lnTo>
                  <a:lnTo>
                    <a:pt x="1043" y="646"/>
                  </a:lnTo>
                  <a:lnTo>
                    <a:pt x="1048" y="601"/>
                  </a:lnTo>
                  <a:lnTo>
                    <a:pt x="1050" y="552"/>
                  </a:lnTo>
                  <a:lnTo>
                    <a:pt x="1050" y="552"/>
                  </a:lnTo>
                  <a:lnTo>
                    <a:pt x="1050" y="526"/>
                  </a:lnTo>
                  <a:lnTo>
                    <a:pt x="1048" y="500"/>
                  </a:lnTo>
                  <a:lnTo>
                    <a:pt x="1045" y="474"/>
                  </a:lnTo>
                  <a:lnTo>
                    <a:pt x="1041" y="448"/>
                  </a:lnTo>
                  <a:lnTo>
                    <a:pt x="1035" y="423"/>
                  </a:lnTo>
                  <a:lnTo>
                    <a:pt x="1028" y="397"/>
                  </a:lnTo>
                  <a:lnTo>
                    <a:pt x="1019" y="373"/>
                  </a:lnTo>
                  <a:lnTo>
                    <a:pt x="1009" y="349"/>
                  </a:lnTo>
                  <a:lnTo>
                    <a:pt x="1000" y="325"/>
                  </a:lnTo>
                  <a:lnTo>
                    <a:pt x="989" y="300"/>
                  </a:lnTo>
                  <a:lnTo>
                    <a:pt x="976" y="278"/>
                  </a:lnTo>
                  <a:lnTo>
                    <a:pt x="963" y="256"/>
                  </a:lnTo>
                  <a:lnTo>
                    <a:pt x="948" y="233"/>
                  </a:lnTo>
                  <a:lnTo>
                    <a:pt x="933" y="213"/>
                  </a:lnTo>
                  <a:lnTo>
                    <a:pt x="916" y="192"/>
                  </a:lnTo>
                  <a:lnTo>
                    <a:pt x="899" y="172"/>
                  </a:lnTo>
                  <a:lnTo>
                    <a:pt x="880" y="153"/>
                  </a:lnTo>
                  <a:lnTo>
                    <a:pt x="862" y="134"/>
                  </a:lnTo>
                  <a:lnTo>
                    <a:pt x="841" y="117"/>
                  </a:lnTo>
                  <a:lnTo>
                    <a:pt x="821" y="101"/>
                  </a:lnTo>
                  <a:lnTo>
                    <a:pt x="800" y="86"/>
                  </a:lnTo>
                  <a:lnTo>
                    <a:pt x="778" y="73"/>
                  </a:lnTo>
                  <a:lnTo>
                    <a:pt x="755" y="60"/>
                  </a:lnTo>
                  <a:lnTo>
                    <a:pt x="733" y="48"/>
                  </a:lnTo>
                  <a:lnTo>
                    <a:pt x="709" y="37"/>
                  </a:lnTo>
                  <a:lnTo>
                    <a:pt x="685" y="28"/>
                  </a:lnTo>
                  <a:lnTo>
                    <a:pt x="660" y="20"/>
                  </a:lnTo>
                  <a:lnTo>
                    <a:pt x="634" y="13"/>
                  </a:lnTo>
                  <a:lnTo>
                    <a:pt x="608" y="7"/>
                  </a:lnTo>
                  <a:lnTo>
                    <a:pt x="582" y="4"/>
                  </a:lnTo>
                  <a:lnTo>
                    <a:pt x="556" y="2"/>
                  </a:lnTo>
                  <a:lnTo>
                    <a:pt x="530" y="0"/>
                  </a:lnTo>
                  <a:lnTo>
                    <a:pt x="530" y="0"/>
                  </a:lnTo>
                  <a:lnTo>
                    <a:pt x="502" y="2"/>
                  </a:lnTo>
                  <a:lnTo>
                    <a:pt x="476" y="4"/>
                  </a:lnTo>
                  <a:lnTo>
                    <a:pt x="449" y="7"/>
                  </a:lnTo>
                  <a:lnTo>
                    <a:pt x="423" y="11"/>
                  </a:lnTo>
                  <a:lnTo>
                    <a:pt x="397" y="17"/>
                  </a:lnTo>
                  <a:lnTo>
                    <a:pt x="373" y="24"/>
                  </a:lnTo>
                  <a:lnTo>
                    <a:pt x="349" y="33"/>
                  </a:lnTo>
                  <a:lnTo>
                    <a:pt x="324" y="43"/>
                  </a:lnTo>
                  <a:lnTo>
                    <a:pt x="300" y="52"/>
                  </a:lnTo>
                  <a:lnTo>
                    <a:pt x="278" y="65"/>
                  </a:lnTo>
                  <a:lnTo>
                    <a:pt x="255" y="76"/>
                  </a:lnTo>
                  <a:lnTo>
                    <a:pt x="235" y="91"/>
                  </a:lnTo>
                  <a:lnTo>
                    <a:pt x="214" y="106"/>
                  </a:lnTo>
                  <a:lnTo>
                    <a:pt x="194" y="121"/>
                  </a:lnTo>
                  <a:lnTo>
                    <a:pt x="175" y="138"/>
                  </a:lnTo>
                  <a:lnTo>
                    <a:pt x="156" y="155"/>
                  </a:lnTo>
                  <a:lnTo>
                    <a:pt x="138" y="173"/>
                  </a:lnTo>
                  <a:lnTo>
                    <a:pt x="121" y="192"/>
                  </a:lnTo>
                  <a:lnTo>
                    <a:pt x="106" y="213"/>
                  </a:lnTo>
                  <a:lnTo>
                    <a:pt x="91" y="233"/>
                  </a:lnTo>
                  <a:lnTo>
                    <a:pt x="76" y="254"/>
                  </a:lnTo>
                  <a:lnTo>
                    <a:pt x="65" y="274"/>
                  </a:lnTo>
                  <a:lnTo>
                    <a:pt x="52" y="297"/>
                  </a:lnTo>
                  <a:lnTo>
                    <a:pt x="43" y="321"/>
                  </a:lnTo>
                  <a:lnTo>
                    <a:pt x="31" y="343"/>
                  </a:lnTo>
                  <a:lnTo>
                    <a:pt x="24" y="367"/>
                  </a:lnTo>
                  <a:lnTo>
                    <a:pt x="17" y="392"/>
                  </a:lnTo>
                  <a:lnTo>
                    <a:pt x="11" y="416"/>
                  </a:lnTo>
                  <a:lnTo>
                    <a:pt x="5" y="442"/>
                  </a:lnTo>
                  <a:lnTo>
                    <a:pt x="2" y="468"/>
                  </a:lnTo>
                  <a:lnTo>
                    <a:pt x="0" y="493"/>
                  </a:lnTo>
                  <a:lnTo>
                    <a:pt x="0" y="519"/>
                  </a:lnTo>
                  <a:lnTo>
                    <a:pt x="0" y="519"/>
                  </a:lnTo>
                  <a:lnTo>
                    <a:pt x="2" y="571"/>
                  </a:lnTo>
                  <a:lnTo>
                    <a:pt x="7" y="619"/>
                  </a:lnTo>
                  <a:lnTo>
                    <a:pt x="18" y="664"/>
                  </a:lnTo>
                  <a:lnTo>
                    <a:pt x="31" y="705"/>
                  </a:lnTo>
                  <a:lnTo>
                    <a:pt x="50" y="744"/>
                  </a:lnTo>
                  <a:lnTo>
                    <a:pt x="71" y="780"/>
                  </a:lnTo>
                  <a:lnTo>
                    <a:pt x="95" y="814"/>
                  </a:lnTo>
                  <a:lnTo>
                    <a:pt x="121" y="843"/>
                  </a:lnTo>
                  <a:lnTo>
                    <a:pt x="151" y="870"/>
                  </a:lnTo>
                  <a:lnTo>
                    <a:pt x="183" y="894"/>
                  </a:lnTo>
                  <a:lnTo>
                    <a:pt x="218" y="914"/>
                  </a:lnTo>
                  <a:lnTo>
                    <a:pt x="255" y="933"/>
                  </a:lnTo>
                  <a:lnTo>
                    <a:pt x="295" y="948"/>
                  </a:lnTo>
                  <a:lnTo>
                    <a:pt x="334" y="961"/>
                  </a:lnTo>
                  <a:lnTo>
                    <a:pt x="377" y="970"/>
                  </a:lnTo>
                  <a:lnTo>
                    <a:pt x="421" y="978"/>
                  </a:lnTo>
                  <a:lnTo>
                    <a:pt x="421" y="1039"/>
                  </a:lnTo>
                  <a:lnTo>
                    <a:pt x="421" y="1039"/>
                  </a:lnTo>
                  <a:lnTo>
                    <a:pt x="407" y="1039"/>
                  </a:lnTo>
                  <a:lnTo>
                    <a:pt x="369" y="1049"/>
                  </a:lnTo>
                  <a:lnTo>
                    <a:pt x="343" y="1054"/>
                  </a:lnTo>
                  <a:lnTo>
                    <a:pt x="313" y="1065"/>
                  </a:lnTo>
                  <a:lnTo>
                    <a:pt x="281" y="1079"/>
                  </a:lnTo>
                  <a:lnTo>
                    <a:pt x="248" y="1095"/>
                  </a:lnTo>
                  <a:lnTo>
                    <a:pt x="214" y="1118"/>
                  </a:lnTo>
                  <a:lnTo>
                    <a:pt x="181" y="1144"/>
                  </a:lnTo>
                  <a:lnTo>
                    <a:pt x="164" y="1159"/>
                  </a:lnTo>
                  <a:lnTo>
                    <a:pt x="147" y="1174"/>
                  </a:lnTo>
                  <a:lnTo>
                    <a:pt x="130" y="1192"/>
                  </a:lnTo>
                  <a:lnTo>
                    <a:pt x="115" y="1211"/>
                  </a:lnTo>
                  <a:lnTo>
                    <a:pt x="101" y="1232"/>
                  </a:lnTo>
                  <a:lnTo>
                    <a:pt x="86" y="1254"/>
                  </a:lnTo>
                  <a:lnTo>
                    <a:pt x="73" y="1278"/>
                  </a:lnTo>
                  <a:lnTo>
                    <a:pt x="61" y="1304"/>
                  </a:lnTo>
                  <a:lnTo>
                    <a:pt x="50" y="1330"/>
                  </a:lnTo>
                  <a:lnTo>
                    <a:pt x="39" y="1360"/>
                  </a:lnTo>
                  <a:lnTo>
                    <a:pt x="31" y="1392"/>
                  </a:lnTo>
                  <a:lnTo>
                    <a:pt x="24" y="1424"/>
                  </a:lnTo>
                  <a:lnTo>
                    <a:pt x="24" y="1424"/>
                  </a:lnTo>
                  <a:lnTo>
                    <a:pt x="24" y="1437"/>
                  </a:lnTo>
                  <a:lnTo>
                    <a:pt x="28" y="1467"/>
                  </a:lnTo>
                  <a:lnTo>
                    <a:pt x="31" y="1487"/>
                  </a:lnTo>
                  <a:lnTo>
                    <a:pt x="37" y="1511"/>
                  </a:lnTo>
                  <a:lnTo>
                    <a:pt x="45" y="1538"/>
                  </a:lnTo>
                  <a:lnTo>
                    <a:pt x="56" y="1566"/>
                  </a:lnTo>
                  <a:lnTo>
                    <a:pt x="71" y="1595"/>
                  </a:lnTo>
                  <a:lnTo>
                    <a:pt x="87" y="1625"/>
                  </a:lnTo>
                  <a:lnTo>
                    <a:pt x="108" y="1655"/>
                  </a:lnTo>
                  <a:lnTo>
                    <a:pt x="134" y="1683"/>
                  </a:lnTo>
                  <a:lnTo>
                    <a:pt x="147" y="1696"/>
                  </a:lnTo>
                  <a:lnTo>
                    <a:pt x="162" y="1709"/>
                  </a:lnTo>
                  <a:lnTo>
                    <a:pt x="179" y="1722"/>
                  </a:lnTo>
                  <a:lnTo>
                    <a:pt x="198" y="1735"/>
                  </a:lnTo>
                  <a:lnTo>
                    <a:pt x="216" y="1747"/>
                  </a:lnTo>
                  <a:lnTo>
                    <a:pt x="237" y="1756"/>
                  </a:lnTo>
                  <a:lnTo>
                    <a:pt x="259" y="1767"/>
                  </a:lnTo>
                  <a:lnTo>
                    <a:pt x="283" y="1775"/>
                  </a:lnTo>
                  <a:lnTo>
                    <a:pt x="276" y="2474"/>
                  </a:lnTo>
                  <a:lnTo>
                    <a:pt x="276" y="2474"/>
                  </a:lnTo>
                  <a:lnTo>
                    <a:pt x="263" y="2476"/>
                  </a:lnTo>
                  <a:lnTo>
                    <a:pt x="231" y="2480"/>
                  </a:lnTo>
                  <a:lnTo>
                    <a:pt x="211" y="2486"/>
                  </a:lnTo>
                  <a:lnTo>
                    <a:pt x="186" y="2491"/>
                  </a:lnTo>
                  <a:lnTo>
                    <a:pt x="162" y="2501"/>
                  </a:lnTo>
                  <a:lnTo>
                    <a:pt x="138" y="2512"/>
                  </a:lnTo>
                  <a:lnTo>
                    <a:pt x="115" y="2525"/>
                  </a:lnTo>
                  <a:lnTo>
                    <a:pt x="93" y="2540"/>
                  </a:lnTo>
                  <a:lnTo>
                    <a:pt x="84" y="2549"/>
                  </a:lnTo>
                  <a:lnTo>
                    <a:pt x="74" y="2558"/>
                  </a:lnTo>
                  <a:lnTo>
                    <a:pt x="67" y="2570"/>
                  </a:lnTo>
                  <a:lnTo>
                    <a:pt x="59" y="2581"/>
                  </a:lnTo>
                  <a:lnTo>
                    <a:pt x="52" y="2594"/>
                  </a:lnTo>
                  <a:lnTo>
                    <a:pt x="48" y="2607"/>
                  </a:lnTo>
                  <a:lnTo>
                    <a:pt x="45" y="2620"/>
                  </a:lnTo>
                  <a:lnTo>
                    <a:pt x="43" y="2637"/>
                  </a:lnTo>
                  <a:lnTo>
                    <a:pt x="43" y="2652"/>
                  </a:lnTo>
                  <a:lnTo>
                    <a:pt x="45" y="2668"/>
                  </a:lnTo>
                  <a:lnTo>
                    <a:pt x="48" y="2687"/>
                  </a:lnTo>
                  <a:lnTo>
                    <a:pt x="52" y="2708"/>
                  </a:lnTo>
                  <a:lnTo>
                    <a:pt x="52" y="2708"/>
                  </a:lnTo>
                  <a:lnTo>
                    <a:pt x="54" y="2710"/>
                  </a:lnTo>
                  <a:lnTo>
                    <a:pt x="56" y="2719"/>
                  </a:lnTo>
                  <a:lnTo>
                    <a:pt x="59" y="2724"/>
                  </a:lnTo>
                  <a:lnTo>
                    <a:pt x="65" y="2732"/>
                  </a:lnTo>
                  <a:lnTo>
                    <a:pt x="73" y="2739"/>
                  </a:lnTo>
                  <a:lnTo>
                    <a:pt x="82" y="2745"/>
                  </a:lnTo>
                  <a:lnTo>
                    <a:pt x="95" y="2752"/>
                  </a:lnTo>
                  <a:lnTo>
                    <a:pt x="110" y="2760"/>
                  </a:lnTo>
                  <a:lnTo>
                    <a:pt x="128" y="2766"/>
                  </a:lnTo>
                  <a:lnTo>
                    <a:pt x="151" y="2771"/>
                  </a:lnTo>
                  <a:lnTo>
                    <a:pt x="177" y="2775"/>
                  </a:lnTo>
                  <a:lnTo>
                    <a:pt x="207" y="2777"/>
                  </a:lnTo>
                  <a:lnTo>
                    <a:pt x="242" y="2779"/>
                  </a:lnTo>
                  <a:lnTo>
                    <a:pt x="283" y="2779"/>
                  </a:lnTo>
                  <a:lnTo>
                    <a:pt x="283" y="2779"/>
                  </a:lnTo>
                  <a:lnTo>
                    <a:pt x="358" y="2773"/>
                  </a:lnTo>
                  <a:lnTo>
                    <a:pt x="390" y="2769"/>
                  </a:lnTo>
                  <a:lnTo>
                    <a:pt x="416" y="2766"/>
                  </a:lnTo>
                  <a:lnTo>
                    <a:pt x="436" y="2760"/>
                  </a:lnTo>
                  <a:lnTo>
                    <a:pt x="455" y="2754"/>
                  </a:lnTo>
                  <a:lnTo>
                    <a:pt x="470" y="2747"/>
                  </a:lnTo>
                  <a:lnTo>
                    <a:pt x="481" y="2738"/>
                  </a:lnTo>
                  <a:lnTo>
                    <a:pt x="490" y="2728"/>
                  </a:lnTo>
                  <a:lnTo>
                    <a:pt x="496" y="2715"/>
                  </a:lnTo>
                  <a:lnTo>
                    <a:pt x="502" y="2702"/>
                  </a:lnTo>
                  <a:lnTo>
                    <a:pt x="504" y="2687"/>
                  </a:lnTo>
                  <a:lnTo>
                    <a:pt x="505" y="2670"/>
                  </a:lnTo>
                  <a:lnTo>
                    <a:pt x="507" y="2652"/>
                  </a:lnTo>
                  <a:lnTo>
                    <a:pt x="507" y="2607"/>
                  </a:lnTo>
                  <a:lnTo>
                    <a:pt x="584" y="2607"/>
                  </a:lnTo>
                  <a:lnTo>
                    <a:pt x="584" y="2607"/>
                  </a:lnTo>
                  <a:lnTo>
                    <a:pt x="582" y="2613"/>
                  </a:lnTo>
                  <a:lnTo>
                    <a:pt x="582" y="2631"/>
                  </a:lnTo>
                  <a:lnTo>
                    <a:pt x="582" y="2642"/>
                  </a:lnTo>
                  <a:lnTo>
                    <a:pt x="586" y="2655"/>
                  </a:lnTo>
                  <a:lnTo>
                    <a:pt x="589" y="2668"/>
                  </a:lnTo>
                  <a:lnTo>
                    <a:pt x="597" y="2683"/>
                  </a:lnTo>
                  <a:lnTo>
                    <a:pt x="608" y="2698"/>
                  </a:lnTo>
                  <a:lnTo>
                    <a:pt x="621" y="2711"/>
                  </a:lnTo>
                  <a:lnTo>
                    <a:pt x="640" y="2724"/>
                  </a:lnTo>
                  <a:lnTo>
                    <a:pt x="662" y="2736"/>
                  </a:lnTo>
                  <a:lnTo>
                    <a:pt x="690" y="2745"/>
                  </a:lnTo>
                  <a:lnTo>
                    <a:pt x="722" y="2754"/>
                  </a:lnTo>
                  <a:lnTo>
                    <a:pt x="761" y="2758"/>
                  </a:lnTo>
                  <a:lnTo>
                    <a:pt x="808" y="2760"/>
                  </a:lnTo>
                  <a:lnTo>
                    <a:pt x="808" y="2760"/>
                  </a:lnTo>
                  <a:lnTo>
                    <a:pt x="852" y="2760"/>
                  </a:lnTo>
                  <a:lnTo>
                    <a:pt x="894" y="2758"/>
                  </a:lnTo>
                  <a:lnTo>
                    <a:pt x="927" y="2754"/>
                  </a:lnTo>
                  <a:lnTo>
                    <a:pt x="957" y="2749"/>
                  </a:lnTo>
                  <a:lnTo>
                    <a:pt x="983" y="2743"/>
                  </a:lnTo>
                  <a:lnTo>
                    <a:pt x="1004" y="2736"/>
                  </a:lnTo>
                  <a:lnTo>
                    <a:pt x="1020" y="2728"/>
                  </a:lnTo>
                  <a:lnTo>
                    <a:pt x="1033" y="2719"/>
                  </a:lnTo>
                  <a:lnTo>
                    <a:pt x="1043" y="2708"/>
                  </a:lnTo>
                  <a:lnTo>
                    <a:pt x="1048" y="2698"/>
                  </a:lnTo>
                  <a:lnTo>
                    <a:pt x="1052" y="2685"/>
                  </a:lnTo>
                  <a:lnTo>
                    <a:pt x="1054" y="2672"/>
                  </a:lnTo>
                  <a:lnTo>
                    <a:pt x="1054" y="2659"/>
                  </a:lnTo>
                  <a:lnTo>
                    <a:pt x="1052" y="2646"/>
                  </a:lnTo>
                  <a:lnTo>
                    <a:pt x="1043" y="2616"/>
                  </a:lnTo>
                  <a:lnTo>
                    <a:pt x="1043" y="2616"/>
                  </a:lnTo>
                  <a:lnTo>
                    <a:pt x="1037" y="2601"/>
                  </a:lnTo>
                  <a:lnTo>
                    <a:pt x="1032" y="2586"/>
                  </a:lnTo>
                  <a:lnTo>
                    <a:pt x="1024" y="2571"/>
                  </a:lnTo>
                  <a:lnTo>
                    <a:pt x="1015" y="2558"/>
                  </a:lnTo>
                  <a:lnTo>
                    <a:pt x="1005" y="2547"/>
                  </a:lnTo>
                  <a:lnTo>
                    <a:pt x="996" y="2534"/>
                  </a:lnTo>
                  <a:lnTo>
                    <a:pt x="983" y="2523"/>
                  </a:lnTo>
                  <a:lnTo>
                    <a:pt x="970" y="2514"/>
                  </a:lnTo>
                  <a:lnTo>
                    <a:pt x="955" y="2504"/>
                  </a:lnTo>
                  <a:lnTo>
                    <a:pt x="938" y="2495"/>
                  </a:lnTo>
                  <a:lnTo>
                    <a:pt x="922" y="2487"/>
                  </a:lnTo>
                  <a:lnTo>
                    <a:pt x="903" y="2480"/>
                  </a:lnTo>
                  <a:lnTo>
                    <a:pt x="880" y="2474"/>
                  </a:lnTo>
                  <a:lnTo>
                    <a:pt x="858" y="2469"/>
                  </a:lnTo>
                  <a:lnTo>
                    <a:pt x="834" y="2465"/>
                  </a:lnTo>
                  <a:lnTo>
                    <a:pt x="808" y="2461"/>
                  </a:lnTo>
                  <a:lnTo>
                    <a:pt x="808" y="2461"/>
                  </a:lnTo>
                  <a:close/>
                  <a:moveTo>
                    <a:pt x="298" y="1549"/>
                  </a:moveTo>
                  <a:lnTo>
                    <a:pt x="298" y="1549"/>
                  </a:lnTo>
                  <a:lnTo>
                    <a:pt x="289" y="1543"/>
                  </a:lnTo>
                  <a:lnTo>
                    <a:pt x="270" y="1528"/>
                  </a:lnTo>
                  <a:lnTo>
                    <a:pt x="257" y="1517"/>
                  </a:lnTo>
                  <a:lnTo>
                    <a:pt x="246" y="1506"/>
                  </a:lnTo>
                  <a:lnTo>
                    <a:pt x="235" y="1491"/>
                  </a:lnTo>
                  <a:lnTo>
                    <a:pt x="226" y="1476"/>
                  </a:lnTo>
                  <a:lnTo>
                    <a:pt x="218" y="1459"/>
                  </a:lnTo>
                  <a:lnTo>
                    <a:pt x="216" y="1441"/>
                  </a:lnTo>
                  <a:lnTo>
                    <a:pt x="216" y="1431"/>
                  </a:lnTo>
                  <a:lnTo>
                    <a:pt x="218" y="1422"/>
                  </a:lnTo>
                  <a:lnTo>
                    <a:pt x="222" y="1413"/>
                  </a:lnTo>
                  <a:lnTo>
                    <a:pt x="226" y="1403"/>
                  </a:lnTo>
                  <a:lnTo>
                    <a:pt x="231" y="1392"/>
                  </a:lnTo>
                  <a:lnTo>
                    <a:pt x="239" y="1383"/>
                  </a:lnTo>
                  <a:lnTo>
                    <a:pt x="250" y="1373"/>
                  </a:lnTo>
                  <a:lnTo>
                    <a:pt x="261" y="1362"/>
                  </a:lnTo>
                  <a:lnTo>
                    <a:pt x="274" y="1353"/>
                  </a:lnTo>
                  <a:lnTo>
                    <a:pt x="291" y="1342"/>
                  </a:lnTo>
                  <a:lnTo>
                    <a:pt x="309" y="1332"/>
                  </a:lnTo>
                  <a:lnTo>
                    <a:pt x="330" y="1321"/>
                  </a:lnTo>
                  <a:lnTo>
                    <a:pt x="298" y="1549"/>
                  </a:lnTo>
                  <a:close/>
                  <a:moveTo>
                    <a:pt x="565" y="2581"/>
                  </a:moveTo>
                  <a:lnTo>
                    <a:pt x="522" y="2581"/>
                  </a:lnTo>
                  <a:lnTo>
                    <a:pt x="522" y="2581"/>
                  </a:lnTo>
                  <a:lnTo>
                    <a:pt x="511" y="2502"/>
                  </a:lnTo>
                  <a:lnTo>
                    <a:pt x="502" y="2428"/>
                  </a:lnTo>
                  <a:lnTo>
                    <a:pt x="498" y="2359"/>
                  </a:lnTo>
                  <a:lnTo>
                    <a:pt x="496" y="2295"/>
                  </a:lnTo>
                  <a:lnTo>
                    <a:pt x="496" y="2236"/>
                  </a:lnTo>
                  <a:lnTo>
                    <a:pt x="498" y="2181"/>
                  </a:lnTo>
                  <a:lnTo>
                    <a:pt x="502" y="2133"/>
                  </a:lnTo>
                  <a:lnTo>
                    <a:pt x="507" y="2088"/>
                  </a:lnTo>
                  <a:lnTo>
                    <a:pt x="513" y="2049"/>
                  </a:lnTo>
                  <a:lnTo>
                    <a:pt x="518" y="2015"/>
                  </a:lnTo>
                  <a:lnTo>
                    <a:pt x="532" y="1963"/>
                  </a:lnTo>
                  <a:lnTo>
                    <a:pt x="541" y="1931"/>
                  </a:lnTo>
                  <a:lnTo>
                    <a:pt x="546" y="1920"/>
                  </a:lnTo>
                  <a:lnTo>
                    <a:pt x="546" y="1920"/>
                  </a:lnTo>
                  <a:lnTo>
                    <a:pt x="558" y="1959"/>
                  </a:lnTo>
                  <a:lnTo>
                    <a:pt x="567" y="2004"/>
                  </a:lnTo>
                  <a:lnTo>
                    <a:pt x="574" y="2053"/>
                  </a:lnTo>
                  <a:lnTo>
                    <a:pt x="578" y="2103"/>
                  </a:lnTo>
                  <a:lnTo>
                    <a:pt x="582" y="2157"/>
                  </a:lnTo>
                  <a:lnTo>
                    <a:pt x="584" y="2213"/>
                  </a:lnTo>
                  <a:lnTo>
                    <a:pt x="584" y="2267"/>
                  </a:lnTo>
                  <a:lnTo>
                    <a:pt x="582" y="2321"/>
                  </a:lnTo>
                  <a:lnTo>
                    <a:pt x="578" y="2422"/>
                  </a:lnTo>
                  <a:lnTo>
                    <a:pt x="573" y="2504"/>
                  </a:lnTo>
                  <a:lnTo>
                    <a:pt x="565" y="2581"/>
                  </a:lnTo>
                  <a:lnTo>
                    <a:pt x="565" y="2581"/>
                  </a:lnTo>
                  <a:close/>
                  <a:moveTo>
                    <a:pt x="726" y="1295"/>
                  </a:moveTo>
                  <a:lnTo>
                    <a:pt x="726" y="1295"/>
                  </a:lnTo>
                  <a:lnTo>
                    <a:pt x="748" y="1299"/>
                  </a:lnTo>
                  <a:lnTo>
                    <a:pt x="774" y="1304"/>
                  </a:lnTo>
                  <a:lnTo>
                    <a:pt x="804" y="1316"/>
                  </a:lnTo>
                  <a:lnTo>
                    <a:pt x="819" y="1323"/>
                  </a:lnTo>
                  <a:lnTo>
                    <a:pt x="834" y="1332"/>
                  </a:lnTo>
                  <a:lnTo>
                    <a:pt x="847" y="1342"/>
                  </a:lnTo>
                  <a:lnTo>
                    <a:pt x="862" y="1355"/>
                  </a:lnTo>
                  <a:lnTo>
                    <a:pt x="873" y="1370"/>
                  </a:lnTo>
                  <a:lnTo>
                    <a:pt x="882" y="1385"/>
                  </a:lnTo>
                  <a:lnTo>
                    <a:pt x="890" y="1403"/>
                  </a:lnTo>
                  <a:lnTo>
                    <a:pt x="895" y="1424"/>
                  </a:lnTo>
                  <a:lnTo>
                    <a:pt x="895" y="1424"/>
                  </a:lnTo>
                  <a:lnTo>
                    <a:pt x="897" y="1444"/>
                  </a:lnTo>
                  <a:lnTo>
                    <a:pt x="895" y="1463"/>
                  </a:lnTo>
                  <a:lnTo>
                    <a:pt x="892" y="1480"/>
                  </a:lnTo>
                  <a:lnTo>
                    <a:pt x="884" y="1497"/>
                  </a:lnTo>
                  <a:lnTo>
                    <a:pt x="875" y="1510"/>
                  </a:lnTo>
                  <a:lnTo>
                    <a:pt x="864" y="1521"/>
                  </a:lnTo>
                  <a:lnTo>
                    <a:pt x="852" y="1532"/>
                  </a:lnTo>
                  <a:lnTo>
                    <a:pt x="839" y="1541"/>
                  </a:lnTo>
                  <a:lnTo>
                    <a:pt x="815" y="1556"/>
                  </a:lnTo>
                  <a:lnTo>
                    <a:pt x="791" y="1566"/>
                  </a:lnTo>
                  <a:lnTo>
                    <a:pt x="769" y="1571"/>
                  </a:lnTo>
                  <a:lnTo>
                    <a:pt x="726" y="129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 name="isľîḑè"/>
            <p:cNvSpPr>
              <a:spLocks/>
            </p:cNvSpPr>
            <p:nvPr/>
          </p:nvSpPr>
          <p:spPr bwMode="auto">
            <a:xfrm>
              <a:off x="8947745" y="2346671"/>
              <a:ext cx="701081" cy="1689938"/>
            </a:xfrm>
            <a:custGeom>
              <a:avLst/>
              <a:gdLst>
                <a:gd name="T0" fmla="*/ 194 w 1185"/>
                <a:gd name="T1" fmla="*/ 1162 h 2853"/>
                <a:gd name="T2" fmla="*/ 34 w 1185"/>
                <a:gd name="T3" fmla="*/ 1476 h 2853"/>
                <a:gd name="T4" fmla="*/ 153 w 1185"/>
                <a:gd name="T5" fmla="*/ 1756 h 2853"/>
                <a:gd name="T6" fmla="*/ 286 w 1185"/>
                <a:gd name="T7" fmla="*/ 2484 h 2853"/>
                <a:gd name="T8" fmla="*/ 105 w 1185"/>
                <a:gd name="T9" fmla="*/ 2560 h 2853"/>
                <a:gd name="T10" fmla="*/ 58 w 1185"/>
                <a:gd name="T11" fmla="*/ 2758 h 2853"/>
                <a:gd name="T12" fmla="*/ 157 w 1185"/>
                <a:gd name="T13" fmla="*/ 2847 h 2853"/>
                <a:gd name="T14" fmla="*/ 504 w 1185"/>
                <a:gd name="T15" fmla="*/ 2836 h 2853"/>
                <a:gd name="T16" fmla="*/ 599 w 1185"/>
                <a:gd name="T17" fmla="*/ 2715 h 2853"/>
                <a:gd name="T18" fmla="*/ 704 w 1185"/>
                <a:gd name="T19" fmla="*/ 2823 h 2853"/>
                <a:gd name="T20" fmla="*/ 1064 w 1185"/>
                <a:gd name="T21" fmla="*/ 2827 h 2853"/>
                <a:gd name="T22" fmla="*/ 1140 w 1185"/>
                <a:gd name="T23" fmla="*/ 2663 h 2853"/>
                <a:gd name="T24" fmla="*/ 1021 w 1185"/>
                <a:gd name="T25" fmla="*/ 2504 h 2853"/>
                <a:gd name="T26" fmla="*/ 898 w 1185"/>
                <a:gd name="T27" fmla="*/ 1858 h 2853"/>
                <a:gd name="T28" fmla="*/ 1142 w 1185"/>
                <a:gd name="T29" fmla="*/ 1649 h 2853"/>
                <a:gd name="T30" fmla="*/ 1181 w 1185"/>
                <a:gd name="T31" fmla="*/ 1431 h 2853"/>
                <a:gd name="T32" fmla="*/ 1015 w 1185"/>
                <a:gd name="T33" fmla="*/ 1149 h 2853"/>
                <a:gd name="T34" fmla="*/ 885 w 1185"/>
                <a:gd name="T35" fmla="*/ 1000 h 2853"/>
                <a:gd name="T36" fmla="*/ 1127 w 1185"/>
                <a:gd name="T37" fmla="*/ 686 h 2853"/>
                <a:gd name="T38" fmla="*/ 1094 w 1185"/>
                <a:gd name="T39" fmla="*/ 384 h 2853"/>
                <a:gd name="T40" fmla="*/ 939 w 1185"/>
                <a:gd name="T41" fmla="*/ 147 h 2853"/>
                <a:gd name="T42" fmla="*/ 662 w 1185"/>
                <a:gd name="T43" fmla="*/ 7 h 2853"/>
                <a:gd name="T44" fmla="*/ 381 w 1185"/>
                <a:gd name="T45" fmla="*/ 37 h 2853"/>
                <a:gd name="T46" fmla="*/ 134 w 1185"/>
                <a:gd name="T47" fmla="*/ 216 h 2853"/>
                <a:gd name="T48" fmla="*/ 8 w 1185"/>
                <a:gd name="T49" fmla="*/ 498 h 2853"/>
                <a:gd name="T50" fmla="*/ 78 w 1185"/>
                <a:gd name="T51" fmla="*/ 845 h 2853"/>
                <a:gd name="T52" fmla="*/ 670 w 1185"/>
                <a:gd name="T53" fmla="*/ 1108 h 2853"/>
                <a:gd name="T54" fmla="*/ 864 w 1185"/>
                <a:gd name="T55" fmla="*/ 1159 h 2853"/>
                <a:gd name="T56" fmla="*/ 1080 w 1185"/>
                <a:gd name="T57" fmla="*/ 1368 h 2853"/>
                <a:gd name="T58" fmla="*/ 1064 w 1185"/>
                <a:gd name="T59" fmla="*/ 1634 h 2853"/>
                <a:gd name="T60" fmla="*/ 823 w 1185"/>
                <a:gd name="T61" fmla="*/ 1793 h 2853"/>
                <a:gd name="T62" fmla="*/ 793 w 1185"/>
                <a:gd name="T63" fmla="*/ 1901 h 2853"/>
                <a:gd name="T64" fmla="*/ 845 w 1185"/>
                <a:gd name="T65" fmla="*/ 2551 h 2853"/>
                <a:gd name="T66" fmla="*/ 1049 w 1185"/>
                <a:gd name="T67" fmla="*/ 2638 h 2853"/>
                <a:gd name="T68" fmla="*/ 1038 w 1185"/>
                <a:gd name="T69" fmla="*/ 2750 h 2853"/>
                <a:gd name="T70" fmla="*/ 705 w 1185"/>
                <a:gd name="T71" fmla="*/ 2739 h 2853"/>
                <a:gd name="T72" fmla="*/ 674 w 1185"/>
                <a:gd name="T73" fmla="*/ 2560 h 2853"/>
                <a:gd name="T74" fmla="*/ 664 w 1185"/>
                <a:gd name="T75" fmla="*/ 1978 h 2853"/>
                <a:gd name="T76" fmla="*/ 577 w 1185"/>
                <a:gd name="T77" fmla="*/ 1905 h 2853"/>
                <a:gd name="T78" fmla="*/ 508 w 1185"/>
                <a:gd name="T79" fmla="*/ 2122 h 2853"/>
                <a:gd name="T80" fmla="*/ 509 w 1185"/>
                <a:gd name="T81" fmla="*/ 2737 h 2853"/>
                <a:gd name="T82" fmla="*/ 248 w 1185"/>
                <a:gd name="T83" fmla="*/ 2773 h 2853"/>
                <a:gd name="T84" fmla="*/ 140 w 1185"/>
                <a:gd name="T85" fmla="*/ 2672 h 2853"/>
                <a:gd name="T86" fmla="*/ 274 w 1185"/>
                <a:gd name="T87" fmla="*/ 2566 h 2853"/>
                <a:gd name="T88" fmla="*/ 364 w 1185"/>
                <a:gd name="T89" fmla="*/ 2530 h 2853"/>
                <a:gd name="T90" fmla="*/ 347 w 1185"/>
                <a:gd name="T91" fmla="*/ 1784 h 2853"/>
                <a:gd name="T92" fmla="*/ 157 w 1185"/>
                <a:gd name="T93" fmla="*/ 1633 h 2853"/>
                <a:gd name="T94" fmla="*/ 123 w 1185"/>
                <a:gd name="T95" fmla="*/ 1403 h 2853"/>
                <a:gd name="T96" fmla="*/ 366 w 1185"/>
                <a:gd name="T97" fmla="*/ 1147 h 2853"/>
                <a:gd name="T98" fmla="*/ 508 w 1185"/>
                <a:gd name="T99" fmla="*/ 1090 h 2853"/>
                <a:gd name="T100" fmla="*/ 403 w 1185"/>
                <a:gd name="T101" fmla="*/ 959 h 2853"/>
                <a:gd name="T102" fmla="*/ 129 w 1185"/>
                <a:gd name="T103" fmla="*/ 774 h 2853"/>
                <a:gd name="T104" fmla="*/ 101 w 1185"/>
                <a:gd name="T105" fmla="*/ 448 h 2853"/>
                <a:gd name="T106" fmla="*/ 330 w 1185"/>
                <a:gd name="T107" fmla="*/ 147 h 2853"/>
                <a:gd name="T108" fmla="*/ 577 w 1185"/>
                <a:gd name="T109" fmla="*/ 80 h 2853"/>
                <a:gd name="T110" fmla="*/ 834 w 1185"/>
                <a:gd name="T111" fmla="*/ 164 h 2853"/>
                <a:gd name="T112" fmla="*/ 1045 w 1185"/>
                <a:gd name="T113" fmla="*/ 509 h 2853"/>
                <a:gd name="T114" fmla="*/ 1011 w 1185"/>
                <a:gd name="T115" fmla="*/ 783 h 2853"/>
                <a:gd name="T116" fmla="*/ 748 w 1185"/>
                <a:gd name="T117" fmla="*/ 961 h 2853"/>
                <a:gd name="T118" fmla="*/ 670 w 1185"/>
                <a:gd name="T119" fmla="*/ 1108 h 2853"/>
                <a:gd name="T120" fmla="*/ 579 w 1185"/>
                <a:gd name="T121" fmla="*/ 2498 h 2853"/>
                <a:gd name="T122" fmla="*/ 603 w 1185"/>
                <a:gd name="T123" fmla="*/ 2183 h 28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185" h="2853">
                  <a:moveTo>
                    <a:pt x="384" y="1037"/>
                  </a:moveTo>
                  <a:lnTo>
                    <a:pt x="384" y="1037"/>
                  </a:lnTo>
                  <a:lnTo>
                    <a:pt x="422" y="1045"/>
                  </a:lnTo>
                  <a:lnTo>
                    <a:pt x="422" y="1045"/>
                  </a:lnTo>
                  <a:lnTo>
                    <a:pt x="390" y="1052"/>
                  </a:lnTo>
                  <a:lnTo>
                    <a:pt x="356" y="1063"/>
                  </a:lnTo>
                  <a:lnTo>
                    <a:pt x="323" y="1078"/>
                  </a:lnTo>
                  <a:lnTo>
                    <a:pt x="289" y="1095"/>
                  </a:lnTo>
                  <a:lnTo>
                    <a:pt x="258" y="1116"/>
                  </a:lnTo>
                  <a:lnTo>
                    <a:pt x="224" y="1138"/>
                  </a:lnTo>
                  <a:lnTo>
                    <a:pt x="194" y="1162"/>
                  </a:lnTo>
                  <a:lnTo>
                    <a:pt x="164" y="1190"/>
                  </a:lnTo>
                  <a:lnTo>
                    <a:pt x="136" y="1220"/>
                  </a:lnTo>
                  <a:lnTo>
                    <a:pt x="112" y="1252"/>
                  </a:lnTo>
                  <a:lnTo>
                    <a:pt x="90" y="1285"/>
                  </a:lnTo>
                  <a:lnTo>
                    <a:pt x="71" y="1321"/>
                  </a:lnTo>
                  <a:lnTo>
                    <a:pt x="54" y="1358"/>
                  </a:lnTo>
                  <a:lnTo>
                    <a:pt x="43" y="1396"/>
                  </a:lnTo>
                  <a:lnTo>
                    <a:pt x="39" y="1416"/>
                  </a:lnTo>
                  <a:lnTo>
                    <a:pt x="36" y="1437"/>
                  </a:lnTo>
                  <a:lnTo>
                    <a:pt x="34" y="1455"/>
                  </a:lnTo>
                  <a:lnTo>
                    <a:pt x="34" y="1476"/>
                  </a:lnTo>
                  <a:lnTo>
                    <a:pt x="34" y="1476"/>
                  </a:lnTo>
                  <a:lnTo>
                    <a:pt x="36" y="1509"/>
                  </a:lnTo>
                  <a:lnTo>
                    <a:pt x="39" y="1543"/>
                  </a:lnTo>
                  <a:lnTo>
                    <a:pt x="45" y="1575"/>
                  </a:lnTo>
                  <a:lnTo>
                    <a:pt x="54" y="1605"/>
                  </a:lnTo>
                  <a:lnTo>
                    <a:pt x="67" y="1633"/>
                  </a:lnTo>
                  <a:lnTo>
                    <a:pt x="80" y="1661"/>
                  </a:lnTo>
                  <a:lnTo>
                    <a:pt x="95" y="1687"/>
                  </a:lnTo>
                  <a:lnTo>
                    <a:pt x="114" y="1711"/>
                  </a:lnTo>
                  <a:lnTo>
                    <a:pt x="133" y="1733"/>
                  </a:lnTo>
                  <a:lnTo>
                    <a:pt x="153" y="1756"/>
                  </a:lnTo>
                  <a:lnTo>
                    <a:pt x="174" y="1774"/>
                  </a:lnTo>
                  <a:lnTo>
                    <a:pt x="196" y="1793"/>
                  </a:lnTo>
                  <a:lnTo>
                    <a:pt x="220" y="1810"/>
                  </a:lnTo>
                  <a:lnTo>
                    <a:pt x="245" y="1825"/>
                  </a:lnTo>
                  <a:lnTo>
                    <a:pt x="269" y="1838"/>
                  </a:lnTo>
                  <a:lnTo>
                    <a:pt x="293" y="1849"/>
                  </a:lnTo>
                  <a:lnTo>
                    <a:pt x="293" y="1849"/>
                  </a:lnTo>
                  <a:lnTo>
                    <a:pt x="289" y="2024"/>
                  </a:lnTo>
                  <a:lnTo>
                    <a:pt x="287" y="2207"/>
                  </a:lnTo>
                  <a:lnTo>
                    <a:pt x="286" y="2484"/>
                  </a:lnTo>
                  <a:lnTo>
                    <a:pt x="286" y="2484"/>
                  </a:lnTo>
                  <a:lnTo>
                    <a:pt x="263" y="2485"/>
                  </a:lnTo>
                  <a:lnTo>
                    <a:pt x="243" y="2489"/>
                  </a:lnTo>
                  <a:lnTo>
                    <a:pt x="222" y="2495"/>
                  </a:lnTo>
                  <a:lnTo>
                    <a:pt x="203" y="2502"/>
                  </a:lnTo>
                  <a:lnTo>
                    <a:pt x="172" y="2515"/>
                  </a:lnTo>
                  <a:lnTo>
                    <a:pt x="157" y="2523"/>
                  </a:lnTo>
                  <a:lnTo>
                    <a:pt x="157" y="2523"/>
                  </a:lnTo>
                  <a:lnTo>
                    <a:pt x="144" y="2530"/>
                  </a:lnTo>
                  <a:lnTo>
                    <a:pt x="129" y="2540"/>
                  </a:lnTo>
                  <a:lnTo>
                    <a:pt x="116" y="2549"/>
                  </a:lnTo>
                  <a:lnTo>
                    <a:pt x="105" y="2560"/>
                  </a:lnTo>
                  <a:lnTo>
                    <a:pt x="93" y="2571"/>
                  </a:lnTo>
                  <a:lnTo>
                    <a:pt x="82" y="2584"/>
                  </a:lnTo>
                  <a:lnTo>
                    <a:pt x="73" y="2597"/>
                  </a:lnTo>
                  <a:lnTo>
                    <a:pt x="67" y="2612"/>
                  </a:lnTo>
                  <a:lnTo>
                    <a:pt x="67" y="2612"/>
                  </a:lnTo>
                  <a:lnTo>
                    <a:pt x="58" y="2637"/>
                  </a:lnTo>
                  <a:lnTo>
                    <a:pt x="52" y="2666"/>
                  </a:lnTo>
                  <a:lnTo>
                    <a:pt x="50" y="2696"/>
                  </a:lnTo>
                  <a:lnTo>
                    <a:pt x="52" y="2728"/>
                  </a:lnTo>
                  <a:lnTo>
                    <a:pt x="54" y="2743"/>
                  </a:lnTo>
                  <a:lnTo>
                    <a:pt x="58" y="2758"/>
                  </a:lnTo>
                  <a:lnTo>
                    <a:pt x="62" y="2773"/>
                  </a:lnTo>
                  <a:lnTo>
                    <a:pt x="67" y="2786"/>
                  </a:lnTo>
                  <a:lnTo>
                    <a:pt x="75" y="2799"/>
                  </a:lnTo>
                  <a:lnTo>
                    <a:pt x="82" y="2810"/>
                  </a:lnTo>
                  <a:lnTo>
                    <a:pt x="92" y="2819"/>
                  </a:lnTo>
                  <a:lnTo>
                    <a:pt x="103" y="2827"/>
                  </a:lnTo>
                  <a:lnTo>
                    <a:pt x="103" y="2827"/>
                  </a:lnTo>
                  <a:lnTo>
                    <a:pt x="116" y="2834"/>
                  </a:lnTo>
                  <a:lnTo>
                    <a:pt x="129" y="2840"/>
                  </a:lnTo>
                  <a:lnTo>
                    <a:pt x="142" y="2844"/>
                  </a:lnTo>
                  <a:lnTo>
                    <a:pt x="157" y="2847"/>
                  </a:lnTo>
                  <a:lnTo>
                    <a:pt x="189" y="2851"/>
                  </a:lnTo>
                  <a:lnTo>
                    <a:pt x="220" y="2853"/>
                  </a:lnTo>
                  <a:lnTo>
                    <a:pt x="254" y="2853"/>
                  </a:lnTo>
                  <a:lnTo>
                    <a:pt x="286" y="2851"/>
                  </a:lnTo>
                  <a:lnTo>
                    <a:pt x="343" y="2849"/>
                  </a:lnTo>
                  <a:lnTo>
                    <a:pt x="343" y="2849"/>
                  </a:lnTo>
                  <a:lnTo>
                    <a:pt x="381" y="2849"/>
                  </a:lnTo>
                  <a:lnTo>
                    <a:pt x="431" y="2847"/>
                  </a:lnTo>
                  <a:lnTo>
                    <a:pt x="455" y="2844"/>
                  </a:lnTo>
                  <a:lnTo>
                    <a:pt x="482" y="2840"/>
                  </a:lnTo>
                  <a:lnTo>
                    <a:pt x="504" y="2836"/>
                  </a:lnTo>
                  <a:lnTo>
                    <a:pt x="524" y="2831"/>
                  </a:lnTo>
                  <a:lnTo>
                    <a:pt x="524" y="2831"/>
                  </a:lnTo>
                  <a:lnTo>
                    <a:pt x="541" y="2823"/>
                  </a:lnTo>
                  <a:lnTo>
                    <a:pt x="554" y="2814"/>
                  </a:lnTo>
                  <a:lnTo>
                    <a:pt x="567" y="2801"/>
                  </a:lnTo>
                  <a:lnTo>
                    <a:pt x="577" y="2788"/>
                  </a:lnTo>
                  <a:lnTo>
                    <a:pt x="584" y="2771"/>
                  </a:lnTo>
                  <a:lnTo>
                    <a:pt x="592" y="2754"/>
                  </a:lnTo>
                  <a:lnTo>
                    <a:pt x="595" y="2735"/>
                  </a:lnTo>
                  <a:lnTo>
                    <a:pt x="599" y="2715"/>
                  </a:lnTo>
                  <a:lnTo>
                    <a:pt x="599" y="2715"/>
                  </a:lnTo>
                  <a:lnTo>
                    <a:pt x="608" y="2743"/>
                  </a:lnTo>
                  <a:lnTo>
                    <a:pt x="616" y="2756"/>
                  </a:lnTo>
                  <a:lnTo>
                    <a:pt x="623" y="2767"/>
                  </a:lnTo>
                  <a:lnTo>
                    <a:pt x="623" y="2767"/>
                  </a:lnTo>
                  <a:lnTo>
                    <a:pt x="633" y="2778"/>
                  </a:lnTo>
                  <a:lnTo>
                    <a:pt x="642" y="2790"/>
                  </a:lnTo>
                  <a:lnTo>
                    <a:pt x="653" y="2799"/>
                  </a:lnTo>
                  <a:lnTo>
                    <a:pt x="664" y="2806"/>
                  </a:lnTo>
                  <a:lnTo>
                    <a:pt x="676" y="2814"/>
                  </a:lnTo>
                  <a:lnTo>
                    <a:pt x="689" y="2819"/>
                  </a:lnTo>
                  <a:lnTo>
                    <a:pt x="704" y="2823"/>
                  </a:lnTo>
                  <a:lnTo>
                    <a:pt x="717" y="2827"/>
                  </a:lnTo>
                  <a:lnTo>
                    <a:pt x="717" y="2827"/>
                  </a:lnTo>
                  <a:lnTo>
                    <a:pt x="761" y="2833"/>
                  </a:lnTo>
                  <a:lnTo>
                    <a:pt x="810" y="2836"/>
                  </a:lnTo>
                  <a:lnTo>
                    <a:pt x="860" y="2840"/>
                  </a:lnTo>
                  <a:lnTo>
                    <a:pt x="911" y="2840"/>
                  </a:lnTo>
                  <a:lnTo>
                    <a:pt x="911" y="2840"/>
                  </a:lnTo>
                  <a:lnTo>
                    <a:pt x="963" y="2840"/>
                  </a:lnTo>
                  <a:lnTo>
                    <a:pt x="1015" y="2834"/>
                  </a:lnTo>
                  <a:lnTo>
                    <a:pt x="1041" y="2831"/>
                  </a:lnTo>
                  <a:lnTo>
                    <a:pt x="1064" y="2827"/>
                  </a:lnTo>
                  <a:lnTo>
                    <a:pt x="1082" y="2819"/>
                  </a:lnTo>
                  <a:lnTo>
                    <a:pt x="1099" y="2812"/>
                  </a:lnTo>
                  <a:lnTo>
                    <a:pt x="1099" y="2812"/>
                  </a:lnTo>
                  <a:lnTo>
                    <a:pt x="1107" y="2806"/>
                  </a:lnTo>
                  <a:lnTo>
                    <a:pt x="1112" y="2801"/>
                  </a:lnTo>
                  <a:lnTo>
                    <a:pt x="1123" y="2784"/>
                  </a:lnTo>
                  <a:lnTo>
                    <a:pt x="1133" y="2763"/>
                  </a:lnTo>
                  <a:lnTo>
                    <a:pt x="1138" y="2741"/>
                  </a:lnTo>
                  <a:lnTo>
                    <a:pt x="1142" y="2717"/>
                  </a:lnTo>
                  <a:lnTo>
                    <a:pt x="1142" y="2689"/>
                  </a:lnTo>
                  <a:lnTo>
                    <a:pt x="1140" y="2663"/>
                  </a:lnTo>
                  <a:lnTo>
                    <a:pt x="1135" y="2637"/>
                  </a:lnTo>
                  <a:lnTo>
                    <a:pt x="1135" y="2637"/>
                  </a:lnTo>
                  <a:lnTo>
                    <a:pt x="1125" y="2612"/>
                  </a:lnTo>
                  <a:lnTo>
                    <a:pt x="1112" y="2588"/>
                  </a:lnTo>
                  <a:lnTo>
                    <a:pt x="1105" y="2575"/>
                  </a:lnTo>
                  <a:lnTo>
                    <a:pt x="1095" y="2562"/>
                  </a:lnTo>
                  <a:lnTo>
                    <a:pt x="1084" y="2551"/>
                  </a:lnTo>
                  <a:lnTo>
                    <a:pt x="1071" y="2538"/>
                  </a:lnTo>
                  <a:lnTo>
                    <a:pt x="1056" y="2526"/>
                  </a:lnTo>
                  <a:lnTo>
                    <a:pt x="1039" y="2515"/>
                  </a:lnTo>
                  <a:lnTo>
                    <a:pt x="1021" y="2504"/>
                  </a:lnTo>
                  <a:lnTo>
                    <a:pt x="1000" y="2495"/>
                  </a:lnTo>
                  <a:lnTo>
                    <a:pt x="976" y="2487"/>
                  </a:lnTo>
                  <a:lnTo>
                    <a:pt x="952" y="2482"/>
                  </a:lnTo>
                  <a:lnTo>
                    <a:pt x="924" y="2476"/>
                  </a:lnTo>
                  <a:lnTo>
                    <a:pt x="892" y="2472"/>
                  </a:lnTo>
                  <a:lnTo>
                    <a:pt x="892" y="2472"/>
                  </a:lnTo>
                  <a:lnTo>
                    <a:pt x="873" y="1898"/>
                  </a:lnTo>
                  <a:lnTo>
                    <a:pt x="873" y="1898"/>
                  </a:lnTo>
                  <a:lnTo>
                    <a:pt x="871" y="1866"/>
                  </a:lnTo>
                  <a:lnTo>
                    <a:pt x="871" y="1866"/>
                  </a:lnTo>
                  <a:lnTo>
                    <a:pt x="898" y="1858"/>
                  </a:lnTo>
                  <a:lnTo>
                    <a:pt x="924" y="1849"/>
                  </a:lnTo>
                  <a:lnTo>
                    <a:pt x="946" y="1838"/>
                  </a:lnTo>
                  <a:lnTo>
                    <a:pt x="967" y="1825"/>
                  </a:lnTo>
                  <a:lnTo>
                    <a:pt x="989" y="1812"/>
                  </a:lnTo>
                  <a:lnTo>
                    <a:pt x="1010" y="1795"/>
                  </a:lnTo>
                  <a:lnTo>
                    <a:pt x="1051" y="1761"/>
                  </a:lnTo>
                  <a:lnTo>
                    <a:pt x="1051" y="1761"/>
                  </a:lnTo>
                  <a:lnTo>
                    <a:pt x="1082" y="1731"/>
                  </a:lnTo>
                  <a:lnTo>
                    <a:pt x="1108" y="1700"/>
                  </a:lnTo>
                  <a:lnTo>
                    <a:pt x="1133" y="1666"/>
                  </a:lnTo>
                  <a:lnTo>
                    <a:pt x="1142" y="1649"/>
                  </a:lnTo>
                  <a:lnTo>
                    <a:pt x="1151" y="1633"/>
                  </a:lnTo>
                  <a:lnTo>
                    <a:pt x="1159" y="1614"/>
                  </a:lnTo>
                  <a:lnTo>
                    <a:pt x="1166" y="1595"/>
                  </a:lnTo>
                  <a:lnTo>
                    <a:pt x="1172" y="1577"/>
                  </a:lnTo>
                  <a:lnTo>
                    <a:pt x="1176" y="1556"/>
                  </a:lnTo>
                  <a:lnTo>
                    <a:pt x="1179" y="1537"/>
                  </a:lnTo>
                  <a:lnTo>
                    <a:pt x="1183" y="1517"/>
                  </a:lnTo>
                  <a:lnTo>
                    <a:pt x="1185" y="1476"/>
                  </a:lnTo>
                  <a:lnTo>
                    <a:pt x="1185" y="1476"/>
                  </a:lnTo>
                  <a:lnTo>
                    <a:pt x="1183" y="1453"/>
                  </a:lnTo>
                  <a:lnTo>
                    <a:pt x="1181" y="1431"/>
                  </a:lnTo>
                  <a:lnTo>
                    <a:pt x="1177" y="1411"/>
                  </a:lnTo>
                  <a:lnTo>
                    <a:pt x="1174" y="1388"/>
                  </a:lnTo>
                  <a:lnTo>
                    <a:pt x="1168" y="1368"/>
                  </a:lnTo>
                  <a:lnTo>
                    <a:pt x="1161" y="1347"/>
                  </a:lnTo>
                  <a:lnTo>
                    <a:pt x="1153" y="1328"/>
                  </a:lnTo>
                  <a:lnTo>
                    <a:pt x="1146" y="1310"/>
                  </a:lnTo>
                  <a:lnTo>
                    <a:pt x="1125" y="1272"/>
                  </a:lnTo>
                  <a:lnTo>
                    <a:pt x="1101" y="1237"/>
                  </a:lnTo>
                  <a:lnTo>
                    <a:pt x="1075" y="1205"/>
                  </a:lnTo>
                  <a:lnTo>
                    <a:pt x="1045" y="1175"/>
                  </a:lnTo>
                  <a:lnTo>
                    <a:pt x="1015" y="1149"/>
                  </a:lnTo>
                  <a:lnTo>
                    <a:pt x="982" y="1125"/>
                  </a:lnTo>
                  <a:lnTo>
                    <a:pt x="946" y="1103"/>
                  </a:lnTo>
                  <a:lnTo>
                    <a:pt x="911" y="1084"/>
                  </a:lnTo>
                  <a:lnTo>
                    <a:pt x="873" y="1069"/>
                  </a:lnTo>
                  <a:lnTo>
                    <a:pt x="838" y="1056"/>
                  </a:lnTo>
                  <a:lnTo>
                    <a:pt x="801" y="1047"/>
                  </a:lnTo>
                  <a:lnTo>
                    <a:pt x="763" y="1041"/>
                  </a:lnTo>
                  <a:lnTo>
                    <a:pt x="763" y="1041"/>
                  </a:lnTo>
                  <a:lnTo>
                    <a:pt x="806" y="1030"/>
                  </a:lnTo>
                  <a:lnTo>
                    <a:pt x="847" y="1017"/>
                  </a:lnTo>
                  <a:lnTo>
                    <a:pt x="885" y="1000"/>
                  </a:lnTo>
                  <a:lnTo>
                    <a:pt x="922" y="983"/>
                  </a:lnTo>
                  <a:lnTo>
                    <a:pt x="954" y="963"/>
                  </a:lnTo>
                  <a:lnTo>
                    <a:pt x="985" y="940"/>
                  </a:lnTo>
                  <a:lnTo>
                    <a:pt x="1011" y="916"/>
                  </a:lnTo>
                  <a:lnTo>
                    <a:pt x="1038" y="888"/>
                  </a:lnTo>
                  <a:lnTo>
                    <a:pt x="1060" y="860"/>
                  </a:lnTo>
                  <a:lnTo>
                    <a:pt x="1079" y="830"/>
                  </a:lnTo>
                  <a:lnTo>
                    <a:pt x="1095" y="797"/>
                  </a:lnTo>
                  <a:lnTo>
                    <a:pt x="1108" y="761"/>
                  </a:lnTo>
                  <a:lnTo>
                    <a:pt x="1120" y="726"/>
                  </a:lnTo>
                  <a:lnTo>
                    <a:pt x="1127" y="686"/>
                  </a:lnTo>
                  <a:lnTo>
                    <a:pt x="1131" y="645"/>
                  </a:lnTo>
                  <a:lnTo>
                    <a:pt x="1133" y="604"/>
                  </a:lnTo>
                  <a:lnTo>
                    <a:pt x="1133" y="604"/>
                  </a:lnTo>
                  <a:lnTo>
                    <a:pt x="1133" y="576"/>
                  </a:lnTo>
                  <a:lnTo>
                    <a:pt x="1131" y="548"/>
                  </a:lnTo>
                  <a:lnTo>
                    <a:pt x="1127" y="520"/>
                  </a:lnTo>
                  <a:lnTo>
                    <a:pt x="1123" y="492"/>
                  </a:lnTo>
                  <a:lnTo>
                    <a:pt x="1118" y="464"/>
                  </a:lnTo>
                  <a:lnTo>
                    <a:pt x="1110" y="436"/>
                  </a:lnTo>
                  <a:lnTo>
                    <a:pt x="1103" y="410"/>
                  </a:lnTo>
                  <a:lnTo>
                    <a:pt x="1094" y="384"/>
                  </a:lnTo>
                  <a:lnTo>
                    <a:pt x="1082" y="358"/>
                  </a:lnTo>
                  <a:lnTo>
                    <a:pt x="1071" y="332"/>
                  </a:lnTo>
                  <a:lnTo>
                    <a:pt x="1058" y="306"/>
                  </a:lnTo>
                  <a:lnTo>
                    <a:pt x="1045" y="281"/>
                  </a:lnTo>
                  <a:lnTo>
                    <a:pt x="1030" y="257"/>
                  </a:lnTo>
                  <a:lnTo>
                    <a:pt x="1015" y="235"/>
                  </a:lnTo>
                  <a:lnTo>
                    <a:pt x="998" y="212"/>
                  </a:lnTo>
                  <a:lnTo>
                    <a:pt x="980" y="190"/>
                  </a:lnTo>
                  <a:lnTo>
                    <a:pt x="980" y="190"/>
                  </a:lnTo>
                  <a:lnTo>
                    <a:pt x="959" y="168"/>
                  </a:lnTo>
                  <a:lnTo>
                    <a:pt x="939" y="147"/>
                  </a:lnTo>
                  <a:lnTo>
                    <a:pt x="916" y="127"/>
                  </a:lnTo>
                  <a:lnTo>
                    <a:pt x="894" y="110"/>
                  </a:lnTo>
                  <a:lnTo>
                    <a:pt x="871" y="91"/>
                  </a:lnTo>
                  <a:lnTo>
                    <a:pt x="847" y="76"/>
                  </a:lnTo>
                  <a:lnTo>
                    <a:pt x="823" y="61"/>
                  </a:lnTo>
                  <a:lnTo>
                    <a:pt x="797" y="50"/>
                  </a:lnTo>
                  <a:lnTo>
                    <a:pt x="771" y="37"/>
                  </a:lnTo>
                  <a:lnTo>
                    <a:pt x="745" y="28"/>
                  </a:lnTo>
                  <a:lnTo>
                    <a:pt x="718" y="20"/>
                  </a:lnTo>
                  <a:lnTo>
                    <a:pt x="690" y="13"/>
                  </a:lnTo>
                  <a:lnTo>
                    <a:pt x="662" y="7"/>
                  </a:lnTo>
                  <a:lnTo>
                    <a:pt x="635" y="3"/>
                  </a:lnTo>
                  <a:lnTo>
                    <a:pt x="605" y="2"/>
                  </a:lnTo>
                  <a:lnTo>
                    <a:pt x="577" y="0"/>
                  </a:lnTo>
                  <a:lnTo>
                    <a:pt x="577" y="0"/>
                  </a:lnTo>
                  <a:lnTo>
                    <a:pt x="547" y="2"/>
                  </a:lnTo>
                  <a:lnTo>
                    <a:pt x="519" y="3"/>
                  </a:lnTo>
                  <a:lnTo>
                    <a:pt x="491" y="7"/>
                  </a:lnTo>
                  <a:lnTo>
                    <a:pt x="463" y="13"/>
                  </a:lnTo>
                  <a:lnTo>
                    <a:pt x="435" y="18"/>
                  </a:lnTo>
                  <a:lnTo>
                    <a:pt x="407" y="28"/>
                  </a:lnTo>
                  <a:lnTo>
                    <a:pt x="381" y="37"/>
                  </a:lnTo>
                  <a:lnTo>
                    <a:pt x="355" y="46"/>
                  </a:lnTo>
                  <a:lnTo>
                    <a:pt x="330" y="59"/>
                  </a:lnTo>
                  <a:lnTo>
                    <a:pt x="304" y="72"/>
                  </a:lnTo>
                  <a:lnTo>
                    <a:pt x="280" y="86"/>
                  </a:lnTo>
                  <a:lnTo>
                    <a:pt x="258" y="102"/>
                  </a:lnTo>
                  <a:lnTo>
                    <a:pt x="235" y="117"/>
                  </a:lnTo>
                  <a:lnTo>
                    <a:pt x="213" y="136"/>
                  </a:lnTo>
                  <a:lnTo>
                    <a:pt x="192" y="155"/>
                  </a:lnTo>
                  <a:lnTo>
                    <a:pt x="172" y="173"/>
                  </a:lnTo>
                  <a:lnTo>
                    <a:pt x="153" y="194"/>
                  </a:lnTo>
                  <a:lnTo>
                    <a:pt x="134" y="216"/>
                  </a:lnTo>
                  <a:lnTo>
                    <a:pt x="118" y="237"/>
                  </a:lnTo>
                  <a:lnTo>
                    <a:pt x="101" y="261"/>
                  </a:lnTo>
                  <a:lnTo>
                    <a:pt x="86" y="285"/>
                  </a:lnTo>
                  <a:lnTo>
                    <a:pt x="71" y="309"/>
                  </a:lnTo>
                  <a:lnTo>
                    <a:pt x="58" y="334"/>
                  </a:lnTo>
                  <a:lnTo>
                    <a:pt x="47" y="360"/>
                  </a:lnTo>
                  <a:lnTo>
                    <a:pt x="36" y="386"/>
                  </a:lnTo>
                  <a:lnTo>
                    <a:pt x="28" y="414"/>
                  </a:lnTo>
                  <a:lnTo>
                    <a:pt x="19" y="440"/>
                  </a:lnTo>
                  <a:lnTo>
                    <a:pt x="13" y="468"/>
                  </a:lnTo>
                  <a:lnTo>
                    <a:pt x="8" y="498"/>
                  </a:lnTo>
                  <a:lnTo>
                    <a:pt x="4" y="526"/>
                  </a:lnTo>
                  <a:lnTo>
                    <a:pt x="2" y="556"/>
                  </a:lnTo>
                  <a:lnTo>
                    <a:pt x="0" y="586"/>
                  </a:lnTo>
                  <a:lnTo>
                    <a:pt x="0" y="586"/>
                  </a:lnTo>
                  <a:lnTo>
                    <a:pt x="2" y="627"/>
                  </a:lnTo>
                  <a:lnTo>
                    <a:pt x="8" y="668"/>
                  </a:lnTo>
                  <a:lnTo>
                    <a:pt x="15" y="705"/>
                  </a:lnTo>
                  <a:lnTo>
                    <a:pt x="26" y="742"/>
                  </a:lnTo>
                  <a:lnTo>
                    <a:pt x="41" y="778"/>
                  </a:lnTo>
                  <a:lnTo>
                    <a:pt x="60" y="811"/>
                  </a:lnTo>
                  <a:lnTo>
                    <a:pt x="78" y="845"/>
                  </a:lnTo>
                  <a:lnTo>
                    <a:pt x="103" y="875"/>
                  </a:lnTo>
                  <a:lnTo>
                    <a:pt x="129" y="903"/>
                  </a:lnTo>
                  <a:lnTo>
                    <a:pt x="157" y="929"/>
                  </a:lnTo>
                  <a:lnTo>
                    <a:pt x="189" y="953"/>
                  </a:lnTo>
                  <a:lnTo>
                    <a:pt x="224" y="974"/>
                  </a:lnTo>
                  <a:lnTo>
                    <a:pt x="259" y="994"/>
                  </a:lnTo>
                  <a:lnTo>
                    <a:pt x="299" y="1011"/>
                  </a:lnTo>
                  <a:lnTo>
                    <a:pt x="340" y="1026"/>
                  </a:lnTo>
                  <a:lnTo>
                    <a:pt x="384" y="1037"/>
                  </a:lnTo>
                  <a:lnTo>
                    <a:pt x="384" y="1037"/>
                  </a:lnTo>
                  <a:close/>
                  <a:moveTo>
                    <a:pt x="670" y="1108"/>
                  </a:moveTo>
                  <a:lnTo>
                    <a:pt x="670" y="1108"/>
                  </a:lnTo>
                  <a:lnTo>
                    <a:pt x="672" y="1112"/>
                  </a:lnTo>
                  <a:lnTo>
                    <a:pt x="677" y="1114"/>
                  </a:lnTo>
                  <a:lnTo>
                    <a:pt x="689" y="1116"/>
                  </a:lnTo>
                  <a:lnTo>
                    <a:pt x="715" y="1118"/>
                  </a:lnTo>
                  <a:lnTo>
                    <a:pt x="715" y="1118"/>
                  </a:lnTo>
                  <a:lnTo>
                    <a:pt x="746" y="1119"/>
                  </a:lnTo>
                  <a:lnTo>
                    <a:pt x="776" y="1123"/>
                  </a:lnTo>
                  <a:lnTo>
                    <a:pt x="804" y="1132"/>
                  </a:lnTo>
                  <a:lnTo>
                    <a:pt x="834" y="1144"/>
                  </a:lnTo>
                  <a:lnTo>
                    <a:pt x="864" y="1159"/>
                  </a:lnTo>
                  <a:lnTo>
                    <a:pt x="894" y="1175"/>
                  </a:lnTo>
                  <a:lnTo>
                    <a:pt x="924" y="1196"/>
                  </a:lnTo>
                  <a:lnTo>
                    <a:pt x="954" y="1218"/>
                  </a:lnTo>
                  <a:lnTo>
                    <a:pt x="954" y="1218"/>
                  </a:lnTo>
                  <a:lnTo>
                    <a:pt x="976" y="1235"/>
                  </a:lnTo>
                  <a:lnTo>
                    <a:pt x="1002" y="1257"/>
                  </a:lnTo>
                  <a:lnTo>
                    <a:pt x="1026" y="1284"/>
                  </a:lnTo>
                  <a:lnTo>
                    <a:pt x="1051" y="1313"/>
                  </a:lnTo>
                  <a:lnTo>
                    <a:pt x="1062" y="1330"/>
                  </a:lnTo>
                  <a:lnTo>
                    <a:pt x="1071" y="1349"/>
                  </a:lnTo>
                  <a:lnTo>
                    <a:pt x="1080" y="1368"/>
                  </a:lnTo>
                  <a:lnTo>
                    <a:pt x="1088" y="1388"/>
                  </a:lnTo>
                  <a:lnTo>
                    <a:pt x="1095" y="1409"/>
                  </a:lnTo>
                  <a:lnTo>
                    <a:pt x="1101" y="1431"/>
                  </a:lnTo>
                  <a:lnTo>
                    <a:pt x="1103" y="1453"/>
                  </a:lnTo>
                  <a:lnTo>
                    <a:pt x="1105" y="1476"/>
                  </a:lnTo>
                  <a:lnTo>
                    <a:pt x="1105" y="1476"/>
                  </a:lnTo>
                  <a:lnTo>
                    <a:pt x="1103" y="1513"/>
                  </a:lnTo>
                  <a:lnTo>
                    <a:pt x="1097" y="1547"/>
                  </a:lnTo>
                  <a:lnTo>
                    <a:pt x="1090" y="1578"/>
                  </a:lnTo>
                  <a:lnTo>
                    <a:pt x="1079" y="1606"/>
                  </a:lnTo>
                  <a:lnTo>
                    <a:pt x="1064" y="1634"/>
                  </a:lnTo>
                  <a:lnTo>
                    <a:pt x="1049" y="1659"/>
                  </a:lnTo>
                  <a:lnTo>
                    <a:pt x="1030" y="1681"/>
                  </a:lnTo>
                  <a:lnTo>
                    <a:pt x="1010" y="1702"/>
                  </a:lnTo>
                  <a:lnTo>
                    <a:pt x="989" y="1720"/>
                  </a:lnTo>
                  <a:lnTo>
                    <a:pt x="967" y="1737"/>
                  </a:lnTo>
                  <a:lnTo>
                    <a:pt x="942" y="1752"/>
                  </a:lnTo>
                  <a:lnTo>
                    <a:pt x="918" y="1765"/>
                  </a:lnTo>
                  <a:lnTo>
                    <a:pt x="894" y="1774"/>
                  </a:lnTo>
                  <a:lnTo>
                    <a:pt x="871" y="1784"/>
                  </a:lnTo>
                  <a:lnTo>
                    <a:pt x="847" y="1789"/>
                  </a:lnTo>
                  <a:lnTo>
                    <a:pt x="823" y="1793"/>
                  </a:lnTo>
                  <a:lnTo>
                    <a:pt x="823" y="1793"/>
                  </a:lnTo>
                  <a:lnTo>
                    <a:pt x="816" y="1795"/>
                  </a:lnTo>
                  <a:lnTo>
                    <a:pt x="810" y="1799"/>
                  </a:lnTo>
                  <a:lnTo>
                    <a:pt x="804" y="1802"/>
                  </a:lnTo>
                  <a:lnTo>
                    <a:pt x="799" y="1808"/>
                  </a:lnTo>
                  <a:lnTo>
                    <a:pt x="795" y="1814"/>
                  </a:lnTo>
                  <a:lnTo>
                    <a:pt x="791" y="1821"/>
                  </a:lnTo>
                  <a:lnTo>
                    <a:pt x="789" y="1829"/>
                  </a:lnTo>
                  <a:lnTo>
                    <a:pt x="789" y="1836"/>
                  </a:lnTo>
                  <a:lnTo>
                    <a:pt x="789" y="1836"/>
                  </a:lnTo>
                  <a:lnTo>
                    <a:pt x="793" y="1901"/>
                  </a:lnTo>
                  <a:lnTo>
                    <a:pt x="793" y="1901"/>
                  </a:lnTo>
                  <a:lnTo>
                    <a:pt x="806" y="2271"/>
                  </a:lnTo>
                  <a:lnTo>
                    <a:pt x="814" y="2512"/>
                  </a:lnTo>
                  <a:lnTo>
                    <a:pt x="814" y="2512"/>
                  </a:lnTo>
                  <a:lnTo>
                    <a:pt x="816" y="2521"/>
                  </a:lnTo>
                  <a:lnTo>
                    <a:pt x="817" y="2528"/>
                  </a:lnTo>
                  <a:lnTo>
                    <a:pt x="821" y="2534"/>
                  </a:lnTo>
                  <a:lnTo>
                    <a:pt x="827" y="2540"/>
                  </a:lnTo>
                  <a:lnTo>
                    <a:pt x="832" y="2545"/>
                  </a:lnTo>
                  <a:lnTo>
                    <a:pt x="838" y="2549"/>
                  </a:lnTo>
                  <a:lnTo>
                    <a:pt x="845" y="2551"/>
                  </a:lnTo>
                  <a:lnTo>
                    <a:pt x="855" y="2551"/>
                  </a:lnTo>
                  <a:lnTo>
                    <a:pt x="855" y="2551"/>
                  </a:lnTo>
                  <a:lnTo>
                    <a:pt x="890" y="2553"/>
                  </a:lnTo>
                  <a:lnTo>
                    <a:pt x="924" y="2556"/>
                  </a:lnTo>
                  <a:lnTo>
                    <a:pt x="954" y="2564"/>
                  </a:lnTo>
                  <a:lnTo>
                    <a:pt x="980" y="2573"/>
                  </a:lnTo>
                  <a:lnTo>
                    <a:pt x="1002" y="2586"/>
                  </a:lnTo>
                  <a:lnTo>
                    <a:pt x="1021" y="2601"/>
                  </a:lnTo>
                  <a:lnTo>
                    <a:pt x="1038" y="2618"/>
                  </a:lnTo>
                  <a:lnTo>
                    <a:pt x="1043" y="2629"/>
                  </a:lnTo>
                  <a:lnTo>
                    <a:pt x="1049" y="2638"/>
                  </a:lnTo>
                  <a:lnTo>
                    <a:pt x="1049" y="2638"/>
                  </a:lnTo>
                  <a:lnTo>
                    <a:pt x="1056" y="2657"/>
                  </a:lnTo>
                  <a:lnTo>
                    <a:pt x="1060" y="2674"/>
                  </a:lnTo>
                  <a:lnTo>
                    <a:pt x="1062" y="2691"/>
                  </a:lnTo>
                  <a:lnTo>
                    <a:pt x="1064" y="2706"/>
                  </a:lnTo>
                  <a:lnTo>
                    <a:pt x="1062" y="2719"/>
                  </a:lnTo>
                  <a:lnTo>
                    <a:pt x="1060" y="2732"/>
                  </a:lnTo>
                  <a:lnTo>
                    <a:pt x="1056" y="2739"/>
                  </a:lnTo>
                  <a:lnTo>
                    <a:pt x="1054" y="2747"/>
                  </a:lnTo>
                  <a:lnTo>
                    <a:pt x="1054" y="2747"/>
                  </a:lnTo>
                  <a:lnTo>
                    <a:pt x="1038" y="2750"/>
                  </a:lnTo>
                  <a:lnTo>
                    <a:pt x="1008" y="2756"/>
                  </a:lnTo>
                  <a:lnTo>
                    <a:pt x="965" y="2760"/>
                  </a:lnTo>
                  <a:lnTo>
                    <a:pt x="911" y="2762"/>
                  </a:lnTo>
                  <a:lnTo>
                    <a:pt x="911" y="2762"/>
                  </a:lnTo>
                  <a:lnTo>
                    <a:pt x="864" y="2760"/>
                  </a:lnTo>
                  <a:lnTo>
                    <a:pt x="817" y="2758"/>
                  </a:lnTo>
                  <a:lnTo>
                    <a:pt x="771" y="2752"/>
                  </a:lnTo>
                  <a:lnTo>
                    <a:pt x="730" y="2747"/>
                  </a:lnTo>
                  <a:lnTo>
                    <a:pt x="730" y="2747"/>
                  </a:lnTo>
                  <a:lnTo>
                    <a:pt x="717" y="2745"/>
                  </a:lnTo>
                  <a:lnTo>
                    <a:pt x="705" y="2739"/>
                  </a:lnTo>
                  <a:lnTo>
                    <a:pt x="696" y="2732"/>
                  </a:lnTo>
                  <a:lnTo>
                    <a:pt x="689" y="2722"/>
                  </a:lnTo>
                  <a:lnTo>
                    <a:pt x="689" y="2722"/>
                  </a:lnTo>
                  <a:lnTo>
                    <a:pt x="683" y="2707"/>
                  </a:lnTo>
                  <a:lnTo>
                    <a:pt x="679" y="2689"/>
                  </a:lnTo>
                  <a:lnTo>
                    <a:pt x="674" y="2644"/>
                  </a:lnTo>
                  <a:lnTo>
                    <a:pt x="672" y="2599"/>
                  </a:lnTo>
                  <a:lnTo>
                    <a:pt x="672" y="2581"/>
                  </a:lnTo>
                  <a:lnTo>
                    <a:pt x="674" y="2568"/>
                  </a:lnTo>
                  <a:lnTo>
                    <a:pt x="674" y="2568"/>
                  </a:lnTo>
                  <a:lnTo>
                    <a:pt x="674" y="2560"/>
                  </a:lnTo>
                  <a:lnTo>
                    <a:pt x="674" y="2560"/>
                  </a:lnTo>
                  <a:lnTo>
                    <a:pt x="676" y="2459"/>
                  </a:lnTo>
                  <a:lnTo>
                    <a:pt x="677" y="2357"/>
                  </a:lnTo>
                  <a:lnTo>
                    <a:pt x="677" y="2357"/>
                  </a:lnTo>
                  <a:lnTo>
                    <a:pt x="681" y="2260"/>
                  </a:lnTo>
                  <a:lnTo>
                    <a:pt x="683" y="2172"/>
                  </a:lnTo>
                  <a:lnTo>
                    <a:pt x="681" y="2095"/>
                  </a:lnTo>
                  <a:lnTo>
                    <a:pt x="679" y="2062"/>
                  </a:lnTo>
                  <a:lnTo>
                    <a:pt x="676" y="2030"/>
                  </a:lnTo>
                  <a:lnTo>
                    <a:pt x="670" y="2002"/>
                  </a:lnTo>
                  <a:lnTo>
                    <a:pt x="664" y="1978"/>
                  </a:lnTo>
                  <a:lnTo>
                    <a:pt x="657" y="1955"/>
                  </a:lnTo>
                  <a:lnTo>
                    <a:pt x="648" y="1939"/>
                  </a:lnTo>
                  <a:lnTo>
                    <a:pt x="636" y="1924"/>
                  </a:lnTo>
                  <a:lnTo>
                    <a:pt x="623" y="1913"/>
                  </a:lnTo>
                  <a:lnTo>
                    <a:pt x="616" y="1909"/>
                  </a:lnTo>
                  <a:lnTo>
                    <a:pt x="607" y="1907"/>
                  </a:lnTo>
                  <a:lnTo>
                    <a:pt x="590" y="1903"/>
                  </a:lnTo>
                  <a:lnTo>
                    <a:pt x="590" y="1903"/>
                  </a:lnTo>
                  <a:lnTo>
                    <a:pt x="584" y="1903"/>
                  </a:lnTo>
                  <a:lnTo>
                    <a:pt x="584" y="1903"/>
                  </a:lnTo>
                  <a:lnTo>
                    <a:pt x="577" y="1905"/>
                  </a:lnTo>
                  <a:lnTo>
                    <a:pt x="567" y="1909"/>
                  </a:lnTo>
                  <a:lnTo>
                    <a:pt x="558" y="1914"/>
                  </a:lnTo>
                  <a:lnTo>
                    <a:pt x="547" y="1926"/>
                  </a:lnTo>
                  <a:lnTo>
                    <a:pt x="547" y="1926"/>
                  </a:lnTo>
                  <a:lnTo>
                    <a:pt x="541" y="1933"/>
                  </a:lnTo>
                  <a:lnTo>
                    <a:pt x="537" y="1944"/>
                  </a:lnTo>
                  <a:lnTo>
                    <a:pt x="528" y="1968"/>
                  </a:lnTo>
                  <a:lnTo>
                    <a:pt x="523" y="2000"/>
                  </a:lnTo>
                  <a:lnTo>
                    <a:pt x="515" y="2036"/>
                  </a:lnTo>
                  <a:lnTo>
                    <a:pt x="511" y="2077"/>
                  </a:lnTo>
                  <a:lnTo>
                    <a:pt x="508" y="2122"/>
                  </a:lnTo>
                  <a:lnTo>
                    <a:pt x="502" y="2217"/>
                  </a:lnTo>
                  <a:lnTo>
                    <a:pt x="500" y="2317"/>
                  </a:lnTo>
                  <a:lnTo>
                    <a:pt x="500" y="2413"/>
                  </a:lnTo>
                  <a:lnTo>
                    <a:pt x="504" y="2497"/>
                  </a:lnTo>
                  <a:lnTo>
                    <a:pt x="508" y="2560"/>
                  </a:lnTo>
                  <a:lnTo>
                    <a:pt x="508" y="2560"/>
                  </a:lnTo>
                  <a:lnTo>
                    <a:pt x="513" y="2640"/>
                  </a:lnTo>
                  <a:lnTo>
                    <a:pt x="515" y="2672"/>
                  </a:lnTo>
                  <a:lnTo>
                    <a:pt x="515" y="2700"/>
                  </a:lnTo>
                  <a:lnTo>
                    <a:pt x="513" y="2721"/>
                  </a:lnTo>
                  <a:lnTo>
                    <a:pt x="509" y="2737"/>
                  </a:lnTo>
                  <a:lnTo>
                    <a:pt x="504" y="2750"/>
                  </a:lnTo>
                  <a:lnTo>
                    <a:pt x="500" y="2754"/>
                  </a:lnTo>
                  <a:lnTo>
                    <a:pt x="496" y="2756"/>
                  </a:lnTo>
                  <a:lnTo>
                    <a:pt x="496" y="2756"/>
                  </a:lnTo>
                  <a:lnTo>
                    <a:pt x="472" y="2762"/>
                  </a:lnTo>
                  <a:lnTo>
                    <a:pt x="437" y="2765"/>
                  </a:lnTo>
                  <a:lnTo>
                    <a:pt x="394" y="2769"/>
                  </a:lnTo>
                  <a:lnTo>
                    <a:pt x="343" y="2769"/>
                  </a:lnTo>
                  <a:lnTo>
                    <a:pt x="343" y="2769"/>
                  </a:lnTo>
                  <a:lnTo>
                    <a:pt x="297" y="2771"/>
                  </a:lnTo>
                  <a:lnTo>
                    <a:pt x="248" y="2773"/>
                  </a:lnTo>
                  <a:lnTo>
                    <a:pt x="224" y="2773"/>
                  </a:lnTo>
                  <a:lnTo>
                    <a:pt x="200" y="2771"/>
                  </a:lnTo>
                  <a:lnTo>
                    <a:pt x="175" y="2769"/>
                  </a:lnTo>
                  <a:lnTo>
                    <a:pt x="153" y="2763"/>
                  </a:lnTo>
                  <a:lnTo>
                    <a:pt x="153" y="2763"/>
                  </a:lnTo>
                  <a:lnTo>
                    <a:pt x="146" y="2752"/>
                  </a:lnTo>
                  <a:lnTo>
                    <a:pt x="140" y="2739"/>
                  </a:lnTo>
                  <a:lnTo>
                    <a:pt x="138" y="2724"/>
                  </a:lnTo>
                  <a:lnTo>
                    <a:pt x="136" y="2707"/>
                  </a:lnTo>
                  <a:lnTo>
                    <a:pt x="138" y="2691"/>
                  </a:lnTo>
                  <a:lnTo>
                    <a:pt x="140" y="2672"/>
                  </a:lnTo>
                  <a:lnTo>
                    <a:pt x="146" y="2653"/>
                  </a:lnTo>
                  <a:lnTo>
                    <a:pt x="151" y="2635"/>
                  </a:lnTo>
                  <a:lnTo>
                    <a:pt x="151" y="2635"/>
                  </a:lnTo>
                  <a:lnTo>
                    <a:pt x="155" y="2627"/>
                  </a:lnTo>
                  <a:lnTo>
                    <a:pt x="161" y="2618"/>
                  </a:lnTo>
                  <a:lnTo>
                    <a:pt x="168" y="2610"/>
                  </a:lnTo>
                  <a:lnTo>
                    <a:pt x="177" y="2605"/>
                  </a:lnTo>
                  <a:lnTo>
                    <a:pt x="198" y="2592"/>
                  </a:lnTo>
                  <a:lnTo>
                    <a:pt x="222" y="2581"/>
                  </a:lnTo>
                  <a:lnTo>
                    <a:pt x="248" y="2573"/>
                  </a:lnTo>
                  <a:lnTo>
                    <a:pt x="274" y="2566"/>
                  </a:lnTo>
                  <a:lnTo>
                    <a:pt x="301" y="2562"/>
                  </a:lnTo>
                  <a:lnTo>
                    <a:pt x="325" y="2562"/>
                  </a:lnTo>
                  <a:lnTo>
                    <a:pt x="325" y="2562"/>
                  </a:lnTo>
                  <a:lnTo>
                    <a:pt x="332" y="2560"/>
                  </a:lnTo>
                  <a:lnTo>
                    <a:pt x="340" y="2558"/>
                  </a:lnTo>
                  <a:lnTo>
                    <a:pt x="347" y="2554"/>
                  </a:lnTo>
                  <a:lnTo>
                    <a:pt x="353" y="2551"/>
                  </a:lnTo>
                  <a:lnTo>
                    <a:pt x="353" y="2551"/>
                  </a:lnTo>
                  <a:lnTo>
                    <a:pt x="358" y="2543"/>
                  </a:lnTo>
                  <a:lnTo>
                    <a:pt x="362" y="2538"/>
                  </a:lnTo>
                  <a:lnTo>
                    <a:pt x="364" y="2530"/>
                  </a:lnTo>
                  <a:lnTo>
                    <a:pt x="364" y="2523"/>
                  </a:lnTo>
                  <a:lnTo>
                    <a:pt x="364" y="2523"/>
                  </a:lnTo>
                  <a:lnTo>
                    <a:pt x="366" y="2273"/>
                  </a:lnTo>
                  <a:lnTo>
                    <a:pt x="370" y="2047"/>
                  </a:lnTo>
                  <a:lnTo>
                    <a:pt x="373" y="1827"/>
                  </a:lnTo>
                  <a:lnTo>
                    <a:pt x="373" y="1821"/>
                  </a:lnTo>
                  <a:lnTo>
                    <a:pt x="373" y="1821"/>
                  </a:lnTo>
                  <a:lnTo>
                    <a:pt x="371" y="1810"/>
                  </a:lnTo>
                  <a:lnTo>
                    <a:pt x="366" y="1799"/>
                  </a:lnTo>
                  <a:lnTo>
                    <a:pt x="358" y="1789"/>
                  </a:lnTo>
                  <a:lnTo>
                    <a:pt x="347" y="1784"/>
                  </a:lnTo>
                  <a:lnTo>
                    <a:pt x="347" y="1784"/>
                  </a:lnTo>
                  <a:lnTo>
                    <a:pt x="325" y="1776"/>
                  </a:lnTo>
                  <a:lnTo>
                    <a:pt x="304" y="1765"/>
                  </a:lnTo>
                  <a:lnTo>
                    <a:pt x="284" y="1754"/>
                  </a:lnTo>
                  <a:lnTo>
                    <a:pt x="263" y="1741"/>
                  </a:lnTo>
                  <a:lnTo>
                    <a:pt x="243" y="1728"/>
                  </a:lnTo>
                  <a:lnTo>
                    <a:pt x="224" y="1711"/>
                  </a:lnTo>
                  <a:lnTo>
                    <a:pt x="205" y="1694"/>
                  </a:lnTo>
                  <a:lnTo>
                    <a:pt x="189" y="1675"/>
                  </a:lnTo>
                  <a:lnTo>
                    <a:pt x="172" y="1655"/>
                  </a:lnTo>
                  <a:lnTo>
                    <a:pt x="157" y="1633"/>
                  </a:lnTo>
                  <a:lnTo>
                    <a:pt x="144" y="1610"/>
                  </a:lnTo>
                  <a:lnTo>
                    <a:pt x="134" y="1586"/>
                  </a:lnTo>
                  <a:lnTo>
                    <a:pt x="125" y="1560"/>
                  </a:lnTo>
                  <a:lnTo>
                    <a:pt x="118" y="1534"/>
                  </a:lnTo>
                  <a:lnTo>
                    <a:pt x="114" y="1506"/>
                  </a:lnTo>
                  <a:lnTo>
                    <a:pt x="114" y="1476"/>
                  </a:lnTo>
                  <a:lnTo>
                    <a:pt x="114" y="1476"/>
                  </a:lnTo>
                  <a:lnTo>
                    <a:pt x="114" y="1457"/>
                  </a:lnTo>
                  <a:lnTo>
                    <a:pt x="116" y="1438"/>
                  </a:lnTo>
                  <a:lnTo>
                    <a:pt x="120" y="1422"/>
                  </a:lnTo>
                  <a:lnTo>
                    <a:pt x="123" y="1403"/>
                  </a:lnTo>
                  <a:lnTo>
                    <a:pt x="129" y="1386"/>
                  </a:lnTo>
                  <a:lnTo>
                    <a:pt x="136" y="1368"/>
                  </a:lnTo>
                  <a:lnTo>
                    <a:pt x="153" y="1336"/>
                  </a:lnTo>
                  <a:lnTo>
                    <a:pt x="172" y="1304"/>
                  </a:lnTo>
                  <a:lnTo>
                    <a:pt x="194" y="1274"/>
                  </a:lnTo>
                  <a:lnTo>
                    <a:pt x="220" y="1248"/>
                  </a:lnTo>
                  <a:lnTo>
                    <a:pt x="248" y="1222"/>
                  </a:lnTo>
                  <a:lnTo>
                    <a:pt x="276" y="1200"/>
                  </a:lnTo>
                  <a:lnTo>
                    <a:pt x="306" y="1179"/>
                  </a:lnTo>
                  <a:lnTo>
                    <a:pt x="336" y="1162"/>
                  </a:lnTo>
                  <a:lnTo>
                    <a:pt x="366" y="1147"/>
                  </a:lnTo>
                  <a:lnTo>
                    <a:pt x="394" y="1136"/>
                  </a:lnTo>
                  <a:lnTo>
                    <a:pt x="422" y="1127"/>
                  </a:lnTo>
                  <a:lnTo>
                    <a:pt x="448" y="1123"/>
                  </a:lnTo>
                  <a:lnTo>
                    <a:pt x="472" y="1121"/>
                  </a:lnTo>
                  <a:lnTo>
                    <a:pt x="472" y="1121"/>
                  </a:lnTo>
                  <a:lnTo>
                    <a:pt x="487" y="1121"/>
                  </a:lnTo>
                  <a:lnTo>
                    <a:pt x="493" y="1121"/>
                  </a:lnTo>
                  <a:lnTo>
                    <a:pt x="495" y="1119"/>
                  </a:lnTo>
                  <a:lnTo>
                    <a:pt x="496" y="1118"/>
                  </a:lnTo>
                  <a:lnTo>
                    <a:pt x="496" y="1118"/>
                  </a:lnTo>
                  <a:lnTo>
                    <a:pt x="508" y="1090"/>
                  </a:lnTo>
                  <a:lnTo>
                    <a:pt x="513" y="1062"/>
                  </a:lnTo>
                  <a:lnTo>
                    <a:pt x="517" y="1039"/>
                  </a:lnTo>
                  <a:lnTo>
                    <a:pt x="517" y="1019"/>
                  </a:lnTo>
                  <a:lnTo>
                    <a:pt x="515" y="1002"/>
                  </a:lnTo>
                  <a:lnTo>
                    <a:pt x="511" y="989"/>
                  </a:lnTo>
                  <a:lnTo>
                    <a:pt x="509" y="978"/>
                  </a:lnTo>
                  <a:lnTo>
                    <a:pt x="506" y="978"/>
                  </a:lnTo>
                  <a:lnTo>
                    <a:pt x="506" y="978"/>
                  </a:lnTo>
                  <a:lnTo>
                    <a:pt x="476" y="976"/>
                  </a:lnTo>
                  <a:lnTo>
                    <a:pt x="452" y="972"/>
                  </a:lnTo>
                  <a:lnTo>
                    <a:pt x="403" y="959"/>
                  </a:lnTo>
                  <a:lnTo>
                    <a:pt x="403" y="959"/>
                  </a:lnTo>
                  <a:lnTo>
                    <a:pt x="366" y="950"/>
                  </a:lnTo>
                  <a:lnTo>
                    <a:pt x="330" y="936"/>
                  </a:lnTo>
                  <a:lnTo>
                    <a:pt x="297" y="923"/>
                  </a:lnTo>
                  <a:lnTo>
                    <a:pt x="267" y="907"/>
                  </a:lnTo>
                  <a:lnTo>
                    <a:pt x="237" y="890"/>
                  </a:lnTo>
                  <a:lnTo>
                    <a:pt x="211" y="869"/>
                  </a:lnTo>
                  <a:lnTo>
                    <a:pt x="187" y="849"/>
                  </a:lnTo>
                  <a:lnTo>
                    <a:pt x="164" y="825"/>
                  </a:lnTo>
                  <a:lnTo>
                    <a:pt x="146" y="800"/>
                  </a:lnTo>
                  <a:lnTo>
                    <a:pt x="129" y="774"/>
                  </a:lnTo>
                  <a:lnTo>
                    <a:pt x="114" y="746"/>
                  </a:lnTo>
                  <a:lnTo>
                    <a:pt x="103" y="716"/>
                  </a:lnTo>
                  <a:lnTo>
                    <a:pt x="93" y="686"/>
                  </a:lnTo>
                  <a:lnTo>
                    <a:pt x="86" y="653"/>
                  </a:lnTo>
                  <a:lnTo>
                    <a:pt x="82" y="619"/>
                  </a:lnTo>
                  <a:lnTo>
                    <a:pt x="80" y="586"/>
                  </a:lnTo>
                  <a:lnTo>
                    <a:pt x="80" y="586"/>
                  </a:lnTo>
                  <a:lnTo>
                    <a:pt x="80" y="561"/>
                  </a:lnTo>
                  <a:lnTo>
                    <a:pt x="82" y="539"/>
                  </a:lnTo>
                  <a:lnTo>
                    <a:pt x="90" y="492"/>
                  </a:lnTo>
                  <a:lnTo>
                    <a:pt x="101" y="448"/>
                  </a:lnTo>
                  <a:lnTo>
                    <a:pt x="116" y="403"/>
                  </a:lnTo>
                  <a:lnTo>
                    <a:pt x="136" y="360"/>
                  </a:lnTo>
                  <a:lnTo>
                    <a:pt x="159" y="319"/>
                  </a:lnTo>
                  <a:lnTo>
                    <a:pt x="187" y="278"/>
                  </a:lnTo>
                  <a:lnTo>
                    <a:pt x="217" y="240"/>
                  </a:lnTo>
                  <a:lnTo>
                    <a:pt x="233" y="224"/>
                  </a:lnTo>
                  <a:lnTo>
                    <a:pt x="252" y="207"/>
                  </a:lnTo>
                  <a:lnTo>
                    <a:pt x="271" y="190"/>
                  </a:lnTo>
                  <a:lnTo>
                    <a:pt x="289" y="175"/>
                  </a:lnTo>
                  <a:lnTo>
                    <a:pt x="310" y="162"/>
                  </a:lnTo>
                  <a:lnTo>
                    <a:pt x="330" y="147"/>
                  </a:lnTo>
                  <a:lnTo>
                    <a:pt x="351" y="136"/>
                  </a:lnTo>
                  <a:lnTo>
                    <a:pt x="373" y="125"/>
                  </a:lnTo>
                  <a:lnTo>
                    <a:pt x="398" y="115"/>
                  </a:lnTo>
                  <a:lnTo>
                    <a:pt x="420" y="106"/>
                  </a:lnTo>
                  <a:lnTo>
                    <a:pt x="444" y="99"/>
                  </a:lnTo>
                  <a:lnTo>
                    <a:pt x="470" y="91"/>
                  </a:lnTo>
                  <a:lnTo>
                    <a:pt x="496" y="87"/>
                  </a:lnTo>
                  <a:lnTo>
                    <a:pt x="523" y="84"/>
                  </a:lnTo>
                  <a:lnTo>
                    <a:pt x="549" y="80"/>
                  </a:lnTo>
                  <a:lnTo>
                    <a:pt x="577" y="80"/>
                  </a:lnTo>
                  <a:lnTo>
                    <a:pt x="577" y="80"/>
                  </a:lnTo>
                  <a:lnTo>
                    <a:pt x="603" y="80"/>
                  </a:lnTo>
                  <a:lnTo>
                    <a:pt x="629" y="84"/>
                  </a:lnTo>
                  <a:lnTo>
                    <a:pt x="655" y="87"/>
                  </a:lnTo>
                  <a:lnTo>
                    <a:pt x="679" y="91"/>
                  </a:lnTo>
                  <a:lnTo>
                    <a:pt x="704" y="99"/>
                  </a:lnTo>
                  <a:lnTo>
                    <a:pt x="726" y="106"/>
                  </a:lnTo>
                  <a:lnTo>
                    <a:pt x="750" y="115"/>
                  </a:lnTo>
                  <a:lnTo>
                    <a:pt x="771" y="127"/>
                  </a:lnTo>
                  <a:lnTo>
                    <a:pt x="793" y="138"/>
                  </a:lnTo>
                  <a:lnTo>
                    <a:pt x="814" y="151"/>
                  </a:lnTo>
                  <a:lnTo>
                    <a:pt x="834" y="164"/>
                  </a:lnTo>
                  <a:lnTo>
                    <a:pt x="853" y="179"/>
                  </a:lnTo>
                  <a:lnTo>
                    <a:pt x="871" y="194"/>
                  </a:lnTo>
                  <a:lnTo>
                    <a:pt x="888" y="211"/>
                  </a:lnTo>
                  <a:lnTo>
                    <a:pt x="905" y="229"/>
                  </a:lnTo>
                  <a:lnTo>
                    <a:pt x="922" y="246"/>
                  </a:lnTo>
                  <a:lnTo>
                    <a:pt x="952" y="285"/>
                  </a:lnTo>
                  <a:lnTo>
                    <a:pt x="978" y="326"/>
                  </a:lnTo>
                  <a:lnTo>
                    <a:pt x="1000" y="369"/>
                  </a:lnTo>
                  <a:lnTo>
                    <a:pt x="1019" y="416"/>
                  </a:lnTo>
                  <a:lnTo>
                    <a:pt x="1034" y="461"/>
                  </a:lnTo>
                  <a:lnTo>
                    <a:pt x="1045" y="509"/>
                  </a:lnTo>
                  <a:lnTo>
                    <a:pt x="1051" y="556"/>
                  </a:lnTo>
                  <a:lnTo>
                    <a:pt x="1054" y="604"/>
                  </a:lnTo>
                  <a:lnTo>
                    <a:pt x="1054" y="604"/>
                  </a:lnTo>
                  <a:lnTo>
                    <a:pt x="1052" y="630"/>
                  </a:lnTo>
                  <a:lnTo>
                    <a:pt x="1051" y="657"/>
                  </a:lnTo>
                  <a:lnTo>
                    <a:pt x="1047" y="681"/>
                  </a:lnTo>
                  <a:lnTo>
                    <a:pt x="1043" y="703"/>
                  </a:lnTo>
                  <a:lnTo>
                    <a:pt x="1038" y="726"/>
                  </a:lnTo>
                  <a:lnTo>
                    <a:pt x="1030" y="746"/>
                  </a:lnTo>
                  <a:lnTo>
                    <a:pt x="1021" y="765"/>
                  </a:lnTo>
                  <a:lnTo>
                    <a:pt x="1011" y="783"/>
                  </a:lnTo>
                  <a:lnTo>
                    <a:pt x="1002" y="800"/>
                  </a:lnTo>
                  <a:lnTo>
                    <a:pt x="991" y="817"/>
                  </a:lnTo>
                  <a:lnTo>
                    <a:pt x="980" y="832"/>
                  </a:lnTo>
                  <a:lnTo>
                    <a:pt x="967" y="847"/>
                  </a:lnTo>
                  <a:lnTo>
                    <a:pt x="941" y="873"/>
                  </a:lnTo>
                  <a:lnTo>
                    <a:pt x="911" y="895"/>
                  </a:lnTo>
                  <a:lnTo>
                    <a:pt x="879" y="914"/>
                  </a:lnTo>
                  <a:lnTo>
                    <a:pt x="847" y="929"/>
                  </a:lnTo>
                  <a:lnTo>
                    <a:pt x="814" y="942"/>
                  </a:lnTo>
                  <a:lnTo>
                    <a:pt x="782" y="953"/>
                  </a:lnTo>
                  <a:lnTo>
                    <a:pt x="748" y="961"/>
                  </a:lnTo>
                  <a:lnTo>
                    <a:pt x="717" y="968"/>
                  </a:lnTo>
                  <a:lnTo>
                    <a:pt x="685" y="972"/>
                  </a:lnTo>
                  <a:lnTo>
                    <a:pt x="657" y="976"/>
                  </a:lnTo>
                  <a:lnTo>
                    <a:pt x="657" y="976"/>
                  </a:lnTo>
                  <a:lnTo>
                    <a:pt x="655" y="989"/>
                  </a:lnTo>
                  <a:lnTo>
                    <a:pt x="653" y="1024"/>
                  </a:lnTo>
                  <a:lnTo>
                    <a:pt x="653" y="1045"/>
                  </a:lnTo>
                  <a:lnTo>
                    <a:pt x="655" y="1067"/>
                  </a:lnTo>
                  <a:lnTo>
                    <a:pt x="661" y="1088"/>
                  </a:lnTo>
                  <a:lnTo>
                    <a:pt x="670" y="1108"/>
                  </a:lnTo>
                  <a:lnTo>
                    <a:pt x="670" y="1108"/>
                  </a:lnTo>
                  <a:close/>
                  <a:moveTo>
                    <a:pt x="599" y="2353"/>
                  </a:moveTo>
                  <a:lnTo>
                    <a:pt x="599" y="2353"/>
                  </a:lnTo>
                  <a:lnTo>
                    <a:pt x="595" y="2456"/>
                  </a:lnTo>
                  <a:lnTo>
                    <a:pt x="593" y="2556"/>
                  </a:lnTo>
                  <a:lnTo>
                    <a:pt x="593" y="2556"/>
                  </a:lnTo>
                  <a:lnTo>
                    <a:pt x="592" y="2573"/>
                  </a:lnTo>
                  <a:lnTo>
                    <a:pt x="592" y="2573"/>
                  </a:lnTo>
                  <a:lnTo>
                    <a:pt x="586" y="2545"/>
                  </a:lnTo>
                  <a:lnTo>
                    <a:pt x="586" y="2545"/>
                  </a:lnTo>
                  <a:lnTo>
                    <a:pt x="582" y="2523"/>
                  </a:lnTo>
                  <a:lnTo>
                    <a:pt x="579" y="2498"/>
                  </a:lnTo>
                  <a:lnTo>
                    <a:pt x="575" y="2439"/>
                  </a:lnTo>
                  <a:lnTo>
                    <a:pt x="575" y="2370"/>
                  </a:lnTo>
                  <a:lnTo>
                    <a:pt x="575" y="2297"/>
                  </a:lnTo>
                  <a:lnTo>
                    <a:pt x="579" y="2222"/>
                  </a:lnTo>
                  <a:lnTo>
                    <a:pt x="582" y="2151"/>
                  </a:lnTo>
                  <a:lnTo>
                    <a:pt x="588" y="2086"/>
                  </a:lnTo>
                  <a:lnTo>
                    <a:pt x="595" y="2032"/>
                  </a:lnTo>
                  <a:lnTo>
                    <a:pt x="595" y="2032"/>
                  </a:lnTo>
                  <a:lnTo>
                    <a:pt x="599" y="2064"/>
                  </a:lnTo>
                  <a:lnTo>
                    <a:pt x="601" y="2101"/>
                  </a:lnTo>
                  <a:lnTo>
                    <a:pt x="603" y="2183"/>
                  </a:lnTo>
                  <a:lnTo>
                    <a:pt x="601" y="2271"/>
                  </a:lnTo>
                  <a:lnTo>
                    <a:pt x="599" y="2353"/>
                  </a:lnTo>
                  <a:lnTo>
                    <a:pt x="599" y="235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 name="îşļîďe"/>
            <p:cNvSpPr>
              <a:spLocks/>
            </p:cNvSpPr>
            <p:nvPr/>
          </p:nvSpPr>
          <p:spPr bwMode="auto">
            <a:xfrm>
              <a:off x="9376447" y="3103412"/>
              <a:ext cx="157507" cy="220272"/>
            </a:xfrm>
            <a:custGeom>
              <a:avLst/>
              <a:gdLst>
                <a:gd name="T0" fmla="*/ 6 w 265"/>
                <a:gd name="T1" fmla="*/ 67 h 371"/>
                <a:gd name="T2" fmla="*/ 6 w 265"/>
                <a:gd name="T3" fmla="*/ 71 h 371"/>
                <a:gd name="T4" fmla="*/ 28 w 265"/>
                <a:gd name="T5" fmla="*/ 194 h 371"/>
                <a:gd name="T6" fmla="*/ 49 w 265"/>
                <a:gd name="T7" fmla="*/ 336 h 371"/>
                <a:gd name="T8" fmla="*/ 52 w 265"/>
                <a:gd name="T9" fmla="*/ 345 h 371"/>
                <a:gd name="T10" fmla="*/ 62 w 265"/>
                <a:gd name="T11" fmla="*/ 358 h 371"/>
                <a:gd name="T12" fmla="*/ 67 w 265"/>
                <a:gd name="T13" fmla="*/ 364 h 371"/>
                <a:gd name="T14" fmla="*/ 90 w 265"/>
                <a:gd name="T15" fmla="*/ 371 h 371"/>
                <a:gd name="T16" fmla="*/ 101 w 265"/>
                <a:gd name="T17" fmla="*/ 370 h 371"/>
                <a:gd name="T18" fmla="*/ 125 w 265"/>
                <a:gd name="T19" fmla="*/ 360 h 371"/>
                <a:gd name="T20" fmla="*/ 168 w 265"/>
                <a:gd name="T21" fmla="*/ 342 h 371"/>
                <a:gd name="T22" fmla="*/ 200 w 265"/>
                <a:gd name="T23" fmla="*/ 321 h 371"/>
                <a:gd name="T24" fmla="*/ 226 w 265"/>
                <a:gd name="T25" fmla="*/ 300 h 371"/>
                <a:gd name="T26" fmla="*/ 243 w 265"/>
                <a:gd name="T27" fmla="*/ 278 h 371"/>
                <a:gd name="T28" fmla="*/ 256 w 265"/>
                <a:gd name="T29" fmla="*/ 258 h 371"/>
                <a:gd name="T30" fmla="*/ 265 w 265"/>
                <a:gd name="T31" fmla="*/ 228 h 371"/>
                <a:gd name="T32" fmla="*/ 265 w 265"/>
                <a:gd name="T33" fmla="*/ 209 h 371"/>
                <a:gd name="T34" fmla="*/ 261 w 265"/>
                <a:gd name="T35" fmla="*/ 170 h 371"/>
                <a:gd name="T36" fmla="*/ 250 w 265"/>
                <a:gd name="T37" fmla="*/ 136 h 371"/>
                <a:gd name="T38" fmla="*/ 231 w 265"/>
                <a:gd name="T39" fmla="*/ 105 h 371"/>
                <a:gd name="T40" fmla="*/ 207 w 265"/>
                <a:gd name="T41" fmla="*/ 77 h 371"/>
                <a:gd name="T42" fmla="*/ 177 w 265"/>
                <a:gd name="T43" fmla="*/ 52 h 371"/>
                <a:gd name="T44" fmla="*/ 140 w 265"/>
                <a:gd name="T45" fmla="*/ 32 h 371"/>
                <a:gd name="T46" fmla="*/ 97 w 265"/>
                <a:gd name="T47" fmla="*/ 15 h 371"/>
                <a:gd name="T48" fmla="*/ 49 w 265"/>
                <a:gd name="T49" fmla="*/ 2 h 371"/>
                <a:gd name="T50" fmla="*/ 39 w 265"/>
                <a:gd name="T51" fmla="*/ 0 h 371"/>
                <a:gd name="T52" fmla="*/ 21 w 265"/>
                <a:gd name="T53" fmla="*/ 6 h 371"/>
                <a:gd name="T54" fmla="*/ 13 w 265"/>
                <a:gd name="T55" fmla="*/ 11 h 371"/>
                <a:gd name="T56" fmla="*/ 2 w 265"/>
                <a:gd name="T57" fmla="*/ 28 h 371"/>
                <a:gd name="T58" fmla="*/ 2 w 265"/>
                <a:gd name="T59" fmla="*/ 47 h 371"/>
                <a:gd name="T60" fmla="*/ 6 w 265"/>
                <a:gd name="T61" fmla="*/ 67 h 371"/>
                <a:gd name="T62" fmla="*/ 121 w 265"/>
                <a:gd name="T63" fmla="*/ 274 h 371"/>
                <a:gd name="T64" fmla="*/ 108 w 265"/>
                <a:gd name="T65" fmla="*/ 183 h 371"/>
                <a:gd name="T66" fmla="*/ 92 w 265"/>
                <a:gd name="T67" fmla="*/ 97 h 371"/>
                <a:gd name="T68" fmla="*/ 133 w 265"/>
                <a:gd name="T69" fmla="*/ 118 h 371"/>
                <a:gd name="T70" fmla="*/ 161 w 265"/>
                <a:gd name="T71" fmla="*/ 144 h 371"/>
                <a:gd name="T72" fmla="*/ 179 w 265"/>
                <a:gd name="T73" fmla="*/ 174 h 371"/>
                <a:gd name="T74" fmla="*/ 185 w 265"/>
                <a:gd name="T75" fmla="*/ 209 h 371"/>
                <a:gd name="T76" fmla="*/ 185 w 265"/>
                <a:gd name="T77" fmla="*/ 220 h 371"/>
                <a:gd name="T78" fmla="*/ 174 w 265"/>
                <a:gd name="T79" fmla="*/ 239 h 371"/>
                <a:gd name="T80" fmla="*/ 157 w 265"/>
                <a:gd name="T81" fmla="*/ 256 h 371"/>
                <a:gd name="T82" fmla="*/ 121 w 265"/>
                <a:gd name="T83" fmla="*/ 274 h 3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65" h="371">
                  <a:moveTo>
                    <a:pt x="6" y="67"/>
                  </a:moveTo>
                  <a:lnTo>
                    <a:pt x="6" y="67"/>
                  </a:lnTo>
                  <a:lnTo>
                    <a:pt x="6" y="71"/>
                  </a:lnTo>
                  <a:lnTo>
                    <a:pt x="6" y="71"/>
                  </a:lnTo>
                  <a:lnTo>
                    <a:pt x="17" y="129"/>
                  </a:lnTo>
                  <a:lnTo>
                    <a:pt x="28" y="194"/>
                  </a:lnTo>
                  <a:lnTo>
                    <a:pt x="39" y="263"/>
                  </a:lnTo>
                  <a:lnTo>
                    <a:pt x="49" y="336"/>
                  </a:lnTo>
                  <a:lnTo>
                    <a:pt x="49" y="336"/>
                  </a:lnTo>
                  <a:lnTo>
                    <a:pt x="52" y="345"/>
                  </a:lnTo>
                  <a:lnTo>
                    <a:pt x="56" y="353"/>
                  </a:lnTo>
                  <a:lnTo>
                    <a:pt x="62" y="358"/>
                  </a:lnTo>
                  <a:lnTo>
                    <a:pt x="67" y="364"/>
                  </a:lnTo>
                  <a:lnTo>
                    <a:pt x="67" y="364"/>
                  </a:lnTo>
                  <a:lnTo>
                    <a:pt x="78" y="370"/>
                  </a:lnTo>
                  <a:lnTo>
                    <a:pt x="90" y="371"/>
                  </a:lnTo>
                  <a:lnTo>
                    <a:pt x="90" y="371"/>
                  </a:lnTo>
                  <a:lnTo>
                    <a:pt x="101" y="370"/>
                  </a:lnTo>
                  <a:lnTo>
                    <a:pt x="101" y="370"/>
                  </a:lnTo>
                  <a:lnTo>
                    <a:pt x="125" y="360"/>
                  </a:lnTo>
                  <a:lnTo>
                    <a:pt x="147" y="351"/>
                  </a:lnTo>
                  <a:lnTo>
                    <a:pt x="168" y="342"/>
                  </a:lnTo>
                  <a:lnTo>
                    <a:pt x="185" y="332"/>
                  </a:lnTo>
                  <a:lnTo>
                    <a:pt x="200" y="321"/>
                  </a:lnTo>
                  <a:lnTo>
                    <a:pt x="215" y="312"/>
                  </a:lnTo>
                  <a:lnTo>
                    <a:pt x="226" y="300"/>
                  </a:lnTo>
                  <a:lnTo>
                    <a:pt x="235" y="289"/>
                  </a:lnTo>
                  <a:lnTo>
                    <a:pt x="243" y="278"/>
                  </a:lnTo>
                  <a:lnTo>
                    <a:pt x="250" y="269"/>
                  </a:lnTo>
                  <a:lnTo>
                    <a:pt x="256" y="258"/>
                  </a:lnTo>
                  <a:lnTo>
                    <a:pt x="259" y="246"/>
                  </a:lnTo>
                  <a:lnTo>
                    <a:pt x="265" y="228"/>
                  </a:lnTo>
                  <a:lnTo>
                    <a:pt x="265" y="209"/>
                  </a:lnTo>
                  <a:lnTo>
                    <a:pt x="265" y="209"/>
                  </a:lnTo>
                  <a:lnTo>
                    <a:pt x="263" y="188"/>
                  </a:lnTo>
                  <a:lnTo>
                    <a:pt x="261" y="170"/>
                  </a:lnTo>
                  <a:lnTo>
                    <a:pt x="256" y="153"/>
                  </a:lnTo>
                  <a:lnTo>
                    <a:pt x="250" y="136"/>
                  </a:lnTo>
                  <a:lnTo>
                    <a:pt x="243" y="119"/>
                  </a:lnTo>
                  <a:lnTo>
                    <a:pt x="231" y="105"/>
                  </a:lnTo>
                  <a:lnTo>
                    <a:pt x="220" y="90"/>
                  </a:lnTo>
                  <a:lnTo>
                    <a:pt x="207" y="77"/>
                  </a:lnTo>
                  <a:lnTo>
                    <a:pt x="194" y="63"/>
                  </a:lnTo>
                  <a:lnTo>
                    <a:pt x="177" y="52"/>
                  </a:lnTo>
                  <a:lnTo>
                    <a:pt x="159" y="41"/>
                  </a:lnTo>
                  <a:lnTo>
                    <a:pt x="140" y="32"/>
                  </a:lnTo>
                  <a:lnTo>
                    <a:pt x="119" y="22"/>
                  </a:lnTo>
                  <a:lnTo>
                    <a:pt x="97" y="15"/>
                  </a:lnTo>
                  <a:lnTo>
                    <a:pt x="75" y="7"/>
                  </a:lnTo>
                  <a:lnTo>
                    <a:pt x="49" y="2"/>
                  </a:lnTo>
                  <a:lnTo>
                    <a:pt x="49" y="2"/>
                  </a:lnTo>
                  <a:lnTo>
                    <a:pt x="39" y="0"/>
                  </a:lnTo>
                  <a:lnTo>
                    <a:pt x="30" y="2"/>
                  </a:lnTo>
                  <a:lnTo>
                    <a:pt x="21" y="6"/>
                  </a:lnTo>
                  <a:lnTo>
                    <a:pt x="13" y="11"/>
                  </a:lnTo>
                  <a:lnTo>
                    <a:pt x="13" y="11"/>
                  </a:lnTo>
                  <a:lnTo>
                    <a:pt x="6" y="19"/>
                  </a:lnTo>
                  <a:lnTo>
                    <a:pt x="2" y="28"/>
                  </a:lnTo>
                  <a:lnTo>
                    <a:pt x="0" y="37"/>
                  </a:lnTo>
                  <a:lnTo>
                    <a:pt x="2" y="47"/>
                  </a:lnTo>
                  <a:lnTo>
                    <a:pt x="2" y="47"/>
                  </a:lnTo>
                  <a:lnTo>
                    <a:pt x="6" y="67"/>
                  </a:lnTo>
                  <a:lnTo>
                    <a:pt x="6" y="67"/>
                  </a:lnTo>
                  <a:close/>
                  <a:moveTo>
                    <a:pt x="121" y="274"/>
                  </a:moveTo>
                  <a:lnTo>
                    <a:pt x="121" y="274"/>
                  </a:lnTo>
                  <a:lnTo>
                    <a:pt x="108" y="183"/>
                  </a:lnTo>
                  <a:lnTo>
                    <a:pt x="92" y="97"/>
                  </a:lnTo>
                  <a:lnTo>
                    <a:pt x="92" y="97"/>
                  </a:lnTo>
                  <a:lnTo>
                    <a:pt x="114" y="106"/>
                  </a:lnTo>
                  <a:lnTo>
                    <a:pt x="133" y="118"/>
                  </a:lnTo>
                  <a:lnTo>
                    <a:pt x="147" y="131"/>
                  </a:lnTo>
                  <a:lnTo>
                    <a:pt x="161" y="144"/>
                  </a:lnTo>
                  <a:lnTo>
                    <a:pt x="172" y="159"/>
                  </a:lnTo>
                  <a:lnTo>
                    <a:pt x="179" y="174"/>
                  </a:lnTo>
                  <a:lnTo>
                    <a:pt x="183" y="190"/>
                  </a:lnTo>
                  <a:lnTo>
                    <a:pt x="185" y="209"/>
                  </a:lnTo>
                  <a:lnTo>
                    <a:pt x="185" y="209"/>
                  </a:lnTo>
                  <a:lnTo>
                    <a:pt x="185" y="220"/>
                  </a:lnTo>
                  <a:lnTo>
                    <a:pt x="181" y="230"/>
                  </a:lnTo>
                  <a:lnTo>
                    <a:pt x="174" y="239"/>
                  </a:lnTo>
                  <a:lnTo>
                    <a:pt x="166" y="246"/>
                  </a:lnTo>
                  <a:lnTo>
                    <a:pt x="157" y="256"/>
                  </a:lnTo>
                  <a:lnTo>
                    <a:pt x="146" y="263"/>
                  </a:lnTo>
                  <a:lnTo>
                    <a:pt x="121" y="274"/>
                  </a:lnTo>
                  <a:lnTo>
                    <a:pt x="121" y="274"/>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 name="íslîḍe"/>
            <p:cNvSpPr>
              <a:spLocks/>
            </p:cNvSpPr>
            <p:nvPr/>
          </p:nvSpPr>
          <p:spPr bwMode="auto">
            <a:xfrm>
              <a:off x="9083935" y="3111702"/>
              <a:ext cx="119610" cy="201324"/>
            </a:xfrm>
            <a:custGeom>
              <a:avLst/>
              <a:gdLst>
                <a:gd name="T0" fmla="*/ 147 w 201"/>
                <a:gd name="T1" fmla="*/ 4 h 340"/>
                <a:gd name="T2" fmla="*/ 84 w 201"/>
                <a:gd name="T3" fmla="*/ 35 h 340"/>
                <a:gd name="T4" fmla="*/ 59 w 201"/>
                <a:gd name="T5" fmla="*/ 56 h 340"/>
                <a:gd name="T6" fmla="*/ 39 w 201"/>
                <a:gd name="T7" fmla="*/ 78 h 340"/>
                <a:gd name="T8" fmla="*/ 22 w 201"/>
                <a:gd name="T9" fmla="*/ 104 h 340"/>
                <a:gd name="T10" fmla="*/ 11 w 201"/>
                <a:gd name="T11" fmla="*/ 131 h 340"/>
                <a:gd name="T12" fmla="*/ 1 w 201"/>
                <a:gd name="T13" fmla="*/ 160 h 340"/>
                <a:gd name="T14" fmla="*/ 0 w 201"/>
                <a:gd name="T15" fmla="*/ 192 h 340"/>
                <a:gd name="T16" fmla="*/ 0 w 201"/>
                <a:gd name="T17" fmla="*/ 209 h 340"/>
                <a:gd name="T18" fmla="*/ 7 w 201"/>
                <a:gd name="T19" fmla="*/ 243 h 340"/>
                <a:gd name="T20" fmla="*/ 29 w 201"/>
                <a:gd name="T21" fmla="*/ 280 h 340"/>
                <a:gd name="T22" fmla="*/ 71 w 201"/>
                <a:gd name="T23" fmla="*/ 317 h 340"/>
                <a:gd name="T24" fmla="*/ 98 w 201"/>
                <a:gd name="T25" fmla="*/ 334 h 340"/>
                <a:gd name="T26" fmla="*/ 117 w 201"/>
                <a:gd name="T27" fmla="*/ 340 h 340"/>
                <a:gd name="T28" fmla="*/ 126 w 201"/>
                <a:gd name="T29" fmla="*/ 338 h 340"/>
                <a:gd name="T30" fmla="*/ 136 w 201"/>
                <a:gd name="T31" fmla="*/ 334 h 340"/>
                <a:gd name="T32" fmla="*/ 151 w 201"/>
                <a:gd name="T33" fmla="*/ 321 h 340"/>
                <a:gd name="T34" fmla="*/ 156 w 201"/>
                <a:gd name="T35" fmla="*/ 304 h 340"/>
                <a:gd name="T36" fmla="*/ 166 w 201"/>
                <a:gd name="T37" fmla="*/ 233 h 340"/>
                <a:gd name="T38" fmla="*/ 186 w 201"/>
                <a:gd name="T39" fmla="*/ 106 h 340"/>
                <a:gd name="T40" fmla="*/ 199 w 201"/>
                <a:gd name="T41" fmla="*/ 50 h 340"/>
                <a:gd name="T42" fmla="*/ 199 w 201"/>
                <a:gd name="T43" fmla="*/ 28 h 340"/>
                <a:gd name="T44" fmla="*/ 188 w 201"/>
                <a:gd name="T45" fmla="*/ 11 h 340"/>
                <a:gd name="T46" fmla="*/ 179 w 201"/>
                <a:gd name="T47" fmla="*/ 4 h 340"/>
                <a:gd name="T48" fmla="*/ 158 w 201"/>
                <a:gd name="T49" fmla="*/ 0 h 340"/>
                <a:gd name="T50" fmla="*/ 147 w 201"/>
                <a:gd name="T51" fmla="*/ 4 h 340"/>
                <a:gd name="T52" fmla="*/ 87 w 201"/>
                <a:gd name="T53" fmla="*/ 222 h 340"/>
                <a:gd name="T54" fmla="*/ 78 w 201"/>
                <a:gd name="T55" fmla="*/ 196 h 340"/>
                <a:gd name="T56" fmla="*/ 80 w 201"/>
                <a:gd name="T57" fmla="*/ 177 h 340"/>
                <a:gd name="T58" fmla="*/ 91 w 201"/>
                <a:gd name="T59" fmla="*/ 144 h 340"/>
                <a:gd name="T60" fmla="*/ 102 w 201"/>
                <a:gd name="T61" fmla="*/ 129 h 340"/>
                <a:gd name="T62" fmla="*/ 87 w 201"/>
                <a:gd name="T63" fmla="*/ 222 h 3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201" h="340">
                  <a:moveTo>
                    <a:pt x="147" y="4"/>
                  </a:moveTo>
                  <a:lnTo>
                    <a:pt x="147" y="4"/>
                  </a:lnTo>
                  <a:lnTo>
                    <a:pt x="113" y="19"/>
                  </a:lnTo>
                  <a:lnTo>
                    <a:pt x="84" y="35"/>
                  </a:lnTo>
                  <a:lnTo>
                    <a:pt x="71" y="47"/>
                  </a:lnTo>
                  <a:lnTo>
                    <a:pt x="59" y="56"/>
                  </a:lnTo>
                  <a:lnTo>
                    <a:pt x="48" y="67"/>
                  </a:lnTo>
                  <a:lnTo>
                    <a:pt x="39" y="78"/>
                  </a:lnTo>
                  <a:lnTo>
                    <a:pt x="29" y="91"/>
                  </a:lnTo>
                  <a:lnTo>
                    <a:pt x="22" y="104"/>
                  </a:lnTo>
                  <a:lnTo>
                    <a:pt x="15" y="118"/>
                  </a:lnTo>
                  <a:lnTo>
                    <a:pt x="11" y="131"/>
                  </a:lnTo>
                  <a:lnTo>
                    <a:pt x="5" y="145"/>
                  </a:lnTo>
                  <a:lnTo>
                    <a:pt x="1" y="160"/>
                  </a:lnTo>
                  <a:lnTo>
                    <a:pt x="0" y="177"/>
                  </a:lnTo>
                  <a:lnTo>
                    <a:pt x="0" y="192"/>
                  </a:lnTo>
                  <a:lnTo>
                    <a:pt x="0" y="192"/>
                  </a:lnTo>
                  <a:lnTo>
                    <a:pt x="0" y="209"/>
                  </a:lnTo>
                  <a:lnTo>
                    <a:pt x="1" y="226"/>
                  </a:lnTo>
                  <a:lnTo>
                    <a:pt x="7" y="243"/>
                  </a:lnTo>
                  <a:lnTo>
                    <a:pt x="16" y="261"/>
                  </a:lnTo>
                  <a:lnTo>
                    <a:pt x="29" y="280"/>
                  </a:lnTo>
                  <a:lnTo>
                    <a:pt x="48" y="299"/>
                  </a:lnTo>
                  <a:lnTo>
                    <a:pt x="71" y="317"/>
                  </a:lnTo>
                  <a:lnTo>
                    <a:pt x="98" y="334"/>
                  </a:lnTo>
                  <a:lnTo>
                    <a:pt x="98" y="334"/>
                  </a:lnTo>
                  <a:lnTo>
                    <a:pt x="108" y="338"/>
                  </a:lnTo>
                  <a:lnTo>
                    <a:pt x="117" y="340"/>
                  </a:lnTo>
                  <a:lnTo>
                    <a:pt x="117" y="340"/>
                  </a:lnTo>
                  <a:lnTo>
                    <a:pt x="126" y="338"/>
                  </a:lnTo>
                  <a:lnTo>
                    <a:pt x="136" y="334"/>
                  </a:lnTo>
                  <a:lnTo>
                    <a:pt x="136" y="334"/>
                  </a:lnTo>
                  <a:lnTo>
                    <a:pt x="145" y="328"/>
                  </a:lnTo>
                  <a:lnTo>
                    <a:pt x="151" y="321"/>
                  </a:lnTo>
                  <a:lnTo>
                    <a:pt x="154" y="313"/>
                  </a:lnTo>
                  <a:lnTo>
                    <a:pt x="156" y="304"/>
                  </a:lnTo>
                  <a:lnTo>
                    <a:pt x="156" y="304"/>
                  </a:lnTo>
                  <a:lnTo>
                    <a:pt x="166" y="233"/>
                  </a:lnTo>
                  <a:lnTo>
                    <a:pt x="175" y="168"/>
                  </a:lnTo>
                  <a:lnTo>
                    <a:pt x="186" y="106"/>
                  </a:lnTo>
                  <a:lnTo>
                    <a:pt x="199" y="50"/>
                  </a:lnTo>
                  <a:lnTo>
                    <a:pt x="199" y="50"/>
                  </a:lnTo>
                  <a:lnTo>
                    <a:pt x="201" y="39"/>
                  </a:lnTo>
                  <a:lnTo>
                    <a:pt x="199" y="28"/>
                  </a:lnTo>
                  <a:lnTo>
                    <a:pt x="196" y="19"/>
                  </a:lnTo>
                  <a:lnTo>
                    <a:pt x="188" y="11"/>
                  </a:lnTo>
                  <a:lnTo>
                    <a:pt x="188" y="11"/>
                  </a:lnTo>
                  <a:lnTo>
                    <a:pt x="179" y="4"/>
                  </a:lnTo>
                  <a:lnTo>
                    <a:pt x="168" y="2"/>
                  </a:lnTo>
                  <a:lnTo>
                    <a:pt x="158" y="0"/>
                  </a:lnTo>
                  <a:lnTo>
                    <a:pt x="147" y="4"/>
                  </a:lnTo>
                  <a:lnTo>
                    <a:pt x="147" y="4"/>
                  </a:lnTo>
                  <a:close/>
                  <a:moveTo>
                    <a:pt x="87" y="222"/>
                  </a:moveTo>
                  <a:lnTo>
                    <a:pt x="87" y="222"/>
                  </a:lnTo>
                  <a:lnTo>
                    <a:pt x="80" y="209"/>
                  </a:lnTo>
                  <a:lnTo>
                    <a:pt x="78" y="196"/>
                  </a:lnTo>
                  <a:lnTo>
                    <a:pt x="78" y="196"/>
                  </a:lnTo>
                  <a:lnTo>
                    <a:pt x="80" y="177"/>
                  </a:lnTo>
                  <a:lnTo>
                    <a:pt x="85" y="159"/>
                  </a:lnTo>
                  <a:lnTo>
                    <a:pt x="91" y="144"/>
                  </a:lnTo>
                  <a:lnTo>
                    <a:pt x="102" y="129"/>
                  </a:lnTo>
                  <a:lnTo>
                    <a:pt x="102" y="129"/>
                  </a:lnTo>
                  <a:lnTo>
                    <a:pt x="93" y="175"/>
                  </a:lnTo>
                  <a:lnTo>
                    <a:pt x="87" y="222"/>
                  </a:lnTo>
                  <a:lnTo>
                    <a:pt x="87" y="22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 name="iŝlïḓé"/>
            <p:cNvSpPr>
              <a:spLocks/>
            </p:cNvSpPr>
            <p:nvPr/>
          </p:nvSpPr>
          <p:spPr bwMode="auto">
            <a:xfrm>
              <a:off x="9067355" y="2687738"/>
              <a:ext cx="71056" cy="113689"/>
            </a:xfrm>
            <a:custGeom>
              <a:avLst/>
              <a:gdLst>
                <a:gd name="T0" fmla="*/ 52 w 119"/>
                <a:gd name="T1" fmla="*/ 193 h 193"/>
                <a:gd name="T2" fmla="*/ 52 w 119"/>
                <a:gd name="T3" fmla="*/ 193 h 193"/>
                <a:gd name="T4" fmla="*/ 65 w 119"/>
                <a:gd name="T5" fmla="*/ 193 h 193"/>
                <a:gd name="T6" fmla="*/ 76 w 119"/>
                <a:gd name="T7" fmla="*/ 189 h 193"/>
                <a:gd name="T8" fmla="*/ 85 w 119"/>
                <a:gd name="T9" fmla="*/ 185 h 193"/>
                <a:gd name="T10" fmla="*/ 95 w 119"/>
                <a:gd name="T11" fmla="*/ 178 h 193"/>
                <a:gd name="T12" fmla="*/ 102 w 119"/>
                <a:gd name="T13" fmla="*/ 170 h 193"/>
                <a:gd name="T14" fmla="*/ 108 w 119"/>
                <a:gd name="T15" fmla="*/ 161 h 193"/>
                <a:gd name="T16" fmla="*/ 112 w 119"/>
                <a:gd name="T17" fmla="*/ 150 h 193"/>
                <a:gd name="T18" fmla="*/ 115 w 119"/>
                <a:gd name="T19" fmla="*/ 137 h 193"/>
                <a:gd name="T20" fmla="*/ 119 w 119"/>
                <a:gd name="T21" fmla="*/ 64 h 193"/>
                <a:gd name="T22" fmla="*/ 119 w 119"/>
                <a:gd name="T23" fmla="*/ 64 h 193"/>
                <a:gd name="T24" fmla="*/ 119 w 119"/>
                <a:gd name="T25" fmla="*/ 53 h 193"/>
                <a:gd name="T26" fmla="*/ 117 w 119"/>
                <a:gd name="T27" fmla="*/ 40 h 193"/>
                <a:gd name="T28" fmla="*/ 113 w 119"/>
                <a:gd name="T29" fmla="*/ 30 h 193"/>
                <a:gd name="T30" fmla="*/ 106 w 119"/>
                <a:gd name="T31" fmla="*/ 21 h 193"/>
                <a:gd name="T32" fmla="*/ 99 w 119"/>
                <a:gd name="T33" fmla="*/ 13 h 193"/>
                <a:gd name="T34" fmla="*/ 89 w 119"/>
                <a:gd name="T35" fmla="*/ 6 h 193"/>
                <a:gd name="T36" fmla="*/ 78 w 119"/>
                <a:gd name="T37" fmla="*/ 2 h 193"/>
                <a:gd name="T38" fmla="*/ 67 w 119"/>
                <a:gd name="T39" fmla="*/ 0 h 193"/>
                <a:gd name="T40" fmla="*/ 67 w 119"/>
                <a:gd name="T41" fmla="*/ 0 h 193"/>
                <a:gd name="T42" fmla="*/ 56 w 119"/>
                <a:gd name="T43" fmla="*/ 0 h 193"/>
                <a:gd name="T44" fmla="*/ 44 w 119"/>
                <a:gd name="T45" fmla="*/ 2 h 193"/>
                <a:gd name="T46" fmla="*/ 33 w 119"/>
                <a:gd name="T47" fmla="*/ 8 h 193"/>
                <a:gd name="T48" fmla="*/ 24 w 119"/>
                <a:gd name="T49" fmla="*/ 13 h 193"/>
                <a:gd name="T50" fmla="*/ 16 w 119"/>
                <a:gd name="T51" fmla="*/ 23 h 193"/>
                <a:gd name="T52" fmla="*/ 11 w 119"/>
                <a:gd name="T53" fmla="*/ 32 h 193"/>
                <a:gd name="T54" fmla="*/ 7 w 119"/>
                <a:gd name="T55" fmla="*/ 43 h 193"/>
                <a:gd name="T56" fmla="*/ 5 w 119"/>
                <a:gd name="T57" fmla="*/ 54 h 193"/>
                <a:gd name="T58" fmla="*/ 0 w 119"/>
                <a:gd name="T59" fmla="*/ 129 h 193"/>
                <a:gd name="T60" fmla="*/ 0 w 119"/>
                <a:gd name="T61" fmla="*/ 129 h 193"/>
                <a:gd name="T62" fmla="*/ 0 w 119"/>
                <a:gd name="T63" fmla="*/ 140 h 193"/>
                <a:gd name="T64" fmla="*/ 1 w 119"/>
                <a:gd name="T65" fmla="*/ 151 h 193"/>
                <a:gd name="T66" fmla="*/ 7 w 119"/>
                <a:gd name="T67" fmla="*/ 163 h 193"/>
                <a:gd name="T68" fmla="*/ 13 w 119"/>
                <a:gd name="T69" fmla="*/ 172 h 193"/>
                <a:gd name="T70" fmla="*/ 20 w 119"/>
                <a:gd name="T71" fmla="*/ 179 h 193"/>
                <a:gd name="T72" fmla="*/ 29 w 119"/>
                <a:gd name="T73" fmla="*/ 187 h 193"/>
                <a:gd name="T74" fmla="*/ 41 w 119"/>
                <a:gd name="T75" fmla="*/ 191 h 193"/>
                <a:gd name="T76" fmla="*/ 52 w 119"/>
                <a:gd name="T77" fmla="*/ 193 h 193"/>
                <a:gd name="T78" fmla="*/ 52 w 119"/>
                <a:gd name="T79" fmla="*/ 193 h 1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19" h="193">
                  <a:moveTo>
                    <a:pt x="52" y="193"/>
                  </a:moveTo>
                  <a:lnTo>
                    <a:pt x="52" y="193"/>
                  </a:lnTo>
                  <a:lnTo>
                    <a:pt x="65" y="193"/>
                  </a:lnTo>
                  <a:lnTo>
                    <a:pt x="76" y="189"/>
                  </a:lnTo>
                  <a:lnTo>
                    <a:pt x="85" y="185"/>
                  </a:lnTo>
                  <a:lnTo>
                    <a:pt x="95" y="178"/>
                  </a:lnTo>
                  <a:lnTo>
                    <a:pt x="102" y="170"/>
                  </a:lnTo>
                  <a:lnTo>
                    <a:pt x="108" y="161"/>
                  </a:lnTo>
                  <a:lnTo>
                    <a:pt x="112" y="150"/>
                  </a:lnTo>
                  <a:lnTo>
                    <a:pt x="115" y="137"/>
                  </a:lnTo>
                  <a:lnTo>
                    <a:pt x="119" y="64"/>
                  </a:lnTo>
                  <a:lnTo>
                    <a:pt x="119" y="64"/>
                  </a:lnTo>
                  <a:lnTo>
                    <a:pt x="119" y="53"/>
                  </a:lnTo>
                  <a:lnTo>
                    <a:pt x="117" y="40"/>
                  </a:lnTo>
                  <a:lnTo>
                    <a:pt x="113" y="30"/>
                  </a:lnTo>
                  <a:lnTo>
                    <a:pt x="106" y="21"/>
                  </a:lnTo>
                  <a:lnTo>
                    <a:pt x="99" y="13"/>
                  </a:lnTo>
                  <a:lnTo>
                    <a:pt x="89" y="6"/>
                  </a:lnTo>
                  <a:lnTo>
                    <a:pt x="78" y="2"/>
                  </a:lnTo>
                  <a:lnTo>
                    <a:pt x="67" y="0"/>
                  </a:lnTo>
                  <a:lnTo>
                    <a:pt x="67" y="0"/>
                  </a:lnTo>
                  <a:lnTo>
                    <a:pt x="56" y="0"/>
                  </a:lnTo>
                  <a:lnTo>
                    <a:pt x="44" y="2"/>
                  </a:lnTo>
                  <a:lnTo>
                    <a:pt x="33" y="8"/>
                  </a:lnTo>
                  <a:lnTo>
                    <a:pt x="24" y="13"/>
                  </a:lnTo>
                  <a:lnTo>
                    <a:pt x="16" y="23"/>
                  </a:lnTo>
                  <a:lnTo>
                    <a:pt x="11" y="32"/>
                  </a:lnTo>
                  <a:lnTo>
                    <a:pt x="7" y="43"/>
                  </a:lnTo>
                  <a:lnTo>
                    <a:pt x="5" y="54"/>
                  </a:lnTo>
                  <a:lnTo>
                    <a:pt x="0" y="129"/>
                  </a:lnTo>
                  <a:lnTo>
                    <a:pt x="0" y="129"/>
                  </a:lnTo>
                  <a:lnTo>
                    <a:pt x="0" y="140"/>
                  </a:lnTo>
                  <a:lnTo>
                    <a:pt x="1" y="151"/>
                  </a:lnTo>
                  <a:lnTo>
                    <a:pt x="7" y="163"/>
                  </a:lnTo>
                  <a:lnTo>
                    <a:pt x="13" y="172"/>
                  </a:lnTo>
                  <a:lnTo>
                    <a:pt x="20" y="179"/>
                  </a:lnTo>
                  <a:lnTo>
                    <a:pt x="29" y="187"/>
                  </a:lnTo>
                  <a:lnTo>
                    <a:pt x="41" y="191"/>
                  </a:lnTo>
                  <a:lnTo>
                    <a:pt x="52" y="193"/>
                  </a:lnTo>
                  <a:lnTo>
                    <a:pt x="52" y="19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 name="îṩ1îdè"/>
            <p:cNvSpPr>
              <a:spLocks/>
            </p:cNvSpPr>
            <p:nvPr/>
          </p:nvSpPr>
          <p:spPr bwMode="auto">
            <a:xfrm>
              <a:off x="9377631" y="2687738"/>
              <a:ext cx="72240" cy="113689"/>
            </a:xfrm>
            <a:custGeom>
              <a:avLst/>
              <a:gdLst>
                <a:gd name="T0" fmla="*/ 67 w 121"/>
                <a:gd name="T1" fmla="*/ 193 h 193"/>
                <a:gd name="T2" fmla="*/ 67 w 121"/>
                <a:gd name="T3" fmla="*/ 193 h 193"/>
                <a:gd name="T4" fmla="*/ 80 w 121"/>
                <a:gd name="T5" fmla="*/ 191 h 193"/>
                <a:gd name="T6" fmla="*/ 90 w 121"/>
                <a:gd name="T7" fmla="*/ 187 h 193"/>
                <a:gd name="T8" fmla="*/ 99 w 121"/>
                <a:gd name="T9" fmla="*/ 179 h 193"/>
                <a:gd name="T10" fmla="*/ 108 w 121"/>
                <a:gd name="T11" fmla="*/ 172 h 193"/>
                <a:gd name="T12" fmla="*/ 114 w 121"/>
                <a:gd name="T13" fmla="*/ 163 h 193"/>
                <a:gd name="T14" fmla="*/ 117 w 121"/>
                <a:gd name="T15" fmla="*/ 151 h 193"/>
                <a:gd name="T16" fmla="*/ 121 w 121"/>
                <a:gd name="T17" fmla="*/ 140 h 193"/>
                <a:gd name="T18" fmla="*/ 121 w 121"/>
                <a:gd name="T19" fmla="*/ 129 h 193"/>
                <a:gd name="T20" fmla="*/ 116 w 121"/>
                <a:gd name="T21" fmla="*/ 54 h 193"/>
                <a:gd name="T22" fmla="*/ 116 w 121"/>
                <a:gd name="T23" fmla="*/ 54 h 193"/>
                <a:gd name="T24" fmla="*/ 114 w 121"/>
                <a:gd name="T25" fmla="*/ 43 h 193"/>
                <a:gd name="T26" fmla="*/ 108 w 121"/>
                <a:gd name="T27" fmla="*/ 32 h 193"/>
                <a:gd name="T28" fmla="*/ 103 w 121"/>
                <a:gd name="T29" fmla="*/ 23 h 193"/>
                <a:gd name="T30" fmla="*/ 95 w 121"/>
                <a:gd name="T31" fmla="*/ 13 h 193"/>
                <a:gd name="T32" fmla="*/ 86 w 121"/>
                <a:gd name="T33" fmla="*/ 8 h 193"/>
                <a:gd name="T34" fmla="*/ 76 w 121"/>
                <a:gd name="T35" fmla="*/ 2 h 193"/>
                <a:gd name="T36" fmla="*/ 65 w 121"/>
                <a:gd name="T37" fmla="*/ 0 h 193"/>
                <a:gd name="T38" fmla="*/ 52 w 121"/>
                <a:gd name="T39" fmla="*/ 0 h 193"/>
                <a:gd name="T40" fmla="*/ 52 w 121"/>
                <a:gd name="T41" fmla="*/ 0 h 193"/>
                <a:gd name="T42" fmla="*/ 41 w 121"/>
                <a:gd name="T43" fmla="*/ 2 h 193"/>
                <a:gd name="T44" fmla="*/ 30 w 121"/>
                <a:gd name="T45" fmla="*/ 6 h 193"/>
                <a:gd name="T46" fmla="*/ 20 w 121"/>
                <a:gd name="T47" fmla="*/ 13 h 193"/>
                <a:gd name="T48" fmla="*/ 13 w 121"/>
                <a:gd name="T49" fmla="*/ 21 h 193"/>
                <a:gd name="T50" fmla="*/ 7 w 121"/>
                <a:gd name="T51" fmla="*/ 30 h 193"/>
                <a:gd name="T52" fmla="*/ 4 w 121"/>
                <a:gd name="T53" fmla="*/ 40 h 193"/>
                <a:gd name="T54" fmla="*/ 0 w 121"/>
                <a:gd name="T55" fmla="*/ 53 h 193"/>
                <a:gd name="T56" fmla="*/ 0 w 121"/>
                <a:gd name="T57" fmla="*/ 64 h 193"/>
                <a:gd name="T58" fmla="*/ 6 w 121"/>
                <a:gd name="T59" fmla="*/ 137 h 193"/>
                <a:gd name="T60" fmla="*/ 6 w 121"/>
                <a:gd name="T61" fmla="*/ 137 h 193"/>
                <a:gd name="T62" fmla="*/ 7 w 121"/>
                <a:gd name="T63" fmla="*/ 150 h 193"/>
                <a:gd name="T64" fmla="*/ 11 w 121"/>
                <a:gd name="T65" fmla="*/ 161 h 193"/>
                <a:gd name="T66" fmla="*/ 17 w 121"/>
                <a:gd name="T67" fmla="*/ 170 h 193"/>
                <a:gd name="T68" fmla="*/ 26 w 121"/>
                <a:gd name="T69" fmla="*/ 178 h 193"/>
                <a:gd name="T70" fmla="*/ 34 w 121"/>
                <a:gd name="T71" fmla="*/ 185 h 193"/>
                <a:gd name="T72" fmla="*/ 45 w 121"/>
                <a:gd name="T73" fmla="*/ 189 h 193"/>
                <a:gd name="T74" fmla="*/ 56 w 121"/>
                <a:gd name="T75" fmla="*/ 193 h 193"/>
                <a:gd name="T76" fmla="*/ 67 w 121"/>
                <a:gd name="T77" fmla="*/ 193 h 193"/>
                <a:gd name="T78" fmla="*/ 67 w 121"/>
                <a:gd name="T79" fmla="*/ 193 h 1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 h="193">
                  <a:moveTo>
                    <a:pt x="67" y="193"/>
                  </a:moveTo>
                  <a:lnTo>
                    <a:pt x="67" y="193"/>
                  </a:lnTo>
                  <a:lnTo>
                    <a:pt x="80" y="191"/>
                  </a:lnTo>
                  <a:lnTo>
                    <a:pt x="90" y="187"/>
                  </a:lnTo>
                  <a:lnTo>
                    <a:pt x="99" y="179"/>
                  </a:lnTo>
                  <a:lnTo>
                    <a:pt x="108" y="172"/>
                  </a:lnTo>
                  <a:lnTo>
                    <a:pt x="114" y="163"/>
                  </a:lnTo>
                  <a:lnTo>
                    <a:pt x="117" y="151"/>
                  </a:lnTo>
                  <a:lnTo>
                    <a:pt x="121" y="140"/>
                  </a:lnTo>
                  <a:lnTo>
                    <a:pt x="121" y="129"/>
                  </a:lnTo>
                  <a:lnTo>
                    <a:pt x="116" y="54"/>
                  </a:lnTo>
                  <a:lnTo>
                    <a:pt x="116" y="54"/>
                  </a:lnTo>
                  <a:lnTo>
                    <a:pt x="114" y="43"/>
                  </a:lnTo>
                  <a:lnTo>
                    <a:pt x="108" y="32"/>
                  </a:lnTo>
                  <a:lnTo>
                    <a:pt x="103" y="23"/>
                  </a:lnTo>
                  <a:lnTo>
                    <a:pt x="95" y="13"/>
                  </a:lnTo>
                  <a:lnTo>
                    <a:pt x="86" y="8"/>
                  </a:lnTo>
                  <a:lnTo>
                    <a:pt x="76" y="2"/>
                  </a:lnTo>
                  <a:lnTo>
                    <a:pt x="65" y="0"/>
                  </a:lnTo>
                  <a:lnTo>
                    <a:pt x="52" y="0"/>
                  </a:lnTo>
                  <a:lnTo>
                    <a:pt x="52" y="0"/>
                  </a:lnTo>
                  <a:lnTo>
                    <a:pt x="41" y="2"/>
                  </a:lnTo>
                  <a:lnTo>
                    <a:pt x="30" y="6"/>
                  </a:lnTo>
                  <a:lnTo>
                    <a:pt x="20" y="13"/>
                  </a:lnTo>
                  <a:lnTo>
                    <a:pt x="13" y="21"/>
                  </a:lnTo>
                  <a:lnTo>
                    <a:pt x="7" y="30"/>
                  </a:lnTo>
                  <a:lnTo>
                    <a:pt x="4" y="40"/>
                  </a:lnTo>
                  <a:lnTo>
                    <a:pt x="0" y="53"/>
                  </a:lnTo>
                  <a:lnTo>
                    <a:pt x="0" y="64"/>
                  </a:lnTo>
                  <a:lnTo>
                    <a:pt x="6" y="137"/>
                  </a:lnTo>
                  <a:lnTo>
                    <a:pt x="6" y="137"/>
                  </a:lnTo>
                  <a:lnTo>
                    <a:pt x="7" y="150"/>
                  </a:lnTo>
                  <a:lnTo>
                    <a:pt x="11" y="161"/>
                  </a:lnTo>
                  <a:lnTo>
                    <a:pt x="17" y="170"/>
                  </a:lnTo>
                  <a:lnTo>
                    <a:pt x="26" y="178"/>
                  </a:lnTo>
                  <a:lnTo>
                    <a:pt x="34" y="185"/>
                  </a:lnTo>
                  <a:lnTo>
                    <a:pt x="45" y="189"/>
                  </a:lnTo>
                  <a:lnTo>
                    <a:pt x="56" y="193"/>
                  </a:lnTo>
                  <a:lnTo>
                    <a:pt x="67" y="193"/>
                  </a:lnTo>
                  <a:lnTo>
                    <a:pt x="67" y="19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 name="ïṣļïḓè"/>
            <p:cNvSpPr>
              <a:spLocks/>
            </p:cNvSpPr>
            <p:nvPr/>
          </p:nvSpPr>
          <p:spPr bwMode="auto">
            <a:xfrm>
              <a:off x="9023943" y="2334972"/>
              <a:ext cx="526451" cy="269075"/>
            </a:xfrm>
            <a:custGeom>
              <a:avLst/>
              <a:gdLst>
                <a:gd name="T0" fmla="*/ 405 w 810"/>
                <a:gd name="T1" fmla="*/ 180 h 412"/>
                <a:gd name="T2" fmla="*/ 0 w 810"/>
                <a:gd name="T3" fmla="*/ 0 h 412"/>
                <a:gd name="T4" fmla="*/ 0 w 810"/>
                <a:gd name="T5" fmla="*/ 272 h 412"/>
                <a:gd name="T6" fmla="*/ 0 w 810"/>
                <a:gd name="T7" fmla="*/ 272 h 412"/>
                <a:gd name="T8" fmla="*/ 7 w 810"/>
                <a:gd name="T9" fmla="*/ 278 h 412"/>
                <a:gd name="T10" fmla="*/ 29 w 810"/>
                <a:gd name="T11" fmla="*/ 294 h 412"/>
                <a:gd name="T12" fmla="*/ 45 w 810"/>
                <a:gd name="T13" fmla="*/ 304 h 412"/>
                <a:gd name="T14" fmla="*/ 65 w 810"/>
                <a:gd name="T15" fmla="*/ 316 h 412"/>
                <a:gd name="T16" fmla="*/ 87 w 810"/>
                <a:gd name="T17" fmla="*/ 329 h 412"/>
                <a:gd name="T18" fmla="*/ 112 w 810"/>
                <a:gd name="T19" fmla="*/ 343 h 412"/>
                <a:gd name="T20" fmla="*/ 140 w 810"/>
                <a:gd name="T21" fmla="*/ 355 h 412"/>
                <a:gd name="T22" fmla="*/ 171 w 810"/>
                <a:gd name="T23" fmla="*/ 368 h 412"/>
                <a:gd name="T24" fmla="*/ 204 w 810"/>
                <a:gd name="T25" fmla="*/ 380 h 412"/>
                <a:gd name="T26" fmla="*/ 239 w 810"/>
                <a:gd name="T27" fmla="*/ 390 h 412"/>
                <a:gd name="T28" fmla="*/ 278 w 810"/>
                <a:gd name="T29" fmla="*/ 399 h 412"/>
                <a:gd name="T30" fmla="*/ 318 w 810"/>
                <a:gd name="T31" fmla="*/ 406 h 412"/>
                <a:gd name="T32" fmla="*/ 339 w 810"/>
                <a:gd name="T33" fmla="*/ 409 h 412"/>
                <a:gd name="T34" fmla="*/ 361 w 810"/>
                <a:gd name="T35" fmla="*/ 410 h 412"/>
                <a:gd name="T36" fmla="*/ 383 w 810"/>
                <a:gd name="T37" fmla="*/ 411 h 412"/>
                <a:gd name="T38" fmla="*/ 405 w 810"/>
                <a:gd name="T39" fmla="*/ 412 h 412"/>
                <a:gd name="T40" fmla="*/ 405 w 810"/>
                <a:gd name="T41" fmla="*/ 412 h 412"/>
                <a:gd name="T42" fmla="*/ 427 w 810"/>
                <a:gd name="T43" fmla="*/ 411 h 412"/>
                <a:gd name="T44" fmla="*/ 449 w 810"/>
                <a:gd name="T45" fmla="*/ 410 h 412"/>
                <a:gd name="T46" fmla="*/ 471 w 810"/>
                <a:gd name="T47" fmla="*/ 409 h 412"/>
                <a:gd name="T48" fmla="*/ 492 w 810"/>
                <a:gd name="T49" fmla="*/ 406 h 412"/>
                <a:gd name="T50" fmla="*/ 531 w 810"/>
                <a:gd name="T51" fmla="*/ 399 h 412"/>
                <a:gd name="T52" fmla="*/ 570 w 810"/>
                <a:gd name="T53" fmla="*/ 390 h 412"/>
                <a:gd name="T54" fmla="*/ 605 w 810"/>
                <a:gd name="T55" fmla="*/ 380 h 412"/>
                <a:gd name="T56" fmla="*/ 639 w 810"/>
                <a:gd name="T57" fmla="*/ 368 h 412"/>
                <a:gd name="T58" fmla="*/ 670 w 810"/>
                <a:gd name="T59" fmla="*/ 355 h 412"/>
                <a:gd name="T60" fmla="*/ 698 w 810"/>
                <a:gd name="T61" fmla="*/ 343 h 412"/>
                <a:gd name="T62" fmla="*/ 724 w 810"/>
                <a:gd name="T63" fmla="*/ 329 h 412"/>
                <a:gd name="T64" fmla="*/ 746 w 810"/>
                <a:gd name="T65" fmla="*/ 316 h 412"/>
                <a:gd name="T66" fmla="*/ 765 w 810"/>
                <a:gd name="T67" fmla="*/ 304 h 412"/>
                <a:gd name="T68" fmla="*/ 782 w 810"/>
                <a:gd name="T69" fmla="*/ 294 h 412"/>
                <a:gd name="T70" fmla="*/ 804 w 810"/>
                <a:gd name="T71" fmla="*/ 278 h 412"/>
                <a:gd name="T72" fmla="*/ 810 w 810"/>
                <a:gd name="T73" fmla="*/ 272 h 412"/>
                <a:gd name="T74" fmla="*/ 810 w 810"/>
                <a:gd name="T75" fmla="*/ 0 h 412"/>
                <a:gd name="T76" fmla="*/ 405 w 810"/>
                <a:gd name="T77" fmla="*/ 180 h 4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810" h="412">
                  <a:moveTo>
                    <a:pt x="405" y="180"/>
                  </a:moveTo>
                  <a:lnTo>
                    <a:pt x="0" y="0"/>
                  </a:lnTo>
                  <a:lnTo>
                    <a:pt x="0" y="272"/>
                  </a:lnTo>
                  <a:lnTo>
                    <a:pt x="0" y="272"/>
                  </a:lnTo>
                  <a:lnTo>
                    <a:pt x="7" y="278"/>
                  </a:lnTo>
                  <a:lnTo>
                    <a:pt x="29" y="294"/>
                  </a:lnTo>
                  <a:lnTo>
                    <a:pt x="45" y="304"/>
                  </a:lnTo>
                  <a:lnTo>
                    <a:pt x="65" y="316"/>
                  </a:lnTo>
                  <a:lnTo>
                    <a:pt x="87" y="329"/>
                  </a:lnTo>
                  <a:lnTo>
                    <a:pt x="112" y="343"/>
                  </a:lnTo>
                  <a:lnTo>
                    <a:pt x="140" y="355"/>
                  </a:lnTo>
                  <a:lnTo>
                    <a:pt x="171" y="368"/>
                  </a:lnTo>
                  <a:lnTo>
                    <a:pt x="204" y="380"/>
                  </a:lnTo>
                  <a:lnTo>
                    <a:pt x="239" y="390"/>
                  </a:lnTo>
                  <a:lnTo>
                    <a:pt x="278" y="399"/>
                  </a:lnTo>
                  <a:lnTo>
                    <a:pt x="318" y="406"/>
                  </a:lnTo>
                  <a:lnTo>
                    <a:pt x="339" y="409"/>
                  </a:lnTo>
                  <a:lnTo>
                    <a:pt x="361" y="410"/>
                  </a:lnTo>
                  <a:lnTo>
                    <a:pt x="383" y="411"/>
                  </a:lnTo>
                  <a:lnTo>
                    <a:pt x="405" y="412"/>
                  </a:lnTo>
                  <a:lnTo>
                    <a:pt x="405" y="412"/>
                  </a:lnTo>
                  <a:lnTo>
                    <a:pt x="427" y="411"/>
                  </a:lnTo>
                  <a:lnTo>
                    <a:pt x="449" y="410"/>
                  </a:lnTo>
                  <a:lnTo>
                    <a:pt x="471" y="409"/>
                  </a:lnTo>
                  <a:lnTo>
                    <a:pt x="492" y="406"/>
                  </a:lnTo>
                  <a:lnTo>
                    <a:pt x="531" y="399"/>
                  </a:lnTo>
                  <a:lnTo>
                    <a:pt x="570" y="390"/>
                  </a:lnTo>
                  <a:lnTo>
                    <a:pt x="605" y="380"/>
                  </a:lnTo>
                  <a:lnTo>
                    <a:pt x="639" y="368"/>
                  </a:lnTo>
                  <a:lnTo>
                    <a:pt x="670" y="355"/>
                  </a:lnTo>
                  <a:lnTo>
                    <a:pt x="698" y="343"/>
                  </a:lnTo>
                  <a:lnTo>
                    <a:pt x="724" y="329"/>
                  </a:lnTo>
                  <a:lnTo>
                    <a:pt x="746" y="316"/>
                  </a:lnTo>
                  <a:lnTo>
                    <a:pt x="765" y="304"/>
                  </a:lnTo>
                  <a:lnTo>
                    <a:pt x="782" y="294"/>
                  </a:lnTo>
                  <a:lnTo>
                    <a:pt x="804" y="278"/>
                  </a:lnTo>
                  <a:lnTo>
                    <a:pt x="810" y="272"/>
                  </a:lnTo>
                  <a:lnTo>
                    <a:pt x="810" y="0"/>
                  </a:lnTo>
                  <a:lnTo>
                    <a:pt x="405" y="180"/>
                  </a:lnTo>
                  <a:close/>
                </a:path>
              </a:pathLst>
            </a:custGeom>
            <a:solidFill>
              <a:schemeClr val="tx2">
                <a:lumMod val="75000"/>
              </a:schemeClr>
            </a:solidFill>
            <a:ln>
              <a:noFill/>
            </a:ln>
            <a:extLst/>
          </p:spPr>
          <p:txBody>
            <a:bodyPr anchor="ctr"/>
            <a:lstStyle/>
            <a:p>
              <a:pPr algn="ctr"/>
              <a:endParaRPr/>
            </a:p>
          </p:txBody>
        </p:sp>
        <p:sp>
          <p:nvSpPr>
            <p:cNvPr id="19" name="îs1îďê"/>
            <p:cNvSpPr>
              <a:spLocks/>
            </p:cNvSpPr>
            <p:nvPr/>
          </p:nvSpPr>
          <p:spPr bwMode="auto">
            <a:xfrm>
              <a:off x="9003145" y="2315474"/>
              <a:ext cx="568047" cy="308071"/>
            </a:xfrm>
            <a:custGeom>
              <a:avLst/>
              <a:gdLst>
                <a:gd name="T0" fmla="*/ 438 w 875"/>
                <a:gd name="T1" fmla="*/ 475 h 475"/>
                <a:gd name="T2" fmla="*/ 392 w 875"/>
                <a:gd name="T3" fmla="*/ 473 h 475"/>
                <a:gd name="T4" fmla="*/ 348 w 875"/>
                <a:gd name="T5" fmla="*/ 470 h 475"/>
                <a:gd name="T6" fmla="*/ 267 w 875"/>
                <a:gd name="T7" fmla="*/ 453 h 475"/>
                <a:gd name="T8" fmla="*/ 195 w 875"/>
                <a:gd name="T9" fmla="*/ 430 h 475"/>
                <a:gd name="T10" fmla="*/ 133 w 875"/>
                <a:gd name="T11" fmla="*/ 403 h 475"/>
                <a:gd name="T12" fmla="*/ 84 w 875"/>
                <a:gd name="T13" fmla="*/ 377 h 475"/>
                <a:gd name="T14" fmla="*/ 47 w 875"/>
                <a:gd name="T15" fmla="*/ 354 h 475"/>
                <a:gd name="T16" fmla="*/ 12 w 875"/>
                <a:gd name="T17" fmla="*/ 328 h 475"/>
                <a:gd name="T18" fmla="*/ 7 w 875"/>
                <a:gd name="T19" fmla="*/ 324 h 475"/>
                <a:gd name="T20" fmla="*/ 1 w 875"/>
                <a:gd name="T21" fmla="*/ 311 h 475"/>
                <a:gd name="T22" fmla="*/ 0 w 875"/>
                <a:gd name="T23" fmla="*/ 32 h 475"/>
                <a:gd name="T24" fmla="*/ 1 w 875"/>
                <a:gd name="T25" fmla="*/ 23 h 475"/>
                <a:gd name="T26" fmla="*/ 9 w 875"/>
                <a:gd name="T27" fmla="*/ 10 h 475"/>
                <a:gd name="T28" fmla="*/ 15 w 875"/>
                <a:gd name="T29" fmla="*/ 5 h 475"/>
                <a:gd name="T30" fmla="*/ 29 w 875"/>
                <a:gd name="T31" fmla="*/ 0 h 475"/>
                <a:gd name="T32" fmla="*/ 45 w 875"/>
                <a:gd name="T33" fmla="*/ 3 h 475"/>
                <a:gd name="T34" fmla="*/ 831 w 875"/>
                <a:gd name="T35" fmla="*/ 3 h 475"/>
                <a:gd name="T36" fmla="*/ 839 w 875"/>
                <a:gd name="T37" fmla="*/ 0 h 475"/>
                <a:gd name="T38" fmla="*/ 854 w 875"/>
                <a:gd name="T39" fmla="*/ 1 h 475"/>
                <a:gd name="T40" fmla="*/ 861 w 875"/>
                <a:gd name="T41" fmla="*/ 5 h 475"/>
                <a:gd name="T42" fmla="*/ 871 w 875"/>
                <a:gd name="T43" fmla="*/ 16 h 475"/>
                <a:gd name="T44" fmla="*/ 875 w 875"/>
                <a:gd name="T45" fmla="*/ 32 h 475"/>
                <a:gd name="T46" fmla="*/ 875 w 875"/>
                <a:gd name="T47" fmla="*/ 304 h 475"/>
                <a:gd name="T48" fmla="*/ 872 w 875"/>
                <a:gd name="T49" fmla="*/ 318 h 475"/>
                <a:gd name="T50" fmla="*/ 864 w 875"/>
                <a:gd name="T51" fmla="*/ 328 h 475"/>
                <a:gd name="T52" fmla="*/ 854 w 875"/>
                <a:gd name="T53" fmla="*/ 336 h 475"/>
                <a:gd name="T54" fmla="*/ 812 w 875"/>
                <a:gd name="T55" fmla="*/ 365 h 475"/>
                <a:gd name="T56" fmla="*/ 768 w 875"/>
                <a:gd name="T57" fmla="*/ 391 h 475"/>
                <a:gd name="T58" fmla="*/ 713 w 875"/>
                <a:gd name="T59" fmla="*/ 417 h 475"/>
                <a:gd name="T60" fmla="*/ 645 w 875"/>
                <a:gd name="T61" fmla="*/ 442 h 475"/>
                <a:gd name="T62" fmla="*/ 569 w 875"/>
                <a:gd name="T63" fmla="*/ 463 h 475"/>
                <a:gd name="T64" fmla="*/ 506 w 875"/>
                <a:gd name="T65" fmla="*/ 472 h 475"/>
                <a:gd name="T66" fmla="*/ 461 w 875"/>
                <a:gd name="T67" fmla="*/ 474 h 475"/>
                <a:gd name="T68" fmla="*/ 438 w 875"/>
                <a:gd name="T69" fmla="*/ 475 h 475"/>
                <a:gd name="T70" fmla="*/ 64 w 875"/>
                <a:gd name="T71" fmla="*/ 289 h 475"/>
                <a:gd name="T72" fmla="*/ 111 w 875"/>
                <a:gd name="T73" fmla="*/ 320 h 475"/>
                <a:gd name="T74" fmla="*/ 148 w 875"/>
                <a:gd name="T75" fmla="*/ 341 h 475"/>
                <a:gd name="T76" fmla="*/ 194 w 875"/>
                <a:gd name="T77" fmla="*/ 362 h 475"/>
                <a:gd name="T78" fmla="*/ 246 w 875"/>
                <a:gd name="T79" fmla="*/ 381 h 475"/>
                <a:gd name="T80" fmla="*/ 304 w 875"/>
                <a:gd name="T81" fmla="*/ 398 h 475"/>
                <a:gd name="T82" fmla="*/ 369 w 875"/>
                <a:gd name="T83" fmla="*/ 408 h 475"/>
                <a:gd name="T84" fmla="*/ 438 w 875"/>
                <a:gd name="T85" fmla="*/ 413 h 475"/>
                <a:gd name="T86" fmla="*/ 473 w 875"/>
                <a:gd name="T87" fmla="*/ 412 h 475"/>
                <a:gd name="T88" fmla="*/ 540 w 875"/>
                <a:gd name="T89" fmla="*/ 403 h 475"/>
                <a:gd name="T90" fmla="*/ 603 w 875"/>
                <a:gd name="T91" fmla="*/ 390 h 475"/>
                <a:gd name="T92" fmla="*/ 657 w 875"/>
                <a:gd name="T93" fmla="*/ 371 h 475"/>
                <a:gd name="T94" fmla="*/ 706 w 875"/>
                <a:gd name="T95" fmla="*/ 351 h 475"/>
                <a:gd name="T96" fmla="*/ 746 w 875"/>
                <a:gd name="T97" fmla="*/ 330 h 475"/>
                <a:gd name="T98" fmla="*/ 793 w 875"/>
                <a:gd name="T99" fmla="*/ 303 h 475"/>
                <a:gd name="T100" fmla="*/ 812 w 875"/>
                <a:gd name="T101" fmla="*/ 79 h 475"/>
                <a:gd name="T102" fmla="*/ 451 w 875"/>
                <a:gd name="T103" fmla="*/ 240 h 475"/>
                <a:gd name="T104" fmla="*/ 438 w 875"/>
                <a:gd name="T105" fmla="*/ 244 h 475"/>
                <a:gd name="T106" fmla="*/ 425 w 875"/>
                <a:gd name="T107" fmla="*/ 240 h 475"/>
                <a:gd name="T108" fmla="*/ 64 w 875"/>
                <a:gd name="T109" fmla="*/ 289 h 4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875" h="475">
                  <a:moveTo>
                    <a:pt x="438" y="475"/>
                  </a:moveTo>
                  <a:lnTo>
                    <a:pt x="438" y="475"/>
                  </a:lnTo>
                  <a:lnTo>
                    <a:pt x="415" y="474"/>
                  </a:lnTo>
                  <a:lnTo>
                    <a:pt x="392" y="473"/>
                  </a:lnTo>
                  <a:lnTo>
                    <a:pt x="370" y="472"/>
                  </a:lnTo>
                  <a:lnTo>
                    <a:pt x="348" y="470"/>
                  </a:lnTo>
                  <a:lnTo>
                    <a:pt x="306" y="463"/>
                  </a:lnTo>
                  <a:lnTo>
                    <a:pt x="267" y="453"/>
                  </a:lnTo>
                  <a:lnTo>
                    <a:pt x="230" y="442"/>
                  </a:lnTo>
                  <a:lnTo>
                    <a:pt x="195" y="430"/>
                  </a:lnTo>
                  <a:lnTo>
                    <a:pt x="164" y="417"/>
                  </a:lnTo>
                  <a:lnTo>
                    <a:pt x="133" y="403"/>
                  </a:lnTo>
                  <a:lnTo>
                    <a:pt x="108" y="391"/>
                  </a:lnTo>
                  <a:lnTo>
                    <a:pt x="84" y="377"/>
                  </a:lnTo>
                  <a:lnTo>
                    <a:pt x="64" y="365"/>
                  </a:lnTo>
                  <a:lnTo>
                    <a:pt x="47" y="354"/>
                  </a:lnTo>
                  <a:lnTo>
                    <a:pt x="22" y="336"/>
                  </a:lnTo>
                  <a:lnTo>
                    <a:pt x="12" y="328"/>
                  </a:lnTo>
                  <a:lnTo>
                    <a:pt x="12" y="328"/>
                  </a:lnTo>
                  <a:lnTo>
                    <a:pt x="7" y="324"/>
                  </a:lnTo>
                  <a:lnTo>
                    <a:pt x="4" y="318"/>
                  </a:lnTo>
                  <a:lnTo>
                    <a:pt x="1" y="311"/>
                  </a:lnTo>
                  <a:lnTo>
                    <a:pt x="0" y="304"/>
                  </a:lnTo>
                  <a:lnTo>
                    <a:pt x="0" y="32"/>
                  </a:lnTo>
                  <a:lnTo>
                    <a:pt x="0" y="32"/>
                  </a:lnTo>
                  <a:lnTo>
                    <a:pt x="1" y="23"/>
                  </a:lnTo>
                  <a:lnTo>
                    <a:pt x="5" y="16"/>
                  </a:lnTo>
                  <a:lnTo>
                    <a:pt x="9" y="10"/>
                  </a:lnTo>
                  <a:lnTo>
                    <a:pt x="15" y="5"/>
                  </a:lnTo>
                  <a:lnTo>
                    <a:pt x="15" y="5"/>
                  </a:lnTo>
                  <a:lnTo>
                    <a:pt x="22" y="1"/>
                  </a:lnTo>
                  <a:lnTo>
                    <a:pt x="29" y="0"/>
                  </a:lnTo>
                  <a:lnTo>
                    <a:pt x="37" y="0"/>
                  </a:lnTo>
                  <a:lnTo>
                    <a:pt x="45" y="3"/>
                  </a:lnTo>
                  <a:lnTo>
                    <a:pt x="438" y="178"/>
                  </a:lnTo>
                  <a:lnTo>
                    <a:pt x="831" y="3"/>
                  </a:lnTo>
                  <a:lnTo>
                    <a:pt x="831" y="3"/>
                  </a:lnTo>
                  <a:lnTo>
                    <a:pt x="839" y="0"/>
                  </a:lnTo>
                  <a:lnTo>
                    <a:pt x="846" y="0"/>
                  </a:lnTo>
                  <a:lnTo>
                    <a:pt x="854" y="1"/>
                  </a:lnTo>
                  <a:lnTo>
                    <a:pt x="861" y="5"/>
                  </a:lnTo>
                  <a:lnTo>
                    <a:pt x="861" y="5"/>
                  </a:lnTo>
                  <a:lnTo>
                    <a:pt x="867" y="10"/>
                  </a:lnTo>
                  <a:lnTo>
                    <a:pt x="871" y="16"/>
                  </a:lnTo>
                  <a:lnTo>
                    <a:pt x="874" y="23"/>
                  </a:lnTo>
                  <a:lnTo>
                    <a:pt x="875" y="32"/>
                  </a:lnTo>
                  <a:lnTo>
                    <a:pt x="875" y="304"/>
                  </a:lnTo>
                  <a:lnTo>
                    <a:pt x="875" y="304"/>
                  </a:lnTo>
                  <a:lnTo>
                    <a:pt x="875" y="311"/>
                  </a:lnTo>
                  <a:lnTo>
                    <a:pt x="872" y="318"/>
                  </a:lnTo>
                  <a:lnTo>
                    <a:pt x="869" y="324"/>
                  </a:lnTo>
                  <a:lnTo>
                    <a:pt x="864" y="328"/>
                  </a:lnTo>
                  <a:lnTo>
                    <a:pt x="864" y="328"/>
                  </a:lnTo>
                  <a:lnTo>
                    <a:pt x="854" y="336"/>
                  </a:lnTo>
                  <a:lnTo>
                    <a:pt x="830" y="354"/>
                  </a:lnTo>
                  <a:lnTo>
                    <a:pt x="812" y="365"/>
                  </a:lnTo>
                  <a:lnTo>
                    <a:pt x="791" y="377"/>
                  </a:lnTo>
                  <a:lnTo>
                    <a:pt x="768" y="391"/>
                  </a:lnTo>
                  <a:lnTo>
                    <a:pt x="742" y="403"/>
                  </a:lnTo>
                  <a:lnTo>
                    <a:pt x="713" y="417"/>
                  </a:lnTo>
                  <a:lnTo>
                    <a:pt x="680" y="430"/>
                  </a:lnTo>
                  <a:lnTo>
                    <a:pt x="645" y="442"/>
                  </a:lnTo>
                  <a:lnTo>
                    <a:pt x="608" y="453"/>
                  </a:lnTo>
                  <a:lnTo>
                    <a:pt x="569" y="463"/>
                  </a:lnTo>
                  <a:lnTo>
                    <a:pt x="527" y="470"/>
                  </a:lnTo>
                  <a:lnTo>
                    <a:pt x="506" y="472"/>
                  </a:lnTo>
                  <a:lnTo>
                    <a:pt x="483" y="473"/>
                  </a:lnTo>
                  <a:lnTo>
                    <a:pt x="461" y="474"/>
                  </a:lnTo>
                  <a:lnTo>
                    <a:pt x="438" y="475"/>
                  </a:lnTo>
                  <a:lnTo>
                    <a:pt x="438" y="475"/>
                  </a:lnTo>
                  <a:close/>
                  <a:moveTo>
                    <a:pt x="64" y="289"/>
                  </a:moveTo>
                  <a:lnTo>
                    <a:pt x="64" y="289"/>
                  </a:lnTo>
                  <a:lnTo>
                    <a:pt x="84" y="303"/>
                  </a:lnTo>
                  <a:lnTo>
                    <a:pt x="111" y="320"/>
                  </a:lnTo>
                  <a:lnTo>
                    <a:pt x="129" y="330"/>
                  </a:lnTo>
                  <a:lnTo>
                    <a:pt x="148" y="341"/>
                  </a:lnTo>
                  <a:lnTo>
                    <a:pt x="171" y="351"/>
                  </a:lnTo>
                  <a:lnTo>
                    <a:pt x="194" y="362"/>
                  </a:lnTo>
                  <a:lnTo>
                    <a:pt x="219" y="371"/>
                  </a:lnTo>
                  <a:lnTo>
                    <a:pt x="246" y="381"/>
                  </a:lnTo>
                  <a:lnTo>
                    <a:pt x="274" y="390"/>
                  </a:lnTo>
                  <a:lnTo>
                    <a:pt x="304" y="398"/>
                  </a:lnTo>
                  <a:lnTo>
                    <a:pt x="336" y="403"/>
                  </a:lnTo>
                  <a:lnTo>
                    <a:pt x="369" y="408"/>
                  </a:lnTo>
                  <a:lnTo>
                    <a:pt x="402" y="412"/>
                  </a:lnTo>
                  <a:lnTo>
                    <a:pt x="438" y="413"/>
                  </a:lnTo>
                  <a:lnTo>
                    <a:pt x="438" y="413"/>
                  </a:lnTo>
                  <a:lnTo>
                    <a:pt x="473" y="412"/>
                  </a:lnTo>
                  <a:lnTo>
                    <a:pt x="508" y="408"/>
                  </a:lnTo>
                  <a:lnTo>
                    <a:pt x="540" y="403"/>
                  </a:lnTo>
                  <a:lnTo>
                    <a:pt x="572" y="398"/>
                  </a:lnTo>
                  <a:lnTo>
                    <a:pt x="603" y="390"/>
                  </a:lnTo>
                  <a:lnTo>
                    <a:pt x="630" y="381"/>
                  </a:lnTo>
                  <a:lnTo>
                    <a:pt x="657" y="371"/>
                  </a:lnTo>
                  <a:lnTo>
                    <a:pt x="682" y="362"/>
                  </a:lnTo>
                  <a:lnTo>
                    <a:pt x="706" y="351"/>
                  </a:lnTo>
                  <a:lnTo>
                    <a:pt x="728" y="341"/>
                  </a:lnTo>
                  <a:lnTo>
                    <a:pt x="746" y="330"/>
                  </a:lnTo>
                  <a:lnTo>
                    <a:pt x="764" y="320"/>
                  </a:lnTo>
                  <a:lnTo>
                    <a:pt x="793" y="303"/>
                  </a:lnTo>
                  <a:lnTo>
                    <a:pt x="812" y="289"/>
                  </a:lnTo>
                  <a:lnTo>
                    <a:pt x="812" y="79"/>
                  </a:lnTo>
                  <a:lnTo>
                    <a:pt x="451" y="240"/>
                  </a:lnTo>
                  <a:lnTo>
                    <a:pt x="451" y="240"/>
                  </a:lnTo>
                  <a:lnTo>
                    <a:pt x="444" y="242"/>
                  </a:lnTo>
                  <a:lnTo>
                    <a:pt x="438" y="244"/>
                  </a:lnTo>
                  <a:lnTo>
                    <a:pt x="431" y="242"/>
                  </a:lnTo>
                  <a:lnTo>
                    <a:pt x="425" y="240"/>
                  </a:lnTo>
                  <a:lnTo>
                    <a:pt x="64" y="79"/>
                  </a:lnTo>
                  <a:lnTo>
                    <a:pt x="64" y="28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 name="îṩ1ïḓè"/>
            <p:cNvSpPr>
              <a:spLocks/>
            </p:cNvSpPr>
            <p:nvPr/>
          </p:nvSpPr>
          <p:spPr bwMode="auto">
            <a:xfrm>
              <a:off x="8879658" y="2089296"/>
              <a:ext cx="815023" cy="363965"/>
            </a:xfrm>
            <a:custGeom>
              <a:avLst/>
              <a:gdLst>
                <a:gd name="T0" fmla="*/ 627 w 1254"/>
                <a:gd name="T1" fmla="*/ 558 h 558"/>
                <a:gd name="T2" fmla="*/ 0 w 1254"/>
                <a:gd name="T3" fmla="*/ 279 h 558"/>
                <a:gd name="T4" fmla="*/ 627 w 1254"/>
                <a:gd name="T5" fmla="*/ 0 h 558"/>
                <a:gd name="T6" fmla="*/ 1254 w 1254"/>
                <a:gd name="T7" fmla="*/ 279 h 558"/>
                <a:gd name="T8" fmla="*/ 627 w 1254"/>
                <a:gd name="T9" fmla="*/ 558 h 558"/>
              </a:gdLst>
              <a:ahLst/>
              <a:cxnLst>
                <a:cxn ang="0">
                  <a:pos x="T0" y="T1"/>
                </a:cxn>
                <a:cxn ang="0">
                  <a:pos x="T2" y="T3"/>
                </a:cxn>
                <a:cxn ang="0">
                  <a:pos x="T4" y="T5"/>
                </a:cxn>
                <a:cxn ang="0">
                  <a:pos x="T6" y="T7"/>
                </a:cxn>
                <a:cxn ang="0">
                  <a:pos x="T8" y="T9"/>
                </a:cxn>
              </a:cxnLst>
              <a:rect l="0" t="0" r="r" b="b"/>
              <a:pathLst>
                <a:path w="1254" h="558">
                  <a:moveTo>
                    <a:pt x="627" y="558"/>
                  </a:moveTo>
                  <a:lnTo>
                    <a:pt x="0" y="279"/>
                  </a:lnTo>
                  <a:lnTo>
                    <a:pt x="627" y="0"/>
                  </a:lnTo>
                  <a:lnTo>
                    <a:pt x="1254" y="279"/>
                  </a:lnTo>
                  <a:lnTo>
                    <a:pt x="627" y="558"/>
                  </a:lnTo>
                  <a:close/>
                </a:path>
              </a:pathLst>
            </a:custGeom>
            <a:solidFill>
              <a:schemeClr val="tx2">
                <a:lumMod val="75000"/>
              </a:schemeClr>
            </a:solidFill>
            <a:ln>
              <a:noFill/>
            </a:ln>
            <a:extLst/>
          </p:spPr>
          <p:txBody>
            <a:bodyPr anchor="ctr"/>
            <a:lstStyle/>
            <a:p>
              <a:pPr algn="ctr"/>
              <a:endParaRPr/>
            </a:p>
          </p:txBody>
        </p:sp>
        <p:sp>
          <p:nvSpPr>
            <p:cNvPr id="21" name="íš1ïďé"/>
            <p:cNvSpPr>
              <a:spLocks/>
            </p:cNvSpPr>
            <p:nvPr/>
          </p:nvSpPr>
          <p:spPr bwMode="auto">
            <a:xfrm>
              <a:off x="8860159" y="2069797"/>
              <a:ext cx="855319" cy="402962"/>
            </a:xfrm>
            <a:custGeom>
              <a:avLst/>
              <a:gdLst>
                <a:gd name="T0" fmla="*/ 658 w 1316"/>
                <a:gd name="T1" fmla="*/ 621 h 621"/>
                <a:gd name="T2" fmla="*/ 658 w 1316"/>
                <a:gd name="T3" fmla="*/ 621 h 621"/>
                <a:gd name="T4" fmla="*/ 651 w 1316"/>
                <a:gd name="T5" fmla="*/ 619 h 621"/>
                <a:gd name="T6" fmla="*/ 645 w 1316"/>
                <a:gd name="T7" fmla="*/ 617 h 621"/>
                <a:gd name="T8" fmla="*/ 19 w 1316"/>
                <a:gd name="T9" fmla="*/ 339 h 621"/>
                <a:gd name="T10" fmla="*/ 19 w 1316"/>
                <a:gd name="T11" fmla="*/ 339 h 621"/>
                <a:gd name="T12" fmla="*/ 11 w 1316"/>
                <a:gd name="T13" fmla="*/ 333 h 621"/>
                <a:gd name="T14" fmla="*/ 5 w 1316"/>
                <a:gd name="T15" fmla="*/ 327 h 621"/>
                <a:gd name="T16" fmla="*/ 1 w 1316"/>
                <a:gd name="T17" fmla="*/ 319 h 621"/>
                <a:gd name="T18" fmla="*/ 0 w 1316"/>
                <a:gd name="T19" fmla="*/ 310 h 621"/>
                <a:gd name="T20" fmla="*/ 0 w 1316"/>
                <a:gd name="T21" fmla="*/ 310 h 621"/>
                <a:gd name="T22" fmla="*/ 1 w 1316"/>
                <a:gd name="T23" fmla="*/ 301 h 621"/>
                <a:gd name="T24" fmla="*/ 5 w 1316"/>
                <a:gd name="T25" fmla="*/ 293 h 621"/>
                <a:gd name="T26" fmla="*/ 11 w 1316"/>
                <a:gd name="T27" fmla="*/ 286 h 621"/>
                <a:gd name="T28" fmla="*/ 19 w 1316"/>
                <a:gd name="T29" fmla="*/ 281 h 621"/>
                <a:gd name="T30" fmla="*/ 645 w 1316"/>
                <a:gd name="T31" fmla="*/ 2 h 621"/>
                <a:gd name="T32" fmla="*/ 645 w 1316"/>
                <a:gd name="T33" fmla="*/ 2 h 621"/>
                <a:gd name="T34" fmla="*/ 651 w 1316"/>
                <a:gd name="T35" fmla="*/ 0 h 621"/>
                <a:gd name="T36" fmla="*/ 658 w 1316"/>
                <a:gd name="T37" fmla="*/ 0 h 621"/>
                <a:gd name="T38" fmla="*/ 664 w 1316"/>
                <a:gd name="T39" fmla="*/ 0 h 621"/>
                <a:gd name="T40" fmla="*/ 671 w 1316"/>
                <a:gd name="T41" fmla="*/ 2 h 621"/>
                <a:gd name="T42" fmla="*/ 1297 w 1316"/>
                <a:gd name="T43" fmla="*/ 281 h 621"/>
                <a:gd name="T44" fmla="*/ 1297 w 1316"/>
                <a:gd name="T45" fmla="*/ 281 h 621"/>
                <a:gd name="T46" fmla="*/ 1304 w 1316"/>
                <a:gd name="T47" fmla="*/ 286 h 621"/>
                <a:gd name="T48" fmla="*/ 1310 w 1316"/>
                <a:gd name="T49" fmla="*/ 293 h 621"/>
                <a:gd name="T50" fmla="*/ 1315 w 1316"/>
                <a:gd name="T51" fmla="*/ 301 h 621"/>
                <a:gd name="T52" fmla="*/ 1316 w 1316"/>
                <a:gd name="T53" fmla="*/ 310 h 621"/>
                <a:gd name="T54" fmla="*/ 1316 w 1316"/>
                <a:gd name="T55" fmla="*/ 310 h 621"/>
                <a:gd name="T56" fmla="*/ 1315 w 1316"/>
                <a:gd name="T57" fmla="*/ 319 h 621"/>
                <a:gd name="T58" fmla="*/ 1310 w 1316"/>
                <a:gd name="T59" fmla="*/ 327 h 621"/>
                <a:gd name="T60" fmla="*/ 1304 w 1316"/>
                <a:gd name="T61" fmla="*/ 333 h 621"/>
                <a:gd name="T62" fmla="*/ 1297 w 1316"/>
                <a:gd name="T63" fmla="*/ 339 h 621"/>
                <a:gd name="T64" fmla="*/ 671 w 1316"/>
                <a:gd name="T65" fmla="*/ 617 h 621"/>
                <a:gd name="T66" fmla="*/ 671 w 1316"/>
                <a:gd name="T67" fmla="*/ 617 h 621"/>
                <a:gd name="T68" fmla="*/ 664 w 1316"/>
                <a:gd name="T69" fmla="*/ 619 h 621"/>
                <a:gd name="T70" fmla="*/ 658 w 1316"/>
                <a:gd name="T71" fmla="*/ 621 h 621"/>
                <a:gd name="T72" fmla="*/ 658 w 1316"/>
                <a:gd name="T73" fmla="*/ 621 h 621"/>
                <a:gd name="T74" fmla="*/ 109 w 1316"/>
                <a:gd name="T75" fmla="*/ 310 h 621"/>
                <a:gd name="T76" fmla="*/ 658 w 1316"/>
                <a:gd name="T77" fmla="*/ 555 h 621"/>
                <a:gd name="T78" fmla="*/ 1207 w 1316"/>
                <a:gd name="T79" fmla="*/ 310 h 621"/>
                <a:gd name="T80" fmla="*/ 658 w 1316"/>
                <a:gd name="T81" fmla="*/ 66 h 621"/>
                <a:gd name="T82" fmla="*/ 109 w 1316"/>
                <a:gd name="T83" fmla="*/ 310 h 6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316" h="621">
                  <a:moveTo>
                    <a:pt x="658" y="621"/>
                  </a:moveTo>
                  <a:lnTo>
                    <a:pt x="658" y="621"/>
                  </a:lnTo>
                  <a:lnTo>
                    <a:pt x="651" y="619"/>
                  </a:lnTo>
                  <a:lnTo>
                    <a:pt x="645" y="617"/>
                  </a:lnTo>
                  <a:lnTo>
                    <a:pt x="19" y="339"/>
                  </a:lnTo>
                  <a:lnTo>
                    <a:pt x="19" y="339"/>
                  </a:lnTo>
                  <a:lnTo>
                    <a:pt x="11" y="333"/>
                  </a:lnTo>
                  <a:lnTo>
                    <a:pt x="5" y="327"/>
                  </a:lnTo>
                  <a:lnTo>
                    <a:pt x="1" y="319"/>
                  </a:lnTo>
                  <a:lnTo>
                    <a:pt x="0" y="310"/>
                  </a:lnTo>
                  <a:lnTo>
                    <a:pt x="0" y="310"/>
                  </a:lnTo>
                  <a:lnTo>
                    <a:pt x="1" y="301"/>
                  </a:lnTo>
                  <a:lnTo>
                    <a:pt x="5" y="293"/>
                  </a:lnTo>
                  <a:lnTo>
                    <a:pt x="11" y="286"/>
                  </a:lnTo>
                  <a:lnTo>
                    <a:pt x="19" y="281"/>
                  </a:lnTo>
                  <a:lnTo>
                    <a:pt x="645" y="2"/>
                  </a:lnTo>
                  <a:lnTo>
                    <a:pt x="645" y="2"/>
                  </a:lnTo>
                  <a:lnTo>
                    <a:pt x="651" y="0"/>
                  </a:lnTo>
                  <a:lnTo>
                    <a:pt x="658" y="0"/>
                  </a:lnTo>
                  <a:lnTo>
                    <a:pt x="664" y="0"/>
                  </a:lnTo>
                  <a:lnTo>
                    <a:pt x="671" y="2"/>
                  </a:lnTo>
                  <a:lnTo>
                    <a:pt x="1297" y="281"/>
                  </a:lnTo>
                  <a:lnTo>
                    <a:pt x="1297" y="281"/>
                  </a:lnTo>
                  <a:lnTo>
                    <a:pt x="1304" y="286"/>
                  </a:lnTo>
                  <a:lnTo>
                    <a:pt x="1310" y="293"/>
                  </a:lnTo>
                  <a:lnTo>
                    <a:pt x="1315" y="301"/>
                  </a:lnTo>
                  <a:lnTo>
                    <a:pt x="1316" y="310"/>
                  </a:lnTo>
                  <a:lnTo>
                    <a:pt x="1316" y="310"/>
                  </a:lnTo>
                  <a:lnTo>
                    <a:pt x="1315" y="319"/>
                  </a:lnTo>
                  <a:lnTo>
                    <a:pt x="1310" y="327"/>
                  </a:lnTo>
                  <a:lnTo>
                    <a:pt x="1304" y="333"/>
                  </a:lnTo>
                  <a:lnTo>
                    <a:pt x="1297" y="339"/>
                  </a:lnTo>
                  <a:lnTo>
                    <a:pt x="671" y="617"/>
                  </a:lnTo>
                  <a:lnTo>
                    <a:pt x="671" y="617"/>
                  </a:lnTo>
                  <a:lnTo>
                    <a:pt x="664" y="619"/>
                  </a:lnTo>
                  <a:lnTo>
                    <a:pt x="658" y="621"/>
                  </a:lnTo>
                  <a:lnTo>
                    <a:pt x="658" y="621"/>
                  </a:lnTo>
                  <a:close/>
                  <a:moveTo>
                    <a:pt x="109" y="310"/>
                  </a:moveTo>
                  <a:lnTo>
                    <a:pt x="658" y="555"/>
                  </a:lnTo>
                  <a:lnTo>
                    <a:pt x="1207" y="310"/>
                  </a:lnTo>
                  <a:lnTo>
                    <a:pt x="658" y="66"/>
                  </a:lnTo>
                  <a:lnTo>
                    <a:pt x="109" y="31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 name="ï$ľïďe"/>
            <p:cNvSpPr>
              <a:spLocks/>
            </p:cNvSpPr>
            <p:nvPr/>
          </p:nvSpPr>
          <p:spPr bwMode="auto">
            <a:xfrm>
              <a:off x="8891356" y="2247880"/>
              <a:ext cx="415961" cy="183283"/>
            </a:xfrm>
            <a:custGeom>
              <a:avLst/>
              <a:gdLst>
                <a:gd name="T0" fmla="*/ 31 w 640"/>
                <a:gd name="T1" fmla="*/ 283 h 283"/>
                <a:gd name="T2" fmla="*/ 31 w 640"/>
                <a:gd name="T3" fmla="*/ 283 h 283"/>
                <a:gd name="T4" fmla="*/ 25 w 640"/>
                <a:gd name="T5" fmla="*/ 282 h 283"/>
                <a:gd name="T6" fmla="*/ 19 w 640"/>
                <a:gd name="T7" fmla="*/ 281 h 283"/>
                <a:gd name="T8" fmla="*/ 14 w 640"/>
                <a:gd name="T9" fmla="*/ 277 h 283"/>
                <a:gd name="T10" fmla="*/ 9 w 640"/>
                <a:gd name="T11" fmla="*/ 274 h 283"/>
                <a:gd name="T12" fmla="*/ 6 w 640"/>
                <a:gd name="T13" fmla="*/ 269 h 283"/>
                <a:gd name="T14" fmla="*/ 3 w 640"/>
                <a:gd name="T15" fmla="*/ 263 h 283"/>
                <a:gd name="T16" fmla="*/ 1 w 640"/>
                <a:gd name="T17" fmla="*/ 257 h 283"/>
                <a:gd name="T18" fmla="*/ 0 w 640"/>
                <a:gd name="T19" fmla="*/ 252 h 283"/>
                <a:gd name="T20" fmla="*/ 0 w 640"/>
                <a:gd name="T21" fmla="*/ 31 h 283"/>
                <a:gd name="T22" fmla="*/ 0 w 640"/>
                <a:gd name="T23" fmla="*/ 31 h 283"/>
                <a:gd name="T24" fmla="*/ 1 w 640"/>
                <a:gd name="T25" fmla="*/ 26 h 283"/>
                <a:gd name="T26" fmla="*/ 3 w 640"/>
                <a:gd name="T27" fmla="*/ 20 h 283"/>
                <a:gd name="T28" fmla="*/ 6 w 640"/>
                <a:gd name="T29" fmla="*/ 14 h 283"/>
                <a:gd name="T30" fmla="*/ 9 w 640"/>
                <a:gd name="T31" fmla="*/ 9 h 283"/>
                <a:gd name="T32" fmla="*/ 14 w 640"/>
                <a:gd name="T33" fmla="*/ 6 h 283"/>
                <a:gd name="T34" fmla="*/ 19 w 640"/>
                <a:gd name="T35" fmla="*/ 2 h 283"/>
                <a:gd name="T36" fmla="*/ 25 w 640"/>
                <a:gd name="T37" fmla="*/ 1 h 283"/>
                <a:gd name="T38" fmla="*/ 31 w 640"/>
                <a:gd name="T39" fmla="*/ 0 h 283"/>
                <a:gd name="T40" fmla="*/ 609 w 640"/>
                <a:gd name="T41" fmla="*/ 0 h 283"/>
                <a:gd name="T42" fmla="*/ 609 w 640"/>
                <a:gd name="T43" fmla="*/ 0 h 283"/>
                <a:gd name="T44" fmla="*/ 615 w 640"/>
                <a:gd name="T45" fmla="*/ 1 h 283"/>
                <a:gd name="T46" fmla="*/ 621 w 640"/>
                <a:gd name="T47" fmla="*/ 2 h 283"/>
                <a:gd name="T48" fmla="*/ 626 w 640"/>
                <a:gd name="T49" fmla="*/ 6 h 283"/>
                <a:gd name="T50" fmla="*/ 631 w 640"/>
                <a:gd name="T51" fmla="*/ 9 h 283"/>
                <a:gd name="T52" fmla="*/ 635 w 640"/>
                <a:gd name="T53" fmla="*/ 14 h 283"/>
                <a:gd name="T54" fmla="*/ 638 w 640"/>
                <a:gd name="T55" fmla="*/ 20 h 283"/>
                <a:gd name="T56" fmla="*/ 639 w 640"/>
                <a:gd name="T57" fmla="*/ 26 h 283"/>
                <a:gd name="T58" fmla="*/ 640 w 640"/>
                <a:gd name="T59" fmla="*/ 31 h 283"/>
                <a:gd name="T60" fmla="*/ 640 w 640"/>
                <a:gd name="T61" fmla="*/ 31 h 283"/>
                <a:gd name="T62" fmla="*/ 639 w 640"/>
                <a:gd name="T63" fmla="*/ 38 h 283"/>
                <a:gd name="T64" fmla="*/ 638 w 640"/>
                <a:gd name="T65" fmla="*/ 44 h 283"/>
                <a:gd name="T66" fmla="*/ 635 w 640"/>
                <a:gd name="T67" fmla="*/ 49 h 283"/>
                <a:gd name="T68" fmla="*/ 631 w 640"/>
                <a:gd name="T69" fmla="*/ 53 h 283"/>
                <a:gd name="T70" fmla="*/ 626 w 640"/>
                <a:gd name="T71" fmla="*/ 58 h 283"/>
                <a:gd name="T72" fmla="*/ 621 w 640"/>
                <a:gd name="T73" fmla="*/ 60 h 283"/>
                <a:gd name="T74" fmla="*/ 615 w 640"/>
                <a:gd name="T75" fmla="*/ 63 h 283"/>
                <a:gd name="T76" fmla="*/ 609 w 640"/>
                <a:gd name="T77" fmla="*/ 63 h 283"/>
                <a:gd name="T78" fmla="*/ 64 w 640"/>
                <a:gd name="T79" fmla="*/ 63 h 283"/>
                <a:gd name="T80" fmla="*/ 64 w 640"/>
                <a:gd name="T81" fmla="*/ 252 h 283"/>
                <a:gd name="T82" fmla="*/ 64 w 640"/>
                <a:gd name="T83" fmla="*/ 252 h 283"/>
                <a:gd name="T84" fmla="*/ 62 w 640"/>
                <a:gd name="T85" fmla="*/ 257 h 283"/>
                <a:gd name="T86" fmla="*/ 60 w 640"/>
                <a:gd name="T87" fmla="*/ 263 h 283"/>
                <a:gd name="T88" fmla="*/ 58 w 640"/>
                <a:gd name="T89" fmla="*/ 269 h 283"/>
                <a:gd name="T90" fmla="*/ 54 w 640"/>
                <a:gd name="T91" fmla="*/ 274 h 283"/>
                <a:gd name="T92" fmla="*/ 50 w 640"/>
                <a:gd name="T93" fmla="*/ 277 h 283"/>
                <a:gd name="T94" fmla="*/ 44 w 640"/>
                <a:gd name="T95" fmla="*/ 281 h 283"/>
                <a:gd name="T96" fmla="*/ 38 w 640"/>
                <a:gd name="T97" fmla="*/ 282 h 283"/>
                <a:gd name="T98" fmla="*/ 31 w 640"/>
                <a:gd name="T99" fmla="*/ 283 h 283"/>
                <a:gd name="T100" fmla="*/ 31 w 640"/>
                <a:gd name="T101" fmla="*/ 283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640" h="283">
                  <a:moveTo>
                    <a:pt x="31" y="283"/>
                  </a:moveTo>
                  <a:lnTo>
                    <a:pt x="31" y="283"/>
                  </a:lnTo>
                  <a:lnTo>
                    <a:pt x="25" y="282"/>
                  </a:lnTo>
                  <a:lnTo>
                    <a:pt x="19" y="281"/>
                  </a:lnTo>
                  <a:lnTo>
                    <a:pt x="14" y="277"/>
                  </a:lnTo>
                  <a:lnTo>
                    <a:pt x="9" y="274"/>
                  </a:lnTo>
                  <a:lnTo>
                    <a:pt x="6" y="269"/>
                  </a:lnTo>
                  <a:lnTo>
                    <a:pt x="3" y="263"/>
                  </a:lnTo>
                  <a:lnTo>
                    <a:pt x="1" y="257"/>
                  </a:lnTo>
                  <a:lnTo>
                    <a:pt x="0" y="252"/>
                  </a:lnTo>
                  <a:lnTo>
                    <a:pt x="0" y="31"/>
                  </a:lnTo>
                  <a:lnTo>
                    <a:pt x="0" y="31"/>
                  </a:lnTo>
                  <a:lnTo>
                    <a:pt x="1" y="26"/>
                  </a:lnTo>
                  <a:lnTo>
                    <a:pt x="3" y="20"/>
                  </a:lnTo>
                  <a:lnTo>
                    <a:pt x="6" y="14"/>
                  </a:lnTo>
                  <a:lnTo>
                    <a:pt x="9" y="9"/>
                  </a:lnTo>
                  <a:lnTo>
                    <a:pt x="14" y="6"/>
                  </a:lnTo>
                  <a:lnTo>
                    <a:pt x="19" y="2"/>
                  </a:lnTo>
                  <a:lnTo>
                    <a:pt x="25" y="1"/>
                  </a:lnTo>
                  <a:lnTo>
                    <a:pt x="31" y="0"/>
                  </a:lnTo>
                  <a:lnTo>
                    <a:pt x="609" y="0"/>
                  </a:lnTo>
                  <a:lnTo>
                    <a:pt x="609" y="0"/>
                  </a:lnTo>
                  <a:lnTo>
                    <a:pt x="615" y="1"/>
                  </a:lnTo>
                  <a:lnTo>
                    <a:pt x="621" y="2"/>
                  </a:lnTo>
                  <a:lnTo>
                    <a:pt x="626" y="6"/>
                  </a:lnTo>
                  <a:lnTo>
                    <a:pt x="631" y="9"/>
                  </a:lnTo>
                  <a:lnTo>
                    <a:pt x="635" y="14"/>
                  </a:lnTo>
                  <a:lnTo>
                    <a:pt x="638" y="20"/>
                  </a:lnTo>
                  <a:lnTo>
                    <a:pt x="639" y="26"/>
                  </a:lnTo>
                  <a:lnTo>
                    <a:pt x="640" y="31"/>
                  </a:lnTo>
                  <a:lnTo>
                    <a:pt x="640" y="31"/>
                  </a:lnTo>
                  <a:lnTo>
                    <a:pt x="639" y="38"/>
                  </a:lnTo>
                  <a:lnTo>
                    <a:pt x="638" y="44"/>
                  </a:lnTo>
                  <a:lnTo>
                    <a:pt x="635" y="49"/>
                  </a:lnTo>
                  <a:lnTo>
                    <a:pt x="631" y="53"/>
                  </a:lnTo>
                  <a:lnTo>
                    <a:pt x="626" y="58"/>
                  </a:lnTo>
                  <a:lnTo>
                    <a:pt x="621" y="60"/>
                  </a:lnTo>
                  <a:lnTo>
                    <a:pt x="615" y="63"/>
                  </a:lnTo>
                  <a:lnTo>
                    <a:pt x="609" y="63"/>
                  </a:lnTo>
                  <a:lnTo>
                    <a:pt x="64" y="63"/>
                  </a:lnTo>
                  <a:lnTo>
                    <a:pt x="64" y="252"/>
                  </a:lnTo>
                  <a:lnTo>
                    <a:pt x="64" y="252"/>
                  </a:lnTo>
                  <a:lnTo>
                    <a:pt x="62" y="257"/>
                  </a:lnTo>
                  <a:lnTo>
                    <a:pt x="60" y="263"/>
                  </a:lnTo>
                  <a:lnTo>
                    <a:pt x="58" y="269"/>
                  </a:lnTo>
                  <a:lnTo>
                    <a:pt x="54" y="274"/>
                  </a:lnTo>
                  <a:lnTo>
                    <a:pt x="50" y="277"/>
                  </a:lnTo>
                  <a:lnTo>
                    <a:pt x="44" y="281"/>
                  </a:lnTo>
                  <a:lnTo>
                    <a:pt x="38" y="282"/>
                  </a:lnTo>
                  <a:lnTo>
                    <a:pt x="31" y="283"/>
                  </a:lnTo>
                  <a:lnTo>
                    <a:pt x="31" y="2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 name="í$ḻíḓè"/>
            <p:cNvSpPr>
              <a:spLocks/>
            </p:cNvSpPr>
            <p:nvPr/>
          </p:nvSpPr>
          <p:spPr bwMode="auto">
            <a:xfrm>
              <a:off x="8891356" y="2450661"/>
              <a:ext cx="41596" cy="64994"/>
            </a:xfrm>
            <a:custGeom>
              <a:avLst/>
              <a:gdLst>
                <a:gd name="T0" fmla="*/ 64 w 64"/>
                <a:gd name="T1" fmla="*/ 66 h 98"/>
                <a:gd name="T2" fmla="*/ 64 w 64"/>
                <a:gd name="T3" fmla="*/ 66 h 98"/>
                <a:gd name="T4" fmla="*/ 64 w 64"/>
                <a:gd name="T5" fmla="*/ 73 h 98"/>
                <a:gd name="T6" fmla="*/ 61 w 64"/>
                <a:gd name="T7" fmla="*/ 79 h 98"/>
                <a:gd name="T8" fmla="*/ 59 w 64"/>
                <a:gd name="T9" fmla="*/ 85 h 98"/>
                <a:gd name="T10" fmla="*/ 54 w 64"/>
                <a:gd name="T11" fmla="*/ 89 h 98"/>
                <a:gd name="T12" fmla="*/ 50 w 64"/>
                <a:gd name="T13" fmla="*/ 93 h 98"/>
                <a:gd name="T14" fmla="*/ 44 w 64"/>
                <a:gd name="T15" fmla="*/ 96 h 98"/>
                <a:gd name="T16" fmla="*/ 38 w 64"/>
                <a:gd name="T17" fmla="*/ 98 h 98"/>
                <a:gd name="T18" fmla="*/ 31 w 64"/>
                <a:gd name="T19" fmla="*/ 98 h 98"/>
                <a:gd name="T20" fmla="*/ 31 w 64"/>
                <a:gd name="T21" fmla="*/ 98 h 98"/>
                <a:gd name="T22" fmla="*/ 31 w 64"/>
                <a:gd name="T23" fmla="*/ 98 h 98"/>
                <a:gd name="T24" fmla="*/ 25 w 64"/>
                <a:gd name="T25" fmla="*/ 98 h 98"/>
                <a:gd name="T26" fmla="*/ 19 w 64"/>
                <a:gd name="T27" fmla="*/ 96 h 98"/>
                <a:gd name="T28" fmla="*/ 14 w 64"/>
                <a:gd name="T29" fmla="*/ 93 h 98"/>
                <a:gd name="T30" fmla="*/ 9 w 64"/>
                <a:gd name="T31" fmla="*/ 89 h 98"/>
                <a:gd name="T32" fmla="*/ 4 w 64"/>
                <a:gd name="T33" fmla="*/ 85 h 98"/>
                <a:gd name="T34" fmla="*/ 2 w 64"/>
                <a:gd name="T35" fmla="*/ 79 h 98"/>
                <a:gd name="T36" fmla="*/ 0 w 64"/>
                <a:gd name="T37" fmla="*/ 73 h 98"/>
                <a:gd name="T38" fmla="*/ 0 w 64"/>
                <a:gd name="T39" fmla="*/ 66 h 98"/>
                <a:gd name="T40" fmla="*/ 0 w 64"/>
                <a:gd name="T41" fmla="*/ 32 h 98"/>
                <a:gd name="T42" fmla="*/ 0 w 64"/>
                <a:gd name="T43" fmla="*/ 32 h 98"/>
                <a:gd name="T44" fmla="*/ 0 w 64"/>
                <a:gd name="T45" fmla="*/ 25 h 98"/>
                <a:gd name="T46" fmla="*/ 2 w 64"/>
                <a:gd name="T47" fmla="*/ 20 h 98"/>
                <a:gd name="T48" fmla="*/ 4 w 64"/>
                <a:gd name="T49" fmla="*/ 14 h 98"/>
                <a:gd name="T50" fmla="*/ 9 w 64"/>
                <a:gd name="T51" fmla="*/ 9 h 98"/>
                <a:gd name="T52" fmla="*/ 14 w 64"/>
                <a:gd name="T53" fmla="*/ 5 h 98"/>
                <a:gd name="T54" fmla="*/ 19 w 64"/>
                <a:gd name="T55" fmla="*/ 2 h 98"/>
                <a:gd name="T56" fmla="*/ 25 w 64"/>
                <a:gd name="T57" fmla="*/ 0 h 98"/>
                <a:gd name="T58" fmla="*/ 31 w 64"/>
                <a:gd name="T59" fmla="*/ 0 h 98"/>
                <a:gd name="T60" fmla="*/ 31 w 64"/>
                <a:gd name="T61" fmla="*/ 0 h 98"/>
                <a:gd name="T62" fmla="*/ 31 w 64"/>
                <a:gd name="T63" fmla="*/ 0 h 98"/>
                <a:gd name="T64" fmla="*/ 38 w 64"/>
                <a:gd name="T65" fmla="*/ 0 h 98"/>
                <a:gd name="T66" fmla="*/ 44 w 64"/>
                <a:gd name="T67" fmla="*/ 2 h 98"/>
                <a:gd name="T68" fmla="*/ 50 w 64"/>
                <a:gd name="T69" fmla="*/ 5 h 98"/>
                <a:gd name="T70" fmla="*/ 54 w 64"/>
                <a:gd name="T71" fmla="*/ 9 h 98"/>
                <a:gd name="T72" fmla="*/ 59 w 64"/>
                <a:gd name="T73" fmla="*/ 14 h 98"/>
                <a:gd name="T74" fmla="*/ 61 w 64"/>
                <a:gd name="T75" fmla="*/ 20 h 98"/>
                <a:gd name="T76" fmla="*/ 64 w 64"/>
                <a:gd name="T77" fmla="*/ 25 h 98"/>
                <a:gd name="T78" fmla="*/ 64 w 64"/>
                <a:gd name="T79" fmla="*/ 32 h 98"/>
                <a:gd name="T80" fmla="*/ 64 w 64"/>
                <a:gd name="T81" fmla="*/ 66 h 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64" h="98">
                  <a:moveTo>
                    <a:pt x="64" y="66"/>
                  </a:moveTo>
                  <a:lnTo>
                    <a:pt x="64" y="66"/>
                  </a:lnTo>
                  <a:lnTo>
                    <a:pt x="64" y="73"/>
                  </a:lnTo>
                  <a:lnTo>
                    <a:pt x="61" y="79"/>
                  </a:lnTo>
                  <a:lnTo>
                    <a:pt x="59" y="85"/>
                  </a:lnTo>
                  <a:lnTo>
                    <a:pt x="54" y="89"/>
                  </a:lnTo>
                  <a:lnTo>
                    <a:pt x="50" y="93"/>
                  </a:lnTo>
                  <a:lnTo>
                    <a:pt x="44" y="96"/>
                  </a:lnTo>
                  <a:lnTo>
                    <a:pt x="38" y="98"/>
                  </a:lnTo>
                  <a:lnTo>
                    <a:pt x="31" y="98"/>
                  </a:lnTo>
                  <a:lnTo>
                    <a:pt x="31" y="98"/>
                  </a:lnTo>
                  <a:lnTo>
                    <a:pt x="31" y="98"/>
                  </a:lnTo>
                  <a:lnTo>
                    <a:pt x="25" y="98"/>
                  </a:lnTo>
                  <a:lnTo>
                    <a:pt x="19" y="96"/>
                  </a:lnTo>
                  <a:lnTo>
                    <a:pt x="14" y="93"/>
                  </a:lnTo>
                  <a:lnTo>
                    <a:pt x="9" y="89"/>
                  </a:lnTo>
                  <a:lnTo>
                    <a:pt x="4" y="85"/>
                  </a:lnTo>
                  <a:lnTo>
                    <a:pt x="2" y="79"/>
                  </a:lnTo>
                  <a:lnTo>
                    <a:pt x="0" y="73"/>
                  </a:lnTo>
                  <a:lnTo>
                    <a:pt x="0" y="66"/>
                  </a:lnTo>
                  <a:lnTo>
                    <a:pt x="0" y="32"/>
                  </a:lnTo>
                  <a:lnTo>
                    <a:pt x="0" y="32"/>
                  </a:lnTo>
                  <a:lnTo>
                    <a:pt x="0" y="25"/>
                  </a:lnTo>
                  <a:lnTo>
                    <a:pt x="2" y="20"/>
                  </a:lnTo>
                  <a:lnTo>
                    <a:pt x="4" y="14"/>
                  </a:lnTo>
                  <a:lnTo>
                    <a:pt x="9" y="9"/>
                  </a:lnTo>
                  <a:lnTo>
                    <a:pt x="14" y="5"/>
                  </a:lnTo>
                  <a:lnTo>
                    <a:pt x="19" y="2"/>
                  </a:lnTo>
                  <a:lnTo>
                    <a:pt x="25" y="0"/>
                  </a:lnTo>
                  <a:lnTo>
                    <a:pt x="31" y="0"/>
                  </a:lnTo>
                  <a:lnTo>
                    <a:pt x="31" y="0"/>
                  </a:lnTo>
                  <a:lnTo>
                    <a:pt x="31" y="0"/>
                  </a:lnTo>
                  <a:lnTo>
                    <a:pt x="38" y="0"/>
                  </a:lnTo>
                  <a:lnTo>
                    <a:pt x="44" y="2"/>
                  </a:lnTo>
                  <a:lnTo>
                    <a:pt x="50" y="5"/>
                  </a:lnTo>
                  <a:lnTo>
                    <a:pt x="54" y="9"/>
                  </a:lnTo>
                  <a:lnTo>
                    <a:pt x="59" y="14"/>
                  </a:lnTo>
                  <a:lnTo>
                    <a:pt x="61" y="20"/>
                  </a:lnTo>
                  <a:lnTo>
                    <a:pt x="64" y="25"/>
                  </a:lnTo>
                  <a:lnTo>
                    <a:pt x="64" y="32"/>
                  </a:lnTo>
                  <a:lnTo>
                    <a:pt x="64" y="66"/>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 name="ïṡḷïḍè"/>
            <p:cNvSpPr/>
            <p:nvPr/>
          </p:nvSpPr>
          <p:spPr>
            <a:xfrm rot="20700000">
              <a:off x="8539071" y="2164153"/>
              <a:ext cx="149413" cy="122627"/>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5" name="ïṩḻîḓé"/>
            <p:cNvSpPr/>
            <p:nvPr/>
          </p:nvSpPr>
          <p:spPr>
            <a:xfrm rot="900000">
              <a:off x="8804030" y="1823609"/>
              <a:ext cx="112256"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6" name="ïṥ1iḑe"/>
            <p:cNvSpPr/>
            <p:nvPr/>
          </p:nvSpPr>
          <p:spPr>
            <a:xfrm rot="15300000" flipH="1">
              <a:off x="8691130" y="2553645"/>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7" name="íṥ1ïdé"/>
            <p:cNvSpPr/>
            <p:nvPr/>
          </p:nvSpPr>
          <p:spPr>
            <a:xfrm rot="900000" flipH="1">
              <a:off x="9674541" y="1986335"/>
              <a:ext cx="149413" cy="122627"/>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8" name="îṩlïďe"/>
            <p:cNvSpPr/>
            <p:nvPr/>
          </p:nvSpPr>
          <p:spPr>
            <a:xfrm rot="20700000" flipH="1">
              <a:off x="9759258" y="1800598"/>
              <a:ext cx="112256"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9" name="iş1iḑé"/>
            <p:cNvSpPr/>
            <p:nvPr/>
          </p:nvSpPr>
          <p:spPr>
            <a:xfrm rot="2700000">
              <a:off x="8499659" y="2388053"/>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0" name="îṥļíďé"/>
            <p:cNvSpPr/>
            <p:nvPr/>
          </p:nvSpPr>
          <p:spPr>
            <a:xfrm rot="17524025">
              <a:off x="9892001" y="2309415"/>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1" name="íṥlïḋé"/>
            <p:cNvSpPr/>
            <p:nvPr/>
          </p:nvSpPr>
          <p:spPr>
            <a:xfrm rot="12124025">
              <a:off x="9824291" y="2714378"/>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2" name="íšliḓê"/>
            <p:cNvSpPr/>
            <p:nvPr/>
          </p:nvSpPr>
          <p:spPr>
            <a:xfrm rot="6300000">
              <a:off x="9346476" y="1910327"/>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3" name="îSliḋê"/>
            <p:cNvSpPr/>
            <p:nvPr/>
          </p:nvSpPr>
          <p:spPr>
            <a:xfrm rot="19324025">
              <a:off x="8917748" y="1614566"/>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grpSp>
    </p:spTree>
    <p:extLst>
      <p:ext uri="{BB962C8B-B14F-4D97-AF65-F5344CB8AC3E}">
        <p14:creationId xmlns:p14="http://schemas.microsoft.com/office/powerpoint/2010/main" val="2843068849"/>
      </p:ext>
    </p:extLst>
  </p:cSld>
  <p:clrMapOvr>
    <a:masterClrMapping/>
  </p:clrMapOvr>
  <mc:AlternateContent xmlns:mc="http://schemas.openxmlformats.org/markup-compatibility/2006" xmlns:p14="http://schemas.microsoft.com/office/powerpoint/2010/main">
    <mc:Choice Requires="p14">
      <p:transition p14:dur="100" advTm="0">
        <p:cut/>
      </p:transition>
    </mc:Choice>
    <mc:Fallback xmlns="">
      <p:transition advTm="0">
        <p:cut/>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5" presetClass="entr" presetSubtype="0" fill="hold" grpId="0" nodeType="after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ppt_w</p:attrName>
                                        </p:attrNameLst>
                                      </p:cBhvr>
                                      <p:tavLst>
                                        <p:tav tm="0" fmla="#ppt_w*sin(2.5*pi*$)">
                                          <p:val>
                                            <p:fltVal val="0"/>
                                          </p:val>
                                        </p:tav>
                                        <p:tav tm="100000">
                                          <p:val>
                                            <p:fltVal val="1"/>
                                          </p:val>
                                        </p:tav>
                                      </p:tavLst>
                                    </p:anim>
                                    <p:anim calcmode="lin" valueType="num">
                                      <p:cBhvr>
                                        <p:cTn id="9" dur="1000" fill="hold"/>
                                        <p:tgtEl>
                                          <p:spTgt spid="3"/>
                                        </p:tgtEl>
                                        <p:attrNameLst>
                                          <p:attrName>ppt_h</p:attrName>
                                        </p:attrNameLst>
                                      </p:cBhvr>
                                      <p:tavLst>
                                        <p:tav tm="0">
                                          <p:val>
                                            <p:strVal val="#ppt_h"/>
                                          </p:val>
                                        </p:tav>
                                        <p:tav tm="100000">
                                          <p:val>
                                            <p:strVal val="#ppt_h"/>
                                          </p:val>
                                        </p:tav>
                                      </p:tavLst>
                                    </p:anim>
                                  </p:childTnLst>
                                </p:cTn>
                              </p:par>
                              <p:par>
                                <p:cTn id="10" presetID="45" presetClass="entr" presetSubtype="0" fill="hold" grpId="0" nodeType="with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fade">
                                      <p:cBhvr>
                                        <p:cTn id="12" dur="500"/>
                                        <p:tgtEl>
                                          <p:spTgt spid="2"/>
                                        </p:tgtEl>
                                      </p:cBhvr>
                                    </p:animEffect>
                                    <p:anim calcmode="lin" valueType="num">
                                      <p:cBhvr>
                                        <p:cTn id="13" dur="500" fill="hold"/>
                                        <p:tgtEl>
                                          <p:spTgt spid="2"/>
                                        </p:tgtEl>
                                        <p:attrNameLst>
                                          <p:attrName>ppt_w</p:attrName>
                                        </p:attrNameLst>
                                      </p:cBhvr>
                                      <p:tavLst>
                                        <p:tav tm="0" fmla="#ppt_w*sin(2.5*pi*$)">
                                          <p:val>
                                            <p:fltVal val="0"/>
                                          </p:val>
                                        </p:tav>
                                        <p:tav tm="100000">
                                          <p:val>
                                            <p:fltVal val="1"/>
                                          </p:val>
                                        </p:tav>
                                      </p:tavLst>
                                    </p:anim>
                                    <p:anim calcmode="lin" valueType="num">
                                      <p:cBhvr>
                                        <p:cTn id="14" dur="500" fill="hold"/>
                                        <p:tgtEl>
                                          <p:spTgt spid="2"/>
                                        </p:tgtEl>
                                        <p:attrNameLst>
                                          <p:attrName>ppt_h</p:attrName>
                                        </p:attrNameLst>
                                      </p:cBhvr>
                                      <p:tavLst>
                                        <p:tav tm="0">
                                          <p:val>
                                            <p:strVal val="#ppt_h"/>
                                          </p:val>
                                        </p:tav>
                                        <p:tav tm="100000">
                                          <p:val>
                                            <p:strVal val="#ppt_h"/>
                                          </p:val>
                                        </p:tav>
                                      </p:tavLst>
                                    </p:anim>
                                  </p:childTnLst>
                                </p:cTn>
                              </p:par>
                            </p:childTnLst>
                          </p:cTn>
                        </p:par>
                        <p:par>
                          <p:cTn id="15" fill="hold">
                            <p:stCondLst>
                              <p:cond delay="1000"/>
                            </p:stCondLst>
                            <p:childTnLst>
                              <p:par>
                                <p:cTn id="16" presetID="22" presetClass="entr" presetSubtype="8" fill="hold" grpId="0" nodeType="after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wipe(left)">
                                      <p:cBhvr>
                                        <p:cTn id="18" dur="500"/>
                                        <p:tgtEl>
                                          <p:spTgt spid="7"/>
                                        </p:tgtEl>
                                      </p:cBhvr>
                                    </p:animEffect>
                                  </p:childTnLst>
                                </p:cTn>
                              </p:par>
                              <p:par>
                                <p:cTn id="19" presetID="42" presetClass="entr" presetSubtype="0" fill="hold"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fade">
                                      <p:cBhvr>
                                        <p:cTn id="21" dur="1000"/>
                                        <p:tgtEl>
                                          <p:spTgt spid="11"/>
                                        </p:tgtEl>
                                      </p:cBhvr>
                                    </p:animEffect>
                                    <p:anim calcmode="lin" valueType="num">
                                      <p:cBhvr>
                                        <p:cTn id="22" dur="1000" fill="hold"/>
                                        <p:tgtEl>
                                          <p:spTgt spid="11"/>
                                        </p:tgtEl>
                                        <p:attrNameLst>
                                          <p:attrName>ppt_x</p:attrName>
                                        </p:attrNameLst>
                                      </p:cBhvr>
                                      <p:tavLst>
                                        <p:tav tm="0">
                                          <p:val>
                                            <p:strVal val="#ppt_x"/>
                                          </p:val>
                                        </p:tav>
                                        <p:tav tm="100000">
                                          <p:val>
                                            <p:strVal val="#ppt_x"/>
                                          </p:val>
                                        </p:tav>
                                      </p:tavLst>
                                    </p:anim>
                                    <p:anim calcmode="lin" valueType="num">
                                      <p:cBhvr>
                                        <p:cTn id="23" dur="1000" fill="hold"/>
                                        <p:tgtEl>
                                          <p:spTgt spid="11"/>
                                        </p:tgtEl>
                                        <p:attrNameLst>
                                          <p:attrName>ppt_y</p:attrName>
                                        </p:attrNameLst>
                                      </p:cBhvr>
                                      <p:tavLst>
                                        <p:tav tm="0">
                                          <p:val>
                                            <p:strVal val="#ppt_y+.1"/>
                                          </p:val>
                                        </p:tav>
                                        <p:tav tm="100000">
                                          <p:val>
                                            <p:strVal val="#ppt_y"/>
                                          </p:val>
                                        </p:tav>
                                      </p:tavLst>
                                    </p:anim>
                                  </p:childTnLst>
                                </p:cTn>
                              </p:par>
                              <p:par>
                                <p:cTn id="24" presetID="22" presetClass="entr" presetSubtype="8" fill="hold" grpId="0" nodeType="withEffect">
                                  <p:stCondLst>
                                    <p:cond delay="0"/>
                                  </p:stCondLst>
                                  <p:childTnLst>
                                    <p:set>
                                      <p:cBhvr>
                                        <p:cTn id="25" dur="1" fill="hold">
                                          <p:stCondLst>
                                            <p:cond delay="0"/>
                                          </p:stCondLst>
                                        </p:cTn>
                                        <p:tgtEl>
                                          <p:spTgt spid="4"/>
                                        </p:tgtEl>
                                        <p:attrNameLst>
                                          <p:attrName>style.visibility</p:attrName>
                                        </p:attrNameLst>
                                      </p:cBhvr>
                                      <p:to>
                                        <p:strVal val="visible"/>
                                      </p:to>
                                    </p:set>
                                    <p:animEffect transition="in" filter="wipe(left)">
                                      <p:cBhvr>
                                        <p:cTn id="26" dur="3000"/>
                                        <p:tgtEl>
                                          <p:spTgt spid="4"/>
                                        </p:tgtEl>
                                      </p:cBhvr>
                                    </p:animEffect>
                                  </p:childTnLst>
                                </p:cTn>
                              </p:par>
                            </p:childTnLst>
                          </p:cTn>
                        </p:par>
                        <p:par>
                          <p:cTn id="27" fill="hold">
                            <p:stCondLst>
                              <p:cond delay="4000"/>
                            </p:stCondLst>
                            <p:childTnLst>
                              <p:par>
                                <p:cTn id="28" presetID="22" presetClass="entr" presetSubtype="8" fill="hold" grpId="0" nodeType="afterEffect">
                                  <p:stCondLst>
                                    <p:cond delay="500"/>
                                  </p:stCondLst>
                                  <p:childTnLst>
                                    <p:set>
                                      <p:cBhvr>
                                        <p:cTn id="29" dur="1" fill="hold">
                                          <p:stCondLst>
                                            <p:cond delay="0"/>
                                          </p:stCondLst>
                                        </p:cTn>
                                        <p:tgtEl>
                                          <p:spTgt spid="5"/>
                                        </p:tgtEl>
                                        <p:attrNameLst>
                                          <p:attrName>style.visibility</p:attrName>
                                        </p:attrNameLst>
                                      </p:cBhvr>
                                      <p:to>
                                        <p:strVal val="visible"/>
                                      </p:to>
                                    </p:set>
                                    <p:animEffect transition="in" filter="wipe(left)">
                                      <p:cBhvr>
                                        <p:cTn id="30" dur="3000"/>
                                        <p:tgtEl>
                                          <p:spTgt spid="5"/>
                                        </p:tgtEl>
                                      </p:cBhvr>
                                    </p:animEffect>
                                  </p:childTnLst>
                                </p:cTn>
                              </p:par>
                              <p:par>
                                <p:cTn id="31" presetID="22" presetClass="entr" presetSubtype="8" fill="hold" grpId="0" nodeType="withEffect">
                                  <p:stCondLst>
                                    <p:cond delay="0"/>
                                  </p:stCondLst>
                                  <p:childTnLst>
                                    <p:set>
                                      <p:cBhvr>
                                        <p:cTn id="32" dur="1" fill="hold">
                                          <p:stCondLst>
                                            <p:cond delay="0"/>
                                          </p:stCondLst>
                                        </p:cTn>
                                        <p:tgtEl>
                                          <p:spTgt spid="8"/>
                                        </p:tgtEl>
                                        <p:attrNameLst>
                                          <p:attrName>style.visibility</p:attrName>
                                        </p:attrNameLst>
                                      </p:cBhvr>
                                      <p:to>
                                        <p:strVal val="visible"/>
                                      </p:to>
                                    </p:set>
                                    <p:animEffect transition="in" filter="wipe(left)">
                                      <p:cBhvr>
                                        <p:cTn id="33" dur="500"/>
                                        <p:tgtEl>
                                          <p:spTgt spid="8"/>
                                        </p:tgtEl>
                                      </p:cBhvr>
                                    </p:animEffect>
                                  </p:childTnLst>
                                </p:cTn>
                              </p:par>
                            </p:childTnLst>
                          </p:cTn>
                        </p:par>
                        <p:par>
                          <p:cTn id="34" fill="hold">
                            <p:stCondLst>
                              <p:cond delay="7500"/>
                            </p:stCondLst>
                            <p:childTnLst>
                              <p:par>
                                <p:cTn id="35" presetID="22" presetClass="entr" presetSubtype="8" fill="hold" grpId="0" nodeType="afterEffect">
                                  <p:stCondLst>
                                    <p:cond delay="500"/>
                                  </p:stCondLst>
                                  <p:childTnLst>
                                    <p:set>
                                      <p:cBhvr>
                                        <p:cTn id="36" dur="1" fill="hold">
                                          <p:stCondLst>
                                            <p:cond delay="0"/>
                                          </p:stCondLst>
                                        </p:cTn>
                                        <p:tgtEl>
                                          <p:spTgt spid="6"/>
                                        </p:tgtEl>
                                        <p:attrNameLst>
                                          <p:attrName>style.visibility</p:attrName>
                                        </p:attrNameLst>
                                      </p:cBhvr>
                                      <p:to>
                                        <p:strVal val="visible"/>
                                      </p:to>
                                    </p:set>
                                    <p:animEffect transition="in" filter="wipe(left)">
                                      <p:cBhvr>
                                        <p:cTn id="37" dur="3000"/>
                                        <p:tgtEl>
                                          <p:spTgt spid="6"/>
                                        </p:tgtEl>
                                      </p:cBhvr>
                                    </p:animEffect>
                                  </p:childTnLst>
                                </p:cTn>
                              </p:par>
                              <p:par>
                                <p:cTn id="38" presetID="22" presetClass="entr" presetSubtype="8" fill="hold" grpId="0" nodeType="withEffect">
                                  <p:stCondLst>
                                    <p:cond delay="0"/>
                                  </p:stCondLst>
                                  <p:childTnLst>
                                    <p:set>
                                      <p:cBhvr>
                                        <p:cTn id="39" dur="1" fill="hold">
                                          <p:stCondLst>
                                            <p:cond delay="0"/>
                                          </p:stCondLst>
                                        </p:cTn>
                                        <p:tgtEl>
                                          <p:spTgt spid="9"/>
                                        </p:tgtEl>
                                        <p:attrNameLst>
                                          <p:attrName>style.visibility</p:attrName>
                                        </p:attrNameLst>
                                      </p:cBhvr>
                                      <p:to>
                                        <p:strVal val="visible"/>
                                      </p:to>
                                    </p:set>
                                    <p:animEffect transition="in" filter="wipe(left)">
                                      <p:cBhvr>
                                        <p:cTn id="40" dur="500"/>
                                        <p:tgtEl>
                                          <p:spTgt spid="9"/>
                                        </p:tgtEl>
                                      </p:cBhvr>
                                    </p:animEffect>
                                  </p:childTnLst>
                                </p:cTn>
                              </p:par>
                            </p:childTnLst>
                          </p:cTn>
                        </p:par>
                        <p:par>
                          <p:cTn id="41" fill="hold">
                            <p:stCondLst>
                              <p:cond delay="11000"/>
                            </p:stCondLst>
                            <p:childTnLst>
                              <p:par>
                                <p:cTn id="42" presetID="16" presetClass="entr" presetSubtype="26" fill="hold" grpId="0" nodeType="afterEffect">
                                  <p:stCondLst>
                                    <p:cond delay="0"/>
                                  </p:stCondLst>
                                  <p:childTnLst>
                                    <p:set>
                                      <p:cBhvr>
                                        <p:cTn id="43" dur="1" fill="hold">
                                          <p:stCondLst>
                                            <p:cond delay="0"/>
                                          </p:stCondLst>
                                        </p:cTn>
                                        <p:tgtEl>
                                          <p:spTgt spid="10"/>
                                        </p:tgtEl>
                                        <p:attrNameLst>
                                          <p:attrName>style.visibility</p:attrName>
                                        </p:attrNameLst>
                                      </p:cBhvr>
                                      <p:to>
                                        <p:strVal val="visible"/>
                                      </p:to>
                                    </p:set>
                                    <p:animEffect transition="in" filter="barn(inHorizontal)">
                                      <p:cBhvr>
                                        <p:cTn id="44"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p:bldP spid="4" grpId="0" animBg="1"/>
      <p:bldP spid="5" grpId="0" animBg="1"/>
      <p:bldP spid="6" grpId="0" animBg="1"/>
      <p:bldP spid="7" grpId="0"/>
      <p:bldP spid="8" grpId="0"/>
      <p:bldP spid="9" grpId="0"/>
      <p:bldP spid="10"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D:\ppt\3\ppt图片\17b3559220f03fb0c009f0c21944dd7c.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285750"/>
            <a:ext cx="9144000" cy="5715000"/>
          </a:xfrm>
          <a:prstGeom prst="rect">
            <a:avLst/>
          </a:prstGeom>
          <a:noFill/>
          <a:extLst>
            <a:ext uri="{909E8E84-426E-40DD-AFC4-6F175D3DCCD1}">
              <a14:hiddenFill xmlns:a14="http://schemas.microsoft.com/office/drawing/2010/main">
                <a:solidFill>
                  <a:srgbClr val="FFFFFF"/>
                </a:solidFill>
              </a14:hiddenFill>
            </a:ext>
          </a:extLst>
        </p:spPr>
      </p:pic>
      <p:sp>
        <p:nvSpPr>
          <p:cNvPr id="2" name="Freeform 5"/>
          <p:cNvSpPr>
            <a:spLocks/>
          </p:cNvSpPr>
          <p:nvPr/>
        </p:nvSpPr>
        <p:spPr bwMode="auto">
          <a:xfrm>
            <a:off x="289890" y="1760633"/>
            <a:ext cx="1479797" cy="1334201"/>
          </a:xfrm>
          <a:custGeom>
            <a:avLst/>
            <a:gdLst>
              <a:gd name="T0" fmla="*/ 2151 w 2740"/>
              <a:gd name="T1" fmla="*/ 2315 h 2446"/>
              <a:gd name="T2" fmla="*/ 2055 w 2740"/>
              <a:gd name="T3" fmla="*/ 2410 h 2446"/>
              <a:gd name="T4" fmla="*/ 1918 w 2740"/>
              <a:gd name="T5" fmla="*/ 2445 h 2446"/>
              <a:gd name="T6" fmla="*/ 816 w 2740"/>
              <a:gd name="T7" fmla="*/ 2445 h 2446"/>
              <a:gd name="T8" fmla="*/ 685 w 2740"/>
              <a:gd name="T9" fmla="*/ 2410 h 2446"/>
              <a:gd name="T10" fmla="*/ 589 w 2740"/>
              <a:gd name="T11" fmla="*/ 2314 h 2446"/>
              <a:gd name="T12" fmla="*/ 36 w 2740"/>
              <a:gd name="T13" fmla="*/ 1356 h 2446"/>
              <a:gd name="T14" fmla="*/ 0 w 2740"/>
              <a:gd name="T15" fmla="*/ 1223 h 2446"/>
              <a:gd name="T16" fmla="*/ 36 w 2740"/>
              <a:gd name="T17" fmla="*/ 1089 h 2446"/>
              <a:gd name="T18" fmla="*/ 587 w 2740"/>
              <a:gd name="T19" fmla="*/ 135 h 2446"/>
              <a:gd name="T20" fmla="*/ 685 w 2740"/>
              <a:gd name="T21" fmla="*/ 37 h 2446"/>
              <a:gd name="T22" fmla="*/ 810 w 2740"/>
              <a:gd name="T23" fmla="*/ 1 h 2446"/>
              <a:gd name="T24" fmla="*/ 1916 w 2740"/>
              <a:gd name="T25" fmla="*/ 1 h 2446"/>
              <a:gd name="T26" fmla="*/ 2055 w 2740"/>
              <a:gd name="T27" fmla="*/ 37 h 2446"/>
              <a:gd name="T28" fmla="*/ 2151 w 2740"/>
              <a:gd name="T29" fmla="*/ 132 h 2446"/>
              <a:gd name="T30" fmla="*/ 2702 w 2740"/>
              <a:gd name="T31" fmla="*/ 1086 h 2446"/>
              <a:gd name="T32" fmla="*/ 2740 w 2740"/>
              <a:gd name="T33" fmla="*/ 1223 h 2446"/>
              <a:gd name="T34" fmla="*/ 2701 w 2740"/>
              <a:gd name="T35" fmla="*/ 1361 h 2446"/>
              <a:gd name="T36" fmla="*/ 2151 w 2740"/>
              <a:gd name="T37" fmla="*/ 2315 h 244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2740" h="2446">
                <a:moveTo>
                  <a:pt x="2151" y="2315"/>
                </a:moveTo>
                <a:cubicBezTo>
                  <a:pt x="2128" y="2353"/>
                  <a:pt x="2096" y="2386"/>
                  <a:pt x="2055" y="2410"/>
                </a:cubicBezTo>
                <a:cubicBezTo>
                  <a:pt x="2012" y="2435"/>
                  <a:pt x="1965" y="2446"/>
                  <a:pt x="1918" y="2445"/>
                </a:cubicBezTo>
                <a:lnTo>
                  <a:pt x="816" y="2445"/>
                </a:lnTo>
                <a:cubicBezTo>
                  <a:pt x="772" y="2445"/>
                  <a:pt x="726" y="2434"/>
                  <a:pt x="685" y="2410"/>
                </a:cubicBezTo>
                <a:cubicBezTo>
                  <a:pt x="644" y="2386"/>
                  <a:pt x="611" y="2353"/>
                  <a:pt x="589" y="2314"/>
                </a:cubicBezTo>
                <a:lnTo>
                  <a:pt x="36" y="1356"/>
                </a:lnTo>
                <a:cubicBezTo>
                  <a:pt x="13" y="1317"/>
                  <a:pt x="0" y="1272"/>
                  <a:pt x="0" y="1223"/>
                </a:cubicBezTo>
                <a:cubicBezTo>
                  <a:pt x="0" y="1174"/>
                  <a:pt x="13" y="1129"/>
                  <a:pt x="36" y="1089"/>
                </a:cubicBezTo>
                <a:lnTo>
                  <a:pt x="587" y="135"/>
                </a:lnTo>
                <a:cubicBezTo>
                  <a:pt x="610" y="96"/>
                  <a:pt x="643" y="61"/>
                  <a:pt x="685" y="37"/>
                </a:cubicBezTo>
                <a:cubicBezTo>
                  <a:pt x="724" y="14"/>
                  <a:pt x="767" y="2"/>
                  <a:pt x="810" y="1"/>
                </a:cubicBezTo>
                <a:lnTo>
                  <a:pt x="1916" y="1"/>
                </a:lnTo>
                <a:cubicBezTo>
                  <a:pt x="1963" y="0"/>
                  <a:pt x="2011" y="11"/>
                  <a:pt x="2055" y="37"/>
                </a:cubicBezTo>
                <a:cubicBezTo>
                  <a:pt x="2096" y="60"/>
                  <a:pt x="2129" y="93"/>
                  <a:pt x="2151" y="132"/>
                </a:cubicBezTo>
                <a:lnTo>
                  <a:pt x="2702" y="1086"/>
                </a:lnTo>
                <a:cubicBezTo>
                  <a:pt x="2726" y="1126"/>
                  <a:pt x="2740" y="1173"/>
                  <a:pt x="2740" y="1223"/>
                </a:cubicBezTo>
                <a:cubicBezTo>
                  <a:pt x="2740" y="1274"/>
                  <a:pt x="2726" y="1321"/>
                  <a:pt x="2701" y="1361"/>
                </a:cubicBezTo>
                <a:lnTo>
                  <a:pt x="2151" y="2315"/>
                </a:lnTo>
                <a:close/>
              </a:path>
            </a:pathLst>
          </a:custGeom>
          <a:solidFill>
            <a:schemeClr val="tx2"/>
          </a:solidFill>
          <a:ln w="9525" cap="flat">
            <a:noFill/>
            <a:prstDash val="solid"/>
            <a:miter lim="800000"/>
            <a:headEnd/>
            <a:tailEnd/>
          </a:ln>
          <a:extLst/>
        </p:spPr>
        <p:txBody>
          <a:bodyPr vert="horz" wrap="square" lIns="91440" tIns="45720" rIns="91440" bIns="45720" numCol="1" anchor="t" anchorCtr="0" compatLnSpc="1">
            <a:prstTxWarp prst="textNoShape">
              <a:avLst/>
            </a:prstTxWarp>
          </a:bodyPr>
          <a:lstStyle/>
          <a:p>
            <a:endParaRPr lang="zh-CN" altLang="en-US"/>
          </a:p>
        </p:txBody>
      </p:sp>
      <p:sp>
        <p:nvSpPr>
          <p:cNvPr id="3" name="TextBox 2"/>
          <p:cNvSpPr txBox="1"/>
          <p:nvPr/>
        </p:nvSpPr>
        <p:spPr>
          <a:xfrm>
            <a:off x="611560" y="2186213"/>
            <a:ext cx="908686" cy="430887"/>
          </a:xfrm>
          <a:prstGeom prst="rect">
            <a:avLst/>
          </a:prstGeom>
          <a:noFill/>
        </p:spPr>
        <p:txBody>
          <a:bodyPr wrap="square" lIns="0" tIns="0" rIns="0" bIns="0" rtlCol="0">
            <a:spAutoFit/>
          </a:bodyPr>
          <a:lstStyle>
            <a:defPPr>
              <a:defRPr lang="zh-CN"/>
            </a:defPPr>
            <a:lvl1pPr>
              <a:defRPr sz="2200">
                <a:solidFill>
                  <a:schemeClr val="bg1"/>
                </a:solidFill>
                <a:latin typeface="微软雅黑" pitchFamily="34" charset="-122"/>
                <a:ea typeface="微软雅黑" pitchFamily="34" charset="-122"/>
              </a:defRPr>
            </a:lvl1pPr>
          </a:lstStyle>
          <a:p>
            <a:pPr algn="ctr"/>
            <a:r>
              <a:rPr lang="zh-CN" altLang="en-US" sz="2800" b="1" dirty="0" smtClean="0"/>
              <a:t>定义</a:t>
            </a:r>
            <a:endParaRPr lang="zh-CN" altLang="en-US" sz="2800" b="1" dirty="0"/>
          </a:p>
        </p:txBody>
      </p:sp>
      <p:sp>
        <p:nvSpPr>
          <p:cNvPr id="4" name="圆角矩形 3"/>
          <p:cNvSpPr/>
          <p:nvPr/>
        </p:nvSpPr>
        <p:spPr>
          <a:xfrm>
            <a:off x="2464900" y="843557"/>
            <a:ext cx="5945248" cy="1008113"/>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圆角矩形 4"/>
          <p:cNvSpPr/>
          <p:nvPr/>
        </p:nvSpPr>
        <p:spPr>
          <a:xfrm>
            <a:off x="2505491" y="2074075"/>
            <a:ext cx="5904657" cy="1258404"/>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6" name="圆角矩形 5"/>
          <p:cNvSpPr/>
          <p:nvPr/>
        </p:nvSpPr>
        <p:spPr>
          <a:xfrm>
            <a:off x="2498975" y="3502270"/>
            <a:ext cx="5904657" cy="1008112"/>
          </a:xfrm>
          <a:prstGeom prst="roundRect">
            <a:avLst>
              <a:gd name="adj" fmla="val 50000"/>
            </a:avLst>
          </a:prstGeom>
          <a:solidFill>
            <a:schemeClr val="tx2"/>
          </a:solidFill>
          <a:ln>
            <a:no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6"/>
          <p:cNvSpPr txBox="1"/>
          <p:nvPr/>
        </p:nvSpPr>
        <p:spPr>
          <a:xfrm>
            <a:off x="2915816" y="985036"/>
            <a:ext cx="5184576" cy="775597"/>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（四）</a:t>
            </a:r>
            <a:r>
              <a:rPr lang="zh-CN" altLang="en-US" sz="1400" b="1" dirty="0">
                <a:solidFill>
                  <a:srgbClr val="FFFFFF"/>
                </a:solidFill>
                <a:effectLst>
                  <a:outerShdw blurRad="38100" dist="38100" dir="2700000" algn="tl">
                    <a:srgbClr val="000000">
                      <a:alpha val="43137"/>
                    </a:srgbClr>
                  </a:outerShdw>
                </a:effectLst>
              </a:rPr>
              <a:t>资产收购</a:t>
            </a:r>
            <a:r>
              <a:rPr lang="zh-CN" altLang="en-US" sz="1400" dirty="0">
                <a:solidFill>
                  <a:srgbClr val="FFFFFF"/>
                </a:solidFill>
              </a:rPr>
              <a:t>，是指一家企业（以下称为受让企业）购买另一家企业（以下称为转让企业）实质经营性资产的交易。受让企业支付对价的形式包括股权支付、非股权支付或两者的组合。</a:t>
            </a:r>
            <a:endParaRPr lang="en-US" altLang="zh-CN" sz="1400" dirty="0">
              <a:solidFill>
                <a:srgbClr val="FFFFFF"/>
              </a:solidFill>
            </a:endParaRPr>
          </a:p>
        </p:txBody>
      </p:sp>
      <p:sp>
        <p:nvSpPr>
          <p:cNvPr id="8" name="TextBox 7"/>
          <p:cNvSpPr txBox="1"/>
          <p:nvPr/>
        </p:nvSpPr>
        <p:spPr>
          <a:xfrm>
            <a:off x="2891420" y="2186213"/>
            <a:ext cx="5184576" cy="1034129"/>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（五）</a:t>
            </a:r>
            <a:r>
              <a:rPr lang="zh-CN" altLang="en-US" sz="1400" b="1" dirty="0">
                <a:solidFill>
                  <a:srgbClr val="FFFFFF"/>
                </a:solidFill>
                <a:effectLst>
                  <a:outerShdw blurRad="38100" dist="38100" dir="2700000" algn="tl">
                    <a:srgbClr val="000000">
                      <a:alpha val="43137"/>
                    </a:srgbClr>
                  </a:outerShdw>
                </a:effectLst>
              </a:rPr>
              <a:t>合并</a:t>
            </a:r>
            <a:r>
              <a:rPr lang="zh-CN" altLang="en-US" sz="1400" dirty="0">
                <a:solidFill>
                  <a:srgbClr val="FFFFFF"/>
                </a:solidFill>
              </a:rPr>
              <a:t>，是指一家或多家企业（以下称为被合并企业）将其全部资产和负债转让给另一家现存或新设企业（以下称为合并企业），被合并企业股东换取合并企业的股权或非股权支付，实现两个或两个以上企业的依法合并。</a:t>
            </a:r>
            <a:endParaRPr lang="en-US" altLang="zh-CN" sz="1400" dirty="0">
              <a:solidFill>
                <a:srgbClr val="FFFFFF"/>
              </a:solidFill>
            </a:endParaRPr>
          </a:p>
        </p:txBody>
      </p:sp>
      <p:sp>
        <p:nvSpPr>
          <p:cNvPr id="9" name="TextBox 8"/>
          <p:cNvSpPr txBox="1"/>
          <p:nvPr/>
        </p:nvSpPr>
        <p:spPr>
          <a:xfrm>
            <a:off x="2883800" y="3618527"/>
            <a:ext cx="5208972" cy="775597"/>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a:lnSpc>
                <a:spcPct val="120000"/>
              </a:lnSpc>
            </a:pPr>
            <a:r>
              <a:rPr lang="zh-CN" altLang="en-US" sz="1400" dirty="0">
                <a:solidFill>
                  <a:srgbClr val="FFFFFF"/>
                </a:solidFill>
              </a:rPr>
              <a:t>（六）</a:t>
            </a:r>
            <a:r>
              <a:rPr lang="zh-CN" altLang="en-US" sz="1400" b="1" dirty="0">
                <a:solidFill>
                  <a:srgbClr val="FFFFFF"/>
                </a:solidFill>
                <a:effectLst>
                  <a:outerShdw blurRad="38100" dist="38100" dir="2700000" algn="tl">
                    <a:srgbClr val="000000">
                      <a:alpha val="43137"/>
                    </a:srgbClr>
                  </a:outerShdw>
                </a:effectLst>
              </a:rPr>
              <a:t>分立</a:t>
            </a:r>
            <a:r>
              <a:rPr lang="zh-CN" altLang="en-US" sz="1400" dirty="0">
                <a:solidFill>
                  <a:srgbClr val="FFFFFF"/>
                </a:solidFill>
              </a:rPr>
              <a:t>，是指一家企业（以下称为被分立企业）将部分或全部资产分离转让给现存或新设的企业（以下称为分立企业），被分立企业股东换取分立企业的股权或非股权支付，实现企业的依法分立。</a:t>
            </a:r>
            <a:endParaRPr lang="en-US" altLang="zh-CN" sz="1400" dirty="0">
              <a:solidFill>
                <a:srgbClr val="FFFFFF"/>
              </a:solidFill>
            </a:endParaRPr>
          </a:p>
        </p:txBody>
      </p:sp>
      <p:sp>
        <p:nvSpPr>
          <p:cNvPr id="10" name="Freeform 5"/>
          <p:cNvSpPr>
            <a:spLocks/>
          </p:cNvSpPr>
          <p:nvPr/>
        </p:nvSpPr>
        <p:spPr bwMode="auto">
          <a:xfrm>
            <a:off x="1769687" y="1285845"/>
            <a:ext cx="547516" cy="3108279"/>
          </a:xfrm>
          <a:custGeom>
            <a:avLst/>
            <a:gdLst>
              <a:gd name="T0" fmla="*/ 1999 w 3544"/>
              <a:gd name="T1" fmla="*/ 9150 h 14563"/>
              <a:gd name="T2" fmla="*/ 1999 w 3544"/>
              <a:gd name="T3" fmla="*/ 12306 h 14563"/>
              <a:gd name="T4" fmla="*/ 2353 w 3544"/>
              <a:gd name="T5" fmla="*/ 13628 h 14563"/>
              <a:gd name="T6" fmla="*/ 3544 w 3544"/>
              <a:gd name="T7" fmla="*/ 14112 h 14563"/>
              <a:gd name="T8" fmla="*/ 3544 w 3544"/>
              <a:gd name="T9" fmla="*/ 14563 h 14563"/>
              <a:gd name="T10" fmla="*/ 1933 w 3544"/>
              <a:gd name="T11" fmla="*/ 14016 h 14563"/>
              <a:gd name="T12" fmla="*/ 1419 w 3544"/>
              <a:gd name="T13" fmla="*/ 12050 h 14563"/>
              <a:gd name="T14" fmla="*/ 1419 w 3544"/>
              <a:gd name="T15" fmla="*/ 9279 h 14563"/>
              <a:gd name="T16" fmla="*/ 1160 w 3544"/>
              <a:gd name="T17" fmla="*/ 8022 h 14563"/>
              <a:gd name="T18" fmla="*/ 0 w 3544"/>
              <a:gd name="T19" fmla="*/ 7475 h 14563"/>
              <a:gd name="T20" fmla="*/ 0 w 3544"/>
              <a:gd name="T21" fmla="*/ 7088 h 14563"/>
              <a:gd name="T22" fmla="*/ 1127 w 3544"/>
              <a:gd name="T23" fmla="*/ 6571 h 14563"/>
              <a:gd name="T24" fmla="*/ 1419 w 3544"/>
              <a:gd name="T25" fmla="*/ 5284 h 14563"/>
              <a:gd name="T26" fmla="*/ 1419 w 3544"/>
              <a:gd name="T27" fmla="*/ 2513 h 14563"/>
              <a:gd name="T28" fmla="*/ 1933 w 3544"/>
              <a:gd name="T29" fmla="*/ 547 h 14563"/>
              <a:gd name="T30" fmla="*/ 3544 w 3544"/>
              <a:gd name="T31" fmla="*/ 0 h 14563"/>
              <a:gd name="T32" fmla="*/ 3544 w 3544"/>
              <a:gd name="T33" fmla="*/ 451 h 14563"/>
              <a:gd name="T34" fmla="*/ 2353 w 3544"/>
              <a:gd name="T35" fmla="*/ 902 h 14563"/>
              <a:gd name="T36" fmla="*/ 1999 w 3544"/>
              <a:gd name="T37" fmla="*/ 2254 h 14563"/>
              <a:gd name="T38" fmla="*/ 1999 w 3544"/>
              <a:gd name="T39" fmla="*/ 5413 h 14563"/>
              <a:gd name="T40" fmla="*/ 580 w 3544"/>
              <a:gd name="T41" fmla="*/ 7275 h 14563"/>
              <a:gd name="T42" fmla="*/ 580 w 3544"/>
              <a:gd name="T43" fmla="*/ 7304 h 14563"/>
              <a:gd name="T44" fmla="*/ 1999 w 3544"/>
              <a:gd name="T45" fmla="*/ 9150 h 145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3544" h="14563">
                <a:moveTo>
                  <a:pt x="1999" y="9150"/>
                </a:moveTo>
                <a:lnTo>
                  <a:pt x="1999" y="12306"/>
                </a:lnTo>
                <a:cubicBezTo>
                  <a:pt x="1999" y="12867"/>
                  <a:pt x="2117" y="13306"/>
                  <a:pt x="2353" y="13628"/>
                </a:cubicBezTo>
                <a:cubicBezTo>
                  <a:pt x="2590" y="13950"/>
                  <a:pt x="2986" y="14112"/>
                  <a:pt x="3544" y="14112"/>
                </a:cubicBezTo>
                <a:lnTo>
                  <a:pt x="3544" y="14563"/>
                </a:lnTo>
                <a:cubicBezTo>
                  <a:pt x="2815" y="14563"/>
                  <a:pt x="2276" y="14379"/>
                  <a:pt x="1933" y="14016"/>
                </a:cubicBezTo>
                <a:cubicBezTo>
                  <a:pt x="1589" y="13650"/>
                  <a:pt x="1419" y="12993"/>
                  <a:pt x="1419" y="12050"/>
                </a:cubicBezTo>
                <a:lnTo>
                  <a:pt x="1419" y="9279"/>
                </a:lnTo>
                <a:cubicBezTo>
                  <a:pt x="1419" y="8762"/>
                  <a:pt x="1333" y="8344"/>
                  <a:pt x="1160" y="8022"/>
                </a:cubicBezTo>
                <a:cubicBezTo>
                  <a:pt x="990" y="7701"/>
                  <a:pt x="602" y="7516"/>
                  <a:pt x="0" y="7475"/>
                </a:cubicBezTo>
                <a:lnTo>
                  <a:pt x="0" y="7088"/>
                </a:lnTo>
                <a:cubicBezTo>
                  <a:pt x="558" y="7002"/>
                  <a:pt x="935" y="6829"/>
                  <a:pt x="1127" y="6571"/>
                </a:cubicBezTo>
                <a:cubicBezTo>
                  <a:pt x="1322" y="6315"/>
                  <a:pt x="1419" y="5883"/>
                  <a:pt x="1419" y="5284"/>
                </a:cubicBezTo>
                <a:lnTo>
                  <a:pt x="1419" y="2513"/>
                </a:lnTo>
                <a:cubicBezTo>
                  <a:pt x="1419" y="1567"/>
                  <a:pt x="1589" y="913"/>
                  <a:pt x="1933" y="547"/>
                </a:cubicBezTo>
                <a:cubicBezTo>
                  <a:pt x="2276" y="181"/>
                  <a:pt x="2815" y="0"/>
                  <a:pt x="3544" y="0"/>
                </a:cubicBezTo>
                <a:lnTo>
                  <a:pt x="3544" y="451"/>
                </a:lnTo>
                <a:cubicBezTo>
                  <a:pt x="2986" y="451"/>
                  <a:pt x="2590" y="602"/>
                  <a:pt x="2353" y="902"/>
                </a:cubicBezTo>
                <a:cubicBezTo>
                  <a:pt x="2117" y="1201"/>
                  <a:pt x="1999" y="1652"/>
                  <a:pt x="1999" y="2254"/>
                </a:cubicBezTo>
                <a:lnTo>
                  <a:pt x="1999" y="5413"/>
                </a:lnTo>
                <a:cubicBezTo>
                  <a:pt x="1999" y="6265"/>
                  <a:pt x="1592" y="7275"/>
                  <a:pt x="580" y="7275"/>
                </a:cubicBezTo>
                <a:lnTo>
                  <a:pt x="580" y="7304"/>
                </a:lnTo>
                <a:cubicBezTo>
                  <a:pt x="1565" y="7304"/>
                  <a:pt x="1999" y="8309"/>
                  <a:pt x="1999" y="9150"/>
                </a:cubicBezTo>
                <a:close/>
              </a:path>
            </a:pathLst>
          </a:custGeom>
          <a:solidFill>
            <a:schemeClr val="accent1"/>
          </a:solidFill>
          <a:ln>
            <a:noFill/>
          </a:ln>
        </p:spPr>
        <p:txBody>
          <a:bodyPr vert="horz" wrap="square" lIns="91440" tIns="45720" rIns="91440" bIns="45720" numCol="1" anchor="t" anchorCtr="0" compatLnSpc="1">
            <a:prstTxWarp prst="textNoShape">
              <a:avLst/>
            </a:prstTxWarp>
          </a:bodyPr>
          <a:lstStyle/>
          <a:p>
            <a:endParaRPr lang="zh-CN" altLang="en-US"/>
          </a:p>
        </p:txBody>
      </p:sp>
      <p:grpSp>
        <p:nvGrpSpPr>
          <p:cNvPr id="12" name="组合 11"/>
          <p:cNvGrpSpPr/>
          <p:nvPr/>
        </p:nvGrpSpPr>
        <p:grpSpPr>
          <a:xfrm>
            <a:off x="324460" y="2623964"/>
            <a:ext cx="1287898" cy="1782491"/>
            <a:chOff x="8499980" y="1614566"/>
            <a:chExt cx="1521263" cy="2422043"/>
          </a:xfrm>
        </p:grpSpPr>
        <p:sp>
          <p:nvSpPr>
            <p:cNvPr id="13" name="îṩḷiḍe"/>
            <p:cNvSpPr>
              <a:spLocks/>
            </p:cNvSpPr>
            <p:nvPr/>
          </p:nvSpPr>
          <p:spPr bwMode="auto">
            <a:xfrm>
              <a:off x="8974983" y="2369172"/>
              <a:ext cx="647790" cy="1646120"/>
            </a:xfrm>
            <a:custGeom>
              <a:avLst/>
              <a:gdLst>
                <a:gd name="T0" fmla="*/ 862 w 1093"/>
                <a:gd name="T1" fmla="*/ 1765 h 2779"/>
                <a:gd name="T2" fmla="*/ 1007 w 1093"/>
                <a:gd name="T3" fmla="*/ 1661 h 2779"/>
                <a:gd name="T4" fmla="*/ 1075 w 1093"/>
                <a:gd name="T5" fmla="*/ 1549 h 2779"/>
                <a:gd name="T6" fmla="*/ 1089 w 1093"/>
                <a:gd name="T7" fmla="*/ 1388 h 2779"/>
                <a:gd name="T8" fmla="*/ 1061 w 1093"/>
                <a:gd name="T9" fmla="*/ 1295 h 2779"/>
                <a:gd name="T10" fmla="*/ 936 w 1093"/>
                <a:gd name="T11" fmla="*/ 1148 h 2779"/>
                <a:gd name="T12" fmla="*/ 789 w 1093"/>
                <a:gd name="T13" fmla="*/ 1071 h 2779"/>
                <a:gd name="T14" fmla="*/ 651 w 1093"/>
                <a:gd name="T15" fmla="*/ 976 h 2779"/>
                <a:gd name="T16" fmla="*/ 879 w 1093"/>
                <a:gd name="T17" fmla="*/ 897 h 2779"/>
                <a:gd name="T18" fmla="*/ 1020 w 1093"/>
                <a:gd name="T19" fmla="*/ 726 h 2779"/>
                <a:gd name="T20" fmla="*/ 1050 w 1093"/>
                <a:gd name="T21" fmla="*/ 526 h 2779"/>
                <a:gd name="T22" fmla="*/ 1019 w 1093"/>
                <a:gd name="T23" fmla="*/ 373 h 2779"/>
                <a:gd name="T24" fmla="*/ 948 w 1093"/>
                <a:gd name="T25" fmla="*/ 233 h 2779"/>
                <a:gd name="T26" fmla="*/ 841 w 1093"/>
                <a:gd name="T27" fmla="*/ 117 h 2779"/>
                <a:gd name="T28" fmla="*/ 709 w 1093"/>
                <a:gd name="T29" fmla="*/ 37 h 2779"/>
                <a:gd name="T30" fmla="*/ 556 w 1093"/>
                <a:gd name="T31" fmla="*/ 2 h 2779"/>
                <a:gd name="T32" fmla="*/ 423 w 1093"/>
                <a:gd name="T33" fmla="*/ 11 h 2779"/>
                <a:gd name="T34" fmla="*/ 278 w 1093"/>
                <a:gd name="T35" fmla="*/ 65 h 2779"/>
                <a:gd name="T36" fmla="*/ 156 w 1093"/>
                <a:gd name="T37" fmla="*/ 155 h 2779"/>
                <a:gd name="T38" fmla="*/ 65 w 1093"/>
                <a:gd name="T39" fmla="*/ 274 h 2779"/>
                <a:gd name="T40" fmla="*/ 11 w 1093"/>
                <a:gd name="T41" fmla="*/ 416 h 2779"/>
                <a:gd name="T42" fmla="*/ 2 w 1093"/>
                <a:gd name="T43" fmla="*/ 571 h 2779"/>
                <a:gd name="T44" fmla="*/ 95 w 1093"/>
                <a:gd name="T45" fmla="*/ 814 h 2779"/>
                <a:gd name="T46" fmla="*/ 295 w 1093"/>
                <a:gd name="T47" fmla="*/ 948 h 2779"/>
                <a:gd name="T48" fmla="*/ 407 w 1093"/>
                <a:gd name="T49" fmla="*/ 1039 h 2779"/>
                <a:gd name="T50" fmla="*/ 214 w 1093"/>
                <a:gd name="T51" fmla="*/ 1118 h 2779"/>
                <a:gd name="T52" fmla="*/ 101 w 1093"/>
                <a:gd name="T53" fmla="*/ 1232 h 2779"/>
                <a:gd name="T54" fmla="*/ 31 w 1093"/>
                <a:gd name="T55" fmla="*/ 1392 h 2779"/>
                <a:gd name="T56" fmla="*/ 37 w 1093"/>
                <a:gd name="T57" fmla="*/ 1511 h 2779"/>
                <a:gd name="T58" fmla="*/ 134 w 1093"/>
                <a:gd name="T59" fmla="*/ 1683 h 2779"/>
                <a:gd name="T60" fmla="*/ 237 w 1093"/>
                <a:gd name="T61" fmla="*/ 1756 h 2779"/>
                <a:gd name="T62" fmla="*/ 231 w 1093"/>
                <a:gd name="T63" fmla="*/ 2480 h 2779"/>
                <a:gd name="T64" fmla="*/ 93 w 1093"/>
                <a:gd name="T65" fmla="*/ 2540 h 2779"/>
                <a:gd name="T66" fmla="*/ 48 w 1093"/>
                <a:gd name="T67" fmla="*/ 2607 h 2779"/>
                <a:gd name="T68" fmla="*/ 52 w 1093"/>
                <a:gd name="T69" fmla="*/ 2708 h 2779"/>
                <a:gd name="T70" fmla="*/ 73 w 1093"/>
                <a:gd name="T71" fmla="*/ 2739 h 2779"/>
                <a:gd name="T72" fmla="*/ 177 w 1093"/>
                <a:gd name="T73" fmla="*/ 2775 h 2779"/>
                <a:gd name="T74" fmla="*/ 390 w 1093"/>
                <a:gd name="T75" fmla="*/ 2769 h 2779"/>
                <a:gd name="T76" fmla="*/ 490 w 1093"/>
                <a:gd name="T77" fmla="*/ 2728 h 2779"/>
                <a:gd name="T78" fmla="*/ 507 w 1093"/>
                <a:gd name="T79" fmla="*/ 2607 h 2779"/>
                <a:gd name="T80" fmla="*/ 586 w 1093"/>
                <a:gd name="T81" fmla="*/ 2655 h 2779"/>
                <a:gd name="T82" fmla="*/ 662 w 1093"/>
                <a:gd name="T83" fmla="*/ 2736 h 2779"/>
                <a:gd name="T84" fmla="*/ 852 w 1093"/>
                <a:gd name="T85" fmla="*/ 2760 h 2779"/>
                <a:gd name="T86" fmla="*/ 1020 w 1093"/>
                <a:gd name="T87" fmla="*/ 2728 h 2779"/>
                <a:gd name="T88" fmla="*/ 1054 w 1093"/>
                <a:gd name="T89" fmla="*/ 2659 h 2779"/>
                <a:gd name="T90" fmla="*/ 1024 w 1093"/>
                <a:gd name="T91" fmla="*/ 2571 h 2779"/>
                <a:gd name="T92" fmla="*/ 955 w 1093"/>
                <a:gd name="T93" fmla="*/ 2504 h 2779"/>
                <a:gd name="T94" fmla="*/ 834 w 1093"/>
                <a:gd name="T95" fmla="*/ 2465 h 2779"/>
                <a:gd name="T96" fmla="*/ 270 w 1093"/>
                <a:gd name="T97" fmla="*/ 1528 h 2779"/>
                <a:gd name="T98" fmla="*/ 216 w 1093"/>
                <a:gd name="T99" fmla="*/ 1441 h 2779"/>
                <a:gd name="T100" fmla="*/ 239 w 1093"/>
                <a:gd name="T101" fmla="*/ 1383 h 2779"/>
                <a:gd name="T102" fmla="*/ 330 w 1093"/>
                <a:gd name="T103" fmla="*/ 1321 h 2779"/>
                <a:gd name="T104" fmla="*/ 502 w 1093"/>
                <a:gd name="T105" fmla="*/ 2428 h 2779"/>
                <a:gd name="T106" fmla="*/ 507 w 1093"/>
                <a:gd name="T107" fmla="*/ 2088 h 2779"/>
                <a:gd name="T108" fmla="*/ 546 w 1093"/>
                <a:gd name="T109" fmla="*/ 1920 h 2779"/>
                <a:gd name="T110" fmla="*/ 584 w 1093"/>
                <a:gd name="T111" fmla="*/ 2213 h 2779"/>
                <a:gd name="T112" fmla="*/ 565 w 1093"/>
                <a:gd name="T113" fmla="*/ 2581 h 2779"/>
                <a:gd name="T114" fmla="*/ 819 w 1093"/>
                <a:gd name="T115" fmla="*/ 1323 h 2779"/>
                <a:gd name="T116" fmla="*/ 890 w 1093"/>
                <a:gd name="T117" fmla="*/ 1403 h 2779"/>
                <a:gd name="T118" fmla="*/ 884 w 1093"/>
                <a:gd name="T119" fmla="*/ 1497 h 2779"/>
                <a:gd name="T120" fmla="*/ 791 w 1093"/>
                <a:gd name="T121" fmla="*/ 1566 h 27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093" h="2779">
                  <a:moveTo>
                    <a:pt x="808" y="2461"/>
                  </a:moveTo>
                  <a:lnTo>
                    <a:pt x="783" y="1793"/>
                  </a:lnTo>
                  <a:lnTo>
                    <a:pt x="783" y="1793"/>
                  </a:lnTo>
                  <a:lnTo>
                    <a:pt x="798" y="1790"/>
                  </a:lnTo>
                  <a:lnTo>
                    <a:pt x="836" y="1776"/>
                  </a:lnTo>
                  <a:lnTo>
                    <a:pt x="862" y="1765"/>
                  </a:lnTo>
                  <a:lnTo>
                    <a:pt x="890" y="1752"/>
                  </a:lnTo>
                  <a:lnTo>
                    <a:pt x="920" y="1735"/>
                  </a:lnTo>
                  <a:lnTo>
                    <a:pt x="950" y="1715"/>
                  </a:lnTo>
                  <a:lnTo>
                    <a:pt x="979" y="1691"/>
                  </a:lnTo>
                  <a:lnTo>
                    <a:pt x="994" y="1676"/>
                  </a:lnTo>
                  <a:lnTo>
                    <a:pt x="1007" y="1661"/>
                  </a:lnTo>
                  <a:lnTo>
                    <a:pt x="1020" y="1646"/>
                  </a:lnTo>
                  <a:lnTo>
                    <a:pt x="1033" y="1629"/>
                  </a:lnTo>
                  <a:lnTo>
                    <a:pt x="1045" y="1610"/>
                  </a:lnTo>
                  <a:lnTo>
                    <a:pt x="1056" y="1590"/>
                  </a:lnTo>
                  <a:lnTo>
                    <a:pt x="1065" y="1569"/>
                  </a:lnTo>
                  <a:lnTo>
                    <a:pt x="1075" y="1549"/>
                  </a:lnTo>
                  <a:lnTo>
                    <a:pt x="1082" y="1525"/>
                  </a:lnTo>
                  <a:lnTo>
                    <a:pt x="1086" y="1500"/>
                  </a:lnTo>
                  <a:lnTo>
                    <a:pt x="1089" y="1474"/>
                  </a:lnTo>
                  <a:lnTo>
                    <a:pt x="1093" y="1446"/>
                  </a:lnTo>
                  <a:lnTo>
                    <a:pt x="1093" y="1418"/>
                  </a:lnTo>
                  <a:lnTo>
                    <a:pt x="1089" y="1388"/>
                  </a:lnTo>
                  <a:lnTo>
                    <a:pt x="1089" y="1388"/>
                  </a:lnTo>
                  <a:lnTo>
                    <a:pt x="1088" y="1375"/>
                  </a:lnTo>
                  <a:lnTo>
                    <a:pt x="1086" y="1360"/>
                  </a:lnTo>
                  <a:lnTo>
                    <a:pt x="1080" y="1342"/>
                  </a:lnTo>
                  <a:lnTo>
                    <a:pt x="1073" y="1319"/>
                  </a:lnTo>
                  <a:lnTo>
                    <a:pt x="1061" y="1295"/>
                  </a:lnTo>
                  <a:lnTo>
                    <a:pt x="1045" y="1267"/>
                  </a:lnTo>
                  <a:lnTo>
                    <a:pt x="1026" y="1237"/>
                  </a:lnTo>
                  <a:lnTo>
                    <a:pt x="1002" y="1207"/>
                  </a:lnTo>
                  <a:lnTo>
                    <a:pt x="972" y="1177"/>
                  </a:lnTo>
                  <a:lnTo>
                    <a:pt x="955" y="1162"/>
                  </a:lnTo>
                  <a:lnTo>
                    <a:pt x="936" y="1148"/>
                  </a:lnTo>
                  <a:lnTo>
                    <a:pt x="916" y="1134"/>
                  </a:lnTo>
                  <a:lnTo>
                    <a:pt x="895" y="1120"/>
                  </a:lnTo>
                  <a:lnTo>
                    <a:pt x="871" y="1107"/>
                  </a:lnTo>
                  <a:lnTo>
                    <a:pt x="845" y="1093"/>
                  </a:lnTo>
                  <a:lnTo>
                    <a:pt x="819" y="1082"/>
                  </a:lnTo>
                  <a:lnTo>
                    <a:pt x="789" y="1071"/>
                  </a:lnTo>
                  <a:lnTo>
                    <a:pt x="757" y="1060"/>
                  </a:lnTo>
                  <a:lnTo>
                    <a:pt x="724" y="1051"/>
                  </a:lnTo>
                  <a:lnTo>
                    <a:pt x="688" y="1043"/>
                  </a:lnTo>
                  <a:lnTo>
                    <a:pt x="651" y="1036"/>
                  </a:lnTo>
                  <a:lnTo>
                    <a:pt x="651" y="976"/>
                  </a:lnTo>
                  <a:lnTo>
                    <a:pt x="651" y="976"/>
                  </a:lnTo>
                  <a:lnTo>
                    <a:pt x="694" y="970"/>
                  </a:lnTo>
                  <a:lnTo>
                    <a:pt x="735" y="961"/>
                  </a:lnTo>
                  <a:lnTo>
                    <a:pt x="774" y="948"/>
                  </a:lnTo>
                  <a:lnTo>
                    <a:pt x="811" y="935"/>
                  </a:lnTo>
                  <a:lnTo>
                    <a:pt x="845" y="918"/>
                  </a:lnTo>
                  <a:lnTo>
                    <a:pt x="879" y="897"/>
                  </a:lnTo>
                  <a:lnTo>
                    <a:pt x="908" y="877"/>
                  </a:lnTo>
                  <a:lnTo>
                    <a:pt x="936" y="853"/>
                  </a:lnTo>
                  <a:lnTo>
                    <a:pt x="963" y="825"/>
                  </a:lnTo>
                  <a:lnTo>
                    <a:pt x="985" y="795"/>
                  </a:lnTo>
                  <a:lnTo>
                    <a:pt x="1005" y="761"/>
                  </a:lnTo>
                  <a:lnTo>
                    <a:pt x="1020" y="726"/>
                  </a:lnTo>
                  <a:lnTo>
                    <a:pt x="1033" y="687"/>
                  </a:lnTo>
                  <a:lnTo>
                    <a:pt x="1043" y="646"/>
                  </a:lnTo>
                  <a:lnTo>
                    <a:pt x="1048" y="601"/>
                  </a:lnTo>
                  <a:lnTo>
                    <a:pt x="1050" y="552"/>
                  </a:lnTo>
                  <a:lnTo>
                    <a:pt x="1050" y="552"/>
                  </a:lnTo>
                  <a:lnTo>
                    <a:pt x="1050" y="526"/>
                  </a:lnTo>
                  <a:lnTo>
                    <a:pt x="1048" y="500"/>
                  </a:lnTo>
                  <a:lnTo>
                    <a:pt x="1045" y="474"/>
                  </a:lnTo>
                  <a:lnTo>
                    <a:pt x="1041" y="448"/>
                  </a:lnTo>
                  <a:lnTo>
                    <a:pt x="1035" y="423"/>
                  </a:lnTo>
                  <a:lnTo>
                    <a:pt x="1028" y="397"/>
                  </a:lnTo>
                  <a:lnTo>
                    <a:pt x="1019" y="373"/>
                  </a:lnTo>
                  <a:lnTo>
                    <a:pt x="1009" y="349"/>
                  </a:lnTo>
                  <a:lnTo>
                    <a:pt x="1000" y="325"/>
                  </a:lnTo>
                  <a:lnTo>
                    <a:pt x="989" y="300"/>
                  </a:lnTo>
                  <a:lnTo>
                    <a:pt x="976" y="278"/>
                  </a:lnTo>
                  <a:lnTo>
                    <a:pt x="963" y="256"/>
                  </a:lnTo>
                  <a:lnTo>
                    <a:pt x="948" y="233"/>
                  </a:lnTo>
                  <a:lnTo>
                    <a:pt x="933" y="213"/>
                  </a:lnTo>
                  <a:lnTo>
                    <a:pt x="916" y="192"/>
                  </a:lnTo>
                  <a:lnTo>
                    <a:pt x="899" y="172"/>
                  </a:lnTo>
                  <a:lnTo>
                    <a:pt x="880" y="153"/>
                  </a:lnTo>
                  <a:lnTo>
                    <a:pt x="862" y="134"/>
                  </a:lnTo>
                  <a:lnTo>
                    <a:pt x="841" y="117"/>
                  </a:lnTo>
                  <a:lnTo>
                    <a:pt x="821" y="101"/>
                  </a:lnTo>
                  <a:lnTo>
                    <a:pt x="800" y="86"/>
                  </a:lnTo>
                  <a:lnTo>
                    <a:pt x="778" y="73"/>
                  </a:lnTo>
                  <a:lnTo>
                    <a:pt x="755" y="60"/>
                  </a:lnTo>
                  <a:lnTo>
                    <a:pt x="733" y="48"/>
                  </a:lnTo>
                  <a:lnTo>
                    <a:pt x="709" y="37"/>
                  </a:lnTo>
                  <a:lnTo>
                    <a:pt x="685" y="28"/>
                  </a:lnTo>
                  <a:lnTo>
                    <a:pt x="660" y="20"/>
                  </a:lnTo>
                  <a:lnTo>
                    <a:pt x="634" y="13"/>
                  </a:lnTo>
                  <a:lnTo>
                    <a:pt x="608" y="7"/>
                  </a:lnTo>
                  <a:lnTo>
                    <a:pt x="582" y="4"/>
                  </a:lnTo>
                  <a:lnTo>
                    <a:pt x="556" y="2"/>
                  </a:lnTo>
                  <a:lnTo>
                    <a:pt x="530" y="0"/>
                  </a:lnTo>
                  <a:lnTo>
                    <a:pt x="530" y="0"/>
                  </a:lnTo>
                  <a:lnTo>
                    <a:pt x="502" y="2"/>
                  </a:lnTo>
                  <a:lnTo>
                    <a:pt x="476" y="4"/>
                  </a:lnTo>
                  <a:lnTo>
                    <a:pt x="449" y="7"/>
                  </a:lnTo>
                  <a:lnTo>
                    <a:pt x="423" y="11"/>
                  </a:lnTo>
                  <a:lnTo>
                    <a:pt x="397" y="17"/>
                  </a:lnTo>
                  <a:lnTo>
                    <a:pt x="373" y="24"/>
                  </a:lnTo>
                  <a:lnTo>
                    <a:pt x="349" y="33"/>
                  </a:lnTo>
                  <a:lnTo>
                    <a:pt x="324" y="43"/>
                  </a:lnTo>
                  <a:lnTo>
                    <a:pt x="300" y="52"/>
                  </a:lnTo>
                  <a:lnTo>
                    <a:pt x="278" y="65"/>
                  </a:lnTo>
                  <a:lnTo>
                    <a:pt x="255" y="76"/>
                  </a:lnTo>
                  <a:lnTo>
                    <a:pt x="235" y="91"/>
                  </a:lnTo>
                  <a:lnTo>
                    <a:pt x="214" y="106"/>
                  </a:lnTo>
                  <a:lnTo>
                    <a:pt x="194" y="121"/>
                  </a:lnTo>
                  <a:lnTo>
                    <a:pt x="175" y="138"/>
                  </a:lnTo>
                  <a:lnTo>
                    <a:pt x="156" y="155"/>
                  </a:lnTo>
                  <a:lnTo>
                    <a:pt x="138" y="173"/>
                  </a:lnTo>
                  <a:lnTo>
                    <a:pt x="121" y="192"/>
                  </a:lnTo>
                  <a:lnTo>
                    <a:pt x="106" y="213"/>
                  </a:lnTo>
                  <a:lnTo>
                    <a:pt x="91" y="233"/>
                  </a:lnTo>
                  <a:lnTo>
                    <a:pt x="76" y="254"/>
                  </a:lnTo>
                  <a:lnTo>
                    <a:pt x="65" y="274"/>
                  </a:lnTo>
                  <a:lnTo>
                    <a:pt x="52" y="297"/>
                  </a:lnTo>
                  <a:lnTo>
                    <a:pt x="43" y="321"/>
                  </a:lnTo>
                  <a:lnTo>
                    <a:pt x="31" y="343"/>
                  </a:lnTo>
                  <a:lnTo>
                    <a:pt x="24" y="367"/>
                  </a:lnTo>
                  <a:lnTo>
                    <a:pt x="17" y="392"/>
                  </a:lnTo>
                  <a:lnTo>
                    <a:pt x="11" y="416"/>
                  </a:lnTo>
                  <a:lnTo>
                    <a:pt x="5" y="442"/>
                  </a:lnTo>
                  <a:lnTo>
                    <a:pt x="2" y="468"/>
                  </a:lnTo>
                  <a:lnTo>
                    <a:pt x="0" y="493"/>
                  </a:lnTo>
                  <a:lnTo>
                    <a:pt x="0" y="519"/>
                  </a:lnTo>
                  <a:lnTo>
                    <a:pt x="0" y="519"/>
                  </a:lnTo>
                  <a:lnTo>
                    <a:pt x="2" y="571"/>
                  </a:lnTo>
                  <a:lnTo>
                    <a:pt x="7" y="619"/>
                  </a:lnTo>
                  <a:lnTo>
                    <a:pt x="18" y="664"/>
                  </a:lnTo>
                  <a:lnTo>
                    <a:pt x="31" y="705"/>
                  </a:lnTo>
                  <a:lnTo>
                    <a:pt x="50" y="744"/>
                  </a:lnTo>
                  <a:lnTo>
                    <a:pt x="71" y="780"/>
                  </a:lnTo>
                  <a:lnTo>
                    <a:pt x="95" y="814"/>
                  </a:lnTo>
                  <a:lnTo>
                    <a:pt x="121" y="843"/>
                  </a:lnTo>
                  <a:lnTo>
                    <a:pt x="151" y="870"/>
                  </a:lnTo>
                  <a:lnTo>
                    <a:pt x="183" y="894"/>
                  </a:lnTo>
                  <a:lnTo>
                    <a:pt x="218" y="914"/>
                  </a:lnTo>
                  <a:lnTo>
                    <a:pt x="255" y="933"/>
                  </a:lnTo>
                  <a:lnTo>
                    <a:pt x="295" y="948"/>
                  </a:lnTo>
                  <a:lnTo>
                    <a:pt x="334" y="961"/>
                  </a:lnTo>
                  <a:lnTo>
                    <a:pt x="377" y="970"/>
                  </a:lnTo>
                  <a:lnTo>
                    <a:pt x="421" y="978"/>
                  </a:lnTo>
                  <a:lnTo>
                    <a:pt x="421" y="1039"/>
                  </a:lnTo>
                  <a:lnTo>
                    <a:pt x="421" y="1039"/>
                  </a:lnTo>
                  <a:lnTo>
                    <a:pt x="407" y="1039"/>
                  </a:lnTo>
                  <a:lnTo>
                    <a:pt x="369" y="1049"/>
                  </a:lnTo>
                  <a:lnTo>
                    <a:pt x="343" y="1054"/>
                  </a:lnTo>
                  <a:lnTo>
                    <a:pt x="313" y="1065"/>
                  </a:lnTo>
                  <a:lnTo>
                    <a:pt x="281" y="1079"/>
                  </a:lnTo>
                  <a:lnTo>
                    <a:pt x="248" y="1095"/>
                  </a:lnTo>
                  <a:lnTo>
                    <a:pt x="214" y="1118"/>
                  </a:lnTo>
                  <a:lnTo>
                    <a:pt x="181" y="1144"/>
                  </a:lnTo>
                  <a:lnTo>
                    <a:pt x="164" y="1159"/>
                  </a:lnTo>
                  <a:lnTo>
                    <a:pt x="147" y="1174"/>
                  </a:lnTo>
                  <a:lnTo>
                    <a:pt x="130" y="1192"/>
                  </a:lnTo>
                  <a:lnTo>
                    <a:pt x="115" y="1211"/>
                  </a:lnTo>
                  <a:lnTo>
                    <a:pt x="101" y="1232"/>
                  </a:lnTo>
                  <a:lnTo>
                    <a:pt x="86" y="1254"/>
                  </a:lnTo>
                  <a:lnTo>
                    <a:pt x="73" y="1278"/>
                  </a:lnTo>
                  <a:lnTo>
                    <a:pt x="61" y="1304"/>
                  </a:lnTo>
                  <a:lnTo>
                    <a:pt x="50" y="1330"/>
                  </a:lnTo>
                  <a:lnTo>
                    <a:pt x="39" y="1360"/>
                  </a:lnTo>
                  <a:lnTo>
                    <a:pt x="31" y="1392"/>
                  </a:lnTo>
                  <a:lnTo>
                    <a:pt x="24" y="1424"/>
                  </a:lnTo>
                  <a:lnTo>
                    <a:pt x="24" y="1424"/>
                  </a:lnTo>
                  <a:lnTo>
                    <a:pt x="24" y="1437"/>
                  </a:lnTo>
                  <a:lnTo>
                    <a:pt x="28" y="1467"/>
                  </a:lnTo>
                  <a:lnTo>
                    <a:pt x="31" y="1487"/>
                  </a:lnTo>
                  <a:lnTo>
                    <a:pt x="37" y="1511"/>
                  </a:lnTo>
                  <a:lnTo>
                    <a:pt x="45" y="1538"/>
                  </a:lnTo>
                  <a:lnTo>
                    <a:pt x="56" y="1566"/>
                  </a:lnTo>
                  <a:lnTo>
                    <a:pt x="71" y="1595"/>
                  </a:lnTo>
                  <a:lnTo>
                    <a:pt x="87" y="1625"/>
                  </a:lnTo>
                  <a:lnTo>
                    <a:pt x="108" y="1655"/>
                  </a:lnTo>
                  <a:lnTo>
                    <a:pt x="134" y="1683"/>
                  </a:lnTo>
                  <a:lnTo>
                    <a:pt x="147" y="1696"/>
                  </a:lnTo>
                  <a:lnTo>
                    <a:pt x="162" y="1709"/>
                  </a:lnTo>
                  <a:lnTo>
                    <a:pt x="179" y="1722"/>
                  </a:lnTo>
                  <a:lnTo>
                    <a:pt x="198" y="1735"/>
                  </a:lnTo>
                  <a:lnTo>
                    <a:pt x="216" y="1747"/>
                  </a:lnTo>
                  <a:lnTo>
                    <a:pt x="237" y="1756"/>
                  </a:lnTo>
                  <a:lnTo>
                    <a:pt x="259" y="1767"/>
                  </a:lnTo>
                  <a:lnTo>
                    <a:pt x="283" y="1775"/>
                  </a:lnTo>
                  <a:lnTo>
                    <a:pt x="276" y="2474"/>
                  </a:lnTo>
                  <a:lnTo>
                    <a:pt x="276" y="2474"/>
                  </a:lnTo>
                  <a:lnTo>
                    <a:pt x="263" y="2476"/>
                  </a:lnTo>
                  <a:lnTo>
                    <a:pt x="231" y="2480"/>
                  </a:lnTo>
                  <a:lnTo>
                    <a:pt x="211" y="2486"/>
                  </a:lnTo>
                  <a:lnTo>
                    <a:pt x="186" y="2491"/>
                  </a:lnTo>
                  <a:lnTo>
                    <a:pt x="162" y="2501"/>
                  </a:lnTo>
                  <a:lnTo>
                    <a:pt x="138" y="2512"/>
                  </a:lnTo>
                  <a:lnTo>
                    <a:pt x="115" y="2525"/>
                  </a:lnTo>
                  <a:lnTo>
                    <a:pt x="93" y="2540"/>
                  </a:lnTo>
                  <a:lnTo>
                    <a:pt x="84" y="2549"/>
                  </a:lnTo>
                  <a:lnTo>
                    <a:pt x="74" y="2558"/>
                  </a:lnTo>
                  <a:lnTo>
                    <a:pt x="67" y="2570"/>
                  </a:lnTo>
                  <a:lnTo>
                    <a:pt x="59" y="2581"/>
                  </a:lnTo>
                  <a:lnTo>
                    <a:pt x="52" y="2594"/>
                  </a:lnTo>
                  <a:lnTo>
                    <a:pt x="48" y="2607"/>
                  </a:lnTo>
                  <a:lnTo>
                    <a:pt x="45" y="2620"/>
                  </a:lnTo>
                  <a:lnTo>
                    <a:pt x="43" y="2637"/>
                  </a:lnTo>
                  <a:lnTo>
                    <a:pt x="43" y="2652"/>
                  </a:lnTo>
                  <a:lnTo>
                    <a:pt x="45" y="2668"/>
                  </a:lnTo>
                  <a:lnTo>
                    <a:pt x="48" y="2687"/>
                  </a:lnTo>
                  <a:lnTo>
                    <a:pt x="52" y="2708"/>
                  </a:lnTo>
                  <a:lnTo>
                    <a:pt x="52" y="2708"/>
                  </a:lnTo>
                  <a:lnTo>
                    <a:pt x="54" y="2710"/>
                  </a:lnTo>
                  <a:lnTo>
                    <a:pt x="56" y="2719"/>
                  </a:lnTo>
                  <a:lnTo>
                    <a:pt x="59" y="2724"/>
                  </a:lnTo>
                  <a:lnTo>
                    <a:pt x="65" y="2732"/>
                  </a:lnTo>
                  <a:lnTo>
                    <a:pt x="73" y="2739"/>
                  </a:lnTo>
                  <a:lnTo>
                    <a:pt x="82" y="2745"/>
                  </a:lnTo>
                  <a:lnTo>
                    <a:pt x="95" y="2752"/>
                  </a:lnTo>
                  <a:lnTo>
                    <a:pt x="110" y="2760"/>
                  </a:lnTo>
                  <a:lnTo>
                    <a:pt x="128" y="2766"/>
                  </a:lnTo>
                  <a:lnTo>
                    <a:pt x="151" y="2771"/>
                  </a:lnTo>
                  <a:lnTo>
                    <a:pt x="177" y="2775"/>
                  </a:lnTo>
                  <a:lnTo>
                    <a:pt x="207" y="2777"/>
                  </a:lnTo>
                  <a:lnTo>
                    <a:pt x="242" y="2779"/>
                  </a:lnTo>
                  <a:lnTo>
                    <a:pt x="283" y="2779"/>
                  </a:lnTo>
                  <a:lnTo>
                    <a:pt x="283" y="2779"/>
                  </a:lnTo>
                  <a:lnTo>
                    <a:pt x="358" y="2773"/>
                  </a:lnTo>
                  <a:lnTo>
                    <a:pt x="390" y="2769"/>
                  </a:lnTo>
                  <a:lnTo>
                    <a:pt x="416" y="2766"/>
                  </a:lnTo>
                  <a:lnTo>
                    <a:pt x="436" y="2760"/>
                  </a:lnTo>
                  <a:lnTo>
                    <a:pt x="455" y="2754"/>
                  </a:lnTo>
                  <a:lnTo>
                    <a:pt x="470" y="2747"/>
                  </a:lnTo>
                  <a:lnTo>
                    <a:pt x="481" y="2738"/>
                  </a:lnTo>
                  <a:lnTo>
                    <a:pt x="490" y="2728"/>
                  </a:lnTo>
                  <a:lnTo>
                    <a:pt x="496" y="2715"/>
                  </a:lnTo>
                  <a:lnTo>
                    <a:pt x="502" y="2702"/>
                  </a:lnTo>
                  <a:lnTo>
                    <a:pt x="504" y="2687"/>
                  </a:lnTo>
                  <a:lnTo>
                    <a:pt x="505" y="2670"/>
                  </a:lnTo>
                  <a:lnTo>
                    <a:pt x="507" y="2652"/>
                  </a:lnTo>
                  <a:lnTo>
                    <a:pt x="507" y="2607"/>
                  </a:lnTo>
                  <a:lnTo>
                    <a:pt x="584" y="2607"/>
                  </a:lnTo>
                  <a:lnTo>
                    <a:pt x="584" y="2607"/>
                  </a:lnTo>
                  <a:lnTo>
                    <a:pt x="582" y="2613"/>
                  </a:lnTo>
                  <a:lnTo>
                    <a:pt x="582" y="2631"/>
                  </a:lnTo>
                  <a:lnTo>
                    <a:pt x="582" y="2642"/>
                  </a:lnTo>
                  <a:lnTo>
                    <a:pt x="586" y="2655"/>
                  </a:lnTo>
                  <a:lnTo>
                    <a:pt x="589" y="2668"/>
                  </a:lnTo>
                  <a:lnTo>
                    <a:pt x="597" y="2683"/>
                  </a:lnTo>
                  <a:lnTo>
                    <a:pt x="608" y="2698"/>
                  </a:lnTo>
                  <a:lnTo>
                    <a:pt x="621" y="2711"/>
                  </a:lnTo>
                  <a:lnTo>
                    <a:pt x="640" y="2724"/>
                  </a:lnTo>
                  <a:lnTo>
                    <a:pt x="662" y="2736"/>
                  </a:lnTo>
                  <a:lnTo>
                    <a:pt x="690" y="2745"/>
                  </a:lnTo>
                  <a:lnTo>
                    <a:pt x="722" y="2754"/>
                  </a:lnTo>
                  <a:lnTo>
                    <a:pt x="761" y="2758"/>
                  </a:lnTo>
                  <a:lnTo>
                    <a:pt x="808" y="2760"/>
                  </a:lnTo>
                  <a:lnTo>
                    <a:pt x="808" y="2760"/>
                  </a:lnTo>
                  <a:lnTo>
                    <a:pt x="852" y="2760"/>
                  </a:lnTo>
                  <a:lnTo>
                    <a:pt x="894" y="2758"/>
                  </a:lnTo>
                  <a:lnTo>
                    <a:pt x="927" y="2754"/>
                  </a:lnTo>
                  <a:lnTo>
                    <a:pt x="957" y="2749"/>
                  </a:lnTo>
                  <a:lnTo>
                    <a:pt x="983" y="2743"/>
                  </a:lnTo>
                  <a:lnTo>
                    <a:pt x="1004" y="2736"/>
                  </a:lnTo>
                  <a:lnTo>
                    <a:pt x="1020" y="2728"/>
                  </a:lnTo>
                  <a:lnTo>
                    <a:pt x="1033" y="2719"/>
                  </a:lnTo>
                  <a:lnTo>
                    <a:pt x="1043" y="2708"/>
                  </a:lnTo>
                  <a:lnTo>
                    <a:pt x="1048" y="2698"/>
                  </a:lnTo>
                  <a:lnTo>
                    <a:pt x="1052" y="2685"/>
                  </a:lnTo>
                  <a:lnTo>
                    <a:pt x="1054" y="2672"/>
                  </a:lnTo>
                  <a:lnTo>
                    <a:pt x="1054" y="2659"/>
                  </a:lnTo>
                  <a:lnTo>
                    <a:pt x="1052" y="2646"/>
                  </a:lnTo>
                  <a:lnTo>
                    <a:pt x="1043" y="2616"/>
                  </a:lnTo>
                  <a:lnTo>
                    <a:pt x="1043" y="2616"/>
                  </a:lnTo>
                  <a:lnTo>
                    <a:pt x="1037" y="2601"/>
                  </a:lnTo>
                  <a:lnTo>
                    <a:pt x="1032" y="2586"/>
                  </a:lnTo>
                  <a:lnTo>
                    <a:pt x="1024" y="2571"/>
                  </a:lnTo>
                  <a:lnTo>
                    <a:pt x="1015" y="2558"/>
                  </a:lnTo>
                  <a:lnTo>
                    <a:pt x="1005" y="2547"/>
                  </a:lnTo>
                  <a:lnTo>
                    <a:pt x="996" y="2534"/>
                  </a:lnTo>
                  <a:lnTo>
                    <a:pt x="983" y="2523"/>
                  </a:lnTo>
                  <a:lnTo>
                    <a:pt x="970" y="2514"/>
                  </a:lnTo>
                  <a:lnTo>
                    <a:pt x="955" y="2504"/>
                  </a:lnTo>
                  <a:lnTo>
                    <a:pt x="938" y="2495"/>
                  </a:lnTo>
                  <a:lnTo>
                    <a:pt x="922" y="2487"/>
                  </a:lnTo>
                  <a:lnTo>
                    <a:pt x="903" y="2480"/>
                  </a:lnTo>
                  <a:lnTo>
                    <a:pt x="880" y="2474"/>
                  </a:lnTo>
                  <a:lnTo>
                    <a:pt x="858" y="2469"/>
                  </a:lnTo>
                  <a:lnTo>
                    <a:pt x="834" y="2465"/>
                  </a:lnTo>
                  <a:lnTo>
                    <a:pt x="808" y="2461"/>
                  </a:lnTo>
                  <a:lnTo>
                    <a:pt x="808" y="2461"/>
                  </a:lnTo>
                  <a:close/>
                  <a:moveTo>
                    <a:pt x="298" y="1549"/>
                  </a:moveTo>
                  <a:lnTo>
                    <a:pt x="298" y="1549"/>
                  </a:lnTo>
                  <a:lnTo>
                    <a:pt x="289" y="1543"/>
                  </a:lnTo>
                  <a:lnTo>
                    <a:pt x="270" y="1528"/>
                  </a:lnTo>
                  <a:lnTo>
                    <a:pt x="257" y="1517"/>
                  </a:lnTo>
                  <a:lnTo>
                    <a:pt x="246" y="1506"/>
                  </a:lnTo>
                  <a:lnTo>
                    <a:pt x="235" y="1491"/>
                  </a:lnTo>
                  <a:lnTo>
                    <a:pt x="226" y="1476"/>
                  </a:lnTo>
                  <a:lnTo>
                    <a:pt x="218" y="1459"/>
                  </a:lnTo>
                  <a:lnTo>
                    <a:pt x="216" y="1441"/>
                  </a:lnTo>
                  <a:lnTo>
                    <a:pt x="216" y="1431"/>
                  </a:lnTo>
                  <a:lnTo>
                    <a:pt x="218" y="1422"/>
                  </a:lnTo>
                  <a:lnTo>
                    <a:pt x="222" y="1413"/>
                  </a:lnTo>
                  <a:lnTo>
                    <a:pt x="226" y="1403"/>
                  </a:lnTo>
                  <a:lnTo>
                    <a:pt x="231" y="1392"/>
                  </a:lnTo>
                  <a:lnTo>
                    <a:pt x="239" y="1383"/>
                  </a:lnTo>
                  <a:lnTo>
                    <a:pt x="250" y="1373"/>
                  </a:lnTo>
                  <a:lnTo>
                    <a:pt x="261" y="1362"/>
                  </a:lnTo>
                  <a:lnTo>
                    <a:pt x="274" y="1353"/>
                  </a:lnTo>
                  <a:lnTo>
                    <a:pt x="291" y="1342"/>
                  </a:lnTo>
                  <a:lnTo>
                    <a:pt x="309" y="1332"/>
                  </a:lnTo>
                  <a:lnTo>
                    <a:pt x="330" y="1321"/>
                  </a:lnTo>
                  <a:lnTo>
                    <a:pt x="298" y="1549"/>
                  </a:lnTo>
                  <a:close/>
                  <a:moveTo>
                    <a:pt x="565" y="2581"/>
                  </a:moveTo>
                  <a:lnTo>
                    <a:pt x="522" y="2581"/>
                  </a:lnTo>
                  <a:lnTo>
                    <a:pt x="522" y="2581"/>
                  </a:lnTo>
                  <a:lnTo>
                    <a:pt x="511" y="2502"/>
                  </a:lnTo>
                  <a:lnTo>
                    <a:pt x="502" y="2428"/>
                  </a:lnTo>
                  <a:lnTo>
                    <a:pt x="498" y="2359"/>
                  </a:lnTo>
                  <a:lnTo>
                    <a:pt x="496" y="2295"/>
                  </a:lnTo>
                  <a:lnTo>
                    <a:pt x="496" y="2236"/>
                  </a:lnTo>
                  <a:lnTo>
                    <a:pt x="498" y="2181"/>
                  </a:lnTo>
                  <a:lnTo>
                    <a:pt x="502" y="2133"/>
                  </a:lnTo>
                  <a:lnTo>
                    <a:pt x="507" y="2088"/>
                  </a:lnTo>
                  <a:lnTo>
                    <a:pt x="513" y="2049"/>
                  </a:lnTo>
                  <a:lnTo>
                    <a:pt x="518" y="2015"/>
                  </a:lnTo>
                  <a:lnTo>
                    <a:pt x="532" y="1963"/>
                  </a:lnTo>
                  <a:lnTo>
                    <a:pt x="541" y="1931"/>
                  </a:lnTo>
                  <a:lnTo>
                    <a:pt x="546" y="1920"/>
                  </a:lnTo>
                  <a:lnTo>
                    <a:pt x="546" y="1920"/>
                  </a:lnTo>
                  <a:lnTo>
                    <a:pt x="558" y="1959"/>
                  </a:lnTo>
                  <a:lnTo>
                    <a:pt x="567" y="2004"/>
                  </a:lnTo>
                  <a:lnTo>
                    <a:pt x="574" y="2053"/>
                  </a:lnTo>
                  <a:lnTo>
                    <a:pt x="578" y="2103"/>
                  </a:lnTo>
                  <a:lnTo>
                    <a:pt x="582" y="2157"/>
                  </a:lnTo>
                  <a:lnTo>
                    <a:pt x="584" y="2213"/>
                  </a:lnTo>
                  <a:lnTo>
                    <a:pt x="584" y="2267"/>
                  </a:lnTo>
                  <a:lnTo>
                    <a:pt x="582" y="2321"/>
                  </a:lnTo>
                  <a:lnTo>
                    <a:pt x="578" y="2422"/>
                  </a:lnTo>
                  <a:lnTo>
                    <a:pt x="573" y="2504"/>
                  </a:lnTo>
                  <a:lnTo>
                    <a:pt x="565" y="2581"/>
                  </a:lnTo>
                  <a:lnTo>
                    <a:pt x="565" y="2581"/>
                  </a:lnTo>
                  <a:close/>
                  <a:moveTo>
                    <a:pt x="726" y="1295"/>
                  </a:moveTo>
                  <a:lnTo>
                    <a:pt x="726" y="1295"/>
                  </a:lnTo>
                  <a:lnTo>
                    <a:pt x="748" y="1299"/>
                  </a:lnTo>
                  <a:lnTo>
                    <a:pt x="774" y="1304"/>
                  </a:lnTo>
                  <a:lnTo>
                    <a:pt x="804" y="1316"/>
                  </a:lnTo>
                  <a:lnTo>
                    <a:pt x="819" y="1323"/>
                  </a:lnTo>
                  <a:lnTo>
                    <a:pt x="834" y="1332"/>
                  </a:lnTo>
                  <a:lnTo>
                    <a:pt x="847" y="1342"/>
                  </a:lnTo>
                  <a:lnTo>
                    <a:pt x="862" y="1355"/>
                  </a:lnTo>
                  <a:lnTo>
                    <a:pt x="873" y="1370"/>
                  </a:lnTo>
                  <a:lnTo>
                    <a:pt x="882" y="1385"/>
                  </a:lnTo>
                  <a:lnTo>
                    <a:pt x="890" y="1403"/>
                  </a:lnTo>
                  <a:lnTo>
                    <a:pt x="895" y="1424"/>
                  </a:lnTo>
                  <a:lnTo>
                    <a:pt x="895" y="1424"/>
                  </a:lnTo>
                  <a:lnTo>
                    <a:pt x="897" y="1444"/>
                  </a:lnTo>
                  <a:lnTo>
                    <a:pt x="895" y="1463"/>
                  </a:lnTo>
                  <a:lnTo>
                    <a:pt x="892" y="1480"/>
                  </a:lnTo>
                  <a:lnTo>
                    <a:pt x="884" y="1497"/>
                  </a:lnTo>
                  <a:lnTo>
                    <a:pt x="875" y="1510"/>
                  </a:lnTo>
                  <a:lnTo>
                    <a:pt x="864" y="1521"/>
                  </a:lnTo>
                  <a:lnTo>
                    <a:pt x="852" y="1532"/>
                  </a:lnTo>
                  <a:lnTo>
                    <a:pt x="839" y="1541"/>
                  </a:lnTo>
                  <a:lnTo>
                    <a:pt x="815" y="1556"/>
                  </a:lnTo>
                  <a:lnTo>
                    <a:pt x="791" y="1566"/>
                  </a:lnTo>
                  <a:lnTo>
                    <a:pt x="769" y="1571"/>
                  </a:lnTo>
                  <a:lnTo>
                    <a:pt x="726" y="129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 name="isľîḑè"/>
            <p:cNvSpPr>
              <a:spLocks/>
            </p:cNvSpPr>
            <p:nvPr/>
          </p:nvSpPr>
          <p:spPr bwMode="auto">
            <a:xfrm>
              <a:off x="8947745" y="2346671"/>
              <a:ext cx="701081" cy="1689938"/>
            </a:xfrm>
            <a:custGeom>
              <a:avLst/>
              <a:gdLst>
                <a:gd name="T0" fmla="*/ 194 w 1185"/>
                <a:gd name="T1" fmla="*/ 1162 h 2853"/>
                <a:gd name="T2" fmla="*/ 34 w 1185"/>
                <a:gd name="T3" fmla="*/ 1476 h 2853"/>
                <a:gd name="T4" fmla="*/ 153 w 1185"/>
                <a:gd name="T5" fmla="*/ 1756 h 2853"/>
                <a:gd name="T6" fmla="*/ 286 w 1185"/>
                <a:gd name="T7" fmla="*/ 2484 h 2853"/>
                <a:gd name="T8" fmla="*/ 105 w 1185"/>
                <a:gd name="T9" fmla="*/ 2560 h 2853"/>
                <a:gd name="T10" fmla="*/ 58 w 1185"/>
                <a:gd name="T11" fmla="*/ 2758 h 2853"/>
                <a:gd name="T12" fmla="*/ 157 w 1185"/>
                <a:gd name="T13" fmla="*/ 2847 h 2853"/>
                <a:gd name="T14" fmla="*/ 504 w 1185"/>
                <a:gd name="T15" fmla="*/ 2836 h 2853"/>
                <a:gd name="T16" fmla="*/ 599 w 1185"/>
                <a:gd name="T17" fmla="*/ 2715 h 2853"/>
                <a:gd name="T18" fmla="*/ 704 w 1185"/>
                <a:gd name="T19" fmla="*/ 2823 h 2853"/>
                <a:gd name="T20" fmla="*/ 1064 w 1185"/>
                <a:gd name="T21" fmla="*/ 2827 h 2853"/>
                <a:gd name="T22" fmla="*/ 1140 w 1185"/>
                <a:gd name="T23" fmla="*/ 2663 h 2853"/>
                <a:gd name="T24" fmla="*/ 1021 w 1185"/>
                <a:gd name="T25" fmla="*/ 2504 h 2853"/>
                <a:gd name="T26" fmla="*/ 898 w 1185"/>
                <a:gd name="T27" fmla="*/ 1858 h 2853"/>
                <a:gd name="T28" fmla="*/ 1142 w 1185"/>
                <a:gd name="T29" fmla="*/ 1649 h 2853"/>
                <a:gd name="T30" fmla="*/ 1181 w 1185"/>
                <a:gd name="T31" fmla="*/ 1431 h 2853"/>
                <a:gd name="T32" fmla="*/ 1015 w 1185"/>
                <a:gd name="T33" fmla="*/ 1149 h 2853"/>
                <a:gd name="T34" fmla="*/ 885 w 1185"/>
                <a:gd name="T35" fmla="*/ 1000 h 2853"/>
                <a:gd name="T36" fmla="*/ 1127 w 1185"/>
                <a:gd name="T37" fmla="*/ 686 h 2853"/>
                <a:gd name="T38" fmla="*/ 1094 w 1185"/>
                <a:gd name="T39" fmla="*/ 384 h 2853"/>
                <a:gd name="T40" fmla="*/ 939 w 1185"/>
                <a:gd name="T41" fmla="*/ 147 h 2853"/>
                <a:gd name="T42" fmla="*/ 662 w 1185"/>
                <a:gd name="T43" fmla="*/ 7 h 2853"/>
                <a:gd name="T44" fmla="*/ 381 w 1185"/>
                <a:gd name="T45" fmla="*/ 37 h 2853"/>
                <a:gd name="T46" fmla="*/ 134 w 1185"/>
                <a:gd name="T47" fmla="*/ 216 h 2853"/>
                <a:gd name="T48" fmla="*/ 8 w 1185"/>
                <a:gd name="T49" fmla="*/ 498 h 2853"/>
                <a:gd name="T50" fmla="*/ 78 w 1185"/>
                <a:gd name="T51" fmla="*/ 845 h 2853"/>
                <a:gd name="T52" fmla="*/ 670 w 1185"/>
                <a:gd name="T53" fmla="*/ 1108 h 2853"/>
                <a:gd name="T54" fmla="*/ 864 w 1185"/>
                <a:gd name="T55" fmla="*/ 1159 h 2853"/>
                <a:gd name="T56" fmla="*/ 1080 w 1185"/>
                <a:gd name="T57" fmla="*/ 1368 h 2853"/>
                <a:gd name="T58" fmla="*/ 1064 w 1185"/>
                <a:gd name="T59" fmla="*/ 1634 h 2853"/>
                <a:gd name="T60" fmla="*/ 823 w 1185"/>
                <a:gd name="T61" fmla="*/ 1793 h 2853"/>
                <a:gd name="T62" fmla="*/ 793 w 1185"/>
                <a:gd name="T63" fmla="*/ 1901 h 2853"/>
                <a:gd name="T64" fmla="*/ 845 w 1185"/>
                <a:gd name="T65" fmla="*/ 2551 h 2853"/>
                <a:gd name="T66" fmla="*/ 1049 w 1185"/>
                <a:gd name="T67" fmla="*/ 2638 h 2853"/>
                <a:gd name="T68" fmla="*/ 1038 w 1185"/>
                <a:gd name="T69" fmla="*/ 2750 h 2853"/>
                <a:gd name="T70" fmla="*/ 705 w 1185"/>
                <a:gd name="T71" fmla="*/ 2739 h 2853"/>
                <a:gd name="T72" fmla="*/ 674 w 1185"/>
                <a:gd name="T73" fmla="*/ 2560 h 2853"/>
                <a:gd name="T74" fmla="*/ 664 w 1185"/>
                <a:gd name="T75" fmla="*/ 1978 h 2853"/>
                <a:gd name="T76" fmla="*/ 577 w 1185"/>
                <a:gd name="T77" fmla="*/ 1905 h 2853"/>
                <a:gd name="T78" fmla="*/ 508 w 1185"/>
                <a:gd name="T79" fmla="*/ 2122 h 2853"/>
                <a:gd name="T80" fmla="*/ 509 w 1185"/>
                <a:gd name="T81" fmla="*/ 2737 h 2853"/>
                <a:gd name="T82" fmla="*/ 248 w 1185"/>
                <a:gd name="T83" fmla="*/ 2773 h 2853"/>
                <a:gd name="T84" fmla="*/ 140 w 1185"/>
                <a:gd name="T85" fmla="*/ 2672 h 2853"/>
                <a:gd name="T86" fmla="*/ 274 w 1185"/>
                <a:gd name="T87" fmla="*/ 2566 h 2853"/>
                <a:gd name="T88" fmla="*/ 364 w 1185"/>
                <a:gd name="T89" fmla="*/ 2530 h 2853"/>
                <a:gd name="T90" fmla="*/ 347 w 1185"/>
                <a:gd name="T91" fmla="*/ 1784 h 2853"/>
                <a:gd name="T92" fmla="*/ 157 w 1185"/>
                <a:gd name="T93" fmla="*/ 1633 h 2853"/>
                <a:gd name="T94" fmla="*/ 123 w 1185"/>
                <a:gd name="T95" fmla="*/ 1403 h 2853"/>
                <a:gd name="T96" fmla="*/ 366 w 1185"/>
                <a:gd name="T97" fmla="*/ 1147 h 2853"/>
                <a:gd name="T98" fmla="*/ 508 w 1185"/>
                <a:gd name="T99" fmla="*/ 1090 h 2853"/>
                <a:gd name="T100" fmla="*/ 403 w 1185"/>
                <a:gd name="T101" fmla="*/ 959 h 2853"/>
                <a:gd name="T102" fmla="*/ 129 w 1185"/>
                <a:gd name="T103" fmla="*/ 774 h 2853"/>
                <a:gd name="T104" fmla="*/ 101 w 1185"/>
                <a:gd name="T105" fmla="*/ 448 h 2853"/>
                <a:gd name="T106" fmla="*/ 330 w 1185"/>
                <a:gd name="T107" fmla="*/ 147 h 2853"/>
                <a:gd name="T108" fmla="*/ 577 w 1185"/>
                <a:gd name="T109" fmla="*/ 80 h 2853"/>
                <a:gd name="T110" fmla="*/ 834 w 1185"/>
                <a:gd name="T111" fmla="*/ 164 h 2853"/>
                <a:gd name="T112" fmla="*/ 1045 w 1185"/>
                <a:gd name="T113" fmla="*/ 509 h 2853"/>
                <a:gd name="T114" fmla="*/ 1011 w 1185"/>
                <a:gd name="T115" fmla="*/ 783 h 2853"/>
                <a:gd name="T116" fmla="*/ 748 w 1185"/>
                <a:gd name="T117" fmla="*/ 961 h 2853"/>
                <a:gd name="T118" fmla="*/ 670 w 1185"/>
                <a:gd name="T119" fmla="*/ 1108 h 2853"/>
                <a:gd name="T120" fmla="*/ 579 w 1185"/>
                <a:gd name="T121" fmla="*/ 2498 h 2853"/>
                <a:gd name="T122" fmla="*/ 603 w 1185"/>
                <a:gd name="T123" fmla="*/ 2183 h 28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185" h="2853">
                  <a:moveTo>
                    <a:pt x="384" y="1037"/>
                  </a:moveTo>
                  <a:lnTo>
                    <a:pt x="384" y="1037"/>
                  </a:lnTo>
                  <a:lnTo>
                    <a:pt x="422" y="1045"/>
                  </a:lnTo>
                  <a:lnTo>
                    <a:pt x="422" y="1045"/>
                  </a:lnTo>
                  <a:lnTo>
                    <a:pt x="390" y="1052"/>
                  </a:lnTo>
                  <a:lnTo>
                    <a:pt x="356" y="1063"/>
                  </a:lnTo>
                  <a:lnTo>
                    <a:pt x="323" y="1078"/>
                  </a:lnTo>
                  <a:lnTo>
                    <a:pt x="289" y="1095"/>
                  </a:lnTo>
                  <a:lnTo>
                    <a:pt x="258" y="1116"/>
                  </a:lnTo>
                  <a:lnTo>
                    <a:pt x="224" y="1138"/>
                  </a:lnTo>
                  <a:lnTo>
                    <a:pt x="194" y="1162"/>
                  </a:lnTo>
                  <a:lnTo>
                    <a:pt x="164" y="1190"/>
                  </a:lnTo>
                  <a:lnTo>
                    <a:pt x="136" y="1220"/>
                  </a:lnTo>
                  <a:lnTo>
                    <a:pt x="112" y="1252"/>
                  </a:lnTo>
                  <a:lnTo>
                    <a:pt x="90" y="1285"/>
                  </a:lnTo>
                  <a:lnTo>
                    <a:pt x="71" y="1321"/>
                  </a:lnTo>
                  <a:lnTo>
                    <a:pt x="54" y="1358"/>
                  </a:lnTo>
                  <a:lnTo>
                    <a:pt x="43" y="1396"/>
                  </a:lnTo>
                  <a:lnTo>
                    <a:pt x="39" y="1416"/>
                  </a:lnTo>
                  <a:lnTo>
                    <a:pt x="36" y="1437"/>
                  </a:lnTo>
                  <a:lnTo>
                    <a:pt x="34" y="1455"/>
                  </a:lnTo>
                  <a:lnTo>
                    <a:pt x="34" y="1476"/>
                  </a:lnTo>
                  <a:lnTo>
                    <a:pt x="34" y="1476"/>
                  </a:lnTo>
                  <a:lnTo>
                    <a:pt x="36" y="1509"/>
                  </a:lnTo>
                  <a:lnTo>
                    <a:pt x="39" y="1543"/>
                  </a:lnTo>
                  <a:lnTo>
                    <a:pt x="45" y="1575"/>
                  </a:lnTo>
                  <a:lnTo>
                    <a:pt x="54" y="1605"/>
                  </a:lnTo>
                  <a:lnTo>
                    <a:pt x="67" y="1633"/>
                  </a:lnTo>
                  <a:lnTo>
                    <a:pt x="80" y="1661"/>
                  </a:lnTo>
                  <a:lnTo>
                    <a:pt x="95" y="1687"/>
                  </a:lnTo>
                  <a:lnTo>
                    <a:pt x="114" y="1711"/>
                  </a:lnTo>
                  <a:lnTo>
                    <a:pt x="133" y="1733"/>
                  </a:lnTo>
                  <a:lnTo>
                    <a:pt x="153" y="1756"/>
                  </a:lnTo>
                  <a:lnTo>
                    <a:pt x="174" y="1774"/>
                  </a:lnTo>
                  <a:lnTo>
                    <a:pt x="196" y="1793"/>
                  </a:lnTo>
                  <a:lnTo>
                    <a:pt x="220" y="1810"/>
                  </a:lnTo>
                  <a:lnTo>
                    <a:pt x="245" y="1825"/>
                  </a:lnTo>
                  <a:lnTo>
                    <a:pt x="269" y="1838"/>
                  </a:lnTo>
                  <a:lnTo>
                    <a:pt x="293" y="1849"/>
                  </a:lnTo>
                  <a:lnTo>
                    <a:pt x="293" y="1849"/>
                  </a:lnTo>
                  <a:lnTo>
                    <a:pt x="289" y="2024"/>
                  </a:lnTo>
                  <a:lnTo>
                    <a:pt x="287" y="2207"/>
                  </a:lnTo>
                  <a:lnTo>
                    <a:pt x="286" y="2484"/>
                  </a:lnTo>
                  <a:lnTo>
                    <a:pt x="286" y="2484"/>
                  </a:lnTo>
                  <a:lnTo>
                    <a:pt x="263" y="2485"/>
                  </a:lnTo>
                  <a:lnTo>
                    <a:pt x="243" y="2489"/>
                  </a:lnTo>
                  <a:lnTo>
                    <a:pt x="222" y="2495"/>
                  </a:lnTo>
                  <a:lnTo>
                    <a:pt x="203" y="2502"/>
                  </a:lnTo>
                  <a:lnTo>
                    <a:pt x="172" y="2515"/>
                  </a:lnTo>
                  <a:lnTo>
                    <a:pt x="157" y="2523"/>
                  </a:lnTo>
                  <a:lnTo>
                    <a:pt x="157" y="2523"/>
                  </a:lnTo>
                  <a:lnTo>
                    <a:pt x="144" y="2530"/>
                  </a:lnTo>
                  <a:lnTo>
                    <a:pt x="129" y="2540"/>
                  </a:lnTo>
                  <a:lnTo>
                    <a:pt x="116" y="2549"/>
                  </a:lnTo>
                  <a:lnTo>
                    <a:pt x="105" y="2560"/>
                  </a:lnTo>
                  <a:lnTo>
                    <a:pt x="93" y="2571"/>
                  </a:lnTo>
                  <a:lnTo>
                    <a:pt x="82" y="2584"/>
                  </a:lnTo>
                  <a:lnTo>
                    <a:pt x="73" y="2597"/>
                  </a:lnTo>
                  <a:lnTo>
                    <a:pt x="67" y="2612"/>
                  </a:lnTo>
                  <a:lnTo>
                    <a:pt x="67" y="2612"/>
                  </a:lnTo>
                  <a:lnTo>
                    <a:pt x="58" y="2637"/>
                  </a:lnTo>
                  <a:lnTo>
                    <a:pt x="52" y="2666"/>
                  </a:lnTo>
                  <a:lnTo>
                    <a:pt x="50" y="2696"/>
                  </a:lnTo>
                  <a:lnTo>
                    <a:pt x="52" y="2728"/>
                  </a:lnTo>
                  <a:lnTo>
                    <a:pt x="54" y="2743"/>
                  </a:lnTo>
                  <a:lnTo>
                    <a:pt x="58" y="2758"/>
                  </a:lnTo>
                  <a:lnTo>
                    <a:pt x="62" y="2773"/>
                  </a:lnTo>
                  <a:lnTo>
                    <a:pt x="67" y="2786"/>
                  </a:lnTo>
                  <a:lnTo>
                    <a:pt x="75" y="2799"/>
                  </a:lnTo>
                  <a:lnTo>
                    <a:pt x="82" y="2810"/>
                  </a:lnTo>
                  <a:lnTo>
                    <a:pt x="92" y="2819"/>
                  </a:lnTo>
                  <a:lnTo>
                    <a:pt x="103" y="2827"/>
                  </a:lnTo>
                  <a:lnTo>
                    <a:pt x="103" y="2827"/>
                  </a:lnTo>
                  <a:lnTo>
                    <a:pt x="116" y="2834"/>
                  </a:lnTo>
                  <a:lnTo>
                    <a:pt x="129" y="2840"/>
                  </a:lnTo>
                  <a:lnTo>
                    <a:pt x="142" y="2844"/>
                  </a:lnTo>
                  <a:lnTo>
                    <a:pt x="157" y="2847"/>
                  </a:lnTo>
                  <a:lnTo>
                    <a:pt x="189" y="2851"/>
                  </a:lnTo>
                  <a:lnTo>
                    <a:pt x="220" y="2853"/>
                  </a:lnTo>
                  <a:lnTo>
                    <a:pt x="254" y="2853"/>
                  </a:lnTo>
                  <a:lnTo>
                    <a:pt x="286" y="2851"/>
                  </a:lnTo>
                  <a:lnTo>
                    <a:pt x="343" y="2849"/>
                  </a:lnTo>
                  <a:lnTo>
                    <a:pt x="343" y="2849"/>
                  </a:lnTo>
                  <a:lnTo>
                    <a:pt x="381" y="2849"/>
                  </a:lnTo>
                  <a:lnTo>
                    <a:pt x="431" y="2847"/>
                  </a:lnTo>
                  <a:lnTo>
                    <a:pt x="455" y="2844"/>
                  </a:lnTo>
                  <a:lnTo>
                    <a:pt x="482" y="2840"/>
                  </a:lnTo>
                  <a:lnTo>
                    <a:pt x="504" y="2836"/>
                  </a:lnTo>
                  <a:lnTo>
                    <a:pt x="524" y="2831"/>
                  </a:lnTo>
                  <a:lnTo>
                    <a:pt x="524" y="2831"/>
                  </a:lnTo>
                  <a:lnTo>
                    <a:pt x="541" y="2823"/>
                  </a:lnTo>
                  <a:lnTo>
                    <a:pt x="554" y="2814"/>
                  </a:lnTo>
                  <a:lnTo>
                    <a:pt x="567" y="2801"/>
                  </a:lnTo>
                  <a:lnTo>
                    <a:pt x="577" y="2788"/>
                  </a:lnTo>
                  <a:lnTo>
                    <a:pt x="584" y="2771"/>
                  </a:lnTo>
                  <a:lnTo>
                    <a:pt x="592" y="2754"/>
                  </a:lnTo>
                  <a:lnTo>
                    <a:pt x="595" y="2735"/>
                  </a:lnTo>
                  <a:lnTo>
                    <a:pt x="599" y="2715"/>
                  </a:lnTo>
                  <a:lnTo>
                    <a:pt x="599" y="2715"/>
                  </a:lnTo>
                  <a:lnTo>
                    <a:pt x="608" y="2743"/>
                  </a:lnTo>
                  <a:lnTo>
                    <a:pt x="616" y="2756"/>
                  </a:lnTo>
                  <a:lnTo>
                    <a:pt x="623" y="2767"/>
                  </a:lnTo>
                  <a:lnTo>
                    <a:pt x="623" y="2767"/>
                  </a:lnTo>
                  <a:lnTo>
                    <a:pt x="633" y="2778"/>
                  </a:lnTo>
                  <a:lnTo>
                    <a:pt x="642" y="2790"/>
                  </a:lnTo>
                  <a:lnTo>
                    <a:pt x="653" y="2799"/>
                  </a:lnTo>
                  <a:lnTo>
                    <a:pt x="664" y="2806"/>
                  </a:lnTo>
                  <a:lnTo>
                    <a:pt x="676" y="2814"/>
                  </a:lnTo>
                  <a:lnTo>
                    <a:pt x="689" y="2819"/>
                  </a:lnTo>
                  <a:lnTo>
                    <a:pt x="704" y="2823"/>
                  </a:lnTo>
                  <a:lnTo>
                    <a:pt x="717" y="2827"/>
                  </a:lnTo>
                  <a:lnTo>
                    <a:pt x="717" y="2827"/>
                  </a:lnTo>
                  <a:lnTo>
                    <a:pt x="761" y="2833"/>
                  </a:lnTo>
                  <a:lnTo>
                    <a:pt x="810" y="2836"/>
                  </a:lnTo>
                  <a:lnTo>
                    <a:pt x="860" y="2840"/>
                  </a:lnTo>
                  <a:lnTo>
                    <a:pt x="911" y="2840"/>
                  </a:lnTo>
                  <a:lnTo>
                    <a:pt x="911" y="2840"/>
                  </a:lnTo>
                  <a:lnTo>
                    <a:pt x="963" y="2840"/>
                  </a:lnTo>
                  <a:lnTo>
                    <a:pt x="1015" y="2834"/>
                  </a:lnTo>
                  <a:lnTo>
                    <a:pt x="1041" y="2831"/>
                  </a:lnTo>
                  <a:lnTo>
                    <a:pt x="1064" y="2827"/>
                  </a:lnTo>
                  <a:lnTo>
                    <a:pt x="1082" y="2819"/>
                  </a:lnTo>
                  <a:lnTo>
                    <a:pt x="1099" y="2812"/>
                  </a:lnTo>
                  <a:lnTo>
                    <a:pt x="1099" y="2812"/>
                  </a:lnTo>
                  <a:lnTo>
                    <a:pt x="1107" y="2806"/>
                  </a:lnTo>
                  <a:lnTo>
                    <a:pt x="1112" y="2801"/>
                  </a:lnTo>
                  <a:lnTo>
                    <a:pt x="1123" y="2784"/>
                  </a:lnTo>
                  <a:lnTo>
                    <a:pt x="1133" y="2763"/>
                  </a:lnTo>
                  <a:lnTo>
                    <a:pt x="1138" y="2741"/>
                  </a:lnTo>
                  <a:lnTo>
                    <a:pt x="1142" y="2717"/>
                  </a:lnTo>
                  <a:lnTo>
                    <a:pt x="1142" y="2689"/>
                  </a:lnTo>
                  <a:lnTo>
                    <a:pt x="1140" y="2663"/>
                  </a:lnTo>
                  <a:lnTo>
                    <a:pt x="1135" y="2637"/>
                  </a:lnTo>
                  <a:lnTo>
                    <a:pt x="1135" y="2637"/>
                  </a:lnTo>
                  <a:lnTo>
                    <a:pt x="1125" y="2612"/>
                  </a:lnTo>
                  <a:lnTo>
                    <a:pt x="1112" y="2588"/>
                  </a:lnTo>
                  <a:lnTo>
                    <a:pt x="1105" y="2575"/>
                  </a:lnTo>
                  <a:lnTo>
                    <a:pt x="1095" y="2562"/>
                  </a:lnTo>
                  <a:lnTo>
                    <a:pt x="1084" y="2551"/>
                  </a:lnTo>
                  <a:lnTo>
                    <a:pt x="1071" y="2538"/>
                  </a:lnTo>
                  <a:lnTo>
                    <a:pt x="1056" y="2526"/>
                  </a:lnTo>
                  <a:lnTo>
                    <a:pt x="1039" y="2515"/>
                  </a:lnTo>
                  <a:lnTo>
                    <a:pt x="1021" y="2504"/>
                  </a:lnTo>
                  <a:lnTo>
                    <a:pt x="1000" y="2495"/>
                  </a:lnTo>
                  <a:lnTo>
                    <a:pt x="976" y="2487"/>
                  </a:lnTo>
                  <a:lnTo>
                    <a:pt x="952" y="2482"/>
                  </a:lnTo>
                  <a:lnTo>
                    <a:pt x="924" y="2476"/>
                  </a:lnTo>
                  <a:lnTo>
                    <a:pt x="892" y="2472"/>
                  </a:lnTo>
                  <a:lnTo>
                    <a:pt x="892" y="2472"/>
                  </a:lnTo>
                  <a:lnTo>
                    <a:pt x="873" y="1898"/>
                  </a:lnTo>
                  <a:lnTo>
                    <a:pt x="873" y="1898"/>
                  </a:lnTo>
                  <a:lnTo>
                    <a:pt x="871" y="1866"/>
                  </a:lnTo>
                  <a:lnTo>
                    <a:pt x="871" y="1866"/>
                  </a:lnTo>
                  <a:lnTo>
                    <a:pt x="898" y="1858"/>
                  </a:lnTo>
                  <a:lnTo>
                    <a:pt x="924" y="1849"/>
                  </a:lnTo>
                  <a:lnTo>
                    <a:pt x="946" y="1838"/>
                  </a:lnTo>
                  <a:lnTo>
                    <a:pt x="967" y="1825"/>
                  </a:lnTo>
                  <a:lnTo>
                    <a:pt x="989" y="1812"/>
                  </a:lnTo>
                  <a:lnTo>
                    <a:pt x="1010" y="1795"/>
                  </a:lnTo>
                  <a:lnTo>
                    <a:pt x="1051" y="1761"/>
                  </a:lnTo>
                  <a:lnTo>
                    <a:pt x="1051" y="1761"/>
                  </a:lnTo>
                  <a:lnTo>
                    <a:pt x="1082" y="1731"/>
                  </a:lnTo>
                  <a:lnTo>
                    <a:pt x="1108" y="1700"/>
                  </a:lnTo>
                  <a:lnTo>
                    <a:pt x="1133" y="1666"/>
                  </a:lnTo>
                  <a:lnTo>
                    <a:pt x="1142" y="1649"/>
                  </a:lnTo>
                  <a:lnTo>
                    <a:pt x="1151" y="1633"/>
                  </a:lnTo>
                  <a:lnTo>
                    <a:pt x="1159" y="1614"/>
                  </a:lnTo>
                  <a:lnTo>
                    <a:pt x="1166" y="1595"/>
                  </a:lnTo>
                  <a:lnTo>
                    <a:pt x="1172" y="1577"/>
                  </a:lnTo>
                  <a:lnTo>
                    <a:pt x="1176" y="1556"/>
                  </a:lnTo>
                  <a:lnTo>
                    <a:pt x="1179" y="1537"/>
                  </a:lnTo>
                  <a:lnTo>
                    <a:pt x="1183" y="1517"/>
                  </a:lnTo>
                  <a:lnTo>
                    <a:pt x="1185" y="1476"/>
                  </a:lnTo>
                  <a:lnTo>
                    <a:pt x="1185" y="1476"/>
                  </a:lnTo>
                  <a:lnTo>
                    <a:pt x="1183" y="1453"/>
                  </a:lnTo>
                  <a:lnTo>
                    <a:pt x="1181" y="1431"/>
                  </a:lnTo>
                  <a:lnTo>
                    <a:pt x="1177" y="1411"/>
                  </a:lnTo>
                  <a:lnTo>
                    <a:pt x="1174" y="1388"/>
                  </a:lnTo>
                  <a:lnTo>
                    <a:pt x="1168" y="1368"/>
                  </a:lnTo>
                  <a:lnTo>
                    <a:pt x="1161" y="1347"/>
                  </a:lnTo>
                  <a:lnTo>
                    <a:pt x="1153" y="1328"/>
                  </a:lnTo>
                  <a:lnTo>
                    <a:pt x="1146" y="1310"/>
                  </a:lnTo>
                  <a:lnTo>
                    <a:pt x="1125" y="1272"/>
                  </a:lnTo>
                  <a:lnTo>
                    <a:pt x="1101" y="1237"/>
                  </a:lnTo>
                  <a:lnTo>
                    <a:pt x="1075" y="1205"/>
                  </a:lnTo>
                  <a:lnTo>
                    <a:pt x="1045" y="1175"/>
                  </a:lnTo>
                  <a:lnTo>
                    <a:pt x="1015" y="1149"/>
                  </a:lnTo>
                  <a:lnTo>
                    <a:pt x="982" y="1125"/>
                  </a:lnTo>
                  <a:lnTo>
                    <a:pt x="946" y="1103"/>
                  </a:lnTo>
                  <a:lnTo>
                    <a:pt x="911" y="1084"/>
                  </a:lnTo>
                  <a:lnTo>
                    <a:pt x="873" y="1069"/>
                  </a:lnTo>
                  <a:lnTo>
                    <a:pt x="838" y="1056"/>
                  </a:lnTo>
                  <a:lnTo>
                    <a:pt x="801" y="1047"/>
                  </a:lnTo>
                  <a:lnTo>
                    <a:pt x="763" y="1041"/>
                  </a:lnTo>
                  <a:lnTo>
                    <a:pt x="763" y="1041"/>
                  </a:lnTo>
                  <a:lnTo>
                    <a:pt x="806" y="1030"/>
                  </a:lnTo>
                  <a:lnTo>
                    <a:pt x="847" y="1017"/>
                  </a:lnTo>
                  <a:lnTo>
                    <a:pt x="885" y="1000"/>
                  </a:lnTo>
                  <a:lnTo>
                    <a:pt x="922" y="983"/>
                  </a:lnTo>
                  <a:lnTo>
                    <a:pt x="954" y="963"/>
                  </a:lnTo>
                  <a:lnTo>
                    <a:pt x="985" y="940"/>
                  </a:lnTo>
                  <a:lnTo>
                    <a:pt x="1011" y="916"/>
                  </a:lnTo>
                  <a:lnTo>
                    <a:pt x="1038" y="888"/>
                  </a:lnTo>
                  <a:lnTo>
                    <a:pt x="1060" y="860"/>
                  </a:lnTo>
                  <a:lnTo>
                    <a:pt x="1079" y="830"/>
                  </a:lnTo>
                  <a:lnTo>
                    <a:pt x="1095" y="797"/>
                  </a:lnTo>
                  <a:lnTo>
                    <a:pt x="1108" y="761"/>
                  </a:lnTo>
                  <a:lnTo>
                    <a:pt x="1120" y="726"/>
                  </a:lnTo>
                  <a:lnTo>
                    <a:pt x="1127" y="686"/>
                  </a:lnTo>
                  <a:lnTo>
                    <a:pt x="1131" y="645"/>
                  </a:lnTo>
                  <a:lnTo>
                    <a:pt x="1133" y="604"/>
                  </a:lnTo>
                  <a:lnTo>
                    <a:pt x="1133" y="604"/>
                  </a:lnTo>
                  <a:lnTo>
                    <a:pt x="1133" y="576"/>
                  </a:lnTo>
                  <a:lnTo>
                    <a:pt x="1131" y="548"/>
                  </a:lnTo>
                  <a:lnTo>
                    <a:pt x="1127" y="520"/>
                  </a:lnTo>
                  <a:lnTo>
                    <a:pt x="1123" y="492"/>
                  </a:lnTo>
                  <a:lnTo>
                    <a:pt x="1118" y="464"/>
                  </a:lnTo>
                  <a:lnTo>
                    <a:pt x="1110" y="436"/>
                  </a:lnTo>
                  <a:lnTo>
                    <a:pt x="1103" y="410"/>
                  </a:lnTo>
                  <a:lnTo>
                    <a:pt x="1094" y="384"/>
                  </a:lnTo>
                  <a:lnTo>
                    <a:pt x="1082" y="358"/>
                  </a:lnTo>
                  <a:lnTo>
                    <a:pt x="1071" y="332"/>
                  </a:lnTo>
                  <a:lnTo>
                    <a:pt x="1058" y="306"/>
                  </a:lnTo>
                  <a:lnTo>
                    <a:pt x="1045" y="281"/>
                  </a:lnTo>
                  <a:lnTo>
                    <a:pt x="1030" y="257"/>
                  </a:lnTo>
                  <a:lnTo>
                    <a:pt x="1015" y="235"/>
                  </a:lnTo>
                  <a:lnTo>
                    <a:pt x="998" y="212"/>
                  </a:lnTo>
                  <a:lnTo>
                    <a:pt x="980" y="190"/>
                  </a:lnTo>
                  <a:lnTo>
                    <a:pt x="980" y="190"/>
                  </a:lnTo>
                  <a:lnTo>
                    <a:pt x="959" y="168"/>
                  </a:lnTo>
                  <a:lnTo>
                    <a:pt x="939" y="147"/>
                  </a:lnTo>
                  <a:lnTo>
                    <a:pt x="916" y="127"/>
                  </a:lnTo>
                  <a:lnTo>
                    <a:pt x="894" y="110"/>
                  </a:lnTo>
                  <a:lnTo>
                    <a:pt x="871" y="91"/>
                  </a:lnTo>
                  <a:lnTo>
                    <a:pt x="847" y="76"/>
                  </a:lnTo>
                  <a:lnTo>
                    <a:pt x="823" y="61"/>
                  </a:lnTo>
                  <a:lnTo>
                    <a:pt x="797" y="50"/>
                  </a:lnTo>
                  <a:lnTo>
                    <a:pt x="771" y="37"/>
                  </a:lnTo>
                  <a:lnTo>
                    <a:pt x="745" y="28"/>
                  </a:lnTo>
                  <a:lnTo>
                    <a:pt x="718" y="20"/>
                  </a:lnTo>
                  <a:lnTo>
                    <a:pt x="690" y="13"/>
                  </a:lnTo>
                  <a:lnTo>
                    <a:pt x="662" y="7"/>
                  </a:lnTo>
                  <a:lnTo>
                    <a:pt x="635" y="3"/>
                  </a:lnTo>
                  <a:lnTo>
                    <a:pt x="605" y="2"/>
                  </a:lnTo>
                  <a:lnTo>
                    <a:pt x="577" y="0"/>
                  </a:lnTo>
                  <a:lnTo>
                    <a:pt x="577" y="0"/>
                  </a:lnTo>
                  <a:lnTo>
                    <a:pt x="547" y="2"/>
                  </a:lnTo>
                  <a:lnTo>
                    <a:pt x="519" y="3"/>
                  </a:lnTo>
                  <a:lnTo>
                    <a:pt x="491" y="7"/>
                  </a:lnTo>
                  <a:lnTo>
                    <a:pt x="463" y="13"/>
                  </a:lnTo>
                  <a:lnTo>
                    <a:pt x="435" y="18"/>
                  </a:lnTo>
                  <a:lnTo>
                    <a:pt x="407" y="28"/>
                  </a:lnTo>
                  <a:lnTo>
                    <a:pt x="381" y="37"/>
                  </a:lnTo>
                  <a:lnTo>
                    <a:pt x="355" y="46"/>
                  </a:lnTo>
                  <a:lnTo>
                    <a:pt x="330" y="59"/>
                  </a:lnTo>
                  <a:lnTo>
                    <a:pt x="304" y="72"/>
                  </a:lnTo>
                  <a:lnTo>
                    <a:pt x="280" y="86"/>
                  </a:lnTo>
                  <a:lnTo>
                    <a:pt x="258" y="102"/>
                  </a:lnTo>
                  <a:lnTo>
                    <a:pt x="235" y="117"/>
                  </a:lnTo>
                  <a:lnTo>
                    <a:pt x="213" y="136"/>
                  </a:lnTo>
                  <a:lnTo>
                    <a:pt x="192" y="155"/>
                  </a:lnTo>
                  <a:lnTo>
                    <a:pt x="172" y="173"/>
                  </a:lnTo>
                  <a:lnTo>
                    <a:pt x="153" y="194"/>
                  </a:lnTo>
                  <a:lnTo>
                    <a:pt x="134" y="216"/>
                  </a:lnTo>
                  <a:lnTo>
                    <a:pt x="118" y="237"/>
                  </a:lnTo>
                  <a:lnTo>
                    <a:pt x="101" y="261"/>
                  </a:lnTo>
                  <a:lnTo>
                    <a:pt x="86" y="285"/>
                  </a:lnTo>
                  <a:lnTo>
                    <a:pt x="71" y="309"/>
                  </a:lnTo>
                  <a:lnTo>
                    <a:pt x="58" y="334"/>
                  </a:lnTo>
                  <a:lnTo>
                    <a:pt x="47" y="360"/>
                  </a:lnTo>
                  <a:lnTo>
                    <a:pt x="36" y="386"/>
                  </a:lnTo>
                  <a:lnTo>
                    <a:pt x="28" y="414"/>
                  </a:lnTo>
                  <a:lnTo>
                    <a:pt x="19" y="440"/>
                  </a:lnTo>
                  <a:lnTo>
                    <a:pt x="13" y="468"/>
                  </a:lnTo>
                  <a:lnTo>
                    <a:pt x="8" y="498"/>
                  </a:lnTo>
                  <a:lnTo>
                    <a:pt x="4" y="526"/>
                  </a:lnTo>
                  <a:lnTo>
                    <a:pt x="2" y="556"/>
                  </a:lnTo>
                  <a:lnTo>
                    <a:pt x="0" y="586"/>
                  </a:lnTo>
                  <a:lnTo>
                    <a:pt x="0" y="586"/>
                  </a:lnTo>
                  <a:lnTo>
                    <a:pt x="2" y="627"/>
                  </a:lnTo>
                  <a:lnTo>
                    <a:pt x="8" y="668"/>
                  </a:lnTo>
                  <a:lnTo>
                    <a:pt x="15" y="705"/>
                  </a:lnTo>
                  <a:lnTo>
                    <a:pt x="26" y="742"/>
                  </a:lnTo>
                  <a:lnTo>
                    <a:pt x="41" y="778"/>
                  </a:lnTo>
                  <a:lnTo>
                    <a:pt x="60" y="811"/>
                  </a:lnTo>
                  <a:lnTo>
                    <a:pt x="78" y="845"/>
                  </a:lnTo>
                  <a:lnTo>
                    <a:pt x="103" y="875"/>
                  </a:lnTo>
                  <a:lnTo>
                    <a:pt x="129" y="903"/>
                  </a:lnTo>
                  <a:lnTo>
                    <a:pt x="157" y="929"/>
                  </a:lnTo>
                  <a:lnTo>
                    <a:pt x="189" y="953"/>
                  </a:lnTo>
                  <a:lnTo>
                    <a:pt x="224" y="974"/>
                  </a:lnTo>
                  <a:lnTo>
                    <a:pt x="259" y="994"/>
                  </a:lnTo>
                  <a:lnTo>
                    <a:pt x="299" y="1011"/>
                  </a:lnTo>
                  <a:lnTo>
                    <a:pt x="340" y="1026"/>
                  </a:lnTo>
                  <a:lnTo>
                    <a:pt x="384" y="1037"/>
                  </a:lnTo>
                  <a:lnTo>
                    <a:pt x="384" y="1037"/>
                  </a:lnTo>
                  <a:close/>
                  <a:moveTo>
                    <a:pt x="670" y="1108"/>
                  </a:moveTo>
                  <a:lnTo>
                    <a:pt x="670" y="1108"/>
                  </a:lnTo>
                  <a:lnTo>
                    <a:pt x="672" y="1112"/>
                  </a:lnTo>
                  <a:lnTo>
                    <a:pt x="677" y="1114"/>
                  </a:lnTo>
                  <a:lnTo>
                    <a:pt x="689" y="1116"/>
                  </a:lnTo>
                  <a:lnTo>
                    <a:pt x="715" y="1118"/>
                  </a:lnTo>
                  <a:lnTo>
                    <a:pt x="715" y="1118"/>
                  </a:lnTo>
                  <a:lnTo>
                    <a:pt x="746" y="1119"/>
                  </a:lnTo>
                  <a:lnTo>
                    <a:pt x="776" y="1123"/>
                  </a:lnTo>
                  <a:lnTo>
                    <a:pt x="804" y="1132"/>
                  </a:lnTo>
                  <a:lnTo>
                    <a:pt x="834" y="1144"/>
                  </a:lnTo>
                  <a:lnTo>
                    <a:pt x="864" y="1159"/>
                  </a:lnTo>
                  <a:lnTo>
                    <a:pt x="894" y="1175"/>
                  </a:lnTo>
                  <a:lnTo>
                    <a:pt x="924" y="1196"/>
                  </a:lnTo>
                  <a:lnTo>
                    <a:pt x="954" y="1218"/>
                  </a:lnTo>
                  <a:lnTo>
                    <a:pt x="954" y="1218"/>
                  </a:lnTo>
                  <a:lnTo>
                    <a:pt x="976" y="1235"/>
                  </a:lnTo>
                  <a:lnTo>
                    <a:pt x="1002" y="1257"/>
                  </a:lnTo>
                  <a:lnTo>
                    <a:pt x="1026" y="1284"/>
                  </a:lnTo>
                  <a:lnTo>
                    <a:pt x="1051" y="1313"/>
                  </a:lnTo>
                  <a:lnTo>
                    <a:pt x="1062" y="1330"/>
                  </a:lnTo>
                  <a:lnTo>
                    <a:pt x="1071" y="1349"/>
                  </a:lnTo>
                  <a:lnTo>
                    <a:pt x="1080" y="1368"/>
                  </a:lnTo>
                  <a:lnTo>
                    <a:pt x="1088" y="1388"/>
                  </a:lnTo>
                  <a:lnTo>
                    <a:pt x="1095" y="1409"/>
                  </a:lnTo>
                  <a:lnTo>
                    <a:pt x="1101" y="1431"/>
                  </a:lnTo>
                  <a:lnTo>
                    <a:pt x="1103" y="1453"/>
                  </a:lnTo>
                  <a:lnTo>
                    <a:pt x="1105" y="1476"/>
                  </a:lnTo>
                  <a:lnTo>
                    <a:pt x="1105" y="1476"/>
                  </a:lnTo>
                  <a:lnTo>
                    <a:pt x="1103" y="1513"/>
                  </a:lnTo>
                  <a:lnTo>
                    <a:pt x="1097" y="1547"/>
                  </a:lnTo>
                  <a:lnTo>
                    <a:pt x="1090" y="1578"/>
                  </a:lnTo>
                  <a:lnTo>
                    <a:pt x="1079" y="1606"/>
                  </a:lnTo>
                  <a:lnTo>
                    <a:pt x="1064" y="1634"/>
                  </a:lnTo>
                  <a:lnTo>
                    <a:pt x="1049" y="1659"/>
                  </a:lnTo>
                  <a:lnTo>
                    <a:pt x="1030" y="1681"/>
                  </a:lnTo>
                  <a:lnTo>
                    <a:pt x="1010" y="1702"/>
                  </a:lnTo>
                  <a:lnTo>
                    <a:pt x="989" y="1720"/>
                  </a:lnTo>
                  <a:lnTo>
                    <a:pt x="967" y="1737"/>
                  </a:lnTo>
                  <a:lnTo>
                    <a:pt x="942" y="1752"/>
                  </a:lnTo>
                  <a:lnTo>
                    <a:pt x="918" y="1765"/>
                  </a:lnTo>
                  <a:lnTo>
                    <a:pt x="894" y="1774"/>
                  </a:lnTo>
                  <a:lnTo>
                    <a:pt x="871" y="1784"/>
                  </a:lnTo>
                  <a:lnTo>
                    <a:pt x="847" y="1789"/>
                  </a:lnTo>
                  <a:lnTo>
                    <a:pt x="823" y="1793"/>
                  </a:lnTo>
                  <a:lnTo>
                    <a:pt x="823" y="1793"/>
                  </a:lnTo>
                  <a:lnTo>
                    <a:pt x="816" y="1795"/>
                  </a:lnTo>
                  <a:lnTo>
                    <a:pt x="810" y="1799"/>
                  </a:lnTo>
                  <a:lnTo>
                    <a:pt x="804" y="1802"/>
                  </a:lnTo>
                  <a:lnTo>
                    <a:pt x="799" y="1808"/>
                  </a:lnTo>
                  <a:lnTo>
                    <a:pt x="795" y="1814"/>
                  </a:lnTo>
                  <a:lnTo>
                    <a:pt x="791" y="1821"/>
                  </a:lnTo>
                  <a:lnTo>
                    <a:pt x="789" y="1829"/>
                  </a:lnTo>
                  <a:lnTo>
                    <a:pt x="789" y="1836"/>
                  </a:lnTo>
                  <a:lnTo>
                    <a:pt x="789" y="1836"/>
                  </a:lnTo>
                  <a:lnTo>
                    <a:pt x="793" y="1901"/>
                  </a:lnTo>
                  <a:lnTo>
                    <a:pt x="793" y="1901"/>
                  </a:lnTo>
                  <a:lnTo>
                    <a:pt x="806" y="2271"/>
                  </a:lnTo>
                  <a:lnTo>
                    <a:pt x="814" y="2512"/>
                  </a:lnTo>
                  <a:lnTo>
                    <a:pt x="814" y="2512"/>
                  </a:lnTo>
                  <a:lnTo>
                    <a:pt x="816" y="2521"/>
                  </a:lnTo>
                  <a:lnTo>
                    <a:pt x="817" y="2528"/>
                  </a:lnTo>
                  <a:lnTo>
                    <a:pt x="821" y="2534"/>
                  </a:lnTo>
                  <a:lnTo>
                    <a:pt x="827" y="2540"/>
                  </a:lnTo>
                  <a:lnTo>
                    <a:pt x="832" y="2545"/>
                  </a:lnTo>
                  <a:lnTo>
                    <a:pt x="838" y="2549"/>
                  </a:lnTo>
                  <a:lnTo>
                    <a:pt x="845" y="2551"/>
                  </a:lnTo>
                  <a:lnTo>
                    <a:pt x="855" y="2551"/>
                  </a:lnTo>
                  <a:lnTo>
                    <a:pt x="855" y="2551"/>
                  </a:lnTo>
                  <a:lnTo>
                    <a:pt x="890" y="2553"/>
                  </a:lnTo>
                  <a:lnTo>
                    <a:pt x="924" y="2556"/>
                  </a:lnTo>
                  <a:lnTo>
                    <a:pt x="954" y="2564"/>
                  </a:lnTo>
                  <a:lnTo>
                    <a:pt x="980" y="2573"/>
                  </a:lnTo>
                  <a:lnTo>
                    <a:pt x="1002" y="2586"/>
                  </a:lnTo>
                  <a:lnTo>
                    <a:pt x="1021" y="2601"/>
                  </a:lnTo>
                  <a:lnTo>
                    <a:pt x="1038" y="2618"/>
                  </a:lnTo>
                  <a:lnTo>
                    <a:pt x="1043" y="2629"/>
                  </a:lnTo>
                  <a:lnTo>
                    <a:pt x="1049" y="2638"/>
                  </a:lnTo>
                  <a:lnTo>
                    <a:pt x="1049" y="2638"/>
                  </a:lnTo>
                  <a:lnTo>
                    <a:pt x="1056" y="2657"/>
                  </a:lnTo>
                  <a:lnTo>
                    <a:pt x="1060" y="2674"/>
                  </a:lnTo>
                  <a:lnTo>
                    <a:pt x="1062" y="2691"/>
                  </a:lnTo>
                  <a:lnTo>
                    <a:pt x="1064" y="2706"/>
                  </a:lnTo>
                  <a:lnTo>
                    <a:pt x="1062" y="2719"/>
                  </a:lnTo>
                  <a:lnTo>
                    <a:pt x="1060" y="2732"/>
                  </a:lnTo>
                  <a:lnTo>
                    <a:pt x="1056" y="2739"/>
                  </a:lnTo>
                  <a:lnTo>
                    <a:pt x="1054" y="2747"/>
                  </a:lnTo>
                  <a:lnTo>
                    <a:pt x="1054" y="2747"/>
                  </a:lnTo>
                  <a:lnTo>
                    <a:pt x="1038" y="2750"/>
                  </a:lnTo>
                  <a:lnTo>
                    <a:pt x="1008" y="2756"/>
                  </a:lnTo>
                  <a:lnTo>
                    <a:pt x="965" y="2760"/>
                  </a:lnTo>
                  <a:lnTo>
                    <a:pt x="911" y="2762"/>
                  </a:lnTo>
                  <a:lnTo>
                    <a:pt x="911" y="2762"/>
                  </a:lnTo>
                  <a:lnTo>
                    <a:pt x="864" y="2760"/>
                  </a:lnTo>
                  <a:lnTo>
                    <a:pt x="817" y="2758"/>
                  </a:lnTo>
                  <a:lnTo>
                    <a:pt x="771" y="2752"/>
                  </a:lnTo>
                  <a:lnTo>
                    <a:pt x="730" y="2747"/>
                  </a:lnTo>
                  <a:lnTo>
                    <a:pt x="730" y="2747"/>
                  </a:lnTo>
                  <a:lnTo>
                    <a:pt x="717" y="2745"/>
                  </a:lnTo>
                  <a:lnTo>
                    <a:pt x="705" y="2739"/>
                  </a:lnTo>
                  <a:lnTo>
                    <a:pt x="696" y="2732"/>
                  </a:lnTo>
                  <a:lnTo>
                    <a:pt x="689" y="2722"/>
                  </a:lnTo>
                  <a:lnTo>
                    <a:pt x="689" y="2722"/>
                  </a:lnTo>
                  <a:lnTo>
                    <a:pt x="683" y="2707"/>
                  </a:lnTo>
                  <a:lnTo>
                    <a:pt x="679" y="2689"/>
                  </a:lnTo>
                  <a:lnTo>
                    <a:pt x="674" y="2644"/>
                  </a:lnTo>
                  <a:lnTo>
                    <a:pt x="672" y="2599"/>
                  </a:lnTo>
                  <a:lnTo>
                    <a:pt x="672" y="2581"/>
                  </a:lnTo>
                  <a:lnTo>
                    <a:pt x="674" y="2568"/>
                  </a:lnTo>
                  <a:lnTo>
                    <a:pt x="674" y="2568"/>
                  </a:lnTo>
                  <a:lnTo>
                    <a:pt x="674" y="2560"/>
                  </a:lnTo>
                  <a:lnTo>
                    <a:pt x="674" y="2560"/>
                  </a:lnTo>
                  <a:lnTo>
                    <a:pt x="676" y="2459"/>
                  </a:lnTo>
                  <a:lnTo>
                    <a:pt x="677" y="2357"/>
                  </a:lnTo>
                  <a:lnTo>
                    <a:pt x="677" y="2357"/>
                  </a:lnTo>
                  <a:lnTo>
                    <a:pt x="681" y="2260"/>
                  </a:lnTo>
                  <a:lnTo>
                    <a:pt x="683" y="2172"/>
                  </a:lnTo>
                  <a:lnTo>
                    <a:pt x="681" y="2095"/>
                  </a:lnTo>
                  <a:lnTo>
                    <a:pt x="679" y="2062"/>
                  </a:lnTo>
                  <a:lnTo>
                    <a:pt x="676" y="2030"/>
                  </a:lnTo>
                  <a:lnTo>
                    <a:pt x="670" y="2002"/>
                  </a:lnTo>
                  <a:lnTo>
                    <a:pt x="664" y="1978"/>
                  </a:lnTo>
                  <a:lnTo>
                    <a:pt x="657" y="1955"/>
                  </a:lnTo>
                  <a:lnTo>
                    <a:pt x="648" y="1939"/>
                  </a:lnTo>
                  <a:lnTo>
                    <a:pt x="636" y="1924"/>
                  </a:lnTo>
                  <a:lnTo>
                    <a:pt x="623" y="1913"/>
                  </a:lnTo>
                  <a:lnTo>
                    <a:pt x="616" y="1909"/>
                  </a:lnTo>
                  <a:lnTo>
                    <a:pt x="607" y="1907"/>
                  </a:lnTo>
                  <a:lnTo>
                    <a:pt x="590" y="1903"/>
                  </a:lnTo>
                  <a:lnTo>
                    <a:pt x="590" y="1903"/>
                  </a:lnTo>
                  <a:lnTo>
                    <a:pt x="584" y="1903"/>
                  </a:lnTo>
                  <a:lnTo>
                    <a:pt x="584" y="1903"/>
                  </a:lnTo>
                  <a:lnTo>
                    <a:pt x="577" y="1905"/>
                  </a:lnTo>
                  <a:lnTo>
                    <a:pt x="567" y="1909"/>
                  </a:lnTo>
                  <a:lnTo>
                    <a:pt x="558" y="1914"/>
                  </a:lnTo>
                  <a:lnTo>
                    <a:pt x="547" y="1926"/>
                  </a:lnTo>
                  <a:lnTo>
                    <a:pt x="547" y="1926"/>
                  </a:lnTo>
                  <a:lnTo>
                    <a:pt x="541" y="1933"/>
                  </a:lnTo>
                  <a:lnTo>
                    <a:pt x="537" y="1944"/>
                  </a:lnTo>
                  <a:lnTo>
                    <a:pt x="528" y="1968"/>
                  </a:lnTo>
                  <a:lnTo>
                    <a:pt x="523" y="2000"/>
                  </a:lnTo>
                  <a:lnTo>
                    <a:pt x="515" y="2036"/>
                  </a:lnTo>
                  <a:lnTo>
                    <a:pt x="511" y="2077"/>
                  </a:lnTo>
                  <a:lnTo>
                    <a:pt x="508" y="2122"/>
                  </a:lnTo>
                  <a:lnTo>
                    <a:pt x="502" y="2217"/>
                  </a:lnTo>
                  <a:lnTo>
                    <a:pt x="500" y="2317"/>
                  </a:lnTo>
                  <a:lnTo>
                    <a:pt x="500" y="2413"/>
                  </a:lnTo>
                  <a:lnTo>
                    <a:pt x="504" y="2497"/>
                  </a:lnTo>
                  <a:lnTo>
                    <a:pt x="508" y="2560"/>
                  </a:lnTo>
                  <a:lnTo>
                    <a:pt x="508" y="2560"/>
                  </a:lnTo>
                  <a:lnTo>
                    <a:pt x="513" y="2640"/>
                  </a:lnTo>
                  <a:lnTo>
                    <a:pt x="515" y="2672"/>
                  </a:lnTo>
                  <a:lnTo>
                    <a:pt x="515" y="2700"/>
                  </a:lnTo>
                  <a:lnTo>
                    <a:pt x="513" y="2721"/>
                  </a:lnTo>
                  <a:lnTo>
                    <a:pt x="509" y="2737"/>
                  </a:lnTo>
                  <a:lnTo>
                    <a:pt x="504" y="2750"/>
                  </a:lnTo>
                  <a:lnTo>
                    <a:pt x="500" y="2754"/>
                  </a:lnTo>
                  <a:lnTo>
                    <a:pt x="496" y="2756"/>
                  </a:lnTo>
                  <a:lnTo>
                    <a:pt x="496" y="2756"/>
                  </a:lnTo>
                  <a:lnTo>
                    <a:pt x="472" y="2762"/>
                  </a:lnTo>
                  <a:lnTo>
                    <a:pt x="437" y="2765"/>
                  </a:lnTo>
                  <a:lnTo>
                    <a:pt x="394" y="2769"/>
                  </a:lnTo>
                  <a:lnTo>
                    <a:pt x="343" y="2769"/>
                  </a:lnTo>
                  <a:lnTo>
                    <a:pt x="343" y="2769"/>
                  </a:lnTo>
                  <a:lnTo>
                    <a:pt x="297" y="2771"/>
                  </a:lnTo>
                  <a:lnTo>
                    <a:pt x="248" y="2773"/>
                  </a:lnTo>
                  <a:lnTo>
                    <a:pt x="224" y="2773"/>
                  </a:lnTo>
                  <a:lnTo>
                    <a:pt x="200" y="2771"/>
                  </a:lnTo>
                  <a:lnTo>
                    <a:pt x="175" y="2769"/>
                  </a:lnTo>
                  <a:lnTo>
                    <a:pt x="153" y="2763"/>
                  </a:lnTo>
                  <a:lnTo>
                    <a:pt x="153" y="2763"/>
                  </a:lnTo>
                  <a:lnTo>
                    <a:pt x="146" y="2752"/>
                  </a:lnTo>
                  <a:lnTo>
                    <a:pt x="140" y="2739"/>
                  </a:lnTo>
                  <a:lnTo>
                    <a:pt x="138" y="2724"/>
                  </a:lnTo>
                  <a:lnTo>
                    <a:pt x="136" y="2707"/>
                  </a:lnTo>
                  <a:lnTo>
                    <a:pt x="138" y="2691"/>
                  </a:lnTo>
                  <a:lnTo>
                    <a:pt x="140" y="2672"/>
                  </a:lnTo>
                  <a:lnTo>
                    <a:pt x="146" y="2653"/>
                  </a:lnTo>
                  <a:lnTo>
                    <a:pt x="151" y="2635"/>
                  </a:lnTo>
                  <a:lnTo>
                    <a:pt x="151" y="2635"/>
                  </a:lnTo>
                  <a:lnTo>
                    <a:pt x="155" y="2627"/>
                  </a:lnTo>
                  <a:lnTo>
                    <a:pt x="161" y="2618"/>
                  </a:lnTo>
                  <a:lnTo>
                    <a:pt x="168" y="2610"/>
                  </a:lnTo>
                  <a:lnTo>
                    <a:pt x="177" y="2605"/>
                  </a:lnTo>
                  <a:lnTo>
                    <a:pt x="198" y="2592"/>
                  </a:lnTo>
                  <a:lnTo>
                    <a:pt x="222" y="2581"/>
                  </a:lnTo>
                  <a:lnTo>
                    <a:pt x="248" y="2573"/>
                  </a:lnTo>
                  <a:lnTo>
                    <a:pt x="274" y="2566"/>
                  </a:lnTo>
                  <a:lnTo>
                    <a:pt x="301" y="2562"/>
                  </a:lnTo>
                  <a:lnTo>
                    <a:pt x="325" y="2562"/>
                  </a:lnTo>
                  <a:lnTo>
                    <a:pt x="325" y="2562"/>
                  </a:lnTo>
                  <a:lnTo>
                    <a:pt x="332" y="2560"/>
                  </a:lnTo>
                  <a:lnTo>
                    <a:pt x="340" y="2558"/>
                  </a:lnTo>
                  <a:lnTo>
                    <a:pt x="347" y="2554"/>
                  </a:lnTo>
                  <a:lnTo>
                    <a:pt x="353" y="2551"/>
                  </a:lnTo>
                  <a:lnTo>
                    <a:pt x="353" y="2551"/>
                  </a:lnTo>
                  <a:lnTo>
                    <a:pt x="358" y="2543"/>
                  </a:lnTo>
                  <a:lnTo>
                    <a:pt x="362" y="2538"/>
                  </a:lnTo>
                  <a:lnTo>
                    <a:pt x="364" y="2530"/>
                  </a:lnTo>
                  <a:lnTo>
                    <a:pt x="364" y="2523"/>
                  </a:lnTo>
                  <a:lnTo>
                    <a:pt x="364" y="2523"/>
                  </a:lnTo>
                  <a:lnTo>
                    <a:pt x="366" y="2273"/>
                  </a:lnTo>
                  <a:lnTo>
                    <a:pt x="370" y="2047"/>
                  </a:lnTo>
                  <a:lnTo>
                    <a:pt x="373" y="1827"/>
                  </a:lnTo>
                  <a:lnTo>
                    <a:pt x="373" y="1821"/>
                  </a:lnTo>
                  <a:lnTo>
                    <a:pt x="373" y="1821"/>
                  </a:lnTo>
                  <a:lnTo>
                    <a:pt x="371" y="1810"/>
                  </a:lnTo>
                  <a:lnTo>
                    <a:pt x="366" y="1799"/>
                  </a:lnTo>
                  <a:lnTo>
                    <a:pt x="358" y="1789"/>
                  </a:lnTo>
                  <a:lnTo>
                    <a:pt x="347" y="1784"/>
                  </a:lnTo>
                  <a:lnTo>
                    <a:pt x="347" y="1784"/>
                  </a:lnTo>
                  <a:lnTo>
                    <a:pt x="325" y="1776"/>
                  </a:lnTo>
                  <a:lnTo>
                    <a:pt x="304" y="1765"/>
                  </a:lnTo>
                  <a:lnTo>
                    <a:pt x="284" y="1754"/>
                  </a:lnTo>
                  <a:lnTo>
                    <a:pt x="263" y="1741"/>
                  </a:lnTo>
                  <a:lnTo>
                    <a:pt x="243" y="1728"/>
                  </a:lnTo>
                  <a:lnTo>
                    <a:pt x="224" y="1711"/>
                  </a:lnTo>
                  <a:lnTo>
                    <a:pt x="205" y="1694"/>
                  </a:lnTo>
                  <a:lnTo>
                    <a:pt x="189" y="1675"/>
                  </a:lnTo>
                  <a:lnTo>
                    <a:pt x="172" y="1655"/>
                  </a:lnTo>
                  <a:lnTo>
                    <a:pt x="157" y="1633"/>
                  </a:lnTo>
                  <a:lnTo>
                    <a:pt x="144" y="1610"/>
                  </a:lnTo>
                  <a:lnTo>
                    <a:pt x="134" y="1586"/>
                  </a:lnTo>
                  <a:lnTo>
                    <a:pt x="125" y="1560"/>
                  </a:lnTo>
                  <a:lnTo>
                    <a:pt x="118" y="1534"/>
                  </a:lnTo>
                  <a:lnTo>
                    <a:pt x="114" y="1506"/>
                  </a:lnTo>
                  <a:lnTo>
                    <a:pt x="114" y="1476"/>
                  </a:lnTo>
                  <a:lnTo>
                    <a:pt x="114" y="1476"/>
                  </a:lnTo>
                  <a:lnTo>
                    <a:pt x="114" y="1457"/>
                  </a:lnTo>
                  <a:lnTo>
                    <a:pt x="116" y="1438"/>
                  </a:lnTo>
                  <a:lnTo>
                    <a:pt x="120" y="1422"/>
                  </a:lnTo>
                  <a:lnTo>
                    <a:pt x="123" y="1403"/>
                  </a:lnTo>
                  <a:lnTo>
                    <a:pt x="129" y="1386"/>
                  </a:lnTo>
                  <a:lnTo>
                    <a:pt x="136" y="1368"/>
                  </a:lnTo>
                  <a:lnTo>
                    <a:pt x="153" y="1336"/>
                  </a:lnTo>
                  <a:lnTo>
                    <a:pt x="172" y="1304"/>
                  </a:lnTo>
                  <a:lnTo>
                    <a:pt x="194" y="1274"/>
                  </a:lnTo>
                  <a:lnTo>
                    <a:pt x="220" y="1248"/>
                  </a:lnTo>
                  <a:lnTo>
                    <a:pt x="248" y="1222"/>
                  </a:lnTo>
                  <a:lnTo>
                    <a:pt x="276" y="1200"/>
                  </a:lnTo>
                  <a:lnTo>
                    <a:pt x="306" y="1179"/>
                  </a:lnTo>
                  <a:lnTo>
                    <a:pt x="336" y="1162"/>
                  </a:lnTo>
                  <a:lnTo>
                    <a:pt x="366" y="1147"/>
                  </a:lnTo>
                  <a:lnTo>
                    <a:pt x="394" y="1136"/>
                  </a:lnTo>
                  <a:lnTo>
                    <a:pt x="422" y="1127"/>
                  </a:lnTo>
                  <a:lnTo>
                    <a:pt x="448" y="1123"/>
                  </a:lnTo>
                  <a:lnTo>
                    <a:pt x="472" y="1121"/>
                  </a:lnTo>
                  <a:lnTo>
                    <a:pt x="472" y="1121"/>
                  </a:lnTo>
                  <a:lnTo>
                    <a:pt x="487" y="1121"/>
                  </a:lnTo>
                  <a:lnTo>
                    <a:pt x="493" y="1121"/>
                  </a:lnTo>
                  <a:lnTo>
                    <a:pt x="495" y="1119"/>
                  </a:lnTo>
                  <a:lnTo>
                    <a:pt x="496" y="1118"/>
                  </a:lnTo>
                  <a:lnTo>
                    <a:pt x="496" y="1118"/>
                  </a:lnTo>
                  <a:lnTo>
                    <a:pt x="508" y="1090"/>
                  </a:lnTo>
                  <a:lnTo>
                    <a:pt x="513" y="1062"/>
                  </a:lnTo>
                  <a:lnTo>
                    <a:pt x="517" y="1039"/>
                  </a:lnTo>
                  <a:lnTo>
                    <a:pt x="517" y="1019"/>
                  </a:lnTo>
                  <a:lnTo>
                    <a:pt x="515" y="1002"/>
                  </a:lnTo>
                  <a:lnTo>
                    <a:pt x="511" y="989"/>
                  </a:lnTo>
                  <a:lnTo>
                    <a:pt x="509" y="978"/>
                  </a:lnTo>
                  <a:lnTo>
                    <a:pt x="506" y="978"/>
                  </a:lnTo>
                  <a:lnTo>
                    <a:pt x="506" y="978"/>
                  </a:lnTo>
                  <a:lnTo>
                    <a:pt x="476" y="976"/>
                  </a:lnTo>
                  <a:lnTo>
                    <a:pt x="452" y="972"/>
                  </a:lnTo>
                  <a:lnTo>
                    <a:pt x="403" y="959"/>
                  </a:lnTo>
                  <a:lnTo>
                    <a:pt x="403" y="959"/>
                  </a:lnTo>
                  <a:lnTo>
                    <a:pt x="366" y="950"/>
                  </a:lnTo>
                  <a:lnTo>
                    <a:pt x="330" y="936"/>
                  </a:lnTo>
                  <a:lnTo>
                    <a:pt x="297" y="923"/>
                  </a:lnTo>
                  <a:lnTo>
                    <a:pt x="267" y="907"/>
                  </a:lnTo>
                  <a:lnTo>
                    <a:pt x="237" y="890"/>
                  </a:lnTo>
                  <a:lnTo>
                    <a:pt x="211" y="869"/>
                  </a:lnTo>
                  <a:lnTo>
                    <a:pt x="187" y="849"/>
                  </a:lnTo>
                  <a:lnTo>
                    <a:pt x="164" y="825"/>
                  </a:lnTo>
                  <a:lnTo>
                    <a:pt x="146" y="800"/>
                  </a:lnTo>
                  <a:lnTo>
                    <a:pt x="129" y="774"/>
                  </a:lnTo>
                  <a:lnTo>
                    <a:pt x="114" y="746"/>
                  </a:lnTo>
                  <a:lnTo>
                    <a:pt x="103" y="716"/>
                  </a:lnTo>
                  <a:lnTo>
                    <a:pt x="93" y="686"/>
                  </a:lnTo>
                  <a:lnTo>
                    <a:pt x="86" y="653"/>
                  </a:lnTo>
                  <a:lnTo>
                    <a:pt x="82" y="619"/>
                  </a:lnTo>
                  <a:lnTo>
                    <a:pt x="80" y="586"/>
                  </a:lnTo>
                  <a:lnTo>
                    <a:pt x="80" y="586"/>
                  </a:lnTo>
                  <a:lnTo>
                    <a:pt x="80" y="561"/>
                  </a:lnTo>
                  <a:lnTo>
                    <a:pt x="82" y="539"/>
                  </a:lnTo>
                  <a:lnTo>
                    <a:pt x="90" y="492"/>
                  </a:lnTo>
                  <a:lnTo>
                    <a:pt x="101" y="448"/>
                  </a:lnTo>
                  <a:lnTo>
                    <a:pt x="116" y="403"/>
                  </a:lnTo>
                  <a:lnTo>
                    <a:pt x="136" y="360"/>
                  </a:lnTo>
                  <a:lnTo>
                    <a:pt x="159" y="319"/>
                  </a:lnTo>
                  <a:lnTo>
                    <a:pt x="187" y="278"/>
                  </a:lnTo>
                  <a:lnTo>
                    <a:pt x="217" y="240"/>
                  </a:lnTo>
                  <a:lnTo>
                    <a:pt x="233" y="224"/>
                  </a:lnTo>
                  <a:lnTo>
                    <a:pt x="252" y="207"/>
                  </a:lnTo>
                  <a:lnTo>
                    <a:pt x="271" y="190"/>
                  </a:lnTo>
                  <a:lnTo>
                    <a:pt x="289" y="175"/>
                  </a:lnTo>
                  <a:lnTo>
                    <a:pt x="310" y="162"/>
                  </a:lnTo>
                  <a:lnTo>
                    <a:pt x="330" y="147"/>
                  </a:lnTo>
                  <a:lnTo>
                    <a:pt x="351" y="136"/>
                  </a:lnTo>
                  <a:lnTo>
                    <a:pt x="373" y="125"/>
                  </a:lnTo>
                  <a:lnTo>
                    <a:pt x="398" y="115"/>
                  </a:lnTo>
                  <a:lnTo>
                    <a:pt x="420" y="106"/>
                  </a:lnTo>
                  <a:lnTo>
                    <a:pt x="444" y="99"/>
                  </a:lnTo>
                  <a:lnTo>
                    <a:pt x="470" y="91"/>
                  </a:lnTo>
                  <a:lnTo>
                    <a:pt x="496" y="87"/>
                  </a:lnTo>
                  <a:lnTo>
                    <a:pt x="523" y="84"/>
                  </a:lnTo>
                  <a:lnTo>
                    <a:pt x="549" y="80"/>
                  </a:lnTo>
                  <a:lnTo>
                    <a:pt x="577" y="80"/>
                  </a:lnTo>
                  <a:lnTo>
                    <a:pt x="577" y="80"/>
                  </a:lnTo>
                  <a:lnTo>
                    <a:pt x="603" y="80"/>
                  </a:lnTo>
                  <a:lnTo>
                    <a:pt x="629" y="84"/>
                  </a:lnTo>
                  <a:lnTo>
                    <a:pt x="655" y="87"/>
                  </a:lnTo>
                  <a:lnTo>
                    <a:pt x="679" y="91"/>
                  </a:lnTo>
                  <a:lnTo>
                    <a:pt x="704" y="99"/>
                  </a:lnTo>
                  <a:lnTo>
                    <a:pt x="726" y="106"/>
                  </a:lnTo>
                  <a:lnTo>
                    <a:pt x="750" y="115"/>
                  </a:lnTo>
                  <a:lnTo>
                    <a:pt x="771" y="127"/>
                  </a:lnTo>
                  <a:lnTo>
                    <a:pt x="793" y="138"/>
                  </a:lnTo>
                  <a:lnTo>
                    <a:pt x="814" y="151"/>
                  </a:lnTo>
                  <a:lnTo>
                    <a:pt x="834" y="164"/>
                  </a:lnTo>
                  <a:lnTo>
                    <a:pt x="853" y="179"/>
                  </a:lnTo>
                  <a:lnTo>
                    <a:pt x="871" y="194"/>
                  </a:lnTo>
                  <a:lnTo>
                    <a:pt x="888" y="211"/>
                  </a:lnTo>
                  <a:lnTo>
                    <a:pt x="905" y="229"/>
                  </a:lnTo>
                  <a:lnTo>
                    <a:pt x="922" y="246"/>
                  </a:lnTo>
                  <a:lnTo>
                    <a:pt x="952" y="285"/>
                  </a:lnTo>
                  <a:lnTo>
                    <a:pt x="978" y="326"/>
                  </a:lnTo>
                  <a:lnTo>
                    <a:pt x="1000" y="369"/>
                  </a:lnTo>
                  <a:lnTo>
                    <a:pt x="1019" y="416"/>
                  </a:lnTo>
                  <a:lnTo>
                    <a:pt x="1034" y="461"/>
                  </a:lnTo>
                  <a:lnTo>
                    <a:pt x="1045" y="509"/>
                  </a:lnTo>
                  <a:lnTo>
                    <a:pt x="1051" y="556"/>
                  </a:lnTo>
                  <a:lnTo>
                    <a:pt x="1054" y="604"/>
                  </a:lnTo>
                  <a:lnTo>
                    <a:pt x="1054" y="604"/>
                  </a:lnTo>
                  <a:lnTo>
                    <a:pt x="1052" y="630"/>
                  </a:lnTo>
                  <a:lnTo>
                    <a:pt x="1051" y="657"/>
                  </a:lnTo>
                  <a:lnTo>
                    <a:pt x="1047" y="681"/>
                  </a:lnTo>
                  <a:lnTo>
                    <a:pt x="1043" y="703"/>
                  </a:lnTo>
                  <a:lnTo>
                    <a:pt x="1038" y="726"/>
                  </a:lnTo>
                  <a:lnTo>
                    <a:pt x="1030" y="746"/>
                  </a:lnTo>
                  <a:lnTo>
                    <a:pt x="1021" y="765"/>
                  </a:lnTo>
                  <a:lnTo>
                    <a:pt x="1011" y="783"/>
                  </a:lnTo>
                  <a:lnTo>
                    <a:pt x="1002" y="800"/>
                  </a:lnTo>
                  <a:lnTo>
                    <a:pt x="991" y="817"/>
                  </a:lnTo>
                  <a:lnTo>
                    <a:pt x="980" y="832"/>
                  </a:lnTo>
                  <a:lnTo>
                    <a:pt x="967" y="847"/>
                  </a:lnTo>
                  <a:lnTo>
                    <a:pt x="941" y="873"/>
                  </a:lnTo>
                  <a:lnTo>
                    <a:pt x="911" y="895"/>
                  </a:lnTo>
                  <a:lnTo>
                    <a:pt x="879" y="914"/>
                  </a:lnTo>
                  <a:lnTo>
                    <a:pt x="847" y="929"/>
                  </a:lnTo>
                  <a:lnTo>
                    <a:pt x="814" y="942"/>
                  </a:lnTo>
                  <a:lnTo>
                    <a:pt x="782" y="953"/>
                  </a:lnTo>
                  <a:lnTo>
                    <a:pt x="748" y="961"/>
                  </a:lnTo>
                  <a:lnTo>
                    <a:pt x="717" y="968"/>
                  </a:lnTo>
                  <a:lnTo>
                    <a:pt x="685" y="972"/>
                  </a:lnTo>
                  <a:lnTo>
                    <a:pt x="657" y="976"/>
                  </a:lnTo>
                  <a:lnTo>
                    <a:pt x="657" y="976"/>
                  </a:lnTo>
                  <a:lnTo>
                    <a:pt x="655" y="989"/>
                  </a:lnTo>
                  <a:lnTo>
                    <a:pt x="653" y="1024"/>
                  </a:lnTo>
                  <a:lnTo>
                    <a:pt x="653" y="1045"/>
                  </a:lnTo>
                  <a:lnTo>
                    <a:pt x="655" y="1067"/>
                  </a:lnTo>
                  <a:lnTo>
                    <a:pt x="661" y="1088"/>
                  </a:lnTo>
                  <a:lnTo>
                    <a:pt x="670" y="1108"/>
                  </a:lnTo>
                  <a:lnTo>
                    <a:pt x="670" y="1108"/>
                  </a:lnTo>
                  <a:close/>
                  <a:moveTo>
                    <a:pt x="599" y="2353"/>
                  </a:moveTo>
                  <a:lnTo>
                    <a:pt x="599" y="2353"/>
                  </a:lnTo>
                  <a:lnTo>
                    <a:pt x="595" y="2456"/>
                  </a:lnTo>
                  <a:lnTo>
                    <a:pt x="593" y="2556"/>
                  </a:lnTo>
                  <a:lnTo>
                    <a:pt x="593" y="2556"/>
                  </a:lnTo>
                  <a:lnTo>
                    <a:pt x="592" y="2573"/>
                  </a:lnTo>
                  <a:lnTo>
                    <a:pt x="592" y="2573"/>
                  </a:lnTo>
                  <a:lnTo>
                    <a:pt x="586" y="2545"/>
                  </a:lnTo>
                  <a:lnTo>
                    <a:pt x="586" y="2545"/>
                  </a:lnTo>
                  <a:lnTo>
                    <a:pt x="582" y="2523"/>
                  </a:lnTo>
                  <a:lnTo>
                    <a:pt x="579" y="2498"/>
                  </a:lnTo>
                  <a:lnTo>
                    <a:pt x="575" y="2439"/>
                  </a:lnTo>
                  <a:lnTo>
                    <a:pt x="575" y="2370"/>
                  </a:lnTo>
                  <a:lnTo>
                    <a:pt x="575" y="2297"/>
                  </a:lnTo>
                  <a:lnTo>
                    <a:pt x="579" y="2222"/>
                  </a:lnTo>
                  <a:lnTo>
                    <a:pt x="582" y="2151"/>
                  </a:lnTo>
                  <a:lnTo>
                    <a:pt x="588" y="2086"/>
                  </a:lnTo>
                  <a:lnTo>
                    <a:pt x="595" y="2032"/>
                  </a:lnTo>
                  <a:lnTo>
                    <a:pt x="595" y="2032"/>
                  </a:lnTo>
                  <a:lnTo>
                    <a:pt x="599" y="2064"/>
                  </a:lnTo>
                  <a:lnTo>
                    <a:pt x="601" y="2101"/>
                  </a:lnTo>
                  <a:lnTo>
                    <a:pt x="603" y="2183"/>
                  </a:lnTo>
                  <a:lnTo>
                    <a:pt x="601" y="2271"/>
                  </a:lnTo>
                  <a:lnTo>
                    <a:pt x="599" y="2353"/>
                  </a:lnTo>
                  <a:lnTo>
                    <a:pt x="599" y="235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 name="îşļîďe"/>
            <p:cNvSpPr>
              <a:spLocks/>
            </p:cNvSpPr>
            <p:nvPr/>
          </p:nvSpPr>
          <p:spPr bwMode="auto">
            <a:xfrm>
              <a:off x="9376447" y="3103412"/>
              <a:ext cx="157507" cy="220272"/>
            </a:xfrm>
            <a:custGeom>
              <a:avLst/>
              <a:gdLst>
                <a:gd name="T0" fmla="*/ 6 w 265"/>
                <a:gd name="T1" fmla="*/ 67 h 371"/>
                <a:gd name="T2" fmla="*/ 6 w 265"/>
                <a:gd name="T3" fmla="*/ 71 h 371"/>
                <a:gd name="T4" fmla="*/ 28 w 265"/>
                <a:gd name="T5" fmla="*/ 194 h 371"/>
                <a:gd name="T6" fmla="*/ 49 w 265"/>
                <a:gd name="T7" fmla="*/ 336 h 371"/>
                <a:gd name="T8" fmla="*/ 52 w 265"/>
                <a:gd name="T9" fmla="*/ 345 h 371"/>
                <a:gd name="T10" fmla="*/ 62 w 265"/>
                <a:gd name="T11" fmla="*/ 358 h 371"/>
                <a:gd name="T12" fmla="*/ 67 w 265"/>
                <a:gd name="T13" fmla="*/ 364 h 371"/>
                <a:gd name="T14" fmla="*/ 90 w 265"/>
                <a:gd name="T15" fmla="*/ 371 h 371"/>
                <a:gd name="T16" fmla="*/ 101 w 265"/>
                <a:gd name="T17" fmla="*/ 370 h 371"/>
                <a:gd name="T18" fmla="*/ 125 w 265"/>
                <a:gd name="T19" fmla="*/ 360 h 371"/>
                <a:gd name="T20" fmla="*/ 168 w 265"/>
                <a:gd name="T21" fmla="*/ 342 h 371"/>
                <a:gd name="T22" fmla="*/ 200 w 265"/>
                <a:gd name="T23" fmla="*/ 321 h 371"/>
                <a:gd name="T24" fmla="*/ 226 w 265"/>
                <a:gd name="T25" fmla="*/ 300 h 371"/>
                <a:gd name="T26" fmla="*/ 243 w 265"/>
                <a:gd name="T27" fmla="*/ 278 h 371"/>
                <a:gd name="T28" fmla="*/ 256 w 265"/>
                <a:gd name="T29" fmla="*/ 258 h 371"/>
                <a:gd name="T30" fmla="*/ 265 w 265"/>
                <a:gd name="T31" fmla="*/ 228 h 371"/>
                <a:gd name="T32" fmla="*/ 265 w 265"/>
                <a:gd name="T33" fmla="*/ 209 h 371"/>
                <a:gd name="T34" fmla="*/ 261 w 265"/>
                <a:gd name="T35" fmla="*/ 170 h 371"/>
                <a:gd name="T36" fmla="*/ 250 w 265"/>
                <a:gd name="T37" fmla="*/ 136 h 371"/>
                <a:gd name="T38" fmla="*/ 231 w 265"/>
                <a:gd name="T39" fmla="*/ 105 h 371"/>
                <a:gd name="T40" fmla="*/ 207 w 265"/>
                <a:gd name="T41" fmla="*/ 77 h 371"/>
                <a:gd name="T42" fmla="*/ 177 w 265"/>
                <a:gd name="T43" fmla="*/ 52 h 371"/>
                <a:gd name="T44" fmla="*/ 140 w 265"/>
                <a:gd name="T45" fmla="*/ 32 h 371"/>
                <a:gd name="T46" fmla="*/ 97 w 265"/>
                <a:gd name="T47" fmla="*/ 15 h 371"/>
                <a:gd name="T48" fmla="*/ 49 w 265"/>
                <a:gd name="T49" fmla="*/ 2 h 371"/>
                <a:gd name="T50" fmla="*/ 39 w 265"/>
                <a:gd name="T51" fmla="*/ 0 h 371"/>
                <a:gd name="T52" fmla="*/ 21 w 265"/>
                <a:gd name="T53" fmla="*/ 6 h 371"/>
                <a:gd name="T54" fmla="*/ 13 w 265"/>
                <a:gd name="T55" fmla="*/ 11 h 371"/>
                <a:gd name="T56" fmla="*/ 2 w 265"/>
                <a:gd name="T57" fmla="*/ 28 h 371"/>
                <a:gd name="T58" fmla="*/ 2 w 265"/>
                <a:gd name="T59" fmla="*/ 47 h 371"/>
                <a:gd name="T60" fmla="*/ 6 w 265"/>
                <a:gd name="T61" fmla="*/ 67 h 371"/>
                <a:gd name="T62" fmla="*/ 121 w 265"/>
                <a:gd name="T63" fmla="*/ 274 h 371"/>
                <a:gd name="T64" fmla="*/ 108 w 265"/>
                <a:gd name="T65" fmla="*/ 183 h 371"/>
                <a:gd name="T66" fmla="*/ 92 w 265"/>
                <a:gd name="T67" fmla="*/ 97 h 371"/>
                <a:gd name="T68" fmla="*/ 133 w 265"/>
                <a:gd name="T69" fmla="*/ 118 h 371"/>
                <a:gd name="T70" fmla="*/ 161 w 265"/>
                <a:gd name="T71" fmla="*/ 144 h 371"/>
                <a:gd name="T72" fmla="*/ 179 w 265"/>
                <a:gd name="T73" fmla="*/ 174 h 371"/>
                <a:gd name="T74" fmla="*/ 185 w 265"/>
                <a:gd name="T75" fmla="*/ 209 h 371"/>
                <a:gd name="T76" fmla="*/ 185 w 265"/>
                <a:gd name="T77" fmla="*/ 220 h 371"/>
                <a:gd name="T78" fmla="*/ 174 w 265"/>
                <a:gd name="T79" fmla="*/ 239 h 371"/>
                <a:gd name="T80" fmla="*/ 157 w 265"/>
                <a:gd name="T81" fmla="*/ 256 h 371"/>
                <a:gd name="T82" fmla="*/ 121 w 265"/>
                <a:gd name="T83" fmla="*/ 274 h 3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65" h="371">
                  <a:moveTo>
                    <a:pt x="6" y="67"/>
                  </a:moveTo>
                  <a:lnTo>
                    <a:pt x="6" y="67"/>
                  </a:lnTo>
                  <a:lnTo>
                    <a:pt x="6" y="71"/>
                  </a:lnTo>
                  <a:lnTo>
                    <a:pt x="6" y="71"/>
                  </a:lnTo>
                  <a:lnTo>
                    <a:pt x="17" y="129"/>
                  </a:lnTo>
                  <a:lnTo>
                    <a:pt x="28" y="194"/>
                  </a:lnTo>
                  <a:lnTo>
                    <a:pt x="39" y="263"/>
                  </a:lnTo>
                  <a:lnTo>
                    <a:pt x="49" y="336"/>
                  </a:lnTo>
                  <a:lnTo>
                    <a:pt x="49" y="336"/>
                  </a:lnTo>
                  <a:lnTo>
                    <a:pt x="52" y="345"/>
                  </a:lnTo>
                  <a:lnTo>
                    <a:pt x="56" y="353"/>
                  </a:lnTo>
                  <a:lnTo>
                    <a:pt x="62" y="358"/>
                  </a:lnTo>
                  <a:lnTo>
                    <a:pt x="67" y="364"/>
                  </a:lnTo>
                  <a:lnTo>
                    <a:pt x="67" y="364"/>
                  </a:lnTo>
                  <a:lnTo>
                    <a:pt x="78" y="370"/>
                  </a:lnTo>
                  <a:lnTo>
                    <a:pt x="90" y="371"/>
                  </a:lnTo>
                  <a:lnTo>
                    <a:pt x="90" y="371"/>
                  </a:lnTo>
                  <a:lnTo>
                    <a:pt x="101" y="370"/>
                  </a:lnTo>
                  <a:lnTo>
                    <a:pt x="101" y="370"/>
                  </a:lnTo>
                  <a:lnTo>
                    <a:pt x="125" y="360"/>
                  </a:lnTo>
                  <a:lnTo>
                    <a:pt x="147" y="351"/>
                  </a:lnTo>
                  <a:lnTo>
                    <a:pt x="168" y="342"/>
                  </a:lnTo>
                  <a:lnTo>
                    <a:pt x="185" y="332"/>
                  </a:lnTo>
                  <a:lnTo>
                    <a:pt x="200" y="321"/>
                  </a:lnTo>
                  <a:lnTo>
                    <a:pt x="215" y="312"/>
                  </a:lnTo>
                  <a:lnTo>
                    <a:pt x="226" y="300"/>
                  </a:lnTo>
                  <a:lnTo>
                    <a:pt x="235" y="289"/>
                  </a:lnTo>
                  <a:lnTo>
                    <a:pt x="243" y="278"/>
                  </a:lnTo>
                  <a:lnTo>
                    <a:pt x="250" y="269"/>
                  </a:lnTo>
                  <a:lnTo>
                    <a:pt x="256" y="258"/>
                  </a:lnTo>
                  <a:lnTo>
                    <a:pt x="259" y="246"/>
                  </a:lnTo>
                  <a:lnTo>
                    <a:pt x="265" y="228"/>
                  </a:lnTo>
                  <a:lnTo>
                    <a:pt x="265" y="209"/>
                  </a:lnTo>
                  <a:lnTo>
                    <a:pt x="265" y="209"/>
                  </a:lnTo>
                  <a:lnTo>
                    <a:pt x="263" y="188"/>
                  </a:lnTo>
                  <a:lnTo>
                    <a:pt x="261" y="170"/>
                  </a:lnTo>
                  <a:lnTo>
                    <a:pt x="256" y="153"/>
                  </a:lnTo>
                  <a:lnTo>
                    <a:pt x="250" y="136"/>
                  </a:lnTo>
                  <a:lnTo>
                    <a:pt x="243" y="119"/>
                  </a:lnTo>
                  <a:lnTo>
                    <a:pt x="231" y="105"/>
                  </a:lnTo>
                  <a:lnTo>
                    <a:pt x="220" y="90"/>
                  </a:lnTo>
                  <a:lnTo>
                    <a:pt x="207" y="77"/>
                  </a:lnTo>
                  <a:lnTo>
                    <a:pt x="194" y="63"/>
                  </a:lnTo>
                  <a:lnTo>
                    <a:pt x="177" y="52"/>
                  </a:lnTo>
                  <a:lnTo>
                    <a:pt x="159" y="41"/>
                  </a:lnTo>
                  <a:lnTo>
                    <a:pt x="140" y="32"/>
                  </a:lnTo>
                  <a:lnTo>
                    <a:pt x="119" y="22"/>
                  </a:lnTo>
                  <a:lnTo>
                    <a:pt x="97" y="15"/>
                  </a:lnTo>
                  <a:lnTo>
                    <a:pt x="75" y="7"/>
                  </a:lnTo>
                  <a:lnTo>
                    <a:pt x="49" y="2"/>
                  </a:lnTo>
                  <a:lnTo>
                    <a:pt x="49" y="2"/>
                  </a:lnTo>
                  <a:lnTo>
                    <a:pt x="39" y="0"/>
                  </a:lnTo>
                  <a:lnTo>
                    <a:pt x="30" y="2"/>
                  </a:lnTo>
                  <a:lnTo>
                    <a:pt x="21" y="6"/>
                  </a:lnTo>
                  <a:lnTo>
                    <a:pt x="13" y="11"/>
                  </a:lnTo>
                  <a:lnTo>
                    <a:pt x="13" y="11"/>
                  </a:lnTo>
                  <a:lnTo>
                    <a:pt x="6" y="19"/>
                  </a:lnTo>
                  <a:lnTo>
                    <a:pt x="2" y="28"/>
                  </a:lnTo>
                  <a:lnTo>
                    <a:pt x="0" y="37"/>
                  </a:lnTo>
                  <a:lnTo>
                    <a:pt x="2" y="47"/>
                  </a:lnTo>
                  <a:lnTo>
                    <a:pt x="2" y="47"/>
                  </a:lnTo>
                  <a:lnTo>
                    <a:pt x="6" y="67"/>
                  </a:lnTo>
                  <a:lnTo>
                    <a:pt x="6" y="67"/>
                  </a:lnTo>
                  <a:close/>
                  <a:moveTo>
                    <a:pt x="121" y="274"/>
                  </a:moveTo>
                  <a:lnTo>
                    <a:pt x="121" y="274"/>
                  </a:lnTo>
                  <a:lnTo>
                    <a:pt x="108" y="183"/>
                  </a:lnTo>
                  <a:lnTo>
                    <a:pt x="92" y="97"/>
                  </a:lnTo>
                  <a:lnTo>
                    <a:pt x="92" y="97"/>
                  </a:lnTo>
                  <a:lnTo>
                    <a:pt x="114" y="106"/>
                  </a:lnTo>
                  <a:lnTo>
                    <a:pt x="133" y="118"/>
                  </a:lnTo>
                  <a:lnTo>
                    <a:pt x="147" y="131"/>
                  </a:lnTo>
                  <a:lnTo>
                    <a:pt x="161" y="144"/>
                  </a:lnTo>
                  <a:lnTo>
                    <a:pt x="172" y="159"/>
                  </a:lnTo>
                  <a:lnTo>
                    <a:pt x="179" y="174"/>
                  </a:lnTo>
                  <a:lnTo>
                    <a:pt x="183" y="190"/>
                  </a:lnTo>
                  <a:lnTo>
                    <a:pt x="185" y="209"/>
                  </a:lnTo>
                  <a:lnTo>
                    <a:pt x="185" y="209"/>
                  </a:lnTo>
                  <a:lnTo>
                    <a:pt x="185" y="220"/>
                  </a:lnTo>
                  <a:lnTo>
                    <a:pt x="181" y="230"/>
                  </a:lnTo>
                  <a:lnTo>
                    <a:pt x="174" y="239"/>
                  </a:lnTo>
                  <a:lnTo>
                    <a:pt x="166" y="246"/>
                  </a:lnTo>
                  <a:lnTo>
                    <a:pt x="157" y="256"/>
                  </a:lnTo>
                  <a:lnTo>
                    <a:pt x="146" y="263"/>
                  </a:lnTo>
                  <a:lnTo>
                    <a:pt x="121" y="274"/>
                  </a:lnTo>
                  <a:lnTo>
                    <a:pt x="121" y="274"/>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 name="íslîḍe"/>
            <p:cNvSpPr>
              <a:spLocks/>
            </p:cNvSpPr>
            <p:nvPr/>
          </p:nvSpPr>
          <p:spPr bwMode="auto">
            <a:xfrm>
              <a:off x="9083935" y="3111702"/>
              <a:ext cx="119610" cy="201324"/>
            </a:xfrm>
            <a:custGeom>
              <a:avLst/>
              <a:gdLst>
                <a:gd name="T0" fmla="*/ 147 w 201"/>
                <a:gd name="T1" fmla="*/ 4 h 340"/>
                <a:gd name="T2" fmla="*/ 84 w 201"/>
                <a:gd name="T3" fmla="*/ 35 h 340"/>
                <a:gd name="T4" fmla="*/ 59 w 201"/>
                <a:gd name="T5" fmla="*/ 56 h 340"/>
                <a:gd name="T6" fmla="*/ 39 w 201"/>
                <a:gd name="T7" fmla="*/ 78 h 340"/>
                <a:gd name="T8" fmla="*/ 22 w 201"/>
                <a:gd name="T9" fmla="*/ 104 h 340"/>
                <a:gd name="T10" fmla="*/ 11 w 201"/>
                <a:gd name="T11" fmla="*/ 131 h 340"/>
                <a:gd name="T12" fmla="*/ 1 w 201"/>
                <a:gd name="T13" fmla="*/ 160 h 340"/>
                <a:gd name="T14" fmla="*/ 0 w 201"/>
                <a:gd name="T15" fmla="*/ 192 h 340"/>
                <a:gd name="T16" fmla="*/ 0 w 201"/>
                <a:gd name="T17" fmla="*/ 209 h 340"/>
                <a:gd name="T18" fmla="*/ 7 w 201"/>
                <a:gd name="T19" fmla="*/ 243 h 340"/>
                <a:gd name="T20" fmla="*/ 29 w 201"/>
                <a:gd name="T21" fmla="*/ 280 h 340"/>
                <a:gd name="T22" fmla="*/ 71 w 201"/>
                <a:gd name="T23" fmla="*/ 317 h 340"/>
                <a:gd name="T24" fmla="*/ 98 w 201"/>
                <a:gd name="T25" fmla="*/ 334 h 340"/>
                <a:gd name="T26" fmla="*/ 117 w 201"/>
                <a:gd name="T27" fmla="*/ 340 h 340"/>
                <a:gd name="T28" fmla="*/ 126 w 201"/>
                <a:gd name="T29" fmla="*/ 338 h 340"/>
                <a:gd name="T30" fmla="*/ 136 w 201"/>
                <a:gd name="T31" fmla="*/ 334 h 340"/>
                <a:gd name="T32" fmla="*/ 151 w 201"/>
                <a:gd name="T33" fmla="*/ 321 h 340"/>
                <a:gd name="T34" fmla="*/ 156 w 201"/>
                <a:gd name="T35" fmla="*/ 304 h 340"/>
                <a:gd name="T36" fmla="*/ 166 w 201"/>
                <a:gd name="T37" fmla="*/ 233 h 340"/>
                <a:gd name="T38" fmla="*/ 186 w 201"/>
                <a:gd name="T39" fmla="*/ 106 h 340"/>
                <a:gd name="T40" fmla="*/ 199 w 201"/>
                <a:gd name="T41" fmla="*/ 50 h 340"/>
                <a:gd name="T42" fmla="*/ 199 w 201"/>
                <a:gd name="T43" fmla="*/ 28 h 340"/>
                <a:gd name="T44" fmla="*/ 188 w 201"/>
                <a:gd name="T45" fmla="*/ 11 h 340"/>
                <a:gd name="T46" fmla="*/ 179 w 201"/>
                <a:gd name="T47" fmla="*/ 4 h 340"/>
                <a:gd name="T48" fmla="*/ 158 w 201"/>
                <a:gd name="T49" fmla="*/ 0 h 340"/>
                <a:gd name="T50" fmla="*/ 147 w 201"/>
                <a:gd name="T51" fmla="*/ 4 h 340"/>
                <a:gd name="T52" fmla="*/ 87 w 201"/>
                <a:gd name="T53" fmla="*/ 222 h 340"/>
                <a:gd name="T54" fmla="*/ 78 w 201"/>
                <a:gd name="T55" fmla="*/ 196 h 340"/>
                <a:gd name="T56" fmla="*/ 80 w 201"/>
                <a:gd name="T57" fmla="*/ 177 h 340"/>
                <a:gd name="T58" fmla="*/ 91 w 201"/>
                <a:gd name="T59" fmla="*/ 144 h 340"/>
                <a:gd name="T60" fmla="*/ 102 w 201"/>
                <a:gd name="T61" fmla="*/ 129 h 340"/>
                <a:gd name="T62" fmla="*/ 87 w 201"/>
                <a:gd name="T63" fmla="*/ 222 h 3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201" h="340">
                  <a:moveTo>
                    <a:pt x="147" y="4"/>
                  </a:moveTo>
                  <a:lnTo>
                    <a:pt x="147" y="4"/>
                  </a:lnTo>
                  <a:lnTo>
                    <a:pt x="113" y="19"/>
                  </a:lnTo>
                  <a:lnTo>
                    <a:pt x="84" y="35"/>
                  </a:lnTo>
                  <a:lnTo>
                    <a:pt x="71" y="47"/>
                  </a:lnTo>
                  <a:lnTo>
                    <a:pt x="59" y="56"/>
                  </a:lnTo>
                  <a:lnTo>
                    <a:pt x="48" y="67"/>
                  </a:lnTo>
                  <a:lnTo>
                    <a:pt x="39" y="78"/>
                  </a:lnTo>
                  <a:lnTo>
                    <a:pt x="29" y="91"/>
                  </a:lnTo>
                  <a:lnTo>
                    <a:pt x="22" y="104"/>
                  </a:lnTo>
                  <a:lnTo>
                    <a:pt x="15" y="118"/>
                  </a:lnTo>
                  <a:lnTo>
                    <a:pt x="11" y="131"/>
                  </a:lnTo>
                  <a:lnTo>
                    <a:pt x="5" y="145"/>
                  </a:lnTo>
                  <a:lnTo>
                    <a:pt x="1" y="160"/>
                  </a:lnTo>
                  <a:lnTo>
                    <a:pt x="0" y="177"/>
                  </a:lnTo>
                  <a:lnTo>
                    <a:pt x="0" y="192"/>
                  </a:lnTo>
                  <a:lnTo>
                    <a:pt x="0" y="192"/>
                  </a:lnTo>
                  <a:lnTo>
                    <a:pt x="0" y="209"/>
                  </a:lnTo>
                  <a:lnTo>
                    <a:pt x="1" y="226"/>
                  </a:lnTo>
                  <a:lnTo>
                    <a:pt x="7" y="243"/>
                  </a:lnTo>
                  <a:lnTo>
                    <a:pt x="16" y="261"/>
                  </a:lnTo>
                  <a:lnTo>
                    <a:pt x="29" y="280"/>
                  </a:lnTo>
                  <a:lnTo>
                    <a:pt x="48" y="299"/>
                  </a:lnTo>
                  <a:lnTo>
                    <a:pt x="71" y="317"/>
                  </a:lnTo>
                  <a:lnTo>
                    <a:pt x="98" y="334"/>
                  </a:lnTo>
                  <a:lnTo>
                    <a:pt x="98" y="334"/>
                  </a:lnTo>
                  <a:lnTo>
                    <a:pt x="108" y="338"/>
                  </a:lnTo>
                  <a:lnTo>
                    <a:pt x="117" y="340"/>
                  </a:lnTo>
                  <a:lnTo>
                    <a:pt x="117" y="340"/>
                  </a:lnTo>
                  <a:lnTo>
                    <a:pt x="126" y="338"/>
                  </a:lnTo>
                  <a:lnTo>
                    <a:pt x="136" y="334"/>
                  </a:lnTo>
                  <a:lnTo>
                    <a:pt x="136" y="334"/>
                  </a:lnTo>
                  <a:lnTo>
                    <a:pt x="145" y="328"/>
                  </a:lnTo>
                  <a:lnTo>
                    <a:pt x="151" y="321"/>
                  </a:lnTo>
                  <a:lnTo>
                    <a:pt x="154" y="313"/>
                  </a:lnTo>
                  <a:lnTo>
                    <a:pt x="156" y="304"/>
                  </a:lnTo>
                  <a:lnTo>
                    <a:pt x="156" y="304"/>
                  </a:lnTo>
                  <a:lnTo>
                    <a:pt x="166" y="233"/>
                  </a:lnTo>
                  <a:lnTo>
                    <a:pt x="175" y="168"/>
                  </a:lnTo>
                  <a:lnTo>
                    <a:pt x="186" y="106"/>
                  </a:lnTo>
                  <a:lnTo>
                    <a:pt x="199" y="50"/>
                  </a:lnTo>
                  <a:lnTo>
                    <a:pt x="199" y="50"/>
                  </a:lnTo>
                  <a:lnTo>
                    <a:pt x="201" y="39"/>
                  </a:lnTo>
                  <a:lnTo>
                    <a:pt x="199" y="28"/>
                  </a:lnTo>
                  <a:lnTo>
                    <a:pt x="196" y="19"/>
                  </a:lnTo>
                  <a:lnTo>
                    <a:pt x="188" y="11"/>
                  </a:lnTo>
                  <a:lnTo>
                    <a:pt x="188" y="11"/>
                  </a:lnTo>
                  <a:lnTo>
                    <a:pt x="179" y="4"/>
                  </a:lnTo>
                  <a:lnTo>
                    <a:pt x="168" y="2"/>
                  </a:lnTo>
                  <a:lnTo>
                    <a:pt x="158" y="0"/>
                  </a:lnTo>
                  <a:lnTo>
                    <a:pt x="147" y="4"/>
                  </a:lnTo>
                  <a:lnTo>
                    <a:pt x="147" y="4"/>
                  </a:lnTo>
                  <a:close/>
                  <a:moveTo>
                    <a:pt x="87" y="222"/>
                  </a:moveTo>
                  <a:lnTo>
                    <a:pt x="87" y="222"/>
                  </a:lnTo>
                  <a:lnTo>
                    <a:pt x="80" y="209"/>
                  </a:lnTo>
                  <a:lnTo>
                    <a:pt x="78" y="196"/>
                  </a:lnTo>
                  <a:lnTo>
                    <a:pt x="78" y="196"/>
                  </a:lnTo>
                  <a:lnTo>
                    <a:pt x="80" y="177"/>
                  </a:lnTo>
                  <a:lnTo>
                    <a:pt x="85" y="159"/>
                  </a:lnTo>
                  <a:lnTo>
                    <a:pt x="91" y="144"/>
                  </a:lnTo>
                  <a:lnTo>
                    <a:pt x="102" y="129"/>
                  </a:lnTo>
                  <a:lnTo>
                    <a:pt x="102" y="129"/>
                  </a:lnTo>
                  <a:lnTo>
                    <a:pt x="93" y="175"/>
                  </a:lnTo>
                  <a:lnTo>
                    <a:pt x="87" y="222"/>
                  </a:lnTo>
                  <a:lnTo>
                    <a:pt x="87" y="22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 name="iŝlïḓé"/>
            <p:cNvSpPr>
              <a:spLocks/>
            </p:cNvSpPr>
            <p:nvPr/>
          </p:nvSpPr>
          <p:spPr bwMode="auto">
            <a:xfrm>
              <a:off x="9067355" y="2687738"/>
              <a:ext cx="71056" cy="113689"/>
            </a:xfrm>
            <a:custGeom>
              <a:avLst/>
              <a:gdLst>
                <a:gd name="T0" fmla="*/ 52 w 119"/>
                <a:gd name="T1" fmla="*/ 193 h 193"/>
                <a:gd name="T2" fmla="*/ 52 w 119"/>
                <a:gd name="T3" fmla="*/ 193 h 193"/>
                <a:gd name="T4" fmla="*/ 65 w 119"/>
                <a:gd name="T5" fmla="*/ 193 h 193"/>
                <a:gd name="T6" fmla="*/ 76 w 119"/>
                <a:gd name="T7" fmla="*/ 189 h 193"/>
                <a:gd name="T8" fmla="*/ 85 w 119"/>
                <a:gd name="T9" fmla="*/ 185 h 193"/>
                <a:gd name="T10" fmla="*/ 95 w 119"/>
                <a:gd name="T11" fmla="*/ 178 h 193"/>
                <a:gd name="T12" fmla="*/ 102 w 119"/>
                <a:gd name="T13" fmla="*/ 170 h 193"/>
                <a:gd name="T14" fmla="*/ 108 w 119"/>
                <a:gd name="T15" fmla="*/ 161 h 193"/>
                <a:gd name="T16" fmla="*/ 112 w 119"/>
                <a:gd name="T17" fmla="*/ 150 h 193"/>
                <a:gd name="T18" fmla="*/ 115 w 119"/>
                <a:gd name="T19" fmla="*/ 137 h 193"/>
                <a:gd name="T20" fmla="*/ 119 w 119"/>
                <a:gd name="T21" fmla="*/ 64 h 193"/>
                <a:gd name="T22" fmla="*/ 119 w 119"/>
                <a:gd name="T23" fmla="*/ 64 h 193"/>
                <a:gd name="T24" fmla="*/ 119 w 119"/>
                <a:gd name="T25" fmla="*/ 53 h 193"/>
                <a:gd name="T26" fmla="*/ 117 w 119"/>
                <a:gd name="T27" fmla="*/ 40 h 193"/>
                <a:gd name="T28" fmla="*/ 113 w 119"/>
                <a:gd name="T29" fmla="*/ 30 h 193"/>
                <a:gd name="T30" fmla="*/ 106 w 119"/>
                <a:gd name="T31" fmla="*/ 21 h 193"/>
                <a:gd name="T32" fmla="*/ 99 w 119"/>
                <a:gd name="T33" fmla="*/ 13 h 193"/>
                <a:gd name="T34" fmla="*/ 89 w 119"/>
                <a:gd name="T35" fmla="*/ 6 h 193"/>
                <a:gd name="T36" fmla="*/ 78 w 119"/>
                <a:gd name="T37" fmla="*/ 2 h 193"/>
                <a:gd name="T38" fmla="*/ 67 w 119"/>
                <a:gd name="T39" fmla="*/ 0 h 193"/>
                <a:gd name="T40" fmla="*/ 67 w 119"/>
                <a:gd name="T41" fmla="*/ 0 h 193"/>
                <a:gd name="T42" fmla="*/ 56 w 119"/>
                <a:gd name="T43" fmla="*/ 0 h 193"/>
                <a:gd name="T44" fmla="*/ 44 w 119"/>
                <a:gd name="T45" fmla="*/ 2 h 193"/>
                <a:gd name="T46" fmla="*/ 33 w 119"/>
                <a:gd name="T47" fmla="*/ 8 h 193"/>
                <a:gd name="T48" fmla="*/ 24 w 119"/>
                <a:gd name="T49" fmla="*/ 13 h 193"/>
                <a:gd name="T50" fmla="*/ 16 w 119"/>
                <a:gd name="T51" fmla="*/ 23 h 193"/>
                <a:gd name="T52" fmla="*/ 11 w 119"/>
                <a:gd name="T53" fmla="*/ 32 h 193"/>
                <a:gd name="T54" fmla="*/ 7 w 119"/>
                <a:gd name="T55" fmla="*/ 43 h 193"/>
                <a:gd name="T56" fmla="*/ 5 w 119"/>
                <a:gd name="T57" fmla="*/ 54 h 193"/>
                <a:gd name="T58" fmla="*/ 0 w 119"/>
                <a:gd name="T59" fmla="*/ 129 h 193"/>
                <a:gd name="T60" fmla="*/ 0 w 119"/>
                <a:gd name="T61" fmla="*/ 129 h 193"/>
                <a:gd name="T62" fmla="*/ 0 w 119"/>
                <a:gd name="T63" fmla="*/ 140 h 193"/>
                <a:gd name="T64" fmla="*/ 1 w 119"/>
                <a:gd name="T65" fmla="*/ 151 h 193"/>
                <a:gd name="T66" fmla="*/ 7 w 119"/>
                <a:gd name="T67" fmla="*/ 163 h 193"/>
                <a:gd name="T68" fmla="*/ 13 w 119"/>
                <a:gd name="T69" fmla="*/ 172 h 193"/>
                <a:gd name="T70" fmla="*/ 20 w 119"/>
                <a:gd name="T71" fmla="*/ 179 h 193"/>
                <a:gd name="T72" fmla="*/ 29 w 119"/>
                <a:gd name="T73" fmla="*/ 187 h 193"/>
                <a:gd name="T74" fmla="*/ 41 w 119"/>
                <a:gd name="T75" fmla="*/ 191 h 193"/>
                <a:gd name="T76" fmla="*/ 52 w 119"/>
                <a:gd name="T77" fmla="*/ 193 h 193"/>
                <a:gd name="T78" fmla="*/ 52 w 119"/>
                <a:gd name="T79" fmla="*/ 193 h 1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19" h="193">
                  <a:moveTo>
                    <a:pt x="52" y="193"/>
                  </a:moveTo>
                  <a:lnTo>
                    <a:pt x="52" y="193"/>
                  </a:lnTo>
                  <a:lnTo>
                    <a:pt x="65" y="193"/>
                  </a:lnTo>
                  <a:lnTo>
                    <a:pt x="76" y="189"/>
                  </a:lnTo>
                  <a:lnTo>
                    <a:pt x="85" y="185"/>
                  </a:lnTo>
                  <a:lnTo>
                    <a:pt x="95" y="178"/>
                  </a:lnTo>
                  <a:lnTo>
                    <a:pt x="102" y="170"/>
                  </a:lnTo>
                  <a:lnTo>
                    <a:pt x="108" y="161"/>
                  </a:lnTo>
                  <a:lnTo>
                    <a:pt x="112" y="150"/>
                  </a:lnTo>
                  <a:lnTo>
                    <a:pt x="115" y="137"/>
                  </a:lnTo>
                  <a:lnTo>
                    <a:pt x="119" y="64"/>
                  </a:lnTo>
                  <a:lnTo>
                    <a:pt x="119" y="64"/>
                  </a:lnTo>
                  <a:lnTo>
                    <a:pt x="119" y="53"/>
                  </a:lnTo>
                  <a:lnTo>
                    <a:pt x="117" y="40"/>
                  </a:lnTo>
                  <a:lnTo>
                    <a:pt x="113" y="30"/>
                  </a:lnTo>
                  <a:lnTo>
                    <a:pt x="106" y="21"/>
                  </a:lnTo>
                  <a:lnTo>
                    <a:pt x="99" y="13"/>
                  </a:lnTo>
                  <a:lnTo>
                    <a:pt x="89" y="6"/>
                  </a:lnTo>
                  <a:lnTo>
                    <a:pt x="78" y="2"/>
                  </a:lnTo>
                  <a:lnTo>
                    <a:pt x="67" y="0"/>
                  </a:lnTo>
                  <a:lnTo>
                    <a:pt x="67" y="0"/>
                  </a:lnTo>
                  <a:lnTo>
                    <a:pt x="56" y="0"/>
                  </a:lnTo>
                  <a:lnTo>
                    <a:pt x="44" y="2"/>
                  </a:lnTo>
                  <a:lnTo>
                    <a:pt x="33" y="8"/>
                  </a:lnTo>
                  <a:lnTo>
                    <a:pt x="24" y="13"/>
                  </a:lnTo>
                  <a:lnTo>
                    <a:pt x="16" y="23"/>
                  </a:lnTo>
                  <a:lnTo>
                    <a:pt x="11" y="32"/>
                  </a:lnTo>
                  <a:lnTo>
                    <a:pt x="7" y="43"/>
                  </a:lnTo>
                  <a:lnTo>
                    <a:pt x="5" y="54"/>
                  </a:lnTo>
                  <a:lnTo>
                    <a:pt x="0" y="129"/>
                  </a:lnTo>
                  <a:lnTo>
                    <a:pt x="0" y="129"/>
                  </a:lnTo>
                  <a:lnTo>
                    <a:pt x="0" y="140"/>
                  </a:lnTo>
                  <a:lnTo>
                    <a:pt x="1" y="151"/>
                  </a:lnTo>
                  <a:lnTo>
                    <a:pt x="7" y="163"/>
                  </a:lnTo>
                  <a:lnTo>
                    <a:pt x="13" y="172"/>
                  </a:lnTo>
                  <a:lnTo>
                    <a:pt x="20" y="179"/>
                  </a:lnTo>
                  <a:lnTo>
                    <a:pt x="29" y="187"/>
                  </a:lnTo>
                  <a:lnTo>
                    <a:pt x="41" y="191"/>
                  </a:lnTo>
                  <a:lnTo>
                    <a:pt x="52" y="193"/>
                  </a:lnTo>
                  <a:lnTo>
                    <a:pt x="52" y="19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 name="îṩ1îdè"/>
            <p:cNvSpPr>
              <a:spLocks/>
            </p:cNvSpPr>
            <p:nvPr/>
          </p:nvSpPr>
          <p:spPr bwMode="auto">
            <a:xfrm>
              <a:off x="9377631" y="2687738"/>
              <a:ext cx="72240" cy="113689"/>
            </a:xfrm>
            <a:custGeom>
              <a:avLst/>
              <a:gdLst>
                <a:gd name="T0" fmla="*/ 67 w 121"/>
                <a:gd name="T1" fmla="*/ 193 h 193"/>
                <a:gd name="T2" fmla="*/ 67 w 121"/>
                <a:gd name="T3" fmla="*/ 193 h 193"/>
                <a:gd name="T4" fmla="*/ 80 w 121"/>
                <a:gd name="T5" fmla="*/ 191 h 193"/>
                <a:gd name="T6" fmla="*/ 90 w 121"/>
                <a:gd name="T7" fmla="*/ 187 h 193"/>
                <a:gd name="T8" fmla="*/ 99 w 121"/>
                <a:gd name="T9" fmla="*/ 179 h 193"/>
                <a:gd name="T10" fmla="*/ 108 w 121"/>
                <a:gd name="T11" fmla="*/ 172 h 193"/>
                <a:gd name="T12" fmla="*/ 114 w 121"/>
                <a:gd name="T13" fmla="*/ 163 h 193"/>
                <a:gd name="T14" fmla="*/ 117 w 121"/>
                <a:gd name="T15" fmla="*/ 151 h 193"/>
                <a:gd name="T16" fmla="*/ 121 w 121"/>
                <a:gd name="T17" fmla="*/ 140 h 193"/>
                <a:gd name="T18" fmla="*/ 121 w 121"/>
                <a:gd name="T19" fmla="*/ 129 h 193"/>
                <a:gd name="T20" fmla="*/ 116 w 121"/>
                <a:gd name="T21" fmla="*/ 54 h 193"/>
                <a:gd name="T22" fmla="*/ 116 w 121"/>
                <a:gd name="T23" fmla="*/ 54 h 193"/>
                <a:gd name="T24" fmla="*/ 114 w 121"/>
                <a:gd name="T25" fmla="*/ 43 h 193"/>
                <a:gd name="T26" fmla="*/ 108 w 121"/>
                <a:gd name="T27" fmla="*/ 32 h 193"/>
                <a:gd name="T28" fmla="*/ 103 w 121"/>
                <a:gd name="T29" fmla="*/ 23 h 193"/>
                <a:gd name="T30" fmla="*/ 95 w 121"/>
                <a:gd name="T31" fmla="*/ 13 h 193"/>
                <a:gd name="T32" fmla="*/ 86 w 121"/>
                <a:gd name="T33" fmla="*/ 8 h 193"/>
                <a:gd name="T34" fmla="*/ 76 w 121"/>
                <a:gd name="T35" fmla="*/ 2 h 193"/>
                <a:gd name="T36" fmla="*/ 65 w 121"/>
                <a:gd name="T37" fmla="*/ 0 h 193"/>
                <a:gd name="T38" fmla="*/ 52 w 121"/>
                <a:gd name="T39" fmla="*/ 0 h 193"/>
                <a:gd name="T40" fmla="*/ 52 w 121"/>
                <a:gd name="T41" fmla="*/ 0 h 193"/>
                <a:gd name="T42" fmla="*/ 41 w 121"/>
                <a:gd name="T43" fmla="*/ 2 h 193"/>
                <a:gd name="T44" fmla="*/ 30 w 121"/>
                <a:gd name="T45" fmla="*/ 6 h 193"/>
                <a:gd name="T46" fmla="*/ 20 w 121"/>
                <a:gd name="T47" fmla="*/ 13 h 193"/>
                <a:gd name="T48" fmla="*/ 13 w 121"/>
                <a:gd name="T49" fmla="*/ 21 h 193"/>
                <a:gd name="T50" fmla="*/ 7 w 121"/>
                <a:gd name="T51" fmla="*/ 30 h 193"/>
                <a:gd name="T52" fmla="*/ 4 w 121"/>
                <a:gd name="T53" fmla="*/ 40 h 193"/>
                <a:gd name="T54" fmla="*/ 0 w 121"/>
                <a:gd name="T55" fmla="*/ 53 h 193"/>
                <a:gd name="T56" fmla="*/ 0 w 121"/>
                <a:gd name="T57" fmla="*/ 64 h 193"/>
                <a:gd name="T58" fmla="*/ 6 w 121"/>
                <a:gd name="T59" fmla="*/ 137 h 193"/>
                <a:gd name="T60" fmla="*/ 6 w 121"/>
                <a:gd name="T61" fmla="*/ 137 h 193"/>
                <a:gd name="T62" fmla="*/ 7 w 121"/>
                <a:gd name="T63" fmla="*/ 150 h 193"/>
                <a:gd name="T64" fmla="*/ 11 w 121"/>
                <a:gd name="T65" fmla="*/ 161 h 193"/>
                <a:gd name="T66" fmla="*/ 17 w 121"/>
                <a:gd name="T67" fmla="*/ 170 h 193"/>
                <a:gd name="T68" fmla="*/ 26 w 121"/>
                <a:gd name="T69" fmla="*/ 178 h 193"/>
                <a:gd name="T70" fmla="*/ 34 w 121"/>
                <a:gd name="T71" fmla="*/ 185 h 193"/>
                <a:gd name="T72" fmla="*/ 45 w 121"/>
                <a:gd name="T73" fmla="*/ 189 h 193"/>
                <a:gd name="T74" fmla="*/ 56 w 121"/>
                <a:gd name="T75" fmla="*/ 193 h 193"/>
                <a:gd name="T76" fmla="*/ 67 w 121"/>
                <a:gd name="T77" fmla="*/ 193 h 193"/>
                <a:gd name="T78" fmla="*/ 67 w 121"/>
                <a:gd name="T79" fmla="*/ 193 h 1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 h="193">
                  <a:moveTo>
                    <a:pt x="67" y="193"/>
                  </a:moveTo>
                  <a:lnTo>
                    <a:pt x="67" y="193"/>
                  </a:lnTo>
                  <a:lnTo>
                    <a:pt x="80" y="191"/>
                  </a:lnTo>
                  <a:lnTo>
                    <a:pt x="90" y="187"/>
                  </a:lnTo>
                  <a:lnTo>
                    <a:pt x="99" y="179"/>
                  </a:lnTo>
                  <a:lnTo>
                    <a:pt x="108" y="172"/>
                  </a:lnTo>
                  <a:lnTo>
                    <a:pt x="114" y="163"/>
                  </a:lnTo>
                  <a:lnTo>
                    <a:pt x="117" y="151"/>
                  </a:lnTo>
                  <a:lnTo>
                    <a:pt x="121" y="140"/>
                  </a:lnTo>
                  <a:lnTo>
                    <a:pt x="121" y="129"/>
                  </a:lnTo>
                  <a:lnTo>
                    <a:pt x="116" y="54"/>
                  </a:lnTo>
                  <a:lnTo>
                    <a:pt x="116" y="54"/>
                  </a:lnTo>
                  <a:lnTo>
                    <a:pt x="114" y="43"/>
                  </a:lnTo>
                  <a:lnTo>
                    <a:pt x="108" y="32"/>
                  </a:lnTo>
                  <a:lnTo>
                    <a:pt x="103" y="23"/>
                  </a:lnTo>
                  <a:lnTo>
                    <a:pt x="95" y="13"/>
                  </a:lnTo>
                  <a:lnTo>
                    <a:pt x="86" y="8"/>
                  </a:lnTo>
                  <a:lnTo>
                    <a:pt x="76" y="2"/>
                  </a:lnTo>
                  <a:lnTo>
                    <a:pt x="65" y="0"/>
                  </a:lnTo>
                  <a:lnTo>
                    <a:pt x="52" y="0"/>
                  </a:lnTo>
                  <a:lnTo>
                    <a:pt x="52" y="0"/>
                  </a:lnTo>
                  <a:lnTo>
                    <a:pt x="41" y="2"/>
                  </a:lnTo>
                  <a:lnTo>
                    <a:pt x="30" y="6"/>
                  </a:lnTo>
                  <a:lnTo>
                    <a:pt x="20" y="13"/>
                  </a:lnTo>
                  <a:lnTo>
                    <a:pt x="13" y="21"/>
                  </a:lnTo>
                  <a:lnTo>
                    <a:pt x="7" y="30"/>
                  </a:lnTo>
                  <a:lnTo>
                    <a:pt x="4" y="40"/>
                  </a:lnTo>
                  <a:lnTo>
                    <a:pt x="0" y="53"/>
                  </a:lnTo>
                  <a:lnTo>
                    <a:pt x="0" y="64"/>
                  </a:lnTo>
                  <a:lnTo>
                    <a:pt x="6" y="137"/>
                  </a:lnTo>
                  <a:lnTo>
                    <a:pt x="6" y="137"/>
                  </a:lnTo>
                  <a:lnTo>
                    <a:pt x="7" y="150"/>
                  </a:lnTo>
                  <a:lnTo>
                    <a:pt x="11" y="161"/>
                  </a:lnTo>
                  <a:lnTo>
                    <a:pt x="17" y="170"/>
                  </a:lnTo>
                  <a:lnTo>
                    <a:pt x="26" y="178"/>
                  </a:lnTo>
                  <a:lnTo>
                    <a:pt x="34" y="185"/>
                  </a:lnTo>
                  <a:lnTo>
                    <a:pt x="45" y="189"/>
                  </a:lnTo>
                  <a:lnTo>
                    <a:pt x="56" y="193"/>
                  </a:lnTo>
                  <a:lnTo>
                    <a:pt x="67" y="193"/>
                  </a:lnTo>
                  <a:lnTo>
                    <a:pt x="67" y="19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 name="ïṣļïḓè"/>
            <p:cNvSpPr>
              <a:spLocks/>
            </p:cNvSpPr>
            <p:nvPr/>
          </p:nvSpPr>
          <p:spPr bwMode="auto">
            <a:xfrm>
              <a:off x="9023943" y="2334972"/>
              <a:ext cx="526451" cy="269075"/>
            </a:xfrm>
            <a:custGeom>
              <a:avLst/>
              <a:gdLst>
                <a:gd name="T0" fmla="*/ 405 w 810"/>
                <a:gd name="T1" fmla="*/ 180 h 412"/>
                <a:gd name="T2" fmla="*/ 0 w 810"/>
                <a:gd name="T3" fmla="*/ 0 h 412"/>
                <a:gd name="T4" fmla="*/ 0 w 810"/>
                <a:gd name="T5" fmla="*/ 272 h 412"/>
                <a:gd name="T6" fmla="*/ 0 w 810"/>
                <a:gd name="T7" fmla="*/ 272 h 412"/>
                <a:gd name="T8" fmla="*/ 7 w 810"/>
                <a:gd name="T9" fmla="*/ 278 h 412"/>
                <a:gd name="T10" fmla="*/ 29 w 810"/>
                <a:gd name="T11" fmla="*/ 294 h 412"/>
                <a:gd name="T12" fmla="*/ 45 w 810"/>
                <a:gd name="T13" fmla="*/ 304 h 412"/>
                <a:gd name="T14" fmla="*/ 65 w 810"/>
                <a:gd name="T15" fmla="*/ 316 h 412"/>
                <a:gd name="T16" fmla="*/ 87 w 810"/>
                <a:gd name="T17" fmla="*/ 329 h 412"/>
                <a:gd name="T18" fmla="*/ 112 w 810"/>
                <a:gd name="T19" fmla="*/ 343 h 412"/>
                <a:gd name="T20" fmla="*/ 140 w 810"/>
                <a:gd name="T21" fmla="*/ 355 h 412"/>
                <a:gd name="T22" fmla="*/ 171 w 810"/>
                <a:gd name="T23" fmla="*/ 368 h 412"/>
                <a:gd name="T24" fmla="*/ 204 w 810"/>
                <a:gd name="T25" fmla="*/ 380 h 412"/>
                <a:gd name="T26" fmla="*/ 239 w 810"/>
                <a:gd name="T27" fmla="*/ 390 h 412"/>
                <a:gd name="T28" fmla="*/ 278 w 810"/>
                <a:gd name="T29" fmla="*/ 399 h 412"/>
                <a:gd name="T30" fmla="*/ 318 w 810"/>
                <a:gd name="T31" fmla="*/ 406 h 412"/>
                <a:gd name="T32" fmla="*/ 339 w 810"/>
                <a:gd name="T33" fmla="*/ 409 h 412"/>
                <a:gd name="T34" fmla="*/ 361 w 810"/>
                <a:gd name="T35" fmla="*/ 410 h 412"/>
                <a:gd name="T36" fmla="*/ 383 w 810"/>
                <a:gd name="T37" fmla="*/ 411 h 412"/>
                <a:gd name="T38" fmla="*/ 405 w 810"/>
                <a:gd name="T39" fmla="*/ 412 h 412"/>
                <a:gd name="T40" fmla="*/ 405 w 810"/>
                <a:gd name="T41" fmla="*/ 412 h 412"/>
                <a:gd name="T42" fmla="*/ 427 w 810"/>
                <a:gd name="T43" fmla="*/ 411 h 412"/>
                <a:gd name="T44" fmla="*/ 449 w 810"/>
                <a:gd name="T45" fmla="*/ 410 h 412"/>
                <a:gd name="T46" fmla="*/ 471 w 810"/>
                <a:gd name="T47" fmla="*/ 409 h 412"/>
                <a:gd name="T48" fmla="*/ 492 w 810"/>
                <a:gd name="T49" fmla="*/ 406 h 412"/>
                <a:gd name="T50" fmla="*/ 531 w 810"/>
                <a:gd name="T51" fmla="*/ 399 h 412"/>
                <a:gd name="T52" fmla="*/ 570 w 810"/>
                <a:gd name="T53" fmla="*/ 390 h 412"/>
                <a:gd name="T54" fmla="*/ 605 w 810"/>
                <a:gd name="T55" fmla="*/ 380 h 412"/>
                <a:gd name="T56" fmla="*/ 639 w 810"/>
                <a:gd name="T57" fmla="*/ 368 h 412"/>
                <a:gd name="T58" fmla="*/ 670 w 810"/>
                <a:gd name="T59" fmla="*/ 355 h 412"/>
                <a:gd name="T60" fmla="*/ 698 w 810"/>
                <a:gd name="T61" fmla="*/ 343 h 412"/>
                <a:gd name="T62" fmla="*/ 724 w 810"/>
                <a:gd name="T63" fmla="*/ 329 h 412"/>
                <a:gd name="T64" fmla="*/ 746 w 810"/>
                <a:gd name="T65" fmla="*/ 316 h 412"/>
                <a:gd name="T66" fmla="*/ 765 w 810"/>
                <a:gd name="T67" fmla="*/ 304 h 412"/>
                <a:gd name="T68" fmla="*/ 782 w 810"/>
                <a:gd name="T69" fmla="*/ 294 h 412"/>
                <a:gd name="T70" fmla="*/ 804 w 810"/>
                <a:gd name="T71" fmla="*/ 278 h 412"/>
                <a:gd name="T72" fmla="*/ 810 w 810"/>
                <a:gd name="T73" fmla="*/ 272 h 412"/>
                <a:gd name="T74" fmla="*/ 810 w 810"/>
                <a:gd name="T75" fmla="*/ 0 h 412"/>
                <a:gd name="T76" fmla="*/ 405 w 810"/>
                <a:gd name="T77" fmla="*/ 180 h 4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810" h="412">
                  <a:moveTo>
                    <a:pt x="405" y="180"/>
                  </a:moveTo>
                  <a:lnTo>
                    <a:pt x="0" y="0"/>
                  </a:lnTo>
                  <a:lnTo>
                    <a:pt x="0" y="272"/>
                  </a:lnTo>
                  <a:lnTo>
                    <a:pt x="0" y="272"/>
                  </a:lnTo>
                  <a:lnTo>
                    <a:pt x="7" y="278"/>
                  </a:lnTo>
                  <a:lnTo>
                    <a:pt x="29" y="294"/>
                  </a:lnTo>
                  <a:lnTo>
                    <a:pt x="45" y="304"/>
                  </a:lnTo>
                  <a:lnTo>
                    <a:pt x="65" y="316"/>
                  </a:lnTo>
                  <a:lnTo>
                    <a:pt x="87" y="329"/>
                  </a:lnTo>
                  <a:lnTo>
                    <a:pt x="112" y="343"/>
                  </a:lnTo>
                  <a:lnTo>
                    <a:pt x="140" y="355"/>
                  </a:lnTo>
                  <a:lnTo>
                    <a:pt x="171" y="368"/>
                  </a:lnTo>
                  <a:lnTo>
                    <a:pt x="204" y="380"/>
                  </a:lnTo>
                  <a:lnTo>
                    <a:pt x="239" y="390"/>
                  </a:lnTo>
                  <a:lnTo>
                    <a:pt x="278" y="399"/>
                  </a:lnTo>
                  <a:lnTo>
                    <a:pt x="318" y="406"/>
                  </a:lnTo>
                  <a:lnTo>
                    <a:pt x="339" y="409"/>
                  </a:lnTo>
                  <a:lnTo>
                    <a:pt x="361" y="410"/>
                  </a:lnTo>
                  <a:lnTo>
                    <a:pt x="383" y="411"/>
                  </a:lnTo>
                  <a:lnTo>
                    <a:pt x="405" y="412"/>
                  </a:lnTo>
                  <a:lnTo>
                    <a:pt x="405" y="412"/>
                  </a:lnTo>
                  <a:lnTo>
                    <a:pt x="427" y="411"/>
                  </a:lnTo>
                  <a:lnTo>
                    <a:pt x="449" y="410"/>
                  </a:lnTo>
                  <a:lnTo>
                    <a:pt x="471" y="409"/>
                  </a:lnTo>
                  <a:lnTo>
                    <a:pt x="492" y="406"/>
                  </a:lnTo>
                  <a:lnTo>
                    <a:pt x="531" y="399"/>
                  </a:lnTo>
                  <a:lnTo>
                    <a:pt x="570" y="390"/>
                  </a:lnTo>
                  <a:lnTo>
                    <a:pt x="605" y="380"/>
                  </a:lnTo>
                  <a:lnTo>
                    <a:pt x="639" y="368"/>
                  </a:lnTo>
                  <a:lnTo>
                    <a:pt x="670" y="355"/>
                  </a:lnTo>
                  <a:lnTo>
                    <a:pt x="698" y="343"/>
                  </a:lnTo>
                  <a:lnTo>
                    <a:pt x="724" y="329"/>
                  </a:lnTo>
                  <a:lnTo>
                    <a:pt x="746" y="316"/>
                  </a:lnTo>
                  <a:lnTo>
                    <a:pt x="765" y="304"/>
                  </a:lnTo>
                  <a:lnTo>
                    <a:pt x="782" y="294"/>
                  </a:lnTo>
                  <a:lnTo>
                    <a:pt x="804" y="278"/>
                  </a:lnTo>
                  <a:lnTo>
                    <a:pt x="810" y="272"/>
                  </a:lnTo>
                  <a:lnTo>
                    <a:pt x="810" y="0"/>
                  </a:lnTo>
                  <a:lnTo>
                    <a:pt x="405" y="180"/>
                  </a:lnTo>
                  <a:close/>
                </a:path>
              </a:pathLst>
            </a:custGeom>
            <a:solidFill>
              <a:schemeClr val="tx2">
                <a:lumMod val="75000"/>
              </a:schemeClr>
            </a:solidFill>
            <a:ln>
              <a:noFill/>
            </a:ln>
            <a:extLst/>
          </p:spPr>
          <p:txBody>
            <a:bodyPr anchor="ctr"/>
            <a:lstStyle/>
            <a:p>
              <a:pPr algn="ctr"/>
              <a:endParaRPr/>
            </a:p>
          </p:txBody>
        </p:sp>
        <p:sp>
          <p:nvSpPr>
            <p:cNvPr id="20" name="îs1îďê"/>
            <p:cNvSpPr>
              <a:spLocks/>
            </p:cNvSpPr>
            <p:nvPr/>
          </p:nvSpPr>
          <p:spPr bwMode="auto">
            <a:xfrm>
              <a:off x="9003145" y="2315474"/>
              <a:ext cx="568047" cy="308071"/>
            </a:xfrm>
            <a:custGeom>
              <a:avLst/>
              <a:gdLst>
                <a:gd name="T0" fmla="*/ 438 w 875"/>
                <a:gd name="T1" fmla="*/ 475 h 475"/>
                <a:gd name="T2" fmla="*/ 392 w 875"/>
                <a:gd name="T3" fmla="*/ 473 h 475"/>
                <a:gd name="T4" fmla="*/ 348 w 875"/>
                <a:gd name="T5" fmla="*/ 470 h 475"/>
                <a:gd name="T6" fmla="*/ 267 w 875"/>
                <a:gd name="T7" fmla="*/ 453 h 475"/>
                <a:gd name="T8" fmla="*/ 195 w 875"/>
                <a:gd name="T9" fmla="*/ 430 h 475"/>
                <a:gd name="T10" fmla="*/ 133 w 875"/>
                <a:gd name="T11" fmla="*/ 403 h 475"/>
                <a:gd name="T12" fmla="*/ 84 w 875"/>
                <a:gd name="T13" fmla="*/ 377 h 475"/>
                <a:gd name="T14" fmla="*/ 47 w 875"/>
                <a:gd name="T15" fmla="*/ 354 h 475"/>
                <a:gd name="T16" fmla="*/ 12 w 875"/>
                <a:gd name="T17" fmla="*/ 328 h 475"/>
                <a:gd name="T18" fmla="*/ 7 w 875"/>
                <a:gd name="T19" fmla="*/ 324 h 475"/>
                <a:gd name="T20" fmla="*/ 1 w 875"/>
                <a:gd name="T21" fmla="*/ 311 h 475"/>
                <a:gd name="T22" fmla="*/ 0 w 875"/>
                <a:gd name="T23" fmla="*/ 32 h 475"/>
                <a:gd name="T24" fmla="*/ 1 w 875"/>
                <a:gd name="T25" fmla="*/ 23 h 475"/>
                <a:gd name="T26" fmla="*/ 9 w 875"/>
                <a:gd name="T27" fmla="*/ 10 h 475"/>
                <a:gd name="T28" fmla="*/ 15 w 875"/>
                <a:gd name="T29" fmla="*/ 5 h 475"/>
                <a:gd name="T30" fmla="*/ 29 w 875"/>
                <a:gd name="T31" fmla="*/ 0 h 475"/>
                <a:gd name="T32" fmla="*/ 45 w 875"/>
                <a:gd name="T33" fmla="*/ 3 h 475"/>
                <a:gd name="T34" fmla="*/ 831 w 875"/>
                <a:gd name="T35" fmla="*/ 3 h 475"/>
                <a:gd name="T36" fmla="*/ 839 w 875"/>
                <a:gd name="T37" fmla="*/ 0 h 475"/>
                <a:gd name="T38" fmla="*/ 854 w 875"/>
                <a:gd name="T39" fmla="*/ 1 h 475"/>
                <a:gd name="T40" fmla="*/ 861 w 875"/>
                <a:gd name="T41" fmla="*/ 5 h 475"/>
                <a:gd name="T42" fmla="*/ 871 w 875"/>
                <a:gd name="T43" fmla="*/ 16 h 475"/>
                <a:gd name="T44" fmla="*/ 875 w 875"/>
                <a:gd name="T45" fmla="*/ 32 h 475"/>
                <a:gd name="T46" fmla="*/ 875 w 875"/>
                <a:gd name="T47" fmla="*/ 304 h 475"/>
                <a:gd name="T48" fmla="*/ 872 w 875"/>
                <a:gd name="T49" fmla="*/ 318 h 475"/>
                <a:gd name="T50" fmla="*/ 864 w 875"/>
                <a:gd name="T51" fmla="*/ 328 h 475"/>
                <a:gd name="T52" fmla="*/ 854 w 875"/>
                <a:gd name="T53" fmla="*/ 336 h 475"/>
                <a:gd name="T54" fmla="*/ 812 w 875"/>
                <a:gd name="T55" fmla="*/ 365 h 475"/>
                <a:gd name="T56" fmla="*/ 768 w 875"/>
                <a:gd name="T57" fmla="*/ 391 h 475"/>
                <a:gd name="T58" fmla="*/ 713 w 875"/>
                <a:gd name="T59" fmla="*/ 417 h 475"/>
                <a:gd name="T60" fmla="*/ 645 w 875"/>
                <a:gd name="T61" fmla="*/ 442 h 475"/>
                <a:gd name="T62" fmla="*/ 569 w 875"/>
                <a:gd name="T63" fmla="*/ 463 h 475"/>
                <a:gd name="T64" fmla="*/ 506 w 875"/>
                <a:gd name="T65" fmla="*/ 472 h 475"/>
                <a:gd name="T66" fmla="*/ 461 w 875"/>
                <a:gd name="T67" fmla="*/ 474 h 475"/>
                <a:gd name="T68" fmla="*/ 438 w 875"/>
                <a:gd name="T69" fmla="*/ 475 h 475"/>
                <a:gd name="T70" fmla="*/ 64 w 875"/>
                <a:gd name="T71" fmla="*/ 289 h 475"/>
                <a:gd name="T72" fmla="*/ 111 w 875"/>
                <a:gd name="T73" fmla="*/ 320 h 475"/>
                <a:gd name="T74" fmla="*/ 148 w 875"/>
                <a:gd name="T75" fmla="*/ 341 h 475"/>
                <a:gd name="T76" fmla="*/ 194 w 875"/>
                <a:gd name="T77" fmla="*/ 362 h 475"/>
                <a:gd name="T78" fmla="*/ 246 w 875"/>
                <a:gd name="T79" fmla="*/ 381 h 475"/>
                <a:gd name="T80" fmla="*/ 304 w 875"/>
                <a:gd name="T81" fmla="*/ 398 h 475"/>
                <a:gd name="T82" fmla="*/ 369 w 875"/>
                <a:gd name="T83" fmla="*/ 408 h 475"/>
                <a:gd name="T84" fmla="*/ 438 w 875"/>
                <a:gd name="T85" fmla="*/ 413 h 475"/>
                <a:gd name="T86" fmla="*/ 473 w 875"/>
                <a:gd name="T87" fmla="*/ 412 h 475"/>
                <a:gd name="T88" fmla="*/ 540 w 875"/>
                <a:gd name="T89" fmla="*/ 403 h 475"/>
                <a:gd name="T90" fmla="*/ 603 w 875"/>
                <a:gd name="T91" fmla="*/ 390 h 475"/>
                <a:gd name="T92" fmla="*/ 657 w 875"/>
                <a:gd name="T93" fmla="*/ 371 h 475"/>
                <a:gd name="T94" fmla="*/ 706 w 875"/>
                <a:gd name="T95" fmla="*/ 351 h 475"/>
                <a:gd name="T96" fmla="*/ 746 w 875"/>
                <a:gd name="T97" fmla="*/ 330 h 475"/>
                <a:gd name="T98" fmla="*/ 793 w 875"/>
                <a:gd name="T99" fmla="*/ 303 h 475"/>
                <a:gd name="T100" fmla="*/ 812 w 875"/>
                <a:gd name="T101" fmla="*/ 79 h 475"/>
                <a:gd name="T102" fmla="*/ 451 w 875"/>
                <a:gd name="T103" fmla="*/ 240 h 475"/>
                <a:gd name="T104" fmla="*/ 438 w 875"/>
                <a:gd name="T105" fmla="*/ 244 h 475"/>
                <a:gd name="T106" fmla="*/ 425 w 875"/>
                <a:gd name="T107" fmla="*/ 240 h 475"/>
                <a:gd name="T108" fmla="*/ 64 w 875"/>
                <a:gd name="T109" fmla="*/ 289 h 4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875" h="475">
                  <a:moveTo>
                    <a:pt x="438" y="475"/>
                  </a:moveTo>
                  <a:lnTo>
                    <a:pt x="438" y="475"/>
                  </a:lnTo>
                  <a:lnTo>
                    <a:pt x="415" y="474"/>
                  </a:lnTo>
                  <a:lnTo>
                    <a:pt x="392" y="473"/>
                  </a:lnTo>
                  <a:lnTo>
                    <a:pt x="370" y="472"/>
                  </a:lnTo>
                  <a:lnTo>
                    <a:pt x="348" y="470"/>
                  </a:lnTo>
                  <a:lnTo>
                    <a:pt x="306" y="463"/>
                  </a:lnTo>
                  <a:lnTo>
                    <a:pt x="267" y="453"/>
                  </a:lnTo>
                  <a:lnTo>
                    <a:pt x="230" y="442"/>
                  </a:lnTo>
                  <a:lnTo>
                    <a:pt x="195" y="430"/>
                  </a:lnTo>
                  <a:lnTo>
                    <a:pt x="164" y="417"/>
                  </a:lnTo>
                  <a:lnTo>
                    <a:pt x="133" y="403"/>
                  </a:lnTo>
                  <a:lnTo>
                    <a:pt x="108" y="391"/>
                  </a:lnTo>
                  <a:lnTo>
                    <a:pt x="84" y="377"/>
                  </a:lnTo>
                  <a:lnTo>
                    <a:pt x="64" y="365"/>
                  </a:lnTo>
                  <a:lnTo>
                    <a:pt x="47" y="354"/>
                  </a:lnTo>
                  <a:lnTo>
                    <a:pt x="22" y="336"/>
                  </a:lnTo>
                  <a:lnTo>
                    <a:pt x="12" y="328"/>
                  </a:lnTo>
                  <a:lnTo>
                    <a:pt x="12" y="328"/>
                  </a:lnTo>
                  <a:lnTo>
                    <a:pt x="7" y="324"/>
                  </a:lnTo>
                  <a:lnTo>
                    <a:pt x="4" y="318"/>
                  </a:lnTo>
                  <a:lnTo>
                    <a:pt x="1" y="311"/>
                  </a:lnTo>
                  <a:lnTo>
                    <a:pt x="0" y="304"/>
                  </a:lnTo>
                  <a:lnTo>
                    <a:pt x="0" y="32"/>
                  </a:lnTo>
                  <a:lnTo>
                    <a:pt x="0" y="32"/>
                  </a:lnTo>
                  <a:lnTo>
                    <a:pt x="1" y="23"/>
                  </a:lnTo>
                  <a:lnTo>
                    <a:pt x="5" y="16"/>
                  </a:lnTo>
                  <a:lnTo>
                    <a:pt x="9" y="10"/>
                  </a:lnTo>
                  <a:lnTo>
                    <a:pt x="15" y="5"/>
                  </a:lnTo>
                  <a:lnTo>
                    <a:pt x="15" y="5"/>
                  </a:lnTo>
                  <a:lnTo>
                    <a:pt x="22" y="1"/>
                  </a:lnTo>
                  <a:lnTo>
                    <a:pt x="29" y="0"/>
                  </a:lnTo>
                  <a:lnTo>
                    <a:pt x="37" y="0"/>
                  </a:lnTo>
                  <a:lnTo>
                    <a:pt x="45" y="3"/>
                  </a:lnTo>
                  <a:lnTo>
                    <a:pt x="438" y="178"/>
                  </a:lnTo>
                  <a:lnTo>
                    <a:pt x="831" y="3"/>
                  </a:lnTo>
                  <a:lnTo>
                    <a:pt x="831" y="3"/>
                  </a:lnTo>
                  <a:lnTo>
                    <a:pt x="839" y="0"/>
                  </a:lnTo>
                  <a:lnTo>
                    <a:pt x="846" y="0"/>
                  </a:lnTo>
                  <a:lnTo>
                    <a:pt x="854" y="1"/>
                  </a:lnTo>
                  <a:lnTo>
                    <a:pt x="861" y="5"/>
                  </a:lnTo>
                  <a:lnTo>
                    <a:pt x="861" y="5"/>
                  </a:lnTo>
                  <a:lnTo>
                    <a:pt x="867" y="10"/>
                  </a:lnTo>
                  <a:lnTo>
                    <a:pt x="871" y="16"/>
                  </a:lnTo>
                  <a:lnTo>
                    <a:pt x="874" y="23"/>
                  </a:lnTo>
                  <a:lnTo>
                    <a:pt x="875" y="32"/>
                  </a:lnTo>
                  <a:lnTo>
                    <a:pt x="875" y="304"/>
                  </a:lnTo>
                  <a:lnTo>
                    <a:pt x="875" y="304"/>
                  </a:lnTo>
                  <a:lnTo>
                    <a:pt x="875" y="311"/>
                  </a:lnTo>
                  <a:lnTo>
                    <a:pt x="872" y="318"/>
                  </a:lnTo>
                  <a:lnTo>
                    <a:pt x="869" y="324"/>
                  </a:lnTo>
                  <a:lnTo>
                    <a:pt x="864" y="328"/>
                  </a:lnTo>
                  <a:lnTo>
                    <a:pt x="864" y="328"/>
                  </a:lnTo>
                  <a:lnTo>
                    <a:pt x="854" y="336"/>
                  </a:lnTo>
                  <a:lnTo>
                    <a:pt x="830" y="354"/>
                  </a:lnTo>
                  <a:lnTo>
                    <a:pt x="812" y="365"/>
                  </a:lnTo>
                  <a:lnTo>
                    <a:pt x="791" y="377"/>
                  </a:lnTo>
                  <a:lnTo>
                    <a:pt x="768" y="391"/>
                  </a:lnTo>
                  <a:lnTo>
                    <a:pt x="742" y="403"/>
                  </a:lnTo>
                  <a:lnTo>
                    <a:pt x="713" y="417"/>
                  </a:lnTo>
                  <a:lnTo>
                    <a:pt x="680" y="430"/>
                  </a:lnTo>
                  <a:lnTo>
                    <a:pt x="645" y="442"/>
                  </a:lnTo>
                  <a:lnTo>
                    <a:pt x="608" y="453"/>
                  </a:lnTo>
                  <a:lnTo>
                    <a:pt x="569" y="463"/>
                  </a:lnTo>
                  <a:lnTo>
                    <a:pt x="527" y="470"/>
                  </a:lnTo>
                  <a:lnTo>
                    <a:pt x="506" y="472"/>
                  </a:lnTo>
                  <a:lnTo>
                    <a:pt x="483" y="473"/>
                  </a:lnTo>
                  <a:lnTo>
                    <a:pt x="461" y="474"/>
                  </a:lnTo>
                  <a:lnTo>
                    <a:pt x="438" y="475"/>
                  </a:lnTo>
                  <a:lnTo>
                    <a:pt x="438" y="475"/>
                  </a:lnTo>
                  <a:close/>
                  <a:moveTo>
                    <a:pt x="64" y="289"/>
                  </a:moveTo>
                  <a:lnTo>
                    <a:pt x="64" y="289"/>
                  </a:lnTo>
                  <a:lnTo>
                    <a:pt x="84" y="303"/>
                  </a:lnTo>
                  <a:lnTo>
                    <a:pt x="111" y="320"/>
                  </a:lnTo>
                  <a:lnTo>
                    <a:pt x="129" y="330"/>
                  </a:lnTo>
                  <a:lnTo>
                    <a:pt x="148" y="341"/>
                  </a:lnTo>
                  <a:lnTo>
                    <a:pt x="171" y="351"/>
                  </a:lnTo>
                  <a:lnTo>
                    <a:pt x="194" y="362"/>
                  </a:lnTo>
                  <a:lnTo>
                    <a:pt x="219" y="371"/>
                  </a:lnTo>
                  <a:lnTo>
                    <a:pt x="246" y="381"/>
                  </a:lnTo>
                  <a:lnTo>
                    <a:pt x="274" y="390"/>
                  </a:lnTo>
                  <a:lnTo>
                    <a:pt x="304" y="398"/>
                  </a:lnTo>
                  <a:lnTo>
                    <a:pt x="336" y="403"/>
                  </a:lnTo>
                  <a:lnTo>
                    <a:pt x="369" y="408"/>
                  </a:lnTo>
                  <a:lnTo>
                    <a:pt x="402" y="412"/>
                  </a:lnTo>
                  <a:lnTo>
                    <a:pt x="438" y="413"/>
                  </a:lnTo>
                  <a:lnTo>
                    <a:pt x="438" y="413"/>
                  </a:lnTo>
                  <a:lnTo>
                    <a:pt x="473" y="412"/>
                  </a:lnTo>
                  <a:lnTo>
                    <a:pt x="508" y="408"/>
                  </a:lnTo>
                  <a:lnTo>
                    <a:pt x="540" y="403"/>
                  </a:lnTo>
                  <a:lnTo>
                    <a:pt x="572" y="398"/>
                  </a:lnTo>
                  <a:lnTo>
                    <a:pt x="603" y="390"/>
                  </a:lnTo>
                  <a:lnTo>
                    <a:pt x="630" y="381"/>
                  </a:lnTo>
                  <a:lnTo>
                    <a:pt x="657" y="371"/>
                  </a:lnTo>
                  <a:lnTo>
                    <a:pt x="682" y="362"/>
                  </a:lnTo>
                  <a:lnTo>
                    <a:pt x="706" y="351"/>
                  </a:lnTo>
                  <a:lnTo>
                    <a:pt x="728" y="341"/>
                  </a:lnTo>
                  <a:lnTo>
                    <a:pt x="746" y="330"/>
                  </a:lnTo>
                  <a:lnTo>
                    <a:pt x="764" y="320"/>
                  </a:lnTo>
                  <a:lnTo>
                    <a:pt x="793" y="303"/>
                  </a:lnTo>
                  <a:lnTo>
                    <a:pt x="812" y="289"/>
                  </a:lnTo>
                  <a:lnTo>
                    <a:pt x="812" y="79"/>
                  </a:lnTo>
                  <a:lnTo>
                    <a:pt x="451" y="240"/>
                  </a:lnTo>
                  <a:lnTo>
                    <a:pt x="451" y="240"/>
                  </a:lnTo>
                  <a:lnTo>
                    <a:pt x="444" y="242"/>
                  </a:lnTo>
                  <a:lnTo>
                    <a:pt x="438" y="244"/>
                  </a:lnTo>
                  <a:lnTo>
                    <a:pt x="431" y="242"/>
                  </a:lnTo>
                  <a:lnTo>
                    <a:pt x="425" y="240"/>
                  </a:lnTo>
                  <a:lnTo>
                    <a:pt x="64" y="79"/>
                  </a:lnTo>
                  <a:lnTo>
                    <a:pt x="64" y="28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 name="îṩ1ïḓè"/>
            <p:cNvSpPr>
              <a:spLocks/>
            </p:cNvSpPr>
            <p:nvPr/>
          </p:nvSpPr>
          <p:spPr bwMode="auto">
            <a:xfrm>
              <a:off x="8879658" y="2089296"/>
              <a:ext cx="815023" cy="363965"/>
            </a:xfrm>
            <a:custGeom>
              <a:avLst/>
              <a:gdLst>
                <a:gd name="T0" fmla="*/ 627 w 1254"/>
                <a:gd name="T1" fmla="*/ 558 h 558"/>
                <a:gd name="T2" fmla="*/ 0 w 1254"/>
                <a:gd name="T3" fmla="*/ 279 h 558"/>
                <a:gd name="T4" fmla="*/ 627 w 1254"/>
                <a:gd name="T5" fmla="*/ 0 h 558"/>
                <a:gd name="T6" fmla="*/ 1254 w 1254"/>
                <a:gd name="T7" fmla="*/ 279 h 558"/>
                <a:gd name="T8" fmla="*/ 627 w 1254"/>
                <a:gd name="T9" fmla="*/ 558 h 558"/>
              </a:gdLst>
              <a:ahLst/>
              <a:cxnLst>
                <a:cxn ang="0">
                  <a:pos x="T0" y="T1"/>
                </a:cxn>
                <a:cxn ang="0">
                  <a:pos x="T2" y="T3"/>
                </a:cxn>
                <a:cxn ang="0">
                  <a:pos x="T4" y="T5"/>
                </a:cxn>
                <a:cxn ang="0">
                  <a:pos x="T6" y="T7"/>
                </a:cxn>
                <a:cxn ang="0">
                  <a:pos x="T8" y="T9"/>
                </a:cxn>
              </a:cxnLst>
              <a:rect l="0" t="0" r="r" b="b"/>
              <a:pathLst>
                <a:path w="1254" h="558">
                  <a:moveTo>
                    <a:pt x="627" y="558"/>
                  </a:moveTo>
                  <a:lnTo>
                    <a:pt x="0" y="279"/>
                  </a:lnTo>
                  <a:lnTo>
                    <a:pt x="627" y="0"/>
                  </a:lnTo>
                  <a:lnTo>
                    <a:pt x="1254" y="279"/>
                  </a:lnTo>
                  <a:lnTo>
                    <a:pt x="627" y="558"/>
                  </a:lnTo>
                  <a:close/>
                </a:path>
              </a:pathLst>
            </a:custGeom>
            <a:solidFill>
              <a:schemeClr val="tx2">
                <a:lumMod val="75000"/>
              </a:schemeClr>
            </a:solidFill>
            <a:ln>
              <a:noFill/>
            </a:ln>
            <a:extLst/>
          </p:spPr>
          <p:txBody>
            <a:bodyPr anchor="ctr"/>
            <a:lstStyle/>
            <a:p>
              <a:pPr algn="ctr"/>
              <a:endParaRPr/>
            </a:p>
          </p:txBody>
        </p:sp>
        <p:sp>
          <p:nvSpPr>
            <p:cNvPr id="22" name="íš1ïďé"/>
            <p:cNvSpPr>
              <a:spLocks/>
            </p:cNvSpPr>
            <p:nvPr/>
          </p:nvSpPr>
          <p:spPr bwMode="auto">
            <a:xfrm>
              <a:off x="8860159" y="2069797"/>
              <a:ext cx="855319" cy="402962"/>
            </a:xfrm>
            <a:custGeom>
              <a:avLst/>
              <a:gdLst>
                <a:gd name="T0" fmla="*/ 658 w 1316"/>
                <a:gd name="T1" fmla="*/ 621 h 621"/>
                <a:gd name="T2" fmla="*/ 658 w 1316"/>
                <a:gd name="T3" fmla="*/ 621 h 621"/>
                <a:gd name="T4" fmla="*/ 651 w 1316"/>
                <a:gd name="T5" fmla="*/ 619 h 621"/>
                <a:gd name="T6" fmla="*/ 645 w 1316"/>
                <a:gd name="T7" fmla="*/ 617 h 621"/>
                <a:gd name="T8" fmla="*/ 19 w 1316"/>
                <a:gd name="T9" fmla="*/ 339 h 621"/>
                <a:gd name="T10" fmla="*/ 19 w 1316"/>
                <a:gd name="T11" fmla="*/ 339 h 621"/>
                <a:gd name="T12" fmla="*/ 11 w 1316"/>
                <a:gd name="T13" fmla="*/ 333 h 621"/>
                <a:gd name="T14" fmla="*/ 5 w 1316"/>
                <a:gd name="T15" fmla="*/ 327 h 621"/>
                <a:gd name="T16" fmla="*/ 1 w 1316"/>
                <a:gd name="T17" fmla="*/ 319 h 621"/>
                <a:gd name="T18" fmla="*/ 0 w 1316"/>
                <a:gd name="T19" fmla="*/ 310 h 621"/>
                <a:gd name="T20" fmla="*/ 0 w 1316"/>
                <a:gd name="T21" fmla="*/ 310 h 621"/>
                <a:gd name="T22" fmla="*/ 1 w 1316"/>
                <a:gd name="T23" fmla="*/ 301 h 621"/>
                <a:gd name="T24" fmla="*/ 5 w 1316"/>
                <a:gd name="T25" fmla="*/ 293 h 621"/>
                <a:gd name="T26" fmla="*/ 11 w 1316"/>
                <a:gd name="T27" fmla="*/ 286 h 621"/>
                <a:gd name="T28" fmla="*/ 19 w 1316"/>
                <a:gd name="T29" fmla="*/ 281 h 621"/>
                <a:gd name="T30" fmla="*/ 645 w 1316"/>
                <a:gd name="T31" fmla="*/ 2 h 621"/>
                <a:gd name="T32" fmla="*/ 645 w 1316"/>
                <a:gd name="T33" fmla="*/ 2 h 621"/>
                <a:gd name="T34" fmla="*/ 651 w 1316"/>
                <a:gd name="T35" fmla="*/ 0 h 621"/>
                <a:gd name="T36" fmla="*/ 658 w 1316"/>
                <a:gd name="T37" fmla="*/ 0 h 621"/>
                <a:gd name="T38" fmla="*/ 664 w 1316"/>
                <a:gd name="T39" fmla="*/ 0 h 621"/>
                <a:gd name="T40" fmla="*/ 671 w 1316"/>
                <a:gd name="T41" fmla="*/ 2 h 621"/>
                <a:gd name="T42" fmla="*/ 1297 w 1316"/>
                <a:gd name="T43" fmla="*/ 281 h 621"/>
                <a:gd name="T44" fmla="*/ 1297 w 1316"/>
                <a:gd name="T45" fmla="*/ 281 h 621"/>
                <a:gd name="T46" fmla="*/ 1304 w 1316"/>
                <a:gd name="T47" fmla="*/ 286 h 621"/>
                <a:gd name="T48" fmla="*/ 1310 w 1316"/>
                <a:gd name="T49" fmla="*/ 293 h 621"/>
                <a:gd name="T50" fmla="*/ 1315 w 1316"/>
                <a:gd name="T51" fmla="*/ 301 h 621"/>
                <a:gd name="T52" fmla="*/ 1316 w 1316"/>
                <a:gd name="T53" fmla="*/ 310 h 621"/>
                <a:gd name="T54" fmla="*/ 1316 w 1316"/>
                <a:gd name="T55" fmla="*/ 310 h 621"/>
                <a:gd name="T56" fmla="*/ 1315 w 1316"/>
                <a:gd name="T57" fmla="*/ 319 h 621"/>
                <a:gd name="T58" fmla="*/ 1310 w 1316"/>
                <a:gd name="T59" fmla="*/ 327 h 621"/>
                <a:gd name="T60" fmla="*/ 1304 w 1316"/>
                <a:gd name="T61" fmla="*/ 333 h 621"/>
                <a:gd name="T62" fmla="*/ 1297 w 1316"/>
                <a:gd name="T63" fmla="*/ 339 h 621"/>
                <a:gd name="T64" fmla="*/ 671 w 1316"/>
                <a:gd name="T65" fmla="*/ 617 h 621"/>
                <a:gd name="T66" fmla="*/ 671 w 1316"/>
                <a:gd name="T67" fmla="*/ 617 h 621"/>
                <a:gd name="T68" fmla="*/ 664 w 1316"/>
                <a:gd name="T69" fmla="*/ 619 h 621"/>
                <a:gd name="T70" fmla="*/ 658 w 1316"/>
                <a:gd name="T71" fmla="*/ 621 h 621"/>
                <a:gd name="T72" fmla="*/ 658 w 1316"/>
                <a:gd name="T73" fmla="*/ 621 h 621"/>
                <a:gd name="T74" fmla="*/ 109 w 1316"/>
                <a:gd name="T75" fmla="*/ 310 h 621"/>
                <a:gd name="T76" fmla="*/ 658 w 1316"/>
                <a:gd name="T77" fmla="*/ 555 h 621"/>
                <a:gd name="T78" fmla="*/ 1207 w 1316"/>
                <a:gd name="T79" fmla="*/ 310 h 621"/>
                <a:gd name="T80" fmla="*/ 658 w 1316"/>
                <a:gd name="T81" fmla="*/ 66 h 621"/>
                <a:gd name="T82" fmla="*/ 109 w 1316"/>
                <a:gd name="T83" fmla="*/ 310 h 6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316" h="621">
                  <a:moveTo>
                    <a:pt x="658" y="621"/>
                  </a:moveTo>
                  <a:lnTo>
                    <a:pt x="658" y="621"/>
                  </a:lnTo>
                  <a:lnTo>
                    <a:pt x="651" y="619"/>
                  </a:lnTo>
                  <a:lnTo>
                    <a:pt x="645" y="617"/>
                  </a:lnTo>
                  <a:lnTo>
                    <a:pt x="19" y="339"/>
                  </a:lnTo>
                  <a:lnTo>
                    <a:pt x="19" y="339"/>
                  </a:lnTo>
                  <a:lnTo>
                    <a:pt x="11" y="333"/>
                  </a:lnTo>
                  <a:lnTo>
                    <a:pt x="5" y="327"/>
                  </a:lnTo>
                  <a:lnTo>
                    <a:pt x="1" y="319"/>
                  </a:lnTo>
                  <a:lnTo>
                    <a:pt x="0" y="310"/>
                  </a:lnTo>
                  <a:lnTo>
                    <a:pt x="0" y="310"/>
                  </a:lnTo>
                  <a:lnTo>
                    <a:pt x="1" y="301"/>
                  </a:lnTo>
                  <a:lnTo>
                    <a:pt x="5" y="293"/>
                  </a:lnTo>
                  <a:lnTo>
                    <a:pt x="11" y="286"/>
                  </a:lnTo>
                  <a:lnTo>
                    <a:pt x="19" y="281"/>
                  </a:lnTo>
                  <a:lnTo>
                    <a:pt x="645" y="2"/>
                  </a:lnTo>
                  <a:lnTo>
                    <a:pt x="645" y="2"/>
                  </a:lnTo>
                  <a:lnTo>
                    <a:pt x="651" y="0"/>
                  </a:lnTo>
                  <a:lnTo>
                    <a:pt x="658" y="0"/>
                  </a:lnTo>
                  <a:lnTo>
                    <a:pt x="664" y="0"/>
                  </a:lnTo>
                  <a:lnTo>
                    <a:pt x="671" y="2"/>
                  </a:lnTo>
                  <a:lnTo>
                    <a:pt x="1297" y="281"/>
                  </a:lnTo>
                  <a:lnTo>
                    <a:pt x="1297" y="281"/>
                  </a:lnTo>
                  <a:lnTo>
                    <a:pt x="1304" y="286"/>
                  </a:lnTo>
                  <a:lnTo>
                    <a:pt x="1310" y="293"/>
                  </a:lnTo>
                  <a:lnTo>
                    <a:pt x="1315" y="301"/>
                  </a:lnTo>
                  <a:lnTo>
                    <a:pt x="1316" y="310"/>
                  </a:lnTo>
                  <a:lnTo>
                    <a:pt x="1316" y="310"/>
                  </a:lnTo>
                  <a:lnTo>
                    <a:pt x="1315" y="319"/>
                  </a:lnTo>
                  <a:lnTo>
                    <a:pt x="1310" y="327"/>
                  </a:lnTo>
                  <a:lnTo>
                    <a:pt x="1304" y="333"/>
                  </a:lnTo>
                  <a:lnTo>
                    <a:pt x="1297" y="339"/>
                  </a:lnTo>
                  <a:lnTo>
                    <a:pt x="671" y="617"/>
                  </a:lnTo>
                  <a:lnTo>
                    <a:pt x="671" y="617"/>
                  </a:lnTo>
                  <a:lnTo>
                    <a:pt x="664" y="619"/>
                  </a:lnTo>
                  <a:lnTo>
                    <a:pt x="658" y="621"/>
                  </a:lnTo>
                  <a:lnTo>
                    <a:pt x="658" y="621"/>
                  </a:lnTo>
                  <a:close/>
                  <a:moveTo>
                    <a:pt x="109" y="310"/>
                  </a:moveTo>
                  <a:lnTo>
                    <a:pt x="658" y="555"/>
                  </a:lnTo>
                  <a:lnTo>
                    <a:pt x="1207" y="310"/>
                  </a:lnTo>
                  <a:lnTo>
                    <a:pt x="658" y="66"/>
                  </a:lnTo>
                  <a:lnTo>
                    <a:pt x="109" y="31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 name="ï$ľïďe"/>
            <p:cNvSpPr>
              <a:spLocks/>
            </p:cNvSpPr>
            <p:nvPr/>
          </p:nvSpPr>
          <p:spPr bwMode="auto">
            <a:xfrm>
              <a:off x="8891356" y="2247880"/>
              <a:ext cx="415961" cy="183283"/>
            </a:xfrm>
            <a:custGeom>
              <a:avLst/>
              <a:gdLst>
                <a:gd name="T0" fmla="*/ 31 w 640"/>
                <a:gd name="T1" fmla="*/ 283 h 283"/>
                <a:gd name="T2" fmla="*/ 31 w 640"/>
                <a:gd name="T3" fmla="*/ 283 h 283"/>
                <a:gd name="T4" fmla="*/ 25 w 640"/>
                <a:gd name="T5" fmla="*/ 282 h 283"/>
                <a:gd name="T6" fmla="*/ 19 w 640"/>
                <a:gd name="T7" fmla="*/ 281 h 283"/>
                <a:gd name="T8" fmla="*/ 14 w 640"/>
                <a:gd name="T9" fmla="*/ 277 h 283"/>
                <a:gd name="T10" fmla="*/ 9 w 640"/>
                <a:gd name="T11" fmla="*/ 274 h 283"/>
                <a:gd name="T12" fmla="*/ 6 w 640"/>
                <a:gd name="T13" fmla="*/ 269 h 283"/>
                <a:gd name="T14" fmla="*/ 3 w 640"/>
                <a:gd name="T15" fmla="*/ 263 h 283"/>
                <a:gd name="T16" fmla="*/ 1 w 640"/>
                <a:gd name="T17" fmla="*/ 257 h 283"/>
                <a:gd name="T18" fmla="*/ 0 w 640"/>
                <a:gd name="T19" fmla="*/ 252 h 283"/>
                <a:gd name="T20" fmla="*/ 0 w 640"/>
                <a:gd name="T21" fmla="*/ 31 h 283"/>
                <a:gd name="T22" fmla="*/ 0 w 640"/>
                <a:gd name="T23" fmla="*/ 31 h 283"/>
                <a:gd name="T24" fmla="*/ 1 w 640"/>
                <a:gd name="T25" fmla="*/ 26 h 283"/>
                <a:gd name="T26" fmla="*/ 3 w 640"/>
                <a:gd name="T27" fmla="*/ 20 h 283"/>
                <a:gd name="T28" fmla="*/ 6 w 640"/>
                <a:gd name="T29" fmla="*/ 14 h 283"/>
                <a:gd name="T30" fmla="*/ 9 w 640"/>
                <a:gd name="T31" fmla="*/ 9 h 283"/>
                <a:gd name="T32" fmla="*/ 14 w 640"/>
                <a:gd name="T33" fmla="*/ 6 h 283"/>
                <a:gd name="T34" fmla="*/ 19 w 640"/>
                <a:gd name="T35" fmla="*/ 2 h 283"/>
                <a:gd name="T36" fmla="*/ 25 w 640"/>
                <a:gd name="T37" fmla="*/ 1 h 283"/>
                <a:gd name="T38" fmla="*/ 31 w 640"/>
                <a:gd name="T39" fmla="*/ 0 h 283"/>
                <a:gd name="T40" fmla="*/ 609 w 640"/>
                <a:gd name="T41" fmla="*/ 0 h 283"/>
                <a:gd name="T42" fmla="*/ 609 w 640"/>
                <a:gd name="T43" fmla="*/ 0 h 283"/>
                <a:gd name="T44" fmla="*/ 615 w 640"/>
                <a:gd name="T45" fmla="*/ 1 h 283"/>
                <a:gd name="T46" fmla="*/ 621 w 640"/>
                <a:gd name="T47" fmla="*/ 2 h 283"/>
                <a:gd name="T48" fmla="*/ 626 w 640"/>
                <a:gd name="T49" fmla="*/ 6 h 283"/>
                <a:gd name="T50" fmla="*/ 631 w 640"/>
                <a:gd name="T51" fmla="*/ 9 h 283"/>
                <a:gd name="T52" fmla="*/ 635 w 640"/>
                <a:gd name="T53" fmla="*/ 14 h 283"/>
                <a:gd name="T54" fmla="*/ 638 w 640"/>
                <a:gd name="T55" fmla="*/ 20 h 283"/>
                <a:gd name="T56" fmla="*/ 639 w 640"/>
                <a:gd name="T57" fmla="*/ 26 h 283"/>
                <a:gd name="T58" fmla="*/ 640 w 640"/>
                <a:gd name="T59" fmla="*/ 31 h 283"/>
                <a:gd name="T60" fmla="*/ 640 w 640"/>
                <a:gd name="T61" fmla="*/ 31 h 283"/>
                <a:gd name="T62" fmla="*/ 639 w 640"/>
                <a:gd name="T63" fmla="*/ 38 h 283"/>
                <a:gd name="T64" fmla="*/ 638 w 640"/>
                <a:gd name="T65" fmla="*/ 44 h 283"/>
                <a:gd name="T66" fmla="*/ 635 w 640"/>
                <a:gd name="T67" fmla="*/ 49 h 283"/>
                <a:gd name="T68" fmla="*/ 631 w 640"/>
                <a:gd name="T69" fmla="*/ 53 h 283"/>
                <a:gd name="T70" fmla="*/ 626 w 640"/>
                <a:gd name="T71" fmla="*/ 58 h 283"/>
                <a:gd name="T72" fmla="*/ 621 w 640"/>
                <a:gd name="T73" fmla="*/ 60 h 283"/>
                <a:gd name="T74" fmla="*/ 615 w 640"/>
                <a:gd name="T75" fmla="*/ 63 h 283"/>
                <a:gd name="T76" fmla="*/ 609 w 640"/>
                <a:gd name="T77" fmla="*/ 63 h 283"/>
                <a:gd name="T78" fmla="*/ 64 w 640"/>
                <a:gd name="T79" fmla="*/ 63 h 283"/>
                <a:gd name="T80" fmla="*/ 64 w 640"/>
                <a:gd name="T81" fmla="*/ 252 h 283"/>
                <a:gd name="T82" fmla="*/ 64 w 640"/>
                <a:gd name="T83" fmla="*/ 252 h 283"/>
                <a:gd name="T84" fmla="*/ 62 w 640"/>
                <a:gd name="T85" fmla="*/ 257 h 283"/>
                <a:gd name="T86" fmla="*/ 60 w 640"/>
                <a:gd name="T87" fmla="*/ 263 h 283"/>
                <a:gd name="T88" fmla="*/ 58 w 640"/>
                <a:gd name="T89" fmla="*/ 269 h 283"/>
                <a:gd name="T90" fmla="*/ 54 w 640"/>
                <a:gd name="T91" fmla="*/ 274 h 283"/>
                <a:gd name="T92" fmla="*/ 50 w 640"/>
                <a:gd name="T93" fmla="*/ 277 h 283"/>
                <a:gd name="T94" fmla="*/ 44 w 640"/>
                <a:gd name="T95" fmla="*/ 281 h 283"/>
                <a:gd name="T96" fmla="*/ 38 w 640"/>
                <a:gd name="T97" fmla="*/ 282 h 283"/>
                <a:gd name="T98" fmla="*/ 31 w 640"/>
                <a:gd name="T99" fmla="*/ 283 h 283"/>
                <a:gd name="T100" fmla="*/ 31 w 640"/>
                <a:gd name="T101" fmla="*/ 283 h 2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640" h="283">
                  <a:moveTo>
                    <a:pt x="31" y="283"/>
                  </a:moveTo>
                  <a:lnTo>
                    <a:pt x="31" y="283"/>
                  </a:lnTo>
                  <a:lnTo>
                    <a:pt x="25" y="282"/>
                  </a:lnTo>
                  <a:lnTo>
                    <a:pt x="19" y="281"/>
                  </a:lnTo>
                  <a:lnTo>
                    <a:pt x="14" y="277"/>
                  </a:lnTo>
                  <a:lnTo>
                    <a:pt x="9" y="274"/>
                  </a:lnTo>
                  <a:lnTo>
                    <a:pt x="6" y="269"/>
                  </a:lnTo>
                  <a:lnTo>
                    <a:pt x="3" y="263"/>
                  </a:lnTo>
                  <a:lnTo>
                    <a:pt x="1" y="257"/>
                  </a:lnTo>
                  <a:lnTo>
                    <a:pt x="0" y="252"/>
                  </a:lnTo>
                  <a:lnTo>
                    <a:pt x="0" y="31"/>
                  </a:lnTo>
                  <a:lnTo>
                    <a:pt x="0" y="31"/>
                  </a:lnTo>
                  <a:lnTo>
                    <a:pt x="1" y="26"/>
                  </a:lnTo>
                  <a:lnTo>
                    <a:pt x="3" y="20"/>
                  </a:lnTo>
                  <a:lnTo>
                    <a:pt x="6" y="14"/>
                  </a:lnTo>
                  <a:lnTo>
                    <a:pt x="9" y="9"/>
                  </a:lnTo>
                  <a:lnTo>
                    <a:pt x="14" y="6"/>
                  </a:lnTo>
                  <a:lnTo>
                    <a:pt x="19" y="2"/>
                  </a:lnTo>
                  <a:lnTo>
                    <a:pt x="25" y="1"/>
                  </a:lnTo>
                  <a:lnTo>
                    <a:pt x="31" y="0"/>
                  </a:lnTo>
                  <a:lnTo>
                    <a:pt x="609" y="0"/>
                  </a:lnTo>
                  <a:lnTo>
                    <a:pt x="609" y="0"/>
                  </a:lnTo>
                  <a:lnTo>
                    <a:pt x="615" y="1"/>
                  </a:lnTo>
                  <a:lnTo>
                    <a:pt x="621" y="2"/>
                  </a:lnTo>
                  <a:lnTo>
                    <a:pt x="626" y="6"/>
                  </a:lnTo>
                  <a:lnTo>
                    <a:pt x="631" y="9"/>
                  </a:lnTo>
                  <a:lnTo>
                    <a:pt x="635" y="14"/>
                  </a:lnTo>
                  <a:lnTo>
                    <a:pt x="638" y="20"/>
                  </a:lnTo>
                  <a:lnTo>
                    <a:pt x="639" y="26"/>
                  </a:lnTo>
                  <a:lnTo>
                    <a:pt x="640" y="31"/>
                  </a:lnTo>
                  <a:lnTo>
                    <a:pt x="640" y="31"/>
                  </a:lnTo>
                  <a:lnTo>
                    <a:pt x="639" y="38"/>
                  </a:lnTo>
                  <a:lnTo>
                    <a:pt x="638" y="44"/>
                  </a:lnTo>
                  <a:lnTo>
                    <a:pt x="635" y="49"/>
                  </a:lnTo>
                  <a:lnTo>
                    <a:pt x="631" y="53"/>
                  </a:lnTo>
                  <a:lnTo>
                    <a:pt x="626" y="58"/>
                  </a:lnTo>
                  <a:lnTo>
                    <a:pt x="621" y="60"/>
                  </a:lnTo>
                  <a:lnTo>
                    <a:pt x="615" y="63"/>
                  </a:lnTo>
                  <a:lnTo>
                    <a:pt x="609" y="63"/>
                  </a:lnTo>
                  <a:lnTo>
                    <a:pt x="64" y="63"/>
                  </a:lnTo>
                  <a:lnTo>
                    <a:pt x="64" y="252"/>
                  </a:lnTo>
                  <a:lnTo>
                    <a:pt x="64" y="252"/>
                  </a:lnTo>
                  <a:lnTo>
                    <a:pt x="62" y="257"/>
                  </a:lnTo>
                  <a:lnTo>
                    <a:pt x="60" y="263"/>
                  </a:lnTo>
                  <a:lnTo>
                    <a:pt x="58" y="269"/>
                  </a:lnTo>
                  <a:lnTo>
                    <a:pt x="54" y="274"/>
                  </a:lnTo>
                  <a:lnTo>
                    <a:pt x="50" y="277"/>
                  </a:lnTo>
                  <a:lnTo>
                    <a:pt x="44" y="281"/>
                  </a:lnTo>
                  <a:lnTo>
                    <a:pt x="38" y="282"/>
                  </a:lnTo>
                  <a:lnTo>
                    <a:pt x="31" y="283"/>
                  </a:lnTo>
                  <a:lnTo>
                    <a:pt x="31" y="2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 name="í$ḻíḓè"/>
            <p:cNvSpPr>
              <a:spLocks/>
            </p:cNvSpPr>
            <p:nvPr/>
          </p:nvSpPr>
          <p:spPr bwMode="auto">
            <a:xfrm>
              <a:off x="8891356" y="2450661"/>
              <a:ext cx="41596" cy="64994"/>
            </a:xfrm>
            <a:custGeom>
              <a:avLst/>
              <a:gdLst>
                <a:gd name="T0" fmla="*/ 64 w 64"/>
                <a:gd name="T1" fmla="*/ 66 h 98"/>
                <a:gd name="T2" fmla="*/ 64 w 64"/>
                <a:gd name="T3" fmla="*/ 66 h 98"/>
                <a:gd name="T4" fmla="*/ 64 w 64"/>
                <a:gd name="T5" fmla="*/ 73 h 98"/>
                <a:gd name="T6" fmla="*/ 61 w 64"/>
                <a:gd name="T7" fmla="*/ 79 h 98"/>
                <a:gd name="T8" fmla="*/ 59 w 64"/>
                <a:gd name="T9" fmla="*/ 85 h 98"/>
                <a:gd name="T10" fmla="*/ 54 w 64"/>
                <a:gd name="T11" fmla="*/ 89 h 98"/>
                <a:gd name="T12" fmla="*/ 50 w 64"/>
                <a:gd name="T13" fmla="*/ 93 h 98"/>
                <a:gd name="T14" fmla="*/ 44 w 64"/>
                <a:gd name="T15" fmla="*/ 96 h 98"/>
                <a:gd name="T16" fmla="*/ 38 w 64"/>
                <a:gd name="T17" fmla="*/ 98 h 98"/>
                <a:gd name="T18" fmla="*/ 31 w 64"/>
                <a:gd name="T19" fmla="*/ 98 h 98"/>
                <a:gd name="T20" fmla="*/ 31 w 64"/>
                <a:gd name="T21" fmla="*/ 98 h 98"/>
                <a:gd name="T22" fmla="*/ 31 w 64"/>
                <a:gd name="T23" fmla="*/ 98 h 98"/>
                <a:gd name="T24" fmla="*/ 25 w 64"/>
                <a:gd name="T25" fmla="*/ 98 h 98"/>
                <a:gd name="T26" fmla="*/ 19 w 64"/>
                <a:gd name="T27" fmla="*/ 96 h 98"/>
                <a:gd name="T28" fmla="*/ 14 w 64"/>
                <a:gd name="T29" fmla="*/ 93 h 98"/>
                <a:gd name="T30" fmla="*/ 9 w 64"/>
                <a:gd name="T31" fmla="*/ 89 h 98"/>
                <a:gd name="T32" fmla="*/ 4 w 64"/>
                <a:gd name="T33" fmla="*/ 85 h 98"/>
                <a:gd name="T34" fmla="*/ 2 w 64"/>
                <a:gd name="T35" fmla="*/ 79 h 98"/>
                <a:gd name="T36" fmla="*/ 0 w 64"/>
                <a:gd name="T37" fmla="*/ 73 h 98"/>
                <a:gd name="T38" fmla="*/ 0 w 64"/>
                <a:gd name="T39" fmla="*/ 66 h 98"/>
                <a:gd name="T40" fmla="*/ 0 w 64"/>
                <a:gd name="T41" fmla="*/ 32 h 98"/>
                <a:gd name="T42" fmla="*/ 0 w 64"/>
                <a:gd name="T43" fmla="*/ 32 h 98"/>
                <a:gd name="T44" fmla="*/ 0 w 64"/>
                <a:gd name="T45" fmla="*/ 25 h 98"/>
                <a:gd name="T46" fmla="*/ 2 w 64"/>
                <a:gd name="T47" fmla="*/ 20 h 98"/>
                <a:gd name="T48" fmla="*/ 4 w 64"/>
                <a:gd name="T49" fmla="*/ 14 h 98"/>
                <a:gd name="T50" fmla="*/ 9 w 64"/>
                <a:gd name="T51" fmla="*/ 9 h 98"/>
                <a:gd name="T52" fmla="*/ 14 w 64"/>
                <a:gd name="T53" fmla="*/ 5 h 98"/>
                <a:gd name="T54" fmla="*/ 19 w 64"/>
                <a:gd name="T55" fmla="*/ 2 h 98"/>
                <a:gd name="T56" fmla="*/ 25 w 64"/>
                <a:gd name="T57" fmla="*/ 0 h 98"/>
                <a:gd name="T58" fmla="*/ 31 w 64"/>
                <a:gd name="T59" fmla="*/ 0 h 98"/>
                <a:gd name="T60" fmla="*/ 31 w 64"/>
                <a:gd name="T61" fmla="*/ 0 h 98"/>
                <a:gd name="T62" fmla="*/ 31 w 64"/>
                <a:gd name="T63" fmla="*/ 0 h 98"/>
                <a:gd name="T64" fmla="*/ 38 w 64"/>
                <a:gd name="T65" fmla="*/ 0 h 98"/>
                <a:gd name="T66" fmla="*/ 44 w 64"/>
                <a:gd name="T67" fmla="*/ 2 h 98"/>
                <a:gd name="T68" fmla="*/ 50 w 64"/>
                <a:gd name="T69" fmla="*/ 5 h 98"/>
                <a:gd name="T70" fmla="*/ 54 w 64"/>
                <a:gd name="T71" fmla="*/ 9 h 98"/>
                <a:gd name="T72" fmla="*/ 59 w 64"/>
                <a:gd name="T73" fmla="*/ 14 h 98"/>
                <a:gd name="T74" fmla="*/ 61 w 64"/>
                <a:gd name="T75" fmla="*/ 20 h 98"/>
                <a:gd name="T76" fmla="*/ 64 w 64"/>
                <a:gd name="T77" fmla="*/ 25 h 98"/>
                <a:gd name="T78" fmla="*/ 64 w 64"/>
                <a:gd name="T79" fmla="*/ 32 h 98"/>
                <a:gd name="T80" fmla="*/ 64 w 64"/>
                <a:gd name="T81" fmla="*/ 66 h 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64" h="98">
                  <a:moveTo>
                    <a:pt x="64" y="66"/>
                  </a:moveTo>
                  <a:lnTo>
                    <a:pt x="64" y="66"/>
                  </a:lnTo>
                  <a:lnTo>
                    <a:pt x="64" y="73"/>
                  </a:lnTo>
                  <a:lnTo>
                    <a:pt x="61" y="79"/>
                  </a:lnTo>
                  <a:lnTo>
                    <a:pt x="59" y="85"/>
                  </a:lnTo>
                  <a:lnTo>
                    <a:pt x="54" y="89"/>
                  </a:lnTo>
                  <a:lnTo>
                    <a:pt x="50" y="93"/>
                  </a:lnTo>
                  <a:lnTo>
                    <a:pt x="44" y="96"/>
                  </a:lnTo>
                  <a:lnTo>
                    <a:pt x="38" y="98"/>
                  </a:lnTo>
                  <a:lnTo>
                    <a:pt x="31" y="98"/>
                  </a:lnTo>
                  <a:lnTo>
                    <a:pt x="31" y="98"/>
                  </a:lnTo>
                  <a:lnTo>
                    <a:pt x="31" y="98"/>
                  </a:lnTo>
                  <a:lnTo>
                    <a:pt x="25" y="98"/>
                  </a:lnTo>
                  <a:lnTo>
                    <a:pt x="19" y="96"/>
                  </a:lnTo>
                  <a:lnTo>
                    <a:pt x="14" y="93"/>
                  </a:lnTo>
                  <a:lnTo>
                    <a:pt x="9" y="89"/>
                  </a:lnTo>
                  <a:lnTo>
                    <a:pt x="4" y="85"/>
                  </a:lnTo>
                  <a:lnTo>
                    <a:pt x="2" y="79"/>
                  </a:lnTo>
                  <a:lnTo>
                    <a:pt x="0" y="73"/>
                  </a:lnTo>
                  <a:lnTo>
                    <a:pt x="0" y="66"/>
                  </a:lnTo>
                  <a:lnTo>
                    <a:pt x="0" y="32"/>
                  </a:lnTo>
                  <a:lnTo>
                    <a:pt x="0" y="32"/>
                  </a:lnTo>
                  <a:lnTo>
                    <a:pt x="0" y="25"/>
                  </a:lnTo>
                  <a:lnTo>
                    <a:pt x="2" y="20"/>
                  </a:lnTo>
                  <a:lnTo>
                    <a:pt x="4" y="14"/>
                  </a:lnTo>
                  <a:lnTo>
                    <a:pt x="9" y="9"/>
                  </a:lnTo>
                  <a:lnTo>
                    <a:pt x="14" y="5"/>
                  </a:lnTo>
                  <a:lnTo>
                    <a:pt x="19" y="2"/>
                  </a:lnTo>
                  <a:lnTo>
                    <a:pt x="25" y="0"/>
                  </a:lnTo>
                  <a:lnTo>
                    <a:pt x="31" y="0"/>
                  </a:lnTo>
                  <a:lnTo>
                    <a:pt x="31" y="0"/>
                  </a:lnTo>
                  <a:lnTo>
                    <a:pt x="31" y="0"/>
                  </a:lnTo>
                  <a:lnTo>
                    <a:pt x="38" y="0"/>
                  </a:lnTo>
                  <a:lnTo>
                    <a:pt x="44" y="2"/>
                  </a:lnTo>
                  <a:lnTo>
                    <a:pt x="50" y="5"/>
                  </a:lnTo>
                  <a:lnTo>
                    <a:pt x="54" y="9"/>
                  </a:lnTo>
                  <a:lnTo>
                    <a:pt x="59" y="14"/>
                  </a:lnTo>
                  <a:lnTo>
                    <a:pt x="61" y="20"/>
                  </a:lnTo>
                  <a:lnTo>
                    <a:pt x="64" y="25"/>
                  </a:lnTo>
                  <a:lnTo>
                    <a:pt x="64" y="32"/>
                  </a:lnTo>
                  <a:lnTo>
                    <a:pt x="64" y="66"/>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ïṡḷïḍè"/>
            <p:cNvSpPr/>
            <p:nvPr/>
          </p:nvSpPr>
          <p:spPr>
            <a:xfrm rot="20700000">
              <a:off x="8539071" y="2164153"/>
              <a:ext cx="149413" cy="122627"/>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6" name="ïṩḻîḓé"/>
            <p:cNvSpPr/>
            <p:nvPr/>
          </p:nvSpPr>
          <p:spPr>
            <a:xfrm rot="900000">
              <a:off x="8804030" y="1823609"/>
              <a:ext cx="112256"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7" name="ïṥ1iḑe"/>
            <p:cNvSpPr/>
            <p:nvPr/>
          </p:nvSpPr>
          <p:spPr>
            <a:xfrm rot="15300000" flipH="1">
              <a:off x="8691130" y="2553645"/>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8" name="íṥ1ïdé"/>
            <p:cNvSpPr/>
            <p:nvPr/>
          </p:nvSpPr>
          <p:spPr>
            <a:xfrm rot="900000" flipH="1">
              <a:off x="9674541" y="1986335"/>
              <a:ext cx="149413" cy="122627"/>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29" name="îṩlïďe"/>
            <p:cNvSpPr/>
            <p:nvPr/>
          </p:nvSpPr>
          <p:spPr>
            <a:xfrm rot="20700000" flipH="1">
              <a:off x="9759258" y="1800598"/>
              <a:ext cx="112256"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0" name="iş1iḑé"/>
            <p:cNvSpPr/>
            <p:nvPr/>
          </p:nvSpPr>
          <p:spPr>
            <a:xfrm rot="2700000">
              <a:off x="8499659" y="2388053"/>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1" name="îṥļíďé"/>
            <p:cNvSpPr/>
            <p:nvPr/>
          </p:nvSpPr>
          <p:spPr>
            <a:xfrm rot="17524025">
              <a:off x="9892001" y="2309415"/>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2" name="íṥlïḋé"/>
            <p:cNvSpPr/>
            <p:nvPr/>
          </p:nvSpPr>
          <p:spPr>
            <a:xfrm rot="12124025">
              <a:off x="9824291" y="2714378"/>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3" name="íšliḓê"/>
            <p:cNvSpPr/>
            <p:nvPr/>
          </p:nvSpPr>
          <p:spPr>
            <a:xfrm rot="6300000">
              <a:off x="9346476" y="1910327"/>
              <a:ext cx="92774" cy="92132"/>
            </a:xfrm>
            <a:prstGeom prst="parallelogram">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sp>
          <p:nvSpPr>
            <p:cNvPr id="34" name="îSliḋê"/>
            <p:cNvSpPr/>
            <p:nvPr/>
          </p:nvSpPr>
          <p:spPr>
            <a:xfrm rot="19324025">
              <a:off x="8917748" y="1614566"/>
              <a:ext cx="114468" cy="144016"/>
            </a:xfrm>
            <a:prstGeom prst="triangle">
              <a:avLst>
                <a:gd name="adj" fmla="val 74963"/>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p>
          </p:txBody>
        </p:sp>
      </p:grpSp>
    </p:spTree>
    <p:extLst>
      <p:ext uri="{BB962C8B-B14F-4D97-AF65-F5344CB8AC3E}">
        <p14:creationId xmlns:p14="http://schemas.microsoft.com/office/powerpoint/2010/main" val="388846985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5" presetClass="entr" presetSubtype="0" fill="hold" grpId="0" nodeType="after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anim calcmode="lin" valueType="num">
                                      <p:cBhvr>
                                        <p:cTn id="8" dur="500" fill="hold"/>
                                        <p:tgtEl>
                                          <p:spTgt spid="3"/>
                                        </p:tgtEl>
                                        <p:attrNameLst>
                                          <p:attrName>ppt_w</p:attrName>
                                        </p:attrNameLst>
                                      </p:cBhvr>
                                      <p:tavLst>
                                        <p:tav tm="0" fmla="#ppt_w*sin(2.5*pi*$)">
                                          <p:val>
                                            <p:fltVal val="0"/>
                                          </p:val>
                                        </p:tav>
                                        <p:tav tm="100000">
                                          <p:val>
                                            <p:fltVal val="1"/>
                                          </p:val>
                                        </p:tav>
                                      </p:tavLst>
                                    </p:anim>
                                    <p:anim calcmode="lin" valueType="num">
                                      <p:cBhvr>
                                        <p:cTn id="9" dur="500" fill="hold"/>
                                        <p:tgtEl>
                                          <p:spTgt spid="3"/>
                                        </p:tgtEl>
                                        <p:attrNameLst>
                                          <p:attrName>ppt_h</p:attrName>
                                        </p:attrNameLst>
                                      </p:cBhvr>
                                      <p:tavLst>
                                        <p:tav tm="0">
                                          <p:val>
                                            <p:strVal val="#ppt_h"/>
                                          </p:val>
                                        </p:tav>
                                        <p:tav tm="100000">
                                          <p:val>
                                            <p:strVal val="#ppt_h"/>
                                          </p:val>
                                        </p:tav>
                                      </p:tavLst>
                                    </p:anim>
                                  </p:childTnLst>
                                </p:cTn>
                              </p:par>
                              <p:par>
                                <p:cTn id="10" presetID="45" presetClass="entr" presetSubtype="0" fill="hold" grpId="0" nodeType="with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fade">
                                      <p:cBhvr>
                                        <p:cTn id="12" dur="750"/>
                                        <p:tgtEl>
                                          <p:spTgt spid="2"/>
                                        </p:tgtEl>
                                      </p:cBhvr>
                                    </p:animEffect>
                                    <p:anim calcmode="lin" valueType="num">
                                      <p:cBhvr>
                                        <p:cTn id="13" dur="750" fill="hold"/>
                                        <p:tgtEl>
                                          <p:spTgt spid="2"/>
                                        </p:tgtEl>
                                        <p:attrNameLst>
                                          <p:attrName>ppt_w</p:attrName>
                                        </p:attrNameLst>
                                      </p:cBhvr>
                                      <p:tavLst>
                                        <p:tav tm="0" fmla="#ppt_w*sin(2.5*pi*$)">
                                          <p:val>
                                            <p:fltVal val="0"/>
                                          </p:val>
                                        </p:tav>
                                        <p:tav tm="100000">
                                          <p:val>
                                            <p:fltVal val="1"/>
                                          </p:val>
                                        </p:tav>
                                      </p:tavLst>
                                    </p:anim>
                                    <p:anim calcmode="lin" valueType="num">
                                      <p:cBhvr>
                                        <p:cTn id="14" dur="750" fill="hold"/>
                                        <p:tgtEl>
                                          <p:spTgt spid="2"/>
                                        </p:tgtEl>
                                        <p:attrNameLst>
                                          <p:attrName>ppt_h</p:attrName>
                                        </p:attrNameLst>
                                      </p:cBhvr>
                                      <p:tavLst>
                                        <p:tav tm="0">
                                          <p:val>
                                            <p:strVal val="#ppt_h"/>
                                          </p:val>
                                        </p:tav>
                                        <p:tav tm="100000">
                                          <p:val>
                                            <p:strVal val="#ppt_h"/>
                                          </p:val>
                                        </p:tav>
                                      </p:tavLst>
                                    </p:anim>
                                  </p:childTnLst>
                                </p:cTn>
                              </p:par>
                            </p:childTnLst>
                          </p:cTn>
                        </p:par>
                        <p:par>
                          <p:cTn id="15" fill="hold">
                            <p:stCondLst>
                              <p:cond delay="750"/>
                            </p:stCondLst>
                            <p:childTnLst>
                              <p:par>
                                <p:cTn id="16" presetID="22" presetClass="entr" presetSubtype="8" fill="hold" grpId="0" nodeType="after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wipe(left)">
                                      <p:cBhvr>
                                        <p:cTn id="18" dur="1000"/>
                                        <p:tgtEl>
                                          <p:spTgt spid="7"/>
                                        </p:tgtEl>
                                      </p:cBhvr>
                                    </p:animEffect>
                                  </p:childTnLst>
                                </p:cTn>
                              </p:par>
                              <p:par>
                                <p:cTn id="19" presetID="42" presetClass="entr" presetSubtype="0" fill="hold"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fade">
                                      <p:cBhvr>
                                        <p:cTn id="21" dur="1000"/>
                                        <p:tgtEl>
                                          <p:spTgt spid="12"/>
                                        </p:tgtEl>
                                      </p:cBhvr>
                                    </p:animEffect>
                                    <p:anim calcmode="lin" valueType="num">
                                      <p:cBhvr>
                                        <p:cTn id="22" dur="1000" fill="hold"/>
                                        <p:tgtEl>
                                          <p:spTgt spid="12"/>
                                        </p:tgtEl>
                                        <p:attrNameLst>
                                          <p:attrName>ppt_x</p:attrName>
                                        </p:attrNameLst>
                                      </p:cBhvr>
                                      <p:tavLst>
                                        <p:tav tm="0">
                                          <p:val>
                                            <p:strVal val="#ppt_x"/>
                                          </p:val>
                                        </p:tav>
                                        <p:tav tm="100000">
                                          <p:val>
                                            <p:strVal val="#ppt_x"/>
                                          </p:val>
                                        </p:tav>
                                      </p:tavLst>
                                    </p:anim>
                                    <p:anim calcmode="lin" valueType="num">
                                      <p:cBhvr>
                                        <p:cTn id="23" dur="1000" fill="hold"/>
                                        <p:tgtEl>
                                          <p:spTgt spid="12"/>
                                        </p:tgtEl>
                                        <p:attrNameLst>
                                          <p:attrName>ppt_y</p:attrName>
                                        </p:attrNameLst>
                                      </p:cBhvr>
                                      <p:tavLst>
                                        <p:tav tm="0">
                                          <p:val>
                                            <p:strVal val="#ppt_y+.1"/>
                                          </p:val>
                                        </p:tav>
                                        <p:tav tm="100000">
                                          <p:val>
                                            <p:strVal val="#ppt_y"/>
                                          </p:val>
                                        </p:tav>
                                      </p:tavLst>
                                    </p:anim>
                                  </p:childTnLst>
                                </p:cTn>
                              </p:par>
                              <p:par>
                                <p:cTn id="24" presetID="22" presetClass="entr" presetSubtype="8" fill="hold" grpId="0" nodeType="withEffect">
                                  <p:stCondLst>
                                    <p:cond delay="0"/>
                                  </p:stCondLst>
                                  <p:childTnLst>
                                    <p:set>
                                      <p:cBhvr>
                                        <p:cTn id="25" dur="1" fill="hold">
                                          <p:stCondLst>
                                            <p:cond delay="0"/>
                                          </p:stCondLst>
                                        </p:cTn>
                                        <p:tgtEl>
                                          <p:spTgt spid="4"/>
                                        </p:tgtEl>
                                        <p:attrNameLst>
                                          <p:attrName>style.visibility</p:attrName>
                                        </p:attrNameLst>
                                      </p:cBhvr>
                                      <p:to>
                                        <p:strVal val="visible"/>
                                      </p:to>
                                    </p:set>
                                    <p:animEffect transition="in" filter="wipe(left)">
                                      <p:cBhvr>
                                        <p:cTn id="26" dur="3000"/>
                                        <p:tgtEl>
                                          <p:spTgt spid="4"/>
                                        </p:tgtEl>
                                      </p:cBhvr>
                                    </p:animEffect>
                                  </p:childTnLst>
                                </p:cTn>
                              </p:par>
                            </p:childTnLst>
                          </p:cTn>
                        </p:par>
                        <p:par>
                          <p:cTn id="27" fill="hold">
                            <p:stCondLst>
                              <p:cond delay="3750"/>
                            </p:stCondLst>
                            <p:childTnLst>
                              <p:par>
                                <p:cTn id="28" presetID="22" presetClass="entr" presetSubtype="8" fill="hold" grpId="0" nodeType="afterEffect">
                                  <p:stCondLst>
                                    <p:cond delay="500"/>
                                  </p:stCondLst>
                                  <p:childTnLst>
                                    <p:set>
                                      <p:cBhvr>
                                        <p:cTn id="29" dur="1" fill="hold">
                                          <p:stCondLst>
                                            <p:cond delay="0"/>
                                          </p:stCondLst>
                                        </p:cTn>
                                        <p:tgtEl>
                                          <p:spTgt spid="5"/>
                                        </p:tgtEl>
                                        <p:attrNameLst>
                                          <p:attrName>style.visibility</p:attrName>
                                        </p:attrNameLst>
                                      </p:cBhvr>
                                      <p:to>
                                        <p:strVal val="visible"/>
                                      </p:to>
                                    </p:set>
                                    <p:animEffect transition="in" filter="wipe(left)">
                                      <p:cBhvr>
                                        <p:cTn id="30" dur="3000"/>
                                        <p:tgtEl>
                                          <p:spTgt spid="5"/>
                                        </p:tgtEl>
                                      </p:cBhvr>
                                    </p:animEffect>
                                  </p:childTnLst>
                                </p:cTn>
                              </p:par>
                              <p:par>
                                <p:cTn id="31" presetID="22" presetClass="entr" presetSubtype="8" fill="hold" grpId="0" nodeType="withEffect">
                                  <p:stCondLst>
                                    <p:cond delay="0"/>
                                  </p:stCondLst>
                                  <p:childTnLst>
                                    <p:set>
                                      <p:cBhvr>
                                        <p:cTn id="32" dur="1" fill="hold">
                                          <p:stCondLst>
                                            <p:cond delay="0"/>
                                          </p:stCondLst>
                                        </p:cTn>
                                        <p:tgtEl>
                                          <p:spTgt spid="8"/>
                                        </p:tgtEl>
                                        <p:attrNameLst>
                                          <p:attrName>style.visibility</p:attrName>
                                        </p:attrNameLst>
                                      </p:cBhvr>
                                      <p:to>
                                        <p:strVal val="visible"/>
                                      </p:to>
                                    </p:set>
                                    <p:animEffect transition="in" filter="wipe(left)">
                                      <p:cBhvr>
                                        <p:cTn id="33" dur="1250"/>
                                        <p:tgtEl>
                                          <p:spTgt spid="8"/>
                                        </p:tgtEl>
                                      </p:cBhvr>
                                    </p:animEffect>
                                  </p:childTnLst>
                                </p:cTn>
                              </p:par>
                            </p:childTnLst>
                          </p:cTn>
                        </p:par>
                        <p:par>
                          <p:cTn id="34" fill="hold">
                            <p:stCondLst>
                              <p:cond delay="7250"/>
                            </p:stCondLst>
                            <p:childTnLst>
                              <p:par>
                                <p:cTn id="35" presetID="22" presetClass="entr" presetSubtype="8" fill="hold" grpId="0" nodeType="afterEffect">
                                  <p:stCondLst>
                                    <p:cond delay="500"/>
                                  </p:stCondLst>
                                  <p:childTnLst>
                                    <p:set>
                                      <p:cBhvr>
                                        <p:cTn id="36" dur="1" fill="hold">
                                          <p:stCondLst>
                                            <p:cond delay="0"/>
                                          </p:stCondLst>
                                        </p:cTn>
                                        <p:tgtEl>
                                          <p:spTgt spid="6"/>
                                        </p:tgtEl>
                                        <p:attrNameLst>
                                          <p:attrName>style.visibility</p:attrName>
                                        </p:attrNameLst>
                                      </p:cBhvr>
                                      <p:to>
                                        <p:strVal val="visible"/>
                                      </p:to>
                                    </p:set>
                                    <p:animEffect transition="in" filter="wipe(left)">
                                      <p:cBhvr>
                                        <p:cTn id="37" dur="3000"/>
                                        <p:tgtEl>
                                          <p:spTgt spid="6"/>
                                        </p:tgtEl>
                                      </p:cBhvr>
                                    </p:animEffect>
                                  </p:childTnLst>
                                </p:cTn>
                              </p:par>
                              <p:par>
                                <p:cTn id="38" presetID="22" presetClass="entr" presetSubtype="8" fill="hold" grpId="0" nodeType="withEffect">
                                  <p:stCondLst>
                                    <p:cond delay="0"/>
                                  </p:stCondLst>
                                  <p:childTnLst>
                                    <p:set>
                                      <p:cBhvr>
                                        <p:cTn id="39" dur="1" fill="hold">
                                          <p:stCondLst>
                                            <p:cond delay="0"/>
                                          </p:stCondLst>
                                        </p:cTn>
                                        <p:tgtEl>
                                          <p:spTgt spid="9"/>
                                        </p:tgtEl>
                                        <p:attrNameLst>
                                          <p:attrName>style.visibility</p:attrName>
                                        </p:attrNameLst>
                                      </p:cBhvr>
                                      <p:to>
                                        <p:strVal val="visible"/>
                                      </p:to>
                                    </p:set>
                                    <p:animEffect transition="in" filter="wipe(left)">
                                      <p:cBhvr>
                                        <p:cTn id="40" dur="1000"/>
                                        <p:tgtEl>
                                          <p:spTgt spid="9"/>
                                        </p:tgtEl>
                                      </p:cBhvr>
                                    </p:animEffect>
                                  </p:childTnLst>
                                </p:cTn>
                              </p:par>
                            </p:childTnLst>
                          </p:cTn>
                        </p:par>
                        <p:par>
                          <p:cTn id="41" fill="hold">
                            <p:stCondLst>
                              <p:cond delay="10750"/>
                            </p:stCondLst>
                            <p:childTnLst>
                              <p:par>
                                <p:cTn id="42" presetID="16" presetClass="entr" presetSubtype="26" fill="hold" grpId="0" nodeType="afterEffect">
                                  <p:stCondLst>
                                    <p:cond delay="0"/>
                                  </p:stCondLst>
                                  <p:childTnLst>
                                    <p:set>
                                      <p:cBhvr>
                                        <p:cTn id="43" dur="1" fill="hold">
                                          <p:stCondLst>
                                            <p:cond delay="0"/>
                                          </p:stCondLst>
                                        </p:cTn>
                                        <p:tgtEl>
                                          <p:spTgt spid="10"/>
                                        </p:tgtEl>
                                        <p:attrNameLst>
                                          <p:attrName>style.visibility</p:attrName>
                                        </p:attrNameLst>
                                      </p:cBhvr>
                                      <p:to>
                                        <p:strVal val="visible"/>
                                      </p:to>
                                    </p:set>
                                    <p:animEffect transition="in" filter="barn(inHorizontal)">
                                      <p:cBhvr>
                                        <p:cTn id="44"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p:bldP spid="4" grpId="0" animBg="1"/>
      <p:bldP spid="5" grpId="0" animBg="1"/>
      <p:bldP spid="6" grpId="0" animBg="1"/>
      <p:bldP spid="7" grpId="0"/>
      <p:bldP spid="8" grpId="0"/>
      <p:bldP spid="9" grpId="0"/>
      <p:bldP spid="10"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Freeform: Shape 3">
            <a:extLst>
              <a:ext uri="{FF2B5EF4-FFF2-40B4-BE49-F238E27FC236}">
                <a16:creationId xmlns:a16="http://schemas.microsoft.com/office/drawing/2014/main" xmlns="" id="{24679A66-739C-4A8C-AD51-33647946D9BD}"/>
              </a:ext>
            </a:extLst>
          </p:cNvPr>
          <p:cNvSpPr/>
          <p:nvPr/>
        </p:nvSpPr>
        <p:spPr>
          <a:xfrm rot="8341735" flipH="1">
            <a:off x="2594085" y="2649444"/>
            <a:ext cx="641652" cy="688799"/>
          </a:xfrm>
          <a:custGeom>
            <a:avLst/>
            <a:gdLst/>
            <a:ahLst/>
            <a:cxnLst>
              <a:cxn ang="0">
                <a:pos x="wd2" y="hd2"/>
              </a:cxn>
              <a:cxn ang="5400000">
                <a:pos x="wd2" y="hd2"/>
              </a:cxn>
              <a:cxn ang="10800000">
                <a:pos x="wd2" y="hd2"/>
              </a:cxn>
              <a:cxn ang="16200000">
                <a:pos x="wd2" y="hd2"/>
              </a:cxn>
            </a:cxnLst>
            <a:rect l="0" t="0" r="r" b="b"/>
            <a:pathLst>
              <a:path w="21600" h="21600" extrusionOk="0">
                <a:moveTo>
                  <a:pt x="21600" y="0"/>
                </a:moveTo>
                <a:cubicBezTo>
                  <a:pt x="18516" y="4499"/>
                  <a:pt x="14591" y="8500"/>
                  <a:pt x="10132" y="11778"/>
                </a:cubicBezTo>
                <a:cubicBezTo>
                  <a:pt x="8255" y="13157"/>
                  <a:pt x="5662" y="14203"/>
                  <a:pt x="4109" y="12842"/>
                </a:cubicBezTo>
                <a:cubicBezTo>
                  <a:pt x="1726" y="10754"/>
                  <a:pt x="4412" y="6732"/>
                  <a:pt x="8055" y="7797"/>
                </a:cubicBezTo>
                <a:cubicBezTo>
                  <a:pt x="11161" y="8705"/>
                  <a:pt x="11409" y="12598"/>
                  <a:pt x="9408" y="15522"/>
                </a:cubicBezTo>
                <a:cubicBezTo>
                  <a:pt x="7373" y="18496"/>
                  <a:pt x="3870" y="20653"/>
                  <a:pt x="0" y="21600"/>
                </a:cubicBezTo>
              </a:path>
            </a:pathLst>
          </a:custGeom>
          <a:ln w="50800" cap="rnd">
            <a:solidFill>
              <a:schemeClr val="accent2"/>
            </a:solidFill>
            <a:custDash>
              <a:ds d="100000" sp="200000"/>
            </a:custDash>
            <a:miter lim="400000"/>
            <a:tailEnd type="arrow"/>
          </a:ln>
        </p:spPr>
        <p:txBody>
          <a:bodyPr anchor="ctr"/>
          <a:lstStyle/>
          <a:p>
            <a:pPr algn="ctr"/>
            <a:endParaRPr>
              <a:cs typeface="+mn-ea"/>
              <a:sym typeface="+mn-lt"/>
            </a:endParaRPr>
          </a:p>
        </p:txBody>
      </p:sp>
      <p:sp>
        <p:nvSpPr>
          <p:cNvPr id="9" name="Freeform: Shape 4">
            <a:extLst>
              <a:ext uri="{FF2B5EF4-FFF2-40B4-BE49-F238E27FC236}">
                <a16:creationId xmlns:a16="http://schemas.microsoft.com/office/drawing/2014/main" xmlns="" id="{70BC3B26-41E6-4298-A2CC-233895ADBA55}"/>
              </a:ext>
            </a:extLst>
          </p:cNvPr>
          <p:cNvSpPr/>
          <p:nvPr/>
        </p:nvSpPr>
        <p:spPr>
          <a:xfrm>
            <a:off x="2590875" y="1836167"/>
            <a:ext cx="792088" cy="624582"/>
          </a:xfrm>
          <a:custGeom>
            <a:avLst/>
            <a:gdLst/>
            <a:ahLst/>
            <a:cxnLst>
              <a:cxn ang="0">
                <a:pos x="wd2" y="hd2"/>
              </a:cxn>
              <a:cxn ang="5400000">
                <a:pos x="wd2" y="hd2"/>
              </a:cxn>
              <a:cxn ang="10800000">
                <a:pos x="wd2" y="hd2"/>
              </a:cxn>
              <a:cxn ang="16200000">
                <a:pos x="wd2" y="hd2"/>
              </a:cxn>
            </a:cxnLst>
            <a:rect l="0" t="0" r="r" b="b"/>
            <a:pathLst>
              <a:path w="21600" h="20760" extrusionOk="0">
                <a:moveTo>
                  <a:pt x="21600" y="20760"/>
                </a:moveTo>
                <a:cubicBezTo>
                  <a:pt x="18369" y="9606"/>
                  <a:pt x="14127" y="2481"/>
                  <a:pt x="9559" y="535"/>
                </a:cubicBezTo>
                <a:cubicBezTo>
                  <a:pt x="6331" y="-840"/>
                  <a:pt x="3052" y="446"/>
                  <a:pt x="0" y="4285"/>
                </a:cubicBezTo>
              </a:path>
            </a:pathLst>
          </a:custGeom>
          <a:ln w="50800" cap="rnd">
            <a:solidFill>
              <a:schemeClr val="accent1"/>
            </a:solidFill>
            <a:custDash>
              <a:ds d="100000" sp="200000"/>
            </a:custDash>
            <a:miter lim="400000"/>
            <a:tailEnd type="arrow"/>
          </a:ln>
        </p:spPr>
        <p:txBody>
          <a:bodyPr anchor="ctr"/>
          <a:lstStyle/>
          <a:p>
            <a:pPr algn="ctr"/>
            <a:endParaRPr>
              <a:cs typeface="+mn-ea"/>
              <a:sym typeface="+mn-lt"/>
            </a:endParaRPr>
          </a:p>
        </p:txBody>
      </p:sp>
      <p:sp>
        <p:nvSpPr>
          <p:cNvPr id="10" name="Freeform: Shape 5">
            <a:extLst>
              <a:ext uri="{FF2B5EF4-FFF2-40B4-BE49-F238E27FC236}">
                <a16:creationId xmlns:a16="http://schemas.microsoft.com/office/drawing/2014/main" xmlns="" id="{C07DC8A4-0EF8-4575-9228-FB87D37188C9}"/>
              </a:ext>
            </a:extLst>
          </p:cNvPr>
          <p:cNvSpPr/>
          <p:nvPr/>
        </p:nvSpPr>
        <p:spPr>
          <a:xfrm rot="13260000">
            <a:off x="5508011" y="2870467"/>
            <a:ext cx="764916" cy="704169"/>
          </a:xfrm>
          <a:custGeom>
            <a:avLst/>
            <a:gdLst/>
            <a:ahLst/>
            <a:cxnLst>
              <a:cxn ang="0">
                <a:pos x="wd2" y="hd2"/>
              </a:cxn>
              <a:cxn ang="5400000">
                <a:pos x="wd2" y="hd2"/>
              </a:cxn>
              <a:cxn ang="10800000">
                <a:pos x="wd2" y="hd2"/>
              </a:cxn>
              <a:cxn ang="16200000">
                <a:pos x="wd2" y="hd2"/>
              </a:cxn>
            </a:cxnLst>
            <a:rect l="0" t="0" r="r" b="b"/>
            <a:pathLst>
              <a:path w="21600" h="21600" extrusionOk="0">
                <a:moveTo>
                  <a:pt x="21600" y="0"/>
                </a:moveTo>
                <a:cubicBezTo>
                  <a:pt x="18516" y="4499"/>
                  <a:pt x="14591" y="8500"/>
                  <a:pt x="10132" y="11778"/>
                </a:cubicBezTo>
                <a:cubicBezTo>
                  <a:pt x="8255" y="13157"/>
                  <a:pt x="5662" y="14203"/>
                  <a:pt x="4109" y="12842"/>
                </a:cubicBezTo>
                <a:cubicBezTo>
                  <a:pt x="1726" y="10754"/>
                  <a:pt x="4412" y="6732"/>
                  <a:pt x="8055" y="7797"/>
                </a:cubicBezTo>
                <a:cubicBezTo>
                  <a:pt x="11161" y="8705"/>
                  <a:pt x="11409" y="12598"/>
                  <a:pt x="9408" y="15522"/>
                </a:cubicBezTo>
                <a:cubicBezTo>
                  <a:pt x="7373" y="18496"/>
                  <a:pt x="3870" y="20653"/>
                  <a:pt x="0" y="21600"/>
                </a:cubicBezTo>
              </a:path>
            </a:pathLst>
          </a:custGeom>
          <a:ln w="50800" cap="rnd">
            <a:solidFill>
              <a:schemeClr val="accent4"/>
            </a:solidFill>
            <a:custDash>
              <a:ds d="100000" sp="200000"/>
            </a:custDash>
            <a:miter lim="400000"/>
            <a:tailEnd type="arrow"/>
          </a:ln>
        </p:spPr>
        <p:txBody>
          <a:bodyPr anchor="ctr"/>
          <a:lstStyle/>
          <a:p>
            <a:pPr algn="ctr"/>
            <a:endParaRPr>
              <a:cs typeface="+mn-ea"/>
              <a:sym typeface="+mn-lt"/>
            </a:endParaRPr>
          </a:p>
        </p:txBody>
      </p:sp>
      <p:sp>
        <p:nvSpPr>
          <p:cNvPr id="11" name="Freeform: Shape 6">
            <a:extLst>
              <a:ext uri="{FF2B5EF4-FFF2-40B4-BE49-F238E27FC236}">
                <a16:creationId xmlns:a16="http://schemas.microsoft.com/office/drawing/2014/main" xmlns="" id="{4907BFDE-C2A7-4784-9F51-894E660991B3}"/>
              </a:ext>
            </a:extLst>
          </p:cNvPr>
          <p:cNvSpPr/>
          <p:nvPr/>
        </p:nvSpPr>
        <p:spPr>
          <a:xfrm flipH="1">
            <a:off x="5591812" y="2049444"/>
            <a:ext cx="887495" cy="81475"/>
          </a:xfrm>
          <a:custGeom>
            <a:avLst/>
            <a:gdLst/>
            <a:ahLst/>
            <a:cxnLst>
              <a:cxn ang="0">
                <a:pos x="wd2" y="hd2"/>
              </a:cxn>
              <a:cxn ang="5400000">
                <a:pos x="wd2" y="hd2"/>
              </a:cxn>
              <a:cxn ang="10800000">
                <a:pos x="wd2" y="hd2"/>
              </a:cxn>
              <a:cxn ang="16200000">
                <a:pos x="wd2" y="hd2"/>
              </a:cxn>
            </a:cxnLst>
            <a:rect l="0" t="0" r="r" b="b"/>
            <a:pathLst>
              <a:path w="21600" h="20760" extrusionOk="0">
                <a:moveTo>
                  <a:pt x="21600" y="20760"/>
                </a:moveTo>
                <a:cubicBezTo>
                  <a:pt x="18369" y="9606"/>
                  <a:pt x="14127" y="2481"/>
                  <a:pt x="9559" y="535"/>
                </a:cubicBezTo>
                <a:cubicBezTo>
                  <a:pt x="6331" y="-840"/>
                  <a:pt x="3052" y="446"/>
                  <a:pt x="0" y="4285"/>
                </a:cubicBezTo>
              </a:path>
            </a:pathLst>
          </a:custGeom>
          <a:ln w="50800" cap="rnd">
            <a:solidFill>
              <a:schemeClr val="accent3"/>
            </a:solidFill>
            <a:custDash>
              <a:ds d="100000" sp="200000"/>
            </a:custDash>
            <a:miter lim="400000"/>
            <a:tailEnd type="arrow"/>
          </a:ln>
        </p:spPr>
        <p:txBody>
          <a:bodyPr anchor="ctr"/>
          <a:lstStyle/>
          <a:p>
            <a:pPr algn="ctr"/>
            <a:endParaRPr>
              <a:cs typeface="+mn-ea"/>
              <a:sym typeface="+mn-lt"/>
            </a:endParaRPr>
          </a:p>
        </p:txBody>
      </p:sp>
      <p:grpSp>
        <p:nvGrpSpPr>
          <p:cNvPr id="12" name="Group 7">
            <a:extLst>
              <a:ext uri="{FF2B5EF4-FFF2-40B4-BE49-F238E27FC236}">
                <a16:creationId xmlns:a16="http://schemas.microsoft.com/office/drawing/2014/main" xmlns="" id="{06DA0D65-792A-4657-832E-2792D74E21BD}"/>
              </a:ext>
            </a:extLst>
          </p:cNvPr>
          <p:cNvGrpSpPr/>
          <p:nvPr/>
        </p:nvGrpSpPr>
        <p:grpSpPr>
          <a:xfrm>
            <a:off x="3490034" y="2178473"/>
            <a:ext cx="2163385" cy="1802767"/>
            <a:chOff x="0" y="0"/>
            <a:chExt cx="6478921" cy="6255984"/>
          </a:xfrm>
        </p:grpSpPr>
        <p:sp>
          <p:nvSpPr>
            <p:cNvPr id="13" name="Freeform: Shape 8">
              <a:extLst>
                <a:ext uri="{FF2B5EF4-FFF2-40B4-BE49-F238E27FC236}">
                  <a16:creationId xmlns:a16="http://schemas.microsoft.com/office/drawing/2014/main" xmlns="" id="{DE90F964-6724-4B1B-9FB3-C4C23666DF12}"/>
                </a:ext>
              </a:extLst>
            </p:cNvPr>
            <p:cNvSpPr/>
            <p:nvPr/>
          </p:nvSpPr>
          <p:spPr>
            <a:xfrm>
              <a:off x="0" y="2805035"/>
              <a:ext cx="6478921" cy="3450949"/>
            </a:xfrm>
            <a:custGeom>
              <a:avLst/>
              <a:gdLst/>
              <a:ahLst/>
              <a:cxnLst>
                <a:cxn ang="0">
                  <a:pos x="wd2" y="hd2"/>
                </a:cxn>
                <a:cxn ang="5400000">
                  <a:pos x="wd2" y="hd2"/>
                </a:cxn>
                <a:cxn ang="10800000">
                  <a:pos x="wd2" y="hd2"/>
                </a:cxn>
                <a:cxn ang="16200000">
                  <a:pos x="wd2" y="hd2"/>
                </a:cxn>
              </a:cxnLst>
              <a:rect l="0" t="0" r="r" b="b"/>
              <a:pathLst>
                <a:path w="21600" h="21600" extrusionOk="0">
                  <a:moveTo>
                    <a:pt x="21600" y="21387"/>
                  </a:moveTo>
                  <a:lnTo>
                    <a:pt x="60" y="21600"/>
                  </a:lnTo>
                  <a:lnTo>
                    <a:pt x="0" y="213"/>
                  </a:lnTo>
                  <a:lnTo>
                    <a:pt x="21540" y="0"/>
                  </a:lnTo>
                  <a:cubicBezTo>
                    <a:pt x="21540" y="0"/>
                    <a:pt x="21600" y="21387"/>
                    <a:pt x="21600" y="21387"/>
                  </a:cubicBezTo>
                  <a:close/>
                </a:path>
              </a:pathLst>
            </a:custGeom>
            <a:solidFill>
              <a:srgbClr val="565F68"/>
            </a:solidFill>
            <a:ln w="12700" cap="flat">
              <a:noFill/>
              <a:miter lim="400000"/>
            </a:ln>
            <a:effectLst/>
          </p:spPr>
          <p:txBody>
            <a:bodyPr anchor="ctr"/>
            <a:lstStyle/>
            <a:p>
              <a:pPr algn="ctr"/>
              <a:endParaRPr>
                <a:cs typeface="+mn-ea"/>
                <a:sym typeface="+mn-lt"/>
              </a:endParaRPr>
            </a:p>
          </p:txBody>
        </p:sp>
        <p:sp>
          <p:nvSpPr>
            <p:cNvPr id="14" name="Freeform: Shape 9">
              <a:extLst>
                <a:ext uri="{FF2B5EF4-FFF2-40B4-BE49-F238E27FC236}">
                  <a16:creationId xmlns:a16="http://schemas.microsoft.com/office/drawing/2014/main" xmlns="" id="{38D0C5C1-33C9-4C6A-BB3B-25D0C52581EE}"/>
                </a:ext>
              </a:extLst>
            </p:cNvPr>
            <p:cNvSpPr/>
            <p:nvPr/>
          </p:nvSpPr>
          <p:spPr>
            <a:xfrm>
              <a:off x="0" y="673208"/>
              <a:ext cx="6460923" cy="2170015"/>
            </a:xfrm>
            <a:custGeom>
              <a:avLst/>
              <a:gdLst/>
              <a:ahLst/>
              <a:cxnLst>
                <a:cxn ang="0">
                  <a:pos x="wd2" y="hd2"/>
                </a:cxn>
                <a:cxn ang="5400000">
                  <a:pos x="wd2" y="hd2"/>
                </a:cxn>
                <a:cxn ang="10800000">
                  <a:pos x="wd2" y="hd2"/>
                </a:cxn>
                <a:cxn ang="16200000">
                  <a:pos x="wd2" y="hd2"/>
                </a:cxn>
              </a:cxnLst>
              <a:rect l="0" t="0" r="r" b="b"/>
              <a:pathLst>
                <a:path w="21600" h="21600" extrusionOk="0">
                  <a:moveTo>
                    <a:pt x="0" y="21600"/>
                  </a:moveTo>
                  <a:lnTo>
                    <a:pt x="10762" y="0"/>
                  </a:lnTo>
                  <a:lnTo>
                    <a:pt x="21600" y="21261"/>
                  </a:lnTo>
                  <a:cubicBezTo>
                    <a:pt x="21600" y="21261"/>
                    <a:pt x="0" y="21600"/>
                    <a:pt x="0" y="21600"/>
                  </a:cubicBezTo>
                  <a:close/>
                </a:path>
              </a:pathLst>
            </a:custGeom>
            <a:solidFill>
              <a:srgbClr val="565F68"/>
            </a:solidFill>
            <a:ln w="12700" cap="flat">
              <a:noFill/>
              <a:miter lim="400000"/>
            </a:ln>
            <a:effectLst/>
          </p:spPr>
          <p:txBody>
            <a:bodyPr anchor="ctr"/>
            <a:lstStyle/>
            <a:p>
              <a:pPr algn="ctr"/>
              <a:endParaRPr>
                <a:cs typeface="+mn-ea"/>
                <a:sym typeface="+mn-lt"/>
              </a:endParaRPr>
            </a:p>
          </p:txBody>
        </p:sp>
        <p:sp>
          <p:nvSpPr>
            <p:cNvPr id="15" name="Freeform: Shape 10">
              <a:extLst>
                <a:ext uri="{FF2B5EF4-FFF2-40B4-BE49-F238E27FC236}">
                  <a16:creationId xmlns:a16="http://schemas.microsoft.com/office/drawing/2014/main" xmlns="" id="{E5E8F79A-2464-4765-A6BF-59B511EFC14E}"/>
                </a:ext>
              </a:extLst>
            </p:cNvPr>
            <p:cNvSpPr/>
            <p:nvPr/>
          </p:nvSpPr>
          <p:spPr>
            <a:xfrm>
              <a:off x="575032" y="0"/>
              <a:ext cx="5175874" cy="4522615"/>
            </a:xfrm>
            <a:custGeom>
              <a:avLst/>
              <a:gdLst/>
              <a:ahLst/>
              <a:cxnLst>
                <a:cxn ang="0">
                  <a:pos x="wd2" y="hd2"/>
                </a:cxn>
                <a:cxn ang="5400000">
                  <a:pos x="wd2" y="hd2"/>
                </a:cxn>
                <a:cxn ang="10800000">
                  <a:pos x="wd2" y="hd2"/>
                </a:cxn>
                <a:cxn ang="16200000">
                  <a:pos x="wd2" y="hd2"/>
                </a:cxn>
              </a:cxnLst>
              <a:rect l="0" t="0" r="r" b="b"/>
              <a:pathLst>
                <a:path w="21600" h="21600" extrusionOk="0">
                  <a:moveTo>
                    <a:pt x="11107" y="21600"/>
                  </a:moveTo>
                  <a:lnTo>
                    <a:pt x="21600" y="15163"/>
                  </a:lnTo>
                  <a:lnTo>
                    <a:pt x="21581" y="0"/>
                  </a:lnTo>
                  <a:lnTo>
                    <a:pt x="0" y="0"/>
                  </a:lnTo>
                  <a:lnTo>
                    <a:pt x="31" y="14971"/>
                  </a:lnTo>
                  <a:cubicBezTo>
                    <a:pt x="31" y="14971"/>
                    <a:pt x="11107" y="21600"/>
                    <a:pt x="11107" y="21600"/>
                  </a:cubicBezTo>
                  <a:close/>
                </a:path>
              </a:pathLst>
            </a:custGeom>
            <a:gradFill flip="none" rotWithShape="1">
              <a:gsLst>
                <a:gs pos="11819">
                  <a:srgbClr val="E3E5E7"/>
                </a:gs>
                <a:gs pos="20041">
                  <a:srgbClr val="F1F2F3"/>
                </a:gs>
                <a:gs pos="51899">
                  <a:srgbClr val="FFFFFF"/>
                </a:gs>
              </a:gsLst>
              <a:lin ang="16200000" scaled="0"/>
            </a:gradFill>
            <a:ln w="12700" cap="flat">
              <a:noFill/>
              <a:miter lim="400000"/>
            </a:ln>
            <a:effectLst>
              <a:outerShdw blurRad="203200" dist="48429" dir="5400000" rotWithShape="0">
                <a:srgbClr val="000000"/>
              </a:outerShdw>
            </a:effectLst>
          </p:spPr>
          <p:txBody>
            <a:bodyPr anchor="ctr"/>
            <a:lstStyle/>
            <a:p>
              <a:pPr algn="ctr"/>
              <a:endParaRPr>
                <a:cs typeface="+mn-ea"/>
                <a:sym typeface="+mn-lt"/>
              </a:endParaRPr>
            </a:p>
          </p:txBody>
        </p:sp>
        <p:sp>
          <p:nvSpPr>
            <p:cNvPr id="16" name="Freeform: Shape 11">
              <a:extLst>
                <a:ext uri="{FF2B5EF4-FFF2-40B4-BE49-F238E27FC236}">
                  <a16:creationId xmlns:a16="http://schemas.microsoft.com/office/drawing/2014/main" xmlns="" id="{2FC77DAC-140C-40CF-8C95-879E6BB3E3A6}"/>
                </a:ext>
              </a:extLst>
            </p:cNvPr>
            <p:cNvSpPr/>
            <p:nvPr/>
          </p:nvSpPr>
          <p:spPr>
            <a:xfrm>
              <a:off x="14025" y="2833086"/>
              <a:ext cx="3239468" cy="3416926"/>
            </a:xfrm>
            <a:custGeom>
              <a:avLst/>
              <a:gdLst/>
              <a:ahLst/>
              <a:cxnLst>
                <a:cxn ang="0">
                  <a:pos x="wd2" y="hd2"/>
                </a:cxn>
                <a:cxn ang="5400000">
                  <a:pos x="wd2" y="hd2"/>
                </a:cxn>
                <a:cxn ang="10800000">
                  <a:pos x="wd2" y="hd2"/>
                </a:cxn>
                <a:cxn ang="16200000">
                  <a:pos x="wd2" y="hd2"/>
                </a:cxn>
              </a:cxnLst>
              <a:rect l="0" t="0" r="r" b="b"/>
              <a:pathLst>
                <a:path w="21600" h="21600" extrusionOk="0">
                  <a:moveTo>
                    <a:pt x="0" y="0"/>
                  </a:moveTo>
                  <a:lnTo>
                    <a:pt x="21600" y="10692"/>
                  </a:lnTo>
                  <a:lnTo>
                    <a:pt x="120" y="21600"/>
                  </a:lnTo>
                  <a:cubicBezTo>
                    <a:pt x="120" y="21600"/>
                    <a:pt x="0" y="0"/>
                    <a:pt x="0" y="0"/>
                  </a:cubicBezTo>
                  <a:close/>
                </a:path>
              </a:pathLst>
            </a:custGeom>
            <a:solidFill>
              <a:schemeClr val="tx2">
                <a:lumMod val="60000"/>
                <a:lumOff val="40000"/>
              </a:schemeClr>
            </a:solidFill>
            <a:ln w="12700" cap="flat">
              <a:noFill/>
              <a:miter lim="400000"/>
            </a:ln>
            <a:effectLst/>
          </p:spPr>
          <p:txBody>
            <a:bodyPr anchor="ctr"/>
            <a:lstStyle/>
            <a:p>
              <a:pPr algn="ctr"/>
              <a:endParaRPr>
                <a:cs typeface="+mn-ea"/>
                <a:sym typeface="+mn-lt"/>
              </a:endParaRPr>
            </a:p>
          </p:txBody>
        </p:sp>
        <p:sp>
          <p:nvSpPr>
            <p:cNvPr id="17" name="Freeform: Shape 12">
              <a:extLst>
                <a:ext uri="{FF2B5EF4-FFF2-40B4-BE49-F238E27FC236}">
                  <a16:creationId xmlns:a16="http://schemas.microsoft.com/office/drawing/2014/main" xmlns="" id="{7312E397-7C16-45E5-BBB4-6A54E79ED8DA}"/>
                </a:ext>
              </a:extLst>
            </p:cNvPr>
            <p:cNvSpPr/>
            <p:nvPr/>
          </p:nvSpPr>
          <p:spPr>
            <a:xfrm>
              <a:off x="3225442" y="2805035"/>
              <a:ext cx="3239454" cy="3416886"/>
            </a:xfrm>
            <a:custGeom>
              <a:avLst/>
              <a:gdLst/>
              <a:ahLst/>
              <a:cxnLst>
                <a:cxn ang="0">
                  <a:pos x="wd2" y="hd2"/>
                </a:cxn>
                <a:cxn ang="5400000">
                  <a:pos x="wd2" y="hd2"/>
                </a:cxn>
                <a:cxn ang="10800000">
                  <a:pos x="wd2" y="hd2"/>
                </a:cxn>
                <a:cxn ang="16200000">
                  <a:pos x="wd2" y="hd2"/>
                </a:cxn>
              </a:cxnLst>
              <a:rect l="0" t="0" r="r" b="b"/>
              <a:pathLst>
                <a:path w="21600" h="21600" extrusionOk="0">
                  <a:moveTo>
                    <a:pt x="21480" y="0"/>
                  </a:moveTo>
                  <a:lnTo>
                    <a:pt x="0" y="10908"/>
                  </a:lnTo>
                  <a:lnTo>
                    <a:pt x="21600" y="21600"/>
                  </a:lnTo>
                  <a:cubicBezTo>
                    <a:pt x="21600" y="21600"/>
                    <a:pt x="21480" y="0"/>
                    <a:pt x="21480" y="0"/>
                  </a:cubicBezTo>
                  <a:close/>
                </a:path>
              </a:pathLst>
            </a:custGeom>
            <a:solidFill>
              <a:srgbClr val="95D4CF"/>
            </a:solidFill>
            <a:ln w="12700" cap="flat">
              <a:noFill/>
              <a:miter lim="400000"/>
            </a:ln>
            <a:effectLst/>
          </p:spPr>
          <p:txBody>
            <a:bodyPr anchor="ctr"/>
            <a:lstStyle/>
            <a:p>
              <a:pPr algn="ctr"/>
              <a:endParaRPr>
                <a:cs typeface="+mn-ea"/>
                <a:sym typeface="+mn-lt"/>
              </a:endParaRPr>
            </a:p>
          </p:txBody>
        </p:sp>
        <p:sp>
          <p:nvSpPr>
            <p:cNvPr id="18" name="Freeform: Shape 13">
              <a:extLst>
                <a:ext uri="{FF2B5EF4-FFF2-40B4-BE49-F238E27FC236}">
                  <a16:creationId xmlns:a16="http://schemas.microsoft.com/office/drawing/2014/main" xmlns="" id="{970E6F11-AB1F-47D3-A05D-2CAECBBC853A}"/>
                </a:ext>
              </a:extLst>
            </p:cNvPr>
            <p:cNvSpPr/>
            <p:nvPr/>
          </p:nvSpPr>
          <p:spPr>
            <a:xfrm>
              <a:off x="18004" y="4530489"/>
              <a:ext cx="6460917" cy="1725495"/>
            </a:xfrm>
            <a:custGeom>
              <a:avLst/>
              <a:gdLst/>
              <a:ahLst/>
              <a:cxnLst>
                <a:cxn ang="0">
                  <a:pos x="wd2" y="hd2"/>
                </a:cxn>
                <a:cxn ang="5400000">
                  <a:pos x="wd2" y="hd2"/>
                </a:cxn>
                <a:cxn ang="10800000">
                  <a:pos x="wd2" y="hd2"/>
                </a:cxn>
                <a:cxn ang="16200000">
                  <a:pos x="wd2" y="hd2"/>
                </a:cxn>
              </a:cxnLst>
              <a:rect l="0" t="0" r="r" b="b"/>
              <a:pathLst>
                <a:path w="21600" h="21600" extrusionOk="0">
                  <a:moveTo>
                    <a:pt x="10770" y="0"/>
                  </a:moveTo>
                  <a:lnTo>
                    <a:pt x="0" y="21600"/>
                  </a:lnTo>
                  <a:lnTo>
                    <a:pt x="21600" y="21174"/>
                  </a:lnTo>
                  <a:cubicBezTo>
                    <a:pt x="21600" y="21174"/>
                    <a:pt x="10770" y="0"/>
                    <a:pt x="10770" y="0"/>
                  </a:cubicBezTo>
                  <a:close/>
                </a:path>
              </a:pathLst>
            </a:custGeom>
            <a:solidFill>
              <a:schemeClr val="accent3"/>
            </a:solidFill>
            <a:ln w="12700" cap="flat">
              <a:noFill/>
              <a:miter lim="400000"/>
            </a:ln>
            <a:effectLst/>
          </p:spPr>
          <p:txBody>
            <a:bodyPr anchor="ctr"/>
            <a:lstStyle/>
            <a:p>
              <a:pPr algn="ctr"/>
              <a:endParaRPr>
                <a:cs typeface="+mn-ea"/>
                <a:sym typeface="+mn-lt"/>
              </a:endParaRPr>
            </a:p>
          </p:txBody>
        </p:sp>
        <p:sp>
          <p:nvSpPr>
            <p:cNvPr id="19" name="Freeform: Shape 14">
              <a:extLst>
                <a:ext uri="{FF2B5EF4-FFF2-40B4-BE49-F238E27FC236}">
                  <a16:creationId xmlns:a16="http://schemas.microsoft.com/office/drawing/2014/main" xmlns="" id="{C8322387-BB4B-4B77-AD8B-4188206D6CFA}"/>
                </a:ext>
              </a:extLst>
            </p:cNvPr>
            <p:cNvSpPr/>
            <p:nvPr/>
          </p:nvSpPr>
          <p:spPr>
            <a:xfrm>
              <a:off x="1304559" y="603072"/>
              <a:ext cx="3856052" cy="2663035"/>
            </a:xfrm>
            <a:custGeom>
              <a:avLst/>
              <a:gdLst/>
              <a:ahLst/>
              <a:cxnLst>
                <a:cxn ang="0">
                  <a:pos x="wd2" y="hd2"/>
                </a:cxn>
                <a:cxn ang="5400000">
                  <a:pos x="wd2" y="hd2"/>
                </a:cxn>
                <a:cxn ang="10800000">
                  <a:pos x="wd2" y="hd2"/>
                </a:cxn>
                <a:cxn ang="16200000">
                  <a:pos x="wd2" y="hd2"/>
                </a:cxn>
              </a:cxnLst>
              <a:rect l="0" t="0" r="r" b="b"/>
              <a:pathLst>
                <a:path w="21596" h="21595" extrusionOk="0">
                  <a:moveTo>
                    <a:pt x="20946" y="0"/>
                  </a:moveTo>
                  <a:lnTo>
                    <a:pt x="643" y="156"/>
                  </a:lnTo>
                  <a:cubicBezTo>
                    <a:pt x="286" y="159"/>
                    <a:pt x="-2" y="581"/>
                    <a:pt x="0" y="1098"/>
                  </a:cubicBezTo>
                  <a:cubicBezTo>
                    <a:pt x="2" y="1615"/>
                    <a:pt x="294" y="2036"/>
                    <a:pt x="650" y="2033"/>
                  </a:cubicBezTo>
                  <a:lnTo>
                    <a:pt x="20951" y="1876"/>
                  </a:lnTo>
                  <a:cubicBezTo>
                    <a:pt x="21307" y="1874"/>
                    <a:pt x="21598" y="1451"/>
                    <a:pt x="21596" y="935"/>
                  </a:cubicBezTo>
                  <a:cubicBezTo>
                    <a:pt x="21594" y="418"/>
                    <a:pt x="21302" y="-3"/>
                    <a:pt x="20946" y="0"/>
                  </a:cubicBezTo>
                  <a:close/>
                  <a:moveTo>
                    <a:pt x="20943" y="3867"/>
                  </a:moveTo>
                  <a:lnTo>
                    <a:pt x="643" y="4023"/>
                  </a:lnTo>
                  <a:cubicBezTo>
                    <a:pt x="286" y="4026"/>
                    <a:pt x="-2" y="4448"/>
                    <a:pt x="0" y="4965"/>
                  </a:cubicBezTo>
                  <a:cubicBezTo>
                    <a:pt x="2" y="5481"/>
                    <a:pt x="294" y="5902"/>
                    <a:pt x="650" y="5900"/>
                  </a:cubicBezTo>
                  <a:lnTo>
                    <a:pt x="20951" y="5747"/>
                  </a:lnTo>
                  <a:cubicBezTo>
                    <a:pt x="21307" y="5744"/>
                    <a:pt x="21598" y="5318"/>
                    <a:pt x="21596" y="4801"/>
                  </a:cubicBezTo>
                  <a:cubicBezTo>
                    <a:pt x="21594" y="4285"/>
                    <a:pt x="21300" y="3864"/>
                    <a:pt x="20943" y="3867"/>
                  </a:cubicBezTo>
                  <a:close/>
                  <a:moveTo>
                    <a:pt x="20946" y="7734"/>
                  </a:moveTo>
                  <a:lnTo>
                    <a:pt x="643" y="7890"/>
                  </a:lnTo>
                  <a:cubicBezTo>
                    <a:pt x="286" y="7893"/>
                    <a:pt x="-2" y="8315"/>
                    <a:pt x="0" y="8832"/>
                  </a:cubicBezTo>
                  <a:cubicBezTo>
                    <a:pt x="2" y="9348"/>
                    <a:pt x="294" y="9769"/>
                    <a:pt x="650" y="9766"/>
                  </a:cubicBezTo>
                  <a:lnTo>
                    <a:pt x="20951" y="9610"/>
                  </a:lnTo>
                  <a:cubicBezTo>
                    <a:pt x="21307" y="9608"/>
                    <a:pt x="21598" y="9185"/>
                    <a:pt x="21596" y="8668"/>
                  </a:cubicBezTo>
                  <a:cubicBezTo>
                    <a:pt x="21594" y="8152"/>
                    <a:pt x="21302" y="7731"/>
                    <a:pt x="20946" y="7734"/>
                  </a:cubicBezTo>
                  <a:close/>
                  <a:moveTo>
                    <a:pt x="20943" y="11714"/>
                  </a:moveTo>
                  <a:lnTo>
                    <a:pt x="643" y="11870"/>
                  </a:lnTo>
                  <a:cubicBezTo>
                    <a:pt x="286" y="11873"/>
                    <a:pt x="-2" y="12296"/>
                    <a:pt x="0" y="12812"/>
                  </a:cubicBezTo>
                  <a:cubicBezTo>
                    <a:pt x="2" y="13329"/>
                    <a:pt x="294" y="13749"/>
                    <a:pt x="650" y="13747"/>
                  </a:cubicBezTo>
                  <a:lnTo>
                    <a:pt x="20951" y="13594"/>
                  </a:lnTo>
                  <a:cubicBezTo>
                    <a:pt x="21307" y="13592"/>
                    <a:pt x="21598" y="13166"/>
                    <a:pt x="21596" y="12649"/>
                  </a:cubicBezTo>
                  <a:cubicBezTo>
                    <a:pt x="21594" y="12133"/>
                    <a:pt x="21300" y="11711"/>
                    <a:pt x="20943" y="11714"/>
                  </a:cubicBezTo>
                  <a:close/>
                  <a:moveTo>
                    <a:pt x="20946" y="15581"/>
                  </a:moveTo>
                  <a:lnTo>
                    <a:pt x="643" y="15737"/>
                  </a:lnTo>
                  <a:cubicBezTo>
                    <a:pt x="286" y="15740"/>
                    <a:pt x="-2" y="16163"/>
                    <a:pt x="0" y="16679"/>
                  </a:cubicBezTo>
                  <a:cubicBezTo>
                    <a:pt x="2" y="17196"/>
                    <a:pt x="294" y="17617"/>
                    <a:pt x="650" y="17614"/>
                  </a:cubicBezTo>
                  <a:lnTo>
                    <a:pt x="20951" y="17458"/>
                  </a:lnTo>
                  <a:cubicBezTo>
                    <a:pt x="21307" y="17455"/>
                    <a:pt x="21598" y="17032"/>
                    <a:pt x="21596" y="16516"/>
                  </a:cubicBezTo>
                  <a:cubicBezTo>
                    <a:pt x="21594" y="15999"/>
                    <a:pt x="21302" y="15578"/>
                    <a:pt x="20946" y="15581"/>
                  </a:cubicBezTo>
                  <a:close/>
                  <a:moveTo>
                    <a:pt x="20943" y="19562"/>
                  </a:moveTo>
                  <a:lnTo>
                    <a:pt x="643" y="19718"/>
                  </a:lnTo>
                  <a:cubicBezTo>
                    <a:pt x="286" y="19721"/>
                    <a:pt x="-2" y="20143"/>
                    <a:pt x="0" y="20660"/>
                  </a:cubicBezTo>
                  <a:cubicBezTo>
                    <a:pt x="2" y="21176"/>
                    <a:pt x="294" y="21597"/>
                    <a:pt x="650" y="21594"/>
                  </a:cubicBezTo>
                  <a:lnTo>
                    <a:pt x="20951" y="21442"/>
                  </a:lnTo>
                  <a:cubicBezTo>
                    <a:pt x="21307" y="21439"/>
                    <a:pt x="21598" y="21013"/>
                    <a:pt x="21596" y="20496"/>
                  </a:cubicBezTo>
                  <a:cubicBezTo>
                    <a:pt x="21594" y="19980"/>
                    <a:pt x="21300" y="19559"/>
                    <a:pt x="20943" y="19562"/>
                  </a:cubicBezTo>
                  <a:close/>
                </a:path>
              </a:pathLst>
            </a:custGeom>
            <a:solidFill>
              <a:srgbClr val="D7D7D7"/>
            </a:solidFill>
            <a:ln w="12700" cap="flat">
              <a:noFill/>
              <a:miter lim="400000"/>
            </a:ln>
            <a:effectLst/>
          </p:spPr>
          <p:txBody>
            <a:bodyPr anchor="ctr"/>
            <a:lstStyle/>
            <a:p>
              <a:pPr algn="ctr"/>
              <a:endParaRPr>
                <a:cs typeface="+mn-ea"/>
                <a:sym typeface="+mn-lt"/>
              </a:endParaRPr>
            </a:p>
          </p:txBody>
        </p:sp>
      </p:grpSp>
      <p:sp>
        <p:nvSpPr>
          <p:cNvPr id="21" name="Freeform: Shape 16">
            <a:extLst>
              <a:ext uri="{FF2B5EF4-FFF2-40B4-BE49-F238E27FC236}">
                <a16:creationId xmlns:a16="http://schemas.microsoft.com/office/drawing/2014/main" xmlns="" id="{D7024CA3-E687-4BA2-AA68-D787527A3E65}"/>
              </a:ext>
            </a:extLst>
          </p:cNvPr>
          <p:cNvSpPr/>
          <p:nvPr/>
        </p:nvSpPr>
        <p:spPr>
          <a:xfrm>
            <a:off x="6489179" y="3019222"/>
            <a:ext cx="424068" cy="365973"/>
          </a:xfrm>
          <a:custGeom>
            <a:avLst/>
            <a:gdLst/>
            <a:ahLst/>
            <a:cxnLst>
              <a:cxn ang="0">
                <a:pos x="wd2" y="hd2"/>
              </a:cxn>
              <a:cxn ang="5400000">
                <a:pos x="wd2" y="hd2"/>
              </a:cxn>
              <a:cxn ang="10800000">
                <a:pos x="wd2" y="hd2"/>
              </a:cxn>
              <a:cxn ang="16200000">
                <a:pos x="wd2" y="hd2"/>
              </a:cxn>
            </a:cxnLst>
            <a:rect l="0" t="0" r="r" b="b"/>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rgbClr val="75CFE7"/>
          </a:solidFill>
          <a:ln w="12700" cap="flat">
            <a:noFill/>
            <a:miter lim="400000"/>
          </a:ln>
          <a:effectLst/>
        </p:spPr>
        <p:txBody>
          <a:bodyPr anchor="ctr"/>
          <a:lstStyle/>
          <a:p>
            <a:pPr algn="ctr"/>
            <a:endParaRPr>
              <a:cs typeface="+mn-ea"/>
              <a:sym typeface="+mn-lt"/>
            </a:endParaRPr>
          </a:p>
        </p:txBody>
      </p:sp>
      <p:sp>
        <p:nvSpPr>
          <p:cNvPr id="24" name="Freeform: Shape 19">
            <a:extLst>
              <a:ext uri="{FF2B5EF4-FFF2-40B4-BE49-F238E27FC236}">
                <a16:creationId xmlns:a16="http://schemas.microsoft.com/office/drawing/2014/main" xmlns="" id="{29991BBF-F161-402E-8853-181B98351DF2}"/>
              </a:ext>
            </a:extLst>
          </p:cNvPr>
          <p:cNvSpPr/>
          <p:nvPr/>
        </p:nvSpPr>
        <p:spPr>
          <a:xfrm>
            <a:off x="6554296" y="1862428"/>
            <a:ext cx="424068" cy="365973"/>
          </a:xfrm>
          <a:custGeom>
            <a:avLst/>
            <a:gdLst/>
            <a:ahLst/>
            <a:cxnLst>
              <a:cxn ang="0">
                <a:pos x="wd2" y="hd2"/>
              </a:cxn>
              <a:cxn ang="5400000">
                <a:pos x="wd2" y="hd2"/>
              </a:cxn>
              <a:cxn ang="10800000">
                <a:pos x="wd2" y="hd2"/>
              </a:cxn>
              <a:cxn ang="16200000">
                <a:pos x="wd2" y="hd2"/>
              </a:cxn>
            </a:cxnLst>
            <a:rect l="0" t="0" r="r" b="b"/>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chemeClr val="accent3"/>
          </a:solidFill>
          <a:ln w="12700" cap="flat">
            <a:noFill/>
            <a:miter lim="400000"/>
          </a:ln>
          <a:effectLst/>
        </p:spPr>
        <p:txBody>
          <a:bodyPr anchor="ctr"/>
          <a:lstStyle/>
          <a:p>
            <a:pPr algn="ctr"/>
            <a:endParaRPr>
              <a:cs typeface="+mn-ea"/>
              <a:sym typeface="+mn-lt"/>
            </a:endParaRPr>
          </a:p>
        </p:txBody>
      </p:sp>
      <p:sp>
        <p:nvSpPr>
          <p:cNvPr id="27" name="Freeform: Shape 22">
            <a:extLst>
              <a:ext uri="{FF2B5EF4-FFF2-40B4-BE49-F238E27FC236}">
                <a16:creationId xmlns:a16="http://schemas.microsoft.com/office/drawing/2014/main" xmlns="" id="{32D40CCB-DD98-4A1C-BACF-8A25425FA2BF}"/>
              </a:ext>
            </a:extLst>
          </p:cNvPr>
          <p:cNvSpPr/>
          <p:nvPr/>
        </p:nvSpPr>
        <p:spPr>
          <a:xfrm>
            <a:off x="1974813" y="2910938"/>
            <a:ext cx="424068" cy="365972"/>
          </a:xfrm>
          <a:custGeom>
            <a:avLst/>
            <a:gdLst/>
            <a:ahLst/>
            <a:cxnLst>
              <a:cxn ang="0">
                <a:pos x="wd2" y="hd2"/>
              </a:cxn>
              <a:cxn ang="5400000">
                <a:pos x="wd2" y="hd2"/>
              </a:cxn>
              <a:cxn ang="10800000">
                <a:pos x="wd2" y="hd2"/>
              </a:cxn>
              <a:cxn ang="16200000">
                <a:pos x="wd2" y="hd2"/>
              </a:cxn>
            </a:cxnLst>
            <a:rect l="0" t="0" r="r" b="b"/>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rgbClr val="B6DDD8"/>
          </a:solidFill>
          <a:ln w="12700" cap="flat">
            <a:noFill/>
            <a:miter lim="400000"/>
          </a:ln>
          <a:effectLst/>
        </p:spPr>
        <p:txBody>
          <a:bodyPr anchor="ctr"/>
          <a:lstStyle/>
          <a:p>
            <a:pPr algn="ctr"/>
            <a:endParaRPr>
              <a:cs typeface="+mn-ea"/>
              <a:sym typeface="+mn-lt"/>
            </a:endParaRPr>
          </a:p>
        </p:txBody>
      </p:sp>
      <p:sp>
        <p:nvSpPr>
          <p:cNvPr id="30" name="Freeform: Shape 25">
            <a:extLst>
              <a:ext uri="{FF2B5EF4-FFF2-40B4-BE49-F238E27FC236}">
                <a16:creationId xmlns:a16="http://schemas.microsoft.com/office/drawing/2014/main" xmlns="" id="{248E6E4D-C33E-4BEA-9F3F-97E948046F2E}"/>
              </a:ext>
            </a:extLst>
          </p:cNvPr>
          <p:cNvSpPr/>
          <p:nvPr/>
        </p:nvSpPr>
        <p:spPr>
          <a:xfrm>
            <a:off x="1974813" y="1864757"/>
            <a:ext cx="424068" cy="365973"/>
          </a:xfrm>
          <a:custGeom>
            <a:avLst/>
            <a:gdLst/>
            <a:ahLst/>
            <a:cxnLst>
              <a:cxn ang="0">
                <a:pos x="wd2" y="hd2"/>
              </a:cxn>
              <a:cxn ang="5400000">
                <a:pos x="wd2" y="hd2"/>
              </a:cxn>
              <a:cxn ang="10800000">
                <a:pos x="wd2" y="hd2"/>
              </a:cxn>
              <a:cxn ang="16200000">
                <a:pos x="wd2" y="hd2"/>
              </a:cxn>
            </a:cxnLst>
            <a:rect l="0" t="0" r="r" b="b"/>
            <a:pathLst>
              <a:path w="19679" h="19679" extrusionOk="0">
                <a:moveTo>
                  <a:pt x="16796" y="2882"/>
                </a:moveTo>
                <a:cubicBezTo>
                  <a:pt x="20639" y="6724"/>
                  <a:pt x="20639" y="12954"/>
                  <a:pt x="16796" y="16796"/>
                </a:cubicBezTo>
                <a:cubicBezTo>
                  <a:pt x="12954" y="20639"/>
                  <a:pt x="6724" y="20639"/>
                  <a:pt x="2882" y="16796"/>
                </a:cubicBezTo>
                <a:cubicBezTo>
                  <a:pt x="-961" y="12954"/>
                  <a:pt x="-961" y="6724"/>
                  <a:pt x="2882" y="2882"/>
                </a:cubicBezTo>
                <a:cubicBezTo>
                  <a:pt x="6724" y="-961"/>
                  <a:pt x="12954" y="-961"/>
                  <a:pt x="16796" y="2882"/>
                </a:cubicBezTo>
                <a:close/>
              </a:path>
            </a:pathLst>
          </a:custGeom>
          <a:solidFill>
            <a:srgbClr val="807C78"/>
          </a:solidFill>
          <a:ln w="12700" cap="flat">
            <a:noFill/>
            <a:miter lim="400000"/>
          </a:ln>
          <a:effectLst/>
        </p:spPr>
        <p:txBody>
          <a:bodyPr anchor="ctr"/>
          <a:lstStyle/>
          <a:p>
            <a:pPr algn="ctr"/>
            <a:endParaRPr>
              <a:cs typeface="+mn-ea"/>
              <a:sym typeface="+mn-lt"/>
            </a:endParaRPr>
          </a:p>
        </p:txBody>
      </p:sp>
      <p:sp>
        <p:nvSpPr>
          <p:cNvPr id="32" name="PA_文本框 14">
            <a:extLst>
              <a:ext uri="{FF2B5EF4-FFF2-40B4-BE49-F238E27FC236}">
                <a16:creationId xmlns:a16="http://schemas.microsoft.com/office/drawing/2014/main" xmlns="" id="{A5193A34-A5F1-4F18-83EF-CF0F8DF7915D}"/>
              </a:ext>
            </a:extLst>
          </p:cNvPr>
          <p:cNvSpPr txBox="1"/>
          <p:nvPr>
            <p:custDataLst>
              <p:tags r:id="rId1"/>
            </p:custDataLst>
          </p:nvPr>
        </p:nvSpPr>
        <p:spPr>
          <a:xfrm>
            <a:off x="7123133" y="1520588"/>
            <a:ext cx="1553323" cy="892552"/>
          </a:xfrm>
          <a:prstGeom prst="rect">
            <a:avLst/>
          </a:prstGeom>
          <a:noFill/>
          <a:effectLst/>
        </p:spPr>
        <p:txBody>
          <a:bodyPr wrap="square" rtlCol="0">
            <a:spAutoFit/>
          </a:bodyPr>
          <a:lstStyle/>
          <a:p>
            <a:pPr>
              <a:lnSpc>
                <a:spcPct val="130000"/>
              </a:lnSpc>
            </a:pPr>
            <a:r>
              <a:rPr lang="zh-CN" altLang="en-US" sz="2000" dirty="0">
                <a:solidFill>
                  <a:schemeClr val="tx1">
                    <a:lumMod val="75000"/>
                    <a:lumOff val="25000"/>
                  </a:schemeClr>
                </a:solidFill>
                <a:cs typeface="+mn-ea"/>
                <a:sym typeface="+mn-lt"/>
              </a:rPr>
              <a:t>企业重组日的确定</a:t>
            </a:r>
            <a:endParaRPr lang="en-US" altLang="zh-CN" sz="2000" dirty="0">
              <a:solidFill>
                <a:schemeClr val="tx1">
                  <a:lumMod val="75000"/>
                  <a:lumOff val="25000"/>
                </a:schemeClr>
              </a:solidFill>
              <a:cs typeface="+mn-ea"/>
              <a:sym typeface="+mn-lt"/>
            </a:endParaRPr>
          </a:p>
        </p:txBody>
      </p:sp>
      <p:sp>
        <p:nvSpPr>
          <p:cNvPr id="33" name="PA_文本框 14">
            <a:extLst>
              <a:ext uri="{FF2B5EF4-FFF2-40B4-BE49-F238E27FC236}">
                <a16:creationId xmlns:a16="http://schemas.microsoft.com/office/drawing/2014/main" xmlns="" id="{931B1E3C-80D3-4947-9DB7-61EA9E9E4585}"/>
              </a:ext>
            </a:extLst>
          </p:cNvPr>
          <p:cNvSpPr txBox="1"/>
          <p:nvPr>
            <p:custDataLst>
              <p:tags r:id="rId2"/>
            </p:custDataLst>
          </p:nvPr>
        </p:nvSpPr>
        <p:spPr>
          <a:xfrm>
            <a:off x="7118901" y="2963875"/>
            <a:ext cx="1738544" cy="492443"/>
          </a:xfrm>
          <a:prstGeom prst="rect">
            <a:avLst/>
          </a:prstGeom>
          <a:noFill/>
          <a:effectLst/>
        </p:spPr>
        <p:txBody>
          <a:bodyPr wrap="square" rtlCol="0">
            <a:spAutoFit/>
          </a:bodyPr>
          <a:lstStyle/>
          <a:p>
            <a:pPr>
              <a:lnSpc>
                <a:spcPct val="130000"/>
              </a:lnSpc>
            </a:pPr>
            <a:r>
              <a:rPr lang="zh-CN" altLang="en-US" sz="2000" dirty="0">
                <a:solidFill>
                  <a:schemeClr val="tx1">
                    <a:lumMod val="75000"/>
                    <a:lumOff val="25000"/>
                  </a:schemeClr>
                </a:solidFill>
                <a:cs typeface="+mn-ea"/>
                <a:sym typeface="+mn-lt"/>
              </a:rPr>
              <a:t>申报资料</a:t>
            </a:r>
            <a:endParaRPr lang="en-US" altLang="zh-CN" sz="2000" dirty="0">
              <a:solidFill>
                <a:schemeClr val="tx1">
                  <a:lumMod val="75000"/>
                  <a:lumOff val="25000"/>
                </a:schemeClr>
              </a:solidFill>
              <a:cs typeface="+mn-ea"/>
              <a:sym typeface="+mn-lt"/>
            </a:endParaRPr>
          </a:p>
        </p:txBody>
      </p:sp>
      <p:sp>
        <p:nvSpPr>
          <p:cNvPr id="34" name="PA_文本框 14">
            <a:extLst>
              <a:ext uri="{FF2B5EF4-FFF2-40B4-BE49-F238E27FC236}">
                <a16:creationId xmlns:a16="http://schemas.microsoft.com/office/drawing/2014/main" xmlns="" id="{6AB6C71F-44F4-4C77-BEA3-107972ADAB04}"/>
              </a:ext>
            </a:extLst>
          </p:cNvPr>
          <p:cNvSpPr txBox="1"/>
          <p:nvPr>
            <p:custDataLst>
              <p:tags r:id="rId3"/>
            </p:custDataLst>
          </p:nvPr>
        </p:nvSpPr>
        <p:spPr>
          <a:xfrm>
            <a:off x="496163" y="1520588"/>
            <a:ext cx="1296145" cy="892552"/>
          </a:xfrm>
          <a:prstGeom prst="rect">
            <a:avLst/>
          </a:prstGeom>
          <a:noFill/>
          <a:effectLst/>
        </p:spPr>
        <p:txBody>
          <a:bodyPr wrap="square" rtlCol="0">
            <a:spAutoFit/>
          </a:bodyPr>
          <a:lstStyle/>
          <a:p>
            <a:pPr algn="ctr">
              <a:lnSpc>
                <a:spcPct val="130000"/>
              </a:lnSpc>
            </a:pPr>
            <a:r>
              <a:rPr lang="zh-CN" altLang="en-US" sz="2000" dirty="0" smtClean="0">
                <a:solidFill>
                  <a:schemeClr val="tx1">
                    <a:lumMod val="75000"/>
                    <a:lumOff val="25000"/>
                  </a:schemeClr>
                </a:solidFill>
                <a:cs typeface="+mn-ea"/>
                <a:sym typeface="+mn-lt"/>
              </a:rPr>
              <a:t>重组当事</a:t>
            </a:r>
            <a:r>
              <a:rPr lang="zh-CN" altLang="en-US" sz="2000" dirty="0">
                <a:solidFill>
                  <a:schemeClr val="tx1">
                    <a:lumMod val="75000"/>
                    <a:lumOff val="25000"/>
                  </a:schemeClr>
                </a:solidFill>
                <a:cs typeface="+mn-ea"/>
                <a:sym typeface="+mn-lt"/>
              </a:rPr>
              <a:t>各方</a:t>
            </a:r>
            <a:endParaRPr lang="en-US" altLang="zh-CN" sz="2000" dirty="0">
              <a:solidFill>
                <a:schemeClr val="tx1">
                  <a:lumMod val="75000"/>
                  <a:lumOff val="25000"/>
                </a:schemeClr>
              </a:solidFill>
              <a:cs typeface="+mn-ea"/>
              <a:sym typeface="+mn-lt"/>
            </a:endParaRPr>
          </a:p>
        </p:txBody>
      </p:sp>
      <p:sp>
        <p:nvSpPr>
          <p:cNvPr id="35" name="PA_文本框 14">
            <a:extLst>
              <a:ext uri="{FF2B5EF4-FFF2-40B4-BE49-F238E27FC236}">
                <a16:creationId xmlns:a16="http://schemas.microsoft.com/office/drawing/2014/main" xmlns="" id="{CAFBA573-DD86-4C32-8B13-E520AF7EFE4F}"/>
              </a:ext>
            </a:extLst>
          </p:cNvPr>
          <p:cNvSpPr txBox="1"/>
          <p:nvPr>
            <p:custDataLst>
              <p:tags r:id="rId4"/>
            </p:custDataLst>
          </p:nvPr>
        </p:nvSpPr>
        <p:spPr>
          <a:xfrm>
            <a:off x="206593" y="2983369"/>
            <a:ext cx="1738544" cy="453457"/>
          </a:xfrm>
          <a:prstGeom prst="rect">
            <a:avLst/>
          </a:prstGeom>
          <a:noFill/>
          <a:effectLst/>
        </p:spPr>
        <p:txBody>
          <a:bodyPr wrap="square" rtlCol="0">
            <a:spAutoFit/>
          </a:bodyPr>
          <a:lstStyle/>
          <a:p>
            <a:pPr algn="r">
              <a:lnSpc>
                <a:spcPct val="130000"/>
              </a:lnSpc>
            </a:pPr>
            <a:r>
              <a:rPr lang="zh-CN" altLang="en-US" sz="2000" dirty="0">
                <a:solidFill>
                  <a:schemeClr val="tx1">
                    <a:lumMod val="75000"/>
                    <a:lumOff val="25000"/>
                  </a:schemeClr>
                </a:solidFill>
                <a:cs typeface="+mn-ea"/>
                <a:sym typeface="+mn-lt"/>
              </a:rPr>
              <a:t>重组主导方</a:t>
            </a:r>
            <a:endParaRPr lang="en-US" altLang="zh-CN" sz="2000" dirty="0">
              <a:solidFill>
                <a:schemeClr val="tx1">
                  <a:lumMod val="75000"/>
                  <a:lumOff val="25000"/>
                </a:schemeClr>
              </a:solidFill>
              <a:cs typeface="+mn-ea"/>
              <a:sym typeface="+mn-lt"/>
            </a:endParaRPr>
          </a:p>
        </p:txBody>
      </p:sp>
      <p:sp>
        <p:nvSpPr>
          <p:cNvPr id="36" name="矩形 35"/>
          <p:cNvSpPr/>
          <p:nvPr/>
        </p:nvSpPr>
        <p:spPr>
          <a:xfrm>
            <a:off x="2186847" y="857493"/>
            <a:ext cx="4936286" cy="923330"/>
          </a:xfrm>
          <a:prstGeom prst="rect">
            <a:avLst/>
          </a:prstGeom>
          <a:blipFill dpi="0" rotWithShape="1">
            <a:blip r:embed="rId6">
              <a:alphaModFix amt="50000"/>
              <a:extLst>
                <a:ext uri="{BEBA8EAE-BF5A-486C-A8C5-ECC9F3942E4B}">
                  <a14:imgProps xmlns:a14="http://schemas.microsoft.com/office/drawing/2010/main">
                    <a14:imgLayer r:embed="rId7">
                      <a14:imgEffect>
                        <a14:sharpenSoften amount="-40000"/>
                      </a14:imgEffect>
                    </a14:imgLayer>
                  </a14:imgProps>
                </a:ext>
              </a:extLst>
            </a:blip>
            <a:srcRect/>
            <a:stretch>
              <a:fillRect/>
            </a:stretch>
          </a:blipFill>
        </p:spPr>
        <p:txBody>
          <a:bodyPr wrap="square">
            <a:spAutoFit/>
          </a:bodyPr>
          <a:lstStyle/>
          <a:p>
            <a:pPr algn="ctr"/>
            <a:r>
              <a:rPr lang="en-US" altLang="zh-CN" dirty="0" smtClean="0"/>
              <a:t>《</a:t>
            </a:r>
            <a:r>
              <a:rPr lang="zh-CN" altLang="en-US" dirty="0" smtClean="0"/>
              <a:t>国家税务总局关于企业重组业务企业所得税处理征收管理若干问题的公告</a:t>
            </a:r>
            <a:r>
              <a:rPr lang="en-US" altLang="zh-CN" dirty="0" smtClean="0"/>
              <a:t>》</a:t>
            </a:r>
            <a:endParaRPr lang="en-US" altLang="zh-CN" dirty="0" smtClean="0"/>
          </a:p>
          <a:p>
            <a:pPr algn="ctr"/>
            <a:r>
              <a:rPr lang="zh-CN" altLang="en-US" dirty="0" smtClean="0"/>
              <a:t>（</a:t>
            </a:r>
            <a:r>
              <a:rPr lang="zh-CN" altLang="en-US" dirty="0" smtClean="0"/>
              <a:t>国家税务总局公告</a:t>
            </a:r>
            <a:r>
              <a:rPr lang="en-US" altLang="zh-CN" dirty="0" smtClean="0"/>
              <a:t>2015</a:t>
            </a:r>
            <a:r>
              <a:rPr lang="zh-CN" altLang="en-US" dirty="0" smtClean="0"/>
              <a:t>年第</a:t>
            </a:r>
            <a:r>
              <a:rPr lang="en-US" altLang="zh-CN" dirty="0" smtClean="0"/>
              <a:t>48</a:t>
            </a:r>
            <a:r>
              <a:rPr lang="zh-CN" altLang="en-US" dirty="0" smtClean="0"/>
              <a:t>号</a:t>
            </a:r>
            <a:r>
              <a:rPr lang="zh-CN" altLang="en-US" dirty="0" smtClean="0"/>
              <a:t>）</a:t>
            </a:r>
            <a:endParaRPr lang="zh-CN" altLang="en-US" dirty="0"/>
          </a:p>
        </p:txBody>
      </p:sp>
    </p:spTree>
    <p:extLst>
      <p:ext uri="{BB962C8B-B14F-4D97-AF65-F5344CB8AC3E}">
        <p14:creationId xmlns:p14="http://schemas.microsoft.com/office/powerpoint/2010/main" val="898973513"/>
      </p:ext>
    </p:extLst>
  </p:cSld>
  <p:clrMapOvr>
    <a:masterClrMapping/>
  </p:clrMapOvr>
  <mc:AlternateContent xmlns:mc="http://schemas.openxmlformats.org/markup-compatibility/2006" xmlns:p14="http://schemas.microsoft.com/office/powerpoint/2010/main">
    <mc:Choice Requires="p14">
      <p:transition spd="slow" p14:dur="1600" advTm="0">
        <p14:conveyor dir="l"/>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36"/>
                                        </p:tgtEl>
                                        <p:attrNameLst>
                                          <p:attrName>style.visibility</p:attrName>
                                        </p:attrNameLst>
                                      </p:cBhvr>
                                      <p:to>
                                        <p:strVal val="visible"/>
                                      </p:to>
                                    </p:set>
                                    <p:animEffect transition="in" filter="fade">
                                      <p:cBhvr>
                                        <p:cTn id="7" dur="1000"/>
                                        <p:tgtEl>
                                          <p:spTgt spid="36"/>
                                        </p:tgtEl>
                                      </p:cBhvr>
                                    </p:animEffect>
                                    <p:anim calcmode="lin" valueType="num">
                                      <p:cBhvr>
                                        <p:cTn id="8" dur="1000" fill="hold"/>
                                        <p:tgtEl>
                                          <p:spTgt spid="36"/>
                                        </p:tgtEl>
                                        <p:attrNameLst>
                                          <p:attrName>ppt_x</p:attrName>
                                        </p:attrNameLst>
                                      </p:cBhvr>
                                      <p:tavLst>
                                        <p:tav tm="0">
                                          <p:val>
                                            <p:strVal val="#ppt_x"/>
                                          </p:val>
                                        </p:tav>
                                        <p:tav tm="100000">
                                          <p:val>
                                            <p:strVal val="#ppt_x"/>
                                          </p:val>
                                        </p:tav>
                                      </p:tavLst>
                                    </p:anim>
                                    <p:anim calcmode="lin" valueType="num">
                                      <p:cBhvr>
                                        <p:cTn id="9" dur="1000" fill="hold"/>
                                        <p:tgtEl>
                                          <p:spTgt spid="36"/>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53" presetClass="entr" presetSubtype="16" fill="hold" nodeType="afterEffect">
                                  <p:stCondLst>
                                    <p:cond delay="0"/>
                                  </p:stCondLst>
                                  <p:childTnLst>
                                    <p:set>
                                      <p:cBhvr>
                                        <p:cTn id="12" dur="1" fill="hold">
                                          <p:stCondLst>
                                            <p:cond delay="0"/>
                                          </p:stCondLst>
                                        </p:cTn>
                                        <p:tgtEl>
                                          <p:spTgt spid="12"/>
                                        </p:tgtEl>
                                        <p:attrNameLst>
                                          <p:attrName>style.visibility</p:attrName>
                                        </p:attrNameLst>
                                      </p:cBhvr>
                                      <p:to>
                                        <p:strVal val="visible"/>
                                      </p:to>
                                    </p:set>
                                    <p:anim calcmode="lin" valueType="num">
                                      <p:cBhvr>
                                        <p:cTn id="13" dur="500" fill="hold"/>
                                        <p:tgtEl>
                                          <p:spTgt spid="12"/>
                                        </p:tgtEl>
                                        <p:attrNameLst>
                                          <p:attrName>ppt_w</p:attrName>
                                        </p:attrNameLst>
                                      </p:cBhvr>
                                      <p:tavLst>
                                        <p:tav tm="0">
                                          <p:val>
                                            <p:fltVal val="0"/>
                                          </p:val>
                                        </p:tav>
                                        <p:tav tm="100000">
                                          <p:val>
                                            <p:strVal val="#ppt_w"/>
                                          </p:val>
                                        </p:tav>
                                      </p:tavLst>
                                    </p:anim>
                                    <p:anim calcmode="lin" valueType="num">
                                      <p:cBhvr>
                                        <p:cTn id="14" dur="500" fill="hold"/>
                                        <p:tgtEl>
                                          <p:spTgt spid="12"/>
                                        </p:tgtEl>
                                        <p:attrNameLst>
                                          <p:attrName>ppt_h</p:attrName>
                                        </p:attrNameLst>
                                      </p:cBhvr>
                                      <p:tavLst>
                                        <p:tav tm="0">
                                          <p:val>
                                            <p:fltVal val="0"/>
                                          </p:val>
                                        </p:tav>
                                        <p:tav tm="100000">
                                          <p:val>
                                            <p:strVal val="#ppt_h"/>
                                          </p:val>
                                        </p:tav>
                                      </p:tavLst>
                                    </p:anim>
                                    <p:animEffect transition="in" filter="fade">
                                      <p:cBhvr>
                                        <p:cTn id="15" dur="500"/>
                                        <p:tgtEl>
                                          <p:spTgt spid="12"/>
                                        </p:tgtEl>
                                      </p:cBhvr>
                                    </p:animEffect>
                                  </p:childTnLst>
                                </p:cTn>
                              </p:par>
                            </p:childTnLst>
                          </p:cTn>
                        </p:par>
                        <p:par>
                          <p:cTn id="16" fill="hold">
                            <p:stCondLst>
                              <p:cond delay="1500"/>
                            </p:stCondLst>
                            <p:childTnLst>
                              <p:par>
                                <p:cTn id="17" presetID="53" presetClass="entr" presetSubtype="16" fill="hold" grpId="0" nodeType="afterEffect">
                                  <p:stCondLst>
                                    <p:cond delay="0"/>
                                  </p:stCondLst>
                                  <p:childTnLst>
                                    <p:set>
                                      <p:cBhvr>
                                        <p:cTn id="18" dur="1" fill="hold">
                                          <p:stCondLst>
                                            <p:cond delay="0"/>
                                          </p:stCondLst>
                                        </p:cTn>
                                        <p:tgtEl>
                                          <p:spTgt spid="8"/>
                                        </p:tgtEl>
                                        <p:attrNameLst>
                                          <p:attrName>style.visibility</p:attrName>
                                        </p:attrNameLst>
                                      </p:cBhvr>
                                      <p:to>
                                        <p:strVal val="visible"/>
                                      </p:to>
                                    </p:set>
                                    <p:anim calcmode="lin" valueType="num">
                                      <p:cBhvr>
                                        <p:cTn id="19" dur="500" fill="hold"/>
                                        <p:tgtEl>
                                          <p:spTgt spid="8"/>
                                        </p:tgtEl>
                                        <p:attrNameLst>
                                          <p:attrName>ppt_w</p:attrName>
                                        </p:attrNameLst>
                                      </p:cBhvr>
                                      <p:tavLst>
                                        <p:tav tm="0">
                                          <p:val>
                                            <p:fltVal val="0"/>
                                          </p:val>
                                        </p:tav>
                                        <p:tav tm="100000">
                                          <p:val>
                                            <p:strVal val="#ppt_w"/>
                                          </p:val>
                                        </p:tav>
                                      </p:tavLst>
                                    </p:anim>
                                    <p:anim calcmode="lin" valueType="num">
                                      <p:cBhvr>
                                        <p:cTn id="20" dur="500" fill="hold"/>
                                        <p:tgtEl>
                                          <p:spTgt spid="8"/>
                                        </p:tgtEl>
                                        <p:attrNameLst>
                                          <p:attrName>ppt_h</p:attrName>
                                        </p:attrNameLst>
                                      </p:cBhvr>
                                      <p:tavLst>
                                        <p:tav tm="0">
                                          <p:val>
                                            <p:fltVal val="0"/>
                                          </p:val>
                                        </p:tav>
                                        <p:tav tm="100000">
                                          <p:val>
                                            <p:strVal val="#ppt_h"/>
                                          </p:val>
                                        </p:tav>
                                      </p:tavLst>
                                    </p:anim>
                                    <p:animEffect transition="in" filter="fade">
                                      <p:cBhvr>
                                        <p:cTn id="21" dur="500"/>
                                        <p:tgtEl>
                                          <p:spTgt spid="8"/>
                                        </p:tgtEl>
                                      </p:cBhvr>
                                    </p:animEffect>
                                  </p:childTnLst>
                                </p:cTn>
                              </p:par>
                            </p:childTnLst>
                          </p:cTn>
                        </p:par>
                        <p:par>
                          <p:cTn id="22" fill="hold">
                            <p:stCondLst>
                              <p:cond delay="2000"/>
                            </p:stCondLst>
                            <p:childTnLst>
                              <p:par>
                                <p:cTn id="23" presetID="53" presetClass="entr" presetSubtype="16" fill="hold" grpId="0" nodeType="afterEffect">
                                  <p:stCondLst>
                                    <p:cond delay="0"/>
                                  </p:stCondLst>
                                  <p:childTnLst>
                                    <p:set>
                                      <p:cBhvr>
                                        <p:cTn id="24" dur="1" fill="hold">
                                          <p:stCondLst>
                                            <p:cond delay="0"/>
                                          </p:stCondLst>
                                        </p:cTn>
                                        <p:tgtEl>
                                          <p:spTgt spid="9"/>
                                        </p:tgtEl>
                                        <p:attrNameLst>
                                          <p:attrName>style.visibility</p:attrName>
                                        </p:attrNameLst>
                                      </p:cBhvr>
                                      <p:to>
                                        <p:strVal val="visible"/>
                                      </p:to>
                                    </p:set>
                                    <p:anim calcmode="lin" valueType="num">
                                      <p:cBhvr>
                                        <p:cTn id="25" dur="500" fill="hold"/>
                                        <p:tgtEl>
                                          <p:spTgt spid="9"/>
                                        </p:tgtEl>
                                        <p:attrNameLst>
                                          <p:attrName>ppt_w</p:attrName>
                                        </p:attrNameLst>
                                      </p:cBhvr>
                                      <p:tavLst>
                                        <p:tav tm="0">
                                          <p:val>
                                            <p:fltVal val="0"/>
                                          </p:val>
                                        </p:tav>
                                        <p:tav tm="100000">
                                          <p:val>
                                            <p:strVal val="#ppt_w"/>
                                          </p:val>
                                        </p:tav>
                                      </p:tavLst>
                                    </p:anim>
                                    <p:anim calcmode="lin" valueType="num">
                                      <p:cBhvr>
                                        <p:cTn id="26" dur="500" fill="hold"/>
                                        <p:tgtEl>
                                          <p:spTgt spid="9"/>
                                        </p:tgtEl>
                                        <p:attrNameLst>
                                          <p:attrName>ppt_h</p:attrName>
                                        </p:attrNameLst>
                                      </p:cBhvr>
                                      <p:tavLst>
                                        <p:tav tm="0">
                                          <p:val>
                                            <p:fltVal val="0"/>
                                          </p:val>
                                        </p:tav>
                                        <p:tav tm="100000">
                                          <p:val>
                                            <p:strVal val="#ppt_h"/>
                                          </p:val>
                                        </p:tav>
                                      </p:tavLst>
                                    </p:anim>
                                    <p:animEffect transition="in" filter="fade">
                                      <p:cBhvr>
                                        <p:cTn id="27" dur="500"/>
                                        <p:tgtEl>
                                          <p:spTgt spid="9"/>
                                        </p:tgtEl>
                                      </p:cBhvr>
                                    </p:animEffect>
                                  </p:childTnLst>
                                </p:cTn>
                              </p:par>
                            </p:childTnLst>
                          </p:cTn>
                        </p:par>
                        <p:par>
                          <p:cTn id="28" fill="hold">
                            <p:stCondLst>
                              <p:cond delay="2500"/>
                            </p:stCondLst>
                            <p:childTnLst>
                              <p:par>
                                <p:cTn id="29" presetID="53" presetClass="entr" presetSubtype="16" fill="hold" grpId="0" nodeType="afterEffect">
                                  <p:stCondLst>
                                    <p:cond delay="0"/>
                                  </p:stCondLst>
                                  <p:childTnLst>
                                    <p:set>
                                      <p:cBhvr>
                                        <p:cTn id="30" dur="1" fill="hold">
                                          <p:stCondLst>
                                            <p:cond delay="0"/>
                                          </p:stCondLst>
                                        </p:cTn>
                                        <p:tgtEl>
                                          <p:spTgt spid="10"/>
                                        </p:tgtEl>
                                        <p:attrNameLst>
                                          <p:attrName>style.visibility</p:attrName>
                                        </p:attrNameLst>
                                      </p:cBhvr>
                                      <p:to>
                                        <p:strVal val="visible"/>
                                      </p:to>
                                    </p:set>
                                    <p:anim calcmode="lin" valueType="num">
                                      <p:cBhvr>
                                        <p:cTn id="31" dur="500" fill="hold"/>
                                        <p:tgtEl>
                                          <p:spTgt spid="10"/>
                                        </p:tgtEl>
                                        <p:attrNameLst>
                                          <p:attrName>ppt_w</p:attrName>
                                        </p:attrNameLst>
                                      </p:cBhvr>
                                      <p:tavLst>
                                        <p:tav tm="0">
                                          <p:val>
                                            <p:fltVal val="0"/>
                                          </p:val>
                                        </p:tav>
                                        <p:tav tm="100000">
                                          <p:val>
                                            <p:strVal val="#ppt_w"/>
                                          </p:val>
                                        </p:tav>
                                      </p:tavLst>
                                    </p:anim>
                                    <p:anim calcmode="lin" valueType="num">
                                      <p:cBhvr>
                                        <p:cTn id="32" dur="500" fill="hold"/>
                                        <p:tgtEl>
                                          <p:spTgt spid="10"/>
                                        </p:tgtEl>
                                        <p:attrNameLst>
                                          <p:attrName>ppt_h</p:attrName>
                                        </p:attrNameLst>
                                      </p:cBhvr>
                                      <p:tavLst>
                                        <p:tav tm="0">
                                          <p:val>
                                            <p:fltVal val="0"/>
                                          </p:val>
                                        </p:tav>
                                        <p:tav tm="100000">
                                          <p:val>
                                            <p:strVal val="#ppt_h"/>
                                          </p:val>
                                        </p:tav>
                                      </p:tavLst>
                                    </p:anim>
                                    <p:animEffect transition="in" filter="fade">
                                      <p:cBhvr>
                                        <p:cTn id="33" dur="500"/>
                                        <p:tgtEl>
                                          <p:spTgt spid="10"/>
                                        </p:tgtEl>
                                      </p:cBhvr>
                                    </p:animEffect>
                                  </p:childTnLst>
                                </p:cTn>
                              </p:par>
                            </p:childTnLst>
                          </p:cTn>
                        </p:par>
                        <p:par>
                          <p:cTn id="34" fill="hold">
                            <p:stCondLst>
                              <p:cond delay="3000"/>
                            </p:stCondLst>
                            <p:childTnLst>
                              <p:par>
                                <p:cTn id="35" presetID="53" presetClass="entr" presetSubtype="16" fill="hold" grpId="0" nodeType="afterEffect">
                                  <p:stCondLst>
                                    <p:cond delay="0"/>
                                  </p:stCondLst>
                                  <p:childTnLst>
                                    <p:set>
                                      <p:cBhvr>
                                        <p:cTn id="36" dur="1" fill="hold">
                                          <p:stCondLst>
                                            <p:cond delay="0"/>
                                          </p:stCondLst>
                                        </p:cTn>
                                        <p:tgtEl>
                                          <p:spTgt spid="11"/>
                                        </p:tgtEl>
                                        <p:attrNameLst>
                                          <p:attrName>style.visibility</p:attrName>
                                        </p:attrNameLst>
                                      </p:cBhvr>
                                      <p:to>
                                        <p:strVal val="visible"/>
                                      </p:to>
                                    </p:set>
                                    <p:anim calcmode="lin" valueType="num">
                                      <p:cBhvr>
                                        <p:cTn id="37" dur="500" fill="hold"/>
                                        <p:tgtEl>
                                          <p:spTgt spid="11"/>
                                        </p:tgtEl>
                                        <p:attrNameLst>
                                          <p:attrName>ppt_w</p:attrName>
                                        </p:attrNameLst>
                                      </p:cBhvr>
                                      <p:tavLst>
                                        <p:tav tm="0">
                                          <p:val>
                                            <p:fltVal val="0"/>
                                          </p:val>
                                        </p:tav>
                                        <p:tav tm="100000">
                                          <p:val>
                                            <p:strVal val="#ppt_w"/>
                                          </p:val>
                                        </p:tav>
                                      </p:tavLst>
                                    </p:anim>
                                    <p:anim calcmode="lin" valueType="num">
                                      <p:cBhvr>
                                        <p:cTn id="38" dur="500" fill="hold"/>
                                        <p:tgtEl>
                                          <p:spTgt spid="11"/>
                                        </p:tgtEl>
                                        <p:attrNameLst>
                                          <p:attrName>ppt_h</p:attrName>
                                        </p:attrNameLst>
                                      </p:cBhvr>
                                      <p:tavLst>
                                        <p:tav tm="0">
                                          <p:val>
                                            <p:fltVal val="0"/>
                                          </p:val>
                                        </p:tav>
                                        <p:tav tm="100000">
                                          <p:val>
                                            <p:strVal val="#ppt_h"/>
                                          </p:val>
                                        </p:tav>
                                      </p:tavLst>
                                    </p:anim>
                                    <p:animEffect transition="in" filter="fade">
                                      <p:cBhvr>
                                        <p:cTn id="39" dur="500"/>
                                        <p:tgtEl>
                                          <p:spTgt spid="11"/>
                                        </p:tgtEl>
                                      </p:cBhvr>
                                    </p:animEffect>
                                  </p:childTnLst>
                                </p:cTn>
                              </p:par>
                              <p:par>
                                <p:cTn id="40" presetID="42" presetClass="entr" presetSubtype="0" fill="hold" grpId="0" nodeType="withEffect">
                                  <p:stCondLst>
                                    <p:cond delay="0"/>
                                  </p:stCondLst>
                                  <p:childTnLst>
                                    <p:set>
                                      <p:cBhvr>
                                        <p:cTn id="41" dur="1" fill="hold">
                                          <p:stCondLst>
                                            <p:cond delay="0"/>
                                          </p:stCondLst>
                                        </p:cTn>
                                        <p:tgtEl>
                                          <p:spTgt spid="34"/>
                                        </p:tgtEl>
                                        <p:attrNameLst>
                                          <p:attrName>style.visibility</p:attrName>
                                        </p:attrNameLst>
                                      </p:cBhvr>
                                      <p:to>
                                        <p:strVal val="visible"/>
                                      </p:to>
                                    </p:set>
                                    <p:animEffect transition="in" filter="fade">
                                      <p:cBhvr>
                                        <p:cTn id="42" dur="1000"/>
                                        <p:tgtEl>
                                          <p:spTgt spid="34"/>
                                        </p:tgtEl>
                                      </p:cBhvr>
                                    </p:animEffect>
                                    <p:anim calcmode="lin" valueType="num">
                                      <p:cBhvr>
                                        <p:cTn id="43" dur="1000" fill="hold"/>
                                        <p:tgtEl>
                                          <p:spTgt spid="34"/>
                                        </p:tgtEl>
                                        <p:attrNameLst>
                                          <p:attrName>ppt_x</p:attrName>
                                        </p:attrNameLst>
                                      </p:cBhvr>
                                      <p:tavLst>
                                        <p:tav tm="0">
                                          <p:val>
                                            <p:strVal val="#ppt_x"/>
                                          </p:val>
                                        </p:tav>
                                        <p:tav tm="100000">
                                          <p:val>
                                            <p:strVal val="#ppt_x"/>
                                          </p:val>
                                        </p:tav>
                                      </p:tavLst>
                                    </p:anim>
                                    <p:anim calcmode="lin" valueType="num">
                                      <p:cBhvr>
                                        <p:cTn id="44" dur="1000" fill="hold"/>
                                        <p:tgtEl>
                                          <p:spTgt spid="34"/>
                                        </p:tgtEl>
                                        <p:attrNameLst>
                                          <p:attrName>ppt_y</p:attrName>
                                        </p:attrNameLst>
                                      </p:cBhvr>
                                      <p:tavLst>
                                        <p:tav tm="0">
                                          <p:val>
                                            <p:strVal val="#ppt_y+.1"/>
                                          </p:val>
                                        </p:tav>
                                        <p:tav tm="100000">
                                          <p:val>
                                            <p:strVal val="#ppt_y"/>
                                          </p:val>
                                        </p:tav>
                                      </p:tavLst>
                                    </p:anim>
                                  </p:childTnLst>
                                </p:cTn>
                              </p:par>
                              <p:par>
                                <p:cTn id="45" presetID="42" presetClass="entr" presetSubtype="0" fill="hold" grpId="0" nodeType="withEffect">
                                  <p:stCondLst>
                                    <p:cond delay="0"/>
                                  </p:stCondLst>
                                  <p:childTnLst>
                                    <p:set>
                                      <p:cBhvr>
                                        <p:cTn id="46" dur="1" fill="hold">
                                          <p:stCondLst>
                                            <p:cond delay="0"/>
                                          </p:stCondLst>
                                        </p:cTn>
                                        <p:tgtEl>
                                          <p:spTgt spid="35"/>
                                        </p:tgtEl>
                                        <p:attrNameLst>
                                          <p:attrName>style.visibility</p:attrName>
                                        </p:attrNameLst>
                                      </p:cBhvr>
                                      <p:to>
                                        <p:strVal val="visible"/>
                                      </p:to>
                                    </p:set>
                                    <p:animEffect transition="in" filter="fade">
                                      <p:cBhvr>
                                        <p:cTn id="47" dur="1000"/>
                                        <p:tgtEl>
                                          <p:spTgt spid="35"/>
                                        </p:tgtEl>
                                      </p:cBhvr>
                                    </p:animEffect>
                                    <p:anim calcmode="lin" valueType="num">
                                      <p:cBhvr>
                                        <p:cTn id="48" dur="1000" fill="hold"/>
                                        <p:tgtEl>
                                          <p:spTgt spid="35"/>
                                        </p:tgtEl>
                                        <p:attrNameLst>
                                          <p:attrName>ppt_x</p:attrName>
                                        </p:attrNameLst>
                                      </p:cBhvr>
                                      <p:tavLst>
                                        <p:tav tm="0">
                                          <p:val>
                                            <p:strVal val="#ppt_x"/>
                                          </p:val>
                                        </p:tav>
                                        <p:tav tm="100000">
                                          <p:val>
                                            <p:strVal val="#ppt_x"/>
                                          </p:val>
                                        </p:tav>
                                      </p:tavLst>
                                    </p:anim>
                                    <p:anim calcmode="lin" valueType="num">
                                      <p:cBhvr>
                                        <p:cTn id="49" dur="1000" fill="hold"/>
                                        <p:tgtEl>
                                          <p:spTgt spid="35"/>
                                        </p:tgtEl>
                                        <p:attrNameLst>
                                          <p:attrName>ppt_y</p:attrName>
                                        </p:attrNameLst>
                                      </p:cBhvr>
                                      <p:tavLst>
                                        <p:tav tm="0">
                                          <p:val>
                                            <p:strVal val="#ppt_y+.1"/>
                                          </p:val>
                                        </p:tav>
                                        <p:tav tm="100000">
                                          <p:val>
                                            <p:strVal val="#ppt_y"/>
                                          </p:val>
                                        </p:tav>
                                      </p:tavLst>
                                    </p:anim>
                                  </p:childTnLst>
                                </p:cTn>
                              </p:par>
                              <p:par>
                                <p:cTn id="50" presetID="42" presetClass="entr" presetSubtype="0" fill="hold" grpId="0" nodeType="withEffect">
                                  <p:stCondLst>
                                    <p:cond delay="500"/>
                                  </p:stCondLst>
                                  <p:childTnLst>
                                    <p:set>
                                      <p:cBhvr>
                                        <p:cTn id="51" dur="1" fill="hold">
                                          <p:stCondLst>
                                            <p:cond delay="0"/>
                                          </p:stCondLst>
                                        </p:cTn>
                                        <p:tgtEl>
                                          <p:spTgt spid="32"/>
                                        </p:tgtEl>
                                        <p:attrNameLst>
                                          <p:attrName>style.visibility</p:attrName>
                                        </p:attrNameLst>
                                      </p:cBhvr>
                                      <p:to>
                                        <p:strVal val="visible"/>
                                      </p:to>
                                    </p:set>
                                    <p:animEffect transition="in" filter="fade">
                                      <p:cBhvr>
                                        <p:cTn id="52" dur="1000"/>
                                        <p:tgtEl>
                                          <p:spTgt spid="32"/>
                                        </p:tgtEl>
                                      </p:cBhvr>
                                    </p:animEffect>
                                    <p:anim calcmode="lin" valueType="num">
                                      <p:cBhvr>
                                        <p:cTn id="53" dur="1000" fill="hold"/>
                                        <p:tgtEl>
                                          <p:spTgt spid="32"/>
                                        </p:tgtEl>
                                        <p:attrNameLst>
                                          <p:attrName>ppt_x</p:attrName>
                                        </p:attrNameLst>
                                      </p:cBhvr>
                                      <p:tavLst>
                                        <p:tav tm="0">
                                          <p:val>
                                            <p:strVal val="#ppt_x"/>
                                          </p:val>
                                        </p:tav>
                                        <p:tav tm="100000">
                                          <p:val>
                                            <p:strVal val="#ppt_x"/>
                                          </p:val>
                                        </p:tav>
                                      </p:tavLst>
                                    </p:anim>
                                    <p:anim calcmode="lin" valueType="num">
                                      <p:cBhvr>
                                        <p:cTn id="54" dur="1000" fill="hold"/>
                                        <p:tgtEl>
                                          <p:spTgt spid="32"/>
                                        </p:tgtEl>
                                        <p:attrNameLst>
                                          <p:attrName>ppt_y</p:attrName>
                                        </p:attrNameLst>
                                      </p:cBhvr>
                                      <p:tavLst>
                                        <p:tav tm="0">
                                          <p:val>
                                            <p:strVal val="#ppt_y+.1"/>
                                          </p:val>
                                        </p:tav>
                                        <p:tav tm="100000">
                                          <p:val>
                                            <p:strVal val="#ppt_y"/>
                                          </p:val>
                                        </p:tav>
                                      </p:tavLst>
                                    </p:anim>
                                  </p:childTnLst>
                                </p:cTn>
                              </p:par>
                              <p:par>
                                <p:cTn id="55" presetID="42" presetClass="entr" presetSubtype="0" fill="hold" grpId="0" nodeType="withEffect">
                                  <p:stCondLst>
                                    <p:cond delay="1250"/>
                                  </p:stCondLst>
                                  <p:childTnLst>
                                    <p:set>
                                      <p:cBhvr>
                                        <p:cTn id="56" dur="1" fill="hold">
                                          <p:stCondLst>
                                            <p:cond delay="0"/>
                                          </p:stCondLst>
                                        </p:cTn>
                                        <p:tgtEl>
                                          <p:spTgt spid="33"/>
                                        </p:tgtEl>
                                        <p:attrNameLst>
                                          <p:attrName>style.visibility</p:attrName>
                                        </p:attrNameLst>
                                      </p:cBhvr>
                                      <p:to>
                                        <p:strVal val="visible"/>
                                      </p:to>
                                    </p:set>
                                    <p:animEffect transition="in" filter="fade">
                                      <p:cBhvr>
                                        <p:cTn id="57" dur="1000"/>
                                        <p:tgtEl>
                                          <p:spTgt spid="33"/>
                                        </p:tgtEl>
                                      </p:cBhvr>
                                    </p:animEffect>
                                    <p:anim calcmode="lin" valueType="num">
                                      <p:cBhvr>
                                        <p:cTn id="58" dur="1000" fill="hold"/>
                                        <p:tgtEl>
                                          <p:spTgt spid="33"/>
                                        </p:tgtEl>
                                        <p:attrNameLst>
                                          <p:attrName>ppt_x</p:attrName>
                                        </p:attrNameLst>
                                      </p:cBhvr>
                                      <p:tavLst>
                                        <p:tav tm="0">
                                          <p:val>
                                            <p:strVal val="#ppt_x"/>
                                          </p:val>
                                        </p:tav>
                                        <p:tav tm="100000">
                                          <p:val>
                                            <p:strVal val="#ppt_x"/>
                                          </p:val>
                                        </p:tav>
                                      </p:tavLst>
                                    </p:anim>
                                    <p:anim calcmode="lin" valueType="num">
                                      <p:cBhvr>
                                        <p:cTn id="59" dur="1000" fill="hold"/>
                                        <p:tgtEl>
                                          <p:spTgt spid="3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32" grpId="0"/>
      <p:bldP spid="33" grpId="0"/>
      <p:bldP spid="34" grpId="0"/>
      <p:bldP spid="35" grpId="0"/>
      <p:bldP spid="36"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图片 23"/>
          <p:cNvPicPr>
            <a:picLocks noChangeAspect="1"/>
          </p:cNvPicPr>
          <p:nvPr/>
        </p:nvPicPr>
        <p:blipFill rotWithShape="1">
          <a:blip r:embed="rId3" cstate="print">
            <a:extLst>
              <a:ext uri="{28A0092B-C50C-407E-A947-70E740481C1C}">
                <a14:useLocalDpi xmlns:a14="http://schemas.microsoft.com/office/drawing/2010/main" val="0"/>
              </a:ext>
            </a:extLst>
          </a:blip>
          <a:srcRect r="44563" b="66242"/>
          <a:stretch/>
        </p:blipFill>
        <p:spPr>
          <a:xfrm flipH="1">
            <a:off x="-1" y="2612419"/>
            <a:ext cx="4958118" cy="2531081"/>
          </a:xfrm>
          <a:prstGeom prst="rect">
            <a:avLst/>
          </a:prstGeom>
        </p:spPr>
      </p:pic>
      <p:sp>
        <p:nvSpPr>
          <p:cNvPr id="25" name="圆角矩形 24"/>
          <p:cNvSpPr/>
          <p:nvPr/>
        </p:nvSpPr>
        <p:spPr>
          <a:xfrm>
            <a:off x="4427984" y="1015860"/>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1</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26" name="组合 25"/>
          <p:cNvGrpSpPr/>
          <p:nvPr/>
        </p:nvGrpSpPr>
        <p:grpSpPr>
          <a:xfrm>
            <a:off x="5076056" y="1015654"/>
            <a:ext cx="2972164" cy="503773"/>
            <a:chOff x="6339097" y="1573726"/>
            <a:chExt cx="3744416" cy="511504"/>
          </a:xfrm>
        </p:grpSpPr>
        <p:sp>
          <p:nvSpPr>
            <p:cNvPr id="27" name="圆角矩形 26"/>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28" name="矩形 27"/>
            <p:cNvSpPr/>
            <p:nvPr/>
          </p:nvSpPr>
          <p:spPr>
            <a:xfrm>
              <a:off x="6896718" y="1614014"/>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重组的概念</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29" name="圆角矩形 28"/>
          <p:cNvSpPr/>
          <p:nvPr/>
        </p:nvSpPr>
        <p:spPr>
          <a:xfrm>
            <a:off x="4427984" y="1715062"/>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2</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0" name="组合 29"/>
          <p:cNvGrpSpPr/>
          <p:nvPr/>
        </p:nvGrpSpPr>
        <p:grpSpPr>
          <a:xfrm>
            <a:off x="5058154" y="1714856"/>
            <a:ext cx="2972164" cy="503773"/>
            <a:chOff x="6315199" y="2410178"/>
            <a:chExt cx="3744416" cy="511504"/>
          </a:xfrm>
        </p:grpSpPr>
        <p:sp>
          <p:nvSpPr>
            <p:cNvPr id="31" name="圆角矩形 30"/>
            <p:cNvSpPr/>
            <p:nvPr/>
          </p:nvSpPr>
          <p:spPr>
            <a:xfrm>
              <a:off x="6315199" y="2410178"/>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2" name="矩形 31"/>
            <p:cNvSpPr/>
            <p:nvPr/>
          </p:nvSpPr>
          <p:spPr>
            <a:xfrm>
              <a:off x="6519190" y="2450466"/>
              <a:ext cx="3265835" cy="437541"/>
            </a:xfrm>
            <a:prstGeom prst="rect">
              <a:avLst/>
            </a:prstGeom>
          </p:spPr>
          <p:txBody>
            <a:bodyPr wrap="square" lIns="121960" tIns="60980" rIns="121960" bIns="60980">
              <a:spAutoFit/>
            </a:bodyPr>
            <a:lstStyle/>
            <a:p>
              <a:pP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重组支付对价的形式</a:t>
              </a:r>
            </a:p>
          </p:txBody>
        </p:sp>
      </p:grpSp>
      <p:sp>
        <p:nvSpPr>
          <p:cNvPr id="33" name="圆角矩形 32"/>
          <p:cNvSpPr/>
          <p:nvPr/>
        </p:nvSpPr>
        <p:spPr>
          <a:xfrm>
            <a:off x="4427984" y="240386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3</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6" name="组合 55"/>
          <p:cNvGrpSpPr/>
          <p:nvPr/>
        </p:nvGrpSpPr>
        <p:grpSpPr>
          <a:xfrm>
            <a:off x="5076057" y="2403654"/>
            <a:ext cx="2972166" cy="503773"/>
            <a:chOff x="6339097" y="3296031"/>
            <a:chExt cx="3744418" cy="511504"/>
          </a:xfrm>
        </p:grpSpPr>
        <p:sp>
          <p:nvSpPr>
            <p:cNvPr id="57" name="圆角矩形 56"/>
            <p:cNvSpPr/>
            <p:nvPr/>
          </p:nvSpPr>
          <p:spPr>
            <a:xfrm>
              <a:off x="6339097" y="3296031"/>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8" name="矩形 57"/>
            <p:cNvSpPr/>
            <p:nvPr/>
          </p:nvSpPr>
          <p:spPr>
            <a:xfrm>
              <a:off x="6520534" y="3336319"/>
              <a:ext cx="3562981"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企业重组的税务处理</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9" name="圆角矩形 58"/>
          <p:cNvSpPr/>
          <p:nvPr/>
        </p:nvSpPr>
        <p:spPr>
          <a:xfrm>
            <a:off x="4427984" y="3106714"/>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4</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60" name="组合 59"/>
          <p:cNvGrpSpPr/>
          <p:nvPr/>
        </p:nvGrpSpPr>
        <p:grpSpPr>
          <a:xfrm>
            <a:off x="5076056" y="3106349"/>
            <a:ext cx="2972164" cy="503772"/>
            <a:chOff x="6339097" y="4180903"/>
            <a:chExt cx="3744416" cy="511504"/>
          </a:xfrm>
        </p:grpSpPr>
        <p:sp>
          <p:nvSpPr>
            <p:cNvPr id="61" name="圆角矩形 60"/>
            <p:cNvSpPr/>
            <p:nvPr/>
          </p:nvSpPr>
          <p:spPr>
            <a:xfrm>
              <a:off x="6339097" y="418090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2" name="矩形 61"/>
            <p:cNvSpPr/>
            <p:nvPr/>
          </p:nvSpPr>
          <p:spPr>
            <a:xfrm>
              <a:off x="6898538" y="4221882"/>
              <a:ext cx="2736305" cy="437542"/>
            </a:xfrm>
            <a:prstGeom prst="rect">
              <a:avLst/>
            </a:prstGeom>
          </p:spPr>
          <p:txBody>
            <a:bodyPr wrap="square" lIns="121960" tIns="60980" rIns="121960" bIns="60980">
              <a:spAutoFit/>
            </a:bodyPr>
            <a:lstStyle/>
            <a:p>
              <a:pP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境内与境外</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63" name="圆角矩形 62"/>
          <p:cNvSpPr/>
          <p:nvPr/>
        </p:nvSpPr>
        <p:spPr>
          <a:xfrm>
            <a:off x="4428081" y="3803637"/>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5</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64" name="组合 63"/>
          <p:cNvGrpSpPr/>
          <p:nvPr/>
        </p:nvGrpSpPr>
        <p:grpSpPr>
          <a:xfrm>
            <a:off x="5076056" y="3803637"/>
            <a:ext cx="2972164" cy="503773"/>
            <a:chOff x="6339097" y="5057483"/>
            <a:chExt cx="3744416" cy="511504"/>
          </a:xfrm>
        </p:grpSpPr>
        <p:sp>
          <p:nvSpPr>
            <p:cNvPr id="65" name="圆角矩形 64"/>
            <p:cNvSpPr/>
            <p:nvPr/>
          </p:nvSpPr>
          <p:spPr>
            <a:xfrm>
              <a:off x="6339097" y="505748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6" name="矩形 65"/>
            <p:cNvSpPr/>
            <p:nvPr/>
          </p:nvSpPr>
          <p:spPr>
            <a:xfrm>
              <a:off x="6898669" y="5085978"/>
              <a:ext cx="273617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股权、资产划转</a:t>
              </a:r>
              <a:endParaRPr lang="en-US" altLang="zh-CN"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67" name="下箭头 66"/>
          <p:cNvSpPr/>
          <p:nvPr/>
        </p:nvSpPr>
        <p:spPr>
          <a:xfrm rot="16200000">
            <a:off x="3602551" y="1715872"/>
            <a:ext cx="431948" cy="509274"/>
          </a:xfrm>
          <a:prstGeom prst="downArrow">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04" tIns="34253" rIns="68504" bIns="34253" rtlCol="0" anchor="ctr"/>
          <a:lstStyle/>
          <a:p>
            <a:pPr algn="ctr"/>
            <a:endParaRPr lang="zh-CN" altLang="en-US"/>
          </a:p>
        </p:txBody>
      </p:sp>
      <p:sp>
        <p:nvSpPr>
          <p:cNvPr id="68" name="TextBox 67"/>
          <p:cNvSpPr txBox="1"/>
          <p:nvPr/>
        </p:nvSpPr>
        <p:spPr>
          <a:xfrm>
            <a:off x="107504" y="915566"/>
            <a:ext cx="2160240" cy="1015580"/>
          </a:xfrm>
          <a:prstGeom prst="rect">
            <a:avLst/>
          </a:prstGeom>
          <a:noFill/>
        </p:spPr>
        <p:txBody>
          <a:bodyPr wrap="square" lIns="91361" tIns="45679" rIns="91361" bIns="45679">
            <a:spAutoFit/>
          </a:bodyPr>
          <a:lstStyle/>
          <a:p>
            <a:pPr algn="r">
              <a:defRPr/>
            </a:pPr>
            <a:r>
              <a:rPr lang="zh-CN" altLang="en-US" sz="3600" b="1" dirty="0" smtClean="0">
                <a:solidFill>
                  <a:schemeClr val="tx2"/>
                </a:solidFill>
                <a:latin typeface="微软雅黑" pitchFamily="34" charset="-122"/>
                <a:ea typeface="微软雅黑" pitchFamily="34" charset="-122"/>
              </a:rPr>
              <a:t>目录</a:t>
            </a:r>
            <a:endParaRPr lang="en-US" altLang="zh-CN" sz="3600" b="1" dirty="0" smtClean="0">
              <a:solidFill>
                <a:schemeClr val="tx2"/>
              </a:solidFill>
              <a:latin typeface="微软雅黑" pitchFamily="34" charset="-122"/>
              <a:ea typeface="微软雅黑" pitchFamily="34" charset="-122"/>
            </a:endParaRPr>
          </a:p>
          <a:p>
            <a:pPr algn="r">
              <a:defRPr/>
            </a:pPr>
            <a:r>
              <a:rPr lang="en-US" altLang="zh-CN" sz="2400" b="1" dirty="0" smtClean="0">
                <a:solidFill>
                  <a:schemeClr val="tx2"/>
                </a:solidFill>
                <a:latin typeface="微软雅黑" pitchFamily="34" charset="-122"/>
                <a:ea typeface="微软雅黑" pitchFamily="34" charset="-122"/>
              </a:rPr>
              <a:t>CONTENTS</a:t>
            </a:r>
            <a:endParaRPr lang="zh-CN" altLang="en-US" sz="2400" b="1" dirty="0">
              <a:solidFill>
                <a:schemeClr val="tx2"/>
              </a:solidFill>
              <a:latin typeface="微软雅黑" pitchFamily="34" charset="-122"/>
              <a:ea typeface="微软雅黑" pitchFamily="34" charset="-122"/>
            </a:endParaRPr>
          </a:p>
        </p:txBody>
      </p:sp>
    </p:spTree>
    <p:extLst>
      <p:ext uri="{BB962C8B-B14F-4D97-AF65-F5344CB8AC3E}">
        <p14:creationId xmlns:p14="http://schemas.microsoft.com/office/powerpoint/2010/main" val="29409768"/>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17" presetClass="entr" presetSubtype="1" fill="hold" grpId="0" nodeType="afterEffect">
                                  <p:stCondLst>
                                    <p:cond delay="0"/>
                                  </p:stCondLst>
                                  <p:iterate type="lt">
                                    <p:tmPct val="40000"/>
                                  </p:iterate>
                                  <p:childTnLst>
                                    <p:set>
                                      <p:cBhvr>
                                        <p:cTn id="12" dur="1" fill="hold">
                                          <p:stCondLst>
                                            <p:cond delay="0"/>
                                          </p:stCondLst>
                                        </p:cTn>
                                        <p:tgtEl>
                                          <p:spTgt spid="68"/>
                                        </p:tgtEl>
                                        <p:attrNameLst>
                                          <p:attrName>style.visibility</p:attrName>
                                        </p:attrNameLst>
                                      </p:cBhvr>
                                      <p:to>
                                        <p:strVal val="visible"/>
                                      </p:to>
                                    </p:set>
                                    <p:anim calcmode="lin" valueType="num">
                                      <p:cBhvr>
                                        <p:cTn id="13" dur="250" fill="hold"/>
                                        <p:tgtEl>
                                          <p:spTgt spid="68"/>
                                        </p:tgtEl>
                                        <p:attrNameLst>
                                          <p:attrName>ppt_x</p:attrName>
                                        </p:attrNameLst>
                                      </p:cBhvr>
                                      <p:tavLst>
                                        <p:tav tm="0">
                                          <p:val>
                                            <p:strVal val="#ppt_x"/>
                                          </p:val>
                                        </p:tav>
                                        <p:tav tm="100000">
                                          <p:val>
                                            <p:strVal val="#ppt_x"/>
                                          </p:val>
                                        </p:tav>
                                      </p:tavLst>
                                    </p:anim>
                                    <p:anim calcmode="lin" valueType="num">
                                      <p:cBhvr>
                                        <p:cTn id="14" dur="250" fill="hold"/>
                                        <p:tgtEl>
                                          <p:spTgt spid="68"/>
                                        </p:tgtEl>
                                        <p:attrNameLst>
                                          <p:attrName>ppt_y</p:attrName>
                                        </p:attrNameLst>
                                      </p:cBhvr>
                                      <p:tavLst>
                                        <p:tav tm="0">
                                          <p:val>
                                            <p:strVal val="#ppt_y-#ppt_h/2"/>
                                          </p:val>
                                        </p:tav>
                                        <p:tav tm="100000">
                                          <p:val>
                                            <p:strVal val="#ppt_y"/>
                                          </p:val>
                                        </p:tav>
                                      </p:tavLst>
                                    </p:anim>
                                    <p:anim calcmode="lin" valueType="num">
                                      <p:cBhvr>
                                        <p:cTn id="15" dur="250" fill="hold"/>
                                        <p:tgtEl>
                                          <p:spTgt spid="68"/>
                                        </p:tgtEl>
                                        <p:attrNameLst>
                                          <p:attrName>ppt_w</p:attrName>
                                        </p:attrNameLst>
                                      </p:cBhvr>
                                      <p:tavLst>
                                        <p:tav tm="0">
                                          <p:val>
                                            <p:strVal val="#ppt_w"/>
                                          </p:val>
                                        </p:tav>
                                        <p:tav tm="100000">
                                          <p:val>
                                            <p:strVal val="#ppt_w"/>
                                          </p:val>
                                        </p:tav>
                                      </p:tavLst>
                                    </p:anim>
                                    <p:anim calcmode="lin" valueType="num">
                                      <p:cBhvr>
                                        <p:cTn id="16" dur="250" fill="hold"/>
                                        <p:tgtEl>
                                          <p:spTgt spid="68"/>
                                        </p:tgtEl>
                                        <p:attrNameLst>
                                          <p:attrName>ppt_h</p:attrName>
                                        </p:attrNameLst>
                                      </p:cBhvr>
                                      <p:tavLst>
                                        <p:tav tm="0">
                                          <p:val>
                                            <p:fltVal val="0"/>
                                          </p:val>
                                        </p:tav>
                                        <p:tav tm="100000">
                                          <p:val>
                                            <p:strVal val="#ppt_h"/>
                                          </p:val>
                                        </p:tav>
                                      </p:tavLst>
                                    </p:anim>
                                  </p:childTnLst>
                                </p:cTn>
                              </p:par>
                            </p:childTnLst>
                          </p:cTn>
                        </p:par>
                        <p:par>
                          <p:cTn id="17" fill="hold">
                            <p:stCondLst>
                              <p:cond delay="2150"/>
                            </p:stCondLst>
                            <p:childTnLst>
                              <p:par>
                                <p:cTn id="18" presetID="10" presetClass="entr" presetSubtype="0" fill="hold" grpId="0" nodeType="after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1000"/>
                                        <p:tgtEl>
                                          <p:spTgt spid="25"/>
                                        </p:tgtEl>
                                      </p:cBhvr>
                                    </p:animEffect>
                                  </p:childTnLst>
                                </p:cTn>
                              </p:par>
                              <p:par>
                                <p:cTn id="21" presetID="56" presetClass="path" presetSubtype="0" accel="50000" decel="50000" fill="hold" grpId="1" nodeType="withEffect">
                                  <p:stCondLst>
                                    <p:cond delay="0"/>
                                  </p:stCondLst>
                                  <p:childTnLst>
                                    <p:animMotion origin="layout" path="M -0.03737 0.04121 L -6.25E-7 -3.33333E-6 " pathEditMode="relative" rAng="0" ptsTypes="AA">
                                      <p:cBhvr>
                                        <p:cTn id="22" dur="700" fill="hold"/>
                                        <p:tgtEl>
                                          <p:spTgt spid="25"/>
                                        </p:tgtEl>
                                        <p:attrNameLst>
                                          <p:attrName>ppt_x</p:attrName>
                                          <p:attrName>ppt_y</p:attrName>
                                        </p:attrNameLst>
                                      </p:cBhvr>
                                      <p:rCtr x="1862" y="-2060"/>
                                    </p:animMotion>
                                  </p:childTnLst>
                                </p:cTn>
                              </p:par>
                              <p:par>
                                <p:cTn id="23" presetID="22" presetClass="entr" presetSubtype="8" fill="hold" nodeType="withEffect">
                                  <p:stCondLst>
                                    <p:cond delay="250"/>
                                  </p:stCondLst>
                                  <p:childTnLst>
                                    <p:set>
                                      <p:cBhvr>
                                        <p:cTn id="24" dur="1" fill="hold">
                                          <p:stCondLst>
                                            <p:cond delay="0"/>
                                          </p:stCondLst>
                                        </p:cTn>
                                        <p:tgtEl>
                                          <p:spTgt spid="26"/>
                                        </p:tgtEl>
                                        <p:attrNameLst>
                                          <p:attrName>style.visibility</p:attrName>
                                        </p:attrNameLst>
                                      </p:cBhvr>
                                      <p:to>
                                        <p:strVal val="visible"/>
                                      </p:to>
                                    </p:set>
                                    <p:animEffect transition="in" filter="wipe(left)">
                                      <p:cBhvr>
                                        <p:cTn id="25" dur="500"/>
                                        <p:tgtEl>
                                          <p:spTgt spid="26"/>
                                        </p:tgtEl>
                                      </p:cBhvr>
                                    </p:animEffect>
                                  </p:childTnLst>
                                </p:cTn>
                              </p:par>
                              <p:par>
                                <p:cTn id="26" presetID="10" presetClass="entr" presetSubtype="0" fill="hold" grpId="0" nodeType="withEffect">
                                  <p:stCondLst>
                                    <p:cond delay="250"/>
                                  </p:stCondLst>
                                  <p:childTnLst>
                                    <p:set>
                                      <p:cBhvr>
                                        <p:cTn id="27" dur="1" fill="hold">
                                          <p:stCondLst>
                                            <p:cond delay="0"/>
                                          </p:stCondLst>
                                        </p:cTn>
                                        <p:tgtEl>
                                          <p:spTgt spid="29"/>
                                        </p:tgtEl>
                                        <p:attrNameLst>
                                          <p:attrName>style.visibility</p:attrName>
                                        </p:attrNameLst>
                                      </p:cBhvr>
                                      <p:to>
                                        <p:strVal val="visible"/>
                                      </p:to>
                                    </p:set>
                                    <p:animEffect transition="in" filter="fade">
                                      <p:cBhvr>
                                        <p:cTn id="28" dur="1000"/>
                                        <p:tgtEl>
                                          <p:spTgt spid="29"/>
                                        </p:tgtEl>
                                      </p:cBhvr>
                                    </p:animEffect>
                                  </p:childTnLst>
                                </p:cTn>
                              </p:par>
                              <p:par>
                                <p:cTn id="29" presetID="56" presetClass="path" presetSubtype="0" accel="50000" decel="50000" fill="hold" grpId="1" nodeType="withEffect">
                                  <p:stCondLst>
                                    <p:cond delay="250"/>
                                  </p:stCondLst>
                                  <p:childTnLst>
                                    <p:animMotion origin="layout" path="M -0.03737 0.0412 L -6.25E-7 2.96296E-6 " pathEditMode="relative" rAng="0" ptsTypes="AA">
                                      <p:cBhvr>
                                        <p:cTn id="30" dur="700" fill="hold"/>
                                        <p:tgtEl>
                                          <p:spTgt spid="29"/>
                                        </p:tgtEl>
                                        <p:attrNameLst>
                                          <p:attrName>ppt_x</p:attrName>
                                          <p:attrName>ppt_y</p:attrName>
                                        </p:attrNameLst>
                                      </p:cBhvr>
                                      <p:rCtr x="1862" y="-2060"/>
                                    </p:animMotion>
                                  </p:childTnLst>
                                </p:cTn>
                              </p:par>
                              <p:par>
                                <p:cTn id="31" presetID="22" presetClass="entr" presetSubtype="8" fill="hold" nodeType="withEffect">
                                  <p:stCondLst>
                                    <p:cond delay="500"/>
                                  </p:stCondLst>
                                  <p:childTnLst>
                                    <p:set>
                                      <p:cBhvr>
                                        <p:cTn id="32" dur="1" fill="hold">
                                          <p:stCondLst>
                                            <p:cond delay="0"/>
                                          </p:stCondLst>
                                        </p:cTn>
                                        <p:tgtEl>
                                          <p:spTgt spid="30"/>
                                        </p:tgtEl>
                                        <p:attrNameLst>
                                          <p:attrName>style.visibility</p:attrName>
                                        </p:attrNameLst>
                                      </p:cBhvr>
                                      <p:to>
                                        <p:strVal val="visible"/>
                                      </p:to>
                                    </p:set>
                                    <p:animEffect transition="in" filter="wipe(left)">
                                      <p:cBhvr>
                                        <p:cTn id="33" dur="500"/>
                                        <p:tgtEl>
                                          <p:spTgt spid="30"/>
                                        </p:tgtEl>
                                      </p:cBhvr>
                                    </p:animEffect>
                                  </p:childTnLst>
                                </p:cTn>
                              </p:par>
                              <p:par>
                                <p:cTn id="34" presetID="10" presetClass="entr" presetSubtype="0" fill="hold" grpId="0" nodeType="withEffect">
                                  <p:stCondLst>
                                    <p:cond delay="500"/>
                                  </p:stCondLst>
                                  <p:childTnLst>
                                    <p:set>
                                      <p:cBhvr>
                                        <p:cTn id="35" dur="1" fill="hold">
                                          <p:stCondLst>
                                            <p:cond delay="0"/>
                                          </p:stCondLst>
                                        </p:cTn>
                                        <p:tgtEl>
                                          <p:spTgt spid="33"/>
                                        </p:tgtEl>
                                        <p:attrNameLst>
                                          <p:attrName>style.visibility</p:attrName>
                                        </p:attrNameLst>
                                      </p:cBhvr>
                                      <p:to>
                                        <p:strVal val="visible"/>
                                      </p:to>
                                    </p:set>
                                    <p:animEffect transition="in" filter="fade">
                                      <p:cBhvr>
                                        <p:cTn id="36" dur="1000"/>
                                        <p:tgtEl>
                                          <p:spTgt spid="33"/>
                                        </p:tgtEl>
                                      </p:cBhvr>
                                    </p:animEffect>
                                  </p:childTnLst>
                                </p:cTn>
                              </p:par>
                              <p:par>
                                <p:cTn id="37" presetID="56" presetClass="path" presetSubtype="0" accel="50000" decel="50000" fill="hold" grpId="1" nodeType="withEffect">
                                  <p:stCondLst>
                                    <p:cond delay="500"/>
                                  </p:stCondLst>
                                  <p:childTnLst>
                                    <p:animMotion origin="layout" path="M -0.03737 0.0412 L -6.25E-7 -7.40741E-7 " pathEditMode="relative" rAng="0" ptsTypes="AA">
                                      <p:cBhvr>
                                        <p:cTn id="38" dur="700" fill="hold"/>
                                        <p:tgtEl>
                                          <p:spTgt spid="33"/>
                                        </p:tgtEl>
                                        <p:attrNameLst>
                                          <p:attrName>ppt_x</p:attrName>
                                          <p:attrName>ppt_y</p:attrName>
                                        </p:attrNameLst>
                                      </p:cBhvr>
                                      <p:rCtr x="1862" y="-2060"/>
                                    </p:animMotion>
                                  </p:childTnLst>
                                </p:cTn>
                              </p:par>
                              <p:par>
                                <p:cTn id="39" presetID="22" presetClass="entr" presetSubtype="8" fill="hold" nodeType="withEffect">
                                  <p:stCondLst>
                                    <p:cond delay="750"/>
                                  </p:stCondLst>
                                  <p:childTnLst>
                                    <p:set>
                                      <p:cBhvr>
                                        <p:cTn id="40" dur="1" fill="hold">
                                          <p:stCondLst>
                                            <p:cond delay="0"/>
                                          </p:stCondLst>
                                        </p:cTn>
                                        <p:tgtEl>
                                          <p:spTgt spid="56"/>
                                        </p:tgtEl>
                                        <p:attrNameLst>
                                          <p:attrName>style.visibility</p:attrName>
                                        </p:attrNameLst>
                                      </p:cBhvr>
                                      <p:to>
                                        <p:strVal val="visible"/>
                                      </p:to>
                                    </p:set>
                                    <p:animEffect transition="in" filter="wipe(left)">
                                      <p:cBhvr>
                                        <p:cTn id="41" dur="500"/>
                                        <p:tgtEl>
                                          <p:spTgt spid="56"/>
                                        </p:tgtEl>
                                      </p:cBhvr>
                                    </p:animEffect>
                                  </p:childTnLst>
                                </p:cTn>
                              </p:par>
                              <p:par>
                                <p:cTn id="42" presetID="10" presetClass="entr" presetSubtype="0" fill="hold" grpId="0" nodeType="withEffect">
                                  <p:stCondLst>
                                    <p:cond delay="750"/>
                                  </p:stCondLst>
                                  <p:childTnLst>
                                    <p:set>
                                      <p:cBhvr>
                                        <p:cTn id="43" dur="1" fill="hold">
                                          <p:stCondLst>
                                            <p:cond delay="0"/>
                                          </p:stCondLst>
                                        </p:cTn>
                                        <p:tgtEl>
                                          <p:spTgt spid="59"/>
                                        </p:tgtEl>
                                        <p:attrNameLst>
                                          <p:attrName>style.visibility</p:attrName>
                                        </p:attrNameLst>
                                      </p:cBhvr>
                                      <p:to>
                                        <p:strVal val="visible"/>
                                      </p:to>
                                    </p:set>
                                    <p:animEffect transition="in" filter="fade">
                                      <p:cBhvr>
                                        <p:cTn id="44" dur="1000"/>
                                        <p:tgtEl>
                                          <p:spTgt spid="59"/>
                                        </p:tgtEl>
                                      </p:cBhvr>
                                    </p:animEffect>
                                  </p:childTnLst>
                                </p:cTn>
                              </p:par>
                              <p:par>
                                <p:cTn id="45" presetID="56" presetClass="path" presetSubtype="0" accel="50000" decel="50000" fill="hold" grpId="1" nodeType="withEffect">
                                  <p:stCondLst>
                                    <p:cond delay="750"/>
                                  </p:stCondLst>
                                  <p:childTnLst>
                                    <p:animMotion origin="layout" path="M -0.03737 0.04121 L -6.25E-7 -4.44444E-6 " pathEditMode="relative" rAng="0" ptsTypes="AA">
                                      <p:cBhvr>
                                        <p:cTn id="46" dur="700" fill="hold"/>
                                        <p:tgtEl>
                                          <p:spTgt spid="59"/>
                                        </p:tgtEl>
                                        <p:attrNameLst>
                                          <p:attrName>ppt_x</p:attrName>
                                          <p:attrName>ppt_y</p:attrName>
                                        </p:attrNameLst>
                                      </p:cBhvr>
                                      <p:rCtr x="1862" y="-2060"/>
                                    </p:animMotion>
                                  </p:childTnLst>
                                </p:cTn>
                              </p:par>
                              <p:par>
                                <p:cTn id="47" presetID="22" presetClass="entr" presetSubtype="8" fill="hold" nodeType="withEffect">
                                  <p:stCondLst>
                                    <p:cond delay="1000"/>
                                  </p:stCondLst>
                                  <p:childTnLst>
                                    <p:set>
                                      <p:cBhvr>
                                        <p:cTn id="48" dur="1" fill="hold">
                                          <p:stCondLst>
                                            <p:cond delay="0"/>
                                          </p:stCondLst>
                                        </p:cTn>
                                        <p:tgtEl>
                                          <p:spTgt spid="60"/>
                                        </p:tgtEl>
                                        <p:attrNameLst>
                                          <p:attrName>style.visibility</p:attrName>
                                        </p:attrNameLst>
                                      </p:cBhvr>
                                      <p:to>
                                        <p:strVal val="visible"/>
                                      </p:to>
                                    </p:set>
                                    <p:animEffect transition="in" filter="wipe(left)">
                                      <p:cBhvr>
                                        <p:cTn id="49" dur="500"/>
                                        <p:tgtEl>
                                          <p:spTgt spid="60"/>
                                        </p:tgtEl>
                                      </p:cBhvr>
                                    </p:animEffect>
                                  </p:childTnLst>
                                </p:cTn>
                              </p:par>
                              <p:par>
                                <p:cTn id="50" presetID="10" presetClass="entr" presetSubtype="0" fill="hold" grpId="0" nodeType="withEffect">
                                  <p:stCondLst>
                                    <p:cond delay="750"/>
                                  </p:stCondLst>
                                  <p:childTnLst>
                                    <p:set>
                                      <p:cBhvr>
                                        <p:cTn id="51" dur="1" fill="hold">
                                          <p:stCondLst>
                                            <p:cond delay="0"/>
                                          </p:stCondLst>
                                        </p:cTn>
                                        <p:tgtEl>
                                          <p:spTgt spid="63"/>
                                        </p:tgtEl>
                                        <p:attrNameLst>
                                          <p:attrName>style.visibility</p:attrName>
                                        </p:attrNameLst>
                                      </p:cBhvr>
                                      <p:to>
                                        <p:strVal val="visible"/>
                                      </p:to>
                                    </p:set>
                                    <p:animEffect transition="in" filter="fade">
                                      <p:cBhvr>
                                        <p:cTn id="52" dur="1000"/>
                                        <p:tgtEl>
                                          <p:spTgt spid="63"/>
                                        </p:tgtEl>
                                      </p:cBhvr>
                                    </p:animEffect>
                                  </p:childTnLst>
                                </p:cTn>
                              </p:par>
                              <p:par>
                                <p:cTn id="53" presetID="56" presetClass="path" presetSubtype="0" accel="50000" decel="50000" fill="hold" grpId="1" nodeType="withEffect">
                                  <p:stCondLst>
                                    <p:cond delay="750"/>
                                  </p:stCondLst>
                                  <p:childTnLst>
                                    <p:animMotion origin="layout" path="M -0.03737 0.04121 L -6.25E-7 -4.44444E-6 " pathEditMode="relative" rAng="0" ptsTypes="AA">
                                      <p:cBhvr>
                                        <p:cTn id="54" dur="700" fill="hold"/>
                                        <p:tgtEl>
                                          <p:spTgt spid="63"/>
                                        </p:tgtEl>
                                        <p:attrNameLst>
                                          <p:attrName>ppt_x</p:attrName>
                                          <p:attrName>ppt_y</p:attrName>
                                        </p:attrNameLst>
                                      </p:cBhvr>
                                      <p:rCtr x="1862" y="-2060"/>
                                    </p:animMotion>
                                  </p:childTnLst>
                                </p:cTn>
                              </p:par>
                              <p:par>
                                <p:cTn id="55" presetID="22" presetClass="entr" presetSubtype="8" fill="hold" nodeType="withEffect">
                                  <p:stCondLst>
                                    <p:cond delay="1250"/>
                                  </p:stCondLst>
                                  <p:childTnLst>
                                    <p:set>
                                      <p:cBhvr>
                                        <p:cTn id="56" dur="1" fill="hold">
                                          <p:stCondLst>
                                            <p:cond delay="0"/>
                                          </p:stCondLst>
                                        </p:cTn>
                                        <p:tgtEl>
                                          <p:spTgt spid="64"/>
                                        </p:tgtEl>
                                        <p:attrNameLst>
                                          <p:attrName>style.visibility</p:attrName>
                                        </p:attrNameLst>
                                      </p:cBhvr>
                                      <p:to>
                                        <p:strVal val="visible"/>
                                      </p:to>
                                    </p:set>
                                    <p:animEffect transition="in" filter="wipe(left)">
                                      <p:cBhvr>
                                        <p:cTn id="57" dur="500"/>
                                        <p:tgtEl>
                                          <p:spTgt spid="64"/>
                                        </p:tgtEl>
                                      </p:cBhvr>
                                    </p:animEffect>
                                  </p:childTnLst>
                                </p:cTn>
                              </p:par>
                            </p:childTnLst>
                          </p:cTn>
                        </p:par>
                        <p:par>
                          <p:cTn id="58" fill="hold">
                            <p:stCondLst>
                              <p:cond delay="3900"/>
                            </p:stCondLst>
                            <p:childTnLst>
                              <p:par>
                                <p:cTn id="59" presetID="2" presetClass="entr" presetSubtype="8" fill="hold" grpId="0" nodeType="afterEffect">
                                  <p:stCondLst>
                                    <p:cond delay="0"/>
                                  </p:stCondLst>
                                  <p:childTnLst>
                                    <p:set>
                                      <p:cBhvr>
                                        <p:cTn id="60" dur="1" fill="hold">
                                          <p:stCondLst>
                                            <p:cond delay="0"/>
                                          </p:stCondLst>
                                        </p:cTn>
                                        <p:tgtEl>
                                          <p:spTgt spid="67"/>
                                        </p:tgtEl>
                                        <p:attrNameLst>
                                          <p:attrName>style.visibility</p:attrName>
                                        </p:attrNameLst>
                                      </p:cBhvr>
                                      <p:to>
                                        <p:strVal val="visible"/>
                                      </p:to>
                                    </p:set>
                                    <p:anim calcmode="lin" valueType="num">
                                      <p:cBhvr additive="base">
                                        <p:cTn id="61" dur="500" fill="hold"/>
                                        <p:tgtEl>
                                          <p:spTgt spid="67"/>
                                        </p:tgtEl>
                                        <p:attrNameLst>
                                          <p:attrName>ppt_x</p:attrName>
                                        </p:attrNameLst>
                                      </p:cBhvr>
                                      <p:tavLst>
                                        <p:tav tm="0">
                                          <p:val>
                                            <p:strVal val="0-#ppt_w/2"/>
                                          </p:val>
                                        </p:tav>
                                        <p:tav tm="100000">
                                          <p:val>
                                            <p:strVal val="#ppt_x"/>
                                          </p:val>
                                        </p:tav>
                                      </p:tavLst>
                                    </p:anim>
                                    <p:anim calcmode="lin" valueType="num">
                                      <p:cBhvr additive="base">
                                        <p:cTn id="62" dur="500" fill="hold"/>
                                        <p:tgtEl>
                                          <p:spTgt spid="67"/>
                                        </p:tgtEl>
                                        <p:attrNameLst>
                                          <p:attrName>ppt_y</p:attrName>
                                        </p:attrNameLst>
                                      </p:cBhvr>
                                      <p:tavLst>
                                        <p:tav tm="0">
                                          <p:val>
                                            <p:strVal val="#ppt_y"/>
                                          </p:val>
                                        </p:tav>
                                        <p:tav tm="100000">
                                          <p:val>
                                            <p:strVal val="#ppt_y"/>
                                          </p:val>
                                        </p:tav>
                                      </p:tavLst>
                                    </p:anim>
                                  </p:childTnLst>
                                </p:cTn>
                              </p:par>
                            </p:childTnLst>
                          </p:cTn>
                        </p:par>
                        <p:par>
                          <p:cTn id="63" fill="hold">
                            <p:stCondLst>
                              <p:cond delay="4400"/>
                            </p:stCondLst>
                            <p:childTnLst>
                              <p:par>
                                <p:cTn id="64" presetID="26" presetClass="emph" presetSubtype="0" fill="hold" grpId="2" nodeType="afterEffect">
                                  <p:stCondLst>
                                    <p:cond delay="0"/>
                                  </p:stCondLst>
                                  <p:childTnLst>
                                    <p:animEffect transition="out" filter="fade">
                                      <p:cBhvr>
                                        <p:cTn id="65" dur="500" tmFilter="0, 0; .2, .5; .8, .5; 1, 0"/>
                                        <p:tgtEl>
                                          <p:spTgt spid="29"/>
                                        </p:tgtEl>
                                      </p:cBhvr>
                                    </p:animEffect>
                                    <p:animScale>
                                      <p:cBhvr>
                                        <p:cTn id="66" dur="250" autoRev="1" fill="hold"/>
                                        <p:tgtEl>
                                          <p:spTgt spid="29"/>
                                        </p:tgtEl>
                                      </p:cBhvr>
                                      <p:by x="105000" y="105000"/>
                                    </p:animScale>
                                  </p:childTnLst>
                                </p:cTn>
                              </p:par>
                              <p:par>
                                <p:cTn id="67" presetID="26" presetClass="emph" presetSubtype="0" fill="hold" nodeType="withEffect">
                                  <p:stCondLst>
                                    <p:cond delay="0"/>
                                  </p:stCondLst>
                                  <p:childTnLst>
                                    <p:animEffect transition="out" filter="fade">
                                      <p:cBhvr>
                                        <p:cTn id="68" dur="500" tmFilter="0, 0; .2, .5; .8, .5; 1, 0"/>
                                        <p:tgtEl>
                                          <p:spTgt spid="30"/>
                                        </p:tgtEl>
                                      </p:cBhvr>
                                    </p:animEffect>
                                    <p:animScale>
                                      <p:cBhvr>
                                        <p:cTn id="69" dur="250" autoRev="1" fill="hold"/>
                                        <p:tgtEl>
                                          <p:spTgt spid="30"/>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5" grpId="1" animBg="1"/>
      <p:bldP spid="29" grpId="0" animBg="1"/>
      <p:bldP spid="29" grpId="1" animBg="1"/>
      <p:bldP spid="29" grpId="2" animBg="1"/>
      <p:bldP spid="33" grpId="0" animBg="1"/>
      <p:bldP spid="33" grpId="1" animBg="1"/>
      <p:bldP spid="59" grpId="0" animBg="1"/>
      <p:bldP spid="59" grpId="1" animBg="1"/>
      <p:bldP spid="63" grpId="0" animBg="1"/>
      <p:bldP spid="63" grpId="1" animBg="1"/>
      <p:bldP spid="67" grpId="0" animBg="1"/>
      <p:bldP spid="68"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396792" y="555526"/>
            <a:ext cx="5407456" cy="557194"/>
            <a:chOff x="947324" y="607654"/>
            <a:chExt cx="3873999" cy="557194"/>
          </a:xfrm>
        </p:grpSpPr>
        <p:sp>
          <p:nvSpPr>
            <p:cNvPr id="12" name="圆角矩形 11"/>
            <p:cNvSpPr/>
            <p:nvPr/>
          </p:nvSpPr>
          <p:spPr>
            <a:xfrm>
              <a:off x="947324" y="607654"/>
              <a:ext cx="3873999"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3510103" cy="523137"/>
            </a:xfrm>
            <a:prstGeom prst="rect">
              <a:avLst/>
            </a:prstGeom>
            <a:noFill/>
          </p:spPr>
          <p:txBody>
            <a:bodyPr wrap="square" lIns="91361" tIns="45679" rIns="91361" bIns="45679">
              <a:spAutoFit/>
            </a:bodyPr>
            <a:lstStyle/>
            <a:p>
              <a:pPr>
                <a:defRPr/>
              </a:pPr>
              <a:r>
                <a:rPr lang="zh-CN" altLang="en-US" sz="2800" b="1" dirty="0">
                  <a:solidFill>
                    <a:schemeClr val="bg1"/>
                  </a:solidFill>
                  <a:latin typeface="微软雅黑" pitchFamily="34" charset="-122"/>
                  <a:ea typeface="微软雅黑" pitchFamily="34" charset="-122"/>
                </a:rPr>
                <a:t>二、企业重组支付对价</a:t>
              </a:r>
              <a:r>
                <a:rPr lang="zh-CN" altLang="en-US" sz="2800" b="1" dirty="0" smtClean="0">
                  <a:solidFill>
                    <a:schemeClr val="bg1"/>
                  </a:solidFill>
                  <a:latin typeface="微软雅黑" pitchFamily="34" charset="-122"/>
                  <a:ea typeface="微软雅黑" pitchFamily="34" charset="-122"/>
                </a:rPr>
                <a:t>的形式</a:t>
              </a:r>
              <a:endParaRPr lang="zh-CN" altLang="en-US" sz="2800" b="1" dirty="0">
                <a:solidFill>
                  <a:schemeClr val="bg1"/>
                </a:solidFill>
                <a:latin typeface="微软雅黑" pitchFamily="34" charset="-122"/>
                <a:ea typeface="微软雅黑" pitchFamily="34" charset="-122"/>
              </a:endParaRPr>
            </a:p>
          </p:txBody>
        </p:sp>
      </p:grpSp>
      <p:sp>
        <p:nvSpPr>
          <p:cNvPr id="8" name="矩形 7"/>
          <p:cNvSpPr/>
          <p:nvPr/>
        </p:nvSpPr>
        <p:spPr>
          <a:xfrm>
            <a:off x="2846759" y="1343698"/>
            <a:ext cx="5102700" cy="839134"/>
          </a:xfrm>
          <a:prstGeom prst="rect">
            <a:avLst/>
          </a:prstGeom>
          <a:noFill/>
          <a:ln w="1270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endParaRPr lang="zh-CN" altLang="en-US">
              <a:latin typeface="微软雅黑" panose="020B0503020204020204" pitchFamily="34" charset="-122"/>
              <a:ea typeface="微软雅黑" panose="020B0503020204020204" pitchFamily="34" charset="-122"/>
            </a:endParaRPr>
          </a:p>
        </p:txBody>
      </p:sp>
      <p:sp>
        <p:nvSpPr>
          <p:cNvPr id="10" name="矩形 9"/>
          <p:cNvSpPr/>
          <p:nvPr/>
        </p:nvSpPr>
        <p:spPr>
          <a:xfrm>
            <a:off x="3653255" y="1183401"/>
            <a:ext cx="3515183" cy="34766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r>
              <a:rPr lang="zh-CN" altLang="en-US" dirty="0" smtClean="0">
                <a:latin typeface="微软雅黑" pitchFamily="34" charset="-122"/>
                <a:ea typeface="微软雅黑" pitchFamily="34" charset="-122"/>
              </a:rPr>
              <a:t>股权支付</a:t>
            </a:r>
            <a:endParaRPr lang="zh-CN" altLang="en-US" dirty="0">
              <a:latin typeface="微软雅黑" pitchFamily="34" charset="-122"/>
              <a:ea typeface="微软雅黑" pitchFamily="34" charset="-122"/>
            </a:endParaRPr>
          </a:p>
        </p:txBody>
      </p:sp>
      <p:sp>
        <p:nvSpPr>
          <p:cNvPr id="14" name="六边形 13"/>
          <p:cNvSpPr/>
          <p:nvPr/>
        </p:nvSpPr>
        <p:spPr>
          <a:xfrm>
            <a:off x="1139445" y="2356721"/>
            <a:ext cx="1296144" cy="1081744"/>
          </a:xfrm>
          <a:prstGeom prst="hexagon">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r>
              <a:rPr lang="zh-CN" altLang="en-US" sz="1600" dirty="0" smtClean="0">
                <a:latin typeface="微软雅黑" panose="020B0503020204020204" pitchFamily="34" charset="-122"/>
                <a:ea typeface="微软雅黑" panose="020B0503020204020204" pitchFamily="34" charset="-122"/>
              </a:rPr>
              <a:t>企业重组支付对价的形式</a:t>
            </a:r>
            <a:endParaRPr lang="zh-CN" altLang="en-US" sz="1600" dirty="0">
              <a:latin typeface="微软雅黑" panose="020B0503020204020204" pitchFamily="34" charset="-122"/>
              <a:ea typeface="微软雅黑" panose="020B0503020204020204" pitchFamily="34" charset="-122"/>
            </a:endParaRPr>
          </a:p>
        </p:txBody>
      </p:sp>
      <p:cxnSp>
        <p:nvCxnSpPr>
          <p:cNvPr id="15" name="直接箭头连接符 14"/>
          <p:cNvCxnSpPr>
            <a:stCxn id="14" idx="5"/>
            <a:endCxn id="8" idx="1"/>
          </p:cNvCxnSpPr>
          <p:nvPr/>
        </p:nvCxnSpPr>
        <p:spPr>
          <a:xfrm flipV="1">
            <a:off x="2165153" y="1763265"/>
            <a:ext cx="681606" cy="593456"/>
          </a:xfrm>
          <a:prstGeom prst="straightConnector1">
            <a:avLst/>
          </a:prstGeom>
          <a:ln>
            <a:solidFill>
              <a:schemeClr val="tx1">
                <a:lumMod val="50000"/>
                <a:lumOff val="5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6" name="直接箭头连接符 15"/>
          <p:cNvCxnSpPr>
            <a:stCxn id="14" idx="0"/>
          </p:cNvCxnSpPr>
          <p:nvPr/>
        </p:nvCxnSpPr>
        <p:spPr>
          <a:xfrm>
            <a:off x="2435589" y="2897593"/>
            <a:ext cx="411170" cy="0"/>
          </a:xfrm>
          <a:prstGeom prst="straightConnector1">
            <a:avLst/>
          </a:prstGeom>
          <a:ln>
            <a:solidFill>
              <a:schemeClr val="tx1">
                <a:lumMod val="50000"/>
                <a:lumOff val="5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7" name="直接箭头连接符 16"/>
          <p:cNvCxnSpPr>
            <a:stCxn id="14" idx="1"/>
            <a:endCxn id="22" idx="1"/>
          </p:cNvCxnSpPr>
          <p:nvPr/>
        </p:nvCxnSpPr>
        <p:spPr>
          <a:xfrm>
            <a:off x="2165153" y="3438465"/>
            <a:ext cx="681606" cy="567147"/>
          </a:xfrm>
          <a:prstGeom prst="straightConnector1">
            <a:avLst/>
          </a:prstGeom>
          <a:ln>
            <a:solidFill>
              <a:schemeClr val="tx1">
                <a:lumMod val="50000"/>
                <a:lumOff val="50000"/>
              </a:schemeClr>
            </a:solidFill>
            <a:tailEnd type="arrow"/>
          </a:ln>
        </p:spPr>
        <p:style>
          <a:lnRef idx="1">
            <a:schemeClr val="accent1"/>
          </a:lnRef>
          <a:fillRef idx="0">
            <a:schemeClr val="accent1"/>
          </a:fillRef>
          <a:effectRef idx="0">
            <a:schemeClr val="accent1"/>
          </a:effectRef>
          <a:fontRef idx="minor">
            <a:schemeClr val="tx1"/>
          </a:fontRef>
        </p:style>
      </p:cxnSp>
      <p:sp>
        <p:nvSpPr>
          <p:cNvPr id="18" name="TextBox 17"/>
          <p:cNvSpPr txBox="1"/>
          <p:nvPr/>
        </p:nvSpPr>
        <p:spPr>
          <a:xfrm>
            <a:off x="2915817" y="1560346"/>
            <a:ext cx="4968552" cy="549383"/>
          </a:xfrm>
          <a:prstGeom prst="rect">
            <a:avLst/>
          </a:prstGeom>
          <a:noFill/>
        </p:spPr>
        <p:txBody>
          <a:bodyPr wrap="square" lIns="68584" tIns="34291" rIns="68584" bIns="34291" rtlCol="0">
            <a:spAutoFit/>
          </a:bodyPr>
          <a:lstStyle/>
          <a:p>
            <a:pPr>
              <a:lnSpc>
                <a:spcPct val="130000"/>
              </a:lnSpc>
            </a:pPr>
            <a:r>
              <a:rPr lang="zh-CN" altLang="en-US" sz="1200" dirty="0">
                <a:solidFill>
                  <a:schemeClr val="tx1">
                    <a:lumMod val="65000"/>
                    <a:lumOff val="35000"/>
                  </a:schemeClr>
                </a:solidFill>
                <a:latin typeface="微软雅黑" pitchFamily="34" charset="-122"/>
                <a:ea typeface="微软雅黑" panose="020B0503020204020204" pitchFamily="34" charset="-122"/>
              </a:rPr>
              <a:t>财税</a:t>
            </a:r>
            <a:r>
              <a:rPr lang="en-US" altLang="zh-CN" sz="1200" dirty="0">
                <a:solidFill>
                  <a:schemeClr val="tx1">
                    <a:lumMod val="65000"/>
                    <a:lumOff val="35000"/>
                  </a:schemeClr>
                </a:solidFill>
                <a:latin typeface="微软雅黑" pitchFamily="34" charset="-122"/>
                <a:ea typeface="微软雅黑" panose="020B0503020204020204" pitchFamily="34" charset="-122"/>
              </a:rPr>
              <a:t>〔2009〕59</a:t>
            </a:r>
            <a:r>
              <a:rPr lang="zh-CN" altLang="en-US" sz="1200" dirty="0">
                <a:solidFill>
                  <a:schemeClr val="tx1">
                    <a:lumMod val="65000"/>
                    <a:lumOff val="35000"/>
                  </a:schemeClr>
                </a:solidFill>
                <a:latin typeface="微软雅黑" pitchFamily="34" charset="-122"/>
                <a:ea typeface="微软雅黑" panose="020B0503020204020204" pitchFamily="34" charset="-122"/>
              </a:rPr>
              <a:t>号所称股权支付，是指企业重组中购买、换取资产的一方支付的对价中，以本企业或其控股企业的股权、股份作为支付的</a:t>
            </a:r>
            <a:r>
              <a:rPr lang="zh-CN" altLang="en-US" sz="1200" dirty="0" smtClean="0">
                <a:solidFill>
                  <a:schemeClr val="tx1">
                    <a:lumMod val="65000"/>
                    <a:lumOff val="35000"/>
                  </a:schemeClr>
                </a:solidFill>
                <a:latin typeface="微软雅黑" pitchFamily="34" charset="-122"/>
                <a:ea typeface="微软雅黑" panose="020B0503020204020204" pitchFamily="34" charset="-122"/>
              </a:rPr>
              <a:t>形式。</a:t>
            </a:r>
            <a:endParaRPr lang="en-US" altLang="zh-CN" sz="1200" dirty="0">
              <a:solidFill>
                <a:schemeClr val="tx1">
                  <a:lumMod val="65000"/>
                  <a:lumOff val="35000"/>
                </a:schemeClr>
              </a:solidFill>
              <a:latin typeface="微软雅黑" pitchFamily="34" charset="-122"/>
              <a:ea typeface="微软雅黑" panose="020B0503020204020204" pitchFamily="34" charset="-122"/>
            </a:endParaRPr>
          </a:p>
        </p:txBody>
      </p:sp>
      <p:sp>
        <p:nvSpPr>
          <p:cNvPr id="19" name="矩形 18"/>
          <p:cNvSpPr/>
          <p:nvPr/>
        </p:nvSpPr>
        <p:spPr>
          <a:xfrm>
            <a:off x="2846759" y="2517020"/>
            <a:ext cx="5102700" cy="987044"/>
          </a:xfrm>
          <a:prstGeom prst="rect">
            <a:avLst/>
          </a:prstGeom>
          <a:noFill/>
          <a:ln w="1270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endParaRPr lang="zh-CN" altLang="en-US">
              <a:latin typeface="微软雅黑" panose="020B0503020204020204" pitchFamily="34" charset="-122"/>
              <a:ea typeface="微软雅黑" panose="020B0503020204020204" pitchFamily="34" charset="-122"/>
            </a:endParaRPr>
          </a:p>
        </p:txBody>
      </p:sp>
      <p:sp>
        <p:nvSpPr>
          <p:cNvPr id="20" name="矩形 19"/>
          <p:cNvSpPr/>
          <p:nvPr/>
        </p:nvSpPr>
        <p:spPr>
          <a:xfrm>
            <a:off x="3653255" y="2356721"/>
            <a:ext cx="3515183" cy="34766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r>
              <a:rPr lang="zh-CN" altLang="en-US" dirty="0" smtClean="0">
                <a:latin typeface="微软雅黑" pitchFamily="34" charset="-122"/>
                <a:ea typeface="微软雅黑" pitchFamily="34" charset="-122"/>
              </a:rPr>
              <a:t>非股权支付</a:t>
            </a:r>
            <a:endParaRPr lang="zh-CN" altLang="en-US" dirty="0">
              <a:latin typeface="微软雅黑" pitchFamily="34" charset="-122"/>
              <a:ea typeface="微软雅黑" pitchFamily="34" charset="-122"/>
            </a:endParaRPr>
          </a:p>
        </p:txBody>
      </p:sp>
      <p:sp>
        <p:nvSpPr>
          <p:cNvPr id="21" name="TextBox 20"/>
          <p:cNvSpPr txBox="1"/>
          <p:nvPr/>
        </p:nvSpPr>
        <p:spPr>
          <a:xfrm>
            <a:off x="2915816" y="2714615"/>
            <a:ext cx="5033643" cy="789449"/>
          </a:xfrm>
          <a:prstGeom prst="rect">
            <a:avLst/>
          </a:prstGeom>
          <a:noFill/>
        </p:spPr>
        <p:txBody>
          <a:bodyPr wrap="square" lIns="68584" tIns="34291" rIns="68584" bIns="34291" rtlCol="0">
            <a:spAutoFit/>
          </a:bodyPr>
          <a:lstStyle/>
          <a:p>
            <a:pPr>
              <a:lnSpc>
                <a:spcPct val="130000"/>
              </a:lnSpc>
            </a:pPr>
            <a:r>
              <a:rPr lang="zh-CN" altLang="en-US" sz="1200" dirty="0">
                <a:solidFill>
                  <a:schemeClr val="tx1">
                    <a:lumMod val="65000"/>
                    <a:lumOff val="35000"/>
                  </a:schemeClr>
                </a:solidFill>
                <a:latin typeface="微软雅黑" pitchFamily="34" charset="-122"/>
                <a:ea typeface="微软雅黑" panose="020B0503020204020204" pitchFamily="34" charset="-122"/>
              </a:rPr>
              <a:t>非股权支付，是指以本企业的现金、银行存款、应收款项、本企业或其控股企业股权和股份以外的有价证券、存货、固定资产、其他资产以及承担债务等作为支付的形式。</a:t>
            </a:r>
          </a:p>
        </p:txBody>
      </p:sp>
      <p:sp>
        <p:nvSpPr>
          <p:cNvPr id="22" name="矩形 21"/>
          <p:cNvSpPr/>
          <p:nvPr/>
        </p:nvSpPr>
        <p:spPr>
          <a:xfrm>
            <a:off x="2846759" y="3711282"/>
            <a:ext cx="5102700" cy="588660"/>
          </a:xfrm>
          <a:prstGeom prst="rect">
            <a:avLst/>
          </a:prstGeom>
          <a:noFill/>
          <a:ln w="1270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endParaRPr lang="zh-CN" altLang="en-US">
              <a:latin typeface="微软雅黑" panose="020B0503020204020204" pitchFamily="34" charset="-122"/>
              <a:ea typeface="微软雅黑" panose="020B0503020204020204" pitchFamily="34" charset="-122"/>
            </a:endParaRPr>
          </a:p>
        </p:txBody>
      </p:sp>
      <p:sp>
        <p:nvSpPr>
          <p:cNvPr id="23" name="矩形 22"/>
          <p:cNvSpPr/>
          <p:nvPr/>
        </p:nvSpPr>
        <p:spPr>
          <a:xfrm>
            <a:off x="3633269" y="3808806"/>
            <a:ext cx="3515183" cy="34766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68584" tIns="34291" rIns="68584" bIns="34291" rtlCol="0" anchor="ctr"/>
          <a:lstStyle/>
          <a:p>
            <a:pPr algn="ctr"/>
            <a:r>
              <a:rPr lang="zh-CN" altLang="en-US" dirty="0">
                <a:latin typeface="微软雅黑" panose="020B0503020204020204" pitchFamily="34" charset="-122"/>
                <a:ea typeface="微软雅黑" panose="020B0503020204020204" pitchFamily="34" charset="-122"/>
              </a:rPr>
              <a:t>股权支付</a:t>
            </a:r>
            <a:r>
              <a:rPr lang="zh-CN" altLang="en-US" dirty="0" smtClean="0">
                <a:latin typeface="微软雅黑" panose="020B0503020204020204" pitchFamily="34" charset="-122"/>
                <a:ea typeface="微软雅黑" panose="020B0503020204020204" pitchFamily="34" charset="-122"/>
              </a:rPr>
              <a:t>和非</a:t>
            </a:r>
            <a:r>
              <a:rPr lang="zh-CN" altLang="en-US" dirty="0">
                <a:latin typeface="微软雅黑" panose="020B0503020204020204" pitchFamily="34" charset="-122"/>
                <a:ea typeface="微软雅黑" panose="020B0503020204020204" pitchFamily="34" charset="-122"/>
              </a:rPr>
              <a:t>股权支付的组合</a:t>
            </a:r>
          </a:p>
        </p:txBody>
      </p:sp>
    </p:spTree>
    <p:extLst>
      <p:ext uri="{BB962C8B-B14F-4D97-AF65-F5344CB8AC3E}">
        <p14:creationId xmlns:p14="http://schemas.microsoft.com/office/powerpoint/2010/main" val="288474151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14" presetClass="entr" presetSubtype="10" fill="hold" grpId="0" nodeType="after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childTnLst>
                              </p:cTn>
                            </p:par>
                            <p:par>
                              <p:cTn id="16" fill="hold">
                                <p:stCondLst>
                                  <p:cond delay="1500"/>
                                </p:stCondLst>
                                <p:childTnLst>
                                  <p:par>
                                    <p:cTn id="17" presetID="22" presetClass="entr" presetSubtype="8" fill="hold" nodeType="afterEffect">
                                      <p:stCondLst>
                                        <p:cond delay="0"/>
                                      </p:stCondLst>
                                      <p:childTnLst>
                                        <p:set>
                                          <p:cBhvr>
                                            <p:cTn id="18" dur="1" fill="hold">
                                              <p:stCondLst>
                                                <p:cond delay="0"/>
                                              </p:stCondLst>
                                            </p:cTn>
                                            <p:tgtEl>
                                              <p:spTgt spid="15"/>
                                            </p:tgtEl>
                                            <p:attrNameLst>
                                              <p:attrName>style.visibility</p:attrName>
                                            </p:attrNameLst>
                                          </p:cBhvr>
                                          <p:to>
                                            <p:strVal val="visible"/>
                                          </p:to>
                                        </p:set>
                                        <p:animEffect transition="in" filter="wipe(left)">
                                          <p:cBhvr>
                                            <p:cTn id="19" dur="500"/>
                                            <p:tgtEl>
                                              <p:spTgt spid="15"/>
                                            </p:tgtEl>
                                          </p:cBhvr>
                                        </p:animEffect>
                                      </p:childTnLst>
                                    </p:cTn>
                                  </p:par>
                                  <p:par>
                                    <p:cTn id="20" presetID="22" presetClass="entr" presetSubtype="8" fill="hold" nodeType="withEffect">
                                      <p:stCondLst>
                                        <p:cond delay="0"/>
                                      </p:stCondLst>
                                      <p:childTnLst>
                                        <p:set>
                                          <p:cBhvr>
                                            <p:cTn id="21" dur="1" fill="hold">
                                              <p:stCondLst>
                                                <p:cond delay="0"/>
                                              </p:stCondLst>
                                            </p:cTn>
                                            <p:tgtEl>
                                              <p:spTgt spid="16"/>
                                            </p:tgtEl>
                                            <p:attrNameLst>
                                              <p:attrName>style.visibility</p:attrName>
                                            </p:attrNameLst>
                                          </p:cBhvr>
                                          <p:to>
                                            <p:strVal val="visible"/>
                                          </p:to>
                                        </p:set>
                                        <p:animEffect transition="in" filter="wipe(left)">
                                          <p:cBhvr>
                                            <p:cTn id="22" dur="500"/>
                                            <p:tgtEl>
                                              <p:spTgt spid="16"/>
                                            </p:tgtEl>
                                          </p:cBhvr>
                                        </p:animEffect>
                                      </p:childTnLst>
                                    </p:cTn>
                                  </p:par>
                                  <p:par>
                                    <p:cTn id="23" presetID="22" presetClass="entr" presetSubtype="8" fill="hold" nodeType="withEffect">
                                      <p:stCondLst>
                                        <p:cond delay="0"/>
                                      </p:stCondLst>
                                      <p:childTnLst>
                                        <p:set>
                                          <p:cBhvr>
                                            <p:cTn id="24" dur="1" fill="hold">
                                              <p:stCondLst>
                                                <p:cond delay="0"/>
                                              </p:stCondLst>
                                            </p:cTn>
                                            <p:tgtEl>
                                              <p:spTgt spid="17"/>
                                            </p:tgtEl>
                                            <p:attrNameLst>
                                              <p:attrName>style.visibility</p:attrName>
                                            </p:attrNameLst>
                                          </p:cBhvr>
                                          <p:to>
                                            <p:strVal val="visible"/>
                                          </p:to>
                                        </p:set>
                                        <p:animEffect transition="in" filter="wipe(left)">
                                          <p:cBhvr>
                                            <p:cTn id="25" dur="500"/>
                                            <p:tgtEl>
                                              <p:spTgt spid="17"/>
                                            </p:tgtEl>
                                          </p:cBhvr>
                                        </p:animEffect>
                                      </p:childTnLst>
                                    </p:cTn>
                                  </p:par>
                                </p:childTnLst>
                              </p:cTn>
                            </p:par>
                            <p:par>
                              <p:cTn id="26" fill="hold">
                                <p:stCondLst>
                                  <p:cond delay="2000"/>
                                </p:stCondLst>
                                <p:childTnLst>
                                  <p:par>
                                    <p:cTn id="27" presetID="16" presetClass="entr" presetSubtype="37" fill="hold" grpId="0" nodeType="afterEffect">
                                      <p:stCondLst>
                                        <p:cond delay="0"/>
                                      </p:stCondLst>
                                      <p:childTnLst>
                                        <p:set>
                                          <p:cBhvr>
                                            <p:cTn id="28" dur="1" fill="hold">
                                              <p:stCondLst>
                                                <p:cond delay="0"/>
                                              </p:stCondLst>
                                            </p:cTn>
                                            <p:tgtEl>
                                              <p:spTgt spid="10"/>
                                            </p:tgtEl>
                                            <p:attrNameLst>
                                              <p:attrName>style.visibility</p:attrName>
                                            </p:attrNameLst>
                                          </p:cBhvr>
                                          <p:to>
                                            <p:strVal val="visible"/>
                                          </p:to>
                                        </p:set>
                                        <p:animEffect transition="in" filter="barn(outVertical)">
                                          <p:cBhvr>
                                            <p:cTn id="29" dur="500"/>
                                            <p:tgtEl>
                                              <p:spTgt spid="10"/>
                                            </p:tgtEl>
                                          </p:cBhvr>
                                        </p:animEffect>
                                      </p:childTnLst>
                                    </p:cTn>
                                  </p:par>
                                </p:childTnLst>
                              </p:cTn>
                            </p:par>
                            <p:par>
                              <p:cTn id="30" fill="hold">
                                <p:stCondLst>
                                  <p:cond delay="2500"/>
                                </p:stCondLst>
                                <p:childTnLst>
                                  <p:par>
                                    <p:cTn id="31" presetID="2" presetClass="entr" presetSubtype="1" fill="hold" grpId="0" nodeType="afterEffect" p14:presetBounceEnd="50000">
                                      <p:stCondLst>
                                        <p:cond delay="0"/>
                                      </p:stCondLst>
                                      <p:childTnLst>
                                        <p:set>
                                          <p:cBhvr>
                                            <p:cTn id="32" dur="1" fill="hold">
                                              <p:stCondLst>
                                                <p:cond delay="0"/>
                                              </p:stCondLst>
                                            </p:cTn>
                                            <p:tgtEl>
                                              <p:spTgt spid="8"/>
                                            </p:tgtEl>
                                            <p:attrNameLst>
                                              <p:attrName>style.visibility</p:attrName>
                                            </p:attrNameLst>
                                          </p:cBhvr>
                                          <p:to>
                                            <p:strVal val="visible"/>
                                          </p:to>
                                        </p:set>
                                        <p:anim calcmode="lin" valueType="num" p14:bounceEnd="50000">
                                          <p:cBhvr additive="base">
                                            <p:cTn id="33" dur="1000" fill="hold"/>
                                            <p:tgtEl>
                                              <p:spTgt spid="8"/>
                                            </p:tgtEl>
                                            <p:attrNameLst>
                                              <p:attrName>ppt_x</p:attrName>
                                            </p:attrNameLst>
                                          </p:cBhvr>
                                          <p:tavLst>
                                            <p:tav tm="0">
                                              <p:val>
                                                <p:strVal val="#ppt_x"/>
                                              </p:val>
                                            </p:tav>
                                            <p:tav tm="100000">
                                              <p:val>
                                                <p:strVal val="#ppt_x"/>
                                              </p:val>
                                            </p:tav>
                                          </p:tavLst>
                                        </p:anim>
                                        <p:anim calcmode="lin" valueType="num" p14:bounceEnd="50000">
                                          <p:cBhvr additive="base">
                                            <p:cTn id="34" dur="1000" fill="hold"/>
                                            <p:tgtEl>
                                              <p:spTgt spid="8"/>
                                            </p:tgtEl>
                                            <p:attrNameLst>
                                              <p:attrName>ppt_y</p:attrName>
                                            </p:attrNameLst>
                                          </p:cBhvr>
                                          <p:tavLst>
                                            <p:tav tm="0">
                                              <p:val>
                                                <p:strVal val="0-#ppt_h/2"/>
                                              </p:val>
                                            </p:tav>
                                            <p:tav tm="100000">
                                              <p:val>
                                                <p:strVal val="#ppt_y"/>
                                              </p:val>
                                            </p:tav>
                                          </p:tavLst>
                                        </p:anim>
                                      </p:childTnLst>
                                    </p:cTn>
                                  </p:par>
                                </p:childTnLst>
                              </p:cTn>
                            </p:par>
                            <p:par>
                              <p:cTn id="35" fill="hold">
                                <p:stCondLst>
                                  <p:cond delay="3500"/>
                                </p:stCondLst>
                                <p:childTnLst>
                                  <p:par>
                                    <p:cTn id="36" presetID="22" presetClass="entr" presetSubtype="8" fill="hold" grpId="0" nodeType="afterEffect">
                                      <p:stCondLst>
                                        <p:cond delay="0"/>
                                      </p:stCondLst>
                                      <p:iterate type="lt">
                                        <p:tmPct val="30000"/>
                                      </p:iterate>
                                      <p:childTnLst>
                                        <p:set>
                                          <p:cBhvr>
                                            <p:cTn id="37" dur="1" fill="hold">
                                              <p:stCondLst>
                                                <p:cond delay="0"/>
                                              </p:stCondLst>
                                            </p:cTn>
                                            <p:tgtEl>
                                              <p:spTgt spid="18"/>
                                            </p:tgtEl>
                                            <p:attrNameLst>
                                              <p:attrName>style.visibility</p:attrName>
                                            </p:attrNameLst>
                                          </p:cBhvr>
                                          <p:to>
                                            <p:strVal val="visible"/>
                                          </p:to>
                                        </p:set>
                                        <p:animEffect transition="in" filter="wipe(left)">
                                          <p:cBhvr>
                                            <p:cTn id="38" dur="250"/>
                                            <p:tgtEl>
                                              <p:spTgt spid="18"/>
                                            </p:tgtEl>
                                          </p:cBhvr>
                                        </p:animEffect>
                                      </p:childTnLst>
                                    </p:cTn>
                                  </p:par>
                                  <p:par>
                                    <p:cTn id="39" presetID="36" presetClass="emph" presetSubtype="0" fill="hold" grpId="1" nodeType="withEffect">
                                      <p:stCondLst>
                                        <p:cond delay="0"/>
                                      </p:stCondLst>
                                      <p:iterate type="lt">
                                        <p:tmPct val="30000"/>
                                      </p:iterate>
                                      <p:childTnLst>
                                        <p:animScale>
                                          <p:cBhvr>
                                            <p:cTn id="40" dur="125" autoRev="1" fill="hold">
                                              <p:stCondLst>
                                                <p:cond delay="0"/>
                                              </p:stCondLst>
                                            </p:cTn>
                                            <p:tgtEl>
                                              <p:spTgt spid="18"/>
                                            </p:tgtEl>
                                          </p:cBhvr>
                                          <p:to x="80000" y="100000"/>
                                        </p:animScale>
                                        <p:anim by="(#ppt_w*0.10)" calcmode="lin" valueType="num">
                                          <p:cBhvr>
                                            <p:cTn id="41" dur="125" autoRev="1" fill="hold">
                                              <p:stCondLst>
                                                <p:cond delay="0"/>
                                              </p:stCondLst>
                                            </p:cTn>
                                            <p:tgtEl>
                                              <p:spTgt spid="18"/>
                                            </p:tgtEl>
                                            <p:attrNameLst>
                                              <p:attrName>ppt_x</p:attrName>
                                            </p:attrNameLst>
                                          </p:cBhvr>
                                        </p:anim>
                                        <p:anim by="(-#ppt_w*0.10)" calcmode="lin" valueType="num">
                                          <p:cBhvr>
                                            <p:cTn id="42" dur="125" autoRev="1" fill="hold">
                                              <p:stCondLst>
                                                <p:cond delay="0"/>
                                              </p:stCondLst>
                                            </p:cTn>
                                            <p:tgtEl>
                                              <p:spTgt spid="18"/>
                                            </p:tgtEl>
                                            <p:attrNameLst>
                                              <p:attrName>ppt_y</p:attrName>
                                            </p:attrNameLst>
                                          </p:cBhvr>
                                        </p:anim>
                                        <p:animRot by="-480000">
                                          <p:cBhvr>
                                            <p:cTn id="43" dur="125" autoRev="1" fill="hold">
                                              <p:stCondLst>
                                                <p:cond delay="0"/>
                                              </p:stCondLst>
                                            </p:cTn>
                                            <p:tgtEl>
                                              <p:spTgt spid="18"/>
                                            </p:tgtEl>
                                            <p:attrNameLst>
                                              <p:attrName>r</p:attrName>
                                            </p:attrNameLst>
                                          </p:cBhvr>
                                        </p:animRot>
                                      </p:childTnLst>
                                    </p:cTn>
                                  </p:par>
                                </p:childTnLst>
                              </p:cTn>
                            </p:par>
                            <p:par>
                              <p:cTn id="44" fill="hold">
                                <p:stCondLst>
                                  <p:cond delay="8625"/>
                                </p:stCondLst>
                                <p:childTnLst>
                                  <p:par>
                                    <p:cTn id="45" presetID="16" presetClass="entr" presetSubtype="37" fill="hold" grpId="0" nodeType="afterEffect">
                                      <p:stCondLst>
                                        <p:cond delay="500"/>
                                      </p:stCondLst>
                                      <p:childTnLst>
                                        <p:set>
                                          <p:cBhvr>
                                            <p:cTn id="46" dur="1" fill="hold">
                                              <p:stCondLst>
                                                <p:cond delay="0"/>
                                              </p:stCondLst>
                                            </p:cTn>
                                            <p:tgtEl>
                                              <p:spTgt spid="20"/>
                                            </p:tgtEl>
                                            <p:attrNameLst>
                                              <p:attrName>style.visibility</p:attrName>
                                            </p:attrNameLst>
                                          </p:cBhvr>
                                          <p:to>
                                            <p:strVal val="visible"/>
                                          </p:to>
                                        </p:set>
                                        <p:animEffect transition="in" filter="barn(outVertical)">
                                          <p:cBhvr>
                                            <p:cTn id="47" dur="500"/>
                                            <p:tgtEl>
                                              <p:spTgt spid="20"/>
                                            </p:tgtEl>
                                          </p:cBhvr>
                                        </p:animEffect>
                                      </p:childTnLst>
                                    </p:cTn>
                                  </p:par>
                                </p:childTnLst>
                              </p:cTn>
                            </p:par>
                            <p:par>
                              <p:cTn id="48" fill="hold">
                                <p:stCondLst>
                                  <p:cond delay="9625"/>
                                </p:stCondLst>
                                <p:childTnLst>
                                  <p:par>
                                    <p:cTn id="49" presetID="2" presetClass="entr" presetSubtype="1" fill="hold" grpId="0" nodeType="afterEffect" p14:presetBounceEnd="50000">
                                      <p:stCondLst>
                                        <p:cond delay="0"/>
                                      </p:stCondLst>
                                      <p:childTnLst>
                                        <p:set>
                                          <p:cBhvr>
                                            <p:cTn id="50" dur="1" fill="hold">
                                              <p:stCondLst>
                                                <p:cond delay="0"/>
                                              </p:stCondLst>
                                            </p:cTn>
                                            <p:tgtEl>
                                              <p:spTgt spid="19"/>
                                            </p:tgtEl>
                                            <p:attrNameLst>
                                              <p:attrName>style.visibility</p:attrName>
                                            </p:attrNameLst>
                                          </p:cBhvr>
                                          <p:to>
                                            <p:strVal val="visible"/>
                                          </p:to>
                                        </p:set>
                                        <p:anim calcmode="lin" valueType="num" p14:bounceEnd="50000">
                                          <p:cBhvr additive="base">
                                            <p:cTn id="51" dur="1000" fill="hold"/>
                                            <p:tgtEl>
                                              <p:spTgt spid="19"/>
                                            </p:tgtEl>
                                            <p:attrNameLst>
                                              <p:attrName>ppt_x</p:attrName>
                                            </p:attrNameLst>
                                          </p:cBhvr>
                                          <p:tavLst>
                                            <p:tav tm="0">
                                              <p:val>
                                                <p:strVal val="#ppt_x"/>
                                              </p:val>
                                            </p:tav>
                                            <p:tav tm="100000">
                                              <p:val>
                                                <p:strVal val="#ppt_x"/>
                                              </p:val>
                                            </p:tav>
                                          </p:tavLst>
                                        </p:anim>
                                        <p:anim calcmode="lin" valueType="num" p14:bounceEnd="50000">
                                          <p:cBhvr additive="base">
                                            <p:cTn id="52" dur="1000" fill="hold"/>
                                            <p:tgtEl>
                                              <p:spTgt spid="19"/>
                                            </p:tgtEl>
                                            <p:attrNameLst>
                                              <p:attrName>ppt_y</p:attrName>
                                            </p:attrNameLst>
                                          </p:cBhvr>
                                          <p:tavLst>
                                            <p:tav tm="0">
                                              <p:val>
                                                <p:strVal val="0-#ppt_h/2"/>
                                              </p:val>
                                            </p:tav>
                                            <p:tav tm="100000">
                                              <p:val>
                                                <p:strVal val="#ppt_y"/>
                                              </p:val>
                                            </p:tav>
                                          </p:tavLst>
                                        </p:anim>
                                      </p:childTnLst>
                                    </p:cTn>
                                  </p:par>
                                </p:childTnLst>
                              </p:cTn>
                            </p:par>
                            <p:par>
                              <p:cTn id="53" fill="hold">
                                <p:stCondLst>
                                  <p:cond delay="10625"/>
                                </p:stCondLst>
                                <p:childTnLst>
                                  <p:par>
                                    <p:cTn id="54" presetID="22" presetClass="entr" presetSubtype="8" fill="hold" grpId="0" nodeType="afterEffect">
                                      <p:stCondLst>
                                        <p:cond delay="0"/>
                                      </p:stCondLst>
                                      <p:iterate type="lt">
                                        <p:tmPct val="30000"/>
                                      </p:iterate>
                                      <p:childTnLst>
                                        <p:set>
                                          <p:cBhvr>
                                            <p:cTn id="55" dur="1" fill="hold">
                                              <p:stCondLst>
                                                <p:cond delay="0"/>
                                              </p:stCondLst>
                                            </p:cTn>
                                            <p:tgtEl>
                                              <p:spTgt spid="21"/>
                                            </p:tgtEl>
                                            <p:attrNameLst>
                                              <p:attrName>style.visibility</p:attrName>
                                            </p:attrNameLst>
                                          </p:cBhvr>
                                          <p:to>
                                            <p:strVal val="visible"/>
                                          </p:to>
                                        </p:set>
                                        <p:animEffect transition="in" filter="wipe(left)">
                                          <p:cBhvr>
                                            <p:cTn id="56" dur="250"/>
                                            <p:tgtEl>
                                              <p:spTgt spid="21"/>
                                            </p:tgtEl>
                                          </p:cBhvr>
                                        </p:animEffect>
                                      </p:childTnLst>
                                    </p:cTn>
                                  </p:par>
                                  <p:par>
                                    <p:cTn id="57" presetID="36" presetClass="emph" presetSubtype="0" fill="hold" grpId="1" nodeType="withEffect">
                                      <p:stCondLst>
                                        <p:cond delay="0"/>
                                      </p:stCondLst>
                                      <p:iterate type="lt">
                                        <p:tmPct val="30000"/>
                                      </p:iterate>
                                      <p:childTnLst>
                                        <p:animScale>
                                          <p:cBhvr>
                                            <p:cTn id="58" dur="125" autoRev="1" fill="hold">
                                              <p:stCondLst>
                                                <p:cond delay="0"/>
                                              </p:stCondLst>
                                            </p:cTn>
                                            <p:tgtEl>
                                              <p:spTgt spid="21"/>
                                            </p:tgtEl>
                                          </p:cBhvr>
                                          <p:to x="80000" y="100000"/>
                                        </p:animScale>
                                        <p:anim by="(#ppt_w*0.10)" calcmode="lin" valueType="num">
                                          <p:cBhvr>
                                            <p:cTn id="59" dur="125" autoRev="1" fill="hold">
                                              <p:stCondLst>
                                                <p:cond delay="0"/>
                                              </p:stCondLst>
                                            </p:cTn>
                                            <p:tgtEl>
                                              <p:spTgt spid="21"/>
                                            </p:tgtEl>
                                            <p:attrNameLst>
                                              <p:attrName>ppt_x</p:attrName>
                                            </p:attrNameLst>
                                          </p:cBhvr>
                                        </p:anim>
                                        <p:anim by="(-#ppt_w*0.10)" calcmode="lin" valueType="num">
                                          <p:cBhvr>
                                            <p:cTn id="60" dur="125" autoRev="1" fill="hold">
                                              <p:stCondLst>
                                                <p:cond delay="0"/>
                                              </p:stCondLst>
                                            </p:cTn>
                                            <p:tgtEl>
                                              <p:spTgt spid="21"/>
                                            </p:tgtEl>
                                            <p:attrNameLst>
                                              <p:attrName>ppt_y</p:attrName>
                                            </p:attrNameLst>
                                          </p:cBhvr>
                                        </p:anim>
                                        <p:animRot by="-480000">
                                          <p:cBhvr>
                                            <p:cTn id="61" dur="125" autoRev="1" fill="hold">
                                              <p:stCondLst>
                                                <p:cond delay="0"/>
                                              </p:stCondLst>
                                            </p:cTn>
                                            <p:tgtEl>
                                              <p:spTgt spid="21"/>
                                            </p:tgtEl>
                                            <p:attrNameLst>
                                              <p:attrName>r</p:attrName>
                                            </p:attrNameLst>
                                          </p:cBhvr>
                                        </p:animRot>
                                      </p:childTnLst>
                                    </p:cTn>
                                  </p:par>
                                </p:childTnLst>
                              </p:cTn>
                            </p:par>
                            <p:par>
                              <p:cTn id="62" fill="hold">
                                <p:stCondLst>
                                  <p:cond delay="16425"/>
                                </p:stCondLst>
                                <p:childTnLst>
                                  <p:par>
                                    <p:cTn id="63" presetID="16" presetClass="entr" presetSubtype="37" fill="hold" grpId="0" nodeType="afterEffect">
                                      <p:stCondLst>
                                        <p:cond delay="500"/>
                                      </p:stCondLst>
                                      <p:childTnLst>
                                        <p:set>
                                          <p:cBhvr>
                                            <p:cTn id="64" dur="1" fill="hold">
                                              <p:stCondLst>
                                                <p:cond delay="0"/>
                                              </p:stCondLst>
                                            </p:cTn>
                                            <p:tgtEl>
                                              <p:spTgt spid="23"/>
                                            </p:tgtEl>
                                            <p:attrNameLst>
                                              <p:attrName>style.visibility</p:attrName>
                                            </p:attrNameLst>
                                          </p:cBhvr>
                                          <p:to>
                                            <p:strVal val="visible"/>
                                          </p:to>
                                        </p:set>
                                        <p:animEffect transition="in" filter="barn(outVertical)">
                                          <p:cBhvr>
                                            <p:cTn id="65" dur="500"/>
                                            <p:tgtEl>
                                              <p:spTgt spid="23"/>
                                            </p:tgtEl>
                                          </p:cBhvr>
                                        </p:animEffect>
                                      </p:childTnLst>
                                    </p:cTn>
                                  </p:par>
                                </p:childTnLst>
                              </p:cTn>
                            </p:par>
                            <p:par>
                              <p:cTn id="66" fill="hold">
                                <p:stCondLst>
                                  <p:cond delay="17425"/>
                                </p:stCondLst>
                                <p:childTnLst>
                                  <p:par>
                                    <p:cTn id="67" presetID="2" presetClass="entr" presetSubtype="1" fill="hold" grpId="0" nodeType="afterEffect" p14:presetBounceEnd="50000">
                                      <p:stCondLst>
                                        <p:cond delay="0"/>
                                      </p:stCondLst>
                                      <p:childTnLst>
                                        <p:set>
                                          <p:cBhvr>
                                            <p:cTn id="68" dur="1" fill="hold">
                                              <p:stCondLst>
                                                <p:cond delay="0"/>
                                              </p:stCondLst>
                                            </p:cTn>
                                            <p:tgtEl>
                                              <p:spTgt spid="22"/>
                                            </p:tgtEl>
                                            <p:attrNameLst>
                                              <p:attrName>style.visibility</p:attrName>
                                            </p:attrNameLst>
                                          </p:cBhvr>
                                          <p:to>
                                            <p:strVal val="visible"/>
                                          </p:to>
                                        </p:set>
                                        <p:anim calcmode="lin" valueType="num" p14:bounceEnd="50000">
                                          <p:cBhvr additive="base">
                                            <p:cTn id="69" dur="500" fill="hold"/>
                                            <p:tgtEl>
                                              <p:spTgt spid="22"/>
                                            </p:tgtEl>
                                            <p:attrNameLst>
                                              <p:attrName>ppt_x</p:attrName>
                                            </p:attrNameLst>
                                          </p:cBhvr>
                                          <p:tavLst>
                                            <p:tav tm="0">
                                              <p:val>
                                                <p:strVal val="#ppt_x"/>
                                              </p:val>
                                            </p:tav>
                                            <p:tav tm="100000">
                                              <p:val>
                                                <p:strVal val="#ppt_x"/>
                                              </p:val>
                                            </p:tav>
                                          </p:tavLst>
                                        </p:anim>
                                        <p:anim calcmode="lin" valueType="num" p14:bounceEnd="50000">
                                          <p:cBhvr additive="base">
                                            <p:cTn id="70" dur="500" fill="hold"/>
                                            <p:tgtEl>
                                              <p:spTgt spid="22"/>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8" grpId="0" animBg="1"/>
          <p:bldP spid="10" grpId="0" animBg="1"/>
          <p:bldP spid="14" grpId="0" animBg="1"/>
          <p:bldP spid="18" grpId="0"/>
          <p:bldP spid="18" grpId="1"/>
          <p:bldP spid="19" grpId="0" animBg="1"/>
          <p:bldP spid="20" grpId="0" animBg="1"/>
          <p:bldP spid="21" grpId="0"/>
          <p:bldP spid="21" grpId="1"/>
          <p:bldP spid="22" grpId="0" animBg="1"/>
          <p:bldP spid="23" grpId="0" animBg="1"/>
        </p:bldLst>
      </p:timing>
    </mc:Choice>
    <mc:Fallback xmlns="">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14" presetClass="entr" presetSubtype="10" fill="hold" grpId="0" nodeType="after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childTnLst>
                              </p:cTn>
                            </p:par>
                            <p:par>
                              <p:cTn id="16" fill="hold">
                                <p:stCondLst>
                                  <p:cond delay="1500"/>
                                </p:stCondLst>
                                <p:childTnLst>
                                  <p:par>
                                    <p:cTn id="17" presetID="22" presetClass="entr" presetSubtype="8" fill="hold" nodeType="afterEffect">
                                      <p:stCondLst>
                                        <p:cond delay="0"/>
                                      </p:stCondLst>
                                      <p:childTnLst>
                                        <p:set>
                                          <p:cBhvr>
                                            <p:cTn id="18" dur="1" fill="hold">
                                              <p:stCondLst>
                                                <p:cond delay="0"/>
                                              </p:stCondLst>
                                            </p:cTn>
                                            <p:tgtEl>
                                              <p:spTgt spid="15"/>
                                            </p:tgtEl>
                                            <p:attrNameLst>
                                              <p:attrName>style.visibility</p:attrName>
                                            </p:attrNameLst>
                                          </p:cBhvr>
                                          <p:to>
                                            <p:strVal val="visible"/>
                                          </p:to>
                                        </p:set>
                                        <p:animEffect transition="in" filter="wipe(left)">
                                          <p:cBhvr>
                                            <p:cTn id="19" dur="500"/>
                                            <p:tgtEl>
                                              <p:spTgt spid="15"/>
                                            </p:tgtEl>
                                          </p:cBhvr>
                                        </p:animEffect>
                                      </p:childTnLst>
                                    </p:cTn>
                                  </p:par>
                                  <p:par>
                                    <p:cTn id="20" presetID="22" presetClass="entr" presetSubtype="8" fill="hold" nodeType="withEffect">
                                      <p:stCondLst>
                                        <p:cond delay="0"/>
                                      </p:stCondLst>
                                      <p:childTnLst>
                                        <p:set>
                                          <p:cBhvr>
                                            <p:cTn id="21" dur="1" fill="hold">
                                              <p:stCondLst>
                                                <p:cond delay="0"/>
                                              </p:stCondLst>
                                            </p:cTn>
                                            <p:tgtEl>
                                              <p:spTgt spid="16"/>
                                            </p:tgtEl>
                                            <p:attrNameLst>
                                              <p:attrName>style.visibility</p:attrName>
                                            </p:attrNameLst>
                                          </p:cBhvr>
                                          <p:to>
                                            <p:strVal val="visible"/>
                                          </p:to>
                                        </p:set>
                                        <p:animEffect transition="in" filter="wipe(left)">
                                          <p:cBhvr>
                                            <p:cTn id="22" dur="500"/>
                                            <p:tgtEl>
                                              <p:spTgt spid="16"/>
                                            </p:tgtEl>
                                          </p:cBhvr>
                                        </p:animEffect>
                                      </p:childTnLst>
                                    </p:cTn>
                                  </p:par>
                                  <p:par>
                                    <p:cTn id="23" presetID="22" presetClass="entr" presetSubtype="8" fill="hold" nodeType="withEffect">
                                      <p:stCondLst>
                                        <p:cond delay="0"/>
                                      </p:stCondLst>
                                      <p:childTnLst>
                                        <p:set>
                                          <p:cBhvr>
                                            <p:cTn id="24" dur="1" fill="hold">
                                              <p:stCondLst>
                                                <p:cond delay="0"/>
                                              </p:stCondLst>
                                            </p:cTn>
                                            <p:tgtEl>
                                              <p:spTgt spid="17"/>
                                            </p:tgtEl>
                                            <p:attrNameLst>
                                              <p:attrName>style.visibility</p:attrName>
                                            </p:attrNameLst>
                                          </p:cBhvr>
                                          <p:to>
                                            <p:strVal val="visible"/>
                                          </p:to>
                                        </p:set>
                                        <p:animEffect transition="in" filter="wipe(left)">
                                          <p:cBhvr>
                                            <p:cTn id="25" dur="500"/>
                                            <p:tgtEl>
                                              <p:spTgt spid="17"/>
                                            </p:tgtEl>
                                          </p:cBhvr>
                                        </p:animEffect>
                                      </p:childTnLst>
                                    </p:cTn>
                                  </p:par>
                                </p:childTnLst>
                              </p:cTn>
                            </p:par>
                            <p:par>
                              <p:cTn id="26" fill="hold">
                                <p:stCondLst>
                                  <p:cond delay="2000"/>
                                </p:stCondLst>
                                <p:childTnLst>
                                  <p:par>
                                    <p:cTn id="27" presetID="16" presetClass="entr" presetSubtype="37" fill="hold" grpId="0" nodeType="afterEffect">
                                      <p:stCondLst>
                                        <p:cond delay="0"/>
                                      </p:stCondLst>
                                      <p:childTnLst>
                                        <p:set>
                                          <p:cBhvr>
                                            <p:cTn id="28" dur="1" fill="hold">
                                              <p:stCondLst>
                                                <p:cond delay="0"/>
                                              </p:stCondLst>
                                            </p:cTn>
                                            <p:tgtEl>
                                              <p:spTgt spid="10"/>
                                            </p:tgtEl>
                                            <p:attrNameLst>
                                              <p:attrName>style.visibility</p:attrName>
                                            </p:attrNameLst>
                                          </p:cBhvr>
                                          <p:to>
                                            <p:strVal val="visible"/>
                                          </p:to>
                                        </p:set>
                                        <p:animEffect transition="in" filter="barn(outVertical)">
                                          <p:cBhvr>
                                            <p:cTn id="29" dur="500"/>
                                            <p:tgtEl>
                                              <p:spTgt spid="10"/>
                                            </p:tgtEl>
                                          </p:cBhvr>
                                        </p:animEffect>
                                      </p:childTnLst>
                                    </p:cTn>
                                  </p:par>
                                </p:childTnLst>
                              </p:cTn>
                            </p:par>
                            <p:par>
                              <p:cTn id="30" fill="hold">
                                <p:stCondLst>
                                  <p:cond delay="2500"/>
                                </p:stCondLst>
                                <p:childTnLst>
                                  <p:par>
                                    <p:cTn id="31" presetID="2" presetClass="entr" presetSubtype="1" fill="hold" grpId="0" nodeType="afterEffect">
                                      <p:stCondLst>
                                        <p:cond delay="0"/>
                                      </p:stCondLst>
                                      <p:childTnLst>
                                        <p:set>
                                          <p:cBhvr>
                                            <p:cTn id="32" dur="1" fill="hold">
                                              <p:stCondLst>
                                                <p:cond delay="0"/>
                                              </p:stCondLst>
                                            </p:cTn>
                                            <p:tgtEl>
                                              <p:spTgt spid="8"/>
                                            </p:tgtEl>
                                            <p:attrNameLst>
                                              <p:attrName>style.visibility</p:attrName>
                                            </p:attrNameLst>
                                          </p:cBhvr>
                                          <p:to>
                                            <p:strVal val="visible"/>
                                          </p:to>
                                        </p:set>
                                        <p:anim calcmode="lin" valueType="num">
                                          <p:cBhvr additive="base">
                                            <p:cTn id="33" dur="1000" fill="hold"/>
                                            <p:tgtEl>
                                              <p:spTgt spid="8"/>
                                            </p:tgtEl>
                                            <p:attrNameLst>
                                              <p:attrName>ppt_x</p:attrName>
                                            </p:attrNameLst>
                                          </p:cBhvr>
                                          <p:tavLst>
                                            <p:tav tm="0">
                                              <p:val>
                                                <p:strVal val="#ppt_x"/>
                                              </p:val>
                                            </p:tav>
                                            <p:tav tm="100000">
                                              <p:val>
                                                <p:strVal val="#ppt_x"/>
                                              </p:val>
                                            </p:tav>
                                          </p:tavLst>
                                        </p:anim>
                                        <p:anim calcmode="lin" valueType="num">
                                          <p:cBhvr additive="base">
                                            <p:cTn id="34" dur="1000" fill="hold"/>
                                            <p:tgtEl>
                                              <p:spTgt spid="8"/>
                                            </p:tgtEl>
                                            <p:attrNameLst>
                                              <p:attrName>ppt_y</p:attrName>
                                            </p:attrNameLst>
                                          </p:cBhvr>
                                          <p:tavLst>
                                            <p:tav tm="0">
                                              <p:val>
                                                <p:strVal val="0-#ppt_h/2"/>
                                              </p:val>
                                            </p:tav>
                                            <p:tav tm="100000">
                                              <p:val>
                                                <p:strVal val="#ppt_y"/>
                                              </p:val>
                                            </p:tav>
                                          </p:tavLst>
                                        </p:anim>
                                      </p:childTnLst>
                                    </p:cTn>
                                  </p:par>
                                </p:childTnLst>
                              </p:cTn>
                            </p:par>
                            <p:par>
                              <p:cTn id="35" fill="hold">
                                <p:stCondLst>
                                  <p:cond delay="3500"/>
                                </p:stCondLst>
                                <p:childTnLst>
                                  <p:par>
                                    <p:cTn id="36" presetID="22" presetClass="entr" presetSubtype="8" fill="hold" grpId="0" nodeType="afterEffect">
                                      <p:stCondLst>
                                        <p:cond delay="0"/>
                                      </p:stCondLst>
                                      <p:iterate type="lt">
                                        <p:tmPct val="30000"/>
                                      </p:iterate>
                                      <p:childTnLst>
                                        <p:set>
                                          <p:cBhvr>
                                            <p:cTn id="37" dur="1" fill="hold">
                                              <p:stCondLst>
                                                <p:cond delay="0"/>
                                              </p:stCondLst>
                                            </p:cTn>
                                            <p:tgtEl>
                                              <p:spTgt spid="18"/>
                                            </p:tgtEl>
                                            <p:attrNameLst>
                                              <p:attrName>style.visibility</p:attrName>
                                            </p:attrNameLst>
                                          </p:cBhvr>
                                          <p:to>
                                            <p:strVal val="visible"/>
                                          </p:to>
                                        </p:set>
                                        <p:animEffect transition="in" filter="wipe(left)">
                                          <p:cBhvr>
                                            <p:cTn id="38" dur="250"/>
                                            <p:tgtEl>
                                              <p:spTgt spid="18"/>
                                            </p:tgtEl>
                                          </p:cBhvr>
                                        </p:animEffect>
                                      </p:childTnLst>
                                    </p:cTn>
                                  </p:par>
                                  <p:par>
                                    <p:cTn id="39" presetID="36" presetClass="emph" presetSubtype="0" fill="hold" grpId="1" nodeType="withEffect">
                                      <p:stCondLst>
                                        <p:cond delay="0"/>
                                      </p:stCondLst>
                                      <p:iterate type="lt">
                                        <p:tmPct val="30000"/>
                                      </p:iterate>
                                      <p:childTnLst>
                                        <p:animScale>
                                          <p:cBhvr>
                                            <p:cTn id="40" dur="125" autoRev="1" fill="hold">
                                              <p:stCondLst>
                                                <p:cond delay="0"/>
                                              </p:stCondLst>
                                            </p:cTn>
                                            <p:tgtEl>
                                              <p:spTgt spid="18"/>
                                            </p:tgtEl>
                                          </p:cBhvr>
                                          <p:to x="80000" y="100000"/>
                                        </p:animScale>
                                        <p:anim by="(#ppt_w*0.10)" calcmode="lin" valueType="num">
                                          <p:cBhvr>
                                            <p:cTn id="41" dur="125" autoRev="1" fill="hold">
                                              <p:stCondLst>
                                                <p:cond delay="0"/>
                                              </p:stCondLst>
                                            </p:cTn>
                                            <p:tgtEl>
                                              <p:spTgt spid="18"/>
                                            </p:tgtEl>
                                            <p:attrNameLst>
                                              <p:attrName>ppt_x</p:attrName>
                                            </p:attrNameLst>
                                          </p:cBhvr>
                                        </p:anim>
                                        <p:anim by="(-#ppt_w*0.10)" calcmode="lin" valueType="num">
                                          <p:cBhvr>
                                            <p:cTn id="42" dur="125" autoRev="1" fill="hold">
                                              <p:stCondLst>
                                                <p:cond delay="0"/>
                                              </p:stCondLst>
                                            </p:cTn>
                                            <p:tgtEl>
                                              <p:spTgt spid="18"/>
                                            </p:tgtEl>
                                            <p:attrNameLst>
                                              <p:attrName>ppt_y</p:attrName>
                                            </p:attrNameLst>
                                          </p:cBhvr>
                                        </p:anim>
                                        <p:animRot by="-480000">
                                          <p:cBhvr>
                                            <p:cTn id="43" dur="125" autoRev="1" fill="hold">
                                              <p:stCondLst>
                                                <p:cond delay="0"/>
                                              </p:stCondLst>
                                            </p:cTn>
                                            <p:tgtEl>
                                              <p:spTgt spid="18"/>
                                            </p:tgtEl>
                                            <p:attrNameLst>
                                              <p:attrName>r</p:attrName>
                                            </p:attrNameLst>
                                          </p:cBhvr>
                                        </p:animRot>
                                      </p:childTnLst>
                                    </p:cTn>
                                  </p:par>
                                </p:childTnLst>
                              </p:cTn>
                            </p:par>
                            <p:par>
                              <p:cTn id="44" fill="hold">
                                <p:stCondLst>
                                  <p:cond delay="8625"/>
                                </p:stCondLst>
                                <p:childTnLst>
                                  <p:par>
                                    <p:cTn id="45" presetID="16" presetClass="entr" presetSubtype="37" fill="hold" grpId="0" nodeType="afterEffect">
                                      <p:stCondLst>
                                        <p:cond delay="500"/>
                                      </p:stCondLst>
                                      <p:childTnLst>
                                        <p:set>
                                          <p:cBhvr>
                                            <p:cTn id="46" dur="1" fill="hold">
                                              <p:stCondLst>
                                                <p:cond delay="0"/>
                                              </p:stCondLst>
                                            </p:cTn>
                                            <p:tgtEl>
                                              <p:spTgt spid="20"/>
                                            </p:tgtEl>
                                            <p:attrNameLst>
                                              <p:attrName>style.visibility</p:attrName>
                                            </p:attrNameLst>
                                          </p:cBhvr>
                                          <p:to>
                                            <p:strVal val="visible"/>
                                          </p:to>
                                        </p:set>
                                        <p:animEffect transition="in" filter="barn(outVertical)">
                                          <p:cBhvr>
                                            <p:cTn id="47" dur="500"/>
                                            <p:tgtEl>
                                              <p:spTgt spid="20"/>
                                            </p:tgtEl>
                                          </p:cBhvr>
                                        </p:animEffect>
                                      </p:childTnLst>
                                    </p:cTn>
                                  </p:par>
                                </p:childTnLst>
                              </p:cTn>
                            </p:par>
                            <p:par>
                              <p:cTn id="48" fill="hold">
                                <p:stCondLst>
                                  <p:cond delay="9625"/>
                                </p:stCondLst>
                                <p:childTnLst>
                                  <p:par>
                                    <p:cTn id="49" presetID="2" presetClass="entr" presetSubtype="1" fill="hold" grpId="0" nodeType="afterEffect">
                                      <p:stCondLst>
                                        <p:cond delay="0"/>
                                      </p:stCondLst>
                                      <p:childTnLst>
                                        <p:set>
                                          <p:cBhvr>
                                            <p:cTn id="50" dur="1" fill="hold">
                                              <p:stCondLst>
                                                <p:cond delay="0"/>
                                              </p:stCondLst>
                                            </p:cTn>
                                            <p:tgtEl>
                                              <p:spTgt spid="19"/>
                                            </p:tgtEl>
                                            <p:attrNameLst>
                                              <p:attrName>style.visibility</p:attrName>
                                            </p:attrNameLst>
                                          </p:cBhvr>
                                          <p:to>
                                            <p:strVal val="visible"/>
                                          </p:to>
                                        </p:set>
                                        <p:anim calcmode="lin" valueType="num">
                                          <p:cBhvr additive="base">
                                            <p:cTn id="51" dur="1000" fill="hold"/>
                                            <p:tgtEl>
                                              <p:spTgt spid="19"/>
                                            </p:tgtEl>
                                            <p:attrNameLst>
                                              <p:attrName>ppt_x</p:attrName>
                                            </p:attrNameLst>
                                          </p:cBhvr>
                                          <p:tavLst>
                                            <p:tav tm="0">
                                              <p:val>
                                                <p:strVal val="#ppt_x"/>
                                              </p:val>
                                            </p:tav>
                                            <p:tav tm="100000">
                                              <p:val>
                                                <p:strVal val="#ppt_x"/>
                                              </p:val>
                                            </p:tav>
                                          </p:tavLst>
                                        </p:anim>
                                        <p:anim calcmode="lin" valueType="num">
                                          <p:cBhvr additive="base">
                                            <p:cTn id="52" dur="1000" fill="hold"/>
                                            <p:tgtEl>
                                              <p:spTgt spid="19"/>
                                            </p:tgtEl>
                                            <p:attrNameLst>
                                              <p:attrName>ppt_y</p:attrName>
                                            </p:attrNameLst>
                                          </p:cBhvr>
                                          <p:tavLst>
                                            <p:tav tm="0">
                                              <p:val>
                                                <p:strVal val="0-#ppt_h/2"/>
                                              </p:val>
                                            </p:tav>
                                            <p:tav tm="100000">
                                              <p:val>
                                                <p:strVal val="#ppt_y"/>
                                              </p:val>
                                            </p:tav>
                                          </p:tavLst>
                                        </p:anim>
                                      </p:childTnLst>
                                    </p:cTn>
                                  </p:par>
                                </p:childTnLst>
                              </p:cTn>
                            </p:par>
                            <p:par>
                              <p:cTn id="53" fill="hold">
                                <p:stCondLst>
                                  <p:cond delay="10625"/>
                                </p:stCondLst>
                                <p:childTnLst>
                                  <p:par>
                                    <p:cTn id="54" presetID="22" presetClass="entr" presetSubtype="8" fill="hold" grpId="0" nodeType="afterEffect">
                                      <p:stCondLst>
                                        <p:cond delay="0"/>
                                      </p:stCondLst>
                                      <p:iterate type="lt">
                                        <p:tmPct val="30000"/>
                                      </p:iterate>
                                      <p:childTnLst>
                                        <p:set>
                                          <p:cBhvr>
                                            <p:cTn id="55" dur="1" fill="hold">
                                              <p:stCondLst>
                                                <p:cond delay="0"/>
                                              </p:stCondLst>
                                            </p:cTn>
                                            <p:tgtEl>
                                              <p:spTgt spid="21"/>
                                            </p:tgtEl>
                                            <p:attrNameLst>
                                              <p:attrName>style.visibility</p:attrName>
                                            </p:attrNameLst>
                                          </p:cBhvr>
                                          <p:to>
                                            <p:strVal val="visible"/>
                                          </p:to>
                                        </p:set>
                                        <p:animEffect transition="in" filter="wipe(left)">
                                          <p:cBhvr>
                                            <p:cTn id="56" dur="250"/>
                                            <p:tgtEl>
                                              <p:spTgt spid="21"/>
                                            </p:tgtEl>
                                          </p:cBhvr>
                                        </p:animEffect>
                                      </p:childTnLst>
                                    </p:cTn>
                                  </p:par>
                                  <p:par>
                                    <p:cTn id="57" presetID="36" presetClass="emph" presetSubtype="0" fill="hold" grpId="1" nodeType="withEffect">
                                      <p:stCondLst>
                                        <p:cond delay="0"/>
                                      </p:stCondLst>
                                      <p:iterate type="lt">
                                        <p:tmPct val="30000"/>
                                      </p:iterate>
                                      <p:childTnLst>
                                        <p:animScale>
                                          <p:cBhvr>
                                            <p:cTn id="58" dur="125" autoRev="1" fill="hold">
                                              <p:stCondLst>
                                                <p:cond delay="0"/>
                                              </p:stCondLst>
                                            </p:cTn>
                                            <p:tgtEl>
                                              <p:spTgt spid="21"/>
                                            </p:tgtEl>
                                          </p:cBhvr>
                                          <p:to x="80000" y="100000"/>
                                        </p:animScale>
                                        <p:anim by="(#ppt_w*0.10)" calcmode="lin" valueType="num">
                                          <p:cBhvr>
                                            <p:cTn id="59" dur="125" autoRev="1" fill="hold">
                                              <p:stCondLst>
                                                <p:cond delay="0"/>
                                              </p:stCondLst>
                                            </p:cTn>
                                            <p:tgtEl>
                                              <p:spTgt spid="21"/>
                                            </p:tgtEl>
                                            <p:attrNameLst>
                                              <p:attrName>ppt_x</p:attrName>
                                            </p:attrNameLst>
                                          </p:cBhvr>
                                        </p:anim>
                                        <p:anim by="(-#ppt_w*0.10)" calcmode="lin" valueType="num">
                                          <p:cBhvr>
                                            <p:cTn id="60" dur="125" autoRev="1" fill="hold">
                                              <p:stCondLst>
                                                <p:cond delay="0"/>
                                              </p:stCondLst>
                                            </p:cTn>
                                            <p:tgtEl>
                                              <p:spTgt spid="21"/>
                                            </p:tgtEl>
                                            <p:attrNameLst>
                                              <p:attrName>ppt_y</p:attrName>
                                            </p:attrNameLst>
                                          </p:cBhvr>
                                        </p:anim>
                                        <p:animRot by="-480000">
                                          <p:cBhvr>
                                            <p:cTn id="61" dur="125" autoRev="1" fill="hold">
                                              <p:stCondLst>
                                                <p:cond delay="0"/>
                                              </p:stCondLst>
                                            </p:cTn>
                                            <p:tgtEl>
                                              <p:spTgt spid="21"/>
                                            </p:tgtEl>
                                            <p:attrNameLst>
                                              <p:attrName>r</p:attrName>
                                            </p:attrNameLst>
                                          </p:cBhvr>
                                        </p:animRot>
                                      </p:childTnLst>
                                    </p:cTn>
                                  </p:par>
                                </p:childTnLst>
                              </p:cTn>
                            </p:par>
                            <p:par>
                              <p:cTn id="62" fill="hold">
                                <p:stCondLst>
                                  <p:cond delay="16425"/>
                                </p:stCondLst>
                                <p:childTnLst>
                                  <p:par>
                                    <p:cTn id="63" presetID="16" presetClass="entr" presetSubtype="37" fill="hold" grpId="0" nodeType="afterEffect">
                                      <p:stCondLst>
                                        <p:cond delay="500"/>
                                      </p:stCondLst>
                                      <p:childTnLst>
                                        <p:set>
                                          <p:cBhvr>
                                            <p:cTn id="64" dur="1" fill="hold">
                                              <p:stCondLst>
                                                <p:cond delay="0"/>
                                              </p:stCondLst>
                                            </p:cTn>
                                            <p:tgtEl>
                                              <p:spTgt spid="23"/>
                                            </p:tgtEl>
                                            <p:attrNameLst>
                                              <p:attrName>style.visibility</p:attrName>
                                            </p:attrNameLst>
                                          </p:cBhvr>
                                          <p:to>
                                            <p:strVal val="visible"/>
                                          </p:to>
                                        </p:set>
                                        <p:animEffect transition="in" filter="barn(outVertical)">
                                          <p:cBhvr>
                                            <p:cTn id="65" dur="500"/>
                                            <p:tgtEl>
                                              <p:spTgt spid="23"/>
                                            </p:tgtEl>
                                          </p:cBhvr>
                                        </p:animEffect>
                                      </p:childTnLst>
                                    </p:cTn>
                                  </p:par>
                                </p:childTnLst>
                              </p:cTn>
                            </p:par>
                            <p:par>
                              <p:cTn id="66" fill="hold">
                                <p:stCondLst>
                                  <p:cond delay="17425"/>
                                </p:stCondLst>
                                <p:childTnLst>
                                  <p:par>
                                    <p:cTn id="67" presetID="2" presetClass="entr" presetSubtype="1" fill="hold" grpId="0" nodeType="afterEffect">
                                      <p:stCondLst>
                                        <p:cond delay="0"/>
                                      </p:stCondLst>
                                      <p:childTnLst>
                                        <p:set>
                                          <p:cBhvr>
                                            <p:cTn id="68" dur="1" fill="hold">
                                              <p:stCondLst>
                                                <p:cond delay="0"/>
                                              </p:stCondLst>
                                            </p:cTn>
                                            <p:tgtEl>
                                              <p:spTgt spid="22"/>
                                            </p:tgtEl>
                                            <p:attrNameLst>
                                              <p:attrName>style.visibility</p:attrName>
                                            </p:attrNameLst>
                                          </p:cBhvr>
                                          <p:to>
                                            <p:strVal val="visible"/>
                                          </p:to>
                                        </p:set>
                                        <p:anim calcmode="lin" valueType="num">
                                          <p:cBhvr additive="base">
                                            <p:cTn id="69" dur="500" fill="hold"/>
                                            <p:tgtEl>
                                              <p:spTgt spid="22"/>
                                            </p:tgtEl>
                                            <p:attrNameLst>
                                              <p:attrName>ppt_x</p:attrName>
                                            </p:attrNameLst>
                                          </p:cBhvr>
                                          <p:tavLst>
                                            <p:tav tm="0">
                                              <p:val>
                                                <p:strVal val="#ppt_x"/>
                                              </p:val>
                                            </p:tav>
                                            <p:tav tm="100000">
                                              <p:val>
                                                <p:strVal val="#ppt_x"/>
                                              </p:val>
                                            </p:tav>
                                          </p:tavLst>
                                        </p:anim>
                                        <p:anim calcmode="lin" valueType="num">
                                          <p:cBhvr additive="base">
                                            <p:cTn id="70" dur="500" fill="hold"/>
                                            <p:tgtEl>
                                              <p:spTgt spid="22"/>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8" grpId="0" animBg="1"/>
          <p:bldP spid="10" grpId="0" animBg="1"/>
          <p:bldP spid="14" grpId="0" animBg="1"/>
          <p:bldP spid="18" grpId="0"/>
          <p:bldP spid="18" grpId="1"/>
          <p:bldP spid="19" grpId="0" animBg="1"/>
          <p:bldP spid="20" grpId="0" animBg="1"/>
          <p:bldP spid="21" grpId="0"/>
          <p:bldP spid="21" grpId="1"/>
          <p:bldP spid="22" grpId="0" animBg="1"/>
          <p:bldP spid="23" grpId="0" animBg="1"/>
        </p:bldLst>
      </p:timing>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图片 23"/>
          <p:cNvPicPr>
            <a:picLocks noChangeAspect="1"/>
          </p:cNvPicPr>
          <p:nvPr/>
        </p:nvPicPr>
        <p:blipFill rotWithShape="1">
          <a:blip r:embed="rId3" cstate="print">
            <a:extLst>
              <a:ext uri="{28A0092B-C50C-407E-A947-70E740481C1C}">
                <a14:useLocalDpi xmlns:a14="http://schemas.microsoft.com/office/drawing/2010/main" val="0"/>
              </a:ext>
            </a:extLst>
          </a:blip>
          <a:srcRect r="44563" b="66242"/>
          <a:stretch/>
        </p:blipFill>
        <p:spPr>
          <a:xfrm flipH="1">
            <a:off x="-1" y="2612419"/>
            <a:ext cx="4958118" cy="2531081"/>
          </a:xfrm>
          <a:prstGeom prst="rect">
            <a:avLst/>
          </a:prstGeom>
        </p:spPr>
      </p:pic>
      <p:sp>
        <p:nvSpPr>
          <p:cNvPr id="25" name="圆角矩形 24"/>
          <p:cNvSpPr/>
          <p:nvPr/>
        </p:nvSpPr>
        <p:spPr>
          <a:xfrm>
            <a:off x="4427984" y="1015860"/>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1</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26" name="组合 25"/>
          <p:cNvGrpSpPr/>
          <p:nvPr/>
        </p:nvGrpSpPr>
        <p:grpSpPr>
          <a:xfrm>
            <a:off x="5076056" y="1015654"/>
            <a:ext cx="2972164" cy="503773"/>
            <a:chOff x="6339097" y="1573726"/>
            <a:chExt cx="3744416" cy="511504"/>
          </a:xfrm>
        </p:grpSpPr>
        <p:sp>
          <p:nvSpPr>
            <p:cNvPr id="27" name="圆角矩形 26"/>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28" name="矩形 27"/>
            <p:cNvSpPr/>
            <p:nvPr/>
          </p:nvSpPr>
          <p:spPr>
            <a:xfrm>
              <a:off x="6896718" y="1614014"/>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重组的概念</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29" name="圆角矩形 28"/>
          <p:cNvSpPr/>
          <p:nvPr/>
        </p:nvSpPr>
        <p:spPr>
          <a:xfrm>
            <a:off x="4427984" y="1715062"/>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2</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0" name="组合 29"/>
          <p:cNvGrpSpPr/>
          <p:nvPr/>
        </p:nvGrpSpPr>
        <p:grpSpPr>
          <a:xfrm>
            <a:off x="5058155" y="1714856"/>
            <a:ext cx="2990066" cy="503773"/>
            <a:chOff x="6315199" y="2410178"/>
            <a:chExt cx="3766969" cy="511504"/>
          </a:xfrm>
        </p:grpSpPr>
        <p:sp>
          <p:nvSpPr>
            <p:cNvPr id="31" name="圆角矩形 30"/>
            <p:cNvSpPr/>
            <p:nvPr/>
          </p:nvSpPr>
          <p:spPr>
            <a:xfrm>
              <a:off x="6315199" y="2410178"/>
              <a:ext cx="3744415"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2" name="矩形 31"/>
            <p:cNvSpPr/>
            <p:nvPr/>
          </p:nvSpPr>
          <p:spPr>
            <a:xfrm>
              <a:off x="6700622" y="2450466"/>
              <a:ext cx="338154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重组支付</a:t>
              </a: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对价的形式</a:t>
              </a:r>
            </a:p>
          </p:txBody>
        </p:sp>
      </p:grpSp>
      <p:sp>
        <p:nvSpPr>
          <p:cNvPr id="33" name="圆角矩形 32"/>
          <p:cNvSpPr/>
          <p:nvPr/>
        </p:nvSpPr>
        <p:spPr>
          <a:xfrm>
            <a:off x="4427984" y="240386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3</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47" name="组合 46"/>
          <p:cNvGrpSpPr/>
          <p:nvPr/>
        </p:nvGrpSpPr>
        <p:grpSpPr>
          <a:xfrm>
            <a:off x="5076056" y="2403654"/>
            <a:ext cx="2972164" cy="503773"/>
            <a:chOff x="6339097" y="3296031"/>
            <a:chExt cx="3744416" cy="511504"/>
          </a:xfrm>
        </p:grpSpPr>
        <p:sp>
          <p:nvSpPr>
            <p:cNvPr id="48" name="圆角矩形 47"/>
            <p:cNvSpPr/>
            <p:nvPr/>
          </p:nvSpPr>
          <p:spPr>
            <a:xfrm>
              <a:off x="6339097" y="3296031"/>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49" name="矩形 48"/>
            <p:cNvSpPr/>
            <p:nvPr/>
          </p:nvSpPr>
          <p:spPr>
            <a:xfrm>
              <a:off x="6701968" y="3336319"/>
              <a:ext cx="3358992"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企业重组的税务处理</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0" name="圆角矩形 49"/>
          <p:cNvSpPr/>
          <p:nvPr/>
        </p:nvSpPr>
        <p:spPr>
          <a:xfrm>
            <a:off x="4427984" y="3106714"/>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4</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1" name="组合 50"/>
          <p:cNvGrpSpPr/>
          <p:nvPr/>
        </p:nvGrpSpPr>
        <p:grpSpPr>
          <a:xfrm>
            <a:off x="5076056" y="3106349"/>
            <a:ext cx="2972164" cy="503772"/>
            <a:chOff x="6339097" y="4180903"/>
            <a:chExt cx="3744416" cy="511504"/>
          </a:xfrm>
        </p:grpSpPr>
        <p:sp>
          <p:nvSpPr>
            <p:cNvPr id="52" name="圆角矩形 51"/>
            <p:cNvSpPr/>
            <p:nvPr/>
          </p:nvSpPr>
          <p:spPr>
            <a:xfrm>
              <a:off x="6339097" y="418090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3" name="矩形 52"/>
            <p:cNvSpPr/>
            <p:nvPr/>
          </p:nvSpPr>
          <p:spPr>
            <a:xfrm>
              <a:off x="6898538" y="4221882"/>
              <a:ext cx="2736305" cy="437542"/>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境内与境外</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4" name="圆角矩形 53"/>
          <p:cNvSpPr/>
          <p:nvPr/>
        </p:nvSpPr>
        <p:spPr>
          <a:xfrm>
            <a:off x="4428081" y="3803637"/>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5</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5" name="组合 54"/>
          <p:cNvGrpSpPr/>
          <p:nvPr/>
        </p:nvGrpSpPr>
        <p:grpSpPr>
          <a:xfrm>
            <a:off x="5076056" y="3803637"/>
            <a:ext cx="2972164" cy="503773"/>
            <a:chOff x="6339097" y="5057483"/>
            <a:chExt cx="3744416" cy="511504"/>
          </a:xfrm>
        </p:grpSpPr>
        <p:sp>
          <p:nvSpPr>
            <p:cNvPr id="56" name="圆角矩形 55"/>
            <p:cNvSpPr/>
            <p:nvPr/>
          </p:nvSpPr>
          <p:spPr>
            <a:xfrm>
              <a:off x="6339097" y="505748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7" name="矩形 56"/>
            <p:cNvSpPr/>
            <p:nvPr/>
          </p:nvSpPr>
          <p:spPr>
            <a:xfrm>
              <a:off x="6898669" y="5085978"/>
              <a:ext cx="273617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股权、资产划转</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8" name="下箭头 57"/>
          <p:cNvSpPr/>
          <p:nvPr/>
        </p:nvSpPr>
        <p:spPr>
          <a:xfrm rot="16200000">
            <a:off x="3602551" y="2404670"/>
            <a:ext cx="431948" cy="509274"/>
          </a:xfrm>
          <a:prstGeom prst="downArrow">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04" tIns="34253" rIns="68504" bIns="34253" rtlCol="0" anchor="ctr"/>
          <a:lstStyle/>
          <a:p>
            <a:pPr algn="ctr"/>
            <a:endParaRPr lang="zh-CN" altLang="en-US"/>
          </a:p>
        </p:txBody>
      </p:sp>
      <p:sp>
        <p:nvSpPr>
          <p:cNvPr id="59" name="TextBox 58"/>
          <p:cNvSpPr txBox="1"/>
          <p:nvPr/>
        </p:nvSpPr>
        <p:spPr>
          <a:xfrm>
            <a:off x="107504" y="915566"/>
            <a:ext cx="2160240" cy="1015580"/>
          </a:xfrm>
          <a:prstGeom prst="rect">
            <a:avLst/>
          </a:prstGeom>
          <a:noFill/>
        </p:spPr>
        <p:txBody>
          <a:bodyPr wrap="square" lIns="91361" tIns="45679" rIns="91361" bIns="45679">
            <a:spAutoFit/>
          </a:bodyPr>
          <a:lstStyle/>
          <a:p>
            <a:pPr algn="r">
              <a:defRPr/>
            </a:pPr>
            <a:r>
              <a:rPr lang="zh-CN" altLang="en-US" sz="3600" b="1" dirty="0" smtClean="0">
                <a:solidFill>
                  <a:schemeClr val="tx2"/>
                </a:solidFill>
                <a:latin typeface="微软雅黑" pitchFamily="34" charset="-122"/>
                <a:ea typeface="微软雅黑" pitchFamily="34" charset="-122"/>
              </a:rPr>
              <a:t>目录</a:t>
            </a:r>
            <a:endParaRPr lang="en-US" altLang="zh-CN" sz="3600" b="1" dirty="0" smtClean="0">
              <a:solidFill>
                <a:schemeClr val="tx2"/>
              </a:solidFill>
              <a:latin typeface="微软雅黑" pitchFamily="34" charset="-122"/>
              <a:ea typeface="微软雅黑" pitchFamily="34" charset="-122"/>
            </a:endParaRPr>
          </a:p>
          <a:p>
            <a:pPr algn="r">
              <a:defRPr/>
            </a:pPr>
            <a:r>
              <a:rPr lang="en-US" altLang="zh-CN" sz="2400" b="1" dirty="0" smtClean="0">
                <a:solidFill>
                  <a:schemeClr val="tx2"/>
                </a:solidFill>
                <a:latin typeface="微软雅黑" pitchFamily="34" charset="-122"/>
                <a:ea typeface="微软雅黑" pitchFamily="34" charset="-122"/>
              </a:rPr>
              <a:t>CONTENTS</a:t>
            </a:r>
            <a:endParaRPr lang="zh-CN" altLang="en-US" sz="2400" b="1" dirty="0">
              <a:solidFill>
                <a:schemeClr val="tx2"/>
              </a:solidFill>
              <a:latin typeface="微软雅黑" pitchFamily="34" charset="-122"/>
              <a:ea typeface="微软雅黑" pitchFamily="34" charset="-122"/>
            </a:endParaRPr>
          </a:p>
        </p:txBody>
      </p:sp>
    </p:spTree>
    <p:extLst>
      <p:ext uri="{BB962C8B-B14F-4D97-AF65-F5344CB8AC3E}">
        <p14:creationId xmlns:p14="http://schemas.microsoft.com/office/powerpoint/2010/main" val="138879474"/>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17" presetClass="entr" presetSubtype="1" fill="hold" grpId="0" nodeType="afterEffect">
                                  <p:stCondLst>
                                    <p:cond delay="0"/>
                                  </p:stCondLst>
                                  <p:iterate type="lt">
                                    <p:tmPct val="40000"/>
                                  </p:iterate>
                                  <p:childTnLst>
                                    <p:set>
                                      <p:cBhvr>
                                        <p:cTn id="12" dur="1" fill="hold">
                                          <p:stCondLst>
                                            <p:cond delay="0"/>
                                          </p:stCondLst>
                                        </p:cTn>
                                        <p:tgtEl>
                                          <p:spTgt spid="59"/>
                                        </p:tgtEl>
                                        <p:attrNameLst>
                                          <p:attrName>style.visibility</p:attrName>
                                        </p:attrNameLst>
                                      </p:cBhvr>
                                      <p:to>
                                        <p:strVal val="visible"/>
                                      </p:to>
                                    </p:set>
                                    <p:anim calcmode="lin" valueType="num">
                                      <p:cBhvr>
                                        <p:cTn id="13" dur="250" fill="hold"/>
                                        <p:tgtEl>
                                          <p:spTgt spid="59"/>
                                        </p:tgtEl>
                                        <p:attrNameLst>
                                          <p:attrName>ppt_x</p:attrName>
                                        </p:attrNameLst>
                                      </p:cBhvr>
                                      <p:tavLst>
                                        <p:tav tm="0">
                                          <p:val>
                                            <p:strVal val="#ppt_x"/>
                                          </p:val>
                                        </p:tav>
                                        <p:tav tm="100000">
                                          <p:val>
                                            <p:strVal val="#ppt_x"/>
                                          </p:val>
                                        </p:tav>
                                      </p:tavLst>
                                    </p:anim>
                                    <p:anim calcmode="lin" valueType="num">
                                      <p:cBhvr>
                                        <p:cTn id="14" dur="250" fill="hold"/>
                                        <p:tgtEl>
                                          <p:spTgt spid="59"/>
                                        </p:tgtEl>
                                        <p:attrNameLst>
                                          <p:attrName>ppt_y</p:attrName>
                                        </p:attrNameLst>
                                      </p:cBhvr>
                                      <p:tavLst>
                                        <p:tav tm="0">
                                          <p:val>
                                            <p:strVal val="#ppt_y-#ppt_h/2"/>
                                          </p:val>
                                        </p:tav>
                                        <p:tav tm="100000">
                                          <p:val>
                                            <p:strVal val="#ppt_y"/>
                                          </p:val>
                                        </p:tav>
                                      </p:tavLst>
                                    </p:anim>
                                    <p:anim calcmode="lin" valueType="num">
                                      <p:cBhvr>
                                        <p:cTn id="15" dur="250" fill="hold"/>
                                        <p:tgtEl>
                                          <p:spTgt spid="59"/>
                                        </p:tgtEl>
                                        <p:attrNameLst>
                                          <p:attrName>ppt_w</p:attrName>
                                        </p:attrNameLst>
                                      </p:cBhvr>
                                      <p:tavLst>
                                        <p:tav tm="0">
                                          <p:val>
                                            <p:strVal val="#ppt_w"/>
                                          </p:val>
                                        </p:tav>
                                        <p:tav tm="100000">
                                          <p:val>
                                            <p:strVal val="#ppt_w"/>
                                          </p:val>
                                        </p:tav>
                                      </p:tavLst>
                                    </p:anim>
                                    <p:anim calcmode="lin" valueType="num">
                                      <p:cBhvr>
                                        <p:cTn id="16" dur="250" fill="hold"/>
                                        <p:tgtEl>
                                          <p:spTgt spid="59"/>
                                        </p:tgtEl>
                                        <p:attrNameLst>
                                          <p:attrName>ppt_h</p:attrName>
                                        </p:attrNameLst>
                                      </p:cBhvr>
                                      <p:tavLst>
                                        <p:tav tm="0">
                                          <p:val>
                                            <p:fltVal val="0"/>
                                          </p:val>
                                        </p:tav>
                                        <p:tav tm="100000">
                                          <p:val>
                                            <p:strVal val="#ppt_h"/>
                                          </p:val>
                                        </p:tav>
                                      </p:tavLst>
                                    </p:anim>
                                  </p:childTnLst>
                                </p:cTn>
                              </p:par>
                            </p:childTnLst>
                          </p:cTn>
                        </p:par>
                        <p:par>
                          <p:cTn id="17" fill="hold">
                            <p:stCondLst>
                              <p:cond delay="2150"/>
                            </p:stCondLst>
                            <p:childTnLst>
                              <p:par>
                                <p:cTn id="18" presetID="10" presetClass="entr" presetSubtype="0" fill="hold" grpId="0" nodeType="after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1000"/>
                                        <p:tgtEl>
                                          <p:spTgt spid="25"/>
                                        </p:tgtEl>
                                      </p:cBhvr>
                                    </p:animEffect>
                                  </p:childTnLst>
                                </p:cTn>
                              </p:par>
                              <p:par>
                                <p:cTn id="21" presetID="56" presetClass="path" presetSubtype="0" accel="50000" decel="50000" fill="hold" grpId="1" nodeType="withEffect">
                                  <p:stCondLst>
                                    <p:cond delay="0"/>
                                  </p:stCondLst>
                                  <p:childTnLst>
                                    <p:animMotion origin="layout" path="M -0.03737 0.04121 L -6.25E-7 -3.33333E-6 " pathEditMode="relative" rAng="0" ptsTypes="AA">
                                      <p:cBhvr>
                                        <p:cTn id="22" dur="700" fill="hold"/>
                                        <p:tgtEl>
                                          <p:spTgt spid="25"/>
                                        </p:tgtEl>
                                        <p:attrNameLst>
                                          <p:attrName>ppt_x</p:attrName>
                                          <p:attrName>ppt_y</p:attrName>
                                        </p:attrNameLst>
                                      </p:cBhvr>
                                      <p:rCtr x="1862" y="-2060"/>
                                    </p:animMotion>
                                  </p:childTnLst>
                                </p:cTn>
                              </p:par>
                              <p:par>
                                <p:cTn id="23" presetID="22" presetClass="entr" presetSubtype="8" fill="hold" nodeType="withEffect">
                                  <p:stCondLst>
                                    <p:cond delay="250"/>
                                  </p:stCondLst>
                                  <p:childTnLst>
                                    <p:set>
                                      <p:cBhvr>
                                        <p:cTn id="24" dur="1" fill="hold">
                                          <p:stCondLst>
                                            <p:cond delay="0"/>
                                          </p:stCondLst>
                                        </p:cTn>
                                        <p:tgtEl>
                                          <p:spTgt spid="26"/>
                                        </p:tgtEl>
                                        <p:attrNameLst>
                                          <p:attrName>style.visibility</p:attrName>
                                        </p:attrNameLst>
                                      </p:cBhvr>
                                      <p:to>
                                        <p:strVal val="visible"/>
                                      </p:to>
                                    </p:set>
                                    <p:animEffect transition="in" filter="wipe(left)">
                                      <p:cBhvr>
                                        <p:cTn id="25" dur="500"/>
                                        <p:tgtEl>
                                          <p:spTgt spid="26"/>
                                        </p:tgtEl>
                                      </p:cBhvr>
                                    </p:animEffect>
                                  </p:childTnLst>
                                </p:cTn>
                              </p:par>
                              <p:par>
                                <p:cTn id="26" presetID="10" presetClass="entr" presetSubtype="0" fill="hold" grpId="0" nodeType="withEffect">
                                  <p:stCondLst>
                                    <p:cond delay="250"/>
                                  </p:stCondLst>
                                  <p:childTnLst>
                                    <p:set>
                                      <p:cBhvr>
                                        <p:cTn id="27" dur="1" fill="hold">
                                          <p:stCondLst>
                                            <p:cond delay="0"/>
                                          </p:stCondLst>
                                        </p:cTn>
                                        <p:tgtEl>
                                          <p:spTgt spid="29"/>
                                        </p:tgtEl>
                                        <p:attrNameLst>
                                          <p:attrName>style.visibility</p:attrName>
                                        </p:attrNameLst>
                                      </p:cBhvr>
                                      <p:to>
                                        <p:strVal val="visible"/>
                                      </p:to>
                                    </p:set>
                                    <p:animEffect transition="in" filter="fade">
                                      <p:cBhvr>
                                        <p:cTn id="28" dur="1000"/>
                                        <p:tgtEl>
                                          <p:spTgt spid="29"/>
                                        </p:tgtEl>
                                      </p:cBhvr>
                                    </p:animEffect>
                                  </p:childTnLst>
                                </p:cTn>
                              </p:par>
                              <p:par>
                                <p:cTn id="29" presetID="56" presetClass="path" presetSubtype="0" accel="50000" decel="50000" fill="hold" grpId="1" nodeType="withEffect">
                                  <p:stCondLst>
                                    <p:cond delay="250"/>
                                  </p:stCondLst>
                                  <p:childTnLst>
                                    <p:animMotion origin="layout" path="M -0.03737 0.0412 L -6.25E-7 2.96296E-6 " pathEditMode="relative" rAng="0" ptsTypes="AA">
                                      <p:cBhvr>
                                        <p:cTn id="30" dur="700" fill="hold"/>
                                        <p:tgtEl>
                                          <p:spTgt spid="29"/>
                                        </p:tgtEl>
                                        <p:attrNameLst>
                                          <p:attrName>ppt_x</p:attrName>
                                          <p:attrName>ppt_y</p:attrName>
                                        </p:attrNameLst>
                                      </p:cBhvr>
                                      <p:rCtr x="1862" y="-2060"/>
                                    </p:animMotion>
                                  </p:childTnLst>
                                </p:cTn>
                              </p:par>
                              <p:par>
                                <p:cTn id="31" presetID="22" presetClass="entr" presetSubtype="8" fill="hold" nodeType="withEffect">
                                  <p:stCondLst>
                                    <p:cond delay="500"/>
                                  </p:stCondLst>
                                  <p:childTnLst>
                                    <p:set>
                                      <p:cBhvr>
                                        <p:cTn id="32" dur="1" fill="hold">
                                          <p:stCondLst>
                                            <p:cond delay="0"/>
                                          </p:stCondLst>
                                        </p:cTn>
                                        <p:tgtEl>
                                          <p:spTgt spid="30"/>
                                        </p:tgtEl>
                                        <p:attrNameLst>
                                          <p:attrName>style.visibility</p:attrName>
                                        </p:attrNameLst>
                                      </p:cBhvr>
                                      <p:to>
                                        <p:strVal val="visible"/>
                                      </p:to>
                                    </p:set>
                                    <p:animEffect transition="in" filter="wipe(left)">
                                      <p:cBhvr>
                                        <p:cTn id="33" dur="500"/>
                                        <p:tgtEl>
                                          <p:spTgt spid="30"/>
                                        </p:tgtEl>
                                      </p:cBhvr>
                                    </p:animEffect>
                                  </p:childTnLst>
                                </p:cTn>
                              </p:par>
                              <p:par>
                                <p:cTn id="34" presetID="10" presetClass="entr" presetSubtype="0" fill="hold" grpId="0" nodeType="withEffect">
                                  <p:stCondLst>
                                    <p:cond delay="500"/>
                                  </p:stCondLst>
                                  <p:childTnLst>
                                    <p:set>
                                      <p:cBhvr>
                                        <p:cTn id="35" dur="1" fill="hold">
                                          <p:stCondLst>
                                            <p:cond delay="0"/>
                                          </p:stCondLst>
                                        </p:cTn>
                                        <p:tgtEl>
                                          <p:spTgt spid="33"/>
                                        </p:tgtEl>
                                        <p:attrNameLst>
                                          <p:attrName>style.visibility</p:attrName>
                                        </p:attrNameLst>
                                      </p:cBhvr>
                                      <p:to>
                                        <p:strVal val="visible"/>
                                      </p:to>
                                    </p:set>
                                    <p:animEffect transition="in" filter="fade">
                                      <p:cBhvr>
                                        <p:cTn id="36" dur="1000"/>
                                        <p:tgtEl>
                                          <p:spTgt spid="33"/>
                                        </p:tgtEl>
                                      </p:cBhvr>
                                    </p:animEffect>
                                  </p:childTnLst>
                                </p:cTn>
                              </p:par>
                              <p:par>
                                <p:cTn id="37" presetID="56" presetClass="path" presetSubtype="0" accel="50000" decel="50000" fill="hold" grpId="1" nodeType="withEffect">
                                  <p:stCondLst>
                                    <p:cond delay="500"/>
                                  </p:stCondLst>
                                  <p:childTnLst>
                                    <p:animMotion origin="layout" path="M -0.03737 0.0412 L -6.25E-7 -7.40741E-7 " pathEditMode="relative" rAng="0" ptsTypes="AA">
                                      <p:cBhvr>
                                        <p:cTn id="38" dur="700" fill="hold"/>
                                        <p:tgtEl>
                                          <p:spTgt spid="33"/>
                                        </p:tgtEl>
                                        <p:attrNameLst>
                                          <p:attrName>ppt_x</p:attrName>
                                          <p:attrName>ppt_y</p:attrName>
                                        </p:attrNameLst>
                                      </p:cBhvr>
                                      <p:rCtr x="1862" y="-2060"/>
                                    </p:animMotion>
                                  </p:childTnLst>
                                </p:cTn>
                              </p:par>
                              <p:par>
                                <p:cTn id="39" presetID="22" presetClass="entr" presetSubtype="8" fill="hold" nodeType="withEffect">
                                  <p:stCondLst>
                                    <p:cond delay="750"/>
                                  </p:stCondLst>
                                  <p:childTnLst>
                                    <p:set>
                                      <p:cBhvr>
                                        <p:cTn id="40" dur="1" fill="hold">
                                          <p:stCondLst>
                                            <p:cond delay="0"/>
                                          </p:stCondLst>
                                        </p:cTn>
                                        <p:tgtEl>
                                          <p:spTgt spid="47"/>
                                        </p:tgtEl>
                                        <p:attrNameLst>
                                          <p:attrName>style.visibility</p:attrName>
                                        </p:attrNameLst>
                                      </p:cBhvr>
                                      <p:to>
                                        <p:strVal val="visible"/>
                                      </p:to>
                                    </p:set>
                                    <p:animEffect transition="in" filter="wipe(left)">
                                      <p:cBhvr>
                                        <p:cTn id="41" dur="500"/>
                                        <p:tgtEl>
                                          <p:spTgt spid="47"/>
                                        </p:tgtEl>
                                      </p:cBhvr>
                                    </p:animEffect>
                                  </p:childTnLst>
                                </p:cTn>
                              </p:par>
                              <p:par>
                                <p:cTn id="42" presetID="10" presetClass="entr" presetSubtype="0" fill="hold" grpId="0" nodeType="withEffect">
                                  <p:stCondLst>
                                    <p:cond delay="750"/>
                                  </p:stCondLst>
                                  <p:childTnLst>
                                    <p:set>
                                      <p:cBhvr>
                                        <p:cTn id="43" dur="1" fill="hold">
                                          <p:stCondLst>
                                            <p:cond delay="0"/>
                                          </p:stCondLst>
                                        </p:cTn>
                                        <p:tgtEl>
                                          <p:spTgt spid="50"/>
                                        </p:tgtEl>
                                        <p:attrNameLst>
                                          <p:attrName>style.visibility</p:attrName>
                                        </p:attrNameLst>
                                      </p:cBhvr>
                                      <p:to>
                                        <p:strVal val="visible"/>
                                      </p:to>
                                    </p:set>
                                    <p:animEffect transition="in" filter="fade">
                                      <p:cBhvr>
                                        <p:cTn id="44" dur="1000"/>
                                        <p:tgtEl>
                                          <p:spTgt spid="50"/>
                                        </p:tgtEl>
                                      </p:cBhvr>
                                    </p:animEffect>
                                  </p:childTnLst>
                                </p:cTn>
                              </p:par>
                              <p:par>
                                <p:cTn id="45" presetID="56" presetClass="path" presetSubtype="0" accel="50000" decel="50000" fill="hold" grpId="1" nodeType="withEffect">
                                  <p:stCondLst>
                                    <p:cond delay="750"/>
                                  </p:stCondLst>
                                  <p:childTnLst>
                                    <p:animMotion origin="layout" path="M -0.03737 0.04121 L -6.25E-7 -4.44444E-6 " pathEditMode="relative" rAng="0" ptsTypes="AA">
                                      <p:cBhvr>
                                        <p:cTn id="46" dur="700" fill="hold"/>
                                        <p:tgtEl>
                                          <p:spTgt spid="50"/>
                                        </p:tgtEl>
                                        <p:attrNameLst>
                                          <p:attrName>ppt_x</p:attrName>
                                          <p:attrName>ppt_y</p:attrName>
                                        </p:attrNameLst>
                                      </p:cBhvr>
                                      <p:rCtr x="1862" y="-2060"/>
                                    </p:animMotion>
                                  </p:childTnLst>
                                </p:cTn>
                              </p:par>
                              <p:par>
                                <p:cTn id="47" presetID="22" presetClass="entr" presetSubtype="8" fill="hold" nodeType="withEffect">
                                  <p:stCondLst>
                                    <p:cond delay="1000"/>
                                  </p:stCondLst>
                                  <p:childTnLst>
                                    <p:set>
                                      <p:cBhvr>
                                        <p:cTn id="48" dur="1" fill="hold">
                                          <p:stCondLst>
                                            <p:cond delay="0"/>
                                          </p:stCondLst>
                                        </p:cTn>
                                        <p:tgtEl>
                                          <p:spTgt spid="51"/>
                                        </p:tgtEl>
                                        <p:attrNameLst>
                                          <p:attrName>style.visibility</p:attrName>
                                        </p:attrNameLst>
                                      </p:cBhvr>
                                      <p:to>
                                        <p:strVal val="visible"/>
                                      </p:to>
                                    </p:set>
                                    <p:animEffect transition="in" filter="wipe(left)">
                                      <p:cBhvr>
                                        <p:cTn id="49" dur="500"/>
                                        <p:tgtEl>
                                          <p:spTgt spid="51"/>
                                        </p:tgtEl>
                                      </p:cBhvr>
                                    </p:animEffect>
                                  </p:childTnLst>
                                </p:cTn>
                              </p:par>
                              <p:par>
                                <p:cTn id="50" presetID="10" presetClass="entr" presetSubtype="0" fill="hold" grpId="0" nodeType="withEffect">
                                  <p:stCondLst>
                                    <p:cond delay="750"/>
                                  </p:stCondLst>
                                  <p:childTnLst>
                                    <p:set>
                                      <p:cBhvr>
                                        <p:cTn id="51" dur="1" fill="hold">
                                          <p:stCondLst>
                                            <p:cond delay="0"/>
                                          </p:stCondLst>
                                        </p:cTn>
                                        <p:tgtEl>
                                          <p:spTgt spid="54"/>
                                        </p:tgtEl>
                                        <p:attrNameLst>
                                          <p:attrName>style.visibility</p:attrName>
                                        </p:attrNameLst>
                                      </p:cBhvr>
                                      <p:to>
                                        <p:strVal val="visible"/>
                                      </p:to>
                                    </p:set>
                                    <p:animEffect transition="in" filter="fade">
                                      <p:cBhvr>
                                        <p:cTn id="52" dur="1000"/>
                                        <p:tgtEl>
                                          <p:spTgt spid="54"/>
                                        </p:tgtEl>
                                      </p:cBhvr>
                                    </p:animEffect>
                                  </p:childTnLst>
                                </p:cTn>
                              </p:par>
                              <p:par>
                                <p:cTn id="53" presetID="56" presetClass="path" presetSubtype="0" accel="50000" decel="50000" fill="hold" grpId="1" nodeType="withEffect">
                                  <p:stCondLst>
                                    <p:cond delay="750"/>
                                  </p:stCondLst>
                                  <p:childTnLst>
                                    <p:animMotion origin="layout" path="M -0.03737 0.04121 L -6.25E-7 -4.44444E-6 " pathEditMode="relative" rAng="0" ptsTypes="AA">
                                      <p:cBhvr>
                                        <p:cTn id="54" dur="700" fill="hold"/>
                                        <p:tgtEl>
                                          <p:spTgt spid="54"/>
                                        </p:tgtEl>
                                        <p:attrNameLst>
                                          <p:attrName>ppt_x</p:attrName>
                                          <p:attrName>ppt_y</p:attrName>
                                        </p:attrNameLst>
                                      </p:cBhvr>
                                      <p:rCtr x="1862" y="-2060"/>
                                    </p:animMotion>
                                  </p:childTnLst>
                                </p:cTn>
                              </p:par>
                              <p:par>
                                <p:cTn id="55" presetID="22" presetClass="entr" presetSubtype="8" fill="hold" nodeType="withEffect">
                                  <p:stCondLst>
                                    <p:cond delay="1250"/>
                                  </p:stCondLst>
                                  <p:childTnLst>
                                    <p:set>
                                      <p:cBhvr>
                                        <p:cTn id="56" dur="1" fill="hold">
                                          <p:stCondLst>
                                            <p:cond delay="0"/>
                                          </p:stCondLst>
                                        </p:cTn>
                                        <p:tgtEl>
                                          <p:spTgt spid="55"/>
                                        </p:tgtEl>
                                        <p:attrNameLst>
                                          <p:attrName>style.visibility</p:attrName>
                                        </p:attrNameLst>
                                      </p:cBhvr>
                                      <p:to>
                                        <p:strVal val="visible"/>
                                      </p:to>
                                    </p:set>
                                    <p:animEffect transition="in" filter="wipe(left)">
                                      <p:cBhvr>
                                        <p:cTn id="57" dur="500"/>
                                        <p:tgtEl>
                                          <p:spTgt spid="55"/>
                                        </p:tgtEl>
                                      </p:cBhvr>
                                    </p:animEffect>
                                  </p:childTnLst>
                                </p:cTn>
                              </p:par>
                            </p:childTnLst>
                          </p:cTn>
                        </p:par>
                        <p:par>
                          <p:cTn id="58" fill="hold">
                            <p:stCondLst>
                              <p:cond delay="3900"/>
                            </p:stCondLst>
                            <p:childTnLst>
                              <p:par>
                                <p:cTn id="59" presetID="2" presetClass="entr" presetSubtype="8" fill="hold" grpId="0" nodeType="afterEffect">
                                  <p:stCondLst>
                                    <p:cond delay="0"/>
                                  </p:stCondLst>
                                  <p:childTnLst>
                                    <p:set>
                                      <p:cBhvr>
                                        <p:cTn id="60" dur="1" fill="hold">
                                          <p:stCondLst>
                                            <p:cond delay="0"/>
                                          </p:stCondLst>
                                        </p:cTn>
                                        <p:tgtEl>
                                          <p:spTgt spid="58"/>
                                        </p:tgtEl>
                                        <p:attrNameLst>
                                          <p:attrName>style.visibility</p:attrName>
                                        </p:attrNameLst>
                                      </p:cBhvr>
                                      <p:to>
                                        <p:strVal val="visible"/>
                                      </p:to>
                                    </p:set>
                                    <p:anim calcmode="lin" valueType="num">
                                      <p:cBhvr additive="base">
                                        <p:cTn id="61" dur="500" fill="hold"/>
                                        <p:tgtEl>
                                          <p:spTgt spid="58"/>
                                        </p:tgtEl>
                                        <p:attrNameLst>
                                          <p:attrName>ppt_x</p:attrName>
                                        </p:attrNameLst>
                                      </p:cBhvr>
                                      <p:tavLst>
                                        <p:tav tm="0">
                                          <p:val>
                                            <p:strVal val="0-#ppt_w/2"/>
                                          </p:val>
                                        </p:tav>
                                        <p:tav tm="100000">
                                          <p:val>
                                            <p:strVal val="#ppt_x"/>
                                          </p:val>
                                        </p:tav>
                                      </p:tavLst>
                                    </p:anim>
                                    <p:anim calcmode="lin" valueType="num">
                                      <p:cBhvr additive="base">
                                        <p:cTn id="62" dur="500" fill="hold"/>
                                        <p:tgtEl>
                                          <p:spTgt spid="58"/>
                                        </p:tgtEl>
                                        <p:attrNameLst>
                                          <p:attrName>ppt_y</p:attrName>
                                        </p:attrNameLst>
                                      </p:cBhvr>
                                      <p:tavLst>
                                        <p:tav tm="0">
                                          <p:val>
                                            <p:strVal val="#ppt_y"/>
                                          </p:val>
                                        </p:tav>
                                        <p:tav tm="100000">
                                          <p:val>
                                            <p:strVal val="#ppt_y"/>
                                          </p:val>
                                        </p:tav>
                                      </p:tavLst>
                                    </p:anim>
                                  </p:childTnLst>
                                </p:cTn>
                              </p:par>
                            </p:childTnLst>
                          </p:cTn>
                        </p:par>
                        <p:par>
                          <p:cTn id="63" fill="hold">
                            <p:stCondLst>
                              <p:cond delay="4400"/>
                            </p:stCondLst>
                            <p:childTnLst>
                              <p:par>
                                <p:cTn id="64" presetID="26" presetClass="emph" presetSubtype="0" fill="hold" grpId="2" nodeType="afterEffect">
                                  <p:stCondLst>
                                    <p:cond delay="0"/>
                                  </p:stCondLst>
                                  <p:childTnLst>
                                    <p:animEffect transition="out" filter="fade">
                                      <p:cBhvr>
                                        <p:cTn id="65" dur="500" tmFilter="0, 0; .2, .5; .8, .5; 1, 0"/>
                                        <p:tgtEl>
                                          <p:spTgt spid="33"/>
                                        </p:tgtEl>
                                      </p:cBhvr>
                                    </p:animEffect>
                                    <p:animScale>
                                      <p:cBhvr>
                                        <p:cTn id="66" dur="250" autoRev="1" fill="hold"/>
                                        <p:tgtEl>
                                          <p:spTgt spid="33"/>
                                        </p:tgtEl>
                                      </p:cBhvr>
                                      <p:by x="105000" y="105000"/>
                                    </p:animScale>
                                  </p:childTnLst>
                                </p:cTn>
                              </p:par>
                              <p:par>
                                <p:cTn id="67" presetID="26" presetClass="emph" presetSubtype="0" fill="hold" nodeType="withEffect">
                                  <p:stCondLst>
                                    <p:cond delay="0"/>
                                  </p:stCondLst>
                                  <p:childTnLst>
                                    <p:animEffect transition="out" filter="fade">
                                      <p:cBhvr>
                                        <p:cTn id="68" dur="500" tmFilter="0, 0; .2, .5; .8, .5; 1, 0"/>
                                        <p:tgtEl>
                                          <p:spTgt spid="47"/>
                                        </p:tgtEl>
                                      </p:cBhvr>
                                    </p:animEffect>
                                    <p:animScale>
                                      <p:cBhvr>
                                        <p:cTn id="69" dur="250" autoRev="1" fill="hold"/>
                                        <p:tgtEl>
                                          <p:spTgt spid="47"/>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5" grpId="1" animBg="1"/>
      <p:bldP spid="29" grpId="0" animBg="1"/>
      <p:bldP spid="29" grpId="1" animBg="1"/>
      <p:bldP spid="33" grpId="0" animBg="1"/>
      <p:bldP spid="33" grpId="1" animBg="1"/>
      <p:bldP spid="33" grpId="2" animBg="1"/>
      <p:bldP spid="50" grpId="0" animBg="1"/>
      <p:bldP spid="50" grpId="1" animBg="1"/>
      <p:bldP spid="54" grpId="0" animBg="1"/>
      <p:bldP spid="54" grpId="1" animBg="1"/>
      <p:bldP spid="58" grpId="0" animBg="1"/>
      <p:bldP spid="59"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4427984" y="1419622"/>
            <a:ext cx="3384376" cy="2285243"/>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2400" dirty="0">
                <a:solidFill>
                  <a:schemeClr val="tx1">
                    <a:lumMod val="95000"/>
                    <a:lumOff val="5000"/>
                  </a:schemeClr>
                </a:solidFill>
                <a:latin typeface="微软雅黑" pitchFamily="34" charset="-122"/>
                <a:ea typeface="微软雅黑" pitchFamily="34" charset="-122"/>
                <a:sym typeface="微软雅黑" pitchFamily="34" charset="-122"/>
              </a:rPr>
              <a:t>企业重组的税务处理区分不同条件分别适用</a:t>
            </a:r>
            <a:r>
              <a:rPr lang="zh-CN" altLang="en-US" sz="2400" dirty="0">
                <a:solidFill>
                  <a:srgbClr val="FF0000"/>
                </a:solidFill>
                <a:latin typeface="微软雅黑" pitchFamily="34" charset="-122"/>
                <a:ea typeface="微软雅黑" pitchFamily="34" charset="-122"/>
                <a:sym typeface="微软雅黑" pitchFamily="34" charset="-122"/>
              </a:rPr>
              <a:t>一般性税务处理规定</a:t>
            </a:r>
            <a:r>
              <a:rPr lang="zh-CN" altLang="en-US" sz="2400" dirty="0">
                <a:solidFill>
                  <a:schemeClr val="tx1">
                    <a:lumMod val="95000"/>
                    <a:lumOff val="5000"/>
                  </a:schemeClr>
                </a:solidFill>
                <a:latin typeface="微软雅黑" pitchFamily="34" charset="-122"/>
                <a:ea typeface="微软雅黑" pitchFamily="34" charset="-122"/>
                <a:sym typeface="微软雅黑" pitchFamily="34" charset="-122"/>
              </a:rPr>
              <a:t>和</a:t>
            </a:r>
            <a:r>
              <a:rPr lang="zh-CN" altLang="en-US" sz="2400" dirty="0">
                <a:solidFill>
                  <a:srgbClr val="FF0000"/>
                </a:solidFill>
                <a:latin typeface="微软雅黑" pitchFamily="34" charset="-122"/>
                <a:ea typeface="微软雅黑" pitchFamily="34" charset="-122"/>
                <a:sym typeface="微软雅黑" pitchFamily="34" charset="-122"/>
              </a:rPr>
              <a:t>特殊性税务处理规定</a:t>
            </a:r>
            <a:r>
              <a:rPr lang="zh-CN" altLang="en-US" sz="2400" dirty="0">
                <a:solidFill>
                  <a:schemeClr val="tx1">
                    <a:lumMod val="95000"/>
                    <a:lumOff val="5000"/>
                  </a:schemeClr>
                </a:solidFill>
                <a:latin typeface="微软雅黑" pitchFamily="34" charset="-122"/>
                <a:ea typeface="微软雅黑" pitchFamily="34" charset="-122"/>
                <a:sym typeface="微软雅黑" pitchFamily="34" charset="-122"/>
              </a:rPr>
              <a:t>。</a:t>
            </a: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70" cy="557194"/>
            <a:chOff x="947324" y="607654"/>
            <a:chExt cx="2736305"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024404" y="634282"/>
              <a:ext cx="2659225"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三、企业</a:t>
              </a:r>
              <a:r>
                <a:rPr lang="zh-CN" altLang="en-US" sz="2800" b="1" dirty="0">
                  <a:solidFill>
                    <a:schemeClr val="bg1"/>
                  </a:solidFill>
                  <a:latin typeface="微软雅黑" pitchFamily="34" charset="-122"/>
                  <a:ea typeface="微软雅黑" pitchFamily="34" charset="-122"/>
                </a:rPr>
                <a:t>重组的税务处理</a:t>
              </a:r>
              <a:endParaRPr lang="zh-CN" altLang="en-US" b="1" dirty="0">
                <a:solidFill>
                  <a:schemeClr val="bg1"/>
                </a:solidFill>
                <a:latin typeface="微软雅黑" pitchFamily="34" charset="-122"/>
                <a:ea typeface="微软雅黑" pitchFamily="34" charset="-122"/>
              </a:endParaRPr>
            </a:p>
          </p:txBody>
        </p:sp>
      </p:grpSp>
      <p:grpSp>
        <p:nvGrpSpPr>
          <p:cNvPr id="2" name="组合 1"/>
          <p:cNvGrpSpPr/>
          <p:nvPr/>
        </p:nvGrpSpPr>
        <p:grpSpPr>
          <a:xfrm>
            <a:off x="1360756" y="1432393"/>
            <a:ext cx="2742185" cy="2649189"/>
            <a:chOff x="1418001" y="1485716"/>
            <a:chExt cx="2958733" cy="2840436"/>
          </a:xfrm>
        </p:grpSpPr>
        <p:sp>
          <p:nvSpPr>
            <p:cNvPr id="8" name="íṡļîḓe">
              <a:extLst>
                <a:ext uri="{FF2B5EF4-FFF2-40B4-BE49-F238E27FC236}">
                  <a16:creationId xmlns="" xmlns:a16="http://schemas.microsoft.com/office/drawing/2014/main" id="{87065A5E-39B2-434E-B5B8-057F396A48D9}"/>
                </a:ext>
              </a:extLst>
            </p:cNvPr>
            <p:cNvSpPr/>
            <p:nvPr/>
          </p:nvSpPr>
          <p:spPr bwMode="auto">
            <a:xfrm>
              <a:off x="1418001" y="2738347"/>
              <a:ext cx="1827684" cy="1587805"/>
            </a:xfrm>
            <a:custGeom>
              <a:avLst/>
              <a:gdLst>
                <a:gd name="T0" fmla="*/ 188 w 2781"/>
                <a:gd name="T1" fmla="*/ 699 h 2416"/>
                <a:gd name="T2" fmla="*/ 659 w 2781"/>
                <a:gd name="T3" fmla="*/ 2416 h 2416"/>
                <a:gd name="T4" fmla="*/ 2781 w 2781"/>
                <a:gd name="T5" fmla="*/ 1834 h 2416"/>
                <a:gd name="T6" fmla="*/ 2597 w 2781"/>
                <a:gd name="T7" fmla="*/ 1803 h 2416"/>
                <a:gd name="T8" fmla="*/ 680 w 2781"/>
                <a:gd name="T9" fmla="*/ 2327 h 2416"/>
                <a:gd name="T10" fmla="*/ 235 w 2781"/>
                <a:gd name="T11" fmla="*/ 703 h 2416"/>
                <a:gd name="T12" fmla="*/ 188 w 2781"/>
                <a:gd name="T13" fmla="*/ 699 h 2416"/>
                <a:gd name="T14" fmla="*/ 42 w 2781"/>
                <a:gd name="T15" fmla="*/ 0 h 2416"/>
                <a:gd name="T16" fmla="*/ 0 w 2781"/>
                <a:gd name="T17" fmla="*/ 11 h 2416"/>
                <a:gd name="T18" fmla="*/ 117 w 2781"/>
                <a:gd name="T19" fmla="*/ 437 h 2416"/>
                <a:gd name="T20" fmla="*/ 129 w 2781"/>
                <a:gd name="T21" fmla="*/ 319 h 2416"/>
                <a:gd name="T22" fmla="*/ 42 w 2781"/>
                <a:gd name="T23" fmla="*/ 0 h 24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781" h="2416">
                  <a:moveTo>
                    <a:pt x="188" y="699"/>
                  </a:moveTo>
                  <a:lnTo>
                    <a:pt x="659" y="2416"/>
                  </a:lnTo>
                  <a:lnTo>
                    <a:pt x="2781" y="1834"/>
                  </a:lnTo>
                  <a:lnTo>
                    <a:pt x="2597" y="1803"/>
                  </a:lnTo>
                  <a:lnTo>
                    <a:pt x="680" y="2327"/>
                  </a:lnTo>
                  <a:lnTo>
                    <a:pt x="235" y="703"/>
                  </a:lnTo>
                  <a:lnTo>
                    <a:pt x="188" y="699"/>
                  </a:lnTo>
                  <a:close/>
                  <a:moveTo>
                    <a:pt x="42" y="0"/>
                  </a:moveTo>
                  <a:lnTo>
                    <a:pt x="0" y="11"/>
                  </a:lnTo>
                  <a:lnTo>
                    <a:pt x="117" y="437"/>
                  </a:lnTo>
                  <a:lnTo>
                    <a:pt x="129" y="319"/>
                  </a:lnTo>
                  <a:lnTo>
                    <a:pt x="42"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 name="íSḻïḓe">
              <a:extLst>
                <a:ext uri="{FF2B5EF4-FFF2-40B4-BE49-F238E27FC236}">
                  <a16:creationId xmlns="" xmlns:a16="http://schemas.microsoft.com/office/drawing/2014/main" id="{068BFF4D-B13E-4A53-80A4-3B57BFD0F405}"/>
                </a:ext>
              </a:extLst>
            </p:cNvPr>
            <p:cNvSpPr/>
            <p:nvPr/>
          </p:nvSpPr>
          <p:spPr bwMode="auto">
            <a:xfrm>
              <a:off x="1418001" y="2738347"/>
              <a:ext cx="1827684" cy="1587805"/>
            </a:xfrm>
            <a:custGeom>
              <a:avLst/>
              <a:gdLst>
                <a:gd name="T0" fmla="*/ 188 w 2781"/>
                <a:gd name="T1" fmla="*/ 699 h 2416"/>
                <a:gd name="T2" fmla="*/ 659 w 2781"/>
                <a:gd name="T3" fmla="*/ 2416 h 2416"/>
                <a:gd name="T4" fmla="*/ 2781 w 2781"/>
                <a:gd name="T5" fmla="*/ 1834 h 2416"/>
                <a:gd name="T6" fmla="*/ 2597 w 2781"/>
                <a:gd name="T7" fmla="*/ 1803 h 2416"/>
                <a:gd name="T8" fmla="*/ 680 w 2781"/>
                <a:gd name="T9" fmla="*/ 2327 h 2416"/>
                <a:gd name="T10" fmla="*/ 235 w 2781"/>
                <a:gd name="T11" fmla="*/ 703 h 2416"/>
                <a:gd name="T12" fmla="*/ 188 w 2781"/>
                <a:gd name="T13" fmla="*/ 699 h 2416"/>
                <a:gd name="T14" fmla="*/ 42 w 2781"/>
                <a:gd name="T15" fmla="*/ 0 h 2416"/>
                <a:gd name="T16" fmla="*/ 0 w 2781"/>
                <a:gd name="T17" fmla="*/ 11 h 2416"/>
                <a:gd name="T18" fmla="*/ 117 w 2781"/>
                <a:gd name="T19" fmla="*/ 437 h 2416"/>
                <a:gd name="T20" fmla="*/ 129 w 2781"/>
                <a:gd name="T21" fmla="*/ 319 h 2416"/>
                <a:gd name="T22" fmla="*/ 42 w 2781"/>
                <a:gd name="T23" fmla="*/ 0 h 24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781" h="2416">
                  <a:moveTo>
                    <a:pt x="188" y="699"/>
                  </a:moveTo>
                  <a:lnTo>
                    <a:pt x="659" y="2416"/>
                  </a:lnTo>
                  <a:lnTo>
                    <a:pt x="2781" y="1834"/>
                  </a:lnTo>
                  <a:lnTo>
                    <a:pt x="2597" y="1803"/>
                  </a:lnTo>
                  <a:lnTo>
                    <a:pt x="680" y="2327"/>
                  </a:lnTo>
                  <a:lnTo>
                    <a:pt x="235" y="703"/>
                  </a:lnTo>
                  <a:lnTo>
                    <a:pt x="188" y="699"/>
                  </a:lnTo>
                  <a:moveTo>
                    <a:pt x="42" y="0"/>
                  </a:moveTo>
                  <a:lnTo>
                    <a:pt x="0" y="11"/>
                  </a:lnTo>
                  <a:lnTo>
                    <a:pt x="117" y="437"/>
                  </a:lnTo>
                  <a:lnTo>
                    <a:pt x="129" y="319"/>
                  </a:lnTo>
                  <a:lnTo>
                    <a:pt x="4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 name="iṣḻîḑè">
              <a:extLst>
                <a:ext uri="{FF2B5EF4-FFF2-40B4-BE49-F238E27FC236}">
                  <a16:creationId xmlns="" xmlns:a16="http://schemas.microsoft.com/office/drawing/2014/main" id="{6DA88D54-6220-4425-9B04-F83534A1EF62}"/>
                </a:ext>
              </a:extLst>
            </p:cNvPr>
            <p:cNvSpPr/>
            <p:nvPr/>
          </p:nvSpPr>
          <p:spPr bwMode="auto">
            <a:xfrm>
              <a:off x="1431803" y="2096916"/>
              <a:ext cx="2593985" cy="2170745"/>
            </a:xfrm>
            <a:custGeom>
              <a:avLst/>
              <a:gdLst>
                <a:gd name="T0" fmla="*/ 659 w 3947"/>
                <a:gd name="T1" fmla="*/ 3303 h 3303"/>
                <a:gd name="T2" fmla="*/ 0 w 3947"/>
                <a:gd name="T3" fmla="*/ 899 h 3303"/>
                <a:gd name="T4" fmla="*/ 3288 w 3947"/>
                <a:gd name="T5" fmla="*/ 0 h 3303"/>
                <a:gd name="T6" fmla="*/ 3947 w 3947"/>
                <a:gd name="T7" fmla="*/ 2404 h 3303"/>
                <a:gd name="T8" fmla="*/ 659 w 3947"/>
                <a:gd name="T9" fmla="*/ 3303 h 3303"/>
              </a:gdLst>
              <a:ahLst/>
              <a:cxnLst>
                <a:cxn ang="0">
                  <a:pos x="T0" y="T1"/>
                </a:cxn>
                <a:cxn ang="0">
                  <a:pos x="T2" y="T3"/>
                </a:cxn>
                <a:cxn ang="0">
                  <a:pos x="T4" y="T5"/>
                </a:cxn>
                <a:cxn ang="0">
                  <a:pos x="T6" y="T7"/>
                </a:cxn>
                <a:cxn ang="0">
                  <a:pos x="T8" y="T9"/>
                </a:cxn>
              </a:cxnLst>
              <a:rect l="0" t="0" r="r" b="b"/>
              <a:pathLst>
                <a:path w="3947" h="3303">
                  <a:moveTo>
                    <a:pt x="659" y="3303"/>
                  </a:moveTo>
                  <a:lnTo>
                    <a:pt x="0" y="899"/>
                  </a:lnTo>
                  <a:lnTo>
                    <a:pt x="3288" y="0"/>
                  </a:lnTo>
                  <a:lnTo>
                    <a:pt x="3947" y="2404"/>
                  </a:lnTo>
                  <a:lnTo>
                    <a:pt x="659" y="3303"/>
                  </a:lnTo>
                  <a:close/>
                </a:path>
              </a:pathLst>
            </a:custGeom>
            <a:solidFill>
              <a:srgbClr val="F5F5F5"/>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 name="iŝḷide">
              <a:extLst>
                <a:ext uri="{FF2B5EF4-FFF2-40B4-BE49-F238E27FC236}">
                  <a16:creationId xmlns="" xmlns:a16="http://schemas.microsoft.com/office/drawing/2014/main" id="{6EB38ED5-F95B-4415-AB75-67CFAE1D6855}"/>
                </a:ext>
              </a:extLst>
            </p:cNvPr>
            <p:cNvSpPr/>
            <p:nvPr/>
          </p:nvSpPr>
          <p:spPr bwMode="auto">
            <a:xfrm>
              <a:off x="1431803" y="2096916"/>
              <a:ext cx="2593985" cy="2170745"/>
            </a:xfrm>
            <a:custGeom>
              <a:avLst/>
              <a:gdLst>
                <a:gd name="T0" fmla="*/ 659 w 3947"/>
                <a:gd name="T1" fmla="*/ 3303 h 3303"/>
                <a:gd name="T2" fmla="*/ 0 w 3947"/>
                <a:gd name="T3" fmla="*/ 899 h 3303"/>
                <a:gd name="T4" fmla="*/ 3288 w 3947"/>
                <a:gd name="T5" fmla="*/ 0 h 3303"/>
                <a:gd name="T6" fmla="*/ 3947 w 3947"/>
                <a:gd name="T7" fmla="*/ 2404 h 3303"/>
                <a:gd name="T8" fmla="*/ 659 w 3947"/>
                <a:gd name="T9" fmla="*/ 3303 h 3303"/>
              </a:gdLst>
              <a:ahLst/>
              <a:cxnLst>
                <a:cxn ang="0">
                  <a:pos x="T0" y="T1"/>
                </a:cxn>
                <a:cxn ang="0">
                  <a:pos x="T2" y="T3"/>
                </a:cxn>
                <a:cxn ang="0">
                  <a:pos x="T4" y="T5"/>
                </a:cxn>
                <a:cxn ang="0">
                  <a:pos x="T6" y="T7"/>
                </a:cxn>
                <a:cxn ang="0">
                  <a:pos x="T8" y="T9"/>
                </a:cxn>
              </a:cxnLst>
              <a:rect l="0" t="0" r="r" b="b"/>
              <a:pathLst>
                <a:path w="3947" h="3303">
                  <a:moveTo>
                    <a:pt x="659" y="3303"/>
                  </a:moveTo>
                  <a:lnTo>
                    <a:pt x="0" y="899"/>
                  </a:lnTo>
                  <a:lnTo>
                    <a:pt x="3288" y="0"/>
                  </a:lnTo>
                  <a:lnTo>
                    <a:pt x="3947" y="2404"/>
                  </a:lnTo>
                  <a:lnTo>
                    <a:pt x="659" y="330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 name="íṣļîḓé">
              <a:extLst>
                <a:ext uri="{FF2B5EF4-FFF2-40B4-BE49-F238E27FC236}">
                  <a16:creationId xmlns="" xmlns:a16="http://schemas.microsoft.com/office/drawing/2014/main" id="{E7F9FFBC-AE0A-41FA-98CB-2C9CD7C67544}"/>
                </a:ext>
              </a:extLst>
            </p:cNvPr>
            <p:cNvSpPr/>
            <p:nvPr/>
          </p:nvSpPr>
          <p:spPr bwMode="auto">
            <a:xfrm>
              <a:off x="2643029" y="2299992"/>
              <a:ext cx="766300" cy="249081"/>
            </a:xfrm>
            <a:custGeom>
              <a:avLst/>
              <a:gdLst>
                <a:gd name="T0" fmla="*/ 1166 w 1166"/>
                <a:gd name="T1" fmla="*/ 66 h 379"/>
                <a:gd name="T2" fmla="*/ 17 w 1166"/>
                <a:gd name="T3" fmla="*/ 379 h 379"/>
                <a:gd name="T4" fmla="*/ 0 w 1166"/>
                <a:gd name="T5" fmla="*/ 315 h 379"/>
                <a:gd name="T6" fmla="*/ 1147 w 1166"/>
                <a:gd name="T7" fmla="*/ 0 h 379"/>
                <a:gd name="T8" fmla="*/ 1166 w 1166"/>
                <a:gd name="T9" fmla="*/ 66 h 379"/>
              </a:gdLst>
              <a:ahLst/>
              <a:cxnLst>
                <a:cxn ang="0">
                  <a:pos x="T0" y="T1"/>
                </a:cxn>
                <a:cxn ang="0">
                  <a:pos x="T2" y="T3"/>
                </a:cxn>
                <a:cxn ang="0">
                  <a:pos x="T4" y="T5"/>
                </a:cxn>
                <a:cxn ang="0">
                  <a:pos x="T6" y="T7"/>
                </a:cxn>
                <a:cxn ang="0">
                  <a:pos x="T8" y="T9"/>
                </a:cxn>
              </a:cxnLst>
              <a:rect l="0" t="0" r="r" b="b"/>
              <a:pathLst>
                <a:path w="1166" h="379">
                  <a:moveTo>
                    <a:pt x="1166" y="66"/>
                  </a:moveTo>
                  <a:lnTo>
                    <a:pt x="17" y="379"/>
                  </a:lnTo>
                  <a:lnTo>
                    <a:pt x="0" y="315"/>
                  </a:lnTo>
                  <a:lnTo>
                    <a:pt x="1147" y="0"/>
                  </a:lnTo>
                  <a:lnTo>
                    <a:pt x="1166" y="66"/>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 name="íSļïdê">
              <a:extLst>
                <a:ext uri="{FF2B5EF4-FFF2-40B4-BE49-F238E27FC236}">
                  <a16:creationId xmlns="" xmlns:a16="http://schemas.microsoft.com/office/drawing/2014/main" id="{5A561728-E03C-4A4E-A32E-5D176596E46E}"/>
                </a:ext>
              </a:extLst>
            </p:cNvPr>
            <p:cNvSpPr/>
            <p:nvPr/>
          </p:nvSpPr>
          <p:spPr bwMode="auto">
            <a:xfrm>
              <a:off x="2643029" y="2299992"/>
              <a:ext cx="766300" cy="249081"/>
            </a:xfrm>
            <a:custGeom>
              <a:avLst/>
              <a:gdLst>
                <a:gd name="T0" fmla="*/ 1166 w 1166"/>
                <a:gd name="T1" fmla="*/ 66 h 379"/>
                <a:gd name="T2" fmla="*/ 17 w 1166"/>
                <a:gd name="T3" fmla="*/ 379 h 379"/>
                <a:gd name="T4" fmla="*/ 0 w 1166"/>
                <a:gd name="T5" fmla="*/ 315 h 379"/>
                <a:gd name="T6" fmla="*/ 1147 w 1166"/>
                <a:gd name="T7" fmla="*/ 0 h 379"/>
                <a:gd name="T8" fmla="*/ 1166 w 1166"/>
                <a:gd name="T9" fmla="*/ 66 h 379"/>
              </a:gdLst>
              <a:ahLst/>
              <a:cxnLst>
                <a:cxn ang="0">
                  <a:pos x="T0" y="T1"/>
                </a:cxn>
                <a:cxn ang="0">
                  <a:pos x="T2" y="T3"/>
                </a:cxn>
                <a:cxn ang="0">
                  <a:pos x="T4" y="T5"/>
                </a:cxn>
                <a:cxn ang="0">
                  <a:pos x="T6" y="T7"/>
                </a:cxn>
                <a:cxn ang="0">
                  <a:pos x="T8" y="T9"/>
                </a:cxn>
              </a:cxnLst>
              <a:rect l="0" t="0" r="r" b="b"/>
              <a:pathLst>
                <a:path w="1166" h="379">
                  <a:moveTo>
                    <a:pt x="1166" y="66"/>
                  </a:moveTo>
                  <a:lnTo>
                    <a:pt x="17" y="379"/>
                  </a:lnTo>
                  <a:lnTo>
                    <a:pt x="0" y="315"/>
                  </a:lnTo>
                  <a:lnTo>
                    <a:pt x="1147" y="0"/>
                  </a:lnTo>
                  <a:lnTo>
                    <a:pt x="1166" y="6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 name="i$ḷiḍè">
              <a:extLst>
                <a:ext uri="{FF2B5EF4-FFF2-40B4-BE49-F238E27FC236}">
                  <a16:creationId xmlns="" xmlns:a16="http://schemas.microsoft.com/office/drawing/2014/main" id="{5A8EA726-6420-4FC6-A57D-0BABF06927C9}"/>
                </a:ext>
              </a:extLst>
            </p:cNvPr>
            <p:cNvSpPr/>
            <p:nvPr/>
          </p:nvSpPr>
          <p:spPr bwMode="auto">
            <a:xfrm>
              <a:off x="2783671" y="2399230"/>
              <a:ext cx="646689" cy="195847"/>
            </a:xfrm>
            <a:custGeom>
              <a:avLst/>
              <a:gdLst>
                <a:gd name="T0" fmla="*/ 984 w 984"/>
                <a:gd name="T1" fmla="*/ 32 h 298"/>
                <a:gd name="T2" fmla="*/ 9 w 984"/>
                <a:gd name="T3" fmla="*/ 298 h 298"/>
                <a:gd name="T4" fmla="*/ 0 w 984"/>
                <a:gd name="T5" fmla="*/ 267 h 298"/>
                <a:gd name="T6" fmla="*/ 974 w 984"/>
                <a:gd name="T7" fmla="*/ 0 h 298"/>
                <a:gd name="T8" fmla="*/ 984 w 984"/>
                <a:gd name="T9" fmla="*/ 32 h 298"/>
              </a:gdLst>
              <a:ahLst/>
              <a:cxnLst>
                <a:cxn ang="0">
                  <a:pos x="T0" y="T1"/>
                </a:cxn>
                <a:cxn ang="0">
                  <a:pos x="T2" y="T3"/>
                </a:cxn>
                <a:cxn ang="0">
                  <a:pos x="T4" y="T5"/>
                </a:cxn>
                <a:cxn ang="0">
                  <a:pos x="T6" y="T7"/>
                </a:cxn>
                <a:cxn ang="0">
                  <a:pos x="T8" y="T9"/>
                </a:cxn>
              </a:cxnLst>
              <a:rect l="0" t="0" r="r" b="b"/>
              <a:pathLst>
                <a:path w="984" h="298">
                  <a:moveTo>
                    <a:pt x="984" y="32"/>
                  </a:moveTo>
                  <a:lnTo>
                    <a:pt x="9" y="298"/>
                  </a:lnTo>
                  <a:lnTo>
                    <a:pt x="0" y="267"/>
                  </a:lnTo>
                  <a:lnTo>
                    <a:pt x="974" y="0"/>
                  </a:lnTo>
                  <a:lnTo>
                    <a:pt x="984" y="32"/>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 name="îşḷiďè">
              <a:extLst>
                <a:ext uri="{FF2B5EF4-FFF2-40B4-BE49-F238E27FC236}">
                  <a16:creationId xmlns="" xmlns:a16="http://schemas.microsoft.com/office/drawing/2014/main" id="{AB48724A-6AE5-48EB-B819-02EC99E216E8}"/>
                </a:ext>
              </a:extLst>
            </p:cNvPr>
            <p:cNvSpPr/>
            <p:nvPr/>
          </p:nvSpPr>
          <p:spPr bwMode="auto">
            <a:xfrm>
              <a:off x="2783671" y="2399230"/>
              <a:ext cx="646689" cy="195847"/>
            </a:xfrm>
            <a:custGeom>
              <a:avLst/>
              <a:gdLst>
                <a:gd name="T0" fmla="*/ 984 w 984"/>
                <a:gd name="T1" fmla="*/ 32 h 298"/>
                <a:gd name="T2" fmla="*/ 9 w 984"/>
                <a:gd name="T3" fmla="*/ 298 h 298"/>
                <a:gd name="T4" fmla="*/ 0 w 984"/>
                <a:gd name="T5" fmla="*/ 267 h 298"/>
                <a:gd name="T6" fmla="*/ 974 w 984"/>
                <a:gd name="T7" fmla="*/ 0 h 298"/>
                <a:gd name="T8" fmla="*/ 984 w 984"/>
                <a:gd name="T9" fmla="*/ 32 h 298"/>
              </a:gdLst>
              <a:ahLst/>
              <a:cxnLst>
                <a:cxn ang="0">
                  <a:pos x="T0" y="T1"/>
                </a:cxn>
                <a:cxn ang="0">
                  <a:pos x="T2" y="T3"/>
                </a:cxn>
                <a:cxn ang="0">
                  <a:pos x="T4" y="T5"/>
                </a:cxn>
                <a:cxn ang="0">
                  <a:pos x="T6" y="T7"/>
                </a:cxn>
                <a:cxn ang="0">
                  <a:pos x="T8" y="T9"/>
                </a:cxn>
              </a:cxnLst>
              <a:rect l="0" t="0" r="r" b="b"/>
              <a:pathLst>
                <a:path w="984" h="298">
                  <a:moveTo>
                    <a:pt x="984" y="32"/>
                  </a:moveTo>
                  <a:lnTo>
                    <a:pt x="9" y="298"/>
                  </a:lnTo>
                  <a:lnTo>
                    <a:pt x="0" y="267"/>
                  </a:lnTo>
                  <a:lnTo>
                    <a:pt x="974" y="0"/>
                  </a:lnTo>
                  <a:lnTo>
                    <a:pt x="984" y="3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 name="isḻîḋé">
              <a:extLst>
                <a:ext uri="{FF2B5EF4-FFF2-40B4-BE49-F238E27FC236}">
                  <a16:creationId xmlns="" xmlns:a16="http://schemas.microsoft.com/office/drawing/2014/main" id="{40256F1B-BBC5-4208-A423-772FCBAE7F3D}"/>
                </a:ext>
              </a:extLst>
            </p:cNvPr>
            <p:cNvSpPr/>
            <p:nvPr/>
          </p:nvSpPr>
          <p:spPr bwMode="auto">
            <a:xfrm>
              <a:off x="2687062" y="2460350"/>
              <a:ext cx="759728" cy="227393"/>
            </a:xfrm>
            <a:custGeom>
              <a:avLst/>
              <a:gdLst>
                <a:gd name="T0" fmla="*/ 1156 w 1156"/>
                <a:gd name="T1" fmla="*/ 33 h 346"/>
                <a:gd name="T2" fmla="*/ 9 w 1156"/>
                <a:gd name="T3" fmla="*/ 346 h 346"/>
                <a:gd name="T4" fmla="*/ 0 w 1156"/>
                <a:gd name="T5" fmla="*/ 313 h 346"/>
                <a:gd name="T6" fmla="*/ 1147 w 1156"/>
                <a:gd name="T7" fmla="*/ 0 h 346"/>
                <a:gd name="T8" fmla="*/ 1156 w 1156"/>
                <a:gd name="T9" fmla="*/ 33 h 346"/>
              </a:gdLst>
              <a:ahLst/>
              <a:cxnLst>
                <a:cxn ang="0">
                  <a:pos x="T0" y="T1"/>
                </a:cxn>
                <a:cxn ang="0">
                  <a:pos x="T2" y="T3"/>
                </a:cxn>
                <a:cxn ang="0">
                  <a:pos x="T4" y="T5"/>
                </a:cxn>
                <a:cxn ang="0">
                  <a:pos x="T6" y="T7"/>
                </a:cxn>
                <a:cxn ang="0">
                  <a:pos x="T8" y="T9"/>
                </a:cxn>
              </a:cxnLst>
              <a:rect l="0" t="0" r="r" b="b"/>
              <a:pathLst>
                <a:path w="1156" h="346">
                  <a:moveTo>
                    <a:pt x="1156" y="33"/>
                  </a:moveTo>
                  <a:lnTo>
                    <a:pt x="9" y="346"/>
                  </a:lnTo>
                  <a:lnTo>
                    <a:pt x="0" y="313"/>
                  </a:lnTo>
                  <a:lnTo>
                    <a:pt x="1147" y="0"/>
                  </a:lnTo>
                  <a:lnTo>
                    <a:pt x="1156"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 name="íślîde">
              <a:extLst>
                <a:ext uri="{FF2B5EF4-FFF2-40B4-BE49-F238E27FC236}">
                  <a16:creationId xmlns="" xmlns:a16="http://schemas.microsoft.com/office/drawing/2014/main" id="{4FA3C001-A334-4116-883B-0D1C9D92BF67}"/>
                </a:ext>
              </a:extLst>
            </p:cNvPr>
            <p:cNvSpPr/>
            <p:nvPr/>
          </p:nvSpPr>
          <p:spPr bwMode="auto">
            <a:xfrm>
              <a:off x="2687062" y="2460350"/>
              <a:ext cx="759728" cy="227393"/>
            </a:xfrm>
            <a:custGeom>
              <a:avLst/>
              <a:gdLst>
                <a:gd name="T0" fmla="*/ 1156 w 1156"/>
                <a:gd name="T1" fmla="*/ 33 h 346"/>
                <a:gd name="T2" fmla="*/ 9 w 1156"/>
                <a:gd name="T3" fmla="*/ 346 h 346"/>
                <a:gd name="T4" fmla="*/ 0 w 1156"/>
                <a:gd name="T5" fmla="*/ 313 h 346"/>
                <a:gd name="T6" fmla="*/ 1147 w 1156"/>
                <a:gd name="T7" fmla="*/ 0 h 346"/>
                <a:gd name="T8" fmla="*/ 1156 w 1156"/>
                <a:gd name="T9" fmla="*/ 33 h 346"/>
              </a:gdLst>
              <a:ahLst/>
              <a:cxnLst>
                <a:cxn ang="0">
                  <a:pos x="T0" y="T1"/>
                </a:cxn>
                <a:cxn ang="0">
                  <a:pos x="T2" y="T3"/>
                </a:cxn>
                <a:cxn ang="0">
                  <a:pos x="T4" y="T5"/>
                </a:cxn>
                <a:cxn ang="0">
                  <a:pos x="T6" y="T7"/>
                </a:cxn>
                <a:cxn ang="0">
                  <a:pos x="T8" y="T9"/>
                </a:cxn>
              </a:cxnLst>
              <a:rect l="0" t="0" r="r" b="b"/>
              <a:pathLst>
                <a:path w="1156" h="346">
                  <a:moveTo>
                    <a:pt x="1156" y="33"/>
                  </a:moveTo>
                  <a:lnTo>
                    <a:pt x="9" y="346"/>
                  </a:lnTo>
                  <a:lnTo>
                    <a:pt x="0" y="313"/>
                  </a:lnTo>
                  <a:lnTo>
                    <a:pt x="1147" y="0"/>
                  </a:lnTo>
                  <a:lnTo>
                    <a:pt x="1156"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 name="îṧlíḍê">
              <a:extLst>
                <a:ext uri="{FF2B5EF4-FFF2-40B4-BE49-F238E27FC236}">
                  <a16:creationId xmlns="" xmlns:a16="http://schemas.microsoft.com/office/drawing/2014/main" id="{06ACC7A8-4670-45A7-9688-8D6858883E3A}"/>
                </a:ext>
              </a:extLst>
            </p:cNvPr>
            <p:cNvSpPr/>
            <p:nvPr/>
          </p:nvSpPr>
          <p:spPr bwMode="auto">
            <a:xfrm>
              <a:off x="2702835" y="2520813"/>
              <a:ext cx="760385" cy="228050"/>
            </a:xfrm>
            <a:custGeom>
              <a:avLst/>
              <a:gdLst>
                <a:gd name="T0" fmla="*/ 1157 w 1157"/>
                <a:gd name="T1" fmla="*/ 33 h 347"/>
                <a:gd name="T2" fmla="*/ 10 w 1157"/>
                <a:gd name="T3" fmla="*/ 347 h 347"/>
                <a:gd name="T4" fmla="*/ 0 w 1157"/>
                <a:gd name="T5" fmla="*/ 314 h 347"/>
                <a:gd name="T6" fmla="*/ 1149 w 1157"/>
                <a:gd name="T7" fmla="*/ 0 h 347"/>
                <a:gd name="T8" fmla="*/ 1157 w 1157"/>
                <a:gd name="T9" fmla="*/ 33 h 347"/>
              </a:gdLst>
              <a:ahLst/>
              <a:cxnLst>
                <a:cxn ang="0">
                  <a:pos x="T0" y="T1"/>
                </a:cxn>
                <a:cxn ang="0">
                  <a:pos x="T2" y="T3"/>
                </a:cxn>
                <a:cxn ang="0">
                  <a:pos x="T4" y="T5"/>
                </a:cxn>
                <a:cxn ang="0">
                  <a:pos x="T6" y="T7"/>
                </a:cxn>
                <a:cxn ang="0">
                  <a:pos x="T8" y="T9"/>
                </a:cxn>
              </a:cxnLst>
              <a:rect l="0" t="0" r="r" b="b"/>
              <a:pathLst>
                <a:path w="1157" h="347">
                  <a:moveTo>
                    <a:pt x="1157" y="33"/>
                  </a:moveTo>
                  <a:lnTo>
                    <a:pt x="10" y="347"/>
                  </a:lnTo>
                  <a:lnTo>
                    <a:pt x="0" y="314"/>
                  </a:lnTo>
                  <a:lnTo>
                    <a:pt x="1149" y="0"/>
                  </a:lnTo>
                  <a:lnTo>
                    <a:pt x="1157"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 name="îsļiḑè">
              <a:extLst>
                <a:ext uri="{FF2B5EF4-FFF2-40B4-BE49-F238E27FC236}">
                  <a16:creationId xmlns="" xmlns:a16="http://schemas.microsoft.com/office/drawing/2014/main" id="{7353B5A1-2020-4A09-923D-7C414CBF388F}"/>
                </a:ext>
              </a:extLst>
            </p:cNvPr>
            <p:cNvSpPr/>
            <p:nvPr/>
          </p:nvSpPr>
          <p:spPr bwMode="auto">
            <a:xfrm>
              <a:off x="2702835" y="2520813"/>
              <a:ext cx="760385" cy="228050"/>
            </a:xfrm>
            <a:custGeom>
              <a:avLst/>
              <a:gdLst>
                <a:gd name="T0" fmla="*/ 1157 w 1157"/>
                <a:gd name="T1" fmla="*/ 33 h 347"/>
                <a:gd name="T2" fmla="*/ 10 w 1157"/>
                <a:gd name="T3" fmla="*/ 347 h 347"/>
                <a:gd name="T4" fmla="*/ 0 w 1157"/>
                <a:gd name="T5" fmla="*/ 314 h 347"/>
                <a:gd name="T6" fmla="*/ 1149 w 1157"/>
                <a:gd name="T7" fmla="*/ 0 h 347"/>
                <a:gd name="T8" fmla="*/ 1157 w 1157"/>
                <a:gd name="T9" fmla="*/ 33 h 347"/>
              </a:gdLst>
              <a:ahLst/>
              <a:cxnLst>
                <a:cxn ang="0">
                  <a:pos x="T0" y="T1"/>
                </a:cxn>
                <a:cxn ang="0">
                  <a:pos x="T2" y="T3"/>
                </a:cxn>
                <a:cxn ang="0">
                  <a:pos x="T4" y="T5"/>
                </a:cxn>
                <a:cxn ang="0">
                  <a:pos x="T6" y="T7"/>
                </a:cxn>
                <a:cxn ang="0">
                  <a:pos x="T8" y="T9"/>
                </a:cxn>
              </a:cxnLst>
              <a:rect l="0" t="0" r="r" b="b"/>
              <a:pathLst>
                <a:path w="1157" h="347">
                  <a:moveTo>
                    <a:pt x="1157" y="33"/>
                  </a:moveTo>
                  <a:lnTo>
                    <a:pt x="10" y="347"/>
                  </a:lnTo>
                  <a:lnTo>
                    <a:pt x="0" y="314"/>
                  </a:lnTo>
                  <a:lnTo>
                    <a:pt x="1149" y="0"/>
                  </a:lnTo>
                  <a:lnTo>
                    <a:pt x="1157"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 name="îṧľíḍe">
              <a:extLst>
                <a:ext uri="{FF2B5EF4-FFF2-40B4-BE49-F238E27FC236}">
                  <a16:creationId xmlns="" xmlns:a16="http://schemas.microsoft.com/office/drawing/2014/main" id="{269AE2D5-D33B-47A8-B83F-CF0A16BECCE2}"/>
                </a:ext>
              </a:extLst>
            </p:cNvPr>
            <p:cNvSpPr/>
            <p:nvPr/>
          </p:nvSpPr>
          <p:spPr bwMode="auto">
            <a:xfrm>
              <a:off x="2719923" y="2581932"/>
              <a:ext cx="760385" cy="227393"/>
            </a:xfrm>
            <a:custGeom>
              <a:avLst/>
              <a:gdLst>
                <a:gd name="T0" fmla="*/ 1157 w 1157"/>
                <a:gd name="T1" fmla="*/ 33 h 346"/>
                <a:gd name="T2" fmla="*/ 9 w 1157"/>
                <a:gd name="T3" fmla="*/ 346 h 346"/>
                <a:gd name="T4" fmla="*/ 0 w 1157"/>
                <a:gd name="T5" fmla="*/ 315 h 346"/>
                <a:gd name="T6" fmla="*/ 1148 w 1157"/>
                <a:gd name="T7" fmla="*/ 0 h 346"/>
                <a:gd name="T8" fmla="*/ 1157 w 1157"/>
                <a:gd name="T9" fmla="*/ 33 h 346"/>
              </a:gdLst>
              <a:ahLst/>
              <a:cxnLst>
                <a:cxn ang="0">
                  <a:pos x="T0" y="T1"/>
                </a:cxn>
                <a:cxn ang="0">
                  <a:pos x="T2" y="T3"/>
                </a:cxn>
                <a:cxn ang="0">
                  <a:pos x="T4" y="T5"/>
                </a:cxn>
                <a:cxn ang="0">
                  <a:pos x="T6" y="T7"/>
                </a:cxn>
                <a:cxn ang="0">
                  <a:pos x="T8" y="T9"/>
                </a:cxn>
              </a:cxnLst>
              <a:rect l="0" t="0" r="r" b="b"/>
              <a:pathLst>
                <a:path w="1157" h="346">
                  <a:moveTo>
                    <a:pt x="1157" y="33"/>
                  </a:moveTo>
                  <a:lnTo>
                    <a:pt x="9" y="346"/>
                  </a:lnTo>
                  <a:lnTo>
                    <a:pt x="0" y="315"/>
                  </a:lnTo>
                  <a:lnTo>
                    <a:pt x="1148" y="0"/>
                  </a:lnTo>
                  <a:lnTo>
                    <a:pt x="1157"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í$ḷiḍé">
              <a:extLst>
                <a:ext uri="{FF2B5EF4-FFF2-40B4-BE49-F238E27FC236}">
                  <a16:creationId xmlns="" xmlns:a16="http://schemas.microsoft.com/office/drawing/2014/main" id="{4CE6D343-F79F-478D-A86F-92200E943B01}"/>
                </a:ext>
              </a:extLst>
            </p:cNvPr>
            <p:cNvSpPr/>
            <p:nvPr/>
          </p:nvSpPr>
          <p:spPr bwMode="auto">
            <a:xfrm>
              <a:off x="2719923" y="2581932"/>
              <a:ext cx="760385" cy="227393"/>
            </a:xfrm>
            <a:custGeom>
              <a:avLst/>
              <a:gdLst>
                <a:gd name="T0" fmla="*/ 1157 w 1157"/>
                <a:gd name="T1" fmla="*/ 33 h 346"/>
                <a:gd name="T2" fmla="*/ 9 w 1157"/>
                <a:gd name="T3" fmla="*/ 346 h 346"/>
                <a:gd name="T4" fmla="*/ 0 w 1157"/>
                <a:gd name="T5" fmla="*/ 315 h 346"/>
                <a:gd name="T6" fmla="*/ 1148 w 1157"/>
                <a:gd name="T7" fmla="*/ 0 h 346"/>
                <a:gd name="T8" fmla="*/ 1157 w 1157"/>
                <a:gd name="T9" fmla="*/ 33 h 346"/>
              </a:gdLst>
              <a:ahLst/>
              <a:cxnLst>
                <a:cxn ang="0">
                  <a:pos x="T0" y="T1"/>
                </a:cxn>
                <a:cxn ang="0">
                  <a:pos x="T2" y="T3"/>
                </a:cxn>
                <a:cxn ang="0">
                  <a:pos x="T4" y="T5"/>
                </a:cxn>
                <a:cxn ang="0">
                  <a:pos x="T6" y="T7"/>
                </a:cxn>
                <a:cxn ang="0">
                  <a:pos x="T8" y="T9"/>
                </a:cxn>
              </a:cxnLst>
              <a:rect l="0" t="0" r="r" b="b"/>
              <a:pathLst>
                <a:path w="1157" h="346">
                  <a:moveTo>
                    <a:pt x="1157" y="33"/>
                  </a:moveTo>
                  <a:lnTo>
                    <a:pt x="9" y="346"/>
                  </a:lnTo>
                  <a:lnTo>
                    <a:pt x="0" y="315"/>
                  </a:lnTo>
                  <a:lnTo>
                    <a:pt x="1148" y="0"/>
                  </a:lnTo>
                  <a:lnTo>
                    <a:pt x="1157"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 name="îṧḷïḑê">
              <a:extLst>
                <a:ext uri="{FF2B5EF4-FFF2-40B4-BE49-F238E27FC236}">
                  <a16:creationId xmlns="" xmlns:a16="http://schemas.microsoft.com/office/drawing/2014/main" id="{C595D5CC-D535-4D5E-BA29-66521B54348A}"/>
                </a:ext>
              </a:extLst>
            </p:cNvPr>
            <p:cNvSpPr/>
            <p:nvPr/>
          </p:nvSpPr>
          <p:spPr bwMode="auto">
            <a:xfrm>
              <a:off x="2737010" y="2643710"/>
              <a:ext cx="760385" cy="226736"/>
            </a:xfrm>
            <a:custGeom>
              <a:avLst/>
              <a:gdLst>
                <a:gd name="T0" fmla="*/ 1157 w 1157"/>
                <a:gd name="T1" fmla="*/ 31 h 345"/>
                <a:gd name="T2" fmla="*/ 8 w 1157"/>
                <a:gd name="T3" fmla="*/ 345 h 345"/>
                <a:gd name="T4" fmla="*/ 0 w 1157"/>
                <a:gd name="T5" fmla="*/ 313 h 345"/>
                <a:gd name="T6" fmla="*/ 1148 w 1157"/>
                <a:gd name="T7" fmla="*/ 0 h 345"/>
                <a:gd name="T8" fmla="*/ 1157 w 1157"/>
                <a:gd name="T9" fmla="*/ 31 h 345"/>
              </a:gdLst>
              <a:ahLst/>
              <a:cxnLst>
                <a:cxn ang="0">
                  <a:pos x="T0" y="T1"/>
                </a:cxn>
                <a:cxn ang="0">
                  <a:pos x="T2" y="T3"/>
                </a:cxn>
                <a:cxn ang="0">
                  <a:pos x="T4" y="T5"/>
                </a:cxn>
                <a:cxn ang="0">
                  <a:pos x="T6" y="T7"/>
                </a:cxn>
                <a:cxn ang="0">
                  <a:pos x="T8" y="T9"/>
                </a:cxn>
              </a:cxnLst>
              <a:rect l="0" t="0" r="r" b="b"/>
              <a:pathLst>
                <a:path w="1157" h="345">
                  <a:moveTo>
                    <a:pt x="1157" y="31"/>
                  </a:moveTo>
                  <a:lnTo>
                    <a:pt x="8" y="345"/>
                  </a:lnTo>
                  <a:lnTo>
                    <a:pt x="0" y="313"/>
                  </a:lnTo>
                  <a:lnTo>
                    <a:pt x="1148" y="0"/>
                  </a:lnTo>
                  <a:lnTo>
                    <a:pt x="1157" y="3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 name="îṣ1îḓé">
              <a:extLst>
                <a:ext uri="{FF2B5EF4-FFF2-40B4-BE49-F238E27FC236}">
                  <a16:creationId xmlns="" xmlns:a16="http://schemas.microsoft.com/office/drawing/2014/main" id="{C5808560-FB67-4A28-80AF-90B2AC2C5318}"/>
                </a:ext>
              </a:extLst>
            </p:cNvPr>
            <p:cNvSpPr/>
            <p:nvPr/>
          </p:nvSpPr>
          <p:spPr bwMode="auto">
            <a:xfrm>
              <a:off x="2737010" y="2643710"/>
              <a:ext cx="760385" cy="226736"/>
            </a:xfrm>
            <a:custGeom>
              <a:avLst/>
              <a:gdLst>
                <a:gd name="T0" fmla="*/ 1157 w 1157"/>
                <a:gd name="T1" fmla="*/ 31 h 345"/>
                <a:gd name="T2" fmla="*/ 8 w 1157"/>
                <a:gd name="T3" fmla="*/ 345 h 345"/>
                <a:gd name="T4" fmla="*/ 0 w 1157"/>
                <a:gd name="T5" fmla="*/ 313 h 345"/>
                <a:gd name="T6" fmla="*/ 1148 w 1157"/>
                <a:gd name="T7" fmla="*/ 0 h 345"/>
                <a:gd name="T8" fmla="*/ 1157 w 1157"/>
                <a:gd name="T9" fmla="*/ 31 h 345"/>
              </a:gdLst>
              <a:ahLst/>
              <a:cxnLst>
                <a:cxn ang="0">
                  <a:pos x="T0" y="T1"/>
                </a:cxn>
                <a:cxn ang="0">
                  <a:pos x="T2" y="T3"/>
                </a:cxn>
                <a:cxn ang="0">
                  <a:pos x="T4" y="T5"/>
                </a:cxn>
                <a:cxn ang="0">
                  <a:pos x="T6" y="T7"/>
                </a:cxn>
                <a:cxn ang="0">
                  <a:pos x="T8" y="T9"/>
                </a:cxn>
              </a:cxnLst>
              <a:rect l="0" t="0" r="r" b="b"/>
              <a:pathLst>
                <a:path w="1157" h="345">
                  <a:moveTo>
                    <a:pt x="1157" y="31"/>
                  </a:moveTo>
                  <a:lnTo>
                    <a:pt x="8" y="345"/>
                  </a:lnTo>
                  <a:lnTo>
                    <a:pt x="0" y="313"/>
                  </a:lnTo>
                  <a:lnTo>
                    <a:pt x="1148" y="0"/>
                  </a:lnTo>
                  <a:lnTo>
                    <a:pt x="1157" y="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 name="iśļïḑê">
              <a:extLst>
                <a:ext uri="{FF2B5EF4-FFF2-40B4-BE49-F238E27FC236}">
                  <a16:creationId xmlns="" xmlns:a16="http://schemas.microsoft.com/office/drawing/2014/main" id="{6C20A970-D7DD-4D3A-9A1C-26030188F742}"/>
                </a:ext>
              </a:extLst>
            </p:cNvPr>
            <p:cNvSpPr/>
            <p:nvPr/>
          </p:nvSpPr>
          <p:spPr bwMode="auto">
            <a:xfrm>
              <a:off x="2754754" y="2707458"/>
              <a:ext cx="760385" cy="227393"/>
            </a:xfrm>
            <a:custGeom>
              <a:avLst/>
              <a:gdLst>
                <a:gd name="T0" fmla="*/ 1157 w 1157"/>
                <a:gd name="T1" fmla="*/ 33 h 346"/>
                <a:gd name="T2" fmla="*/ 8 w 1157"/>
                <a:gd name="T3" fmla="*/ 346 h 346"/>
                <a:gd name="T4" fmla="*/ 0 w 1157"/>
                <a:gd name="T5" fmla="*/ 313 h 346"/>
                <a:gd name="T6" fmla="*/ 1148 w 1157"/>
                <a:gd name="T7" fmla="*/ 0 h 346"/>
                <a:gd name="T8" fmla="*/ 1157 w 1157"/>
                <a:gd name="T9" fmla="*/ 33 h 346"/>
              </a:gdLst>
              <a:ahLst/>
              <a:cxnLst>
                <a:cxn ang="0">
                  <a:pos x="T0" y="T1"/>
                </a:cxn>
                <a:cxn ang="0">
                  <a:pos x="T2" y="T3"/>
                </a:cxn>
                <a:cxn ang="0">
                  <a:pos x="T4" y="T5"/>
                </a:cxn>
                <a:cxn ang="0">
                  <a:pos x="T6" y="T7"/>
                </a:cxn>
                <a:cxn ang="0">
                  <a:pos x="T8" y="T9"/>
                </a:cxn>
              </a:cxnLst>
              <a:rect l="0" t="0" r="r" b="b"/>
              <a:pathLst>
                <a:path w="1157" h="346">
                  <a:moveTo>
                    <a:pt x="1157" y="33"/>
                  </a:moveTo>
                  <a:lnTo>
                    <a:pt x="8" y="346"/>
                  </a:lnTo>
                  <a:lnTo>
                    <a:pt x="0" y="313"/>
                  </a:lnTo>
                  <a:lnTo>
                    <a:pt x="1148" y="0"/>
                  </a:lnTo>
                  <a:lnTo>
                    <a:pt x="1157"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 name="ïsļîdè">
              <a:extLst>
                <a:ext uri="{FF2B5EF4-FFF2-40B4-BE49-F238E27FC236}">
                  <a16:creationId xmlns="" xmlns:a16="http://schemas.microsoft.com/office/drawing/2014/main" id="{4F2F1E50-C214-46C5-90E2-183ADFA0483C}"/>
                </a:ext>
              </a:extLst>
            </p:cNvPr>
            <p:cNvSpPr/>
            <p:nvPr/>
          </p:nvSpPr>
          <p:spPr bwMode="auto">
            <a:xfrm>
              <a:off x="2754754" y="2707458"/>
              <a:ext cx="760385" cy="227393"/>
            </a:xfrm>
            <a:custGeom>
              <a:avLst/>
              <a:gdLst>
                <a:gd name="T0" fmla="*/ 1157 w 1157"/>
                <a:gd name="T1" fmla="*/ 33 h 346"/>
                <a:gd name="T2" fmla="*/ 8 w 1157"/>
                <a:gd name="T3" fmla="*/ 346 h 346"/>
                <a:gd name="T4" fmla="*/ 0 w 1157"/>
                <a:gd name="T5" fmla="*/ 313 h 346"/>
                <a:gd name="T6" fmla="*/ 1148 w 1157"/>
                <a:gd name="T7" fmla="*/ 0 h 346"/>
                <a:gd name="T8" fmla="*/ 1157 w 1157"/>
                <a:gd name="T9" fmla="*/ 33 h 346"/>
              </a:gdLst>
              <a:ahLst/>
              <a:cxnLst>
                <a:cxn ang="0">
                  <a:pos x="T0" y="T1"/>
                </a:cxn>
                <a:cxn ang="0">
                  <a:pos x="T2" y="T3"/>
                </a:cxn>
                <a:cxn ang="0">
                  <a:pos x="T4" y="T5"/>
                </a:cxn>
                <a:cxn ang="0">
                  <a:pos x="T6" y="T7"/>
                </a:cxn>
                <a:cxn ang="0">
                  <a:pos x="T8" y="T9"/>
                </a:cxn>
              </a:cxnLst>
              <a:rect l="0" t="0" r="r" b="b"/>
              <a:pathLst>
                <a:path w="1157" h="346">
                  <a:moveTo>
                    <a:pt x="1157" y="33"/>
                  </a:moveTo>
                  <a:lnTo>
                    <a:pt x="8" y="346"/>
                  </a:lnTo>
                  <a:lnTo>
                    <a:pt x="0" y="313"/>
                  </a:lnTo>
                  <a:lnTo>
                    <a:pt x="1148" y="0"/>
                  </a:lnTo>
                  <a:lnTo>
                    <a:pt x="1157"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 name="íşḻiḋê">
              <a:extLst>
                <a:ext uri="{FF2B5EF4-FFF2-40B4-BE49-F238E27FC236}">
                  <a16:creationId xmlns="" xmlns:a16="http://schemas.microsoft.com/office/drawing/2014/main" id="{0FB65969-570E-4F20-8FA1-447D3049888A}"/>
                </a:ext>
              </a:extLst>
            </p:cNvPr>
            <p:cNvSpPr/>
            <p:nvPr/>
          </p:nvSpPr>
          <p:spPr bwMode="auto">
            <a:xfrm>
              <a:off x="2771841" y="2767921"/>
              <a:ext cx="759728" cy="228050"/>
            </a:xfrm>
            <a:custGeom>
              <a:avLst/>
              <a:gdLst>
                <a:gd name="T0" fmla="*/ 1156 w 1156"/>
                <a:gd name="T1" fmla="*/ 33 h 347"/>
                <a:gd name="T2" fmla="*/ 8 w 1156"/>
                <a:gd name="T3" fmla="*/ 347 h 347"/>
                <a:gd name="T4" fmla="*/ 0 w 1156"/>
                <a:gd name="T5" fmla="*/ 315 h 347"/>
                <a:gd name="T6" fmla="*/ 1146 w 1156"/>
                <a:gd name="T7" fmla="*/ 0 h 347"/>
                <a:gd name="T8" fmla="*/ 1156 w 1156"/>
                <a:gd name="T9" fmla="*/ 33 h 347"/>
              </a:gdLst>
              <a:ahLst/>
              <a:cxnLst>
                <a:cxn ang="0">
                  <a:pos x="T0" y="T1"/>
                </a:cxn>
                <a:cxn ang="0">
                  <a:pos x="T2" y="T3"/>
                </a:cxn>
                <a:cxn ang="0">
                  <a:pos x="T4" y="T5"/>
                </a:cxn>
                <a:cxn ang="0">
                  <a:pos x="T6" y="T7"/>
                </a:cxn>
                <a:cxn ang="0">
                  <a:pos x="T8" y="T9"/>
                </a:cxn>
              </a:cxnLst>
              <a:rect l="0" t="0" r="r" b="b"/>
              <a:pathLst>
                <a:path w="1156" h="347">
                  <a:moveTo>
                    <a:pt x="1156" y="33"/>
                  </a:moveTo>
                  <a:lnTo>
                    <a:pt x="8" y="347"/>
                  </a:lnTo>
                  <a:lnTo>
                    <a:pt x="0" y="315"/>
                  </a:lnTo>
                  <a:lnTo>
                    <a:pt x="1146" y="0"/>
                  </a:lnTo>
                  <a:lnTo>
                    <a:pt x="1156"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 name="íṡlîḓé">
              <a:extLst>
                <a:ext uri="{FF2B5EF4-FFF2-40B4-BE49-F238E27FC236}">
                  <a16:creationId xmlns="" xmlns:a16="http://schemas.microsoft.com/office/drawing/2014/main" id="{032803C6-1237-4A86-98B9-3ED1C0474FC4}"/>
                </a:ext>
              </a:extLst>
            </p:cNvPr>
            <p:cNvSpPr/>
            <p:nvPr/>
          </p:nvSpPr>
          <p:spPr bwMode="auto">
            <a:xfrm>
              <a:off x="2771841" y="2767921"/>
              <a:ext cx="759728" cy="228050"/>
            </a:xfrm>
            <a:custGeom>
              <a:avLst/>
              <a:gdLst>
                <a:gd name="T0" fmla="*/ 1156 w 1156"/>
                <a:gd name="T1" fmla="*/ 33 h 347"/>
                <a:gd name="T2" fmla="*/ 8 w 1156"/>
                <a:gd name="T3" fmla="*/ 347 h 347"/>
                <a:gd name="T4" fmla="*/ 0 w 1156"/>
                <a:gd name="T5" fmla="*/ 315 h 347"/>
                <a:gd name="T6" fmla="*/ 1146 w 1156"/>
                <a:gd name="T7" fmla="*/ 0 h 347"/>
                <a:gd name="T8" fmla="*/ 1156 w 1156"/>
                <a:gd name="T9" fmla="*/ 33 h 347"/>
              </a:gdLst>
              <a:ahLst/>
              <a:cxnLst>
                <a:cxn ang="0">
                  <a:pos x="T0" y="T1"/>
                </a:cxn>
                <a:cxn ang="0">
                  <a:pos x="T2" y="T3"/>
                </a:cxn>
                <a:cxn ang="0">
                  <a:pos x="T4" y="T5"/>
                </a:cxn>
                <a:cxn ang="0">
                  <a:pos x="T6" y="T7"/>
                </a:cxn>
                <a:cxn ang="0">
                  <a:pos x="T8" y="T9"/>
                </a:cxn>
              </a:cxnLst>
              <a:rect l="0" t="0" r="r" b="b"/>
              <a:pathLst>
                <a:path w="1156" h="347">
                  <a:moveTo>
                    <a:pt x="1156" y="33"/>
                  </a:moveTo>
                  <a:lnTo>
                    <a:pt x="8" y="347"/>
                  </a:lnTo>
                  <a:lnTo>
                    <a:pt x="0" y="315"/>
                  </a:lnTo>
                  <a:lnTo>
                    <a:pt x="1146" y="0"/>
                  </a:lnTo>
                  <a:lnTo>
                    <a:pt x="1156"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 name="iŝľïḍê">
              <a:extLst>
                <a:ext uri="{FF2B5EF4-FFF2-40B4-BE49-F238E27FC236}">
                  <a16:creationId xmlns="" xmlns:a16="http://schemas.microsoft.com/office/drawing/2014/main" id="{68368D79-343C-4DB3-8B37-C5AD8584AADC}"/>
                </a:ext>
              </a:extLst>
            </p:cNvPr>
            <p:cNvSpPr/>
            <p:nvPr/>
          </p:nvSpPr>
          <p:spPr bwMode="auto">
            <a:xfrm>
              <a:off x="2788272" y="2882275"/>
              <a:ext cx="566510" cy="174159"/>
            </a:xfrm>
            <a:custGeom>
              <a:avLst/>
              <a:gdLst>
                <a:gd name="T0" fmla="*/ 862 w 862"/>
                <a:gd name="T1" fmla="*/ 33 h 265"/>
                <a:gd name="T2" fmla="*/ 9 w 862"/>
                <a:gd name="T3" fmla="*/ 265 h 265"/>
                <a:gd name="T4" fmla="*/ 0 w 862"/>
                <a:gd name="T5" fmla="*/ 234 h 265"/>
                <a:gd name="T6" fmla="*/ 852 w 862"/>
                <a:gd name="T7" fmla="*/ 0 h 265"/>
                <a:gd name="T8" fmla="*/ 862 w 862"/>
                <a:gd name="T9" fmla="*/ 33 h 265"/>
              </a:gdLst>
              <a:ahLst/>
              <a:cxnLst>
                <a:cxn ang="0">
                  <a:pos x="T0" y="T1"/>
                </a:cxn>
                <a:cxn ang="0">
                  <a:pos x="T2" y="T3"/>
                </a:cxn>
                <a:cxn ang="0">
                  <a:pos x="T4" y="T5"/>
                </a:cxn>
                <a:cxn ang="0">
                  <a:pos x="T6" y="T7"/>
                </a:cxn>
                <a:cxn ang="0">
                  <a:pos x="T8" y="T9"/>
                </a:cxn>
              </a:cxnLst>
              <a:rect l="0" t="0" r="r" b="b"/>
              <a:pathLst>
                <a:path w="862" h="265">
                  <a:moveTo>
                    <a:pt x="862" y="33"/>
                  </a:moveTo>
                  <a:lnTo>
                    <a:pt x="9" y="265"/>
                  </a:lnTo>
                  <a:lnTo>
                    <a:pt x="0" y="234"/>
                  </a:lnTo>
                  <a:lnTo>
                    <a:pt x="852" y="0"/>
                  </a:lnTo>
                  <a:lnTo>
                    <a:pt x="862"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 name="iṧ1ïḋe">
              <a:extLst>
                <a:ext uri="{FF2B5EF4-FFF2-40B4-BE49-F238E27FC236}">
                  <a16:creationId xmlns="" xmlns:a16="http://schemas.microsoft.com/office/drawing/2014/main" id="{F4C988AA-8E8A-4A25-8DF1-9D4E6AA93120}"/>
                </a:ext>
              </a:extLst>
            </p:cNvPr>
            <p:cNvSpPr/>
            <p:nvPr/>
          </p:nvSpPr>
          <p:spPr bwMode="auto">
            <a:xfrm>
              <a:off x="2788272" y="2882275"/>
              <a:ext cx="566510" cy="174159"/>
            </a:xfrm>
            <a:custGeom>
              <a:avLst/>
              <a:gdLst>
                <a:gd name="T0" fmla="*/ 862 w 862"/>
                <a:gd name="T1" fmla="*/ 33 h 265"/>
                <a:gd name="T2" fmla="*/ 9 w 862"/>
                <a:gd name="T3" fmla="*/ 265 h 265"/>
                <a:gd name="T4" fmla="*/ 0 w 862"/>
                <a:gd name="T5" fmla="*/ 234 h 265"/>
                <a:gd name="T6" fmla="*/ 852 w 862"/>
                <a:gd name="T7" fmla="*/ 0 h 265"/>
                <a:gd name="T8" fmla="*/ 862 w 862"/>
                <a:gd name="T9" fmla="*/ 33 h 265"/>
              </a:gdLst>
              <a:ahLst/>
              <a:cxnLst>
                <a:cxn ang="0">
                  <a:pos x="T0" y="T1"/>
                </a:cxn>
                <a:cxn ang="0">
                  <a:pos x="T2" y="T3"/>
                </a:cxn>
                <a:cxn ang="0">
                  <a:pos x="T4" y="T5"/>
                </a:cxn>
                <a:cxn ang="0">
                  <a:pos x="T6" y="T7"/>
                </a:cxn>
                <a:cxn ang="0">
                  <a:pos x="T8" y="T9"/>
                </a:cxn>
              </a:cxnLst>
              <a:rect l="0" t="0" r="r" b="b"/>
              <a:pathLst>
                <a:path w="862" h="265">
                  <a:moveTo>
                    <a:pt x="862" y="33"/>
                  </a:moveTo>
                  <a:lnTo>
                    <a:pt x="9" y="265"/>
                  </a:lnTo>
                  <a:lnTo>
                    <a:pt x="0" y="234"/>
                  </a:lnTo>
                  <a:lnTo>
                    <a:pt x="852" y="0"/>
                  </a:lnTo>
                  <a:lnTo>
                    <a:pt x="862"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 name="îṡļïḋè">
              <a:extLst>
                <a:ext uri="{FF2B5EF4-FFF2-40B4-BE49-F238E27FC236}">
                  <a16:creationId xmlns="" xmlns:a16="http://schemas.microsoft.com/office/drawing/2014/main" id="{80413720-929D-4027-AD94-7B3E61D08EEA}"/>
                </a:ext>
              </a:extLst>
            </p:cNvPr>
            <p:cNvSpPr/>
            <p:nvPr/>
          </p:nvSpPr>
          <p:spPr bwMode="auto">
            <a:xfrm>
              <a:off x="2097550" y="3879253"/>
              <a:ext cx="70321" cy="70321"/>
            </a:xfrm>
            <a:custGeom>
              <a:avLst/>
              <a:gdLst>
                <a:gd name="T0" fmla="*/ 107 w 107"/>
                <a:gd name="T1" fmla="*/ 84 h 107"/>
                <a:gd name="T2" fmla="*/ 23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3" y="107"/>
                  </a:lnTo>
                  <a:lnTo>
                    <a:pt x="0" y="23"/>
                  </a:lnTo>
                  <a:lnTo>
                    <a:pt x="84" y="0"/>
                  </a:lnTo>
                  <a:lnTo>
                    <a:pt x="107" y="84"/>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 name="işļíḑé">
              <a:extLst>
                <a:ext uri="{FF2B5EF4-FFF2-40B4-BE49-F238E27FC236}">
                  <a16:creationId xmlns="" xmlns:a16="http://schemas.microsoft.com/office/drawing/2014/main" id="{C4522074-13B1-46BC-B87C-BF493451879A}"/>
                </a:ext>
              </a:extLst>
            </p:cNvPr>
            <p:cNvSpPr/>
            <p:nvPr/>
          </p:nvSpPr>
          <p:spPr bwMode="auto">
            <a:xfrm>
              <a:off x="2207303" y="3848365"/>
              <a:ext cx="131441" cy="55205"/>
            </a:xfrm>
            <a:custGeom>
              <a:avLst/>
              <a:gdLst>
                <a:gd name="T0" fmla="*/ 200 w 200"/>
                <a:gd name="T1" fmla="*/ 33 h 84"/>
                <a:gd name="T2" fmla="*/ 8 w 200"/>
                <a:gd name="T3" fmla="*/ 84 h 84"/>
                <a:gd name="T4" fmla="*/ 0 w 200"/>
                <a:gd name="T5" fmla="*/ 53 h 84"/>
                <a:gd name="T6" fmla="*/ 191 w 200"/>
                <a:gd name="T7" fmla="*/ 0 h 84"/>
                <a:gd name="T8" fmla="*/ 200 w 200"/>
                <a:gd name="T9" fmla="*/ 33 h 84"/>
              </a:gdLst>
              <a:ahLst/>
              <a:cxnLst>
                <a:cxn ang="0">
                  <a:pos x="T0" y="T1"/>
                </a:cxn>
                <a:cxn ang="0">
                  <a:pos x="T2" y="T3"/>
                </a:cxn>
                <a:cxn ang="0">
                  <a:pos x="T4" y="T5"/>
                </a:cxn>
                <a:cxn ang="0">
                  <a:pos x="T6" y="T7"/>
                </a:cxn>
                <a:cxn ang="0">
                  <a:pos x="T8" y="T9"/>
                </a:cxn>
              </a:cxnLst>
              <a:rect l="0" t="0" r="r" b="b"/>
              <a:pathLst>
                <a:path w="200" h="84">
                  <a:moveTo>
                    <a:pt x="200" y="33"/>
                  </a:moveTo>
                  <a:lnTo>
                    <a:pt x="8" y="84"/>
                  </a:lnTo>
                  <a:lnTo>
                    <a:pt x="0" y="53"/>
                  </a:lnTo>
                  <a:lnTo>
                    <a:pt x="191" y="0"/>
                  </a:lnTo>
                  <a:lnTo>
                    <a:pt x="200"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 name="ïṩľíḍè">
              <a:extLst>
                <a:ext uri="{FF2B5EF4-FFF2-40B4-BE49-F238E27FC236}">
                  <a16:creationId xmlns="" xmlns:a16="http://schemas.microsoft.com/office/drawing/2014/main" id="{CEA4F791-4714-4F75-8647-94E6FBE88DAB}"/>
                </a:ext>
              </a:extLst>
            </p:cNvPr>
            <p:cNvSpPr/>
            <p:nvPr/>
          </p:nvSpPr>
          <p:spPr bwMode="auto">
            <a:xfrm>
              <a:off x="2121867" y="3969290"/>
              <a:ext cx="70321" cy="70321"/>
            </a:xfrm>
            <a:custGeom>
              <a:avLst/>
              <a:gdLst>
                <a:gd name="T0" fmla="*/ 107 w 107"/>
                <a:gd name="T1" fmla="*/ 84 h 107"/>
                <a:gd name="T2" fmla="*/ 23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3" y="107"/>
                  </a:lnTo>
                  <a:lnTo>
                    <a:pt x="0" y="23"/>
                  </a:lnTo>
                  <a:lnTo>
                    <a:pt x="84" y="0"/>
                  </a:lnTo>
                  <a:lnTo>
                    <a:pt x="107" y="84"/>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 name="íṩļiďê">
              <a:extLst>
                <a:ext uri="{FF2B5EF4-FFF2-40B4-BE49-F238E27FC236}">
                  <a16:creationId xmlns="" xmlns:a16="http://schemas.microsoft.com/office/drawing/2014/main" id="{9C9A28B8-02D1-4C02-9334-0454130FDB10}"/>
                </a:ext>
              </a:extLst>
            </p:cNvPr>
            <p:cNvSpPr/>
            <p:nvPr/>
          </p:nvSpPr>
          <p:spPr bwMode="auto">
            <a:xfrm>
              <a:off x="2231619" y="3894369"/>
              <a:ext cx="292456" cy="99238"/>
            </a:xfrm>
            <a:custGeom>
              <a:avLst/>
              <a:gdLst>
                <a:gd name="T0" fmla="*/ 445 w 445"/>
                <a:gd name="T1" fmla="*/ 33 h 151"/>
                <a:gd name="T2" fmla="*/ 8 w 445"/>
                <a:gd name="T3" fmla="*/ 151 h 151"/>
                <a:gd name="T4" fmla="*/ 0 w 445"/>
                <a:gd name="T5" fmla="*/ 120 h 151"/>
                <a:gd name="T6" fmla="*/ 435 w 445"/>
                <a:gd name="T7" fmla="*/ 0 h 151"/>
                <a:gd name="T8" fmla="*/ 445 w 445"/>
                <a:gd name="T9" fmla="*/ 33 h 151"/>
              </a:gdLst>
              <a:ahLst/>
              <a:cxnLst>
                <a:cxn ang="0">
                  <a:pos x="T0" y="T1"/>
                </a:cxn>
                <a:cxn ang="0">
                  <a:pos x="T2" y="T3"/>
                </a:cxn>
                <a:cxn ang="0">
                  <a:pos x="T4" y="T5"/>
                </a:cxn>
                <a:cxn ang="0">
                  <a:pos x="T6" y="T7"/>
                </a:cxn>
                <a:cxn ang="0">
                  <a:pos x="T8" y="T9"/>
                </a:cxn>
              </a:cxnLst>
              <a:rect l="0" t="0" r="r" b="b"/>
              <a:pathLst>
                <a:path w="445" h="151">
                  <a:moveTo>
                    <a:pt x="445" y="33"/>
                  </a:moveTo>
                  <a:lnTo>
                    <a:pt x="8" y="151"/>
                  </a:lnTo>
                  <a:lnTo>
                    <a:pt x="0" y="120"/>
                  </a:lnTo>
                  <a:lnTo>
                    <a:pt x="435" y="0"/>
                  </a:lnTo>
                  <a:lnTo>
                    <a:pt x="445"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 name="íSḷîḍè">
              <a:extLst>
                <a:ext uri="{FF2B5EF4-FFF2-40B4-BE49-F238E27FC236}">
                  <a16:creationId xmlns="" xmlns:a16="http://schemas.microsoft.com/office/drawing/2014/main" id="{97C9D011-390C-443E-A278-D4451D74E617}"/>
                </a:ext>
              </a:extLst>
            </p:cNvPr>
            <p:cNvSpPr/>
            <p:nvPr/>
          </p:nvSpPr>
          <p:spPr bwMode="auto">
            <a:xfrm>
              <a:off x="2339401" y="3730725"/>
              <a:ext cx="125526" cy="53891"/>
            </a:xfrm>
            <a:custGeom>
              <a:avLst/>
              <a:gdLst>
                <a:gd name="T0" fmla="*/ 191 w 191"/>
                <a:gd name="T1" fmla="*/ 32 h 82"/>
                <a:gd name="T2" fmla="*/ 10 w 191"/>
                <a:gd name="T3" fmla="*/ 82 h 82"/>
                <a:gd name="T4" fmla="*/ 0 w 191"/>
                <a:gd name="T5" fmla="*/ 50 h 82"/>
                <a:gd name="T6" fmla="*/ 183 w 191"/>
                <a:gd name="T7" fmla="*/ 0 h 82"/>
                <a:gd name="T8" fmla="*/ 191 w 191"/>
                <a:gd name="T9" fmla="*/ 32 h 82"/>
              </a:gdLst>
              <a:ahLst/>
              <a:cxnLst>
                <a:cxn ang="0">
                  <a:pos x="T0" y="T1"/>
                </a:cxn>
                <a:cxn ang="0">
                  <a:pos x="T2" y="T3"/>
                </a:cxn>
                <a:cxn ang="0">
                  <a:pos x="T4" y="T5"/>
                </a:cxn>
                <a:cxn ang="0">
                  <a:pos x="T6" y="T7"/>
                </a:cxn>
                <a:cxn ang="0">
                  <a:pos x="T8" y="T9"/>
                </a:cxn>
              </a:cxnLst>
              <a:rect l="0" t="0" r="r" b="b"/>
              <a:pathLst>
                <a:path w="191" h="82">
                  <a:moveTo>
                    <a:pt x="191" y="32"/>
                  </a:moveTo>
                  <a:lnTo>
                    <a:pt x="10" y="82"/>
                  </a:lnTo>
                  <a:lnTo>
                    <a:pt x="0" y="50"/>
                  </a:lnTo>
                  <a:lnTo>
                    <a:pt x="183" y="0"/>
                  </a:lnTo>
                  <a:lnTo>
                    <a:pt x="191" y="32"/>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 name="íṩḷîḑê">
              <a:extLst>
                <a:ext uri="{FF2B5EF4-FFF2-40B4-BE49-F238E27FC236}">
                  <a16:creationId xmlns="" xmlns:a16="http://schemas.microsoft.com/office/drawing/2014/main" id="{EB02484B-7FE0-4315-A6FD-B484A783EA04}"/>
                </a:ext>
              </a:extLst>
            </p:cNvPr>
            <p:cNvSpPr/>
            <p:nvPr/>
          </p:nvSpPr>
          <p:spPr bwMode="auto">
            <a:xfrm>
              <a:off x="2339401" y="3730725"/>
              <a:ext cx="125526" cy="53891"/>
            </a:xfrm>
            <a:custGeom>
              <a:avLst/>
              <a:gdLst>
                <a:gd name="T0" fmla="*/ 191 w 191"/>
                <a:gd name="T1" fmla="*/ 32 h 82"/>
                <a:gd name="T2" fmla="*/ 10 w 191"/>
                <a:gd name="T3" fmla="*/ 82 h 82"/>
                <a:gd name="T4" fmla="*/ 0 w 191"/>
                <a:gd name="T5" fmla="*/ 50 h 82"/>
                <a:gd name="T6" fmla="*/ 183 w 191"/>
                <a:gd name="T7" fmla="*/ 0 h 82"/>
                <a:gd name="T8" fmla="*/ 191 w 191"/>
                <a:gd name="T9" fmla="*/ 32 h 82"/>
              </a:gdLst>
              <a:ahLst/>
              <a:cxnLst>
                <a:cxn ang="0">
                  <a:pos x="T0" y="T1"/>
                </a:cxn>
                <a:cxn ang="0">
                  <a:pos x="T2" y="T3"/>
                </a:cxn>
                <a:cxn ang="0">
                  <a:pos x="T4" y="T5"/>
                </a:cxn>
                <a:cxn ang="0">
                  <a:pos x="T6" y="T7"/>
                </a:cxn>
                <a:cxn ang="0">
                  <a:pos x="T8" y="T9"/>
                </a:cxn>
              </a:cxnLst>
              <a:rect l="0" t="0" r="r" b="b"/>
              <a:pathLst>
                <a:path w="191" h="82">
                  <a:moveTo>
                    <a:pt x="191" y="32"/>
                  </a:moveTo>
                  <a:lnTo>
                    <a:pt x="10" y="82"/>
                  </a:lnTo>
                  <a:lnTo>
                    <a:pt x="0" y="50"/>
                  </a:lnTo>
                  <a:lnTo>
                    <a:pt x="183" y="0"/>
                  </a:lnTo>
                  <a:lnTo>
                    <a:pt x="191" y="3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 name="iṡ1ïḑê">
              <a:extLst>
                <a:ext uri="{FF2B5EF4-FFF2-40B4-BE49-F238E27FC236}">
                  <a16:creationId xmlns="" xmlns:a16="http://schemas.microsoft.com/office/drawing/2014/main" id="{C653DBB1-59E2-4034-B6B0-7C562C412C39}"/>
                </a:ext>
              </a:extLst>
            </p:cNvPr>
            <p:cNvSpPr/>
            <p:nvPr/>
          </p:nvSpPr>
          <p:spPr bwMode="auto">
            <a:xfrm>
              <a:off x="1895131" y="3437612"/>
              <a:ext cx="118296" cy="366063"/>
            </a:xfrm>
            <a:custGeom>
              <a:avLst/>
              <a:gdLst>
                <a:gd name="T0" fmla="*/ 180 w 180"/>
                <a:gd name="T1" fmla="*/ 550 h 557"/>
                <a:gd name="T2" fmla="*/ 151 w 180"/>
                <a:gd name="T3" fmla="*/ 557 h 557"/>
                <a:gd name="T4" fmla="*/ 0 w 180"/>
                <a:gd name="T5" fmla="*/ 8 h 557"/>
                <a:gd name="T6" fmla="*/ 28 w 180"/>
                <a:gd name="T7" fmla="*/ 0 h 557"/>
                <a:gd name="T8" fmla="*/ 180 w 180"/>
                <a:gd name="T9" fmla="*/ 550 h 557"/>
              </a:gdLst>
              <a:ahLst/>
              <a:cxnLst>
                <a:cxn ang="0">
                  <a:pos x="T0" y="T1"/>
                </a:cxn>
                <a:cxn ang="0">
                  <a:pos x="T2" y="T3"/>
                </a:cxn>
                <a:cxn ang="0">
                  <a:pos x="T4" y="T5"/>
                </a:cxn>
                <a:cxn ang="0">
                  <a:pos x="T6" y="T7"/>
                </a:cxn>
                <a:cxn ang="0">
                  <a:pos x="T8" y="T9"/>
                </a:cxn>
              </a:cxnLst>
              <a:rect l="0" t="0" r="r" b="b"/>
              <a:pathLst>
                <a:path w="180" h="557">
                  <a:moveTo>
                    <a:pt x="180" y="550"/>
                  </a:moveTo>
                  <a:lnTo>
                    <a:pt x="151" y="557"/>
                  </a:lnTo>
                  <a:lnTo>
                    <a:pt x="0" y="8"/>
                  </a:lnTo>
                  <a:lnTo>
                    <a:pt x="28" y="0"/>
                  </a:lnTo>
                  <a:lnTo>
                    <a:pt x="180" y="550"/>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 name="ïŝ1ïďê">
              <a:extLst>
                <a:ext uri="{FF2B5EF4-FFF2-40B4-BE49-F238E27FC236}">
                  <a16:creationId xmlns="" xmlns:a16="http://schemas.microsoft.com/office/drawing/2014/main" id="{FBD732B7-E568-4B53-9615-C979CDBAC2D2}"/>
                </a:ext>
              </a:extLst>
            </p:cNvPr>
            <p:cNvSpPr/>
            <p:nvPr/>
          </p:nvSpPr>
          <p:spPr bwMode="auto">
            <a:xfrm>
              <a:off x="1895131" y="3437612"/>
              <a:ext cx="118296" cy="366063"/>
            </a:xfrm>
            <a:custGeom>
              <a:avLst/>
              <a:gdLst>
                <a:gd name="T0" fmla="*/ 180 w 180"/>
                <a:gd name="T1" fmla="*/ 550 h 557"/>
                <a:gd name="T2" fmla="*/ 151 w 180"/>
                <a:gd name="T3" fmla="*/ 557 h 557"/>
                <a:gd name="T4" fmla="*/ 0 w 180"/>
                <a:gd name="T5" fmla="*/ 8 h 557"/>
                <a:gd name="T6" fmla="*/ 28 w 180"/>
                <a:gd name="T7" fmla="*/ 0 h 557"/>
                <a:gd name="T8" fmla="*/ 180 w 180"/>
                <a:gd name="T9" fmla="*/ 550 h 557"/>
              </a:gdLst>
              <a:ahLst/>
              <a:cxnLst>
                <a:cxn ang="0">
                  <a:pos x="T0" y="T1"/>
                </a:cxn>
                <a:cxn ang="0">
                  <a:pos x="T2" y="T3"/>
                </a:cxn>
                <a:cxn ang="0">
                  <a:pos x="T4" y="T5"/>
                </a:cxn>
                <a:cxn ang="0">
                  <a:pos x="T6" y="T7"/>
                </a:cxn>
                <a:cxn ang="0">
                  <a:pos x="T8" y="T9"/>
                </a:cxn>
              </a:cxnLst>
              <a:rect l="0" t="0" r="r" b="b"/>
              <a:pathLst>
                <a:path w="180" h="557">
                  <a:moveTo>
                    <a:pt x="180" y="550"/>
                  </a:moveTo>
                  <a:lnTo>
                    <a:pt x="151" y="557"/>
                  </a:lnTo>
                  <a:lnTo>
                    <a:pt x="0" y="8"/>
                  </a:lnTo>
                  <a:lnTo>
                    <a:pt x="28" y="0"/>
                  </a:lnTo>
                  <a:lnTo>
                    <a:pt x="180" y="5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 name="îšľïḑé">
              <a:extLst>
                <a:ext uri="{FF2B5EF4-FFF2-40B4-BE49-F238E27FC236}">
                  <a16:creationId xmlns="" xmlns:a16="http://schemas.microsoft.com/office/drawing/2014/main" id="{1521BB0E-0639-489C-9D1D-AFBE9E332841}"/>
                </a:ext>
              </a:extLst>
            </p:cNvPr>
            <p:cNvSpPr/>
            <p:nvPr/>
          </p:nvSpPr>
          <p:spPr bwMode="auto">
            <a:xfrm>
              <a:off x="1954280" y="3578911"/>
              <a:ext cx="77550" cy="220164"/>
            </a:xfrm>
            <a:custGeom>
              <a:avLst/>
              <a:gdLst>
                <a:gd name="T0" fmla="*/ 118 w 118"/>
                <a:gd name="T1" fmla="*/ 326 h 335"/>
                <a:gd name="T2" fmla="*/ 90 w 118"/>
                <a:gd name="T3" fmla="*/ 335 h 335"/>
                <a:gd name="T4" fmla="*/ 0 w 118"/>
                <a:gd name="T5" fmla="*/ 8 h 335"/>
                <a:gd name="T6" fmla="*/ 28 w 118"/>
                <a:gd name="T7" fmla="*/ 0 h 335"/>
                <a:gd name="T8" fmla="*/ 118 w 118"/>
                <a:gd name="T9" fmla="*/ 326 h 335"/>
              </a:gdLst>
              <a:ahLst/>
              <a:cxnLst>
                <a:cxn ang="0">
                  <a:pos x="T0" y="T1"/>
                </a:cxn>
                <a:cxn ang="0">
                  <a:pos x="T2" y="T3"/>
                </a:cxn>
                <a:cxn ang="0">
                  <a:pos x="T4" y="T5"/>
                </a:cxn>
                <a:cxn ang="0">
                  <a:pos x="T6" y="T7"/>
                </a:cxn>
                <a:cxn ang="0">
                  <a:pos x="T8" y="T9"/>
                </a:cxn>
              </a:cxnLst>
              <a:rect l="0" t="0" r="r" b="b"/>
              <a:pathLst>
                <a:path w="118" h="335">
                  <a:moveTo>
                    <a:pt x="118" y="326"/>
                  </a:moveTo>
                  <a:lnTo>
                    <a:pt x="90" y="335"/>
                  </a:lnTo>
                  <a:lnTo>
                    <a:pt x="0" y="8"/>
                  </a:lnTo>
                  <a:lnTo>
                    <a:pt x="28" y="0"/>
                  </a:lnTo>
                  <a:lnTo>
                    <a:pt x="118" y="326"/>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 name="îṥľîḑe">
              <a:extLst>
                <a:ext uri="{FF2B5EF4-FFF2-40B4-BE49-F238E27FC236}">
                  <a16:creationId xmlns="" xmlns:a16="http://schemas.microsoft.com/office/drawing/2014/main" id="{533CC0E0-7C72-4D64-97EF-5B33A72F294E}"/>
                </a:ext>
              </a:extLst>
            </p:cNvPr>
            <p:cNvSpPr/>
            <p:nvPr/>
          </p:nvSpPr>
          <p:spPr bwMode="auto">
            <a:xfrm>
              <a:off x="1954280" y="3578911"/>
              <a:ext cx="77550" cy="220164"/>
            </a:xfrm>
            <a:custGeom>
              <a:avLst/>
              <a:gdLst>
                <a:gd name="T0" fmla="*/ 118 w 118"/>
                <a:gd name="T1" fmla="*/ 326 h 335"/>
                <a:gd name="T2" fmla="*/ 90 w 118"/>
                <a:gd name="T3" fmla="*/ 335 h 335"/>
                <a:gd name="T4" fmla="*/ 0 w 118"/>
                <a:gd name="T5" fmla="*/ 8 h 335"/>
                <a:gd name="T6" fmla="*/ 28 w 118"/>
                <a:gd name="T7" fmla="*/ 0 h 335"/>
                <a:gd name="T8" fmla="*/ 118 w 118"/>
                <a:gd name="T9" fmla="*/ 326 h 335"/>
              </a:gdLst>
              <a:ahLst/>
              <a:cxnLst>
                <a:cxn ang="0">
                  <a:pos x="T0" y="T1"/>
                </a:cxn>
                <a:cxn ang="0">
                  <a:pos x="T2" y="T3"/>
                </a:cxn>
                <a:cxn ang="0">
                  <a:pos x="T4" y="T5"/>
                </a:cxn>
                <a:cxn ang="0">
                  <a:pos x="T6" y="T7"/>
                </a:cxn>
                <a:cxn ang="0">
                  <a:pos x="T8" y="T9"/>
                </a:cxn>
              </a:cxnLst>
              <a:rect l="0" t="0" r="r" b="b"/>
              <a:pathLst>
                <a:path w="118" h="335">
                  <a:moveTo>
                    <a:pt x="118" y="326"/>
                  </a:moveTo>
                  <a:lnTo>
                    <a:pt x="90" y="335"/>
                  </a:lnTo>
                  <a:lnTo>
                    <a:pt x="0" y="8"/>
                  </a:lnTo>
                  <a:lnTo>
                    <a:pt x="28" y="0"/>
                  </a:lnTo>
                  <a:lnTo>
                    <a:pt x="118" y="32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 name="îṥľíďe">
              <a:extLst>
                <a:ext uri="{FF2B5EF4-FFF2-40B4-BE49-F238E27FC236}">
                  <a16:creationId xmlns="" xmlns:a16="http://schemas.microsoft.com/office/drawing/2014/main" id="{481EFA3E-2C50-46E5-99B9-775C525AB90F}"/>
                </a:ext>
              </a:extLst>
            </p:cNvPr>
            <p:cNvSpPr/>
            <p:nvPr/>
          </p:nvSpPr>
          <p:spPr bwMode="auto">
            <a:xfrm>
              <a:off x="1978596" y="3475730"/>
              <a:ext cx="101867" cy="308886"/>
            </a:xfrm>
            <a:custGeom>
              <a:avLst/>
              <a:gdLst>
                <a:gd name="T0" fmla="*/ 155 w 155"/>
                <a:gd name="T1" fmla="*/ 463 h 470"/>
                <a:gd name="T2" fmla="*/ 127 w 155"/>
                <a:gd name="T3" fmla="*/ 470 h 470"/>
                <a:gd name="T4" fmla="*/ 0 w 155"/>
                <a:gd name="T5" fmla="*/ 7 h 470"/>
                <a:gd name="T6" fmla="*/ 28 w 155"/>
                <a:gd name="T7" fmla="*/ 0 h 470"/>
                <a:gd name="T8" fmla="*/ 155 w 155"/>
                <a:gd name="T9" fmla="*/ 463 h 470"/>
              </a:gdLst>
              <a:ahLst/>
              <a:cxnLst>
                <a:cxn ang="0">
                  <a:pos x="T0" y="T1"/>
                </a:cxn>
                <a:cxn ang="0">
                  <a:pos x="T2" y="T3"/>
                </a:cxn>
                <a:cxn ang="0">
                  <a:pos x="T4" y="T5"/>
                </a:cxn>
                <a:cxn ang="0">
                  <a:pos x="T6" y="T7"/>
                </a:cxn>
                <a:cxn ang="0">
                  <a:pos x="T8" y="T9"/>
                </a:cxn>
              </a:cxnLst>
              <a:rect l="0" t="0" r="r" b="b"/>
              <a:pathLst>
                <a:path w="155" h="470">
                  <a:moveTo>
                    <a:pt x="155" y="463"/>
                  </a:moveTo>
                  <a:lnTo>
                    <a:pt x="127" y="470"/>
                  </a:lnTo>
                  <a:lnTo>
                    <a:pt x="0" y="7"/>
                  </a:lnTo>
                  <a:lnTo>
                    <a:pt x="28" y="0"/>
                  </a:lnTo>
                  <a:lnTo>
                    <a:pt x="155" y="463"/>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 name="ï$ḻîde">
              <a:extLst>
                <a:ext uri="{FF2B5EF4-FFF2-40B4-BE49-F238E27FC236}">
                  <a16:creationId xmlns="" xmlns:a16="http://schemas.microsoft.com/office/drawing/2014/main" id="{292F9134-E236-4563-9741-921B2060B8CA}"/>
                </a:ext>
              </a:extLst>
            </p:cNvPr>
            <p:cNvSpPr/>
            <p:nvPr/>
          </p:nvSpPr>
          <p:spPr bwMode="auto">
            <a:xfrm>
              <a:off x="1978596" y="3475730"/>
              <a:ext cx="101867" cy="308886"/>
            </a:xfrm>
            <a:custGeom>
              <a:avLst/>
              <a:gdLst>
                <a:gd name="T0" fmla="*/ 155 w 155"/>
                <a:gd name="T1" fmla="*/ 463 h 470"/>
                <a:gd name="T2" fmla="*/ 127 w 155"/>
                <a:gd name="T3" fmla="*/ 470 h 470"/>
                <a:gd name="T4" fmla="*/ 0 w 155"/>
                <a:gd name="T5" fmla="*/ 7 h 470"/>
                <a:gd name="T6" fmla="*/ 28 w 155"/>
                <a:gd name="T7" fmla="*/ 0 h 470"/>
                <a:gd name="T8" fmla="*/ 155 w 155"/>
                <a:gd name="T9" fmla="*/ 463 h 470"/>
              </a:gdLst>
              <a:ahLst/>
              <a:cxnLst>
                <a:cxn ang="0">
                  <a:pos x="T0" y="T1"/>
                </a:cxn>
                <a:cxn ang="0">
                  <a:pos x="T2" y="T3"/>
                </a:cxn>
                <a:cxn ang="0">
                  <a:pos x="T4" y="T5"/>
                </a:cxn>
                <a:cxn ang="0">
                  <a:pos x="T6" y="T7"/>
                </a:cxn>
                <a:cxn ang="0">
                  <a:pos x="T8" y="T9"/>
                </a:cxn>
              </a:cxnLst>
              <a:rect l="0" t="0" r="r" b="b"/>
              <a:pathLst>
                <a:path w="155" h="470">
                  <a:moveTo>
                    <a:pt x="155" y="463"/>
                  </a:moveTo>
                  <a:lnTo>
                    <a:pt x="127" y="470"/>
                  </a:lnTo>
                  <a:lnTo>
                    <a:pt x="0" y="7"/>
                  </a:lnTo>
                  <a:lnTo>
                    <a:pt x="28" y="0"/>
                  </a:lnTo>
                  <a:lnTo>
                    <a:pt x="155" y="46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 name="iṡḻîde">
              <a:extLst>
                <a:ext uri="{FF2B5EF4-FFF2-40B4-BE49-F238E27FC236}">
                  <a16:creationId xmlns="" xmlns:a16="http://schemas.microsoft.com/office/drawing/2014/main" id="{D704FD18-E89C-4472-99AD-E2A55B32FAAC}"/>
                </a:ext>
              </a:extLst>
            </p:cNvPr>
            <p:cNvSpPr/>
            <p:nvPr/>
          </p:nvSpPr>
          <p:spPr bwMode="auto">
            <a:xfrm>
              <a:off x="2009484" y="3515162"/>
              <a:ext cx="90037" cy="264854"/>
            </a:xfrm>
            <a:custGeom>
              <a:avLst/>
              <a:gdLst>
                <a:gd name="T0" fmla="*/ 137 w 137"/>
                <a:gd name="T1" fmla="*/ 395 h 403"/>
                <a:gd name="T2" fmla="*/ 108 w 137"/>
                <a:gd name="T3" fmla="*/ 403 h 403"/>
                <a:gd name="T4" fmla="*/ 0 w 137"/>
                <a:gd name="T5" fmla="*/ 9 h 403"/>
                <a:gd name="T6" fmla="*/ 28 w 137"/>
                <a:gd name="T7" fmla="*/ 0 h 403"/>
                <a:gd name="T8" fmla="*/ 137 w 137"/>
                <a:gd name="T9" fmla="*/ 395 h 403"/>
              </a:gdLst>
              <a:ahLst/>
              <a:cxnLst>
                <a:cxn ang="0">
                  <a:pos x="T0" y="T1"/>
                </a:cxn>
                <a:cxn ang="0">
                  <a:pos x="T2" y="T3"/>
                </a:cxn>
                <a:cxn ang="0">
                  <a:pos x="T4" y="T5"/>
                </a:cxn>
                <a:cxn ang="0">
                  <a:pos x="T6" y="T7"/>
                </a:cxn>
                <a:cxn ang="0">
                  <a:pos x="T8" y="T9"/>
                </a:cxn>
              </a:cxnLst>
              <a:rect l="0" t="0" r="r" b="b"/>
              <a:pathLst>
                <a:path w="137" h="403">
                  <a:moveTo>
                    <a:pt x="137" y="395"/>
                  </a:moveTo>
                  <a:lnTo>
                    <a:pt x="108" y="403"/>
                  </a:lnTo>
                  <a:lnTo>
                    <a:pt x="0" y="9"/>
                  </a:lnTo>
                  <a:lnTo>
                    <a:pt x="28" y="0"/>
                  </a:lnTo>
                  <a:lnTo>
                    <a:pt x="137" y="395"/>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 name="ïṥlîďé">
              <a:extLst>
                <a:ext uri="{FF2B5EF4-FFF2-40B4-BE49-F238E27FC236}">
                  <a16:creationId xmlns="" xmlns:a16="http://schemas.microsoft.com/office/drawing/2014/main" id="{A0E90B46-1A74-4802-95EA-0F4F3584628B}"/>
                </a:ext>
              </a:extLst>
            </p:cNvPr>
            <p:cNvSpPr/>
            <p:nvPr/>
          </p:nvSpPr>
          <p:spPr bwMode="auto">
            <a:xfrm>
              <a:off x="2009484" y="3515162"/>
              <a:ext cx="90037" cy="264854"/>
            </a:xfrm>
            <a:custGeom>
              <a:avLst/>
              <a:gdLst>
                <a:gd name="T0" fmla="*/ 137 w 137"/>
                <a:gd name="T1" fmla="*/ 395 h 403"/>
                <a:gd name="T2" fmla="*/ 108 w 137"/>
                <a:gd name="T3" fmla="*/ 403 h 403"/>
                <a:gd name="T4" fmla="*/ 0 w 137"/>
                <a:gd name="T5" fmla="*/ 9 h 403"/>
                <a:gd name="T6" fmla="*/ 28 w 137"/>
                <a:gd name="T7" fmla="*/ 0 h 403"/>
                <a:gd name="T8" fmla="*/ 137 w 137"/>
                <a:gd name="T9" fmla="*/ 395 h 403"/>
              </a:gdLst>
              <a:ahLst/>
              <a:cxnLst>
                <a:cxn ang="0">
                  <a:pos x="T0" y="T1"/>
                </a:cxn>
                <a:cxn ang="0">
                  <a:pos x="T2" y="T3"/>
                </a:cxn>
                <a:cxn ang="0">
                  <a:pos x="T4" y="T5"/>
                </a:cxn>
                <a:cxn ang="0">
                  <a:pos x="T6" y="T7"/>
                </a:cxn>
                <a:cxn ang="0">
                  <a:pos x="T8" y="T9"/>
                </a:cxn>
              </a:cxnLst>
              <a:rect l="0" t="0" r="r" b="b"/>
              <a:pathLst>
                <a:path w="137" h="403">
                  <a:moveTo>
                    <a:pt x="137" y="395"/>
                  </a:moveTo>
                  <a:lnTo>
                    <a:pt x="108" y="403"/>
                  </a:lnTo>
                  <a:lnTo>
                    <a:pt x="0" y="9"/>
                  </a:lnTo>
                  <a:lnTo>
                    <a:pt x="28" y="0"/>
                  </a:lnTo>
                  <a:lnTo>
                    <a:pt x="137" y="39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 name="ïṩḻidê">
              <a:extLst>
                <a:ext uri="{FF2B5EF4-FFF2-40B4-BE49-F238E27FC236}">
                  <a16:creationId xmlns="" xmlns:a16="http://schemas.microsoft.com/office/drawing/2014/main" id="{3D399444-1C41-49D8-AC56-CF2319AA2B3B}"/>
                </a:ext>
              </a:extLst>
            </p:cNvPr>
            <p:cNvSpPr/>
            <p:nvPr/>
          </p:nvSpPr>
          <p:spPr bwMode="auto">
            <a:xfrm>
              <a:off x="2083092" y="3592055"/>
              <a:ext cx="65064" cy="174816"/>
            </a:xfrm>
            <a:custGeom>
              <a:avLst/>
              <a:gdLst>
                <a:gd name="T0" fmla="*/ 99 w 99"/>
                <a:gd name="T1" fmla="*/ 258 h 266"/>
                <a:gd name="T2" fmla="*/ 70 w 99"/>
                <a:gd name="T3" fmla="*/ 266 h 266"/>
                <a:gd name="T4" fmla="*/ 0 w 99"/>
                <a:gd name="T5" fmla="*/ 8 h 266"/>
                <a:gd name="T6" fmla="*/ 29 w 99"/>
                <a:gd name="T7" fmla="*/ 0 h 266"/>
                <a:gd name="T8" fmla="*/ 99 w 99"/>
                <a:gd name="T9" fmla="*/ 258 h 266"/>
              </a:gdLst>
              <a:ahLst/>
              <a:cxnLst>
                <a:cxn ang="0">
                  <a:pos x="T0" y="T1"/>
                </a:cxn>
                <a:cxn ang="0">
                  <a:pos x="T2" y="T3"/>
                </a:cxn>
                <a:cxn ang="0">
                  <a:pos x="T4" y="T5"/>
                </a:cxn>
                <a:cxn ang="0">
                  <a:pos x="T6" y="T7"/>
                </a:cxn>
                <a:cxn ang="0">
                  <a:pos x="T8" y="T9"/>
                </a:cxn>
              </a:cxnLst>
              <a:rect l="0" t="0" r="r" b="b"/>
              <a:pathLst>
                <a:path w="99" h="266">
                  <a:moveTo>
                    <a:pt x="99" y="258"/>
                  </a:moveTo>
                  <a:lnTo>
                    <a:pt x="70" y="266"/>
                  </a:lnTo>
                  <a:lnTo>
                    <a:pt x="0" y="8"/>
                  </a:lnTo>
                  <a:lnTo>
                    <a:pt x="29" y="0"/>
                  </a:lnTo>
                  <a:lnTo>
                    <a:pt x="99" y="258"/>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 name="íṥḷïḋe">
              <a:extLst>
                <a:ext uri="{FF2B5EF4-FFF2-40B4-BE49-F238E27FC236}">
                  <a16:creationId xmlns="" xmlns:a16="http://schemas.microsoft.com/office/drawing/2014/main" id="{A371C030-2D9A-483E-9B00-2F3EC35DA542}"/>
                </a:ext>
              </a:extLst>
            </p:cNvPr>
            <p:cNvSpPr/>
            <p:nvPr/>
          </p:nvSpPr>
          <p:spPr bwMode="auto">
            <a:xfrm>
              <a:off x="2083092" y="3592055"/>
              <a:ext cx="65064" cy="174816"/>
            </a:xfrm>
            <a:custGeom>
              <a:avLst/>
              <a:gdLst>
                <a:gd name="T0" fmla="*/ 99 w 99"/>
                <a:gd name="T1" fmla="*/ 258 h 266"/>
                <a:gd name="T2" fmla="*/ 70 w 99"/>
                <a:gd name="T3" fmla="*/ 266 h 266"/>
                <a:gd name="T4" fmla="*/ 0 w 99"/>
                <a:gd name="T5" fmla="*/ 8 h 266"/>
                <a:gd name="T6" fmla="*/ 29 w 99"/>
                <a:gd name="T7" fmla="*/ 0 h 266"/>
                <a:gd name="T8" fmla="*/ 99 w 99"/>
                <a:gd name="T9" fmla="*/ 258 h 266"/>
              </a:gdLst>
              <a:ahLst/>
              <a:cxnLst>
                <a:cxn ang="0">
                  <a:pos x="T0" y="T1"/>
                </a:cxn>
                <a:cxn ang="0">
                  <a:pos x="T2" y="T3"/>
                </a:cxn>
                <a:cxn ang="0">
                  <a:pos x="T4" y="T5"/>
                </a:cxn>
                <a:cxn ang="0">
                  <a:pos x="T6" y="T7"/>
                </a:cxn>
                <a:cxn ang="0">
                  <a:pos x="T8" y="T9"/>
                </a:cxn>
              </a:cxnLst>
              <a:rect l="0" t="0" r="r" b="b"/>
              <a:pathLst>
                <a:path w="99" h="266">
                  <a:moveTo>
                    <a:pt x="99" y="258"/>
                  </a:moveTo>
                  <a:lnTo>
                    <a:pt x="70" y="266"/>
                  </a:lnTo>
                  <a:lnTo>
                    <a:pt x="0" y="8"/>
                  </a:lnTo>
                  <a:lnTo>
                    <a:pt x="29" y="0"/>
                  </a:lnTo>
                  <a:lnTo>
                    <a:pt x="99" y="25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 name="íṣḷïḓé">
              <a:extLst>
                <a:ext uri="{FF2B5EF4-FFF2-40B4-BE49-F238E27FC236}">
                  <a16:creationId xmlns="" xmlns:a16="http://schemas.microsoft.com/office/drawing/2014/main" id="{9B430CCF-4977-475E-B242-90B1F56AC8AC}"/>
                </a:ext>
              </a:extLst>
            </p:cNvPr>
            <p:cNvSpPr/>
            <p:nvPr/>
          </p:nvSpPr>
          <p:spPr bwMode="auto">
            <a:xfrm>
              <a:off x="2091636" y="3550651"/>
              <a:ext cx="74921" cy="210963"/>
            </a:xfrm>
            <a:custGeom>
              <a:avLst/>
              <a:gdLst>
                <a:gd name="T0" fmla="*/ 114 w 114"/>
                <a:gd name="T1" fmla="*/ 314 h 321"/>
                <a:gd name="T2" fmla="*/ 86 w 114"/>
                <a:gd name="T3" fmla="*/ 321 h 321"/>
                <a:gd name="T4" fmla="*/ 0 w 114"/>
                <a:gd name="T5" fmla="*/ 7 h 321"/>
                <a:gd name="T6" fmla="*/ 29 w 114"/>
                <a:gd name="T7" fmla="*/ 0 h 321"/>
                <a:gd name="T8" fmla="*/ 114 w 114"/>
                <a:gd name="T9" fmla="*/ 314 h 321"/>
              </a:gdLst>
              <a:ahLst/>
              <a:cxnLst>
                <a:cxn ang="0">
                  <a:pos x="T0" y="T1"/>
                </a:cxn>
                <a:cxn ang="0">
                  <a:pos x="T2" y="T3"/>
                </a:cxn>
                <a:cxn ang="0">
                  <a:pos x="T4" y="T5"/>
                </a:cxn>
                <a:cxn ang="0">
                  <a:pos x="T6" y="T7"/>
                </a:cxn>
                <a:cxn ang="0">
                  <a:pos x="T8" y="T9"/>
                </a:cxn>
              </a:cxnLst>
              <a:rect l="0" t="0" r="r" b="b"/>
              <a:pathLst>
                <a:path w="114" h="321">
                  <a:moveTo>
                    <a:pt x="114" y="314"/>
                  </a:moveTo>
                  <a:lnTo>
                    <a:pt x="86" y="321"/>
                  </a:lnTo>
                  <a:lnTo>
                    <a:pt x="0" y="7"/>
                  </a:lnTo>
                  <a:lnTo>
                    <a:pt x="29" y="0"/>
                  </a:lnTo>
                  <a:lnTo>
                    <a:pt x="114" y="314"/>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 name="iSḻíḓe">
              <a:extLst>
                <a:ext uri="{FF2B5EF4-FFF2-40B4-BE49-F238E27FC236}">
                  <a16:creationId xmlns="" xmlns:a16="http://schemas.microsoft.com/office/drawing/2014/main" id="{E48ECD3D-39E3-4B30-8794-75438841E3A8}"/>
                </a:ext>
              </a:extLst>
            </p:cNvPr>
            <p:cNvSpPr/>
            <p:nvPr/>
          </p:nvSpPr>
          <p:spPr bwMode="auto">
            <a:xfrm>
              <a:off x="2091636" y="3550651"/>
              <a:ext cx="74921" cy="210963"/>
            </a:xfrm>
            <a:custGeom>
              <a:avLst/>
              <a:gdLst>
                <a:gd name="T0" fmla="*/ 114 w 114"/>
                <a:gd name="T1" fmla="*/ 314 h 321"/>
                <a:gd name="T2" fmla="*/ 86 w 114"/>
                <a:gd name="T3" fmla="*/ 321 h 321"/>
                <a:gd name="T4" fmla="*/ 0 w 114"/>
                <a:gd name="T5" fmla="*/ 7 h 321"/>
                <a:gd name="T6" fmla="*/ 29 w 114"/>
                <a:gd name="T7" fmla="*/ 0 h 321"/>
                <a:gd name="T8" fmla="*/ 114 w 114"/>
                <a:gd name="T9" fmla="*/ 314 h 321"/>
              </a:gdLst>
              <a:ahLst/>
              <a:cxnLst>
                <a:cxn ang="0">
                  <a:pos x="T0" y="T1"/>
                </a:cxn>
                <a:cxn ang="0">
                  <a:pos x="T2" y="T3"/>
                </a:cxn>
                <a:cxn ang="0">
                  <a:pos x="T4" y="T5"/>
                </a:cxn>
                <a:cxn ang="0">
                  <a:pos x="T6" y="T7"/>
                </a:cxn>
                <a:cxn ang="0">
                  <a:pos x="T8" y="T9"/>
                </a:cxn>
              </a:cxnLst>
              <a:rect l="0" t="0" r="r" b="b"/>
              <a:pathLst>
                <a:path w="114" h="321">
                  <a:moveTo>
                    <a:pt x="114" y="314"/>
                  </a:moveTo>
                  <a:lnTo>
                    <a:pt x="86" y="321"/>
                  </a:lnTo>
                  <a:lnTo>
                    <a:pt x="0" y="7"/>
                  </a:lnTo>
                  <a:lnTo>
                    <a:pt x="29" y="0"/>
                  </a:lnTo>
                  <a:lnTo>
                    <a:pt x="114" y="31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 name="ïşľiḓe">
              <a:extLst>
                <a:ext uri="{FF2B5EF4-FFF2-40B4-BE49-F238E27FC236}">
                  <a16:creationId xmlns="" xmlns:a16="http://schemas.microsoft.com/office/drawing/2014/main" id="{2788C106-CB26-42C4-BFFB-E14AA926DE4E}"/>
                </a:ext>
              </a:extLst>
            </p:cNvPr>
            <p:cNvSpPr/>
            <p:nvPr/>
          </p:nvSpPr>
          <p:spPr bwMode="auto">
            <a:xfrm>
              <a:off x="2131068" y="3502018"/>
              <a:ext cx="84779" cy="246452"/>
            </a:xfrm>
            <a:custGeom>
              <a:avLst/>
              <a:gdLst>
                <a:gd name="T0" fmla="*/ 129 w 129"/>
                <a:gd name="T1" fmla="*/ 366 h 375"/>
                <a:gd name="T2" fmla="*/ 100 w 129"/>
                <a:gd name="T3" fmla="*/ 375 h 375"/>
                <a:gd name="T4" fmla="*/ 0 w 129"/>
                <a:gd name="T5" fmla="*/ 9 h 375"/>
                <a:gd name="T6" fmla="*/ 29 w 129"/>
                <a:gd name="T7" fmla="*/ 0 h 375"/>
                <a:gd name="T8" fmla="*/ 129 w 129"/>
                <a:gd name="T9" fmla="*/ 366 h 375"/>
              </a:gdLst>
              <a:ahLst/>
              <a:cxnLst>
                <a:cxn ang="0">
                  <a:pos x="T0" y="T1"/>
                </a:cxn>
                <a:cxn ang="0">
                  <a:pos x="T2" y="T3"/>
                </a:cxn>
                <a:cxn ang="0">
                  <a:pos x="T4" y="T5"/>
                </a:cxn>
                <a:cxn ang="0">
                  <a:pos x="T6" y="T7"/>
                </a:cxn>
                <a:cxn ang="0">
                  <a:pos x="T8" y="T9"/>
                </a:cxn>
              </a:cxnLst>
              <a:rect l="0" t="0" r="r" b="b"/>
              <a:pathLst>
                <a:path w="129" h="375">
                  <a:moveTo>
                    <a:pt x="129" y="366"/>
                  </a:moveTo>
                  <a:lnTo>
                    <a:pt x="100" y="375"/>
                  </a:lnTo>
                  <a:lnTo>
                    <a:pt x="0" y="9"/>
                  </a:lnTo>
                  <a:lnTo>
                    <a:pt x="29" y="0"/>
                  </a:lnTo>
                  <a:lnTo>
                    <a:pt x="129" y="366"/>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 name="ïSļïḍè">
              <a:extLst>
                <a:ext uri="{FF2B5EF4-FFF2-40B4-BE49-F238E27FC236}">
                  <a16:creationId xmlns="" xmlns:a16="http://schemas.microsoft.com/office/drawing/2014/main" id="{C0B97D92-55D3-45DD-BF78-9309D582DADA}"/>
                </a:ext>
              </a:extLst>
            </p:cNvPr>
            <p:cNvSpPr/>
            <p:nvPr/>
          </p:nvSpPr>
          <p:spPr bwMode="auto">
            <a:xfrm>
              <a:off x="2131068" y="3502018"/>
              <a:ext cx="84779" cy="246452"/>
            </a:xfrm>
            <a:custGeom>
              <a:avLst/>
              <a:gdLst>
                <a:gd name="T0" fmla="*/ 129 w 129"/>
                <a:gd name="T1" fmla="*/ 366 h 375"/>
                <a:gd name="T2" fmla="*/ 100 w 129"/>
                <a:gd name="T3" fmla="*/ 375 h 375"/>
                <a:gd name="T4" fmla="*/ 0 w 129"/>
                <a:gd name="T5" fmla="*/ 9 h 375"/>
                <a:gd name="T6" fmla="*/ 29 w 129"/>
                <a:gd name="T7" fmla="*/ 0 h 375"/>
                <a:gd name="T8" fmla="*/ 129 w 129"/>
                <a:gd name="T9" fmla="*/ 366 h 375"/>
              </a:gdLst>
              <a:ahLst/>
              <a:cxnLst>
                <a:cxn ang="0">
                  <a:pos x="T0" y="T1"/>
                </a:cxn>
                <a:cxn ang="0">
                  <a:pos x="T2" y="T3"/>
                </a:cxn>
                <a:cxn ang="0">
                  <a:pos x="T4" y="T5"/>
                </a:cxn>
                <a:cxn ang="0">
                  <a:pos x="T6" y="T7"/>
                </a:cxn>
                <a:cxn ang="0">
                  <a:pos x="T8" y="T9"/>
                </a:cxn>
              </a:cxnLst>
              <a:rect l="0" t="0" r="r" b="b"/>
              <a:pathLst>
                <a:path w="129" h="375">
                  <a:moveTo>
                    <a:pt x="129" y="366"/>
                  </a:moveTo>
                  <a:lnTo>
                    <a:pt x="100" y="375"/>
                  </a:lnTo>
                  <a:lnTo>
                    <a:pt x="0" y="9"/>
                  </a:lnTo>
                  <a:lnTo>
                    <a:pt x="29" y="0"/>
                  </a:lnTo>
                  <a:lnTo>
                    <a:pt x="129" y="36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4" name="íş1ïdè">
              <a:extLst>
                <a:ext uri="{FF2B5EF4-FFF2-40B4-BE49-F238E27FC236}">
                  <a16:creationId xmlns="" xmlns:a16="http://schemas.microsoft.com/office/drawing/2014/main" id="{35727FB3-B34B-494E-B82F-EC3029C38C9A}"/>
                </a:ext>
              </a:extLst>
            </p:cNvPr>
            <p:cNvSpPr/>
            <p:nvPr/>
          </p:nvSpPr>
          <p:spPr bwMode="auto">
            <a:xfrm>
              <a:off x="2198102" y="3672234"/>
              <a:ext cx="37461" cy="70321"/>
            </a:xfrm>
            <a:custGeom>
              <a:avLst/>
              <a:gdLst>
                <a:gd name="T0" fmla="*/ 57 w 57"/>
                <a:gd name="T1" fmla="*/ 100 h 107"/>
                <a:gd name="T2" fmla="*/ 27 w 57"/>
                <a:gd name="T3" fmla="*/ 107 h 107"/>
                <a:gd name="T4" fmla="*/ 0 w 57"/>
                <a:gd name="T5" fmla="*/ 9 h 107"/>
                <a:gd name="T6" fmla="*/ 28 w 57"/>
                <a:gd name="T7" fmla="*/ 0 h 107"/>
                <a:gd name="T8" fmla="*/ 57 w 57"/>
                <a:gd name="T9" fmla="*/ 100 h 107"/>
              </a:gdLst>
              <a:ahLst/>
              <a:cxnLst>
                <a:cxn ang="0">
                  <a:pos x="T0" y="T1"/>
                </a:cxn>
                <a:cxn ang="0">
                  <a:pos x="T2" y="T3"/>
                </a:cxn>
                <a:cxn ang="0">
                  <a:pos x="T4" y="T5"/>
                </a:cxn>
                <a:cxn ang="0">
                  <a:pos x="T6" y="T7"/>
                </a:cxn>
                <a:cxn ang="0">
                  <a:pos x="T8" y="T9"/>
                </a:cxn>
              </a:cxnLst>
              <a:rect l="0" t="0" r="r" b="b"/>
              <a:pathLst>
                <a:path w="57" h="107">
                  <a:moveTo>
                    <a:pt x="57" y="100"/>
                  </a:moveTo>
                  <a:lnTo>
                    <a:pt x="27" y="107"/>
                  </a:lnTo>
                  <a:lnTo>
                    <a:pt x="0" y="9"/>
                  </a:lnTo>
                  <a:lnTo>
                    <a:pt x="28" y="0"/>
                  </a:lnTo>
                  <a:lnTo>
                    <a:pt x="57" y="100"/>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5" name="í$lïḋè">
              <a:extLst>
                <a:ext uri="{FF2B5EF4-FFF2-40B4-BE49-F238E27FC236}">
                  <a16:creationId xmlns="" xmlns:a16="http://schemas.microsoft.com/office/drawing/2014/main" id="{3DD8EE41-1A70-4982-B8FB-75CCD60088AF}"/>
                </a:ext>
              </a:extLst>
            </p:cNvPr>
            <p:cNvSpPr/>
            <p:nvPr/>
          </p:nvSpPr>
          <p:spPr bwMode="auto">
            <a:xfrm>
              <a:off x="2198102" y="3672234"/>
              <a:ext cx="37461" cy="70321"/>
            </a:xfrm>
            <a:custGeom>
              <a:avLst/>
              <a:gdLst>
                <a:gd name="T0" fmla="*/ 57 w 57"/>
                <a:gd name="T1" fmla="*/ 100 h 107"/>
                <a:gd name="T2" fmla="*/ 27 w 57"/>
                <a:gd name="T3" fmla="*/ 107 h 107"/>
                <a:gd name="T4" fmla="*/ 0 w 57"/>
                <a:gd name="T5" fmla="*/ 9 h 107"/>
                <a:gd name="T6" fmla="*/ 28 w 57"/>
                <a:gd name="T7" fmla="*/ 0 h 107"/>
                <a:gd name="T8" fmla="*/ 57 w 57"/>
                <a:gd name="T9" fmla="*/ 100 h 107"/>
              </a:gdLst>
              <a:ahLst/>
              <a:cxnLst>
                <a:cxn ang="0">
                  <a:pos x="T0" y="T1"/>
                </a:cxn>
                <a:cxn ang="0">
                  <a:pos x="T2" y="T3"/>
                </a:cxn>
                <a:cxn ang="0">
                  <a:pos x="T4" y="T5"/>
                </a:cxn>
                <a:cxn ang="0">
                  <a:pos x="T6" y="T7"/>
                </a:cxn>
                <a:cxn ang="0">
                  <a:pos x="T8" y="T9"/>
                </a:cxn>
              </a:cxnLst>
              <a:rect l="0" t="0" r="r" b="b"/>
              <a:pathLst>
                <a:path w="57" h="107">
                  <a:moveTo>
                    <a:pt x="57" y="100"/>
                  </a:moveTo>
                  <a:lnTo>
                    <a:pt x="27" y="107"/>
                  </a:lnTo>
                  <a:lnTo>
                    <a:pt x="0" y="9"/>
                  </a:lnTo>
                  <a:lnTo>
                    <a:pt x="28" y="0"/>
                  </a:lnTo>
                  <a:lnTo>
                    <a:pt x="57" y="10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6" name="íSḷîḓê">
              <a:extLst>
                <a:ext uri="{FF2B5EF4-FFF2-40B4-BE49-F238E27FC236}">
                  <a16:creationId xmlns="" xmlns:a16="http://schemas.microsoft.com/office/drawing/2014/main" id="{E2AFAE04-4069-4DB9-9568-CD659129B04E}"/>
                </a:ext>
              </a:extLst>
            </p:cNvPr>
            <p:cNvSpPr/>
            <p:nvPr/>
          </p:nvSpPr>
          <p:spPr bwMode="auto">
            <a:xfrm>
              <a:off x="2177072" y="3404752"/>
              <a:ext cx="107124" cy="324659"/>
            </a:xfrm>
            <a:custGeom>
              <a:avLst/>
              <a:gdLst>
                <a:gd name="T0" fmla="*/ 163 w 163"/>
                <a:gd name="T1" fmla="*/ 487 h 494"/>
                <a:gd name="T2" fmla="*/ 134 w 163"/>
                <a:gd name="T3" fmla="*/ 494 h 494"/>
                <a:gd name="T4" fmla="*/ 0 w 163"/>
                <a:gd name="T5" fmla="*/ 9 h 494"/>
                <a:gd name="T6" fmla="*/ 29 w 163"/>
                <a:gd name="T7" fmla="*/ 0 h 494"/>
                <a:gd name="T8" fmla="*/ 163 w 163"/>
                <a:gd name="T9" fmla="*/ 487 h 494"/>
              </a:gdLst>
              <a:ahLst/>
              <a:cxnLst>
                <a:cxn ang="0">
                  <a:pos x="T0" y="T1"/>
                </a:cxn>
                <a:cxn ang="0">
                  <a:pos x="T2" y="T3"/>
                </a:cxn>
                <a:cxn ang="0">
                  <a:pos x="T4" y="T5"/>
                </a:cxn>
                <a:cxn ang="0">
                  <a:pos x="T6" y="T7"/>
                </a:cxn>
                <a:cxn ang="0">
                  <a:pos x="T8" y="T9"/>
                </a:cxn>
              </a:cxnLst>
              <a:rect l="0" t="0" r="r" b="b"/>
              <a:pathLst>
                <a:path w="163" h="494">
                  <a:moveTo>
                    <a:pt x="163" y="487"/>
                  </a:moveTo>
                  <a:lnTo>
                    <a:pt x="134" y="494"/>
                  </a:lnTo>
                  <a:lnTo>
                    <a:pt x="0" y="9"/>
                  </a:lnTo>
                  <a:lnTo>
                    <a:pt x="29" y="0"/>
                  </a:lnTo>
                  <a:lnTo>
                    <a:pt x="163" y="487"/>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7" name="îṩḷïḋe">
              <a:extLst>
                <a:ext uri="{FF2B5EF4-FFF2-40B4-BE49-F238E27FC236}">
                  <a16:creationId xmlns="" xmlns:a16="http://schemas.microsoft.com/office/drawing/2014/main" id="{F6FFC9F2-AFDE-495C-8BF2-E36994BE72B5}"/>
                </a:ext>
              </a:extLst>
            </p:cNvPr>
            <p:cNvSpPr/>
            <p:nvPr/>
          </p:nvSpPr>
          <p:spPr bwMode="auto">
            <a:xfrm>
              <a:off x="2177072" y="3404752"/>
              <a:ext cx="107124" cy="324659"/>
            </a:xfrm>
            <a:custGeom>
              <a:avLst/>
              <a:gdLst>
                <a:gd name="T0" fmla="*/ 163 w 163"/>
                <a:gd name="T1" fmla="*/ 487 h 494"/>
                <a:gd name="T2" fmla="*/ 134 w 163"/>
                <a:gd name="T3" fmla="*/ 494 h 494"/>
                <a:gd name="T4" fmla="*/ 0 w 163"/>
                <a:gd name="T5" fmla="*/ 9 h 494"/>
                <a:gd name="T6" fmla="*/ 29 w 163"/>
                <a:gd name="T7" fmla="*/ 0 h 494"/>
                <a:gd name="T8" fmla="*/ 163 w 163"/>
                <a:gd name="T9" fmla="*/ 487 h 494"/>
              </a:gdLst>
              <a:ahLst/>
              <a:cxnLst>
                <a:cxn ang="0">
                  <a:pos x="T0" y="T1"/>
                </a:cxn>
                <a:cxn ang="0">
                  <a:pos x="T2" y="T3"/>
                </a:cxn>
                <a:cxn ang="0">
                  <a:pos x="T4" y="T5"/>
                </a:cxn>
                <a:cxn ang="0">
                  <a:pos x="T6" y="T7"/>
                </a:cxn>
                <a:cxn ang="0">
                  <a:pos x="T8" y="T9"/>
                </a:cxn>
              </a:cxnLst>
              <a:rect l="0" t="0" r="r" b="b"/>
              <a:pathLst>
                <a:path w="163" h="494">
                  <a:moveTo>
                    <a:pt x="163" y="487"/>
                  </a:moveTo>
                  <a:lnTo>
                    <a:pt x="134" y="494"/>
                  </a:lnTo>
                  <a:lnTo>
                    <a:pt x="0" y="9"/>
                  </a:lnTo>
                  <a:lnTo>
                    <a:pt x="29" y="0"/>
                  </a:lnTo>
                  <a:lnTo>
                    <a:pt x="163" y="4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8" name="îśḷîďe">
              <a:extLst>
                <a:ext uri="{FF2B5EF4-FFF2-40B4-BE49-F238E27FC236}">
                  <a16:creationId xmlns="" xmlns:a16="http://schemas.microsoft.com/office/drawing/2014/main" id="{0BF5A734-94F6-40BF-A36A-65ECBA7FAB23}"/>
                </a:ext>
              </a:extLst>
            </p:cNvPr>
            <p:cNvSpPr/>
            <p:nvPr/>
          </p:nvSpPr>
          <p:spPr bwMode="auto">
            <a:xfrm>
              <a:off x="2185615" y="3362691"/>
              <a:ext cx="116982" cy="362120"/>
            </a:xfrm>
            <a:custGeom>
              <a:avLst/>
              <a:gdLst>
                <a:gd name="T0" fmla="*/ 178 w 178"/>
                <a:gd name="T1" fmla="*/ 543 h 551"/>
                <a:gd name="T2" fmla="*/ 150 w 178"/>
                <a:gd name="T3" fmla="*/ 551 h 551"/>
                <a:gd name="T4" fmla="*/ 0 w 178"/>
                <a:gd name="T5" fmla="*/ 7 h 551"/>
                <a:gd name="T6" fmla="*/ 29 w 178"/>
                <a:gd name="T7" fmla="*/ 0 h 551"/>
                <a:gd name="T8" fmla="*/ 178 w 178"/>
                <a:gd name="T9" fmla="*/ 543 h 551"/>
              </a:gdLst>
              <a:ahLst/>
              <a:cxnLst>
                <a:cxn ang="0">
                  <a:pos x="T0" y="T1"/>
                </a:cxn>
                <a:cxn ang="0">
                  <a:pos x="T2" y="T3"/>
                </a:cxn>
                <a:cxn ang="0">
                  <a:pos x="T4" y="T5"/>
                </a:cxn>
                <a:cxn ang="0">
                  <a:pos x="T6" y="T7"/>
                </a:cxn>
                <a:cxn ang="0">
                  <a:pos x="T8" y="T9"/>
                </a:cxn>
              </a:cxnLst>
              <a:rect l="0" t="0" r="r" b="b"/>
              <a:pathLst>
                <a:path w="178" h="551">
                  <a:moveTo>
                    <a:pt x="178" y="543"/>
                  </a:moveTo>
                  <a:lnTo>
                    <a:pt x="150" y="551"/>
                  </a:lnTo>
                  <a:lnTo>
                    <a:pt x="0" y="7"/>
                  </a:lnTo>
                  <a:lnTo>
                    <a:pt x="29" y="0"/>
                  </a:lnTo>
                  <a:lnTo>
                    <a:pt x="178" y="543"/>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9" name="íṥlíḑê">
              <a:extLst>
                <a:ext uri="{FF2B5EF4-FFF2-40B4-BE49-F238E27FC236}">
                  <a16:creationId xmlns="" xmlns:a16="http://schemas.microsoft.com/office/drawing/2014/main" id="{FCA0E4DA-26E8-461D-8A38-031D5AF5A32F}"/>
                </a:ext>
              </a:extLst>
            </p:cNvPr>
            <p:cNvSpPr/>
            <p:nvPr/>
          </p:nvSpPr>
          <p:spPr bwMode="auto">
            <a:xfrm>
              <a:off x="2185615" y="3362691"/>
              <a:ext cx="116982" cy="362120"/>
            </a:xfrm>
            <a:custGeom>
              <a:avLst/>
              <a:gdLst>
                <a:gd name="T0" fmla="*/ 178 w 178"/>
                <a:gd name="T1" fmla="*/ 543 h 551"/>
                <a:gd name="T2" fmla="*/ 150 w 178"/>
                <a:gd name="T3" fmla="*/ 551 h 551"/>
                <a:gd name="T4" fmla="*/ 0 w 178"/>
                <a:gd name="T5" fmla="*/ 7 h 551"/>
                <a:gd name="T6" fmla="*/ 29 w 178"/>
                <a:gd name="T7" fmla="*/ 0 h 551"/>
                <a:gd name="T8" fmla="*/ 178 w 178"/>
                <a:gd name="T9" fmla="*/ 543 h 551"/>
              </a:gdLst>
              <a:ahLst/>
              <a:cxnLst>
                <a:cxn ang="0">
                  <a:pos x="T0" y="T1"/>
                </a:cxn>
                <a:cxn ang="0">
                  <a:pos x="T2" y="T3"/>
                </a:cxn>
                <a:cxn ang="0">
                  <a:pos x="T4" y="T5"/>
                </a:cxn>
                <a:cxn ang="0">
                  <a:pos x="T6" y="T7"/>
                </a:cxn>
                <a:cxn ang="0">
                  <a:pos x="T8" y="T9"/>
                </a:cxn>
              </a:cxnLst>
              <a:rect l="0" t="0" r="r" b="b"/>
              <a:pathLst>
                <a:path w="178" h="551">
                  <a:moveTo>
                    <a:pt x="178" y="543"/>
                  </a:moveTo>
                  <a:lnTo>
                    <a:pt x="150" y="551"/>
                  </a:lnTo>
                  <a:lnTo>
                    <a:pt x="0" y="7"/>
                  </a:lnTo>
                  <a:lnTo>
                    <a:pt x="29" y="0"/>
                  </a:lnTo>
                  <a:lnTo>
                    <a:pt x="178" y="54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0" name="îSḻídè">
              <a:extLst>
                <a:ext uri="{FF2B5EF4-FFF2-40B4-BE49-F238E27FC236}">
                  <a16:creationId xmlns="" xmlns:a16="http://schemas.microsoft.com/office/drawing/2014/main" id="{4ED03E2B-D296-41B4-BB66-EDBBC870066F}"/>
                </a:ext>
              </a:extLst>
            </p:cNvPr>
            <p:cNvSpPr/>
            <p:nvPr/>
          </p:nvSpPr>
          <p:spPr bwMode="auto">
            <a:xfrm>
              <a:off x="2280910" y="3517791"/>
              <a:ext cx="70321" cy="193218"/>
            </a:xfrm>
            <a:custGeom>
              <a:avLst/>
              <a:gdLst>
                <a:gd name="T0" fmla="*/ 107 w 107"/>
                <a:gd name="T1" fmla="*/ 287 h 294"/>
                <a:gd name="T2" fmla="*/ 79 w 107"/>
                <a:gd name="T3" fmla="*/ 294 h 294"/>
                <a:gd name="T4" fmla="*/ 0 w 107"/>
                <a:gd name="T5" fmla="*/ 7 h 294"/>
                <a:gd name="T6" fmla="*/ 29 w 107"/>
                <a:gd name="T7" fmla="*/ 0 h 294"/>
                <a:gd name="T8" fmla="*/ 107 w 107"/>
                <a:gd name="T9" fmla="*/ 287 h 294"/>
              </a:gdLst>
              <a:ahLst/>
              <a:cxnLst>
                <a:cxn ang="0">
                  <a:pos x="T0" y="T1"/>
                </a:cxn>
                <a:cxn ang="0">
                  <a:pos x="T2" y="T3"/>
                </a:cxn>
                <a:cxn ang="0">
                  <a:pos x="T4" y="T5"/>
                </a:cxn>
                <a:cxn ang="0">
                  <a:pos x="T6" y="T7"/>
                </a:cxn>
                <a:cxn ang="0">
                  <a:pos x="T8" y="T9"/>
                </a:cxn>
              </a:cxnLst>
              <a:rect l="0" t="0" r="r" b="b"/>
              <a:pathLst>
                <a:path w="107" h="294">
                  <a:moveTo>
                    <a:pt x="107" y="287"/>
                  </a:moveTo>
                  <a:lnTo>
                    <a:pt x="79" y="294"/>
                  </a:lnTo>
                  <a:lnTo>
                    <a:pt x="0" y="7"/>
                  </a:lnTo>
                  <a:lnTo>
                    <a:pt x="29" y="0"/>
                  </a:lnTo>
                  <a:lnTo>
                    <a:pt x="107" y="287"/>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1" name="ïşḷiḓé">
              <a:extLst>
                <a:ext uri="{FF2B5EF4-FFF2-40B4-BE49-F238E27FC236}">
                  <a16:creationId xmlns="" xmlns:a16="http://schemas.microsoft.com/office/drawing/2014/main" id="{C5017E0D-A923-4102-957A-151D316AB37A}"/>
                </a:ext>
              </a:extLst>
            </p:cNvPr>
            <p:cNvSpPr/>
            <p:nvPr/>
          </p:nvSpPr>
          <p:spPr bwMode="auto">
            <a:xfrm>
              <a:off x="2280910" y="3517791"/>
              <a:ext cx="70321" cy="193218"/>
            </a:xfrm>
            <a:custGeom>
              <a:avLst/>
              <a:gdLst>
                <a:gd name="T0" fmla="*/ 107 w 107"/>
                <a:gd name="T1" fmla="*/ 287 h 294"/>
                <a:gd name="T2" fmla="*/ 79 w 107"/>
                <a:gd name="T3" fmla="*/ 294 h 294"/>
                <a:gd name="T4" fmla="*/ 0 w 107"/>
                <a:gd name="T5" fmla="*/ 7 h 294"/>
                <a:gd name="T6" fmla="*/ 29 w 107"/>
                <a:gd name="T7" fmla="*/ 0 h 294"/>
                <a:gd name="T8" fmla="*/ 107 w 107"/>
                <a:gd name="T9" fmla="*/ 287 h 294"/>
              </a:gdLst>
              <a:ahLst/>
              <a:cxnLst>
                <a:cxn ang="0">
                  <a:pos x="T0" y="T1"/>
                </a:cxn>
                <a:cxn ang="0">
                  <a:pos x="T2" y="T3"/>
                </a:cxn>
                <a:cxn ang="0">
                  <a:pos x="T4" y="T5"/>
                </a:cxn>
                <a:cxn ang="0">
                  <a:pos x="T6" y="T7"/>
                </a:cxn>
                <a:cxn ang="0">
                  <a:pos x="T8" y="T9"/>
                </a:cxn>
              </a:cxnLst>
              <a:rect l="0" t="0" r="r" b="b"/>
              <a:pathLst>
                <a:path w="107" h="294">
                  <a:moveTo>
                    <a:pt x="107" y="287"/>
                  </a:moveTo>
                  <a:lnTo>
                    <a:pt x="79" y="294"/>
                  </a:lnTo>
                  <a:lnTo>
                    <a:pt x="0" y="7"/>
                  </a:lnTo>
                  <a:lnTo>
                    <a:pt x="29" y="0"/>
                  </a:lnTo>
                  <a:lnTo>
                    <a:pt x="107" y="2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2" name="íṡlîdê">
              <a:extLst>
                <a:ext uri="{FF2B5EF4-FFF2-40B4-BE49-F238E27FC236}">
                  <a16:creationId xmlns="" xmlns:a16="http://schemas.microsoft.com/office/drawing/2014/main" id="{3FAC5E43-BF86-441F-8EB9-66CAFC7F2545}"/>
                </a:ext>
              </a:extLst>
            </p:cNvPr>
            <p:cNvSpPr/>
            <p:nvPr/>
          </p:nvSpPr>
          <p:spPr bwMode="auto">
            <a:xfrm>
              <a:off x="2259880" y="3366634"/>
              <a:ext cx="110410" cy="339775"/>
            </a:xfrm>
            <a:custGeom>
              <a:avLst/>
              <a:gdLst>
                <a:gd name="T0" fmla="*/ 168 w 168"/>
                <a:gd name="T1" fmla="*/ 508 h 517"/>
                <a:gd name="T2" fmla="*/ 139 w 168"/>
                <a:gd name="T3" fmla="*/ 517 h 517"/>
                <a:gd name="T4" fmla="*/ 0 w 168"/>
                <a:gd name="T5" fmla="*/ 7 h 517"/>
                <a:gd name="T6" fmla="*/ 28 w 168"/>
                <a:gd name="T7" fmla="*/ 0 h 517"/>
                <a:gd name="T8" fmla="*/ 168 w 168"/>
                <a:gd name="T9" fmla="*/ 508 h 517"/>
              </a:gdLst>
              <a:ahLst/>
              <a:cxnLst>
                <a:cxn ang="0">
                  <a:pos x="T0" y="T1"/>
                </a:cxn>
                <a:cxn ang="0">
                  <a:pos x="T2" y="T3"/>
                </a:cxn>
                <a:cxn ang="0">
                  <a:pos x="T4" y="T5"/>
                </a:cxn>
                <a:cxn ang="0">
                  <a:pos x="T6" y="T7"/>
                </a:cxn>
                <a:cxn ang="0">
                  <a:pos x="T8" y="T9"/>
                </a:cxn>
              </a:cxnLst>
              <a:rect l="0" t="0" r="r" b="b"/>
              <a:pathLst>
                <a:path w="168" h="517">
                  <a:moveTo>
                    <a:pt x="168" y="508"/>
                  </a:moveTo>
                  <a:lnTo>
                    <a:pt x="139" y="517"/>
                  </a:lnTo>
                  <a:lnTo>
                    <a:pt x="0" y="7"/>
                  </a:lnTo>
                  <a:lnTo>
                    <a:pt x="28" y="0"/>
                  </a:lnTo>
                  <a:lnTo>
                    <a:pt x="168" y="508"/>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3" name="îṩḷïḍê">
              <a:extLst>
                <a:ext uri="{FF2B5EF4-FFF2-40B4-BE49-F238E27FC236}">
                  <a16:creationId xmlns="" xmlns:a16="http://schemas.microsoft.com/office/drawing/2014/main" id="{25CB5236-68FE-4E57-93EC-D4B9B274DFB1}"/>
                </a:ext>
              </a:extLst>
            </p:cNvPr>
            <p:cNvSpPr/>
            <p:nvPr/>
          </p:nvSpPr>
          <p:spPr bwMode="auto">
            <a:xfrm>
              <a:off x="2259880" y="3366634"/>
              <a:ext cx="110410" cy="339775"/>
            </a:xfrm>
            <a:custGeom>
              <a:avLst/>
              <a:gdLst>
                <a:gd name="T0" fmla="*/ 168 w 168"/>
                <a:gd name="T1" fmla="*/ 508 h 517"/>
                <a:gd name="T2" fmla="*/ 139 w 168"/>
                <a:gd name="T3" fmla="*/ 517 h 517"/>
                <a:gd name="T4" fmla="*/ 0 w 168"/>
                <a:gd name="T5" fmla="*/ 7 h 517"/>
                <a:gd name="T6" fmla="*/ 28 w 168"/>
                <a:gd name="T7" fmla="*/ 0 h 517"/>
                <a:gd name="T8" fmla="*/ 168 w 168"/>
                <a:gd name="T9" fmla="*/ 508 h 517"/>
              </a:gdLst>
              <a:ahLst/>
              <a:cxnLst>
                <a:cxn ang="0">
                  <a:pos x="T0" y="T1"/>
                </a:cxn>
                <a:cxn ang="0">
                  <a:pos x="T2" y="T3"/>
                </a:cxn>
                <a:cxn ang="0">
                  <a:pos x="T4" y="T5"/>
                </a:cxn>
                <a:cxn ang="0">
                  <a:pos x="T6" y="T7"/>
                </a:cxn>
                <a:cxn ang="0">
                  <a:pos x="T8" y="T9"/>
                </a:cxn>
              </a:cxnLst>
              <a:rect l="0" t="0" r="r" b="b"/>
              <a:pathLst>
                <a:path w="168" h="517">
                  <a:moveTo>
                    <a:pt x="168" y="508"/>
                  </a:moveTo>
                  <a:lnTo>
                    <a:pt x="139" y="517"/>
                  </a:lnTo>
                  <a:lnTo>
                    <a:pt x="0" y="7"/>
                  </a:lnTo>
                  <a:lnTo>
                    <a:pt x="28" y="0"/>
                  </a:lnTo>
                  <a:lnTo>
                    <a:pt x="168" y="50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4" name="îṣliḍé">
              <a:extLst>
                <a:ext uri="{FF2B5EF4-FFF2-40B4-BE49-F238E27FC236}">
                  <a16:creationId xmlns="" xmlns:a16="http://schemas.microsoft.com/office/drawing/2014/main" id="{8F14E278-BC1B-465D-BFA6-3645DEEF953E}"/>
                </a:ext>
              </a:extLst>
            </p:cNvPr>
            <p:cNvSpPr/>
            <p:nvPr/>
          </p:nvSpPr>
          <p:spPr bwMode="auto">
            <a:xfrm>
              <a:off x="2335458" y="3450756"/>
              <a:ext cx="83465" cy="242509"/>
            </a:xfrm>
            <a:custGeom>
              <a:avLst/>
              <a:gdLst>
                <a:gd name="T0" fmla="*/ 127 w 127"/>
                <a:gd name="T1" fmla="*/ 360 h 369"/>
                <a:gd name="T2" fmla="*/ 99 w 127"/>
                <a:gd name="T3" fmla="*/ 369 h 369"/>
                <a:gd name="T4" fmla="*/ 0 w 127"/>
                <a:gd name="T5" fmla="*/ 7 h 369"/>
                <a:gd name="T6" fmla="*/ 29 w 127"/>
                <a:gd name="T7" fmla="*/ 0 h 369"/>
                <a:gd name="T8" fmla="*/ 127 w 127"/>
                <a:gd name="T9" fmla="*/ 360 h 369"/>
              </a:gdLst>
              <a:ahLst/>
              <a:cxnLst>
                <a:cxn ang="0">
                  <a:pos x="T0" y="T1"/>
                </a:cxn>
                <a:cxn ang="0">
                  <a:pos x="T2" y="T3"/>
                </a:cxn>
                <a:cxn ang="0">
                  <a:pos x="T4" y="T5"/>
                </a:cxn>
                <a:cxn ang="0">
                  <a:pos x="T6" y="T7"/>
                </a:cxn>
                <a:cxn ang="0">
                  <a:pos x="T8" y="T9"/>
                </a:cxn>
              </a:cxnLst>
              <a:rect l="0" t="0" r="r" b="b"/>
              <a:pathLst>
                <a:path w="127" h="369">
                  <a:moveTo>
                    <a:pt x="127" y="360"/>
                  </a:moveTo>
                  <a:lnTo>
                    <a:pt x="99" y="369"/>
                  </a:lnTo>
                  <a:lnTo>
                    <a:pt x="0" y="7"/>
                  </a:lnTo>
                  <a:lnTo>
                    <a:pt x="29" y="0"/>
                  </a:lnTo>
                  <a:lnTo>
                    <a:pt x="127" y="360"/>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5" name="isľïdé">
              <a:extLst>
                <a:ext uri="{FF2B5EF4-FFF2-40B4-BE49-F238E27FC236}">
                  <a16:creationId xmlns="" xmlns:a16="http://schemas.microsoft.com/office/drawing/2014/main" id="{A41F7997-31CA-4E8A-A817-F92C1040E496}"/>
                </a:ext>
              </a:extLst>
            </p:cNvPr>
            <p:cNvSpPr/>
            <p:nvPr/>
          </p:nvSpPr>
          <p:spPr bwMode="auto">
            <a:xfrm>
              <a:off x="2335458" y="3450756"/>
              <a:ext cx="83465" cy="242509"/>
            </a:xfrm>
            <a:custGeom>
              <a:avLst/>
              <a:gdLst>
                <a:gd name="T0" fmla="*/ 127 w 127"/>
                <a:gd name="T1" fmla="*/ 360 h 369"/>
                <a:gd name="T2" fmla="*/ 99 w 127"/>
                <a:gd name="T3" fmla="*/ 369 h 369"/>
                <a:gd name="T4" fmla="*/ 0 w 127"/>
                <a:gd name="T5" fmla="*/ 7 h 369"/>
                <a:gd name="T6" fmla="*/ 29 w 127"/>
                <a:gd name="T7" fmla="*/ 0 h 369"/>
                <a:gd name="T8" fmla="*/ 127 w 127"/>
                <a:gd name="T9" fmla="*/ 360 h 369"/>
              </a:gdLst>
              <a:ahLst/>
              <a:cxnLst>
                <a:cxn ang="0">
                  <a:pos x="T0" y="T1"/>
                </a:cxn>
                <a:cxn ang="0">
                  <a:pos x="T2" y="T3"/>
                </a:cxn>
                <a:cxn ang="0">
                  <a:pos x="T4" y="T5"/>
                </a:cxn>
                <a:cxn ang="0">
                  <a:pos x="T6" y="T7"/>
                </a:cxn>
                <a:cxn ang="0">
                  <a:pos x="T8" y="T9"/>
                </a:cxn>
              </a:cxnLst>
              <a:rect l="0" t="0" r="r" b="b"/>
              <a:pathLst>
                <a:path w="127" h="369">
                  <a:moveTo>
                    <a:pt x="127" y="360"/>
                  </a:moveTo>
                  <a:lnTo>
                    <a:pt x="99" y="369"/>
                  </a:lnTo>
                  <a:lnTo>
                    <a:pt x="0" y="7"/>
                  </a:lnTo>
                  <a:lnTo>
                    <a:pt x="29" y="0"/>
                  </a:lnTo>
                  <a:lnTo>
                    <a:pt x="127" y="36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6" name="iṡľíďè">
              <a:extLst>
                <a:ext uri="{FF2B5EF4-FFF2-40B4-BE49-F238E27FC236}">
                  <a16:creationId xmlns="" xmlns:a16="http://schemas.microsoft.com/office/drawing/2014/main" id="{F821B224-E752-4CB4-8542-FDC632F1E75E}"/>
                </a:ext>
              </a:extLst>
            </p:cNvPr>
            <p:cNvSpPr/>
            <p:nvPr/>
          </p:nvSpPr>
          <p:spPr bwMode="auto">
            <a:xfrm>
              <a:off x="2359117" y="3461929"/>
              <a:ext cx="78865" cy="225421"/>
            </a:xfrm>
            <a:custGeom>
              <a:avLst/>
              <a:gdLst>
                <a:gd name="T0" fmla="*/ 120 w 120"/>
                <a:gd name="T1" fmla="*/ 336 h 343"/>
                <a:gd name="T2" fmla="*/ 91 w 120"/>
                <a:gd name="T3" fmla="*/ 343 h 343"/>
                <a:gd name="T4" fmla="*/ 0 w 120"/>
                <a:gd name="T5" fmla="*/ 7 h 343"/>
                <a:gd name="T6" fmla="*/ 28 w 120"/>
                <a:gd name="T7" fmla="*/ 0 h 343"/>
                <a:gd name="T8" fmla="*/ 120 w 120"/>
                <a:gd name="T9" fmla="*/ 336 h 343"/>
              </a:gdLst>
              <a:ahLst/>
              <a:cxnLst>
                <a:cxn ang="0">
                  <a:pos x="T0" y="T1"/>
                </a:cxn>
                <a:cxn ang="0">
                  <a:pos x="T2" y="T3"/>
                </a:cxn>
                <a:cxn ang="0">
                  <a:pos x="T4" y="T5"/>
                </a:cxn>
                <a:cxn ang="0">
                  <a:pos x="T6" y="T7"/>
                </a:cxn>
                <a:cxn ang="0">
                  <a:pos x="T8" y="T9"/>
                </a:cxn>
              </a:cxnLst>
              <a:rect l="0" t="0" r="r" b="b"/>
              <a:pathLst>
                <a:path w="120" h="343">
                  <a:moveTo>
                    <a:pt x="120" y="336"/>
                  </a:moveTo>
                  <a:lnTo>
                    <a:pt x="91" y="343"/>
                  </a:lnTo>
                  <a:lnTo>
                    <a:pt x="0" y="7"/>
                  </a:lnTo>
                  <a:lnTo>
                    <a:pt x="28" y="0"/>
                  </a:lnTo>
                  <a:lnTo>
                    <a:pt x="120" y="336"/>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7" name="íṡļiḋé">
              <a:extLst>
                <a:ext uri="{FF2B5EF4-FFF2-40B4-BE49-F238E27FC236}">
                  <a16:creationId xmlns="" xmlns:a16="http://schemas.microsoft.com/office/drawing/2014/main" id="{A9F53696-CF2F-44AE-BE08-AD0655EF0853}"/>
                </a:ext>
              </a:extLst>
            </p:cNvPr>
            <p:cNvSpPr/>
            <p:nvPr/>
          </p:nvSpPr>
          <p:spPr bwMode="auto">
            <a:xfrm>
              <a:off x="2359117" y="3461929"/>
              <a:ext cx="78865" cy="225421"/>
            </a:xfrm>
            <a:custGeom>
              <a:avLst/>
              <a:gdLst>
                <a:gd name="T0" fmla="*/ 120 w 120"/>
                <a:gd name="T1" fmla="*/ 336 h 343"/>
                <a:gd name="T2" fmla="*/ 91 w 120"/>
                <a:gd name="T3" fmla="*/ 343 h 343"/>
                <a:gd name="T4" fmla="*/ 0 w 120"/>
                <a:gd name="T5" fmla="*/ 7 h 343"/>
                <a:gd name="T6" fmla="*/ 28 w 120"/>
                <a:gd name="T7" fmla="*/ 0 h 343"/>
                <a:gd name="T8" fmla="*/ 120 w 120"/>
                <a:gd name="T9" fmla="*/ 336 h 343"/>
              </a:gdLst>
              <a:ahLst/>
              <a:cxnLst>
                <a:cxn ang="0">
                  <a:pos x="T0" y="T1"/>
                </a:cxn>
                <a:cxn ang="0">
                  <a:pos x="T2" y="T3"/>
                </a:cxn>
                <a:cxn ang="0">
                  <a:pos x="T4" y="T5"/>
                </a:cxn>
                <a:cxn ang="0">
                  <a:pos x="T6" y="T7"/>
                </a:cxn>
                <a:cxn ang="0">
                  <a:pos x="T8" y="T9"/>
                </a:cxn>
              </a:cxnLst>
              <a:rect l="0" t="0" r="r" b="b"/>
              <a:pathLst>
                <a:path w="120" h="343">
                  <a:moveTo>
                    <a:pt x="120" y="336"/>
                  </a:moveTo>
                  <a:lnTo>
                    <a:pt x="91" y="343"/>
                  </a:lnTo>
                  <a:lnTo>
                    <a:pt x="0" y="7"/>
                  </a:lnTo>
                  <a:lnTo>
                    <a:pt x="28" y="0"/>
                  </a:lnTo>
                  <a:lnTo>
                    <a:pt x="120" y="33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8" name="ïşľíḑe">
              <a:extLst>
                <a:ext uri="{FF2B5EF4-FFF2-40B4-BE49-F238E27FC236}">
                  <a16:creationId xmlns="" xmlns:a16="http://schemas.microsoft.com/office/drawing/2014/main" id="{D50F7D5A-99CC-456B-AAA1-E05D7E5F757E}"/>
                </a:ext>
              </a:extLst>
            </p:cNvPr>
            <p:cNvSpPr/>
            <p:nvPr/>
          </p:nvSpPr>
          <p:spPr bwMode="auto">
            <a:xfrm>
              <a:off x="2429438" y="3526335"/>
              <a:ext cx="57834" cy="147871"/>
            </a:xfrm>
            <a:custGeom>
              <a:avLst/>
              <a:gdLst>
                <a:gd name="T0" fmla="*/ 88 w 88"/>
                <a:gd name="T1" fmla="*/ 217 h 225"/>
                <a:gd name="T2" fmla="*/ 60 w 88"/>
                <a:gd name="T3" fmla="*/ 225 h 225"/>
                <a:gd name="T4" fmla="*/ 0 w 88"/>
                <a:gd name="T5" fmla="*/ 7 h 225"/>
                <a:gd name="T6" fmla="*/ 28 w 88"/>
                <a:gd name="T7" fmla="*/ 0 h 225"/>
                <a:gd name="T8" fmla="*/ 88 w 88"/>
                <a:gd name="T9" fmla="*/ 217 h 225"/>
              </a:gdLst>
              <a:ahLst/>
              <a:cxnLst>
                <a:cxn ang="0">
                  <a:pos x="T0" y="T1"/>
                </a:cxn>
                <a:cxn ang="0">
                  <a:pos x="T2" y="T3"/>
                </a:cxn>
                <a:cxn ang="0">
                  <a:pos x="T4" y="T5"/>
                </a:cxn>
                <a:cxn ang="0">
                  <a:pos x="T6" y="T7"/>
                </a:cxn>
                <a:cxn ang="0">
                  <a:pos x="T8" y="T9"/>
                </a:cxn>
              </a:cxnLst>
              <a:rect l="0" t="0" r="r" b="b"/>
              <a:pathLst>
                <a:path w="88" h="225">
                  <a:moveTo>
                    <a:pt x="88" y="217"/>
                  </a:moveTo>
                  <a:lnTo>
                    <a:pt x="60" y="225"/>
                  </a:lnTo>
                  <a:lnTo>
                    <a:pt x="0" y="7"/>
                  </a:lnTo>
                  <a:lnTo>
                    <a:pt x="28" y="0"/>
                  </a:lnTo>
                  <a:lnTo>
                    <a:pt x="88" y="217"/>
                  </a:lnTo>
                  <a:close/>
                </a:path>
              </a:pathLst>
            </a:custGeom>
            <a:solidFill>
              <a:srgbClr val="54BAE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9" name="iṥļiḑè">
              <a:extLst>
                <a:ext uri="{FF2B5EF4-FFF2-40B4-BE49-F238E27FC236}">
                  <a16:creationId xmlns="" xmlns:a16="http://schemas.microsoft.com/office/drawing/2014/main" id="{D5A9AF0F-A3DD-49DA-B3B4-A587CFE90B5E}"/>
                </a:ext>
              </a:extLst>
            </p:cNvPr>
            <p:cNvSpPr/>
            <p:nvPr/>
          </p:nvSpPr>
          <p:spPr bwMode="auto">
            <a:xfrm>
              <a:off x="2429438" y="3526335"/>
              <a:ext cx="57834" cy="147871"/>
            </a:xfrm>
            <a:custGeom>
              <a:avLst/>
              <a:gdLst>
                <a:gd name="T0" fmla="*/ 88 w 88"/>
                <a:gd name="T1" fmla="*/ 217 h 225"/>
                <a:gd name="T2" fmla="*/ 60 w 88"/>
                <a:gd name="T3" fmla="*/ 225 h 225"/>
                <a:gd name="T4" fmla="*/ 0 w 88"/>
                <a:gd name="T5" fmla="*/ 7 h 225"/>
                <a:gd name="T6" fmla="*/ 28 w 88"/>
                <a:gd name="T7" fmla="*/ 0 h 225"/>
                <a:gd name="T8" fmla="*/ 88 w 88"/>
                <a:gd name="T9" fmla="*/ 217 h 225"/>
              </a:gdLst>
              <a:ahLst/>
              <a:cxnLst>
                <a:cxn ang="0">
                  <a:pos x="T0" y="T1"/>
                </a:cxn>
                <a:cxn ang="0">
                  <a:pos x="T2" y="T3"/>
                </a:cxn>
                <a:cxn ang="0">
                  <a:pos x="T4" y="T5"/>
                </a:cxn>
                <a:cxn ang="0">
                  <a:pos x="T6" y="T7"/>
                </a:cxn>
                <a:cxn ang="0">
                  <a:pos x="T8" y="T9"/>
                </a:cxn>
              </a:cxnLst>
              <a:rect l="0" t="0" r="r" b="b"/>
              <a:pathLst>
                <a:path w="88" h="225">
                  <a:moveTo>
                    <a:pt x="88" y="217"/>
                  </a:moveTo>
                  <a:lnTo>
                    <a:pt x="60" y="225"/>
                  </a:lnTo>
                  <a:lnTo>
                    <a:pt x="0" y="7"/>
                  </a:lnTo>
                  <a:lnTo>
                    <a:pt x="28" y="0"/>
                  </a:lnTo>
                  <a:lnTo>
                    <a:pt x="88" y="21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0" name="išļiďé">
              <a:extLst>
                <a:ext uri="{FF2B5EF4-FFF2-40B4-BE49-F238E27FC236}">
                  <a16:creationId xmlns="" xmlns:a16="http://schemas.microsoft.com/office/drawing/2014/main" id="{4CEB8CAB-7F61-4326-BF08-DE854038B382}"/>
                </a:ext>
              </a:extLst>
            </p:cNvPr>
            <p:cNvSpPr/>
            <p:nvPr/>
          </p:nvSpPr>
          <p:spPr bwMode="auto">
            <a:xfrm>
              <a:off x="2458355" y="3557224"/>
              <a:ext cx="47976" cy="111724"/>
            </a:xfrm>
            <a:custGeom>
              <a:avLst/>
              <a:gdLst>
                <a:gd name="T0" fmla="*/ 73 w 73"/>
                <a:gd name="T1" fmla="*/ 163 h 170"/>
                <a:gd name="T2" fmla="*/ 44 w 73"/>
                <a:gd name="T3" fmla="*/ 170 h 170"/>
                <a:gd name="T4" fmla="*/ 0 w 73"/>
                <a:gd name="T5" fmla="*/ 7 h 170"/>
                <a:gd name="T6" fmla="*/ 29 w 73"/>
                <a:gd name="T7" fmla="*/ 0 h 170"/>
                <a:gd name="T8" fmla="*/ 73 w 73"/>
                <a:gd name="T9" fmla="*/ 163 h 170"/>
              </a:gdLst>
              <a:ahLst/>
              <a:cxnLst>
                <a:cxn ang="0">
                  <a:pos x="T0" y="T1"/>
                </a:cxn>
                <a:cxn ang="0">
                  <a:pos x="T2" y="T3"/>
                </a:cxn>
                <a:cxn ang="0">
                  <a:pos x="T4" y="T5"/>
                </a:cxn>
                <a:cxn ang="0">
                  <a:pos x="T6" y="T7"/>
                </a:cxn>
                <a:cxn ang="0">
                  <a:pos x="T8" y="T9"/>
                </a:cxn>
              </a:cxnLst>
              <a:rect l="0" t="0" r="r" b="b"/>
              <a:pathLst>
                <a:path w="73" h="170">
                  <a:moveTo>
                    <a:pt x="73" y="163"/>
                  </a:moveTo>
                  <a:lnTo>
                    <a:pt x="44" y="170"/>
                  </a:lnTo>
                  <a:lnTo>
                    <a:pt x="0" y="7"/>
                  </a:lnTo>
                  <a:lnTo>
                    <a:pt x="29" y="0"/>
                  </a:lnTo>
                  <a:lnTo>
                    <a:pt x="73" y="163"/>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1" name="íṩlîḍê">
              <a:extLst>
                <a:ext uri="{FF2B5EF4-FFF2-40B4-BE49-F238E27FC236}">
                  <a16:creationId xmlns="" xmlns:a16="http://schemas.microsoft.com/office/drawing/2014/main" id="{B97DA2DF-2699-4468-BA4F-2227565CCE43}"/>
                </a:ext>
              </a:extLst>
            </p:cNvPr>
            <p:cNvSpPr/>
            <p:nvPr/>
          </p:nvSpPr>
          <p:spPr bwMode="auto">
            <a:xfrm>
              <a:off x="2458355" y="3557224"/>
              <a:ext cx="47976" cy="111724"/>
            </a:xfrm>
            <a:custGeom>
              <a:avLst/>
              <a:gdLst>
                <a:gd name="T0" fmla="*/ 73 w 73"/>
                <a:gd name="T1" fmla="*/ 163 h 170"/>
                <a:gd name="T2" fmla="*/ 44 w 73"/>
                <a:gd name="T3" fmla="*/ 170 h 170"/>
                <a:gd name="T4" fmla="*/ 0 w 73"/>
                <a:gd name="T5" fmla="*/ 7 h 170"/>
                <a:gd name="T6" fmla="*/ 29 w 73"/>
                <a:gd name="T7" fmla="*/ 0 h 170"/>
                <a:gd name="T8" fmla="*/ 73 w 73"/>
                <a:gd name="T9" fmla="*/ 163 h 170"/>
              </a:gdLst>
              <a:ahLst/>
              <a:cxnLst>
                <a:cxn ang="0">
                  <a:pos x="T0" y="T1"/>
                </a:cxn>
                <a:cxn ang="0">
                  <a:pos x="T2" y="T3"/>
                </a:cxn>
                <a:cxn ang="0">
                  <a:pos x="T4" y="T5"/>
                </a:cxn>
                <a:cxn ang="0">
                  <a:pos x="T6" y="T7"/>
                </a:cxn>
                <a:cxn ang="0">
                  <a:pos x="T8" y="T9"/>
                </a:cxn>
              </a:cxnLst>
              <a:rect l="0" t="0" r="r" b="b"/>
              <a:pathLst>
                <a:path w="73" h="170">
                  <a:moveTo>
                    <a:pt x="73" y="163"/>
                  </a:moveTo>
                  <a:lnTo>
                    <a:pt x="44" y="170"/>
                  </a:lnTo>
                  <a:lnTo>
                    <a:pt x="0" y="7"/>
                  </a:lnTo>
                  <a:lnTo>
                    <a:pt x="29" y="0"/>
                  </a:lnTo>
                  <a:lnTo>
                    <a:pt x="73" y="16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2" name="îṡļíḑe">
              <a:extLst>
                <a:ext uri="{FF2B5EF4-FFF2-40B4-BE49-F238E27FC236}">
                  <a16:creationId xmlns="" xmlns:a16="http://schemas.microsoft.com/office/drawing/2014/main" id="{0C6D6A93-7CC3-4462-991E-31C0EB0B3374}"/>
                </a:ext>
              </a:extLst>
            </p:cNvPr>
            <p:cNvSpPr/>
            <p:nvPr/>
          </p:nvSpPr>
          <p:spPr bwMode="auto">
            <a:xfrm>
              <a:off x="2514875" y="3571681"/>
              <a:ext cx="40090" cy="84122"/>
            </a:xfrm>
            <a:custGeom>
              <a:avLst/>
              <a:gdLst>
                <a:gd name="T0" fmla="*/ 61 w 61"/>
                <a:gd name="T1" fmla="*/ 119 h 128"/>
                <a:gd name="T2" fmla="*/ 32 w 61"/>
                <a:gd name="T3" fmla="*/ 128 h 128"/>
                <a:gd name="T4" fmla="*/ 0 w 61"/>
                <a:gd name="T5" fmla="*/ 8 h 128"/>
                <a:gd name="T6" fmla="*/ 28 w 61"/>
                <a:gd name="T7" fmla="*/ 0 h 128"/>
                <a:gd name="T8" fmla="*/ 61 w 61"/>
                <a:gd name="T9" fmla="*/ 119 h 128"/>
              </a:gdLst>
              <a:ahLst/>
              <a:cxnLst>
                <a:cxn ang="0">
                  <a:pos x="T0" y="T1"/>
                </a:cxn>
                <a:cxn ang="0">
                  <a:pos x="T2" y="T3"/>
                </a:cxn>
                <a:cxn ang="0">
                  <a:pos x="T4" y="T5"/>
                </a:cxn>
                <a:cxn ang="0">
                  <a:pos x="T6" y="T7"/>
                </a:cxn>
                <a:cxn ang="0">
                  <a:pos x="T8" y="T9"/>
                </a:cxn>
              </a:cxnLst>
              <a:rect l="0" t="0" r="r" b="b"/>
              <a:pathLst>
                <a:path w="61" h="128">
                  <a:moveTo>
                    <a:pt x="61" y="119"/>
                  </a:moveTo>
                  <a:lnTo>
                    <a:pt x="32" y="128"/>
                  </a:lnTo>
                  <a:lnTo>
                    <a:pt x="0" y="8"/>
                  </a:lnTo>
                  <a:lnTo>
                    <a:pt x="28" y="0"/>
                  </a:lnTo>
                  <a:lnTo>
                    <a:pt x="61" y="119"/>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3" name="íŝlïḋè">
              <a:extLst>
                <a:ext uri="{FF2B5EF4-FFF2-40B4-BE49-F238E27FC236}">
                  <a16:creationId xmlns="" xmlns:a16="http://schemas.microsoft.com/office/drawing/2014/main" id="{0ED83C36-C15A-4E54-924C-5243C0E73CEA}"/>
                </a:ext>
              </a:extLst>
            </p:cNvPr>
            <p:cNvSpPr/>
            <p:nvPr/>
          </p:nvSpPr>
          <p:spPr bwMode="auto">
            <a:xfrm>
              <a:off x="2514875" y="3571681"/>
              <a:ext cx="40090" cy="84122"/>
            </a:xfrm>
            <a:custGeom>
              <a:avLst/>
              <a:gdLst>
                <a:gd name="T0" fmla="*/ 61 w 61"/>
                <a:gd name="T1" fmla="*/ 119 h 128"/>
                <a:gd name="T2" fmla="*/ 32 w 61"/>
                <a:gd name="T3" fmla="*/ 128 h 128"/>
                <a:gd name="T4" fmla="*/ 0 w 61"/>
                <a:gd name="T5" fmla="*/ 8 h 128"/>
                <a:gd name="T6" fmla="*/ 28 w 61"/>
                <a:gd name="T7" fmla="*/ 0 h 128"/>
                <a:gd name="T8" fmla="*/ 61 w 61"/>
                <a:gd name="T9" fmla="*/ 119 h 128"/>
              </a:gdLst>
              <a:ahLst/>
              <a:cxnLst>
                <a:cxn ang="0">
                  <a:pos x="T0" y="T1"/>
                </a:cxn>
                <a:cxn ang="0">
                  <a:pos x="T2" y="T3"/>
                </a:cxn>
                <a:cxn ang="0">
                  <a:pos x="T4" y="T5"/>
                </a:cxn>
                <a:cxn ang="0">
                  <a:pos x="T6" y="T7"/>
                </a:cxn>
                <a:cxn ang="0">
                  <a:pos x="T8" y="T9"/>
                </a:cxn>
              </a:cxnLst>
              <a:rect l="0" t="0" r="r" b="b"/>
              <a:pathLst>
                <a:path w="61" h="128">
                  <a:moveTo>
                    <a:pt x="61" y="119"/>
                  </a:moveTo>
                  <a:lnTo>
                    <a:pt x="32" y="128"/>
                  </a:lnTo>
                  <a:lnTo>
                    <a:pt x="0" y="8"/>
                  </a:lnTo>
                  <a:lnTo>
                    <a:pt x="28" y="0"/>
                  </a:lnTo>
                  <a:lnTo>
                    <a:pt x="61" y="11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4" name="íṧľíḓé">
              <a:extLst>
                <a:ext uri="{FF2B5EF4-FFF2-40B4-BE49-F238E27FC236}">
                  <a16:creationId xmlns="" xmlns:a16="http://schemas.microsoft.com/office/drawing/2014/main" id="{08779C46-83E2-4FF0-BCE0-C12E69E1F21B}"/>
                </a:ext>
              </a:extLst>
            </p:cNvPr>
            <p:cNvSpPr/>
            <p:nvPr/>
          </p:nvSpPr>
          <p:spPr bwMode="auto">
            <a:xfrm>
              <a:off x="2483986" y="3386350"/>
              <a:ext cx="90037" cy="263539"/>
            </a:xfrm>
            <a:custGeom>
              <a:avLst/>
              <a:gdLst>
                <a:gd name="T0" fmla="*/ 137 w 137"/>
                <a:gd name="T1" fmla="*/ 394 h 401"/>
                <a:gd name="T2" fmla="*/ 108 w 137"/>
                <a:gd name="T3" fmla="*/ 401 h 401"/>
                <a:gd name="T4" fmla="*/ 0 w 137"/>
                <a:gd name="T5" fmla="*/ 7 h 401"/>
                <a:gd name="T6" fmla="*/ 28 w 137"/>
                <a:gd name="T7" fmla="*/ 0 h 401"/>
                <a:gd name="T8" fmla="*/ 137 w 137"/>
                <a:gd name="T9" fmla="*/ 394 h 401"/>
              </a:gdLst>
              <a:ahLst/>
              <a:cxnLst>
                <a:cxn ang="0">
                  <a:pos x="T0" y="T1"/>
                </a:cxn>
                <a:cxn ang="0">
                  <a:pos x="T2" y="T3"/>
                </a:cxn>
                <a:cxn ang="0">
                  <a:pos x="T4" y="T5"/>
                </a:cxn>
                <a:cxn ang="0">
                  <a:pos x="T6" y="T7"/>
                </a:cxn>
                <a:cxn ang="0">
                  <a:pos x="T8" y="T9"/>
                </a:cxn>
              </a:cxnLst>
              <a:rect l="0" t="0" r="r" b="b"/>
              <a:pathLst>
                <a:path w="137" h="401">
                  <a:moveTo>
                    <a:pt x="137" y="394"/>
                  </a:moveTo>
                  <a:lnTo>
                    <a:pt x="108" y="401"/>
                  </a:lnTo>
                  <a:lnTo>
                    <a:pt x="0" y="7"/>
                  </a:lnTo>
                  <a:lnTo>
                    <a:pt x="28" y="0"/>
                  </a:lnTo>
                  <a:lnTo>
                    <a:pt x="137" y="394"/>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5" name="ïSḷïde">
              <a:extLst>
                <a:ext uri="{FF2B5EF4-FFF2-40B4-BE49-F238E27FC236}">
                  <a16:creationId xmlns="" xmlns:a16="http://schemas.microsoft.com/office/drawing/2014/main" id="{8767F88B-8D1E-4183-BD5B-82D0A8593629}"/>
                </a:ext>
              </a:extLst>
            </p:cNvPr>
            <p:cNvSpPr/>
            <p:nvPr/>
          </p:nvSpPr>
          <p:spPr bwMode="auto">
            <a:xfrm>
              <a:off x="2483986" y="3386350"/>
              <a:ext cx="90037" cy="263539"/>
            </a:xfrm>
            <a:custGeom>
              <a:avLst/>
              <a:gdLst>
                <a:gd name="T0" fmla="*/ 137 w 137"/>
                <a:gd name="T1" fmla="*/ 394 h 401"/>
                <a:gd name="T2" fmla="*/ 108 w 137"/>
                <a:gd name="T3" fmla="*/ 401 h 401"/>
                <a:gd name="T4" fmla="*/ 0 w 137"/>
                <a:gd name="T5" fmla="*/ 7 h 401"/>
                <a:gd name="T6" fmla="*/ 28 w 137"/>
                <a:gd name="T7" fmla="*/ 0 h 401"/>
                <a:gd name="T8" fmla="*/ 137 w 137"/>
                <a:gd name="T9" fmla="*/ 394 h 401"/>
              </a:gdLst>
              <a:ahLst/>
              <a:cxnLst>
                <a:cxn ang="0">
                  <a:pos x="T0" y="T1"/>
                </a:cxn>
                <a:cxn ang="0">
                  <a:pos x="T2" y="T3"/>
                </a:cxn>
                <a:cxn ang="0">
                  <a:pos x="T4" y="T5"/>
                </a:cxn>
                <a:cxn ang="0">
                  <a:pos x="T6" y="T7"/>
                </a:cxn>
                <a:cxn ang="0">
                  <a:pos x="T8" y="T9"/>
                </a:cxn>
              </a:cxnLst>
              <a:rect l="0" t="0" r="r" b="b"/>
              <a:pathLst>
                <a:path w="137" h="401">
                  <a:moveTo>
                    <a:pt x="137" y="394"/>
                  </a:moveTo>
                  <a:lnTo>
                    <a:pt x="108" y="401"/>
                  </a:lnTo>
                  <a:lnTo>
                    <a:pt x="0" y="7"/>
                  </a:lnTo>
                  <a:lnTo>
                    <a:pt x="28" y="0"/>
                  </a:lnTo>
                  <a:lnTo>
                    <a:pt x="137" y="39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6" name="îśľïḓê">
              <a:extLst>
                <a:ext uri="{FF2B5EF4-FFF2-40B4-BE49-F238E27FC236}">
                  <a16:creationId xmlns="" xmlns:a16="http://schemas.microsoft.com/office/drawing/2014/main" id="{D724A6CD-F471-4F5B-BAAE-BB1045DF73FC}"/>
                </a:ext>
              </a:extLst>
            </p:cNvPr>
            <p:cNvSpPr/>
            <p:nvPr/>
          </p:nvSpPr>
          <p:spPr bwMode="auto">
            <a:xfrm>
              <a:off x="2526047" y="3345603"/>
              <a:ext cx="96609" cy="291142"/>
            </a:xfrm>
            <a:custGeom>
              <a:avLst/>
              <a:gdLst>
                <a:gd name="T0" fmla="*/ 147 w 147"/>
                <a:gd name="T1" fmla="*/ 436 h 443"/>
                <a:gd name="T2" fmla="*/ 118 w 147"/>
                <a:gd name="T3" fmla="*/ 443 h 443"/>
                <a:gd name="T4" fmla="*/ 0 w 147"/>
                <a:gd name="T5" fmla="*/ 9 h 443"/>
                <a:gd name="T6" fmla="*/ 28 w 147"/>
                <a:gd name="T7" fmla="*/ 0 h 443"/>
                <a:gd name="T8" fmla="*/ 147 w 147"/>
                <a:gd name="T9" fmla="*/ 436 h 443"/>
              </a:gdLst>
              <a:ahLst/>
              <a:cxnLst>
                <a:cxn ang="0">
                  <a:pos x="T0" y="T1"/>
                </a:cxn>
                <a:cxn ang="0">
                  <a:pos x="T2" y="T3"/>
                </a:cxn>
                <a:cxn ang="0">
                  <a:pos x="T4" y="T5"/>
                </a:cxn>
                <a:cxn ang="0">
                  <a:pos x="T6" y="T7"/>
                </a:cxn>
                <a:cxn ang="0">
                  <a:pos x="T8" y="T9"/>
                </a:cxn>
              </a:cxnLst>
              <a:rect l="0" t="0" r="r" b="b"/>
              <a:pathLst>
                <a:path w="147" h="443">
                  <a:moveTo>
                    <a:pt x="147" y="436"/>
                  </a:moveTo>
                  <a:lnTo>
                    <a:pt x="118" y="443"/>
                  </a:lnTo>
                  <a:lnTo>
                    <a:pt x="0" y="9"/>
                  </a:lnTo>
                  <a:lnTo>
                    <a:pt x="28" y="0"/>
                  </a:lnTo>
                  <a:lnTo>
                    <a:pt x="147" y="436"/>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7" name="isļîḓe">
              <a:extLst>
                <a:ext uri="{FF2B5EF4-FFF2-40B4-BE49-F238E27FC236}">
                  <a16:creationId xmlns="" xmlns:a16="http://schemas.microsoft.com/office/drawing/2014/main" id="{37E3D9C0-A60A-4738-8B28-DBCC8B17A4D9}"/>
                </a:ext>
              </a:extLst>
            </p:cNvPr>
            <p:cNvSpPr/>
            <p:nvPr/>
          </p:nvSpPr>
          <p:spPr bwMode="auto">
            <a:xfrm>
              <a:off x="2526047" y="3345603"/>
              <a:ext cx="96609" cy="291142"/>
            </a:xfrm>
            <a:custGeom>
              <a:avLst/>
              <a:gdLst>
                <a:gd name="T0" fmla="*/ 147 w 147"/>
                <a:gd name="T1" fmla="*/ 436 h 443"/>
                <a:gd name="T2" fmla="*/ 118 w 147"/>
                <a:gd name="T3" fmla="*/ 443 h 443"/>
                <a:gd name="T4" fmla="*/ 0 w 147"/>
                <a:gd name="T5" fmla="*/ 9 h 443"/>
                <a:gd name="T6" fmla="*/ 28 w 147"/>
                <a:gd name="T7" fmla="*/ 0 h 443"/>
                <a:gd name="T8" fmla="*/ 147 w 147"/>
                <a:gd name="T9" fmla="*/ 436 h 443"/>
              </a:gdLst>
              <a:ahLst/>
              <a:cxnLst>
                <a:cxn ang="0">
                  <a:pos x="T0" y="T1"/>
                </a:cxn>
                <a:cxn ang="0">
                  <a:pos x="T2" y="T3"/>
                </a:cxn>
                <a:cxn ang="0">
                  <a:pos x="T4" y="T5"/>
                </a:cxn>
                <a:cxn ang="0">
                  <a:pos x="T6" y="T7"/>
                </a:cxn>
                <a:cxn ang="0">
                  <a:pos x="T8" y="T9"/>
                </a:cxn>
              </a:cxnLst>
              <a:rect l="0" t="0" r="r" b="b"/>
              <a:pathLst>
                <a:path w="147" h="443">
                  <a:moveTo>
                    <a:pt x="147" y="436"/>
                  </a:moveTo>
                  <a:lnTo>
                    <a:pt x="118" y="443"/>
                  </a:lnTo>
                  <a:lnTo>
                    <a:pt x="0" y="9"/>
                  </a:lnTo>
                  <a:lnTo>
                    <a:pt x="28" y="0"/>
                  </a:lnTo>
                  <a:lnTo>
                    <a:pt x="147" y="43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8" name="îŝḻîďê">
              <a:extLst>
                <a:ext uri="{FF2B5EF4-FFF2-40B4-BE49-F238E27FC236}">
                  <a16:creationId xmlns="" xmlns:a16="http://schemas.microsoft.com/office/drawing/2014/main" id="{E2DA6634-CBFE-4C36-92FD-402085E12103}"/>
                </a:ext>
              </a:extLst>
            </p:cNvPr>
            <p:cNvSpPr/>
            <p:nvPr/>
          </p:nvSpPr>
          <p:spPr bwMode="auto">
            <a:xfrm>
              <a:off x="2519475" y="3250966"/>
              <a:ext cx="121583" cy="381178"/>
            </a:xfrm>
            <a:custGeom>
              <a:avLst/>
              <a:gdLst>
                <a:gd name="T0" fmla="*/ 185 w 185"/>
                <a:gd name="T1" fmla="*/ 572 h 580"/>
                <a:gd name="T2" fmla="*/ 157 w 185"/>
                <a:gd name="T3" fmla="*/ 580 h 580"/>
                <a:gd name="T4" fmla="*/ 0 w 185"/>
                <a:gd name="T5" fmla="*/ 8 h 580"/>
                <a:gd name="T6" fmla="*/ 28 w 185"/>
                <a:gd name="T7" fmla="*/ 0 h 580"/>
                <a:gd name="T8" fmla="*/ 185 w 185"/>
                <a:gd name="T9" fmla="*/ 572 h 580"/>
              </a:gdLst>
              <a:ahLst/>
              <a:cxnLst>
                <a:cxn ang="0">
                  <a:pos x="T0" y="T1"/>
                </a:cxn>
                <a:cxn ang="0">
                  <a:pos x="T2" y="T3"/>
                </a:cxn>
                <a:cxn ang="0">
                  <a:pos x="T4" y="T5"/>
                </a:cxn>
                <a:cxn ang="0">
                  <a:pos x="T6" y="T7"/>
                </a:cxn>
                <a:cxn ang="0">
                  <a:pos x="T8" y="T9"/>
                </a:cxn>
              </a:cxnLst>
              <a:rect l="0" t="0" r="r" b="b"/>
              <a:pathLst>
                <a:path w="185" h="580">
                  <a:moveTo>
                    <a:pt x="185" y="572"/>
                  </a:moveTo>
                  <a:lnTo>
                    <a:pt x="157" y="580"/>
                  </a:lnTo>
                  <a:lnTo>
                    <a:pt x="0" y="8"/>
                  </a:lnTo>
                  <a:lnTo>
                    <a:pt x="28" y="0"/>
                  </a:lnTo>
                  <a:lnTo>
                    <a:pt x="185" y="572"/>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79" name="iśļiḓe">
              <a:extLst>
                <a:ext uri="{FF2B5EF4-FFF2-40B4-BE49-F238E27FC236}">
                  <a16:creationId xmlns="" xmlns:a16="http://schemas.microsoft.com/office/drawing/2014/main" id="{7DC348E3-C72F-40A7-82DF-40C6A39F82CF}"/>
                </a:ext>
              </a:extLst>
            </p:cNvPr>
            <p:cNvSpPr/>
            <p:nvPr/>
          </p:nvSpPr>
          <p:spPr bwMode="auto">
            <a:xfrm>
              <a:off x="2519475" y="3250966"/>
              <a:ext cx="121583" cy="381178"/>
            </a:xfrm>
            <a:custGeom>
              <a:avLst/>
              <a:gdLst>
                <a:gd name="T0" fmla="*/ 185 w 185"/>
                <a:gd name="T1" fmla="*/ 572 h 580"/>
                <a:gd name="T2" fmla="*/ 157 w 185"/>
                <a:gd name="T3" fmla="*/ 580 h 580"/>
                <a:gd name="T4" fmla="*/ 0 w 185"/>
                <a:gd name="T5" fmla="*/ 8 h 580"/>
                <a:gd name="T6" fmla="*/ 28 w 185"/>
                <a:gd name="T7" fmla="*/ 0 h 580"/>
                <a:gd name="T8" fmla="*/ 185 w 185"/>
                <a:gd name="T9" fmla="*/ 572 h 580"/>
              </a:gdLst>
              <a:ahLst/>
              <a:cxnLst>
                <a:cxn ang="0">
                  <a:pos x="T0" y="T1"/>
                </a:cxn>
                <a:cxn ang="0">
                  <a:pos x="T2" y="T3"/>
                </a:cxn>
                <a:cxn ang="0">
                  <a:pos x="T4" y="T5"/>
                </a:cxn>
                <a:cxn ang="0">
                  <a:pos x="T6" y="T7"/>
                </a:cxn>
                <a:cxn ang="0">
                  <a:pos x="T8" y="T9"/>
                </a:cxn>
              </a:cxnLst>
              <a:rect l="0" t="0" r="r" b="b"/>
              <a:pathLst>
                <a:path w="185" h="580">
                  <a:moveTo>
                    <a:pt x="185" y="572"/>
                  </a:moveTo>
                  <a:lnTo>
                    <a:pt x="157" y="580"/>
                  </a:lnTo>
                  <a:lnTo>
                    <a:pt x="0" y="8"/>
                  </a:lnTo>
                  <a:lnTo>
                    <a:pt x="28" y="0"/>
                  </a:lnTo>
                  <a:lnTo>
                    <a:pt x="185" y="57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0" name="işḷïḓè">
              <a:extLst>
                <a:ext uri="{FF2B5EF4-FFF2-40B4-BE49-F238E27FC236}">
                  <a16:creationId xmlns="" xmlns:a16="http://schemas.microsoft.com/office/drawing/2014/main" id="{2BAA15E5-6E28-4111-A78D-CBD2436B0E53}"/>
                </a:ext>
              </a:extLst>
            </p:cNvPr>
            <p:cNvSpPr/>
            <p:nvPr/>
          </p:nvSpPr>
          <p:spPr bwMode="auto">
            <a:xfrm>
              <a:off x="2623313" y="3436298"/>
              <a:ext cx="67692" cy="182046"/>
            </a:xfrm>
            <a:custGeom>
              <a:avLst/>
              <a:gdLst>
                <a:gd name="T0" fmla="*/ 103 w 103"/>
                <a:gd name="T1" fmla="*/ 270 h 277"/>
                <a:gd name="T2" fmla="*/ 73 w 103"/>
                <a:gd name="T3" fmla="*/ 277 h 277"/>
                <a:gd name="T4" fmla="*/ 0 w 103"/>
                <a:gd name="T5" fmla="*/ 9 h 277"/>
                <a:gd name="T6" fmla="*/ 29 w 103"/>
                <a:gd name="T7" fmla="*/ 0 h 277"/>
                <a:gd name="T8" fmla="*/ 103 w 103"/>
                <a:gd name="T9" fmla="*/ 270 h 277"/>
              </a:gdLst>
              <a:ahLst/>
              <a:cxnLst>
                <a:cxn ang="0">
                  <a:pos x="T0" y="T1"/>
                </a:cxn>
                <a:cxn ang="0">
                  <a:pos x="T2" y="T3"/>
                </a:cxn>
                <a:cxn ang="0">
                  <a:pos x="T4" y="T5"/>
                </a:cxn>
                <a:cxn ang="0">
                  <a:pos x="T6" y="T7"/>
                </a:cxn>
                <a:cxn ang="0">
                  <a:pos x="T8" y="T9"/>
                </a:cxn>
              </a:cxnLst>
              <a:rect l="0" t="0" r="r" b="b"/>
              <a:pathLst>
                <a:path w="103" h="277">
                  <a:moveTo>
                    <a:pt x="103" y="270"/>
                  </a:moveTo>
                  <a:lnTo>
                    <a:pt x="73" y="277"/>
                  </a:lnTo>
                  <a:lnTo>
                    <a:pt x="0" y="9"/>
                  </a:lnTo>
                  <a:lnTo>
                    <a:pt x="29" y="0"/>
                  </a:lnTo>
                  <a:lnTo>
                    <a:pt x="103" y="270"/>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1" name="iŝlîḓè">
              <a:extLst>
                <a:ext uri="{FF2B5EF4-FFF2-40B4-BE49-F238E27FC236}">
                  <a16:creationId xmlns="" xmlns:a16="http://schemas.microsoft.com/office/drawing/2014/main" id="{83FB4F66-D06C-4702-ACC1-5140B8300B27}"/>
                </a:ext>
              </a:extLst>
            </p:cNvPr>
            <p:cNvSpPr/>
            <p:nvPr/>
          </p:nvSpPr>
          <p:spPr bwMode="auto">
            <a:xfrm>
              <a:off x="2623313" y="3436298"/>
              <a:ext cx="67692" cy="182046"/>
            </a:xfrm>
            <a:custGeom>
              <a:avLst/>
              <a:gdLst>
                <a:gd name="T0" fmla="*/ 103 w 103"/>
                <a:gd name="T1" fmla="*/ 270 h 277"/>
                <a:gd name="T2" fmla="*/ 73 w 103"/>
                <a:gd name="T3" fmla="*/ 277 h 277"/>
                <a:gd name="T4" fmla="*/ 0 w 103"/>
                <a:gd name="T5" fmla="*/ 9 h 277"/>
                <a:gd name="T6" fmla="*/ 29 w 103"/>
                <a:gd name="T7" fmla="*/ 0 h 277"/>
                <a:gd name="T8" fmla="*/ 103 w 103"/>
                <a:gd name="T9" fmla="*/ 270 h 277"/>
              </a:gdLst>
              <a:ahLst/>
              <a:cxnLst>
                <a:cxn ang="0">
                  <a:pos x="T0" y="T1"/>
                </a:cxn>
                <a:cxn ang="0">
                  <a:pos x="T2" y="T3"/>
                </a:cxn>
                <a:cxn ang="0">
                  <a:pos x="T4" y="T5"/>
                </a:cxn>
                <a:cxn ang="0">
                  <a:pos x="T6" y="T7"/>
                </a:cxn>
                <a:cxn ang="0">
                  <a:pos x="T8" y="T9"/>
                </a:cxn>
              </a:cxnLst>
              <a:rect l="0" t="0" r="r" b="b"/>
              <a:pathLst>
                <a:path w="103" h="277">
                  <a:moveTo>
                    <a:pt x="103" y="270"/>
                  </a:moveTo>
                  <a:lnTo>
                    <a:pt x="73" y="277"/>
                  </a:lnTo>
                  <a:lnTo>
                    <a:pt x="0" y="9"/>
                  </a:lnTo>
                  <a:lnTo>
                    <a:pt x="29" y="0"/>
                  </a:lnTo>
                  <a:lnTo>
                    <a:pt x="103" y="27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2" name="îśḻíḑe">
              <a:extLst>
                <a:ext uri="{FF2B5EF4-FFF2-40B4-BE49-F238E27FC236}">
                  <a16:creationId xmlns="" xmlns:a16="http://schemas.microsoft.com/office/drawing/2014/main" id="{369C2DAE-B115-4A39-8E6B-D63E854BEBA0}"/>
                </a:ext>
              </a:extLst>
            </p:cNvPr>
            <p:cNvSpPr/>
            <p:nvPr/>
          </p:nvSpPr>
          <p:spPr bwMode="auto">
            <a:xfrm>
              <a:off x="2649601" y="3459300"/>
              <a:ext cx="59806" cy="154443"/>
            </a:xfrm>
            <a:custGeom>
              <a:avLst/>
              <a:gdLst>
                <a:gd name="T0" fmla="*/ 91 w 91"/>
                <a:gd name="T1" fmla="*/ 226 h 235"/>
                <a:gd name="T2" fmla="*/ 63 w 91"/>
                <a:gd name="T3" fmla="*/ 235 h 235"/>
                <a:gd name="T4" fmla="*/ 0 w 91"/>
                <a:gd name="T5" fmla="*/ 7 h 235"/>
                <a:gd name="T6" fmla="*/ 29 w 91"/>
                <a:gd name="T7" fmla="*/ 0 h 235"/>
                <a:gd name="T8" fmla="*/ 91 w 91"/>
                <a:gd name="T9" fmla="*/ 226 h 235"/>
              </a:gdLst>
              <a:ahLst/>
              <a:cxnLst>
                <a:cxn ang="0">
                  <a:pos x="T0" y="T1"/>
                </a:cxn>
                <a:cxn ang="0">
                  <a:pos x="T2" y="T3"/>
                </a:cxn>
                <a:cxn ang="0">
                  <a:pos x="T4" y="T5"/>
                </a:cxn>
                <a:cxn ang="0">
                  <a:pos x="T6" y="T7"/>
                </a:cxn>
                <a:cxn ang="0">
                  <a:pos x="T8" y="T9"/>
                </a:cxn>
              </a:cxnLst>
              <a:rect l="0" t="0" r="r" b="b"/>
              <a:pathLst>
                <a:path w="91" h="235">
                  <a:moveTo>
                    <a:pt x="91" y="226"/>
                  </a:moveTo>
                  <a:lnTo>
                    <a:pt x="63" y="235"/>
                  </a:lnTo>
                  <a:lnTo>
                    <a:pt x="0" y="7"/>
                  </a:lnTo>
                  <a:lnTo>
                    <a:pt x="29" y="0"/>
                  </a:lnTo>
                  <a:lnTo>
                    <a:pt x="91" y="226"/>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3" name="ïŝ1íḓe">
              <a:extLst>
                <a:ext uri="{FF2B5EF4-FFF2-40B4-BE49-F238E27FC236}">
                  <a16:creationId xmlns="" xmlns:a16="http://schemas.microsoft.com/office/drawing/2014/main" id="{36089EEF-D6B6-4227-B744-6148EA67ABA0}"/>
                </a:ext>
              </a:extLst>
            </p:cNvPr>
            <p:cNvSpPr/>
            <p:nvPr/>
          </p:nvSpPr>
          <p:spPr bwMode="auto">
            <a:xfrm>
              <a:off x="2649601" y="3459300"/>
              <a:ext cx="59806" cy="154443"/>
            </a:xfrm>
            <a:custGeom>
              <a:avLst/>
              <a:gdLst>
                <a:gd name="T0" fmla="*/ 91 w 91"/>
                <a:gd name="T1" fmla="*/ 226 h 235"/>
                <a:gd name="T2" fmla="*/ 63 w 91"/>
                <a:gd name="T3" fmla="*/ 235 h 235"/>
                <a:gd name="T4" fmla="*/ 0 w 91"/>
                <a:gd name="T5" fmla="*/ 7 h 235"/>
                <a:gd name="T6" fmla="*/ 29 w 91"/>
                <a:gd name="T7" fmla="*/ 0 h 235"/>
                <a:gd name="T8" fmla="*/ 91 w 91"/>
                <a:gd name="T9" fmla="*/ 226 h 235"/>
              </a:gdLst>
              <a:ahLst/>
              <a:cxnLst>
                <a:cxn ang="0">
                  <a:pos x="T0" y="T1"/>
                </a:cxn>
                <a:cxn ang="0">
                  <a:pos x="T2" y="T3"/>
                </a:cxn>
                <a:cxn ang="0">
                  <a:pos x="T4" y="T5"/>
                </a:cxn>
                <a:cxn ang="0">
                  <a:pos x="T6" y="T7"/>
                </a:cxn>
                <a:cxn ang="0">
                  <a:pos x="T8" y="T9"/>
                </a:cxn>
              </a:cxnLst>
              <a:rect l="0" t="0" r="r" b="b"/>
              <a:pathLst>
                <a:path w="91" h="235">
                  <a:moveTo>
                    <a:pt x="91" y="226"/>
                  </a:moveTo>
                  <a:lnTo>
                    <a:pt x="63" y="235"/>
                  </a:lnTo>
                  <a:lnTo>
                    <a:pt x="0" y="7"/>
                  </a:lnTo>
                  <a:lnTo>
                    <a:pt x="29" y="0"/>
                  </a:lnTo>
                  <a:lnTo>
                    <a:pt x="91" y="22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4" name="îṡlïḑê">
              <a:extLst>
                <a:ext uri="{FF2B5EF4-FFF2-40B4-BE49-F238E27FC236}">
                  <a16:creationId xmlns="" xmlns:a16="http://schemas.microsoft.com/office/drawing/2014/main" id="{DB50139D-4607-43E0-81D1-5330E29FC3FC}"/>
                </a:ext>
              </a:extLst>
            </p:cNvPr>
            <p:cNvSpPr/>
            <p:nvPr/>
          </p:nvSpPr>
          <p:spPr bwMode="auto">
            <a:xfrm>
              <a:off x="2710722" y="3490189"/>
              <a:ext cx="47976" cy="110410"/>
            </a:xfrm>
            <a:custGeom>
              <a:avLst/>
              <a:gdLst>
                <a:gd name="T0" fmla="*/ 73 w 73"/>
                <a:gd name="T1" fmla="*/ 159 h 168"/>
                <a:gd name="T2" fmla="*/ 44 w 73"/>
                <a:gd name="T3" fmla="*/ 168 h 168"/>
                <a:gd name="T4" fmla="*/ 0 w 73"/>
                <a:gd name="T5" fmla="*/ 7 h 168"/>
                <a:gd name="T6" fmla="*/ 28 w 73"/>
                <a:gd name="T7" fmla="*/ 0 h 168"/>
                <a:gd name="T8" fmla="*/ 73 w 73"/>
                <a:gd name="T9" fmla="*/ 159 h 168"/>
              </a:gdLst>
              <a:ahLst/>
              <a:cxnLst>
                <a:cxn ang="0">
                  <a:pos x="T0" y="T1"/>
                </a:cxn>
                <a:cxn ang="0">
                  <a:pos x="T2" y="T3"/>
                </a:cxn>
                <a:cxn ang="0">
                  <a:pos x="T4" y="T5"/>
                </a:cxn>
                <a:cxn ang="0">
                  <a:pos x="T6" y="T7"/>
                </a:cxn>
                <a:cxn ang="0">
                  <a:pos x="T8" y="T9"/>
                </a:cxn>
              </a:cxnLst>
              <a:rect l="0" t="0" r="r" b="b"/>
              <a:pathLst>
                <a:path w="73" h="168">
                  <a:moveTo>
                    <a:pt x="73" y="159"/>
                  </a:moveTo>
                  <a:lnTo>
                    <a:pt x="44" y="168"/>
                  </a:lnTo>
                  <a:lnTo>
                    <a:pt x="0" y="7"/>
                  </a:lnTo>
                  <a:lnTo>
                    <a:pt x="28" y="0"/>
                  </a:lnTo>
                  <a:lnTo>
                    <a:pt x="73" y="159"/>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5" name="íṣľíḓê">
              <a:extLst>
                <a:ext uri="{FF2B5EF4-FFF2-40B4-BE49-F238E27FC236}">
                  <a16:creationId xmlns="" xmlns:a16="http://schemas.microsoft.com/office/drawing/2014/main" id="{9716CDA6-F0B6-4067-AC9A-FD39FD1D6588}"/>
                </a:ext>
              </a:extLst>
            </p:cNvPr>
            <p:cNvSpPr/>
            <p:nvPr/>
          </p:nvSpPr>
          <p:spPr bwMode="auto">
            <a:xfrm>
              <a:off x="2710722" y="3490189"/>
              <a:ext cx="47976" cy="110410"/>
            </a:xfrm>
            <a:custGeom>
              <a:avLst/>
              <a:gdLst>
                <a:gd name="T0" fmla="*/ 73 w 73"/>
                <a:gd name="T1" fmla="*/ 159 h 168"/>
                <a:gd name="T2" fmla="*/ 44 w 73"/>
                <a:gd name="T3" fmla="*/ 168 h 168"/>
                <a:gd name="T4" fmla="*/ 0 w 73"/>
                <a:gd name="T5" fmla="*/ 7 h 168"/>
                <a:gd name="T6" fmla="*/ 28 w 73"/>
                <a:gd name="T7" fmla="*/ 0 h 168"/>
                <a:gd name="T8" fmla="*/ 73 w 73"/>
                <a:gd name="T9" fmla="*/ 159 h 168"/>
              </a:gdLst>
              <a:ahLst/>
              <a:cxnLst>
                <a:cxn ang="0">
                  <a:pos x="T0" y="T1"/>
                </a:cxn>
                <a:cxn ang="0">
                  <a:pos x="T2" y="T3"/>
                </a:cxn>
                <a:cxn ang="0">
                  <a:pos x="T4" y="T5"/>
                </a:cxn>
                <a:cxn ang="0">
                  <a:pos x="T6" y="T7"/>
                </a:cxn>
                <a:cxn ang="0">
                  <a:pos x="T8" y="T9"/>
                </a:cxn>
              </a:cxnLst>
              <a:rect l="0" t="0" r="r" b="b"/>
              <a:pathLst>
                <a:path w="73" h="168">
                  <a:moveTo>
                    <a:pt x="73" y="159"/>
                  </a:moveTo>
                  <a:lnTo>
                    <a:pt x="44" y="168"/>
                  </a:lnTo>
                  <a:lnTo>
                    <a:pt x="0" y="7"/>
                  </a:lnTo>
                  <a:lnTo>
                    <a:pt x="28" y="0"/>
                  </a:lnTo>
                  <a:lnTo>
                    <a:pt x="73" y="15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6" name="iṡľiḑe">
              <a:extLst>
                <a:ext uri="{FF2B5EF4-FFF2-40B4-BE49-F238E27FC236}">
                  <a16:creationId xmlns="" xmlns:a16="http://schemas.microsoft.com/office/drawing/2014/main" id="{D4FB9E75-ADC1-416A-A6A6-A7ED7E4C65E5}"/>
                </a:ext>
              </a:extLst>
            </p:cNvPr>
            <p:cNvSpPr/>
            <p:nvPr/>
          </p:nvSpPr>
          <p:spPr bwMode="auto">
            <a:xfrm>
              <a:off x="2741610" y="3530278"/>
              <a:ext cx="35489" cy="64406"/>
            </a:xfrm>
            <a:custGeom>
              <a:avLst/>
              <a:gdLst>
                <a:gd name="T0" fmla="*/ 54 w 54"/>
                <a:gd name="T1" fmla="*/ 91 h 98"/>
                <a:gd name="T2" fmla="*/ 26 w 54"/>
                <a:gd name="T3" fmla="*/ 98 h 98"/>
                <a:gd name="T4" fmla="*/ 0 w 54"/>
                <a:gd name="T5" fmla="*/ 7 h 98"/>
                <a:gd name="T6" fmla="*/ 28 w 54"/>
                <a:gd name="T7" fmla="*/ 0 h 98"/>
                <a:gd name="T8" fmla="*/ 54 w 54"/>
                <a:gd name="T9" fmla="*/ 91 h 98"/>
              </a:gdLst>
              <a:ahLst/>
              <a:cxnLst>
                <a:cxn ang="0">
                  <a:pos x="T0" y="T1"/>
                </a:cxn>
                <a:cxn ang="0">
                  <a:pos x="T2" y="T3"/>
                </a:cxn>
                <a:cxn ang="0">
                  <a:pos x="T4" y="T5"/>
                </a:cxn>
                <a:cxn ang="0">
                  <a:pos x="T6" y="T7"/>
                </a:cxn>
                <a:cxn ang="0">
                  <a:pos x="T8" y="T9"/>
                </a:cxn>
              </a:cxnLst>
              <a:rect l="0" t="0" r="r" b="b"/>
              <a:pathLst>
                <a:path w="54" h="98">
                  <a:moveTo>
                    <a:pt x="54" y="91"/>
                  </a:moveTo>
                  <a:lnTo>
                    <a:pt x="26" y="98"/>
                  </a:lnTo>
                  <a:lnTo>
                    <a:pt x="0" y="7"/>
                  </a:lnTo>
                  <a:lnTo>
                    <a:pt x="28" y="0"/>
                  </a:lnTo>
                  <a:lnTo>
                    <a:pt x="54" y="91"/>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7" name="ïSḻîdé">
              <a:extLst>
                <a:ext uri="{FF2B5EF4-FFF2-40B4-BE49-F238E27FC236}">
                  <a16:creationId xmlns="" xmlns:a16="http://schemas.microsoft.com/office/drawing/2014/main" id="{A0CB0CB0-1417-4F16-8EE7-38C811DBD61A}"/>
                </a:ext>
              </a:extLst>
            </p:cNvPr>
            <p:cNvSpPr/>
            <p:nvPr/>
          </p:nvSpPr>
          <p:spPr bwMode="auto">
            <a:xfrm>
              <a:off x="2741610" y="3530278"/>
              <a:ext cx="35489" cy="64406"/>
            </a:xfrm>
            <a:custGeom>
              <a:avLst/>
              <a:gdLst>
                <a:gd name="T0" fmla="*/ 54 w 54"/>
                <a:gd name="T1" fmla="*/ 91 h 98"/>
                <a:gd name="T2" fmla="*/ 26 w 54"/>
                <a:gd name="T3" fmla="*/ 98 h 98"/>
                <a:gd name="T4" fmla="*/ 0 w 54"/>
                <a:gd name="T5" fmla="*/ 7 h 98"/>
                <a:gd name="T6" fmla="*/ 28 w 54"/>
                <a:gd name="T7" fmla="*/ 0 h 98"/>
                <a:gd name="T8" fmla="*/ 54 w 54"/>
                <a:gd name="T9" fmla="*/ 91 h 98"/>
              </a:gdLst>
              <a:ahLst/>
              <a:cxnLst>
                <a:cxn ang="0">
                  <a:pos x="T0" y="T1"/>
                </a:cxn>
                <a:cxn ang="0">
                  <a:pos x="T2" y="T3"/>
                </a:cxn>
                <a:cxn ang="0">
                  <a:pos x="T4" y="T5"/>
                </a:cxn>
                <a:cxn ang="0">
                  <a:pos x="T6" y="T7"/>
                </a:cxn>
                <a:cxn ang="0">
                  <a:pos x="T8" y="T9"/>
                </a:cxn>
              </a:cxnLst>
              <a:rect l="0" t="0" r="r" b="b"/>
              <a:pathLst>
                <a:path w="54" h="98">
                  <a:moveTo>
                    <a:pt x="54" y="91"/>
                  </a:moveTo>
                  <a:lnTo>
                    <a:pt x="26" y="98"/>
                  </a:lnTo>
                  <a:lnTo>
                    <a:pt x="0" y="7"/>
                  </a:lnTo>
                  <a:lnTo>
                    <a:pt x="28" y="0"/>
                  </a:lnTo>
                  <a:lnTo>
                    <a:pt x="54" y="9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8" name="iṧḷîde">
              <a:extLst>
                <a:ext uri="{FF2B5EF4-FFF2-40B4-BE49-F238E27FC236}">
                  <a16:creationId xmlns="" xmlns:a16="http://schemas.microsoft.com/office/drawing/2014/main" id="{D0E53001-4409-4AFD-AB0E-50A97FFE0C17}"/>
                </a:ext>
              </a:extLst>
            </p:cNvPr>
            <p:cNvSpPr/>
            <p:nvPr/>
          </p:nvSpPr>
          <p:spPr bwMode="auto">
            <a:xfrm>
              <a:off x="1864900" y="3106381"/>
              <a:ext cx="71636" cy="69664"/>
            </a:xfrm>
            <a:custGeom>
              <a:avLst/>
              <a:gdLst>
                <a:gd name="T0" fmla="*/ 109 w 109"/>
                <a:gd name="T1" fmla="*/ 84 h 106"/>
                <a:gd name="T2" fmla="*/ 23 w 109"/>
                <a:gd name="T3" fmla="*/ 106 h 106"/>
                <a:gd name="T4" fmla="*/ 0 w 109"/>
                <a:gd name="T5" fmla="*/ 22 h 106"/>
                <a:gd name="T6" fmla="*/ 84 w 109"/>
                <a:gd name="T7" fmla="*/ 0 h 106"/>
                <a:gd name="T8" fmla="*/ 109 w 109"/>
                <a:gd name="T9" fmla="*/ 84 h 106"/>
              </a:gdLst>
              <a:ahLst/>
              <a:cxnLst>
                <a:cxn ang="0">
                  <a:pos x="T0" y="T1"/>
                </a:cxn>
                <a:cxn ang="0">
                  <a:pos x="T2" y="T3"/>
                </a:cxn>
                <a:cxn ang="0">
                  <a:pos x="T4" y="T5"/>
                </a:cxn>
                <a:cxn ang="0">
                  <a:pos x="T6" y="T7"/>
                </a:cxn>
                <a:cxn ang="0">
                  <a:pos x="T8" y="T9"/>
                </a:cxn>
              </a:cxnLst>
              <a:rect l="0" t="0" r="r" b="b"/>
              <a:pathLst>
                <a:path w="109" h="106">
                  <a:moveTo>
                    <a:pt x="109" y="84"/>
                  </a:moveTo>
                  <a:lnTo>
                    <a:pt x="23" y="106"/>
                  </a:lnTo>
                  <a:lnTo>
                    <a:pt x="0" y="22"/>
                  </a:lnTo>
                  <a:lnTo>
                    <a:pt x="84" y="0"/>
                  </a:lnTo>
                  <a:lnTo>
                    <a:pt x="109" y="84"/>
                  </a:lnTo>
                  <a:close/>
                </a:path>
              </a:pathLst>
            </a:custGeom>
            <a:solidFill>
              <a:srgbClr val="317A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89" name="iš1îdè">
              <a:extLst>
                <a:ext uri="{FF2B5EF4-FFF2-40B4-BE49-F238E27FC236}">
                  <a16:creationId xmlns="" xmlns:a16="http://schemas.microsoft.com/office/drawing/2014/main" id="{ABA0A62B-D253-47AE-8469-82C2CE54D95D}"/>
                </a:ext>
              </a:extLst>
            </p:cNvPr>
            <p:cNvSpPr/>
            <p:nvPr/>
          </p:nvSpPr>
          <p:spPr bwMode="auto">
            <a:xfrm>
              <a:off x="1864900" y="3106381"/>
              <a:ext cx="71636" cy="69664"/>
            </a:xfrm>
            <a:custGeom>
              <a:avLst/>
              <a:gdLst>
                <a:gd name="T0" fmla="*/ 109 w 109"/>
                <a:gd name="T1" fmla="*/ 84 h 106"/>
                <a:gd name="T2" fmla="*/ 23 w 109"/>
                <a:gd name="T3" fmla="*/ 106 h 106"/>
                <a:gd name="T4" fmla="*/ 0 w 109"/>
                <a:gd name="T5" fmla="*/ 22 h 106"/>
                <a:gd name="T6" fmla="*/ 84 w 109"/>
                <a:gd name="T7" fmla="*/ 0 h 106"/>
                <a:gd name="T8" fmla="*/ 109 w 109"/>
                <a:gd name="T9" fmla="*/ 84 h 106"/>
              </a:gdLst>
              <a:ahLst/>
              <a:cxnLst>
                <a:cxn ang="0">
                  <a:pos x="T0" y="T1"/>
                </a:cxn>
                <a:cxn ang="0">
                  <a:pos x="T2" y="T3"/>
                </a:cxn>
                <a:cxn ang="0">
                  <a:pos x="T4" y="T5"/>
                </a:cxn>
                <a:cxn ang="0">
                  <a:pos x="T6" y="T7"/>
                </a:cxn>
                <a:cxn ang="0">
                  <a:pos x="T8" y="T9"/>
                </a:cxn>
              </a:cxnLst>
              <a:rect l="0" t="0" r="r" b="b"/>
              <a:pathLst>
                <a:path w="109" h="106">
                  <a:moveTo>
                    <a:pt x="109" y="84"/>
                  </a:moveTo>
                  <a:lnTo>
                    <a:pt x="23" y="106"/>
                  </a:lnTo>
                  <a:lnTo>
                    <a:pt x="0" y="22"/>
                  </a:lnTo>
                  <a:lnTo>
                    <a:pt x="84" y="0"/>
                  </a:lnTo>
                  <a:lnTo>
                    <a:pt x="109" y="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0" name="íś1íde">
              <a:extLst>
                <a:ext uri="{FF2B5EF4-FFF2-40B4-BE49-F238E27FC236}">
                  <a16:creationId xmlns="" xmlns:a16="http://schemas.microsoft.com/office/drawing/2014/main" id="{B2DB7809-30F1-490C-9A4B-8CC3BAB44042}"/>
                </a:ext>
              </a:extLst>
            </p:cNvPr>
            <p:cNvSpPr/>
            <p:nvPr/>
          </p:nvSpPr>
          <p:spPr bwMode="auto">
            <a:xfrm>
              <a:off x="1974653" y="3012401"/>
              <a:ext cx="364091" cy="118954"/>
            </a:xfrm>
            <a:custGeom>
              <a:avLst/>
              <a:gdLst>
                <a:gd name="T0" fmla="*/ 554 w 554"/>
                <a:gd name="T1" fmla="*/ 32 h 181"/>
                <a:gd name="T2" fmla="*/ 9 w 554"/>
                <a:gd name="T3" fmla="*/ 181 h 181"/>
                <a:gd name="T4" fmla="*/ 0 w 554"/>
                <a:gd name="T5" fmla="*/ 148 h 181"/>
                <a:gd name="T6" fmla="*/ 544 w 554"/>
                <a:gd name="T7" fmla="*/ 0 h 181"/>
                <a:gd name="T8" fmla="*/ 554 w 554"/>
                <a:gd name="T9" fmla="*/ 32 h 181"/>
              </a:gdLst>
              <a:ahLst/>
              <a:cxnLst>
                <a:cxn ang="0">
                  <a:pos x="T0" y="T1"/>
                </a:cxn>
                <a:cxn ang="0">
                  <a:pos x="T2" y="T3"/>
                </a:cxn>
                <a:cxn ang="0">
                  <a:pos x="T4" y="T5"/>
                </a:cxn>
                <a:cxn ang="0">
                  <a:pos x="T6" y="T7"/>
                </a:cxn>
                <a:cxn ang="0">
                  <a:pos x="T8" y="T9"/>
                </a:cxn>
              </a:cxnLst>
              <a:rect l="0" t="0" r="r" b="b"/>
              <a:pathLst>
                <a:path w="554" h="181">
                  <a:moveTo>
                    <a:pt x="554" y="32"/>
                  </a:moveTo>
                  <a:lnTo>
                    <a:pt x="9" y="181"/>
                  </a:lnTo>
                  <a:lnTo>
                    <a:pt x="0" y="148"/>
                  </a:lnTo>
                  <a:lnTo>
                    <a:pt x="544" y="0"/>
                  </a:lnTo>
                  <a:lnTo>
                    <a:pt x="554" y="32"/>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1" name="ïśļiḋè">
              <a:extLst>
                <a:ext uri="{FF2B5EF4-FFF2-40B4-BE49-F238E27FC236}">
                  <a16:creationId xmlns="" xmlns:a16="http://schemas.microsoft.com/office/drawing/2014/main" id="{5418AD5E-5FEF-4473-88AC-2262AC7CAA9A}"/>
                </a:ext>
              </a:extLst>
            </p:cNvPr>
            <p:cNvSpPr/>
            <p:nvPr/>
          </p:nvSpPr>
          <p:spPr bwMode="auto">
            <a:xfrm>
              <a:off x="1974653" y="3012401"/>
              <a:ext cx="364091" cy="118954"/>
            </a:xfrm>
            <a:custGeom>
              <a:avLst/>
              <a:gdLst>
                <a:gd name="T0" fmla="*/ 554 w 554"/>
                <a:gd name="T1" fmla="*/ 32 h 181"/>
                <a:gd name="T2" fmla="*/ 9 w 554"/>
                <a:gd name="T3" fmla="*/ 181 h 181"/>
                <a:gd name="T4" fmla="*/ 0 w 554"/>
                <a:gd name="T5" fmla="*/ 148 h 181"/>
                <a:gd name="T6" fmla="*/ 544 w 554"/>
                <a:gd name="T7" fmla="*/ 0 h 181"/>
                <a:gd name="T8" fmla="*/ 554 w 554"/>
                <a:gd name="T9" fmla="*/ 32 h 181"/>
              </a:gdLst>
              <a:ahLst/>
              <a:cxnLst>
                <a:cxn ang="0">
                  <a:pos x="T0" y="T1"/>
                </a:cxn>
                <a:cxn ang="0">
                  <a:pos x="T2" y="T3"/>
                </a:cxn>
                <a:cxn ang="0">
                  <a:pos x="T4" y="T5"/>
                </a:cxn>
                <a:cxn ang="0">
                  <a:pos x="T6" y="T7"/>
                </a:cxn>
                <a:cxn ang="0">
                  <a:pos x="T8" y="T9"/>
                </a:cxn>
              </a:cxnLst>
              <a:rect l="0" t="0" r="r" b="b"/>
              <a:pathLst>
                <a:path w="554" h="181">
                  <a:moveTo>
                    <a:pt x="554" y="32"/>
                  </a:moveTo>
                  <a:lnTo>
                    <a:pt x="9" y="181"/>
                  </a:lnTo>
                  <a:lnTo>
                    <a:pt x="0" y="148"/>
                  </a:lnTo>
                  <a:lnTo>
                    <a:pt x="544" y="0"/>
                  </a:lnTo>
                  <a:lnTo>
                    <a:pt x="554" y="3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2" name="îṧlïḋê">
              <a:extLst>
                <a:ext uri="{FF2B5EF4-FFF2-40B4-BE49-F238E27FC236}">
                  <a16:creationId xmlns="" xmlns:a16="http://schemas.microsoft.com/office/drawing/2014/main" id="{754341B3-09E1-444D-8FB4-BDEDB9F07EBD}"/>
                </a:ext>
              </a:extLst>
            </p:cNvPr>
            <p:cNvSpPr/>
            <p:nvPr/>
          </p:nvSpPr>
          <p:spPr bwMode="auto">
            <a:xfrm>
              <a:off x="1889217" y="3195761"/>
              <a:ext cx="71636" cy="70321"/>
            </a:xfrm>
            <a:custGeom>
              <a:avLst/>
              <a:gdLst>
                <a:gd name="T0" fmla="*/ 109 w 109"/>
                <a:gd name="T1" fmla="*/ 84 h 107"/>
                <a:gd name="T2" fmla="*/ 24 w 109"/>
                <a:gd name="T3" fmla="*/ 107 h 107"/>
                <a:gd name="T4" fmla="*/ 0 w 109"/>
                <a:gd name="T5" fmla="*/ 23 h 107"/>
                <a:gd name="T6" fmla="*/ 86 w 109"/>
                <a:gd name="T7" fmla="*/ 0 h 107"/>
                <a:gd name="T8" fmla="*/ 109 w 109"/>
                <a:gd name="T9" fmla="*/ 84 h 107"/>
              </a:gdLst>
              <a:ahLst/>
              <a:cxnLst>
                <a:cxn ang="0">
                  <a:pos x="T0" y="T1"/>
                </a:cxn>
                <a:cxn ang="0">
                  <a:pos x="T2" y="T3"/>
                </a:cxn>
                <a:cxn ang="0">
                  <a:pos x="T4" y="T5"/>
                </a:cxn>
                <a:cxn ang="0">
                  <a:pos x="T6" y="T7"/>
                </a:cxn>
                <a:cxn ang="0">
                  <a:pos x="T8" y="T9"/>
                </a:cxn>
              </a:cxnLst>
              <a:rect l="0" t="0" r="r" b="b"/>
              <a:pathLst>
                <a:path w="109" h="107">
                  <a:moveTo>
                    <a:pt x="109" y="84"/>
                  </a:moveTo>
                  <a:lnTo>
                    <a:pt x="24" y="107"/>
                  </a:lnTo>
                  <a:lnTo>
                    <a:pt x="0" y="23"/>
                  </a:lnTo>
                  <a:lnTo>
                    <a:pt x="86" y="0"/>
                  </a:lnTo>
                  <a:lnTo>
                    <a:pt x="109" y="84"/>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3" name="islîḓê">
              <a:extLst>
                <a:ext uri="{FF2B5EF4-FFF2-40B4-BE49-F238E27FC236}">
                  <a16:creationId xmlns="" xmlns:a16="http://schemas.microsoft.com/office/drawing/2014/main" id="{9C076A42-7B0B-4F99-AAED-7286D89907CC}"/>
                </a:ext>
              </a:extLst>
            </p:cNvPr>
            <p:cNvSpPr/>
            <p:nvPr/>
          </p:nvSpPr>
          <p:spPr bwMode="auto">
            <a:xfrm>
              <a:off x="1889217" y="3195761"/>
              <a:ext cx="71636" cy="70321"/>
            </a:xfrm>
            <a:custGeom>
              <a:avLst/>
              <a:gdLst>
                <a:gd name="T0" fmla="*/ 109 w 109"/>
                <a:gd name="T1" fmla="*/ 84 h 107"/>
                <a:gd name="T2" fmla="*/ 24 w 109"/>
                <a:gd name="T3" fmla="*/ 107 h 107"/>
                <a:gd name="T4" fmla="*/ 0 w 109"/>
                <a:gd name="T5" fmla="*/ 23 h 107"/>
                <a:gd name="T6" fmla="*/ 86 w 109"/>
                <a:gd name="T7" fmla="*/ 0 h 107"/>
                <a:gd name="T8" fmla="*/ 109 w 109"/>
                <a:gd name="T9" fmla="*/ 84 h 107"/>
              </a:gdLst>
              <a:ahLst/>
              <a:cxnLst>
                <a:cxn ang="0">
                  <a:pos x="T0" y="T1"/>
                </a:cxn>
                <a:cxn ang="0">
                  <a:pos x="T2" y="T3"/>
                </a:cxn>
                <a:cxn ang="0">
                  <a:pos x="T4" y="T5"/>
                </a:cxn>
                <a:cxn ang="0">
                  <a:pos x="T6" y="T7"/>
                </a:cxn>
                <a:cxn ang="0">
                  <a:pos x="T8" y="T9"/>
                </a:cxn>
              </a:cxnLst>
              <a:rect l="0" t="0" r="r" b="b"/>
              <a:pathLst>
                <a:path w="109" h="107">
                  <a:moveTo>
                    <a:pt x="109" y="84"/>
                  </a:moveTo>
                  <a:lnTo>
                    <a:pt x="24" y="107"/>
                  </a:lnTo>
                  <a:lnTo>
                    <a:pt x="0" y="23"/>
                  </a:lnTo>
                  <a:lnTo>
                    <a:pt x="86" y="0"/>
                  </a:lnTo>
                  <a:lnTo>
                    <a:pt x="109" y="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4" name="iṧľídê">
              <a:extLst>
                <a:ext uri="{FF2B5EF4-FFF2-40B4-BE49-F238E27FC236}">
                  <a16:creationId xmlns="" xmlns:a16="http://schemas.microsoft.com/office/drawing/2014/main" id="{ADFAF2A1-8B8B-4472-B877-949EB46C3A9A}"/>
                </a:ext>
              </a:extLst>
            </p:cNvPr>
            <p:cNvSpPr/>
            <p:nvPr/>
          </p:nvSpPr>
          <p:spPr bwMode="auto">
            <a:xfrm>
              <a:off x="1998969" y="3164873"/>
              <a:ext cx="131441" cy="55205"/>
            </a:xfrm>
            <a:custGeom>
              <a:avLst/>
              <a:gdLst>
                <a:gd name="T0" fmla="*/ 200 w 200"/>
                <a:gd name="T1" fmla="*/ 33 h 84"/>
                <a:gd name="T2" fmla="*/ 9 w 200"/>
                <a:gd name="T3" fmla="*/ 84 h 84"/>
                <a:gd name="T4" fmla="*/ 0 w 200"/>
                <a:gd name="T5" fmla="*/ 53 h 84"/>
                <a:gd name="T6" fmla="*/ 191 w 200"/>
                <a:gd name="T7" fmla="*/ 0 h 84"/>
                <a:gd name="T8" fmla="*/ 200 w 200"/>
                <a:gd name="T9" fmla="*/ 33 h 84"/>
              </a:gdLst>
              <a:ahLst/>
              <a:cxnLst>
                <a:cxn ang="0">
                  <a:pos x="T0" y="T1"/>
                </a:cxn>
                <a:cxn ang="0">
                  <a:pos x="T2" y="T3"/>
                </a:cxn>
                <a:cxn ang="0">
                  <a:pos x="T4" y="T5"/>
                </a:cxn>
                <a:cxn ang="0">
                  <a:pos x="T6" y="T7"/>
                </a:cxn>
                <a:cxn ang="0">
                  <a:pos x="T8" y="T9"/>
                </a:cxn>
              </a:cxnLst>
              <a:rect l="0" t="0" r="r" b="b"/>
              <a:pathLst>
                <a:path w="200" h="84">
                  <a:moveTo>
                    <a:pt x="200" y="33"/>
                  </a:moveTo>
                  <a:lnTo>
                    <a:pt x="9" y="84"/>
                  </a:lnTo>
                  <a:lnTo>
                    <a:pt x="0" y="53"/>
                  </a:lnTo>
                  <a:lnTo>
                    <a:pt x="191" y="0"/>
                  </a:lnTo>
                  <a:lnTo>
                    <a:pt x="200"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5" name="îṡliďè">
              <a:extLst>
                <a:ext uri="{FF2B5EF4-FFF2-40B4-BE49-F238E27FC236}">
                  <a16:creationId xmlns="" xmlns:a16="http://schemas.microsoft.com/office/drawing/2014/main" id="{BFB69637-9225-487A-9190-B816ED5D3ACE}"/>
                </a:ext>
              </a:extLst>
            </p:cNvPr>
            <p:cNvSpPr/>
            <p:nvPr/>
          </p:nvSpPr>
          <p:spPr bwMode="auto">
            <a:xfrm>
              <a:off x="1998969" y="3164873"/>
              <a:ext cx="131441" cy="55205"/>
            </a:xfrm>
            <a:custGeom>
              <a:avLst/>
              <a:gdLst>
                <a:gd name="T0" fmla="*/ 200 w 200"/>
                <a:gd name="T1" fmla="*/ 33 h 84"/>
                <a:gd name="T2" fmla="*/ 9 w 200"/>
                <a:gd name="T3" fmla="*/ 84 h 84"/>
                <a:gd name="T4" fmla="*/ 0 w 200"/>
                <a:gd name="T5" fmla="*/ 53 h 84"/>
                <a:gd name="T6" fmla="*/ 191 w 200"/>
                <a:gd name="T7" fmla="*/ 0 h 84"/>
                <a:gd name="T8" fmla="*/ 200 w 200"/>
                <a:gd name="T9" fmla="*/ 33 h 84"/>
              </a:gdLst>
              <a:ahLst/>
              <a:cxnLst>
                <a:cxn ang="0">
                  <a:pos x="T0" y="T1"/>
                </a:cxn>
                <a:cxn ang="0">
                  <a:pos x="T2" y="T3"/>
                </a:cxn>
                <a:cxn ang="0">
                  <a:pos x="T4" y="T5"/>
                </a:cxn>
                <a:cxn ang="0">
                  <a:pos x="T6" y="T7"/>
                </a:cxn>
                <a:cxn ang="0">
                  <a:pos x="T8" y="T9"/>
                </a:cxn>
              </a:cxnLst>
              <a:rect l="0" t="0" r="r" b="b"/>
              <a:pathLst>
                <a:path w="200" h="84">
                  <a:moveTo>
                    <a:pt x="200" y="33"/>
                  </a:moveTo>
                  <a:lnTo>
                    <a:pt x="9" y="84"/>
                  </a:lnTo>
                  <a:lnTo>
                    <a:pt x="0" y="53"/>
                  </a:lnTo>
                  <a:lnTo>
                    <a:pt x="191" y="0"/>
                  </a:lnTo>
                  <a:lnTo>
                    <a:pt x="200"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6" name="iṥḻïḑé">
              <a:extLst>
                <a:ext uri="{FF2B5EF4-FFF2-40B4-BE49-F238E27FC236}">
                  <a16:creationId xmlns="" xmlns:a16="http://schemas.microsoft.com/office/drawing/2014/main" id="{3BD1AD06-81CF-4B32-9725-4D5E8A70E860}"/>
                </a:ext>
              </a:extLst>
            </p:cNvPr>
            <p:cNvSpPr/>
            <p:nvPr/>
          </p:nvSpPr>
          <p:spPr bwMode="auto">
            <a:xfrm>
              <a:off x="1914847" y="3285798"/>
              <a:ext cx="70321" cy="70321"/>
            </a:xfrm>
            <a:custGeom>
              <a:avLst/>
              <a:gdLst>
                <a:gd name="T0" fmla="*/ 107 w 107"/>
                <a:gd name="T1" fmla="*/ 84 h 107"/>
                <a:gd name="T2" fmla="*/ 23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3" y="107"/>
                  </a:lnTo>
                  <a:lnTo>
                    <a:pt x="0" y="23"/>
                  </a:lnTo>
                  <a:lnTo>
                    <a:pt x="84" y="0"/>
                  </a:lnTo>
                  <a:lnTo>
                    <a:pt x="107" y="84"/>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7" name="ïşľídè">
              <a:extLst>
                <a:ext uri="{FF2B5EF4-FFF2-40B4-BE49-F238E27FC236}">
                  <a16:creationId xmlns="" xmlns:a16="http://schemas.microsoft.com/office/drawing/2014/main" id="{FD66BC26-962A-4574-B8D0-9F907798A3A4}"/>
                </a:ext>
              </a:extLst>
            </p:cNvPr>
            <p:cNvSpPr/>
            <p:nvPr/>
          </p:nvSpPr>
          <p:spPr bwMode="auto">
            <a:xfrm>
              <a:off x="1914847" y="3285798"/>
              <a:ext cx="70321" cy="70321"/>
            </a:xfrm>
            <a:custGeom>
              <a:avLst/>
              <a:gdLst>
                <a:gd name="T0" fmla="*/ 107 w 107"/>
                <a:gd name="T1" fmla="*/ 84 h 107"/>
                <a:gd name="T2" fmla="*/ 23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3" y="107"/>
                  </a:lnTo>
                  <a:lnTo>
                    <a:pt x="0" y="23"/>
                  </a:lnTo>
                  <a:lnTo>
                    <a:pt x="84" y="0"/>
                  </a:lnTo>
                  <a:lnTo>
                    <a:pt x="107" y="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8" name="ïśļíḑe">
              <a:extLst>
                <a:ext uri="{FF2B5EF4-FFF2-40B4-BE49-F238E27FC236}">
                  <a16:creationId xmlns="" xmlns:a16="http://schemas.microsoft.com/office/drawing/2014/main" id="{F02D0948-2A46-4ECB-9F3D-0B8068D30CAC}"/>
                </a:ext>
              </a:extLst>
            </p:cNvPr>
            <p:cNvSpPr/>
            <p:nvPr/>
          </p:nvSpPr>
          <p:spPr bwMode="auto">
            <a:xfrm>
              <a:off x="2023286" y="3210877"/>
              <a:ext cx="292456" cy="99238"/>
            </a:xfrm>
            <a:custGeom>
              <a:avLst/>
              <a:gdLst>
                <a:gd name="T0" fmla="*/ 445 w 445"/>
                <a:gd name="T1" fmla="*/ 33 h 151"/>
                <a:gd name="T2" fmla="*/ 10 w 445"/>
                <a:gd name="T3" fmla="*/ 151 h 151"/>
                <a:gd name="T4" fmla="*/ 0 w 445"/>
                <a:gd name="T5" fmla="*/ 120 h 151"/>
                <a:gd name="T6" fmla="*/ 437 w 445"/>
                <a:gd name="T7" fmla="*/ 0 h 151"/>
                <a:gd name="T8" fmla="*/ 445 w 445"/>
                <a:gd name="T9" fmla="*/ 33 h 151"/>
              </a:gdLst>
              <a:ahLst/>
              <a:cxnLst>
                <a:cxn ang="0">
                  <a:pos x="T0" y="T1"/>
                </a:cxn>
                <a:cxn ang="0">
                  <a:pos x="T2" y="T3"/>
                </a:cxn>
                <a:cxn ang="0">
                  <a:pos x="T4" y="T5"/>
                </a:cxn>
                <a:cxn ang="0">
                  <a:pos x="T6" y="T7"/>
                </a:cxn>
                <a:cxn ang="0">
                  <a:pos x="T8" y="T9"/>
                </a:cxn>
              </a:cxnLst>
              <a:rect l="0" t="0" r="r" b="b"/>
              <a:pathLst>
                <a:path w="445" h="151">
                  <a:moveTo>
                    <a:pt x="445" y="33"/>
                  </a:moveTo>
                  <a:lnTo>
                    <a:pt x="10" y="151"/>
                  </a:lnTo>
                  <a:lnTo>
                    <a:pt x="0" y="120"/>
                  </a:lnTo>
                  <a:lnTo>
                    <a:pt x="437" y="0"/>
                  </a:lnTo>
                  <a:lnTo>
                    <a:pt x="445"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99" name="iṣļiḋè">
              <a:extLst>
                <a:ext uri="{FF2B5EF4-FFF2-40B4-BE49-F238E27FC236}">
                  <a16:creationId xmlns="" xmlns:a16="http://schemas.microsoft.com/office/drawing/2014/main" id="{60DE805C-31EE-4A0E-887D-6D3C2F2AF9C6}"/>
                </a:ext>
              </a:extLst>
            </p:cNvPr>
            <p:cNvSpPr/>
            <p:nvPr/>
          </p:nvSpPr>
          <p:spPr bwMode="auto">
            <a:xfrm>
              <a:off x="2023286" y="3210877"/>
              <a:ext cx="292456" cy="99238"/>
            </a:xfrm>
            <a:custGeom>
              <a:avLst/>
              <a:gdLst>
                <a:gd name="T0" fmla="*/ 445 w 445"/>
                <a:gd name="T1" fmla="*/ 33 h 151"/>
                <a:gd name="T2" fmla="*/ 10 w 445"/>
                <a:gd name="T3" fmla="*/ 151 h 151"/>
                <a:gd name="T4" fmla="*/ 0 w 445"/>
                <a:gd name="T5" fmla="*/ 120 h 151"/>
                <a:gd name="T6" fmla="*/ 437 w 445"/>
                <a:gd name="T7" fmla="*/ 0 h 151"/>
                <a:gd name="T8" fmla="*/ 445 w 445"/>
                <a:gd name="T9" fmla="*/ 33 h 151"/>
              </a:gdLst>
              <a:ahLst/>
              <a:cxnLst>
                <a:cxn ang="0">
                  <a:pos x="T0" y="T1"/>
                </a:cxn>
                <a:cxn ang="0">
                  <a:pos x="T2" y="T3"/>
                </a:cxn>
                <a:cxn ang="0">
                  <a:pos x="T4" y="T5"/>
                </a:cxn>
                <a:cxn ang="0">
                  <a:pos x="T6" y="T7"/>
                </a:cxn>
                <a:cxn ang="0">
                  <a:pos x="T8" y="T9"/>
                </a:cxn>
              </a:cxnLst>
              <a:rect l="0" t="0" r="r" b="b"/>
              <a:pathLst>
                <a:path w="445" h="151">
                  <a:moveTo>
                    <a:pt x="445" y="33"/>
                  </a:moveTo>
                  <a:lnTo>
                    <a:pt x="10" y="151"/>
                  </a:lnTo>
                  <a:lnTo>
                    <a:pt x="0" y="120"/>
                  </a:lnTo>
                  <a:lnTo>
                    <a:pt x="437" y="0"/>
                  </a:lnTo>
                  <a:lnTo>
                    <a:pt x="445"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0" name="îṩlîḍê">
              <a:extLst>
                <a:ext uri="{FF2B5EF4-FFF2-40B4-BE49-F238E27FC236}">
                  <a16:creationId xmlns="" xmlns:a16="http://schemas.microsoft.com/office/drawing/2014/main" id="{63405E34-97DD-46C9-AC99-92E96974BAC6}"/>
                </a:ext>
              </a:extLst>
            </p:cNvPr>
            <p:cNvSpPr/>
            <p:nvPr/>
          </p:nvSpPr>
          <p:spPr bwMode="auto">
            <a:xfrm>
              <a:off x="2123838" y="2943394"/>
              <a:ext cx="124869" cy="53234"/>
            </a:xfrm>
            <a:custGeom>
              <a:avLst/>
              <a:gdLst>
                <a:gd name="T0" fmla="*/ 190 w 190"/>
                <a:gd name="T1" fmla="*/ 31 h 81"/>
                <a:gd name="T2" fmla="*/ 8 w 190"/>
                <a:gd name="T3" fmla="*/ 81 h 81"/>
                <a:gd name="T4" fmla="*/ 0 w 190"/>
                <a:gd name="T5" fmla="*/ 48 h 81"/>
                <a:gd name="T6" fmla="*/ 181 w 190"/>
                <a:gd name="T7" fmla="*/ 0 h 81"/>
                <a:gd name="T8" fmla="*/ 190 w 190"/>
                <a:gd name="T9" fmla="*/ 31 h 81"/>
              </a:gdLst>
              <a:ahLst/>
              <a:cxnLst>
                <a:cxn ang="0">
                  <a:pos x="T0" y="T1"/>
                </a:cxn>
                <a:cxn ang="0">
                  <a:pos x="T2" y="T3"/>
                </a:cxn>
                <a:cxn ang="0">
                  <a:pos x="T4" y="T5"/>
                </a:cxn>
                <a:cxn ang="0">
                  <a:pos x="T6" y="T7"/>
                </a:cxn>
                <a:cxn ang="0">
                  <a:pos x="T8" y="T9"/>
                </a:cxn>
              </a:cxnLst>
              <a:rect l="0" t="0" r="r" b="b"/>
              <a:pathLst>
                <a:path w="190" h="81">
                  <a:moveTo>
                    <a:pt x="190" y="31"/>
                  </a:moveTo>
                  <a:lnTo>
                    <a:pt x="8" y="81"/>
                  </a:lnTo>
                  <a:lnTo>
                    <a:pt x="0" y="48"/>
                  </a:lnTo>
                  <a:lnTo>
                    <a:pt x="181" y="0"/>
                  </a:lnTo>
                  <a:lnTo>
                    <a:pt x="190" y="3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1" name="iṥḻïḓé">
              <a:extLst>
                <a:ext uri="{FF2B5EF4-FFF2-40B4-BE49-F238E27FC236}">
                  <a16:creationId xmlns="" xmlns:a16="http://schemas.microsoft.com/office/drawing/2014/main" id="{763378B7-98EA-40DD-8278-E7B3B3F2FB88}"/>
                </a:ext>
              </a:extLst>
            </p:cNvPr>
            <p:cNvSpPr/>
            <p:nvPr/>
          </p:nvSpPr>
          <p:spPr bwMode="auto">
            <a:xfrm>
              <a:off x="2123838" y="2943394"/>
              <a:ext cx="124869" cy="53234"/>
            </a:xfrm>
            <a:custGeom>
              <a:avLst/>
              <a:gdLst>
                <a:gd name="T0" fmla="*/ 190 w 190"/>
                <a:gd name="T1" fmla="*/ 31 h 81"/>
                <a:gd name="T2" fmla="*/ 8 w 190"/>
                <a:gd name="T3" fmla="*/ 81 h 81"/>
                <a:gd name="T4" fmla="*/ 0 w 190"/>
                <a:gd name="T5" fmla="*/ 48 h 81"/>
                <a:gd name="T6" fmla="*/ 181 w 190"/>
                <a:gd name="T7" fmla="*/ 0 h 81"/>
                <a:gd name="T8" fmla="*/ 190 w 190"/>
                <a:gd name="T9" fmla="*/ 31 h 81"/>
              </a:gdLst>
              <a:ahLst/>
              <a:cxnLst>
                <a:cxn ang="0">
                  <a:pos x="T0" y="T1"/>
                </a:cxn>
                <a:cxn ang="0">
                  <a:pos x="T2" y="T3"/>
                </a:cxn>
                <a:cxn ang="0">
                  <a:pos x="T4" y="T5"/>
                </a:cxn>
                <a:cxn ang="0">
                  <a:pos x="T6" y="T7"/>
                </a:cxn>
                <a:cxn ang="0">
                  <a:pos x="T8" y="T9"/>
                </a:cxn>
              </a:cxnLst>
              <a:rect l="0" t="0" r="r" b="b"/>
              <a:pathLst>
                <a:path w="190" h="81">
                  <a:moveTo>
                    <a:pt x="190" y="31"/>
                  </a:moveTo>
                  <a:lnTo>
                    <a:pt x="8" y="81"/>
                  </a:lnTo>
                  <a:lnTo>
                    <a:pt x="0" y="48"/>
                  </a:lnTo>
                  <a:lnTo>
                    <a:pt x="181" y="0"/>
                  </a:lnTo>
                  <a:lnTo>
                    <a:pt x="190" y="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2" name="ïśļîḓê">
              <a:extLst>
                <a:ext uri="{FF2B5EF4-FFF2-40B4-BE49-F238E27FC236}">
                  <a16:creationId xmlns="" xmlns:a16="http://schemas.microsoft.com/office/drawing/2014/main" id="{65D1049D-4599-40B1-AAD7-12E5AE7083B6}"/>
                </a:ext>
              </a:extLst>
            </p:cNvPr>
            <p:cNvSpPr/>
            <p:nvPr/>
          </p:nvSpPr>
          <p:spPr bwMode="auto">
            <a:xfrm>
              <a:off x="1974653" y="2592448"/>
              <a:ext cx="525763" cy="331888"/>
            </a:xfrm>
            <a:custGeom>
              <a:avLst/>
              <a:gdLst>
                <a:gd name="T0" fmla="*/ 0 w 800"/>
                <a:gd name="T1" fmla="*/ 491 h 505"/>
                <a:gd name="T2" fmla="*/ 128 w 800"/>
                <a:gd name="T3" fmla="*/ 332 h 505"/>
                <a:gd name="T4" fmla="*/ 311 w 800"/>
                <a:gd name="T5" fmla="*/ 406 h 505"/>
                <a:gd name="T6" fmla="*/ 542 w 800"/>
                <a:gd name="T7" fmla="*/ 0 h 505"/>
                <a:gd name="T8" fmla="*/ 800 w 800"/>
                <a:gd name="T9" fmla="*/ 243 h 505"/>
                <a:gd name="T10" fmla="*/ 13 w 800"/>
                <a:gd name="T11" fmla="*/ 505 h 505"/>
                <a:gd name="T12" fmla="*/ 0 w 800"/>
                <a:gd name="T13" fmla="*/ 491 h 505"/>
              </a:gdLst>
              <a:ahLst/>
              <a:cxnLst>
                <a:cxn ang="0">
                  <a:pos x="T0" y="T1"/>
                </a:cxn>
                <a:cxn ang="0">
                  <a:pos x="T2" y="T3"/>
                </a:cxn>
                <a:cxn ang="0">
                  <a:pos x="T4" y="T5"/>
                </a:cxn>
                <a:cxn ang="0">
                  <a:pos x="T6" y="T7"/>
                </a:cxn>
                <a:cxn ang="0">
                  <a:pos x="T8" y="T9"/>
                </a:cxn>
                <a:cxn ang="0">
                  <a:pos x="T10" y="T11"/>
                </a:cxn>
                <a:cxn ang="0">
                  <a:pos x="T12" y="T13"/>
                </a:cxn>
              </a:cxnLst>
              <a:rect l="0" t="0" r="r" b="b"/>
              <a:pathLst>
                <a:path w="800" h="505">
                  <a:moveTo>
                    <a:pt x="0" y="491"/>
                  </a:moveTo>
                  <a:lnTo>
                    <a:pt x="128" y="332"/>
                  </a:lnTo>
                  <a:lnTo>
                    <a:pt x="311" y="406"/>
                  </a:lnTo>
                  <a:lnTo>
                    <a:pt x="542" y="0"/>
                  </a:lnTo>
                  <a:lnTo>
                    <a:pt x="800" y="243"/>
                  </a:lnTo>
                  <a:lnTo>
                    <a:pt x="13" y="505"/>
                  </a:lnTo>
                  <a:lnTo>
                    <a:pt x="0" y="491"/>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3" name="íŝḷiḑê">
              <a:extLst>
                <a:ext uri="{FF2B5EF4-FFF2-40B4-BE49-F238E27FC236}">
                  <a16:creationId xmlns="" xmlns:a16="http://schemas.microsoft.com/office/drawing/2014/main" id="{32AC1E13-ED27-4709-819A-54B65613D3F1}"/>
                </a:ext>
              </a:extLst>
            </p:cNvPr>
            <p:cNvSpPr/>
            <p:nvPr/>
          </p:nvSpPr>
          <p:spPr bwMode="auto">
            <a:xfrm>
              <a:off x="1974653" y="2592448"/>
              <a:ext cx="525763" cy="331888"/>
            </a:xfrm>
            <a:custGeom>
              <a:avLst/>
              <a:gdLst>
                <a:gd name="T0" fmla="*/ 0 w 800"/>
                <a:gd name="T1" fmla="*/ 491 h 505"/>
                <a:gd name="T2" fmla="*/ 128 w 800"/>
                <a:gd name="T3" fmla="*/ 332 h 505"/>
                <a:gd name="T4" fmla="*/ 311 w 800"/>
                <a:gd name="T5" fmla="*/ 406 h 505"/>
                <a:gd name="T6" fmla="*/ 542 w 800"/>
                <a:gd name="T7" fmla="*/ 0 h 505"/>
                <a:gd name="T8" fmla="*/ 800 w 800"/>
                <a:gd name="T9" fmla="*/ 243 h 505"/>
                <a:gd name="T10" fmla="*/ 13 w 800"/>
                <a:gd name="T11" fmla="*/ 505 h 505"/>
                <a:gd name="T12" fmla="*/ 0 w 800"/>
                <a:gd name="T13" fmla="*/ 491 h 505"/>
              </a:gdLst>
              <a:ahLst/>
              <a:cxnLst>
                <a:cxn ang="0">
                  <a:pos x="T0" y="T1"/>
                </a:cxn>
                <a:cxn ang="0">
                  <a:pos x="T2" y="T3"/>
                </a:cxn>
                <a:cxn ang="0">
                  <a:pos x="T4" y="T5"/>
                </a:cxn>
                <a:cxn ang="0">
                  <a:pos x="T6" y="T7"/>
                </a:cxn>
                <a:cxn ang="0">
                  <a:pos x="T8" y="T9"/>
                </a:cxn>
                <a:cxn ang="0">
                  <a:pos x="T10" y="T11"/>
                </a:cxn>
                <a:cxn ang="0">
                  <a:pos x="T12" y="T13"/>
                </a:cxn>
              </a:cxnLst>
              <a:rect l="0" t="0" r="r" b="b"/>
              <a:pathLst>
                <a:path w="800" h="505">
                  <a:moveTo>
                    <a:pt x="0" y="491"/>
                  </a:moveTo>
                  <a:lnTo>
                    <a:pt x="128" y="332"/>
                  </a:lnTo>
                  <a:lnTo>
                    <a:pt x="311" y="406"/>
                  </a:lnTo>
                  <a:lnTo>
                    <a:pt x="542" y="0"/>
                  </a:lnTo>
                  <a:lnTo>
                    <a:pt x="800" y="243"/>
                  </a:lnTo>
                  <a:lnTo>
                    <a:pt x="13" y="505"/>
                  </a:lnTo>
                  <a:lnTo>
                    <a:pt x="0" y="49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4" name="íṡḷiďe">
              <a:extLst>
                <a:ext uri="{FF2B5EF4-FFF2-40B4-BE49-F238E27FC236}">
                  <a16:creationId xmlns="" xmlns:a16="http://schemas.microsoft.com/office/drawing/2014/main" id="{C9DF6A4C-7DD9-4D35-B44E-D4F63E6C7457}"/>
                </a:ext>
              </a:extLst>
            </p:cNvPr>
            <p:cNvSpPr/>
            <p:nvPr/>
          </p:nvSpPr>
          <p:spPr bwMode="auto">
            <a:xfrm>
              <a:off x="1836640" y="2629909"/>
              <a:ext cx="715696" cy="353576"/>
            </a:xfrm>
            <a:custGeom>
              <a:avLst/>
              <a:gdLst>
                <a:gd name="T0" fmla="*/ 1076 w 1089"/>
                <a:gd name="T1" fmla="*/ 111 h 538"/>
                <a:gd name="T2" fmla="*/ 959 w 1089"/>
                <a:gd name="T3" fmla="*/ 0 h 538"/>
                <a:gd name="T4" fmla="*/ 678 w 1089"/>
                <a:gd name="T5" fmla="*/ 192 h 538"/>
                <a:gd name="T6" fmla="*/ 467 w 1089"/>
                <a:gd name="T7" fmla="*/ 146 h 538"/>
                <a:gd name="T8" fmla="*/ 336 w 1089"/>
                <a:gd name="T9" fmla="*/ 410 h 538"/>
                <a:gd name="T10" fmla="*/ 70 w 1089"/>
                <a:gd name="T11" fmla="*/ 377 h 538"/>
                <a:gd name="T12" fmla="*/ 0 w 1089"/>
                <a:gd name="T13" fmla="*/ 538 h 538"/>
                <a:gd name="T14" fmla="*/ 1089 w 1089"/>
                <a:gd name="T15" fmla="*/ 232 h 538"/>
                <a:gd name="T16" fmla="*/ 1076 w 1089"/>
                <a:gd name="T17" fmla="*/ 111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089" h="538">
                  <a:moveTo>
                    <a:pt x="1076" y="111"/>
                  </a:moveTo>
                  <a:lnTo>
                    <a:pt x="959" y="0"/>
                  </a:lnTo>
                  <a:lnTo>
                    <a:pt x="678" y="192"/>
                  </a:lnTo>
                  <a:lnTo>
                    <a:pt x="467" y="146"/>
                  </a:lnTo>
                  <a:lnTo>
                    <a:pt x="336" y="410"/>
                  </a:lnTo>
                  <a:lnTo>
                    <a:pt x="70" y="377"/>
                  </a:lnTo>
                  <a:lnTo>
                    <a:pt x="0" y="538"/>
                  </a:lnTo>
                  <a:lnTo>
                    <a:pt x="1089" y="232"/>
                  </a:lnTo>
                  <a:lnTo>
                    <a:pt x="1076" y="111"/>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5" name="ïşlîḋe">
              <a:extLst>
                <a:ext uri="{FF2B5EF4-FFF2-40B4-BE49-F238E27FC236}">
                  <a16:creationId xmlns="" xmlns:a16="http://schemas.microsoft.com/office/drawing/2014/main" id="{FF1F215F-6CE2-4CCD-A01D-409CC6008DE1}"/>
                </a:ext>
              </a:extLst>
            </p:cNvPr>
            <p:cNvSpPr/>
            <p:nvPr/>
          </p:nvSpPr>
          <p:spPr bwMode="auto">
            <a:xfrm>
              <a:off x="1836640" y="2629909"/>
              <a:ext cx="715696" cy="353576"/>
            </a:xfrm>
            <a:custGeom>
              <a:avLst/>
              <a:gdLst>
                <a:gd name="T0" fmla="*/ 1076 w 1089"/>
                <a:gd name="T1" fmla="*/ 111 h 538"/>
                <a:gd name="T2" fmla="*/ 959 w 1089"/>
                <a:gd name="T3" fmla="*/ 0 h 538"/>
                <a:gd name="T4" fmla="*/ 678 w 1089"/>
                <a:gd name="T5" fmla="*/ 192 h 538"/>
                <a:gd name="T6" fmla="*/ 467 w 1089"/>
                <a:gd name="T7" fmla="*/ 146 h 538"/>
                <a:gd name="T8" fmla="*/ 336 w 1089"/>
                <a:gd name="T9" fmla="*/ 410 h 538"/>
                <a:gd name="T10" fmla="*/ 70 w 1089"/>
                <a:gd name="T11" fmla="*/ 377 h 538"/>
                <a:gd name="T12" fmla="*/ 0 w 1089"/>
                <a:gd name="T13" fmla="*/ 538 h 538"/>
                <a:gd name="T14" fmla="*/ 1089 w 1089"/>
                <a:gd name="T15" fmla="*/ 232 h 538"/>
                <a:gd name="T16" fmla="*/ 1076 w 1089"/>
                <a:gd name="T17" fmla="*/ 111 h 5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089" h="538">
                  <a:moveTo>
                    <a:pt x="1076" y="111"/>
                  </a:moveTo>
                  <a:lnTo>
                    <a:pt x="959" y="0"/>
                  </a:lnTo>
                  <a:lnTo>
                    <a:pt x="678" y="192"/>
                  </a:lnTo>
                  <a:lnTo>
                    <a:pt x="467" y="146"/>
                  </a:lnTo>
                  <a:lnTo>
                    <a:pt x="336" y="410"/>
                  </a:lnTo>
                  <a:lnTo>
                    <a:pt x="70" y="377"/>
                  </a:lnTo>
                  <a:lnTo>
                    <a:pt x="0" y="538"/>
                  </a:lnTo>
                  <a:lnTo>
                    <a:pt x="1089" y="232"/>
                  </a:lnTo>
                  <a:lnTo>
                    <a:pt x="1076" y="11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6" name="îśļîḍè">
              <a:extLst>
                <a:ext uri="{FF2B5EF4-FFF2-40B4-BE49-F238E27FC236}">
                  <a16:creationId xmlns="" xmlns:a16="http://schemas.microsoft.com/office/drawing/2014/main" id="{FA55605C-007E-4177-9143-DB8BBEE8C2CD}"/>
                </a:ext>
              </a:extLst>
            </p:cNvPr>
            <p:cNvSpPr/>
            <p:nvPr/>
          </p:nvSpPr>
          <p:spPr bwMode="auto">
            <a:xfrm>
              <a:off x="1754489" y="2639767"/>
              <a:ext cx="835963" cy="394322"/>
            </a:xfrm>
            <a:custGeom>
              <a:avLst/>
              <a:gdLst>
                <a:gd name="T0" fmla="*/ 0 w 1272"/>
                <a:gd name="T1" fmla="*/ 600 h 600"/>
                <a:gd name="T2" fmla="*/ 105 w 1272"/>
                <a:gd name="T3" fmla="*/ 415 h 600"/>
                <a:gd name="T4" fmla="*/ 212 w 1272"/>
                <a:gd name="T5" fmla="*/ 462 h 600"/>
                <a:gd name="T6" fmla="*/ 315 w 1272"/>
                <a:gd name="T7" fmla="*/ 309 h 600"/>
                <a:gd name="T8" fmla="*/ 475 w 1272"/>
                <a:gd name="T9" fmla="*/ 371 h 600"/>
                <a:gd name="T10" fmla="*/ 714 w 1272"/>
                <a:gd name="T11" fmla="*/ 104 h 600"/>
                <a:gd name="T12" fmla="*/ 931 w 1272"/>
                <a:gd name="T13" fmla="*/ 156 h 600"/>
                <a:gd name="T14" fmla="*/ 1202 w 1272"/>
                <a:gd name="T15" fmla="*/ 0 h 600"/>
                <a:gd name="T16" fmla="*/ 1272 w 1272"/>
                <a:gd name="T17" fmla="*/ 252 h 600"/>
                <a:gd name="T18" fmla="*/ 0 w 1272"/>
                <a:gd name="T19" fmla="*/ 600 h 6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72" h="600">
                  <a:moveTo>
                    <a:pt x="0" y="600"/>
                  </a:moveTo>
                  <a:lnTo>
                    <a:pt x="105" y="415"/>
                  </a:lnTo>
                  <a:lnTo>
                    <a:pt x="212" y="462"/>
                  </a:lnTo>
                  <a:lnTo>
                    <a:pt x="315" y="309"/>
                  </a:lnTo>
                  <a:lnTo>
                    <a:pt x="475" y="371"/>
                  </a:lnTo>
                  <a:lnTo>
                    <a:pt x="714" y="104"/>
                  </a:lnTo>
                  <a:lnTo>
                    <a:pt x="931" y="156"/>
                  </a:lnTo>
                  <a:lnTo>
                    <a:pt x="1202" y="0"/>
                  </a:lnTo>
                  <a:lnTo>
                    <a:pt x="1272" y="252"/>
                  </a:lnTo>
                  <a:lnTo>
                    <a:pt x="0" y="600"/>
                  </a:lnTo>
                  <a:close/>
                </a:path>
              </a:pathLst>
            </a:custGeom>
            <a:solidFill>
              <a:srgbClr val="317A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7" name="íšľïḑè">
              <a:extLst>
                <a:ext uri="{FF2B5EF4-FFF2-40B4-BE49-F238E27FC236}">
                  <a16:creationId xmlns="" xmlns:a16="http://schemas.microsoft.com/office/drawing/2014/main" id="{3048EA69-1A89-4356-AB71-61835754BA36}"/>
                </a:ext>
              </a:extLst>
            </p:cNvPr>
            <p:cNvSpPr/>
            <p:nvPr/>
          </p:nvSpPr>
          <p:spPr bwMode="auto">
            <a:xfrm>
              <a:off x="1754489" y="2639767"/>
              <a:ext cx="835963" cy="394322"/>
            </a:xfrm>
            <a:custGeom>
              <a:avLst/>
              <a:gdLst>
                <a:gd name="T0" fmla="*/ 0 w 1272"/>
                <a:gd name="T1" fmla="*/ 600 h 600"/>
                <a:gd name="T2" fmla="*/ 105 w 1272"/>
                <a:gd name="T3" fmla="*/ 415 h 600"/>
                <a:gd name="T4" fmla="*/ 212 w 1272"/>
                <a:gd name="T5" fmla="*/ 462 h 600"/>
                <a:gd name="T6" fmla="*/ 315 w 1272"/>
                <a:gd name="T7" fmla="*/ 309 h 600"/>
                <a:gd name="T8" fmla="*/ 475 w 1272"/>
                <a:gd name="T9" fmla="*/ 371 h 600"/>
                <a:gd name="T10" fmla="*/ 714 w 1272"/>
                <a:gd name="T11" fmla="*/ 104 h 600"/>
                <a:gd name="T12" fmla="*/ 931 w 1272"/>
                <a:gd name="T13" fmla="*/ 156 h 600"/>
                <a:gd name="T14" fmla="*/ 1202 w 1272"/>
                <a:gd name="T15" fmla="*/ 0 h 600"/>
                <a:gd name="T16" fmla="*/ 1272 w 1272"/>
                <a:gd name="T17" fmla="*/ 252 h 600"/>
                <a:gd name="T18" fmla="*/ 0 w 1272"/>
                <a:gd name="T19" fmla="*/ 600 h 6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72" h="600">
                  <a:moveTo>
                    <a:pt x="0" y="600"/>
                  </a:moveTo>
                  <a:lnTo>
                    <a:pt x="105" y="415"/>
                  </a:lnTo>
                  <a:lnTo>
                    <a:pt x="212" y="462"/>
                  </a:lnTo>
                  <a:lnTo>
                    <a:pt x="315" y="309"/>
                  </a:lnTo>
                  <a:lnTo>
                    <a:pt x="475" y="371"/>
                  </a:lnTo>
                  <a:lnTo>
                    <a:pt x="714" y="104"/>
                  </a:lnTo>
                  <a:lnTo>
                    <a:pt x="931" y="156"/>
                  </a:lnTo>
                  <a:lnTo>
                    <a:pt x="1202" y="0"/>
                  </a:lnTo>
                  <a:lnTo>
                    <a:pt x="1272" y="252"/>
                  </a:lnTo>
                  <a:lnTo>
                    <a:pt x="0" y="60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8" name="îṥḻïḓé">
              <a:extLst>
                <a:ext uri="{FF2B5EF4-FFF2-40B4-BE49-F238E27FC236}">
                  <a16:creationId xmlns="" xmlns:a16="http://schemas.microsoft.com/office/drawing/2014/main" id="{817CD18A-41FC-48F1-9D42-757B743B0639}"/>
                </a:ext>
              </a:extLst>
            </p:cNvPr>
            <p:cNvSpPr/>
            <p:nvPr/>
          </p:nvSpPr>
          <p:spPr bwMode="auto">
            <a:xfrm>
              <a:off x="3026837" y="3625572"/>
              <a:ext cx="70321" cy="70321"/>
            </a:xfrm>
            <a:custGeom>
              <a:avLst/>
              <a:gdLst>
                <a:gd name="T0" fmla="*/ 107 w 107"/>
                <a:gd name="T1" fmla="*/ 84 h 107"/>
                <a:gd name="T2" fmla="*/ 22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2" y="107"/>
                  </a:lnTo>
                  <a:lnTo>
                    <a:pt x="0" y="23"/>
                  </a:lnTo>
                  <a:lnTo>
                    <a:pt x="84" y="0"/>
                  </a:lnTo>
                  <a:lnTo>
                    <a:pt x="107" y="84"/>
                  </a:lnTo>
                  <a:close/>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09" name="îṩḻíḍê">
              <a:extLst>
                <a:ext uri="{FF2B5EF4-FFF2-40B4-BE49-F238E27FC236}">
                  <a16:creationId xmlns="" xmlns:a16="http://schemas.microsoft.com/office/drawing/2014/main" id="{7CE8633E-C505-48DD-921A-AEDE6C36AEA6}"/>
                </a:ext>
              </a:extLst>
            </p:cNvPr>
            <p:cNvSpPr/>
            <p:nvPr/>
          </p:nvSpPr>
          <p:spPr bwMode="auto">
            <a:xfrm>
              <a:off x="3026837" y="3625572"/>
              <a:ext cx="70321" cy="70321"/>
            </a:xfrm>
            <a:custGeom>
              <a:avLst/>
              <a:gdLst>
                <a:gd name="T0" fmla="*/ 107 w 107"/>
                <a:gd name="T1" fmla="*/ 84 h 107"/>
                <a:gd name="T2" fmla="*/ 22 w 107"/>
                <a:gd name="T3" fmla="*/ 107 h 107"/>
                <a:gd name="T4" fmla="*/ 0 w 107"/>
                <a:gd name="T5" fmla="*/ 23 h 107"/>
                <a:gd name="T6" fmla="*/ 84 w 107"/>
                <a:gd name="T7" fmla="*/ 0 h 107"/>
                <a:gd name="T8" fmla="*/ 107 w 107"/>
                <a:gd name="T9" fmla="*/ 84 h 107"/>
              </a:gdLst>
              <a:ahLst/>
              <a:cxnLst>
                <a:cxn ang="0">
                  <a:pos x="T0" y="T1"/>
                </a:cxn>
                <a:cxn ang="0">
                  <a:pos x="T2" y="T3"/>
                </a:cxn>
                <a:cxn ang="0">
                  <a:pos x="T4" y="T5"/>
                </a:cxn>
                <a:cxn ang="0">
                  <a:pos x="T6" y="T7"/>
                </a:cxn>
                <a:cxn ang="0">
                  <a:pos x="T8" y="T9"/>
                </a:cxn>
              </a:cxnLst>
              <a:rect l="0" t="0" r="r" b="b"/>
              <a:pathLst>
                <a:path w="107" h="107">
                  <a:moveTo>
                    <a:pt x="107" y="84"/>
                  </a:moveTo>
                  <a:lnTo>
                    <a:pt x="22" y="107"/>
                  </a:lnTo>
                  <a:lnTo>
                    <a:pt x="0" y="23"/>
                  </a:lnTo>
                  <a:lnTo>
                    <a:pt x="84" y="0"/>
                  </a:lnTo>
                  <a:lnTo>
                    <a:pt x="107" y="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0" name="išļïdê">
              <a:extLst>
                <a:ext uri="{FF2B5EF4-FFF2-40B4-BE49-F238E27FC236}">
                  <a16:creationId xmlns="" xmlns:a16="http://schemas.microsoft.com/office/drawing/2014/main" id="{72A1B904-6A45-414D-8ECD-B251F4AE65AB}"/>
                </a:ext>
              </a:extLst>
            </p:cNvPr>
            <p:cNvSpPr/>
            <p:nvPr/>
          </p:nvSpPr>
          <p:spPr bwMode="auto">
            <a:xfrm>
              <a:off x="3135275" y="3530935"/>
              <a:ext cx="363434" cy="118954"/>
            </a:xfrm>
            <a:custGeom>
              <a:avLst/>
              <a:gdLst>
                <a:gd name="T0" fmla="*/ 553 w 553"/>
                <a:gd name="T1" fmla="*/ 33 h 181"/>
                <a:gd name="T2" fmla="*/ 10 w 553"/>
                <a:gd name="T3" fmla="*/ 181 h 181"/>
                <a:gd name="T4" fmla="*/ 0 w 553"/>
                <a:gd name="T5" fmla="*/ 148 h 181"/>
                <a:gd name="T6" fmla="*/ 545 w 553"/>
                <a:gd name="T7" fmla="*/ 0 h 181"/>
                <a:gd name="T8" fmla="*/ 553 w 553"/>
                <a:gd name="T9" fmla="*/ 33 h 181"/>
              </a:gdLst>
              <a:ahLst/>
              <a:cxnLst>
                <a:cxn ang="0">
                  <a:pos x="T0" y="T1"/>
                </a:cxn>
                <a:cxn ang="0">
                  <a:pos x="T2" y="T3"/>
                </a:cxn>
                <a:cxn ang="0">
                  <a:pos x="T4" y="T5"/>
                </a:cxn>
                <a:cxn ang="0">
                  <a:pos x="T6" y="T7"/>
                </a:cxn>
                <a:cxn ang="0">
                  <a:pos x="T8" y="T9"/>
                </a:cxn>
              </a:cxnLst>
              <a:rect l="0" t="0" r="r" b="b"/>
              <a:pathLst>
                <a:path w="553" h="181">
                  <a:moveTo>
                    <a:pt x="553" y="33"/>
                  </a:moveTo>
                  <a:lnTo>
                    <a:pt x="10" y="181"/>
                  </a:lnTo>
                  <a:lnTo>
                    <a:pt x="0" y="148"/>
                  </a:lnTo>
                  <a:lnTo>
                    <a:pt x="545" y="0"/>
                  </a:lnTo>
                  <a:lnTo>
                    <a:pt x="553" y="3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1" name="í$1ídè">
              <a:extLst>
                <a:ext uri="{FF2B5EF4-FFF2-40B4-BE49-F238E27FC236}">
                  <a16:creationId xmlns="" xmlns:a16="http://schemas.microsoft.com/office/drawing/2014/main" id="{8BD37614-B912-452B-837B-B9226D4C386A}"/>
                </a:ext>
              </a:extLst>
            </p:cNvPr>
            <p:cNvSpPr/>
            <p:nvPr/>
          </p:nvSpPr>
          <p:spPr bwMode="auto">
            <a:xfrm>
              <a:off x="3135275" y="3530935"/>
              <a:ext cx="363434" cy="118954"/>
            </a:xfrm>
            <a:custGeom>
              <a:avLst/>
              <a:gdLst>
                <a:gd name="T0" fmla="*/ 553 w 553"/>
                <a:gd name="T1" fmla="*/ 33 h 181"/>
                <a:gd name="T2" fmla="*/ 10 w 553"/>
                <a:gd name="T3" fmla="*/ 181 h 181"/>
                <a:gd name="T4" fmla="*/ 0 w 553"/>
                <a:gd name="T5" fmla="*/ 148 h 181"/>
                <a:gd name="T6" fmla="*/ 545 w 553"/>
                <a:gd name="T7" fmla="*/ 0 h 181"/>
                <a:gd name="T8" fmla="*/ 553 w 553"/>
                <a:gd name="T9" fmla="*/ 33 h 181"/>
              </a:gdLst>
              <a:ahLst/>
              <a:cxnLst>
                <a:cxn ang="0">
                  <a:pos x="T0" y="T1"/>
                </a:cxn>
                <a:cxn ang="0">
                  <a:pos x="T2" y="T3"/>
                </a:cxn>
                <a:cxn ang="0">
                  <a:pos x="T4" y="T5"/>
                </a:cxn>
                <a:cxn ang="0">
                  <a:pos x="T6" y="T7"/>
                </a:cxn>
                <a:cxn ang="0">
                  <a:pos x="T8" y="T9"/>
                </a:cxn>
              </a:cxnLst>
              <a:rect l="0" t="0" r="r" b="b"/>
              <a:pathLst>
                <a:path w="553" h="181">
                  <a:moveTo>
                    <a:pt x="553" y="33"/>
                  </a:moveTo>
                  <a:lnTo>
                    <a:pt x="10" y="181"/>
                  </a:lnTo>
                  <a:lnTo>
                    <a:pt x="0" y="148"/>
                  </a:lnTo>
                  <a:lnTo>
                    <a:pt x="545" y="0"/>
                  </a:lnTo>
                  <a:lnTo>
                    <a:pt x="553"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2" name="išliḓé">
              <a:extLst>
                <a:ext uri="{FF2B5EF4-FFF2-40B4-BE49-F238E27FC236}">
                  <a16:creationId xmlns="" xmlns:a16="http://schemas.microsoft.com/office/drawing/2014/main" id="{19B70D3E-E942-4BFF-9D3E-A80264C304D9}"/>
                </a:ext>
              </a:extLst>
            </p:cNvPr>
            <p:cNvSpPr/>
            <p:nvPr/>
          </p:nvSpPr>
          <p:spPr bwMode="auto">
            <a:xfrm>
              <a:off x="3051153" y="3714295"/>
              <a:ext cx="70321" cy="71636"/>
            </a:xfrm>
            <a:custGeom>
              <a:avLst/>
              <a:gdLst>
                <a:gd name="T0" fmla="*/ 107 w 107"/>
                <a:gd name="T1" fmla="*/ 86 h 109"/>
                <a:gd name="T2" fmla="*/ 22 w 107"/>
                <a:gd name="T3" fmla="*/ 109 h 109"/>
                <a:gd name="T4" fmla="*/ 0 w 107"/>
                <a:gd name="T5" fmla="*/ 25 h 109"/>
                <a:gd name="T6" fmla="*/ 84 w 107"/>
                <a:gd name="T7" fmla="*/ 0 h 109"/>
                <a:gd name="T8" fmla="*/ 107 w 107"/>
                <a:gd name="T9" fmla="*/ 86 h 109"/>
              </a:gdLst>
              <a:ahLst/>
              <a:cxnLst>
                <a:cxn ang="0">
                  <a:pos x="T0" y="T1"/>
                </a:cxn>
                <a:cxn ang="0">
                  <a:pos x="T2" y="T3"/>
                </a:cxn>
                <a:cxn ang="0">
                  <a:pos x="T4" y="T5"/>
                </a:cxn>
                <a:cxn ang="0">
                  <a:pos x="T6" y="T7"/>
                </a:cxn>
                <a:cxn ang="0">
                  <a:pos x="T8" y="T9"/>
                </a:cxn>
              </a:cxnLst>
              <a:rect l="0" t="0" r="r" b="b"/>
              <a:pathLst>
                <a:path w="107" h="109">
                  <a:moveTo>
                    <a:pt x="107" y="86"/>
                  </a:moveTo>
                  <a:lnTo>
                    <a:pt x="22" y="109"/>
                  </a:lnTo>
                  <a:lnTo>
                    <a:pt x="0" y="25"/>
                  </a:lnTo>
                  <a:lnTo>
                    <a:pt x="84" y="0"/>
                  </a:lnTo>
                  <a:lnTo>
                    <a:pt x="107" y="86"/>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3" name="íśḷíḑè">
              <a:extLst>
                <a:ext uri="{FF2B5EF4-FFF2-40B4-BE49-F238E27FC236}">
                  <a16:creationId xmlns="" xmlns:a16="http://schemas.microsoft.com/office/drawing/2014/main" id="{87C7EF0F-B502-49EB-999A-01BAF98B3DF1}"/>
                </a:ext>
              </a:extLst>
            </p:cNvPr>
            <p:cNvSpPr/>
            <p:nvPr/>
          </p:nvSpPr>
          <p:spPr bwMode="auto">
            <a:xfrm>
              <a:off x="3051153" y="3714295"/>
              <a:ext cx="70321" cy="71636"/>
            </a:xfrm>
            <a:custGeom>
              <a:avLst/>
              <a:gdLst>
                <a:gd name="T0" fmla="*/ 107 w 107"/>
                <a:gd name="T1" fmla="*/ 86 h 109"/>
                <a:gd name="T2" fmla="*/ 22 w 107"/>
                <a:gd name="T3" fmla="*/ 109 h 109"/>
                <a:gd name="T4" fmla="*/ 0 w 107"/>
                <a:gd name="T5" fmla="*/ 25 h 109"/>
                <a:gd name="T6" fmla="*/ 84 w 107"/>
                <a:gd name="T7" fmla="*/ 0 h 109"/>
                <a:gd name="T8" fmla="*/ 107 w 107"/>
                <a:gd name="T9" fmla="*/ 86 h 109"/>
              </a:gdLst>
              <a:ahLst/>
              <a:cxnLst>
                <a:cxn ang="0">
                  <a:pos x="T0" y="T1"/>
                </a:cxn>
                <a:cxn ang="0">
                  <a:pos x="T2" y="T3"/>
                </a:cxn>
                <a:cxn ang="0">
                  <a:pos x="T4" y="T5"/>
                </a:cxn>
                <a:cxn ang="0">
                  <a:pos x="T6" y="T7"/>
                </a:cxn>
                <a:cxn ang="0">
                  <a:pos x="T8" y="T9"/>
                </a:cxn>
              </a:cxnLst>
              <a:rect l="0" t="0" r="r" b="b"/>
              <a:pathLst>
                <a:path w="107" h="109">
                  <a:moveTo>
                    <a:pt x="107" y="86"/>
                  </a:moveTo>
                  <a:lnTo>
                    <a:pt x="22" y="109"/>
                  </a:lnTo>
                  <a:lnTo>
                    <a:pt x="0" y="25"/>
                  </a:lnTo>
                  <a:lnTo>
                    <a:pt x="84" y="0"/>
                  </a:lnTo>
                  <a:lnTo>
                    <a:pt x="107" y="8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4" name="íSlïďê">
              <a:extLst>
                <a:ext uri="{FF2B5EF4-FFF2-40B4-BE49-F238E27FC236}">
                  <a16:creationId xmlns="" xmlns:a16="http://schemas.microsoft.com/office/drawing/2014/main" id="{B0AA048C-8F1D-4A74-A6C9-6C5A2B0C78A2}"/>
                </a:ext>
              </a:extLst>
            </p:cNvPr>
            <p:cNvSpPr/>
            <p:nvPr/>
          </p:nvSpPr>
          <p:spPr bwMode="auto">
            <a:xfrm>
              <a:off x="3160906" y="3684721"/>
              <a:ext cx="130784" cy="55205"/>
            </a:xfrm>
            <a:custGeom>
              <a:avLst/>
              <a:gdLst>
                <a:gd name="T0" fmla="*/ 199 w 199"/>
                <a:gd name="T1" fmla="*/ 31 h 84"/>
                <a:gd name="T2" fmla="*/ 8 w 199"/>
                <a:gd name="T3" fmla="*/ 84 h 84"/>
                <a:gd name="T4" fmla="*/ 0 w 199"/>
                <a:gd name="T5" fmla="*/ 51 h 84"/>
                <a:gd name="T6" fmla="*/ 191 w 199"/>
                <a:gd name="T7" fmla="*/ 0 h 84"/>
                <a:gd name="T8" fmla="*/ 199 w 199"/>
                <a:gd name="T9" fmla="*/ 31 h 84"/>
              </a:gdLst>
              <a:ahLst/>
              <a:cxnLst>
                <a:cxn ang="0">
                  <a:pos x="T0" y="T1"/>
                </a:cxn>
                <a:cxn ang="0">
                  <a:pos x="T2" y="T3"/>
                </a:cxn>
                <a:cxn ang="0">
                  <a:pos x="T4" y="T5"/>
                </a:cxn>
                <a:cxn ang="0">
                  <a:pos x="T6" y="T7"/>
                </a:cxn>
                <a:cxn ang="0">
                  <a:pos x="T8" y="T9"/>
                </a:cxn>
              </a:cxnLst>
              <a:rect l="0" t="0" r="r" b="b"/>
              <a:pathLst>
                <a:path w="199" h="84">
                  <a:moveTo>
                    <a:pt x="199" y="31"/>
                  </a:moveTo>
                  <a:lnTo>
                    <a:pt x="8" y="84"/>
                  </a:lnTo>
                  <a:lnTo>
                    <a:pt x="0" y="51"/>
                  </a:lnTo>
                  <a:lnTo>
                    <a:pt x="191" y="0"/>
                  </a:lnTo>
                  <a:lnTo>
                    <a:pt x="199" y="3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5" name="ísḻîḍé">
              <a:extLst>
                <a:ext uri="{FF2B5EF4-FFF2-40B4-BE49-F238E27FC236}">
                  <a16:creationId xmlns="" xmlns:a16="http://schemas.microsoft.com/office/drawing/2014/main" id="{6DF8D1DD-AC47-429B-BC29-20084E82C746}"/>
                </a:ext>
              </a:extLst>
            </p:cNvPr>
            <p:cNvSpPr/>
            <p:nvPr/>
          </p:nvSpPr>
          <p:spPr bwMode="auto">
            <a:xfrm>
              <a:off x="3160906" y="3684721"/>
              <a:ext cx="130784" cy="55205"/>
            </a:xfrm>
            <a:custGeom>
              <a:avLst/>
              <a:gdLst>
                <a:gd name="T0" fmla="*/ 199 w 199"/>
                <a:gd name="T1" fmla="*/ 31 h 84"/>
                <a:gd name="T2" fmla="*/ 8 w 199"/>
                <a:gd name="T3" fmla="*/ 84 h 84"/>
                <a:gd name="T4" fmla="*/ 0 w 199"/>
                <a:gd name="T5" fmla="*/ 51 h 84"/>
                <a:gd name="T6" fmla="*/ 191 w 199"/>
                <a:gd name="T7" fmla="*/ 0 h 84"/>
                <a:gd name="T8" fmla="*/ 199 w 199"/>
                <a:gd name="T9" fmla="*/ 31 h 84"/>
              </a:gdLst>
              <a:ahLst/>
              <a:cxnLst>
                <a:cxn ang="0">
                  <a:pos x="T0" y="T1"/>
                </a:cxn>
                <a:cxn ang="0">
                  <a:pos x="T2" y="T3"/>
                </a:cxn>
                <a:cxn ang="0">
                  <a:pos x="T4" y="T5"/>
                </a:cxn>
                <a:cxn ang="0">
                  <a:pos x="T6" y="T7"/>
                </a:cxn>
                <a:cxn ang="0">
                  <a:pos x="T8" y="T9"/>
                </a:cxn>
              </a:cxnLst>
              <a:rect l="0" t="0" r="r" b="b"/>
              <a:pathLst>
                <a:path w="199" h="84">
                  <a:moveTo>
                    <a:pt x="199" y="31"/>
                  </a:moveTo>
                  <a:lnTo>
                    <a:pt x="8" y="84"/>
                  </a:lnTo>
                  <a:lnTo>
                    <a:pt x="0" y="51"/>
                  </a:lnTo>
                  <a:lnTo>
                    <a:pt x="191" y="0"/>
                  </a:lnTo>
                  <a:lnTo>
                    <a:pt x="199" y="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6" name="ïṥḷîḑè">
              <a:extLst>
                <a:ext uri="{FF2B5EF4-FFF2-40B4-BE49-F238E27FC236}">
                  <a16:creationId xmlns="" xmlns:a16="http://schemas.microsoft.com/office/drawing/2014/main" id="{F1800405-5630-4E00-9B87-6E5E49339C06}"/>
                </a:ext>
              </a:extLst>
            </p:cNvPr>
            <p:cNvSpPr/>
            <p:nvPr/>
          </p:nvSpPr>
          <p:spPr bwMode="auto">
            <a:xfrm>
              <a:off x="3243714" y="3473101"/>
              <a:ext cx="126183" cy="53234"/>
            </a:xfrm>
            <a:custGeom>
              <a:avLst/>
              <a:gdLst>
                <a:gd name="T0" fmla="*/ 192 w 192"/>
                <a:gd name="T1" fmla="*/ 31 h 81"/>
                <a:gd name="T2" fmla="*/ 10 w 192"/>
                <a:gd name="T3" fmla="*/ 81 h 81"/>
                <a:gd name="T4" fmla="*/ 0 w 192"/>
                <a:gd name="T5" fmla="*/ 50 h 81"/>
                <a:gd name="T6" fmla="*/ 183 w 192"/>
                <a:gd name="T7" fmla="*/ 0 h 81"/>
                <a:gd name="T8" fmla="*/ 192 w 192"/>
                <a:gd name="T9" fmla="*/ 31 h 81"/>
              </a:gdLst>
              <a:ahLst/>
              <a:cxnLst>
                <a:cxn ang="0">
                  <a:pos x="T0" y="T1"/>
                </a:cxn>
                <a:cxn ang="0">
                  <a:pos x="T2" y="T3"/>
                </a:cxn>
                <a:cxn ang="0">
                  <a:pos x="T4" y="T5"/>
                </a:cxn>
                <a:cxn ang="0">
                  <a:pos x="T6" y="T7"/>
                </a:cxn>
                <a:cxn ang="0">
                  <a:pos x="T8" y="T9"/>
                </a:cxn>
              </a:cxnLst>
              <a:rect l="0" t="0" r="r" b="b"/>
              <a:pathLst>
                <a:path w="192" h="81">
                  <a:moveTo>
                    <a:pt x="192" y="31"/>
                  </a:moveTo>
                  <a:lnTo>
                    <a:pt x="10" y="81"/>
                  </a:lnTo>
                  <a:lnTo>
                    <a:pt x="0" y="50"/>
                  </a:lnTo>
                  <a:lnTo>
                    <a:pt x="183" y="0"/>
                  </a:lnTo>
                  <a:lnTo>
                    <a:pt x="192" y="3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7" name="ísļîḑê">
              <a:extLst>
                <a:ext uri="{FF2B5EF4-FFF2-40B4-BE49-F238E27FC236}">
                  <a16:creationId xmlns="" xmlns:a16="http://schemas.microsoft.com/office/drawing/2014/main" id="{E17685CC-24A6-4DED-8282-7BB71742D67E}"/>
                </a:ext>
              </a:extLst>
            </p:cNvPr>
            <p:cNvSpPr/>
            <p:nvPr/>
          </p:nvSpPr>
          <p:spPr bwMode="auto">
            <a:xfrm>
              <a:off x="3243714" y="3473101"/>
              <a:ext cx="126183" cy="53234"/>
            </a:xfrm>
            <a:custGeom>
              <a:avLst/>
              <a:gdLst>
                <a:gd name="T0" fmla="*/ 192 w 192"/>
                <a:gd name="T1" fmla="*/ 31 h 81"/>
                <a:gd name="T2" fmla="*/ 10 w 192"/>
                <a:gd name="T3" fmla="*/ 81 h 81"/>
                <a:gd name="T4" fmla="*/ 0 w 192"/>
                <a:gd name="T5" fmla="*/ 50 h 81"/>
                <a:gd name="T6" fmla="*/ 183 w 192"/>
                <a:gd name="T7" fmla="*/ 0 h 81"/>
                <a:gd name="T8" fmla="*/ 192 w 192"/>
                <a:gd name="T9" fmla="*/ 31 h 81"/>
              </a:gdLst>
              <a:ahLst/>
              <a:cxnLst>
                <a:cxn ang="0">
                  <a:pos x="T0" y="T1"/>
                </a:cxn>
                <a:cxn ang="0">
                  <a:pos x="T2" y="T3"/>
                </a:cxn>
                <a:cxn ang="0">
                  <a:pos x="T4" y="T5"/>
                </a:cxn>
                <a:cxn ang="0">
                  <a:pos x="T6" y="T7"/>
                </a:cxn>
                <a:cxn ang="0">
                  <a:pos x="T8" y="T9"/>
                </a:cxn>
              </a:cxnLst>
              <a:rect l="0" t="0" r="r" b="b"/>
              <a:pathLst>
                <a:path w="192" h="81">
                  <a:moveTo>
                    <a:pt x="192" y="31"/>
                  </a:moveTo>
                  <a:lnTo>
                    <a:pt x="10" y="81"/>
                  </a:lnTo>
                  <a:lnTo>
                    <a:pt x="0" y="50"/>
                  </a:lnTo>
                  <a:lnTo>
                    <a:pt x="183" y="0"/>
                  </a:lnTo>
                  <a:lnTo>
                    <a:pt x="192" y="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8" name="íṡļiďe">
              <a:extLst>
                <a:ext uri="{FF2B5EF4-FFF2-40B4-BE49-F238E27FC236}">
                  <a16:creationId xmlns="" xmlns:a16="http://schemas.microsoft.com/office/drawing/2014/main" id="{589AE924-8C86-4FD6-8525-8D509CC365FE}"/>
                </a:ext>
              </a:extLst>
            </p:cNvPr>
            <p:cNvSpPr/>
            <p:nvPr/>
          </p:nvSpPr>
          <p:spPr bwMode="auto">
            <a:xfrm>
              <a:off x="3577573" y="3226650"/>
              <a:ext cx="30889" cy="30889"/>
            </a:xfrm>
            <a:custGeom>
              <a:avLst/>
              <a:gdLst>
                <a:gd name="T0" fmla="*/ 31 w 33"/>
                <a:gd name="T1" fmla="*/ 13 h 33"/>
                <a:gd name="T2" fmla="*/ 20 w 33"/>
                <a:gd name="T3" fmla="*/ 31 h 33"/>
                <a:gd name="T4" fmla="*/ 2 w 33"/>
                <a:gd name="T5" fmla="*/ 21 h 33"/>
                <a:gd name="T6" fmla="*/ 12 w 33"/>
                <a:gd name="T7" fmla="*/ 2 h 33"/>
                <a:gd name="T8" fmla="*/ 31 w 33"/>
                <a:gd name="T9" fmla="*/ 13 h 33"/>
              </a:gdLst>
              <a:ahLst/>
              <a:cxnLst>
                <a:cxn ang="0">
                  <a:pos x="T0" y="T1"/>
                </a:cxn>
                <a:cxn ang="0">
                  <a:pos x="T2" y="T3"/>
                </a:cxn>
                <a:cxn ang="0">
                  <a:pos x="T4" y="T5"/>
                </a:cxn>
                <a:cxn ang="0">
                  <a:pos x="T6" y="T7"/>
                </a:cxn>
                <a:cxn ang="0">
                  <a:pos x="T8" y="T9"/>
                </a:cxn>
              </a:cxnLst>
              <a:rect l="0" t="0" r="r" b="b"/>
              <a:pathLst>
                <a:path w="33" h="33">
                  <a:moveTo>
                    <a:pt x="31" y="13"/>
                  </a:moveTo>
                  <a:cubicBezTo>
                    <a:pt x="33" y="21"/>
                    <a:pt x="28" y="29"/>
                    <a:pt x="20" y="31"/>
                  </a:cubicBezTo>
                  <a:cubicBezTo>
                    <a:pt x="12" y="33"/>
                    <a:pt x="4" y="29"/>
                    <a:pt x="2" y="21"/>
                  </a:cubicBezTo>
                  <a:cubicBezTo>
                    <a:pt x="0" y="13"/>
                    <a:pt x="4" y="4"/>
                    <a:pt x="12" y="2"/>
                  </a:cubicBezTo>
                  <a:cubicBezTo>
                    <a:pt x="20" y="0"/>
                    <a:pt x="29" y="5"/>
                    <a:pt x="31" y="13"/>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19" name="iṣlíḍe">
              <a:extLst>
                <a:ext uri="{FF2B5EF4-FFF2-40B4-BE49-F238E27FC236}">
                  <a16:creationId xmlns="" xmlns:a16="http://schemas.microsoft.com/office/drawing/2014/main" id="{1F0ADD0F-23FD-4642-8508-D215C5E6D6BD}"/>
                </a:ext>
              </a:extLst>
            </p:cNvPr>
            <p:cNvSpPr/>
            <p:nvPr/>
          </p:nvSpPr>
          <p:spPr bwMode="auto">
            <a:xfrm>
              <a:off x="3433646" y="3174730"/>
              <a:ext cx="31546" cy="30889"/>
            </a:xfrm>
            <a:custGeom>
              <a:avLst/>
              <a:gdLst>
                <a:gd name="T0" fmla="*/ 31 w 34"/>
                <a:gd name="T1" fmla="*/ 12 h 33"/>
                <a:gd name="T2" fmla="*/ 21 w 34"/>
                <a:gd name="T3" fmla="*/ 31 h 33"/>
                <a:gd name="T4" fmla="*/ 2 w 34"/>
                <a:gd name="T5" fmla="*/ 20 h 33"/>
                <a:gd name="T6" fmla="*/ 13 w 34"/>
                <a:gd name="T7" fmla="*/ 2 h 33"/>
                <a:gd name="T8" fmla="*/ 31 w 34"/>
                <a:gd name="T9" fmla="*/ 12 h 33"/>
              </a:gdLst>
              <a:ahLst/>
              <a:cxnLst>
                <a:cxn ang="0">
                  <a:pos x="T0" y="T1"/>
                </a:cxn>
                <a:cxn ang="0">
                  <a:pos x="T2" y="T3"/>
                </a:cxn>
                <a:cxn ang="0">
                  <a:pos x="T4" y="T5"/>
                </a:cxn>
                <a:cxn ang="0">
                  <a:pos x="T6" y="T7"/>
                </a:cxn>
                <a:cxn ang="0">
                  <a:pos x="T8" y="T9"/>
                </a:cxn>
              </a:cxnLst>
              <a:rect l="0" t="0" r="r" b="b"/>
              <a:pathLst>
                <a:path w="34" h="33">
                  <a:moveTo>
                    <a:pt x="31" y="12"/>
                  </a:moveTo>
                  <a:cubicBezTo>
                    <a:pt x="34" y="20"/>
                    <a:pt x="29" y="29"/>
                    <a:pt x="21" y="31"/>
                  </a:cubicBezTo>
                  <a:cubicBezTo>
                    <a:pt x="13" y="33"/>
                    <a:pt x="4" y="28"/>
                    <a:pt x="2" y="20"/>
                  </a:cubicBezTo>
                  <a:cubicBezTo>
                    <a:pt x="0" y="12"/>
                    <a:pt x="5" y="4"/>
                    <a:pt x="13" y="2"/>
                  </a:cubicBezTo>
                  <a:cubicBezTo>
                    <a:pt x="21" y="0"/>
                    <a:pt x="29" y="4"/>
                    <a:pt x="31" y="12"/>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0" name="îṣlidê">
              <a:extLst>
                <a:ext uri="{FF2B5EF4-FFF2-40B4-BE49-F238E27FC236}">
                  <a16:creationId xmlns="" xmlns:a16="http://schemas.microsoft.com/office/drawing/2014/main" id="{80AD6687-B11C-437A-B968-4F1FC8964216}"/>
                </a:ext>
              </a:extLst>
            </p:cNvPr>
            <p:cNvSpPr/>
            <p:nvPr/>
          </p:nvSpPr>
          <p:spPr bwMode="auto">
            <a:xfrm>
              <a:off x="3297604" y="3299599"/>
              <a:ext cx="30889" cy="32203"/>
            </a:xfrm>
            <a:custGeom>
              <a:avLst/>
              <a:gdLst>
                <a:gd name="T0" fmla="*/ 31 w 33"/>
                <a:gd name="T1" fmla="*/ 13 h 34"/>
                <a:gd name="T2" fmla="*/ 20 w 33"/>
                <a:gd name="T3" fmla="*/ 32 h 34"/>
                <a:gd name="T4" fmla="*/ 2 w 33"/>
                <a:gd name="T5" fmla="*/ 21 h 34"/>
                <a:gd name="T6" fmla="*/ 12 w 33"/>
                <a:gd name="T7" fmla="*/ 3 h 34"/>
                <a:gd name="T8" fmla="*/ 31 w 33"/>
                <a:gd name="T9" fmla="*/ 13 h 34"/>
              </a:gdLst>
              <a:ahLst/>
              <a:cxnLst>
                <a:cxn ang="0">
                  <a:pos x="T0" y="T1"/>
                </a:cxn>
                <a:cxn ang="0">
                  <a:pos x="T2" y="T3"/>
                </a:cxn>
                <a:cxn ang="0">
                  <a:pos x="T4" y="T5"/>
                </a:cxn>
                <a:cxn ang="0">
                  <a:pos x="T6" y="T7"/>
                </a:cxn>
                <a:cxn ang="0">
                  <a:pos x="T8" y="T9"/>
                </a:cxn>
              </a:cxnLst>
              <a:rect l="0" t="0" r="r" b="b"/>
              <a:pathLst>
                <a:path w="33" h="34">
                  <a:moveTo>
                    <a:pt x="31" y="13"/>
                  </a:moveTo>
                  <a:cubicBezTo>
                    <a:pt x="33" y="21"/>
                    <a:pt x="28" y="29"/>
                    <a:pt x="20" y="32"/>
                  </a:cubicBezTo>
                  <a:cubicBezTo>
                    <a:pt x="12" y="34"/>
                    <a:pt x="4" y="29"/>
                    <a:pt x="2" y="21"/>
                  </a:cubicBezTo>
                  <a:cubicBezTo>
                    <a:pt x="0" y="13"/>
                    <a:pt x="4" y="5"/>
                    <a:pt x="12" y="3"/>
                  </a:cubicBezTo>
                  <a:cubicBezTo>
                    <a:pt x="20" y="0"/>
                    <a:pt x="29" y="5"/>
                    <a:pt x="31" y="13"/>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1" name="íṩļîḍe">
              <a:extLst>
                <a:ext uri="{FF2B5EF4-FFF2-40B4-BE49-F238E27FC236}">
                  <a16:creationId xmlns="" xmlns:a16="http://schemas.microsoft.com/office/drawing/2014/main" id="{4F8C72A6-D6DD-41B7-8763-AD443A88247A}"/>
                </a:ext>
              </a:extLst>
            </p:cNvPr>
            <p:cNvSpPr/>
            <p:nvPr/>
          </p:nvSpPr>
          <p:spPr bwMode="auto">
            <a:xfrm>
              <a:off x="3181280" y="3287770"/>
              <a:ext cx="30889" cy="30889"/>
            </a:xfrm>
            <a:custGeom>
              <a:avLst/>
              <a:gdLst>
                <a:gd name="T0" fmla="*/ 31 w 33"/>
                <a:gd name="T1" fmla="*/ 12 h 33"/>
                <a:gd name="T2" fmla="*/ 21 w 33"/>
                <a:gd name="T3" fmla="*/ 31 h 33"/>
                <a:gd name="T4" fmla="*/ 2 w 33"/>
                <a:gd name="T5" fmla="*/ 20 h 33"/>
                <a:gd name="T6" fmla="*/ 13 w 33"/>
                <a:gd name="T7" fmla="*/ 2 h 33"/>
                <a:gd name="T8" fmla="*/ 31 w 33"/>
                <a:gd name="T9" fmla="*/ 12 h 33"/>
              </a:gdLst>
              <a:ahLst/>
              <a:cxnLst>
                <a:cxn ang="0">
                  <a:pos x="T0" y="T1"/>
                </a:cxn>
                <a:cxn ang="0">
                  <a:pos x="T2" y="T3"/>
                </a:cxn>
                <a:cxn ang="0">
                  <a:pos x="T4" y="T5"/>
                </a:cxn>
                <a:cxn ang="0">
                  <a:pos x="T6" y="T7"/>
                </a:cxn>
                <a:cxn ang="0">
                  <a:pos x="T8" y="T9"/>
                </a:cxn>
              </a:cxnLst>
              <a:rect l="0" t="0" r="r" b="b"/>
              <a:pathLst>
                <a:path w="33" h="33">
                  <a:moveTo>
                    <a:pt x="31" y="12"/>
                  </a:moveTo>
                  <a:cubicBezTo>
                    <a:pt x="33" y="20"/>
                    <a:pt x="29" y="29"/>
                    <a:pt x="21" y="31"/>
                  </a:cubicBezTo>
                  <a:cubicBezTo>
                    <a:pt x="13" y="33"/>
                    <a:pt x="4" y="28"/>
                    <a:pt x="2" y="20"/>
                  </a:cubicBezTo>
                  <a:cubicBezTo>
                    <a:pt x="0" y="12"/>
                    <a:pt x="5" y="4"/>
                    <a:pt x="13" y="2"/>
                  </a:cubicBezTo>
                  <a:cubicBezTo>
                    <a:pt x="21" y="0"/>
                    <a:pt x="29" y="4"/>
                    <a:pt x="31" y="12"/>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2" name="ïṧḷíḋè">
              <a:extLst>
                <a:ext uri="{FF2B5EF4-FFF2-40B4-BE49-F238E27FC236}">
                  <a16:creationId xmlns="" xmlns:a16="http://schemas.microsoft.com/office/drawing/2014/main" id="{3ABBA41F-016D-4176-BC53-FE92E7DE7136}"/>
                </a:ext>
              </a:extLst>
            </p:cNvPr>
            <p:cNvSpPr/>
            <p:nvPr/>
          </p:nvSpPr>
          <p:spPr bwMode="auto">
            <a:xfrm>
              <a:off x="3146448" y="3389636"/>
              <a:ext cx="32203" cy="30889"/>
            </a:xfrm>
            <a:custGeom>
              <a:avLst/>
              <a:gdLst>
                <a:gd name="T0" fmla="*/ 32 w 34"/>
                <a:gd name="T1" fmla="*/ 12 h 33"/>
                <a:gd name="T2" fmla="*/ 21 w 34"/>
                <a:gd name="T3" fmla="*/ 31 h 33"/>
                <a:gd name="T4" fmla="*/ 3 w 34"/>
                <a:gd name="T5" fmla="*/ 20 h 33"/>
                <a:gd name="T6" fmla="*/ 13 w 34"/>
                <a:gd name="T7" fmla="*/ 2 h 33"/>
                <a:gd name="T8" fmla="*/ 32 w 34"/>
                <a:gd name="T9" fmla="*/ 12 h 33"/>
              </a:gdLst>
              <a:ahLst/>
              <a:cxnLst>
                <a:cxn ang="0">
                  <a:pos x="T0" y="T1"/>
                </a:cxn>
                <a:cxn ang="0">
                  <a:pos x="T2" y="T3"/>
                </a:cxn>
                <a:cxn ang="0">
                  <a:pos x="T4" y="T5"/>
                </a:cxn>
                <a:cxn ang="0">
                  <a:pos x="T6" y="T7"/>
                </a:cxn>
                <a:cxn ang="0">
                  <a:pos x="T8" y="T9"/>
                </a:cxn>
              </a:cxnLst>
              <a:rect l="0" t="0" r="r" b="b"/>
              <a:pathLst>
                <a:path w="34" h="33">
                  <a:moveTo>
                    <a:pt x="32" y="12"/>
                  </a:moveTo>
                  <a:cubicBezTo>
                    <a:pt x="34" y="20"/>
                    <a:pt x="29" y="29"/>
                    <a:pt x="21" y="31"/>
                  </a:cubicBezTo>
                  <a:cubicBezTo>
                    <a:pt x="13" y="33"/>
                    <a:pt x="5" y="28"/>
                    <a:pt x="3" y="20"/>
                  </a:cubicBezTo>
                  <a:cubicBezTo>
                    <a:pt x="0" y="12"/>
                    <a:pt x="5" y="4"/>
                    <a:pt x="13" y="2"/>
                  </a:cubicBezTo>
                  <a:cubicBezTo>
                    <a:pt x="21" y="0"/>
                    <a:pt x="29" y="4"/>
                    <a:pt x="32" y="12"/>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3" name="ïṧľíḍé">
              <a:extLst>
                <a:ext uri="{FF2B5EF4-FFF2-40B4-BE49-F238E27FC236}">
                  <a16:creationId xmlns="" xmlns:a16="http://schemas.microsoft.com/office/drawing/2014/main" id="{5D3E2037-7D3D-4FA3-BB52-DBFCB28093DF}"/>
                </a:ext>
              </a:extLst>
            </p:cNvPr>
            <p:cNvSpPr/>
            <p:nvPr/>
          </p:nvSpPr>
          <p:spPr bwMode="auto">
            <a:xfrm>
              <a:off x="2982147" y="3395551"/>
              <a:ext cx="32203" cy="30889"/>
            </a:xfrm>
            <a:custGeom>
              <a:avLst/>
              <a:gdLst>
                <a:gd name="T0" fmla="*/ 31 w 34"/>
                <a:gd name="T1" fmla="*/ 13 h 33"/>
                <a:gd name="T2" fmla="*/ 21 w 34"/>
                <a:gd name="T3" fmla="*/ 31 h 33"/>
                <a:gd name="T4" fmla="*/ 2 w 34"/>
                <a:gd name="T5" fmla="*/ 21 h 33"/>
                <a:gd name="T6" fmla="*/ 13 w 34"/>
                <a:gd name="T7" fmla="*/ 2 h 33"/>
                <a:gd name="T8" fmla="*/ 31 w 34"/>
                <a:gd name="T9" fmla="*/ 13 h 33"/>
              </a:gdLst>
              <a:ahLst/>
              <a:cxnLst>
                <a:cxn ang="0">
                  <a:pos x="T0" y="T1"/>
                </a:cxn>
                <a:cxn ang="0">
                  <a:pos x="T2" y="T3"/>
                </a:cxn>
                <a:cxn ang="0">
                  <a:pos x="T4" y="T5"/>
                </a:cxn>
                <a:cxn ang="0">
                  <a:pos x="T6" y="T7"/>
                </a:cxn>
                <a:cxn ang="0">
                  <a:pos x="T8" y="T9"/>
                </a:cxn>
              </a:cxnLst>
              <a:rect l="0" t="0" r="r" b="b"/>
              <a:pathLst>
                <a:path w="34" h="33">
                  <a:moveTo>
                    <a:pt x="31" y="13"/>
                  </a:moveTo>
                  <a:cubicBezTo>
                    <a:pt x="34" y="21"/>
                    <a:pt x="29" y="29"/>
                    <a:pt x="21" y="31"/>
                  </a:cubicBezTo>
                  <a:cubicBezTo>
                    <a:pt x="13" y="33"/>
                    <a:pt x="5" y="29"/>
                    <a:pt x="2" y="21"/>
                  </a:cubicBezTo>
                  <a:cubicBezTo>
                    <a:pt x="0" y="13"/>
                    <a:pt x="5" y="4"/>
                    <a:pt x="13" y="2"/>
                  </a:cubicBezTo>
                  <a:cubicBezTo>
                    <a:pt x="21" y="0"/>
                    <a:pt x="29" y="5"/>
                    <a:pt x="31" y="13"/>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4" name="is1ïḑê">
              <a:extLst>
                <a:ext uri="{FF2B5EF4-FFF2-40B4-BE49-F238E27FC236}">
                  <a16:creationId xmlns="" xmlns:a16="http://schemas.microsoft.com/office/drawing/2014/main" id="{F4D6ECE0-C5EC-489B-8002-85FE33DD8B13}"/>
                </a:ext>
              </a:extLst>
            </p:cNvPr>
            <p:cNvSpPr/>
            <p:nvPr/>
          </p:nvSpPr>
          <p:spPr bwMode="auto">
            <a:xfrm>
              <a:off x="2888824" y="3491503"/>
              <a:ext cx="31546" cy="30889"/>
            </a:xfrm>
            <a:custGeom>
              <a:avLst/>
              <a:gdLst>
                <a:gd name="T0" fmla="*/ 32 w 34"/>
                <a:gd name="T1" fmla="*/ 13 h 33"/>
                <a:gd name="T2" fmla="*/ 21 w 34"/>
                <a:gd name="T3" fmla="*/ 31 h 33"/>
                <a:gd name="T4" fmla="*/ 3 w 34"/>
                <a:gd name="T5" fmla="*/ 21 h 33"/>
                <a:gd name="T6" fmla="*/ 13 w 34"/>
                <a:gd name="T7" fmla="*/ 2 h 33"/>
                <a:gd name="T8" fmla="*/ 32 w 34"/>
                <a:gd name="T9" fmla="*/ 13 h 33"/>
              </a:gdLst>
              <a:ahLst/>
              <a:cxnLst>
                <a:cxn ang="0">
                  <a:pos x="T0" y="T1"/>
                </a:cxn>
                <a:cxn ang="0">
                  <a:pos x="T2" y="T3"/>
                </a:cxn>
                <a:cxn ang="0">
                  <a:pos x="T4" y="T5"/>
                </a:cxn>
                <a:cxn ang="0">
                  <a:pos x="T6" y="T7"/>
                </a:cxn>
                <a:cxn ang="0">
                  <a:pos x="T8" y="T9"/>
                </a:cxn>
              </a:cxnLst>
              <a:rect l="0" t="0" r="r" b="b"/>
              <a:pathLst>
                <a:path w="34" h="33">
                  <a:moveTo>
                    <a:pt x="32" y="13"/>
                  </a:moveTo>
                  <a:cubicBezTo>
                    <a:pt x="34" y="21"/>
                    <a:pt x="29" y="29"/>
                    <a:pt x="21" y="31"/>
                  </a:cubicBezTo>
                  <a:cubicBezTo>
                    <a:pt x="13" y="33"/>
                    <a:pt x="5" y="29"/>
                    <a:pt x="3" y="21"/>
                  </a:cubicBezTo>
                  <a:cubicBezTo>
                    <a:pt x="0" y="13"/>
                    <a:pt x="5" y="4"/>
                    <a:pt x="13" y="2"/>
                  </a:cubicBezTo>
                  <a:cubicBezTo>
                    <a:pt x="21" y="0"/>
                    <a:pt x="29" y="5"/>
                    <a:pt x="32"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5" name="íṥ1îďê">
              <a:extLst>
                <a:ext uri="{FF2B5EF4-FFF2-40B4-BE49-F238E27FC236}">
                  <a16:creationId xmlns="" xmlns:a16="http://schemas.microsoft.com/office/drawing/2014/main" id="{0843C4D4-0F3F-4F01-904A-6DB5DC105BB9}"/>
                </a:ext>
              </a:extLst>
            </p:cNvPr>
            <p:cNvSpPr/>
            <p:nvPr/>
          </p:nvSpPr>
          <p:spPr bwMode="auto">
            <a:xfrm>
              <a:off x="2946658" y="3213506"/>
              <a:ext cx="30889" cy="32203"/>
            </a:xfrm>
            <a:custGeom>
              <a:avLst/>
              <a:gdLst>
                <a:gd name="T0" fmla="*/ 31 w 33"/>
                <a:gd name="T1" fmla="*/ 13 h 34"/>
                <a:gd name="T2" fmla="*/ 20 w 33"/>
                <a:gd name="T3" fmla="*/ 32 h 34"/>
                <a:gd name="T4" fmla="*/ 2 w 33"/>
                <a:gd name="T5" fmla="*/ 21 h 34"/>
                <a:gd name="T6" fmla="*/ 12 w 33"/>
                <a:gd name="T7" fmla="*/ 3 h 34"/>
                <a:gd name="T8" fmla="*/ 31 w 33"/>
                <a:gd name="T9" fmla="*/ 13 h 34"/>
              </a:gdLst>
              <a:ahLst/>
              <a:cxnLst>
                <a:cxn ang="0">
                  <a:pos x="T0" y="T1"/>
                </a:cxn>
                <a:cxn ang="0">
                  <a:pos x="T2" y="T3"/>
                </a:cxn>
                <a:cxn ang="0">
                  <a:pos x="T4" y="T5"/>
                </a:cxn>
                <a:cxn ang="0">
                  <a:pos x="T6" y="T7"/>
                </a:cxn>
                <a:cxn ang="0">
                  <a:pos x="T8" y="T9"/>
                </a:cxn>
              </a:cxnLst>
              <a:rect l="0" t="0" r="r" b="b"/>
              <a:pathLst>
                <a:path w="33" h="34">
                  <a:moveTo>
                    <a:pt x="31" y="13"/>
                  </a:moveTo>
                  <a:cubicBezTo>
                    <a:pt x="33" y="21"/>
                    <a:pt x="28" y="29"/>
                    <a:pt x="20" y="32"/>
                  </a:cubicBezTo>
                  <a:cubicBezTo>
                    <a:pt x="12" y="34"/>
                    <a:pt x="4" y="29"/>
                    <a:pt x="2" y="21"/>
                  </a:cubicBezTo>
                  <a:cubicBezTo>
                    <a:pt x="0" y="13"/>
                    <a:pt x="4" y="5"/>
                    <a:pt x="12" y="3"/>
                  </a:cubicBezTo>
                  <a:cubicBezTo>
                    <a:pt x="21"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6" name="iS1îde">
              <a:extLst>
                <a:ext uri="{FF2B5EF4-FFF2-40B4-BE49-F238E27FC236}">
                  <a16:creationId xmlns="" xmlns:a16="http://schemas.microsoft.com/office/drawing/2014/main" id="{46300662-A906-487C-BC24-43B9A5EE1A77}"/>
                </a:ext>
              </a:extLst>
            </p:cNvPr>
            <p:cNvSpPr/>
            <p:nvPr/>
          </p:nvSpPr>
          <p:spPr bwMode="auto">
            <a:xfrm>
              <a:off x="3101758" y="3309458"/>
              <a:ext cx="30889" cy="30889"/>
            </a:xfrm>
            <a:custGeom>
              <a:avLst/>
              <a:gdLst>
                <a:gd name="T0" fmla="*/ 31 w 33"/>
                <a:gd name="T1" fmla="*/ 13 h 33"/>
                <a:gd name="T2" fmla="*/ 20 w 33"/>
                <a:gd name="T3" fmla="*/ 31 h 33"/>
                <a:gd name="T4" fmla="*/ 2 w 33"/>
                <a:gd name="T5" fmla="*/ 21 h 33"/>
                <a:gd name="T6" fmla="*/ 12 w 33"/>
                <a:gd name="T7" fmla="*/ 2 h 33"/>
                <a:gd name="T8" fmla="*/ 31 w 33"/>
                <a:gd name="T9" fmla="*/ 13 h 33"/>
              </a:gdLst>
              <a:ahLst/>
              <a:cxnLst>
                <a:cxn ang="0">
                  <a:pos x="T0" y="T1"/>
                </a:cxn>
                <a:cxn ang="0">
                  <a:pos x="T2" y="T3"/>
                </a:cxn>
                <a:cxn ang="0">
                  <a:pos x="T4" y="T5"/>
                </a:cxn>
                <a:cxn ang="0">
                  <a:pos x="T6" y="T7"/>
                </a:cxn>
                <a:cxn ang="0">
                  <a:pos x="T8" y="T9"/>
                </a:cxn>
              </a:cxnLst>
              <a:rect l="0" t="0" r="r" b="b"/>
              <a:pathLst>
                <a:path w="33" h="33">
                  <a:moveTo>
                    <a:pt x="31" y="13"/>
                  </a:moveTo>
                  <a:cubicBezTo>
                    <a:pt x="33" y="21"/>
                    <a:pt x="28" y="29"/>
                    <a:pt x="20" y="31"/>
                  </a:cubicBezTo>
                  <a:cubicBezTo>
                    <a:pt x="12" y="33"/>
                    <a:pt x="4" y="29"/>
                    <a:pt x="2" y="21"/>
                  </a:cubicBezTo>
                  <a:cubicBezTo>
                    <a:pt x="0" y="13"/>
                    <a:pt x="4" y="4"/>
                    <a:pt x="12" y="2"/>
                  </a:cubicBezTo>
                  <a:cubicBezTo>
                    <a:pt x="21"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7" name="íṥḻíde">
              <a:extLst>
                <a:ext uri="{FF2B5EF4-FFF2-40B4-BE49-F238E27FC236}">
                  <a16:creationId xmlns="" xmlns:a16="http://schemas.microsoft.com/office/drawing/2014/main" id="{13BD60F0-8C12-4890-AC40-1FD0119E710B}"/>
                </a:ext>
              </a:extLst>
            </p:cNvPr>
            <p:cNvSpPr/>
            <p:nvPr/>
          </p:nvSpPr>
          <p:spPr bwMode="auto">
            <a:xfrm>
              <a:off x="3191795" y="3146471"/>
              <a:ext cx="30889" cy="30889"/>
            </a:xfrm>
            <a:custGeom>
              <a:avLst/>
              <a:gdLst>
                <a:gd name="T0" fmla="*/ 31 w 33"/>
                <a:gd name="T1" fmla="*/ 13 h 33"/>
                <a:gd name="T2" fmla="*/ 20 w 33"/>
                <a:gd name="T3" fmla="*/ 31 h 33"/>
                <a:gd name="T4" fmla="*/ 2 w 33"/>
                <a:gd name="T5" fmla="*/ 21 h 33"/>
                <a:gd name="T6" fmla="*/ 12 w 33"/>
                <a:gd name="T7" fmla="*/ 2 h 33"/>
                <a:gd name="T8" fmla="*/ 31 w 33"/>
                <a:gd name="T9" fmla="*/ 13 h 33"/>
              </a:gdLst>
              <a:ahLst/>
              <a:cxnLst>
                <a:cxn ang="0">
                  <a:pos x="T0" y="T1"/>
                </a:cxn>
                <a:cxn ang="0">
                  <a:pos x="T2" y="T3"/>
                </a:cxn>
                <a:cxn ang="0">
                  <a:pos x="T4" y="T5"/>
                </a:cxn>
                <a:cxn ang="0">
                  <a:pos x="T6" y="T7"/>
                </a:cxn>
                <a:cxn ang="0">
                  <a:pos x="T8" y="T9"/>
                </a:cxn>
              </a:cxnLst>
              <a:rect l="0" t="0" r="r" b="b"/>
              <a:pathLst>
                <a:path w="33" h="33">
                  <a:moveTo>
                    <a:pt x="31" y="13"/>
                  </a:moveTo>
                  <a:cubicBezTo>
                    <a:pt x="33" y="21"/>
                    <a:pt x="28" y="29"/>
                    <a:pt x="20" y="31"/>
                  </a:cubicBezTo>
                  <a:cubicBezTo>
                    <a:pt x="12" y="33"/>
                    <a:pt x="4" y="29"/>
                    <a:pt x="2" y="21"/>
                  </a:cubicBezTo>
                  <a:cubicBezTo>
                    <a:pt x="0" y="13"/>
                    <a:pt x="4" y="4"/>
                    <a:pt x="12" y="2"/>
                  </a:cubicBezTo>
                  <a:cubicBezTo>
                    <a:pt x="20"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8" name="íṣľîḑé">
              <a:extLst>
                <a:ext uri="{FF2B5EF4-FFF2-40B4-BE49-F238E27FC236}">
                  <a16:creationId xmlns="" xmlns:a16="http://schemas.microsoft.com/office/drawing/2014/main" id="{BDF87E81-03F5-4CB1-AB9E-E38A88F44972}"/>
                </a:ext>
              </a:extLst>
            </p:cNvPr>
            <p:cNvSpPr/>
            <p:nvPr/>
          </p:nvSpPr>
          <p:spPr bwMode="auto">
            <a:xfrm>
              <a:off x="3299576" y="3214820"/>
              <a:ext cx="30889" cy="31546"/>
            </a:xfrm>
            <a:custGeom>
              <a:avLst/>
              <a:gdLst>
                <a:gd name="T0" fmla="*/ 31 w 33"/>
                <a:gd name="T1" fmla="*/ 13 h 34"/>
                <a:gd name="T2" fmla="*/ 20 w 33"/>
                <a:gd name="T3" fmla="*/ 31 h 34"/>
                <a:gd name="T4" fmla="*/ 2 w 33"/>
                <a:gd name="T5" fmla="*/ 21 h 34"/>
                <a:gd name="T6" fmla="*/ 12 w 33"/>
                <a:gd name="T7" fmla="*/ 2 h 34"/>
                <a:gd name="T8" fmla="*/ 31 w 33"/>
                <a:gd name="T9" fmla="*/ 13 h 34"/>
              </a:gdLst>
              <a:ahLst/>
              <a:cxnLst>
                <a:cxn ang="0">
                  <a:pos x="T0" y="T1"/>
                </a:cxn>
                <a:cxn ang="0">
                  <a:pos x="T2" y="T3"/>
                </a:cxn>
                <a:cxn ang="0">
                  <a:pos x="T4" y="T5"/>
                </a:cxn>
                <a:cxn ang="0">
                  <a:pos x="T6" y="T7"/>
                </a:cxn>
                <a:cxn ang="0">
                  <a:pos x="T8" y="T9"/>
                </a:cxn>
              </a:cxnLst>
              <a:rect l="0" t="0" r="r" b="b"/>
              <a:pathLst>
                <a:path w="33" h="34">
                  <a:moveTo>
                    <a:pt x="31" y="13"/>
                  </a:moveTo>
                  <a:cubicBezTo>
                    <a:pt x="33" y="21"/>
                    <a:pt x="28" y="29"/>
                    <a:pt x="20" y="31"/>
                  </a:cubicBezTo>
                  <a:cubicBezTo>
                    <a:pt x="12" y="34"/>
                    <a:pt x="4" y="29"/>
                    <a:pt x="2" y="21"/>
                  </a:cubicBezTo>
                  <a:cubicBezTo>
                    <a:pt x="0" y="13"/>
                    <a:pt x="4" y="5"/>
                    <a:pt x="12" y="2"/>
                  </a:cubicBezTo>
                  <a:cubicBezTo>
                    <a:pt x="20"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29" name="ï$1îdê">
              <a:extLst>
                <a:ext uri="{FF2B5EF4-FFF2-40B4-BE49-F238E27FC236}">
                  <a16:creationId xmlns="" xmlns:a16="http://schemas.microsoft.com/office/drawing/2014/main" id="{C1E39914-C02B-48C8-90A7-B5660ADA7306}"/>
                </a:ext>
              </a:extLst>
            </p:cNvPr>
            <p:cNvSpPr/>
            <p:nvPr/>
          </p:nvSpPr>
          <p:spPr bwMode="auto">
            <a:xfrm>
              <a:off x="3363982" y="3043290"/>
              <a:ext cx="32203" cy="30889"/>
            </a:xfrm>
            <a:custGeom>
              <a:avLst/>
              <a:gdLst>
                <a:gd name="T0" fmla="*/ 32 w 34"/>
                <a:gd name="T1" fmla="*/ 13 h 33"/>
                <a:gd name="T2" fmla="*/ 21 w 34"/>
                <a:gd name="T3" fmla="*/ 31 h 33"/>
                <a:gd name="T4" fmla="*/ 3 w 34"/>
                <a:gd name="T5" fmla="*/ 21 h 33"/>
                <a:gd name="T6" fmla="*/ 13 w 34"/>
                <a:gd name="T7" fmla="*/ 2 h 33"/>
                <a:gd name="T8" fmla="*/ 32 w 34"/>
                <a:gd name="T9" fmla="*/ 13 h 33"/>
              </a:gdLst>
              <a:ahLst/>
              <a:cxnLst>
                <a:cxn ang="0">
                  <a:pos x="T0" y="T1"/>
                </a:cxn>
                <a:cxn ang="0">
                  <a:pos x="T2" y="T3"/>
                </a:cxn>
                <a:cxn ang="0">
                  <a:pos x="T4" y="T5"/>
                </a:cxn>
                <a:cxn ang="0">
                  <a:pos x="T6" y="T7"/>
                </a:cxn>
                <a:cxn ang="0">
                  <a:pos x="T8" y="T9"/>
                </a:cxn>
              </a:cxnLst>
              <a:rect l="0" t="0" r="r" b="b"/>
              <a:pathLst>
                <a:path w="34" h="33">
                  <a:moveTo>
                    <a:pt x="32" y="13"/>
                  </a:moveTo>
                  <a:cubicBezTo>
                    <a:pt x="34" y="21"/>
                    <a:pt x="29" y="29"/>
                    <a:pt x="21" y="31"/>
                  </a:cubicBezTo>
                  <a:cubicBezTo>
                    <a:pt x="13" y="33"/>
                    <a:pt x="5" y="29"/>
                    <a:pt x="3" y="21"/>
                  </a:cubicBezTo>
                  <a:cubicBezTo>
                    <a:pt x="0" y="13"/>
                    <a:pt x="5" y="4"/>
                    <a:pt x="13" y="2"/>
                  </a:cubicBezTo>
                  <a:cubicBezTo>
                    <a:pt x="21" y="0"/>
                    <a:pt x="29" y="5"/>
                    <a:pt x="32"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0" name="îṥḻîḍê">
              <a:extLst>
                <a:ext uri="{FF2B5EF4-FFF2-40B4-BE49-F238E27FC236}">
                  <a16:creationId xmlns="" xmlns:a16="http://schemas.microsoft.com/office/drawing/2014/main" id="{D79848E3-8C22-4F95-85F8-92B4B0D14310}"/>
                </a:ext>
              </a:extLst>
            </p:cNvPr>
            <p:cNvSpPr/>
            <p:nvPr/>
          </p:nvSpPr>
          <p:spPr bwMode="auto">
            <a:xfrm>
              <a:off x="3488851" y="3093237"/>
              <a:ext cx="30889" cy="31546"/>
            </a:xfrm>
            <a:custGeom>
              <a:avLst/>
              <a:gdLst>
                <a:gd name="T0" fmla="*/ 31 w 33"/>
                <a:gd name="T1" fmla="*/ 13 h 34"/>
                <a:gd name="T2" fmla="*/ 20 w 33"/>
                <a:gd name="T3" fmla="*/ 32 h 34"/>
                <a:gd name="T4" fmla="*/ 2 w 33"/>
                <a:gd name="T5" fmla="*/ 21 h 34"/>
                <a:gd name="T6" fmla="*/ 12 w 33"/>
                <a:gd name="T7" fmla="*/ 3 h 34"/>
                <a:gd name="T8" fmla="*/ 31 w 33"/>
                <a:gd name="T9" fmla="*/ 13 h 34"/>
              </a:gdLst>
              <a:ahLst/>
              <a:cxnLst>
                <a:cxn ang="0">
                  <a:pos x="T0" y="T1"/>
                </a:cxn>
                <a:cxn ang="0">
                  <a:pos x="T2" y="T3"/>
                </a:cxn>
                <a:cxn ang="0">
                  <a:pos x="T4" y="T5"/>
                </a:cxn>
                <a:cxn ang="0">
                  <a:pos x="T6" y="T7"/>
                </a:cxn>
                <a:cxn ang="0">
                  <a:pos x="T8" y="T9"/>
                </a:cxn>
              </a:cxnLst>
              <a:rect l="0" t="0" r="r" b="b"/>
              <a:pathLst>
                <a:path w="33" h="34">
                  <a:moveTo>
                    <a:pt x="31" y="13"/>
                  </a:moveTo>
                  <a:cubicBezTo>
                    <a:pt x="33" y="21"/>
                    <a:pt x="28" y="30"/>
                    <a:pt x="20" y="32"/>
                  </a:cubicBezTo>
                  <a:cubicBezTo>
                    <a:pt x="12" y="34"/>
                    <a:pt x="4" y="29"/>
                    <a:pt x="2" y="21"/>
                  </a:cubicBezTo>
                  <a:cubicBezTo>
                    <a:pt x="0" y="13"/>
                    <a:pt x="4" y="5"/>
                    <a:pt x="12" y="3"/>
                  </a:cubicBezTo>
                  <a:cubicBezTo>
                    <a:pt x="20"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1" name="iṡḻïḍe">
              <a:extLst>
                <a:ext uri="{FF2B5EF4-FFF2-40B4-BE49-F238E27FC236}">
                  <a16:creationId xmlns="" xmlns:a16="http://schemas.microsoft.com/office/drawing/2014/main" id="{C08F2781-D237-494F-AD84-E3A0129BA79B}"/>
                </a:ext>
              </a:extLst>
            </p:cNvPr>
            <p:cNvSpPr/>
            <p:nvPr/>
          </p:nvSpPr>
          <p:spPr bwMode="auto">
            <a:xfrm>
              <a:off x="3574945" y="3042633"/>
              <a:ext cx="30889" cy="31546"/>
            </a:xfrm>
            <a:custGeom>
              <a:avLst/>
              <a:gdLst>
                <a:gd name="T0" fmla="*/ 31 w 33"/>
                <a:gd name="T1" fmla="*/ 13 h 34"/>
                <a:gd name="T2" fmla="*/ 20 w 33"/>
                <a:gd name="T3" fmla="*/ 31 h 34"/>
                <a:gd name="T4" fmla="*/ 2 w 33"/>
                <a:gd name="T5" fmla="*/ 21 h 34"/>
                <a:gd name="T6" fmla="*/ 12 w 33"/>
                <a:gd name="T7" fmla="*/ 2 h 34"/>
                <a:gd name="T8" fmla="*/ 31 w 33"/>
                <a:gd name="T9" fmla="*/ 13 h 34"/>
              </a:gdLst>
              <a:ahLst/>
              <a:cxnLst>
                <a:cxn ang="0">
                  <a:pos x="T0" y="T1"/>
                </a:cxn>
                <a:cxn ang="0">
                  <a:pos x="T2" y="T3"/>
                </a:cxn>
                <a:cxn ang="0">
                  <a:pos x="T4" y="T5"/>
                </a:cxn>
                <a:cxn ang="0">
                  <a:pos x="T6" y="T7"/>
                </a:cxn>
                <a:cxn ang="0">
                  <a:pos x="T8" y="T9"/>
                </a:cxn>
              </a:cxnLst>
              <a:rect l="0" t="0" r="r" b="b"/>
              <a:pathLst>
                <a:path w="33" h="34">
                  <a:moveTo>
                    <a:pt x="31" y="13"/>
                  </a:moveTo>
                  <a:cubicBezTo>
                    <a:pt x="33" y="21"/>
                    <a:pt x="28" y="29"/>
                    <a:pt x="20" y="31"/>
                  </a:cubicBezTo>
                  <a:cubicBezTo>
                    <a:pt x="12" y="34"/>
                    <a:pt x="4" y="29"/>
                    <a:pt x="2" y="21"/>
                  </a:cubicBezTo>
                  <a:cubicBezTo>
                    <a:pt x="0" y="13"/>
                    <a:pt x="4" y="4"/>
                    <a:pt x="12" y="2"/>
                  </a:cubicBezTo>
                  <a:cubicBezTo>
                    <a:pt x="20" y="0"/>
                    <a:pt x="29" y="5"/>
                    <a:pt x="31" y="13"/>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2" name="íSḷidê">
              <a:extLst>
                <a:ext uri="{FF2B5EF4-FFF2-40B4-BE49-F238E27FC236}">
                  <a16:creationId xmlns="" xmlns:a16="http://schemas.microsoft.com/office/drawing/2014/main" id="{464B4EB5-2265-4E9F-B7F4-7985D8DF34C9}"/>
                </a:ext>
              </a:extLst>
            </p:cNvPr>
            <p:cNvSpPr/>
            <p:nvPr/>
          </p:nvSpPr>
          <p:spPr bwMode="auto">
            <a:xfrm>
              <a:off x="2899339" y="3053805"/>
              <a:ext cx="692693" cy="456757"/>
            </a:xfrm>
            <a:custGeom>
              <a:avLst/>
              <a:gdLst>
                <a:gd name="T0" fmla="*/ 14 w 1054"/>
                <a:gd name="T1" fmla="*/ 695 h 695"/>
                <a:gd name="T2" fmla="*/ 0 w 1054"/>
                <a:gd name="T3" fmla="*/ 692 h 695"/>
                <a:gd name="T4" fmla="*/ 92 w 1054"/>
                <a:gd name="T5" fmla="*/ 258 h 695"/>
                <a:gd name="T6" fmla="*/ 328 w 1054"/>
                <a:gd name="T7" fmla="*/ 403 h 695"/>
                <a:gd name="T8" fmla="*/ 467 w 1054"/>
                <a:gd name="T9" fmla="*/ 157 h 695"/>
                <a:gd name="T10" fmla="*/ 629 w 1054"/>
                <a:gd name="T11" fmla="*/ 261 h 695"/>
                <a:gd name="T12" fmla="*/ 720 w 1054"/>
                <a:gd name="T13" fmla="*/ 0 h 695"/>
                <a:gd name="T14" fmla="*/ 922 w 1054"/>
                <a:gd name="T15" fmla="*/ 80 h 695"/>
                <a:gd name="T16" fmla="*/ 1047 w 1054"/>
                <a:gd name="T17" fmla="*/ 3 h 695"/>
                <a:gd name="T18" fmla="*/ 1054 w 1054"/>
                <a:gd name="T19" fmla="*/ 14 h 695"/>
                <a:gd name="T20" fmla="*/ 924 w 1054"/>
                <a:gd name="T21" fmla="*/ 95 h 695"/>
                <a:gd name="T22" fmla="*/ 728 w 1054"/>
                <a:gd name="T23" fmla="*/ 18 h 695"/>
                <a:gd name="T24" fmla="*/ 636 w 1054"/>
                <a:gd name="T25" fmla="*/ 282 h 695"/>
                <a:gd name="T26" fmla="*/ 473 w 1054"/>
                <a:gd name="T27" fmla="*/ 176 h 695"/>
                <a:gd name="T28" fmla="*/ 332 w 1054"/>
                <a:gd name="T29" fmla="*/ 423 h 695"/>
                <a:gd name="T30" fmla="*/ 102 w 1054"/>
                <a:gd name="T31" fmla="*/ 280 h 695"/>
                <a:gd name="T32" fmla="*/ 14 w 1054"/>
                <a:gd name="T33" fmla="*/ 695 h 6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1054" h="695">
                  <a:moveTo>
                    <a:pt x="14" y="695"/>
                  </a:moveTo>
                  <a:lnTo>
                    <a:pt x="0" y="692"/>
                  </a:lnTo>
                  <a:lnTo>
                    <a:pt x="92" y="258"/>
                  </a:lnTo>
                  <a:lnTo>
                    <a:pt x="328" y="403"/>
                  </a:lnTo>
                  <a:lnTo>
                    <a:pt x="467" y="157"/>
                  </a:lnTo>
                  <a:lnTo>
                    <a:pt x="629" y="261"/>
                  </a:lnTo>
                  <a:lnTo>
                    <a:pt x="720" y="0"/>
                  </a:lnTo>
                  <a:lnTo>
                    <a:pt x="922" y="80"/>
                  </a:lnTo>
                  <a:lnTo>
                    <a:pt x="1047" y="3"/>
                  </a:lnTo>
                  <a:lnTo>
                    <a:pt x="1054" y="14"/>
                  </a:lnTo>
                  <a:lnTo>
                    <a:pt x="924" y="95"/>
                  </a:lnTo>
                  <a:lnTo>
                    <a:pt x="728" y="18"/>
                  </a:lnTo>
                  <a:lnTo>
                    <a:pt x="636" y="282"/>
                  </a:lnTo>
                  <a:lnTo>
                    <a:pt x="473" y="176"/>
                  </a:lnTo>
                  <a:lnTo>
                    <a:pt x="332" y="423"/>
                  </a:lnTo>
                  <a:lnTo>
                    <a:pt x="102" y="280"/>
                  </a:lnTo>
                  <a:lnTo>
                    <a:pt x="14" y="695"/>
                  </a:lnTo>
                  <a:close/>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3" name="îṧ1ïḑê">
              <a:extLst>
                <a:ext uri="{FF2B5EF4-FFF2-40B4-BE49-F238E27FC236}">
                  <a16:creationId xmlns="" xmlns:a16="http://schemas.microsoft.com/office/drawing/2014/main" id="{0313F8D6-33DB-41B8-8722-4BB39AA31C2C}"/>
                </a:ext>
              </a:extLst>
            </p:cNvPr>
            <p:cNvSpPr/>
            <p:nvPr/>
          </p:nvSpPr>
          <p:spPr bwMode="auto">
            <a:xfrm>
              <a:off x="2899339" y="3053805"/>
              <a:ext cx="692693" cy="456757"/>
            </a:xfrm>
            <a:custGeom>
              <a:avLst/>
              <a:gdLst>
                <a:gd name="T0" fmla="*/ 14 w 1054"/>
                <a:gd name="T1" fmla="*/ 695 h 695"/>
                <a:gd name="T2" fmla="*/ 0 w 1054"/>
                <a:gd name="T3" fmla="*/ 692 h 695"/>
                <a:gd name="T4" fmla="*/ 92 w 1054"/>
                <a:gd name="T5" fmla="*/ 258 h 695"/>
                <a:gd name="T6" fmla="*/ 328 w 1054"/>
                <a:gd name="T7" fmla="*/ 403 h 695"/>
                <a:gd name="T8" fmla="*/ 467 w 1054"/>
                <a:gd name="T9" fmla="*/ 157 h 695"/>
                <a:gd name="T10" fmla="*/ 629 w 1054"/>
                <a:gd name="T11" fmla="*/ 261 h 695"/>
                <a:gd name="T12" fmla="*/ 720 w 1054"/>
                <a:gd name="T13" fmla="*/ 0 h 695"/>
                <a:gd name="T14" fmla="*/ 922 w 1054"/>
                <a:gd name="T15" fmla="*/ 80 h 695"/>
                <a:gd name="T16" fmla="*/ 1047 w 1054"/>
                <a:gd name="T17" fmla="*/ 3 h 695"/>
                <a:gd name="T18" fmla="*/ 1054 w 1054"/>
                <a:gd name="T19" fmla="*/ 14 h 695"/>
                <a:gd name="T20" fmla="*/ 924 w 1054"/>
                <a:gd name="T21" fmla="*/ 95 h 695"/>
                <a:gd name="T22" fmla="*/ 728 w 1054"/>
                <a:gd name="T23" fmla="*/ 18 h 695"/>
                <a:gd name="T24" fmla="*/ 636 w 1054"/>
                <a:gd name="T25" fmla="*/ 282 h 695"/>
                <a:gd name="T26" fmla="*/ 473 w 1054"/>
                <a:gd name="T27" fmla="*/ 176 h 695"/>
                <a:gd name="T28" fmla="*/ 332 w 1054"/>
                <a:gd name="T29" fmla="*/ 423 h 695"/>
                <a:gd name="T30" fmla="*/ 102 w 1054"/>
                <a:gd name="T31" fmla="*/ 280 h 695"/>
                <a:gd name="T32" fmla="*/ 14 w 1054"/>
                <a:gd name="T33" fmla="*/ 695 h 6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1054" h="695">
                  <a:moveTo>
                    <a:pt x="14" y="695"/>
                  </a:moveTo>
                  <a:lnTo>
                    <a:pt x="0" y="692"/>
                  </a:lnTo>
                  <a:lnTo>
                    <a:pt x="92" y="258"/>
                  </a:lnTo>
                  <a:lnTo>
                    <a:pt x="328" y="403"/>
                  </a:lnTo>
                  <a:lnTo>
                    <a:pt x="467" y="157"/>
                  </a:lnTo>
                  <a:lnTo>
                    <a:pt x="629" y="261"/>
                  </a:lnTo>
                  <a:lnTo>
                    <a:pt x="720" y="0"/>
                  </a:lnTo>
                  <a:lnTo>
                    <a:pt x="922" y="80"/>
                  </a:lnTo>
                  <a:lnTo>
                    <a:pt x="1047" y="3"/>
                  </a:lnTo>
                  <a:lnTo>
                    <a:pt x="1054" y="14"/>
                  </a:lnTo>
                  <a:lnTo>
                    <a:pt x="924" y="95"/>
                  </a:lnTo>
                  <a:lnTo>
                    <a:pt x="728" y="18"/>
                  </a:lnTo>
                  <a:lnTo>
                    <a:pt x="636" y="282"/>
                  </a:lnTo>
                  <a:lnTo>
                    <a:pt x="473" y="176"/>
                  </a:lnTo>
                  <a:lnTo>
                    <a:pt x="332" y="423"/>
                  </a:lnTo>
                  <a:lnTo>
                    <a:pt x="102" y="280"/>
                  </a:lnTo>
                  <a:lnTo>
                    <a:pt x="14" y="69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4" name="íŝ1îḓé">
              <a:extLst>
                <a:ext uri="{FF2B5EF4-FFF2-40B4-BE49-F238E27FC236}">
                  <a16:creationId xmlns="" xmlns:a16="http://schemas.microsoft.com/office/drawing/2014/main" id="{0ADDA2B6-2B8D-4991-9886-DB4A4A9DE5AA}"/>
                </a:ext>
              </a:extLst>
            </p:cNvPr>
            <p:cNvSpPr/>
            <p:nvPr/>
          </p:nvSpPr>
          <p:spPr bwMode="auto">
            <a:xfrm>
              <a:off x="2903940" y="3534221"/>
              <a:ext cx="30889" cy="30889"/>
            </a:xfrm>
            <a:custGeom>
              <a:avLst/>
              <a:gdLst>
                <a:gd name="T0" fmla="*/ 31 w 33"/>
                <a:gd name="T1" fmla="*/ 13 h 33"/>
                <a:gd name="T2" fmla="*/ 21 w 33"/>
                <a:gd name="T3" fmla="*/ 31 h 33"/>
                <a:gd name="T4" fmla="*/ 2 w 33"/>
                <a:gd name="T5" fmla="*/ 21 h 33"/>
                <a:gd name="T6" fmla="*/ 13 w 33"/>
                <a:gd name="T7" fmla="*/ 2 h 33"/>
                <a:gd name="T8" fmla="*/ 31 w 33"/>
                <a:gd name="T9" fmla="*/ 13 h 33"/>
              </a:gdLst>
              <a:ahLst/>
              <a:cxnLst>
                <a:cxn ang="0">
                  <a:pos x="T0" y="T1"/>
                </a:cxn>
                <a:cxn ang="0">
                  <a:pos x="T2" y="T3"/>
                </a:cxn>
                <a:cxn ang="0">
                  <a:pos x="T4" y="T5"/>
                </a:cxn>
                <a:cxn ang="0">
                  <a:pos x="T6" y="T7"/>
                </a:cxn>
                <a:cxn ang="0">
                  <a:pos x="T8" y="T9"/>
                </a:cxn>
              </a:cxnLst>
              <a:rect l="0" t="0" r="r" b="b"/>
              <a:pathLst>
                <a:path w="33" h="33">
                  <a:moveTo>
                    <a:pt x="31" y="13"/>
                  </a:moveTo>
                  <a:cubicBezTo>
                    <a:pt x="33" y="21"/>
                    <a:pt x="29" y="29"/>
                    <a:pt x="21" y="31"/>
                  </a:cubicBezTo>
                  <a:cubicBezTo>
                    <a:pt x="12" y="33"/>
                    <a:pt x="4" y="29"/>
                    <a:pt x="2" y="21"/>
                  </a:cubicBezTo>
                  <a:cubicBezTo>
                    <a:pt x="0" y="13"/>
                    <a:pt x="5" y="4"/>
                    <a:pt x="13" y="2"/>
                  </a:cubicBezTo>
                  <a:cubicBezTo>
                    <a:pt x="21" y="0"/>
                    <a:pt x="29" y="5"/>
                    <a:pt x="31" y="13"/>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5" name="ïṥḻidé">
              <a:extLst>
                <a:ext uri="{FF2B5EF4-FFF2-40B4-BE49-F238E27FC236}">
                  <a16:creationId xmlns="" xmlns:a16="http://schemas.microsoft.com/office/drawing/2014/main" id="{E3FD1C75-55E5-4C08-AAF1-17B043F37136}"/>
                </a:ext>
              </a:extLst>
            </p:cNvPr>
            <p:cNvSpPr/>
            <p:nvPr/>
          </p:nvSpPr>
          <p:spPr bwMode="auto">
            <a:xfrm>
              <a:off x="2912483" y="3179988"/>
              <a:ext cx="681521" cy="377235"/>
            </a:xfrm>
            <a:custGeom>
              <a:avLst/>
              <a:gdLst>
                <a:gd name="T0" fmla="*/ 11 w 1037"/>
                <a:gd name="T1" fmla="*/ 574 h 574"/>
                <a:gd name="T2" fmla="*/ 0 w 1037"/>
                <a:gd name="T3" fmla="*/ 567 h 574"/>
                <a:gd name="T4" fmla="*/ 122 w 1037"/>
                <a:gd name="T5" fmla="*/ 345 h 574"/>
                <a:gd name="T6" fmla="*/ 378 w 1037"/>
                <a:gd name="T7" fmla="*/ 336 h 574"/>
                <a:gd name="T8" fmla="*/ 430 w 1037"/>
                <a:gd name="T9" fmla="*/ 180 h 574"/>
                <a:gd name="T10" fmla="*/ 603 w 1037"/>
                <a:gd name="T11" fmla="*/ 207 h 574"/>
                <a:gd name="T12" fmla="*/ 814 w 1037"/>
                <a:gd name="T13" fmla="*/ 0 h 574"/>
                <a:gd name="T14" fmla="*/ 1037 w 1037"/>
                <a:gd name="T15" fmla="*/ 91 h 574"/>
                <a:gd name="T16" fmla="*/ 1031 w 1037"/>
                <a:gd name="T17" fmla="*/ 104 h 574"/>
                <a:gd name="T18" fmla="*/ 817 w 1037"/>
                <a:gd name="T19" fmla="*/ 17 h 574"/>
                <a:gd name="T20" fmla="*/ 607 w 1037"/>
                <a:gd name="T21" fmla="*/ 222 h 574"/>
                <a:gd name="T22" fmla="*/ 439 w 1037"/>
                <a:gd name="T23" fmla="*/ 195 h 574"/>
                <a:gd name="T24" fmla="*/ 388 w 1037"/>
                <a:gd name="T25" fmla="*/ 349 h 574"/>
                <a:gd name="T26" fmla="*/ 131 w 1037"/>
                <a:gd name="T27" fmla="*/ 358 h 574"/>
                <a:gd name="T28" fmla="*/ 11 w 1037"/>
                <a:gd name="T29" fmla="*/ 574 h 5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1037" h="574">
                  <a:moveTo>
                    <a:pt x="11" y="574"/>
                  </a:moveTo>
                  <a:lnTo>
                    <a:pt x="0" y="567"/>
                  </a:lnTo>
                  <a:lnTo>
                    <a:pt x="122" y="345"/>
                  </a:lnTo>
                  <a:lnTo>
                    <a:pt x="378" y="336"/>
                  </a:lnTo>
                  <a:lnTo>
                    <a:pt x="430" y="180"/>
                  </a:lnTo>
                  <a:lnTo>
                    <a:pt x="603" y="207"/>
                  </a:lnTo>
                  <a:lnTo>
                    <a:pt x="814" y="0"/>
                  </a:lnTo>
                  <a:lnTo>
                    <a:pt x="1037" y="91"/>
                  </a:lnTo>
                  <a:lnTo>
                    <a:pt x="1031" y="104"/>
                  </a:lnTo>
                  <a:lnTo>
                    <a:pt x="817" y="17"/>
                  </a:lnTo>
                  <a:lnTo>
                    <a:pt x="607" y="222"/>
                  </a:lnTo>
                  <a:lnTo>
                    <a:pt x="439" y="195"/>
                  </a:lnTo>
                  <a:lnTo>
                    <a:pt x="388" y="349"/>
                  </a:lnTo>
                  <a:lnTo>
                    <a:pt x="131" y="358"/>
                  </a:lnTo>
                  <a:lnTo>
                    <a:pt x="11" y="574"/>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6" name="íṥliḋé">
              <a:extLst>
                <a:ext uri="{FF2B5EF4-FFF2-40B4-BE49-F238E27FC236}">
                  <a16:creationId xmlns="" xmlns:a16="http://schemas.microsoft.com/office/drawing/2014/main" id="{E7727CBF-6702-46D9-BB71-E4081B1C0147}"/>
                </a:ext>
              </a:extLst>
            </p:cNvPr>
            <p:cNvSpPr/>
            <p:nvPr/>
          </p:nvSpPr>
          <p:spPr bwMode="auto">
            <a:xfrm>
              <a:off x="2912483" y="3179988"/>
              <a:ext cx="681521" cy="377235"/>
            </a:xfrm>
            <a:custGeom>
              <a:avLst/>
              <a:gdLst>
                <a:gd name="T0" fmla="*/ 11 w 1037"/>
                <a:gd name="T1" fmla="*/ 574 h 574"/>
                <a:gd name="T2" fmla="*/ 0 w 1037"/>
                <a:gd name="T3" fmla="*/ 567 h 574"/>
                <a:gd name="T4" fmla="*/ 122 w 1037"/>
                <a:gd name="T5" fmla="*/ 345 h 574"/>
                <a:gd name="T6" fmla="*/ 378 w 1037"/>
                <a:gd name="T7" fmla="*/ 336 h 574"/>
                <a:gd name="T8" fmla="*/ 430 w 1037"/>
                <a:gd name="T9" fmla="*/ 180 h 574"/>
                <a:gd name="T10" fmla="*/ 603 w 1037"/>
                <a:gd name="T11" fmla="*/ 207 h 574"/>
                <a:gd name="T12" fmla="*/ 814 w 1037"/>
                <a:gd name="T13" fmla="*/ 0 h 574"/>
                <a:gd name="T14" fmla="*/ 1037 w 1037"/>
                <a:gd name="T15" fmla="*/ 91 h 574"/>
                <a:gd name="T16" fmla="*/ 1031 w 1037"/>
                <a:gd name="T17" fmla="*/ 104 h 574"/>
                <a:gd name="T18" fmla="*/ 817 w 1037"/>
                <a:gd name="T19" fmla="*/ 17 h 574"/>
                <a:gd name="T20" fmla="*/ 607 w 1037"/>
                <a:gd name="T21" fmla="*/ 222 h 574"/>
                <a:gd name="T22" fmla="*/ 439 w 1037"/>
                <a:gd name="T23" fmla="*/ 195 h 574"/>
                <a:gd name="T24" fmla="*/ 388 w 1037"/>
                <a:gd name="T25" fmla="*/ 349 h 574"/>
                <a:gd name="T26" fmla="*/ 131 w 1037"/>
                <a:gd name="T27" fmla="*/ 358 h 574"/>
                <a:gd name="T28" fmla="*/ 11 w 1037"/>
                <a:gd name="T29" fmla="*/ 574 h 5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1037" h="574">
                  <a:moveTo>
                    <a:pt x="11" y="574"/>
                  </a:moveTo>
                  <a:lnTo>
                    <a:pt x="0" y="567"/>
                  </a:lnTo>
                  <a:lnTo>
                    <a:pt x="122" y="345"/>
                  </a:lnTo>
                  <a:lnTo>
                    <a:pt x="378" y="336"/>
                  </a:lnTo>
                  <a:lnTo>
                    <a:pt x="430" y="180"/>
                  </a:lnTo>
                  <a:lnTo>
                    <a:pt x="603" y="207"/>
                  </a:lnTo>
                  <a:lnTo>
                    <a:pt x="814" y="0"/>
                  </a:lnTo>
                  <a:lnTo>
                    <a:pt x="1037" y="91"/>
                  </a:lnTo>
                  <a:lnTo>
                    <a:pt x="1031" y="104"/>
                  </a:lnTo>
                  <a:lnTo>
                    <a:pt x="817" y="17"/>
                  </a:lnTo>
                  <a:lnTo>
                    <a:pt x="607" y="222"/>
                  </a:lnTo>
                  <a:lnTo>
                    <a:pt x="439" y="195"/>
                  </a:lnTo>
                  <a:lnTo>
                    <a:pt x="388" y="349"/>
                  </a:lnTo>
                  <a:lnTo>
                    <a:pt x="131" y="358"/>
                  </a:lnTo>
                  <a:lnTo>
                    <a:pt x="11" y="57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7" name="iṩlíḋè">
              <a:extLst>
                <a:ext uri="{FF2B5EF4-FFF2-40B4-BE49-F238E27FC236}">
                  <a16:creationId xmlns="" xmlns:a16="http://schemas.microsoft.com/office/drawing/2014/main" id="{C56FBC02-6873-488D-AF65-7CE74828C8C4}"/>
                </a:ext>
              </a:extLst>
            </p:cNvPr>
            <p:cNvSpPr/>
            <p:nvPr/>
          </p:nvSpPr>
          <p:spPr bwMode="auto">
            <a:xfrm>
              <a:off x="3245685" y="1979277"/>
              <a:ext cx="1131049" cy="2104367"/>
            </a:xfrm>
            <a:custGeom>
              <a:avLst/>
              <a:gdLst>
                <a:gd name="T0" fmla="*/ 1705 w 1721"/>
                <a:gd name="T1" fmla="*/ 0 h 3202"/>
                <a:gd name="T2" fmla="*/ 1649 w 1721"/>
                <a:gd name="T3" fmla="*/ 320 h 3202"/>
                <a:gd name="T4" fmla="*/ 1649 w 1721"/>
                <a:gd name="T5" fmla="*/ 320 h 3202"/>
                <a:gd name="T6" fmla="*/ 1635 w 1721"/>
                <a:gd name="T7" fmla="*/ 399 h 3202"/>
                <a:gd name="T8" fmla="*/ 1163 w 1721"/>
                <a:gd name="T9" fmla="*/ 3136 h 3202"/>
                <a:gd name="T10" fmla="*/ 122 w 1721"/>
                <a:gd name="T11" fmla="*/ 2957 h 3202"/>
                <a:gd name="T12" fmla="*/ 0 w 1721"/>
                <a:gd name="T13" fmla="*/ 2989 h 3202"/>
                <a:gd name="T14" fmla="*/ 1216 w 1721"/>
                <a:gd name="T15" fmla="*/ 3202 h 3202"/>
                <a:gd name="T16" fmla="*/ 1721 w 1721"/>
                <a:gd name="T17" fmla="*/ 4 h 3202"/>
                <a:gd name="T18" fmla="*/ 1705 w 1721"/>
                <a:gd name="T19" fmla="*/ 0 h 32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721" h="3202">
                  <a:moveTo>
                    <a:pt x="1705" y="0"/>
                  </a:moveTo>
                  <a:lnTo>
                    <a:pt x="1649" y="320"/>
                  </a:lnTo>
                  <a:lnTo>
                    <a:pt x="1649" y="320"/>
                  </a:lnTo>
                  <a:lnTo>
                    <a:pt x="1635" y="399"/>
                  </a:lnTo>
                  <a:lnTo>
                    <a:pt x="1163" y="3136"/>
                  </a:lnTo>
                  <a:lnTo>
                    <a:pt x="122" y="2957"/>
                  </a:lnTo>
                  <a:lnTo>
                    <a:pt x="0" y="2989"/>
                  </a:lnTo>
                  <a:lnTo>
                    <a:pt x="1216" y="3202"/>
                  </a:lnTo>
                  <a:lnTo>
                    <a:pt x="1721" y="4"/>
                  </a:lnTo>
                  <a:lnTo>
                    <a:pt x="1705"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8" name="ïṣ1iďè">
              <a:extLst>
                <a:ext uri="{FF2B5EF4-FFF2-40B4-BE49-F238E27FC236}">
                  <a16:creationId xmlns="" xmlns:a16="http://schemas.microsoft.com/office/drawing/2014/main" id="{23A11693-18BE-4CFA-8C0A-50FCA649D4F9}"/>
                </a:ext>
              </a:extLst>
            </p:cNvPr>
            <p:cNvSpPr/>
            <p:nvPr/>
          </p:nvSpPr>
          <p:spPr bwMode="auto">
            <a:xfrm>
              <a:off x="3245685" y="1979277"/>
              <a:ext cx="1131049" cy="2104367"/>
            </a:xfrm>
            <a:custGeom>
              <a:avLst/>
              <a:gdLst>
                <a:gd name="T0" fmla="*/ 1705 w 1721"/>
                <a:gd name="T1" fmla="*/ 0 h 3202"/>
                <a:gd name="T2" fmla="*/ 1649 w 1721"/>
                <a:gd name="T3" fmla="*/ 320 h 3202"/>
                <a:gd name="T4" fmla="*/ 1649 w 1721"/>
                <a:gd name="T5" fmla="*/ 320 h 3202"/>
                <a:gd name="T6" fmla="*/ 1635 w 1721"/>
                <a:gd name="T7" fmla="*/ 399 h 3202"/>
                <a:gd name="T8" fmla="*/ 1163 w 1721"/>
                <a:gd name="T9" fmla="*/ 3136 h 3202"/>
                <a:gd name="T10" fmla="*/ 122 w 1721"/>
                <a:gd name="T11" fmla="*/ 2957 h 3202"/>
                <a:gd name="T12" fmla="*/ 0 w 1721"/>
                <a:gd name="T13" fmla="*/ 2989 h 3202"/>
                <a:gd name="T14" fmla="*/ 1216 w 1721"/>
                <a:gd name="T15" fmla="*/ 3202 h 3202"/>
                <a:gd name="T16" fmla="*/ 1721 w 1721"/>
                <a:gd name="T17" fmla="*/ 4 h 3202"/>
                <a:gd name="T18" fmla="*/ 1705 w 1721"/>
                <a:gd name="T19" fmla="*/ 0 h 32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721" h="3202">
                  <a:moveTo>
                    <a:pt x="1705" y="0"/>
                  </a:moveTo>
                  <a:lnTo>
                    <a:pt x="1649" y="320"/>
                  </a:lnTo>
                  <a:lnTo>
                    <a:pt x="1649" y="320"/>
                  </a:lnTo>
                  <a:lnTo>
                    <a:pt x="1635" y="399"/>
                  </a:lnTo>
                  <a:lnTo>
                    <a:pt x="1163" y="3136"/>
                  </a:lnTo>
                  <a:lnTo>
                    <a:pt x="122" y="2957"/>
                  </a:lnTo>
                  <a:lnTo>
                    <a:pt x="0" y="2989"/>
                  </a:lnTo>
                  <a:lnTo>
                    <a:pt x="1216" y="3202"/>
                  </a:lnTo>
                  <a:lnTo>
                    <a:pt x="1721" y="4"/>
                  </a:lnTo>
                  <a:lnTo>
                    <a:pt x="1705"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39" name="ïŝḻiḍé">
              <a:extLst>
                <a:ext uri="{FF2B5EF4-FFF2-40B4-BE49-F238E27FC236}">
                  <a16:creationId xmlns="" xmlns:a16="http://schemas.microsoft.com/office/drawing/2014/main" id="{5F57B388-E865-4BC3-A395-9083F95AD8DB}"/>
                </a:ext>
              </a:extLst>
            </p:cNvPr>
            <p:cNvSpPr/>
            <p:nvPr/>
          </p:nvSpPr>
          <p:spPr bwMode="auto">
            <a:xfrm>
              <a:off x="3124760" y="3901598"/>
              <a:ext cx="201104" cy="42061"/>
            </a:xfrm>
            <a:custGeom>
              <a:avLst/>
              <a:gdLst>
                <a:gd name="T0" fmla="*/ 119 w 306"/>
                <a:gd name="T1" fmla="*/ 0 h 64"/>
                <a:gd name="T2" fmla="*/ 0 w 306"/>
                <a:gd name="T3" fmla="*/ 33 h 64"/>
                <a:gd name="T4" fmla="*/ 184 w 306"/>
                <a:gd name="T5" fmla="*/ 64 h 64"/>
                <a:gd name="T6" fmla="*/ 306 w 306"/>
                <a:gd name="T7" fmla="*/ 32 h 64"/>
                <a:gd name="T8" fmla="*/ 119 w 306"/>
                <a:gd name="T9" fmla="*/ 0 h 64"/>
              </a:gdLst>
              <a:ahLst/>
              <a:cxnLst>
                <a:cxn ang="0">
                  <a:pos x="T0" y="T1"/>
                </a:cxn>
                <a:cxn ang="0">
                  <a:pos x="T2" y="T3"/>
                </a:cxn>
                <a:cxn ang="0">
                  <a:pos x="T4" y="T5"/>
                </a:cxn>
                <a:cxn ang="0">
                  <a:pos x="T6" y="T7"/>
                </a:cxn>
                <a:cxn ang="0">
                  <a:pos x="T8" y="T9"/>
                </a:cxn>
              </a:cxnLst>
              <a:rect l="0" t="0" r="r" b="b"/>
              <a:pathLst>
                <a:path w="306" h="64">
                  <a:moveTo>
                    <a:pt x="119" y="0"/>
                  </a:moveTo>
                  <a:lnTo>
                    <a:pt x="0" y="33"/>
                  </a:lnTo>
                  <a:lnTo>
                    <a:pt x="184" y="64"/>
                  </a:lnTo>
                  <a:lnTo>
                    <a:pt x="306" y="32"/>
                  </a:lnTo>
                  <a:lnTo>
                    <a:pt x="119" y="0"/>
                  </a:lnTo>
                  <a:close/>
                </a:path>
              </a:pathLst>
            </a:custGeom>
            <a:solidFill>
              <a:srgbClr val="677CB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0" name="ïṥļíďê">
              <a:extLst>
                <a:ext uri="{FF2B5EF4-FFF2-40B4-BE49-F238E27FC236}">
                  <a16:creationId xmlns="" xmlns:a16="http://schemas.microsoft.com/office/drawing/2014/main" id="{F7D5CF95-587D-4732-940E-6C872DDABE2F}"/>
                </a:ext>
              </a:extLst>
            </p:cNvPr>
            <p:cNvSpPr/>
            <p:nvPr/>
          </p:nvSpPr>
          <p:spPr bwMode="auto">
            <a:xfrm>
              <a:off x="3124760" y="3901598"/>
              <a:ext cx="201104" cy="42061"/>
            </a:xfrm>
            <a:custGeom>
              <a:avLst/>
              <a:gdLst>
                <a:gd name="T0" fmla="*/ 119 w 306"/>
                <a:gd name="T1" fmla="*/ 0 h 64"/>
                <a:gd name="T2" fmla="*/ 0 w 306"/>
                <a:gd name="T3" fmla="*/ 33 h 64"/>
                <a:gd name="T4" fmla="*/ 184 w 306"/>
                <a:gd name="T5" fmla="*/ 64 h 64"/>
                <a:gd name="T6" fmla="*/ 306 w 306"/>
                <a:gd name="T7" fmla="*/ 32 h 64"/>
                <a:gd name="T8" fmla="*/ 119 w 306"/>
                <a:gd name="T9" fmla="*/ 0 h 64"/>
              </a:gdLst>
              <a:ahLst/>
              <a:cxnLst>
                <a:cxn ang="0">
                  <a:pos x="T0" y="T1"/>
                </a:cxn>
                <a:cxn ang="0">
                  <a:pos x="T2" y="T3"/>
                </a:cxn>
                <a:cxn ang="0">
                  <a:pos x="T4" y="T5"/>
                </a:cxn>
                <a:cxn ang="0">
                  <a:pos x="T6" y="T7"/>
                </a:cxn>
                <a:cxn ang="0">
                  <a:pos x="T8" y="T9"/>
                </a:cxn>
              </a:cxnLst>
              <a:rect l="0" t="0" r="r" b="b"/>
              <a:pathLst>
                <a:path w="306" h="64">
                  <a:moveTo>
                    <a:pt x="119" y="0"/>
                  </a:moveTo>
                  <a:lnTo>
                    <a:pt x="0" y="33"/>
                  </a:lnTo>
                  <a:lnTo>
                    <a:pt x="184" y="64"/>
                  </a:lnTo>
                  <a:lnTo>
                    <a:pt x="306" y="32"/>
                  </a:lnTo>
                  <a:lnTo>
                    <a:pt x="11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1" name="iś1iďé">
              <a:extLst>
                <a:ext uri="{FF2B5EF4-FFF2-40B4-BE49-F238E27FC236}">
                  <a16:creationId xmlns="" xmlns:a16="http://schemas.microsoft.com/office/drawing/2014/main" id="{790DC4FA-EC6D-4DBA-BDC2-A8382D442EFC}"/>
                </a:ext>
              </a:extLst>
            </p:cNvPr>
            <p:cNvSpPr/>
            <p:nvPr/>
          </p:nvSpPr>
          <p:spPr bwMode="auto">
            <a:xfrm>
              <a:off x="2431409" y="3763586"/>
              <a:ext cx="771557" cy="159701"/>
            </a:xfrm>
            <a:custGeom>
              <a:avLst/>
              <a:gdLst>
                <a:gd name="T0" fmla="*/ 101 w 1174"/>
                <a:gd name="T1" fmla="*/ 0 h 243"/>
                <a:gd name="T2" fmla="*/ 7 w 1174"/>
                <a:gd name="T3" fmla="*/ 14 h 243"/>
                <a:gd name="T4" fmla="*/ 0 w 1174"/>
                <a:gd name="T5" fmla="*/ 58 h 243"/>
                <a:gd name="T6" fmla="*/ 1055 w 1174"/>
                <a:gd name="T7" fmla="*/ 243 h 243"/>
                <a:gd name="T8" fmla="*/ 1174 w 1174"/>
                <a:gd name="T9" fmla="*/ 210 h 243"/>
                <a:gd name="T10" fmla="*/ 97 w 1174"/>
                <a:gd name="T11" fmla="*/ 25 h 243"/>
                <a:gd name="T12" fmla="*/ 101 w 1174"/>
                <a:gd name="T13" fmla="*/ 0 h 243"/>
              </a:gdLst>
              <a:ahLst/>
              <a:cxnLst>
                <a:cxn ang="0">
                  <a:pos x="T0" y="T1"/>
                </a:cxn>
                <a:cxn ang="0">
                  <a:pos x="T2" y="T3"/>
                </a:cxn>
                <a:cxn ang="0">
                  <a:pos x="T4" y="T5"/>
                </a:cxn>
                <a:cxn ang="0">
                  <a:pos x="T6" y="T7"/>
                </a:cxn>
                <a:cxn ang="0">
                  <a:pos x="T8" y="T9"/>
                </a:cxn>
                <a:cxn ang="0">
                  <a:pos x="T10" y="T11"/>
                </a:cxn>
                <a:cxn ang="0">
                  <a:pos x="T12" y="T13"/>
                </a:cxn>
              </a:cxnLst>
              <a:rect l="0" t="0" r="r" b="b"/>
              <a:pathLst>
                <a:path w="1174" h="243">
                  <a:moveTo>
                    <a:pt x="101" y="0"/>
                  </a:moveTo>
                  <a:lnTo>
                    <a:pt x="7" y="14"/>
                  </a:lnTo>
                  <a:lnTo>
                    <a:pt x="0" y="58"/>
                  </a:lnTo>
                  <a:lnTo>
                    <a:pt x="1055" y="243"/>
                  </a:lnTo>
                  <a:lnTo>
                    <a:pt x="1174" y="210"/>
                  </a:lnTo>
                  <a:lnTo>
                    <a:pt x="97" y="25"/>
                  </a:lnTo>
                  <a:lnTo>
                    <a:pt x="101" y="0"/>
                  </a:lnTo>
                  <a:close/>
                </a:path>
              </a:pathLst>
            </a:custGeom>
            <a:solidFill>
              <a:srgbClr val="9CABC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2" name="ïṥľíḓe">
              <a:extLst>
                <a:ext uri="{FF2B5EF4-FFF2-40B4-BE49-F238E27FC236}">
                  <a16:creationId xmlns="" xmlns:a16="http://schemas.microsoft.com/office/drawing/2014/main" id="{B819CE4C-9EE2-4465-A5CA-B18088B18A21}"/>
                </a:ext>
              </a:extLst>
            </p:cNvPr>
            <p:cNvSpPr/>
            <p:nvPr/>
          </p:nvSpPr>
          <p:spPr bwMode="auto">
            <a:xfrm>
              <a:off x="2431409" y="3763586"/>
              <a:ext cx="771557" cy="159701"/>
            </a:xfrm>
            <a:custGeom>
              <a:avLst/>
              <a:gdLst>
                <a:gd name="T0" fmla="*/ 101 w 1174"/>
                <a:gd name="T1" fmla="*/ 0 h 243"/>
                <a:gd name="T2" fmla="*/ 7 w 1174"/>
                <a:gd name="T3" fmla="*/ 14 h 243"/>
                <a:gd name="T4" fmla="*/ 0 w 1174"/>
                <a:gd name="T5" fmla="*/ 58 h 243"/>
                <a:gd name="T6" fmla="*/ 1055 w 1174"/>
                <a:gd name="T7" fmla="*/ 243 h 243"/>
                <a:gd name="T8" fmla="*/ 1174 w 1174"/>
                <a:gd name="T9" fmla="*/ 210 h 243"/>
                <a:gd name="T10" fmla="*/ 97 w 1174"/>
                <a:gd name="T11" fmla="*/ 25 h 243"/>
                <a:gd name="T12" fmla="*/ 101 w 1174"/>
                <a:gd name="T13" fmla="*/ 0 h 243"/>
              </a:gdLst>
              <a:ahLst/>
              <a:cxnLst>
                <a:cxn ang="0">
                  <a:pos x="T0" y="T1"/>
                </a:cxn>
                <a:cxn ang="0">
                  <a:pos x="T2" y="T3"/>
                </a:cxn>
                <a:cxn ang="0">
                  <a:pos x="T4" y="T5"/>
                </a:cxn>
                <a:cxn ang="0">
                  <a:pos x="T6" y="T7"/>
                </a:cxn>
                <a:cxn ang="0">
                  <a:pos x="T8" y="T9"/>
                </a:cxn>
                <a:cxn ang="0">
                  <a:pos x="T10" y="T11"/>
                </a:cxn>
                <a:cxn ang="0">
                  <a:pos x="T12" y="T13"/>
                </a:cxn>
              </a:cxnLst>
              <a:rect l="0" t="0" r="r" b="b"/>
              <a:pathLst>
                <a:path w="1174" h="243">
                  <a:moveTo>
                    <a:pt x="101" y="0"/>
                  </a:moveTo>
                  <a:lnTo>
                    <a:pt x="7" y="14"/>
                  </a:lnTo>
                  <a:lnTo>
                    <a:pt x="0" y="58"/>
                  </a:lnTo>
                  <a:lnTo>
                    <a:pt x="1055" y="243"/>
                  </a:lnTo>
                  <a:lnTo>
                    <a:pt x="1174" y="210"/>
                  </a:lnTo>
                  <a:lnTo>
                    <a:pt x="97" y="25"/>
                  </a:lnTo>
                  <a:lnTo>
                    <a:pt x="10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3" name="îsľîḓe">
              <a:extLst>
                <a:ext uri="{FF2B5EF4-FFF2-40B4-BE49-F238E27FC236}">
                  <a16:creationId xmlns="" xmlns:a16="http://schemas.microsoft.com/office/drawing/2014/main" id="{C874A056-753D-47A3-816D-9FE00DFA7E13}"/>
                </a:ext>
              </a:extLst>
            </p:cNvPr>
            <p:cNvSpPr/>
            <p:nvPr/>
          </p:nvSpPr>
          <p:spPr bwMode="auto">
            <a:xfrm>
              <a:off x="2495159" y="1713109"/>
              <a:ext cx="1871717" cy="2327160"/>
            </a:xfrm>
            <a:custGeom>
              <a:avLst/>
              <a:gdLst>
                <a:gd name="T0" fmla="*/ 2305 w 2848"/>
                <a:gd name="T1" fmla="*/ 3541 h 3541"/>
                <a:gd name="T2" fmla="*/ 0 w 2848"/>
                <a:gd name="T3" fmla="*/ 3145 h 3541"/>
                <a:gd name="T4" fmla="*/ 542 w 2848"/>
                <a:gd name="T5" fmla="*/ 0 h 3541"/>
                <a:gd name="T6" fmla="*/ 2848 w 2848"/>
                <a:gd name="T7" fmla="*/ 398 h 3541"/>
                <a:gd name="T8" fmla="*/ 2305 w 2848"/>
                <a:gd name="T9" fmla="*/ 3541 h 3541"/>
              </a:gdLst>
              <a:ahLst/>
              <a:cxnLst>
                <a:cxn ang="0">
                  <a:pos x="T0" y="T1"/>
                </a:cxn>
                <a:cxn ang="0">
                  <a:pos x="T2" y="T3"/>
                </a:cxn>
                <a:cxn ang="0">
                  <a:pos x="T4" y="T5"/>
                </a:cxn>
                <a:cxn ang="0">
                  <a:pos x="T6" y="T7"/>
                </a:cxn>
                <a:cxn ang="0">
                  <a:pos x="T8" y="T9"/>
                </a:cxn>
              </a:cxnLst>
              <a:rect l="0" t="0" r="r" b="b"/>
              <a:pathLst>
                <a:path w="2848" h="3541">
                  <a:moveTo>
                    <a:pt x="2305" y="3541"/>
                  </a:moveTo>
                  <a:lnTo>
                    <a:pt x="0" y="3145"/>
                  </a:lnTo>
                  <a:lnTo>
                    <a:pt x="542" y="0"/>
                  </a:lnTo>
                  <a:lnTo>
                    <a:pt x="2848" y="398"/>
                  </a:lnTo>
                  <a:lnTo>
                    <a:pt x="2305" y="3541"/>
                  </a:lnTo>
                  <a:close/>
                </a:path>
              </a:pathLst>
            </a:custGeom>
            <a:solidFill>
              <a:srgbClr val="F1F2F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4" name="îŝļîḋè">
              <a:extLst>
                <a:ext uri="{FF2B5EF4-FFF2-40B4-BE49-F238E27FC236}">
                  <a16:creationId xmlns="" xmlns:a16="http://schemas.microsoft.com/office/drawing/2014/main" id="{1A88BEAE-4E5A-45F2-AF85-01377F850198}"/>
                </a:ext>
              </a:extLst>
            </p:cNvPr>
            <p:cNvSpPr/>
            <p:nvPr/>
          </p:nvSpPr>
          <p:spPr bwMode="auto">
            <a:xfrm>
              <a:off x="2495159" y="1713109"/>
              <a:ext cx="1871717" cy="2327160"/>
            </a:xfrm>
            <a:custGeom>
              <a:avLst/>
              <a:gdLst>
                <a:gd name="T0" fmla="*/ 2305 w 2848"/>
                <a:gd name="T1" fmla="*/ 3541 h 3541"/>
                <a:gd name="T2" fmla="*/ 0 w 2848"/>
                <a:gd name="T3" fmla="*/ 3145 h 3541"/>
                <a:gd name="T4" fmla="*/ 542 w 2848"/>
                <a:gd name="T5" fmla="*/ 0 h 3541"/>
                <a:gd name="T6" fmla="*/ 2848 w 2848"/>
                <a:gd name="T7" fmla="*/ 398 h 3541"/>
                <a:gd name="T8" fmla="*/ 2305 w 2848"/>
                <a:gd name="T9" fmla="*/ 3541 h 3541"/>
              </a:gdLst>
              <a:ahLst/>
              <a:cxnLst>
                <a:cxn ang="0">
                  <a:pos x="T0" y="T1"/>
                </a:cxn>
                <a:cxn ang="0">
                  <a:pos x="T2" y="T3"/>
                </a:cxn>
                <a:cxn ang="0">
                  <a:pos x="T4" y="T5"/>
                </a:cxn>
                <a:cxn ang="0">
                  <a:pos x="T6" y="T7"/>
                </a:cxn>
                <a:cxn ang="0">
                  <a:pos x="T8" y="T9"/>
                </a:cxn>
              </a:cxnLst>
              <a:rect l="0" t="0" r="r" b="b"/>
              <a:pathLst>
                <a:path w="2848" h="3541">
                  <a:moveTo>
                    <a:pt x="2305" y="3541"/>
                  </a:moveTo>
                  <a:lnTo>
                    <a:pt x="0" y="3145"/>
                  </a:lnTo>
                  <a:lnTo>
                    <a:pt x="542" y="0"/>
                  </a:lnTo>
                  <a:lnTo>
                    <a:pt x="2848" y="398"/>
                  </a:lnTo>
                  <a:lnTo>
                    <a:pt x="2305" y="354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5" name="î$lîḋê">
              <a:extLst>
                <a:ext uri="{FF2B5EF4-FFF2-40B4-BE49-F238E27FC236}">
                  <a16:creationId xmlns="" xmlns:a16="http://schemas.microsoft.com/office/drawing/2014/main" id="{8CC0FF23-1798-410F-8A63-A5FF991A3AA8}"/>
                </a:ext>
              </a:extLst>
            </p:cNvPr>
            <p:cNvSpPr/>
            <p:nvPr/>
          </p:nvSpPr>
          <p:spPr bwMode="auto">
            <a:xfrm>
              <a:off x="2777099" y="1929329"/>
              <a:ext cx="1552316" cy="477788"/>
            </a:xfrm>
            <a:custGeom>
              <a:avLst/>
              <a:gdLst>
                <a:gd name="T0" fmla="*/ 2305 w 2362"/>
                <a:gd name="T1" fmla="*/ 727 h 727"/>
                <a:gd name="T2" fmla="*/ 0 w 2362"/>
                <a:gd name="T3" fmla="*/ 331 h 727"/>
                <a:gd name="T4" fmla="*/ 57 w 2362"/>
                <a:gd name="T5" fmla="*/ 0 h 727"/>
                <a:gd name="T6" fmla="*/ 2362 w 2362"/>
                <a:gd name="T7" fmla="*/ 396 h 727"/>
                <a:gd name="T8" fmla="*/ 2305 w 2362"/>
                <a:gd name="T9" fmla="*/ 727 h 727"/>
              </a:gdLst>
              <a:ahLst/>
              <a:cxnLst>
                <a:cxn ang="0">
                  <a:pos x="T0" y="T1"/>
                </a:cxn>
                <a:cxn ang="0">
                  <a:pos x="T2" y="T3"/>
                </a:cxn>
                <a:cxn ang="0">
                  <a:pos x="T4" y="T5"/>
                </a:cxn>
                <a:cxn ang="0">
                  <a:pos x="T6" y="T7"/>
                </a:cxn>
                <a:cxn ang="0">
                  <a:pos x="T8" y="T9"/>
                </a:cxn>
              </a:cxnLst>
              <a:rect l="0" t="0" r="r" b="b"/>
              <a:pathLst>
                <a:path w="2362" h="727">
                  <a:moveTo>
                    <a:pt x="2305" y="727"/>
                  </a:moveTo>
                  <a:lnTo>
                    <a:pt x="0" y="331"/>
                  </a:lnTo>
                  <a:lnTo>
                    <a:pt x="57" y="0"/>
                  </a:lnTo>
                  <a:lnTo>
                    <a:pt x="2362" y="396"/>
                  </a:lnTo>
                  <a:lnTo>
                    <a:pt x="2305" y="727"/>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6" name="išļídê">
              <a:extLst>
                <a:ext uri="{FF2B5EF4-FFF2-40B4-BE49-F238E27FC236}">
                  <a16:creationId xmlns="" xmlns:a16="http://schemas.microsoft.com/office/drawing/2014/main" id="{57F6B03C-F51B-4F41-8823-3A552B1CDDFC}"/>
                </a:ext>
              </a:extLst>
            </p:cNvPr>
            <p:cNvSpPr/>
            <p:nvPr/>
          </p:nvSpPr>
          <p:spPr bwMode="auto">
            <a:xfrm>
              <a:off x="2777099" y="1929329"/>
              <a:ext cx="1552316" cy="477788"/>
            </a:xfrm>
            <a:custGeom>
              <a:avLst/>
              <a:gdLst>
                <a:gd name="T0" fmla="*/ 2305 w 2362"/>
                <a:gd name="T1" fmla="*/ 727 h 727"/>
                <a:gd name="T2" fmla="*/ 0 w 2362"/>
                <a:gd name="T3" fmla="*/ 331 h 727"/>
                <a:gd name="T4" fmla="*/ 57 w 2362"/>
                <a:gd name="T5" fmla="*/ 0 h 727"/>
                <a:gd name="T6" fmla="*/ 2362 w 2362"/>
                <a:gd name="T7" fmla="*/ 396 h 727"/>
                <a:gd name="T8" fmla="*/ 2305 w 2362"/>
                <a:gd name="T9" fmla="*/ 727 h 727"/>
              </a:gdLst>
              <a:ahLst/>
              <a:cxnLst>
                <a:cxn ang="0">
                  <a:pos x="T0" y="T1"/>
                </a:cxn>
                <a:cxn ang="0">
                  <a:pos x="T2" y="T3"/>
                </a:cxn>
                <a:cxn ang="0">
                  <a:pos x="T4" y="T5"/>
                </a:cxn>
                <a:cxn ang="0">
                  <a:pos x="T6" y="T7"/>
                </a:cxn>
                <a:cxn ang="0">
                  <a:pos x="T8" y="T9"/>
                </a:cxn>
              </a:cxnLst>
              <a:rect l="0" t="0" r="r" b="b"/>
              <a:pathLst>
                <a:path w="2362" h="727">
                  <a:moveTo>
                    <a:pt x="2305" y="727"/>
                  </a:moveTo>
                  <a:lnTo>
                    <a:pt x="0" y="331"/>
                  </a:lnTo>
                  <a:lnTo>
                    <a:pt x="57" y="0"/>
                  </a:lnTo>
                  <a:lnTo>
                    <a:pt x="2362" y="396"/>
                  </a:lnTo>
                  <a:lnTo>
                    <a:pt x="2305" y="72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7" name="íŝḷîḍè">
              <a:extLst>
                <a:ext uri="{FF2B5EF4-FFF2-40B4-BE49-F238E27FC236}">
                  <a16:creationId xmlns="" xmlns:a16="http://schemas.microsoft.com/office/drawing/2014/main" id="{7EFCF14A-B56C-41CE-B06F-55937578682A}"/>
                </a:ext>
              </a:extLst>
            </p:cNvPr>
            <p:cNvSpPr/>
            <p:nvPr/>
          </p:nvSpPr>
          <p:spPr bwMode="auto">
            <a:xfrm>
              <a:off x="3179308" y="1846521"/>
              <a:ext cx="945717" cy="228050"/>
            </a:xfrm>
            <a:custGeom>
              <a:avLst/>
              <a:gdLst>
                <a:gd name="T0" fmla="*/ 1422 w 1439"/>
                <a:gd name="T1" fmla="*/ 347 h 347"/>
                <a:gd name="T2" fmla="*/ 0 w 1439"/>
                <a:gd name="T3" fmla="*/ 102 h 347"/>
                <a:gd name="T4" fmla="*/ 17 w 1439"/>
                <a:gd name="T5" fmla="*/ 0 h 347"/>
                <a:gd name="T6" fmla="*/ 1439 w 1439"/>
                <a:gd name="T7" fmla="*/ 244 h 347"/>
                <a:gd name="T8" fmla="*/ 1422 w 1439"/>
                <a:gd name="T9" fmla="*/ 347 h 347"/>
              </a:gdLst>
              <a:ahLst/>
              <a:cxnLst>
                <a:cxn ang="0">
                  <a:pos x="T0" y="T1"/>
                </a:cxn>
                <a:cxn ang="0">
                  <a:pos x="T2" y="T3"/>
                </a:cxn>
                <a:cxn ang="0">
                  <a:pos x="T4" y="T5"/>
                </a:cxn>
                <a:cxn ang="0">
                  <a:pos x="T6" y="T7"/>
                </a:cxn>
                <a:cxn ang="0">
                  <a:pos x="T8" y="T9"/>
                </a:cxn>
              </a:cxnLst>
              <a:rect l="0" t="0" r="r" b="b"/>
              <a:pathLst>
                <a:path w="1439" h="347">
                  <a:moveTo>
                    <a:pt x="1422" y="347"/>
                  </a:moveTo>
                  <a:lnTo>
                    <a:pt x="0" y="102"/>
                  </a:lnTo>
                  <a:lnTo>
                    <a:pt x="17" y="0"/>
                  </a:lnTo>
                  <a:lnTo>
                    <a:pt x="1439" y="244"/>
                  </a:lnTo>
                  <a:lnTo>
                    <a:pt x="1422" y="347"/>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8" name="ïṣḻïḍè">
              <a:extLst>
                <a:ext uri="{FF2B5EF4-FFF2-40B4-BE49-F238E27FC236}">
                  <a16:creationId xmlns="" xmlns:a16="http://schemas.microsoft.com/office/drawing/2014/main" id="{B287FADD-ACB8-4EA5-87A3-4152ADC41797}"/>
                </a:ext>
              </a:extLst>
            </p:cNvPr>
            <p:cNvSpPr/>
            <p:nvPr/>
          </p:nvSpPr>
          <p:spPr bwMode="auto">
            <a:xfrm>
              <a:off x="3179308" y="1846521"/>
              <a:ext cx="945717" cy="228050"/>
            </a:xfrm>
            <a:custGeom>
              <a:avLst/>
              <a:gdLst>
                <a:gd name="T0" fmla="*/ 1422 w 1439"/>
                <a:gd name="T1" fmla="*/ 347 h 347"/>
                <a:gd name="T2" fmla="*/ 0 w 1439"/>
                <a:gd name="T3" fmla="*/ 102 h 347"/>
                <a:gd name="T4" fmla="*/ 17 w 1439"/>
                <a:gd name="T5" fmla="*/ 0 h 347"/>
                <a:gd name="T6" fmla="*/ 1439 w 1439"/>
                <a:gd name="T7" fmla="*/ 244 h 347"/>
                <a:gd name="T8" fmla="*/ 1422 w 1439"/>
                <a:gd name="T9" fmla="*/ 347 h 347"/>
              </a:gdLst>
              <a:ahLst/>
              <a:cxnLst>
                <a:cxn ang="0">
                  <a:pos x="T0" y="T1"/>
                </a:cxn>
                <a:cxn ang="0">
                  <a:pos x="T2" y="T3"/>
                </a:cxn>
                <a:cxn ang="0">
                  <a:pos x="T4" y="T5"/>
                </a:cxn>
                <a:cxn ang="0">
                  <a:pos x="T6" y="T7"/>
                </a:cxn>
                <a:cxn ang="0">
                  <a:pos x="T8" y="T9"/>
                </a:cxn>
              </a:cxnLst>
              <a:rect l="0" t="0" r="r" b="b"/>
              <a:pathLst>
                <a:path w="1439" h="347">
                  <a:moveTo>
                    <a:pt x="1422" y="347"/>
                  </a:moveTo>
                  <a:lnTo>
                    <a:pt x="0" y="102"/>
                  </a:lnTo>
                  <a:lnTo>
                    <a:pt x="17" y="0"/>
                  </a:lnTo>
                  <a:lnTo>
                    <a:pt x="1439" y="244"/>
                  </a:lnTo>
                  <a:lnTo>
                    <a:pt x="1422" y="34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49" name="i$ḻíḓè">
              <a:extLst>
                <a:ext uri="{FF2B5EF4-FFF2-40B4-BE49-F238E27FC236}">
                  <a16:creationId xmlns="" xmlns:a16="http://schemas.microsoft.com/office/drawing/2014/main" id="{176E2424-BDF7-4CE2-9557-CBD847C8958E}"/>
                </a:ext>
              </a:extLst>
            </p:cNvPr>
            <p:cNvSpPr/>
            <p:nvPr/>
          </p:nvSpPr>
          <p:spPr bwMode="auto">
            <a:xfrm>
              <a:off x="3139876" y="2123204"/>
              <a:ext cx="933887" cy="197819"/>
            </a:xfrm>
            <a:custGeom>
              <a:avLst/>
              <a:gdLst>
                <a:gd name="T0" fmla="*/ 1411 w 1421"/>
                <a:gd name="T1" fmla="*/ 301 h 301"/>
                <a:gd name="T2" fmla="*/ 0 w 1421"/>
                <a:gd name="T3" fmla="*/ 57 h 301"/>
                <a:gd name="T4" fmla="*/ 10 w 1421"/>
                <a:gd name="T5" fmla="*/ 0 h 301"/>
                <a:gd name="T6" fmla="*/ 1421 w 1421"/>
                <a:gd name="T7" fmla="*/ 242 h 301"/>
                <a:gd name="T8" fmla="*/ 1411 w 1421"/>
                <a:gd name="T9" fmla="*/ 301 h 301"/>
              </a:gdLst>
              <a:ahLst/>
              <a:cxnLst>
                <a:cxn ang="0">
                  <a:pos x="T0" y="T1"/>
                </a:cxn>
                <a:cxn ang="0">
                  <a:pos x="T2" y="T3"/>
                </a:cxn>
                <a:cxn ang="0">
                  <a:pos x="T4" y="T5"/>
                </a:cxn>
                <a:cxn ang="0">
                  <a:pos x="T6" y="T7"/>
                </a:cxn>
                <a:cxn ang="0">
                  <a:pos x="T8" y="T9"/>
                </a:cxn>
              </a:cxnLst>
              <a:rect l="0" t="0" r="r" b="b"/>
              <a:pathLst>
                <a:path w="1421" h="301">
                  <a:moveTo>
                    <a:pt x="1411" y="301"/>
                  </a:moveTo>
                  <a:lnTo>
                    <a:pt x="0" y="57"/>
                  </a:lnTo>
                  <a:lnTo>
                    <a:pt x="10" y="0"/>
                  </a:lnTo>
                  <a:lnTo>
                    <a:pt x="1421" y="242"/>
                  </a:lnTo>
                  <a:lnTo>
                    <a:pt x="1411" y="30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0" name="íṩ1îḓé">
              <a:extLst>
                <a:ext uri="{FF2B5EF4-FFF2-40B4-BE49-F238E27FC236}">
                  <a16:creationId xmlns="" xmlns:a16="http://schemas.microsoft.com/office/drawing/2014/main" id="{C1582B1C-BA66-4ACC-8F1A-93F58310812F}"/>
                </a:ext>
              </a:extLst>
            </p:cNvPr>
            <p:cNvSpPr/>
            <p:nvPr/>
          </p:nvSpPr>
          <p:spPr bwMode="auto">
            <a:xfrm>
              <a:off x="3139876" y="2123204"/>
              <a:ext cx="933887" cy="197819"/>
            </a:xfrm>
            <a:custGeom>
              <a:avLst/>
              <a:gdLst>
                <a:gd name="T0" fmla="*/ 1411 w 1421"/>
                <a:gd name="T1" fmla="*/ 301 h 301"/>
                <a:gd name="T2" fmla="*/ 0 w 1421"/>
                <a:gd name="T3" fmla="*/ 57 h 301"/>
                <a:gd name="T4" fmla="*/ 10 w 1421"/>
                <a:gd name="T5" fmla="*/ 0 h 301"/>
                <a:gd name="T6" fmla="*/ 1421 w 1421"/>
                <a:gd name="T7" fmla="*/ 242 h 301"/>
                <a:gd name="T8" fmla="*/ 1411 w 1421"/>
                <a:gd name="T9" fmla="*/ 301 h 301"/>
              </a:gdLst>
              <a:ahLst/>
              <a:cxnLst>
                <a:cxn ang="0">
                  <a:pos x="T0" y="T1"/>
                </a:cxn>
                <a:cxn ang="0">
                  <a:pos x="T2" y="T3"/>
                </a:cxn>
                <a:cxn ang="0">
                  <a:pos x="T4" y="T5"/>
                </a:cxn>
                <a:cxn ang="0">
                  <a:pos x="T6" y="T7"/>
                </a:cxn>
                <a:cxn ang="0">
                  <a:pos x="T8" y="T9"/>
                </a:cxn>
              </a:cxnLst>
              <a:rect l="0" t="0" r="r" b="b"/>
              <a:pathLst>
                <a:path w="1421" h="301">
                  <a:moveTo>
                    <a:pt x="1411" y="301"/>
                  </a:moveTo>
                  <a:lnTo>
                    <a:pt x="0" y="57"/>
                  </a:lnTo>
                  <a:lnTo>
                    <a:pt x="10" y="0"/>
                  </a:lnTo>
                  <a:lnTo>
                    <a:pt x="1421" y="242"/>
                  </a:lnTo>
                  <a:lnTo>
                    <a:pt x="1411" y="30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1" name="í$lîḋê">
              <a:extLst>
                <a:ext uri="{FF2B5EF4-FFF2-40B4-BE49-F238E27FC236}">
                  <a16:creationId xmlns="" xmlns:a16="http://schemas.microsoft.com/office/drawing/2014/main" id="{50E8C9C2-1041-4FC1-ACDF-C4132C596907}"/>
                </a:ext>
              </a:extLst>
            </p:cNvPr>
            <p:cNvSpPr/>
            <p:nvPr/>
          </p:nvSpPr>
          <p:spPr bwMode="auto">
            <a:xfrm>
              <a:off x="3040638" y="2031853"/>
              <a:ext cx="1157994" cy="235279"/>
            </a:xfrm>
            <a:custGeom>
              <a:avLst/>
              <a:gdLst>
                <a:gd name="T0" fmla="*/ 1752 w 1762"/>
                <a:gd name="T1" fmla="*/ 358 h 358"/>
                <a:gd name="T2" fmla="*/ 0 w 1762"/>
                <a:gd name="T3" fmla="*/ 58 h 358"/>
                <a:gd name="T4" fmla="*/ 10 w 1762"/>
                <a:gd name="T5" fmla="*/ 0 h 358"/>
                <a:gd name="T6" fmla="*/ 1762 w 1762"/>
                <a:gd name="T7" fmla="*/ 301 h 358"/>
                <a:gd name="T8" fmla="*/ 1752 w 1762"/>
                <a:gd name="T9" fmla="*/ 358 h 358"/>
              </a:gdLst>
              <a:ahLst/>
              <a:cxnLst>
                <a:cxn ang="0">
                  <a:pos x="T0" y="T1"/>
                </a:cxn>
                <a:cxn ang="0">
                  <a:pos x="T2" y="T3"/>
                </a:cxn>
                <a:cxn ang="0">
                  <a:pos x="T4" y="T5"/>
                </a:cxn>
                <a:cxn ang="0">
                  <a:pos x="T6" y="T7"/>
                </a:cxn>
                <a:cxn ang="0">
                  <a:pos x="T8" y="T9"/>
                </a:cxn>
              </a:cxnLst>
              <a:rect l="0" t="0" r="r" b="b"/>
              <a:pathLst>
                <a:path w="1762" h="358">
                  <a:moveTo>
                    <a:pt x="1752" y="358"/>
                  </a:moveTo>
                  <a:lnTo>
                    <a:pt x="0" y="58"/>
                  </a:lnTo>
                  <a:lnTo>
                    <a:pt x="10" y="0"/>
                  </a:lnTo>
                  <a:lnTo>
                    <a:pt x="1762" y="301"/>
                  </a:lnTo>
                  <a:lnTo>
                    <a:pt x="1752" y="35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2" name="î$1íḋe">
              <a:extLst>
                <a:ext uri="{FF2B5EF4-FFF2-40B4-BE49-F238E27FC236}">
                  <a16:creationId xmlns="" xmlns:a16="http://schemas.microsoft.com/office/drawing/2014/main" id="{13CEF49A-5320-4658-9213-7FA2A9827E0F}"/>
                </a:ext>
              </a:extLst>
            </p:cNvPr>
            <p:cNvSpPr/>
            <p:nvPr/>
          </p:nvSpPr>
          <p:spPr bwMode="auto">
            <a:xfrm>
              <a:off x="3040638" y="2031853"/>
              <a:ext cx="1157994" cy="235279"/>
            </a:xfrm>
            <a:custGeom>
              <a:avLst/>
              <a:gdLst>
                <a:gd name="T0" fmla="*/ 1752 w 1762"/>
                <a:gd name="T1" fmla="*/ 358 h 358"/>
                <a:gd name="T2" fmla="*/ 0 w 1762"/>
                <a:gd name="T3" fmla="*/ 58 h 358"/>
                <a:gd name="T4" fmla="*/ 10 w 1762"/>
                <a:gd name="T5" fmla="*/ 0 h 358"/>
                <a:gd name="T6" fmla="*/ 1762 w 1762"/>
                <a:gd name="T7" fmla="*/ 301 h 358"/>
                <a:gd name="T8" fmla="*/ 1752 w 1762"/>
                <a:gd name="T9" fmla="*/ 358 h 358"/>
              </a:gdLst>
              <a:ahLst/>
              <a:cxnLst>
                <a:cxn ang="0">
                  <a:pos x="T0" y="T1"/>
                </a:cxn>
                <a:cxn ang="0">
                  <a:pos x="T2" y="T3"/>
                </a:cxn>
                <a:cxn ang="0">
                  <a:pos x="T4" y="T5"/>
                </a:cxn>
                <a:cxn ang="0">
                  <a:pos x="T6" y="T7"/>
                </a:cxn>
                <a:cxn ang="0">
                  <a:pos x="T8" y="T9"/>
                </a:cxn>
              </a:cxnLst>
              <a:rect l="0" t="0" r="r" b="b"/>
              <a:pathLst>
                <a:path w="1762" h="358">
                  <a:moveTo>
                    <a:pt x="1752" y="358"/>
                  </a:moveTo>
                  <a:lnTo>
                    <a:pt x="0" y="58"/>
                  </a:lnTo>
                  <a:lnTo>
                    <a:pt x="10" y="0"/>
                  </a:lnTo>
                  <a:lnTo>
                    <a:pt x="1762" y="301"/>
                  </a:lnTo>
                  <a:lnTo>
                    <a:pt x="1752" y="35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3" name="íSliďé">
              <a:extLst>
                <a:ext uri="{FF2B5EF4-FFF2-40B4-BE49-F238E27FC236}">
                  <a16:creationId xmlns="" xmlns:a16="http://schemas.microsoft.com/office/drawing/2014/main" id="{4B487645-DFD5-41C0-8A53-61213E689609}"/>
                </a:ext>
              </a:extLst>
            </p:cNvPr>
            <p:cNvSpPr/>
            <p:nvPr/>
          </p:nvSpPr>
          <p:spPr bwMode="auto">
            <a:xfrm>
              <a:off x="2517504" y="3619000"/>
              <a:ext cx="1520770" cy="288513"/>
            </a:xfrm>
            <a:custGeom>
              <a:avLst/>
              <a:gdLst>
                <a:gd name="T0" fmla="*/ 2307 w 2314"/>
                <a:gd name="T1" fmla="*/ 439 h 439"/>
                <a:gd name="T2" fmla="*/ 0 w 2314"/>
                <a:gd name="T3" fmla="*/ 43 h 439"/>
                <a:gd name="T4" fmla="*/ 9 w 2314"/>
                <a:gd name="T5" fmla="*/ 0 h 439"/>
                <a:gd name="T6" fmla="*/ 2314 w 2314"/>
                <a:gd name="T7" fmla="*/ 396 h 439"/>
                <a:gd name="T8" fmla="*/ 2307 w 2314"/>
                <a:gd name="T9" fmla="*/ 439 h 439"/>
              </a:gdLst>
              <a:ahLst/>
              <a:cxnLst>
                <a:cxn ang="0">
                  <a:pos x="T0" y="T1"/>
                </a:cxn>
                <a:cxn ang="0">
                  <a:pos x="T2" y="T3"/>
                </a:cxn>
                <a:cxn ang="0">
                  <a:pos x="T4" y="T5"/>
                </a:cxn>
                <a:cxn ang="0">
                  <a:pos x="T6" y="T7"/>
                </a:cxn>
                <a:cxn ang="0">
                  <a:pos x="T8" y="T9"/>
                </a:cxn>
              </a:cxnLst>
              <a:rect l="0" t="0" r="r" b="b"/>
              <a:pathLst>
                <a:path w="2314" h="439">
                  <a:moveTo>
                    <a:pt x="2307" y="439"/>
                  </a:moveTo>
                  <a:lnTo>
                    <a:pt x="0" y="43"/>
                  </a:lnTo>
                  <a:lnTo>
                    <a:pt x="9" y="0"/>
                  </a:lnTo>
                  <a:lnTo>
                    <a:pt x="2314" y="396"/>
                  </a:lnTo>
                  <a:lnTo>
                    <a:pt x="2307" y="439"/>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4" name="íṣḷïḍe">
              <a:extLst>
                <a:ext uri="{FF2B5EF4-FFF2-40B4-BE49-F238E27FC236}">
                  <a16:creationId xmlns="" xmlns:a16="http://schemas.microsoft.com/office/drawing/2014/main" id="{0E364EE6-B050-4DDA-8DF1-5A5E7D2AD42C}"/>
                </a:ext>
              </a:extLst>
            </p:cNvPr>
            <p:cNvSpPr/>
            <p:nvPr/>
          </p:nvSpPr>
          <p:spPr bwMode="auto">
            <a:xfrm>
              <a:off x="2517504" y="3619000"/>
              <a:ext cx="1520770" cy="288513"/>
            </a:xfrm>
            <a:custGeom>
              <a:avLst/>
              <a:gdLst>
                <a:gd name="T0" fmla="*/ 2307 w 2314"/>
                <a:gd name="T1" fmla="*/ 439 h 439"/>
                <a:gd name="T2" fmla="*/ 0 w 2314"/>
                <a:gd name="T3" fmla="*/ 43 h 439"/>
                <a:gd name="T4" fmla="*/ 9 w 2314"/>
                <a:gd name="T5" fmla="*/ 0 h 439"/>
                <a:gd name="T6" fmla="*/ 2314 w 2314"/>
                <a:gd name="T7" fmla="*/ 396 h 439"/>
                <a:gd name="T8" fmla="*/ 2307 w 2314"/>
                <a:gd name="T9" fmla="*/ 439 h 439"/>
              </a:gdLst>
              <a:ahLst/>
              <a:cxnLst>
                <a:cxn ang="0">
                  <a:pos x="T0" y="T1"/>
                </a:cxn>
                <a:cxn ang="0">
                  <a:pos x="T2" y="T3"/>
                </a:cxn>
                <a:cxn ang="0">
                  <a:pos x="T4" y="T5"/>
                </a:cxn>
                <a:cxn ang="0">
                  <a:pos x="T6" y="T7"/>
                </a:cxn>
                <a:cxn ang="0">
                  <a:pos x="T8" y="T9"/>
                </a:cxn>
              </a:cxnLst>
              <a:rect l="0" t="0" r="r" b="b"/>
              <a:pathLst>
                <a:path w="2314" h="439">
                  <a:moveTo>
                    <a:pt x="2307" y="439"/>
                  </a:moveTo>
                  <a:lnTo>
                    <a:pt x="0" y="43"/>
                  </a:lnTo>
                  <a:lnTo>
                    <a:pt x="9" y="0"/>
                  </a:lnTo>
                  <a:lnTo>
                    <a:pt x="2314" y="396"/>
                  </a:lnTo>
                  <a:lnTo>
                    <a:pt x="2307" y="43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5" name="ïŝ1idé">
              <a:extLst>
                <a:ext uri="{FF2B5EF4-FFF2-40B4-BE49-F238E27FC236}">
                  <a16:creationId xmlns="" xmlns:a16="http://schemas.microsoft.com/office/drawing/2014/main" id="{B867B60E-0199-4F2D-B9BD-EA7D024B33E7}"/>
                </a:ext>
              </a:extLst>
            </p:cNvPr>
            <p:cNvSpPr/>
            <p:nvPr/>
          </p:nvSpPr>
          <p:spPr bwMode="auto">
            <a:xfrm>
              <a:off x="3265402" y="2734404"/>
              <a:ext cx="159701" cy="299028"/>
            </a:xfrm>
            <a:custGeom>
              <a:avLst/>
              <a:gdLst>
                <a:gd name="T0" fmla="*/ 0 w 170"/>
                <a:gd name="T1" fmla="*/ 0 h 319"/>
                <a:gd name="T2" fmla="*/ 6 w 170"/>
                <a:gd name="T3" fmla="*/ 319 h 319"/>
                <a:gd name="T4" fmla="*/ 170 w 170"/>
                <a:gd name="T5" fmla="*/ 270 h 319"/>
                <a:gd name="T6" fmla="*/ 0 w 170"/>
                <a:gd name="T7" fmla="*/ 0 h 319"/>
              </a:gdLst>
              <a:ahLst/>
              <a:cxnLst>
                <a:cxn ang="0">
                  <a:pos x="T0" y="T1"/>
                </a:cxn>
                <a:cxn ang="0">
                  <a:pos x="T2" y="T3"/>
                </a:cxn>
                <a:cxn ang="0">
                  <a:pos x="T4" y="T5"/>
                </a:cxn>
                <a:cxn ang="0">
                  <a:pos x="T6" y="T7"/>
                </a:cxn>
              </a:cxnLst>
              <a:rect l="0" t="0" r="r" b="b"/>
              <a:pathLst>
                <a:path w="170" h="319">
                  <a:moveTo>
                    <a:pt x="0" y="0"/>
                  </a:moveTo>
                  <a:cubicBezTo>
                    <a:pt x="6" y="319"/>
                    <a:pt x="6" y="319"/>
                    <a:pt x="6" y="319"/>
                  </a:cubicBezTo>
                  <a:cubicBezTo>
                    <a:pt x="65" y="315"/>
                    <a:pt x="121" y="298"/>
                    <a:pt x="170" y="270"/>
                  </a:cubicBezTo>
                  <a:cubicBezTo>
                    <a:pt x="0" y="0"/>
                    <a:pt x="0" y="0"/>
                    <a:pt x="0" y="0"/>
                  </a:cubicBezTo>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6" name="ïŝ1ide">
              <a:extLst>
                <a:ext uri="{FF2B5EF4-FFF2-40B4-BE49-F238E27FC236}">
                  <a16:creationId xmlns="" xmlns:a16="http://schemas.microsoft.com/office/drawing/2014/main" id="{E924455E-A257-437E-8DE8-433663938596}"/>
                </a:ext>
              </a:extLst>
            </p:cNvPr>
            <p:cNvSpPr/>
            <p:nvPr/>
          </p:nvSpPr>
          <p:spPr bwMode="auto">
            <a:xfrm>
              <a:off x="3277888" y="2706144"/>
              <a:ext cx="310857" cy="266825"/>
            </a:xfrm>
            <a:custGeom>
              <a:avLst/>
              <a:gdLst>
                <a:gd name="T0" fmla="*/ 0 w 332"/>
                <a:gd name="T1" fmla="*/ 0 h 285"/>
                <a:gd name="T2" fmla="*/ 179 w 332"/>
                <a:gd name="T3" fmla="*/ 285 h 285"/>
                <a:gd name="T4" fmla="*/ 332 w 332"/>
                <a:gd name="T5" fmla="*/ 57 h 285"/>
                <a:gd name="T6" fmla="*/ 0 w 332"/>
                <a:gd name="T7" fmla="*/ 0 h 285"/>
              </a:gdLst>
              <a:ahLst/>
              <a:cxnLst>
                <a:cxn ang="0">
                  <a:pos x="T0" y="T1"/>
                </a:cxn>
                <a:cxn ang="0">
                  <a:pos x="T2" y="T3"/>
                </a:cxn>
                <a:cxn ang="0">
                  <a:pos x="T4" y="T5"/>
                </a:cxn>
                <a:cxn ang="0">
                  <a:pos x="T6" y="T7"/>
                </a:cxn>
              </a:cxnLst>
              <a:rect l="0" t="0" r="r" b="b"/>
              <a:pathLst>
                <a:path w="332" h="285">
                  <a:moveTo>
                    <a:pt x="0" y="0"/>
                  </a:moveTo>
                  <a:cubicBezTo>
                    <a:pt x="179" y="285"/>
                    <a:pt x="179" y="285"/>
                    <a:pt x="179" y="285"/>
                  </a:cubicBezTo>
                  <a:cubicBezTo>
                    <a:pt x="255" y="234"/>
                    <a:pt x="312" y="154"/>
                    <a:pt x="332" y="57"/>
                  </a:cubicBezTo>
                  <a:cubicBezTo>
                    <a:pt x="0" y="0"/>
                    <a:pt x="0" y="0"/>
                    <a:pt x="0" y="0"/>
                  </a:cubicBezTo>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7" name="iSľiḍè">
              <a:extLst>
                <a:ext uri="{FF2B5EF4-FFF2-40B4-BE49-F238E27FC236}">
                  <a16:creationId xmlns="" xmlns:a16="http://schemas.microsoft.com/office/drawing/2014/main" id="{48F6A26F-C293-4F2F-8193-526CD616B1C9}"/>
                </a:ext>
              </a:extLst>
            </p:cNvPr>
            <p:cNvSpPr/>
            <p:nvPr/>
          </p:nvSpPr>
          <p:spPr bwMode="auto">
            <a:xfrm>
              <a:off x="3266716" y="2352568"/>
              <a:ext cx="350290" cy="383150"/>
            </a:xfrm>
            <a:custGeom>
              <a:avLst/>
              <a:gdLst>
                <a:gd name="T0" fmla="*/ 348 w 374"/>
                <a:gd name="T1" fmla="*/ 409 h 409"/>
                <a:gd name="T2" fmla="*/ 60 w 374"/>
                <a:gd name="T3" fmla="*/ 0 h 409"/>
                <a:gd name="T4" fmla="*/ 0 w 374"/>
                <a:gd name="T5" fmla="*/ 349 h 409"/>
                <a:gd name="T6" fmla="*/ 348 w 374"/>
                <a:gd name="T7" fmla="*/ 409 h 409"/>
              </a:gdLst>
              <a:ahLst/>
              <a:cxnLst>
                <a:cxn ang="0">
                  <a:pos x="T0" y="T1"/>
                </a:cxn>
                <a:cxn ang="0">
                  <a:pos x="T2" y="T3"/>
                </a:cxn>
                <a:cxn ang="0">
                  <a:pos x="T4" y="T5"/>
                </a:cxn>
                <a:cxn ang="0">
                  <a:pos x="T6" y="T7"/>
                </a:cxn>
              </a:cxnLst>
              <a:rect l="0" t="0" r="r" b="b"/>
              <a:pathLst>
                <a:path w="374" h="409">
                  <a:moveTo>
                    <a:pt x="348" y="409"/>
                  </a:moveTo>
                  <a:cubicBezTo>
                    <a:pt x="374" y="218"/>
                    <a:pt x="248" y="40"/>
                    <a:pt x="60" y="0"/>
                  </a:cubicBezTo>
                  <a:cubicBezTo>
                    <a:pt x="0" y="349"/>
                    <a:pt x="0" y="349"/>
                    <a:pt x="0" y="349"/>
                  </a:cubicBezTo>
                  <a:cubicBezTo>
                    <a:pt x="348" y="409"/>
                    <a:pt x="348" y="409"/>
                    <a:pt x="348" y="409"/>
                  </a:cubicBezTo>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8" name="iŝ1ïďê">
              <a:extLst>
                <a:ext uri="{FF2B5EF4-FFF2-40B4-BE49-F238E27FC236}">
                  <a16:creationId xmlns="" xmlns:a16="http://schemas.microsoft.com/office/drawing/2014/main" id="{68B8D1BD-11CA-4FE0-B949-60728FD7868B}"/>
                </a:ext>
              </a:extLst>
            </p:cNvPr>
            <p:cNvSpPr/>
            <p:nvPr/>
          </p:nvSpPr>
          <p:spPr bwMode="auto">
            <a:xfrm>
              <a:off x="2986090" y="2714687"/>
              <a:ext cx="260910" cy="318744"/>
            </a:xfrm>
            <a:custGeom>
              <a:avLst/>
              <a:gdLst>
                <a:gd name="T0" fmla="*/ 270 w 278"/>
                <a:gd name="T1" fmla="*/ 0 h 340"/>
                <a:gd name="T2" fmla="*/ 0 w 278"/>
                <a:gd name="T3" fmla="*/ 207 h 340"/>
                <a:gd name="T4" fmla="*/ 221 w 278"/>
                <a:gd name="T5" fmla="*/ 335 h 340"/>
                <a:gd name="T6" fmla="*/ 278 w 278"/>
                <a:gd name="T7" fmla="*/ 340 h 340"/>
                <a:gd name="T8" fmla="*/ 270 w 278"/>
                <a:gd name="T9" fmla="*/ 0 h 340"/>
              </a:gdLst>
              <a:ahLst/>
              <a:cxnLst>
                <a:cxn ang="0">
                  <a:pos x="T0" y="T1"/>
                </a:cxn>
                <a:cxn ang="0">
                  <a:pos x="T2" y="T3"/>
                </a:cxn>
                <a:cxn ang="0">
                  <a:pos x="T4" y="T5"/>
                </a:cxn>
                <a:cxn ang="0">
                  <a:pos x="T6" y="T7"/>
                </a:cxn>
                <a:cxn ang="0">
                  <a:pos x="T8" y="T9"/>
                </a:cxn>
              </a:cxnLst>
              <a:rect l="0" t="0" r="r" b="b"/>
              <a:pathLst>
                <a:path w="278" h="340">
                  <a:moveTo>
                    <a:pt x="270" y="0"/>
                  </a:moveTo>
                  <a:cubicBezTo>
                    <a:pt x="0" y="207"/>
                    <a:pt x="0" y="207"/>
                    <a:pt x="0" y="207"/>
                  </a:cubicBezTo>
                  <a:cubicBezTo>
                    <a:pt x="54" y="272"/>
                    <a:pt x="131" y="319"/>
                    <a:pt x="221" y="335"/>
                  </a:cubicBezTo>
                  <a:cubicBezTo>
                    <a:pt x="240" y="338"/>
                    <a:pt x="259" y="340"/>
                    <a:pt x="278" y="340"/>
                  </a:cubicBezTo>
                  <a:cubicBezTo>
                    <a:pt x="270" y="0"/>
                    <a:pt x="270" y="0"/>
                    <a:pt x="270" y="0"/>
                  </a:cubicBezTo>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59" name="i$ľíḋe">
              <a:extLst>
                <a:ext uri="{FF2B5EF4-FFF2-40B4-BE49-F238E27FC236}">
                  <a16:creationId xmlns="" xmlns:a16="http://schemas.microsoft.com/office/drawing/2014/main" id="{1D0C9092-C93F-4C32-A43F-B7724A7F875F}"/>
                </a:ext>
              </a:extLst>
            </p:cNvPr>
            <p:cNvSpPr/>
            <p:nvPr/>
          </p:nvSpPr>
          <p:spPr bwMode="auto">
            <a:xfrm>
              <a:off x="2900653" y="2323651"/>
              <a:ext cx="396951" cy="565195"/>
            </a:xfrm>
            <a:custGeom>
              <a:avLst/>
              <a:gdLst>
                <a:gd name="T0" fmla="*/ 12 w 423"/>
                <a:gd name="T1" fmla="*/ 329 h 604"/>
                <a:gd name="T2" fmla="*/ 35 w 423"/>
                <a:gd name="T3" fmla="*/ 532 h 604"/>
                <a:gd name="T4" fmla="*/ 47 w 423"/>
                <a:gd name="T5" fmla="*/ 557 h 604"/>
                <a:gd name="T6" fmla="*/ 75 w 423"/>
                <a:gd name="T7" fmla="*/ 604 h 604"/>
                <a:gd name="T8" fmla="*/ 361 w 423"/>
                <a:gd name="T9" fmla="*/ 388 h 604"/>
                <a:gd name="T10" fmla="*/ 362 w 423"/>
                <a:gd name="T11" fmla="*/ 382 h 604"/>
                <a:gd name="T12" fmla="*/ 387 w 423"/>
                <a:gd name="T13" fmla="*/ 239 h 604"/>
                <a:gd name="T14" fmla="*/ 423 w 423"/>
                <a:gd name="T15" fmla="*/ 27 h 604"/>
                <a:gd name="T16" fmla="*/ 12 w 423"/>
                <a:gd name="T17" fmla="*/ 329 h 6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423" h="604">
                  <a:moveTo>
                    <a:pt x="12" y="329"/>
                  </a:moveTo>
                  <a:cubicBezTo>
                    <a:pt x="0" y="400"/>
                    <a:pt x="9" y="470"/>
                    <a:pt x="35" y="532"/>
                  </a:cubicBezTo>
                  <a:cubicBezTo>
                    <a:pt x="47" y="557"/>
                    <a:pt x="47" y="557"/>
                    <a:pt x="47" y="557"/>
                  </a:cubicBezTo>
                  <a:cubicBezTo>
                    <a:pt x="55" y="573"/>
                    <a:pt x="64" y="589"/>
                    <a:pt x="75" y="604"/>
                  </a:cubicBezTo>
                  <a:cubicBezTo>
                    <a:pt x="361" y="388"/>
                    <a:pt x="361" y="388"/>
                    <a:pt x="361" y="388"/>
                  </a:cubicBezTo>
                  <a:cubicBezTo>
                    <a:pt x="362" y="382"/>
                    <a:pt x="362" y="382"/>
                    <a:pt x="362" y="382"/>
                  </a:cubicBezTo>
                  <a:cubicBezTo>
                    <a:pt x="387" y="239"/>
                    <a:pt x="387" y="239"/>
                    <a:pt x="387" y="239"/>
                  </a:cubicBezTo>
                  <a:cubicBezTo>
                    <a:pt x="423" y="27"/>
                    <a:pt x="423" y="27"/>
                    <a:pt x="423" y="27"/>
                  </a:cubicBezTo>
                  <a:cubicBezTo>
                    <a:pt x="228" y="0"/>
                    <a:pt x="46" y="133"/>
                    <a:pt x="12" y="329"/>
                  </a:cubicBezTo>
                </a:path>
              </a:pathLst>
            </a:custGeom>
            <a:solidFill>
              <a:srgbClr val="317A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0" name="ïṩḻiḓè">
              <a:extLst>
                <a:ext uri="{FF2B5EF4-FFF2-40B4-BE49-F238E27FC236}">
                  <a16:creationId xmlns="" xmlns:a16="http://schemas.microsoft.com/office/drawing/2014/main" id="{634B7ED8-EFA1-4D8D-9955-2940B858937D}"/>
                </a:ext>
              </a:extLst>
            </p:cNvPr>
            <p:cNvSpPr/>
            <p:nvPr/>
          </p:nvSpPr>
          <p:spPr bwMode="auto">
            <a:xfrm>
              <a:off x="2834276" y="3087323"/>
              <a:ext cx="149185" cy="440327"/>
            </a:xfrm>
            <a:custGeom>
              <a:avLst/>
              <a:gdLst>
                <a:gd name="T0" fmla="*/ 227 w 227"/>
                <a:gd name="T1" fmla="*/ 19 h 670"/>
                <a:gd name="T2" fmla="*/ 113 w 227"/>
                <a:gd name="T3" fmla="*/ 0 h 670"/>
                <a:gd name="T4" fmla="*/ 0 w 227"/>
                <a:gd name="T5" fmla="*/ 650 h 670"/>
                <a:gd name="T6" fmla="*/ 114 w 227"/>
                <a:gd name="T7" fmla="*/ 670 h 670"/>
                <a:gd name="T8" fmla="*/ 227 w 227"/>
                <a:gd name="T9" fmla="*/ 19 h 670"/>
              </a:gdLst>
              <a:ahLst/>
              <a:cxnLst>
                <a:cxn ang="0">
                  <a:pos x="T0" y="T1"/>
                </a:cxn>
                <a:cxn ang="0">
                  <a:pos x="T2" y="T3"/>
                </a:cxn>
                <a:cxn ang="0">
                  <a:pos x="T4" y="T5"/>
                </a:cxn>
                <a:cxn ang="0">
                  <a:pos x="T6" y="T7"/>
                </a:cxn>
                <a:cxn ang="0">
                  <a:pos x="T8" y="T9"/>
                </a:cxn>
              </a:cxnLst>
              <a:rect l="0" t="0" r="r" b="b"/>
              <a:pathLst>
                <a:path w="227" h="670">
                  <a:moveTo>
                    <a:pt x="227" y="19"/>
                  </a:moveTo>
                  <a:lnTo>
                    <a:pt x="113" y="0"/>
                  </a:lnTo>
                  <a:lnTo>
                    <a:pt x="0" y="650"/>
                  </a:lnTo>
                  <a:lnTo>
                    <a:pt x="114" y="670"/>
                  </a:lnTo>
                  <a:lnTo>
                    <a:pt x="227" y="19"/>
                  </a:lnTo>
                  <a:close/>
                </a:path>
              </a:pathLst>
            </a:custGeom>
            <a:solidFill>
              <a:srgbClr val="2E97C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1" name="îṡ1íḍè">
              <a:extLst>
                <a:ext uri="{FF2B5EF4-FFF2-40B4-BE49-F238E27FC236}">
                  <a16:creationId xmlns="" xmlns:a16="http://schemas.microsoft.com/office/drawing/2014/main" id="{B66EF1F6-F27C-4668-A844-C1DA0151F7BA}"/>
                </a:ext>
              </a:extLst>
            </p:cNvPr>
            <p:cNvSpPr/>
            <p:nvPr/>
          </p:nvSpPr>
          <p:spPr bwMode="auto">
            <a:xfrm>
              <a:off x="2834276" y="3087323"/>
              <a:ext cx="149185" cy="440327"/>
            </a:xfrm>
            <a:custGeom>
              <a:avLst/>
              <a:gdLst>
                <a:gd name="T0" fmla="*/ 227 w 227"/>
                <a:gd name="T1" fmla="*/ 19 h 670"/>
                <a:gd name="T2" fmla="*/ 113 w 227"/>
                <a:gd name="T3" fmla="*/ 0 h 670"/>
                <a:gd name="T4" fmla="*/ 0 w 227"/>
                <a:gd name="T5" fmla="*/ 650 h 670"/>
                <a:gd name="T6" fmla="*/ 114 w 227"/>
                <a:gd name="T7" fmla="*/ 670 h 670"/>
                <a:gd name="T8" fmla="*/ 227 w 227"/>
                <a:gd name="T9" fmla="*/ 19 h 670"/>
              </a:gdLst>
              <a:ahLst/>
              <a:cxnLst>
                <a:cxn ang="0">
                  <a:pos x="T0" y="T1"/>
                </a:cxn>
                <a:cxn ang="0">
                  <a:pos x="T2" y="T3"/>
                </a:cxn>
                <a:cxn ang="0">
                  <a:pos x="T4" y="T5"/>
                </a:cxn>
                <a:cxn ang="0">
                  <a:pos x="T6" y="T7"/>
                </a:cxn>
                <a:cxn ang="0">
                  <a:pos x="T8" y="T9"/>
                </a:cxn>
              </a:cxnLst>
              <a:rect l="0" t="0" r="r" b="b"/>
              <a:pathLst>
                <a:path w="227" h="670">
                  <a:moveTo>
                    <a:pt x="227" y="19"/>
                  </a:moveTo>
                  <a:lnTo>
                    <a:pt x="113" y="0"/>
                  </a:lnTo>
                  <a:lnTo>
                    <a:pt x="0" y="650"/>
                  </a:lnTo>
                  <a:lnTo>
                    <a:pt x="114" y="670"/>
                  </a:lnTo>
                  <a:lnTo>
                    <a:pt x="227" y="1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2" name="ïṩḻiďê">
              <a:extLst>
                <a:ext uri="{FF2B5EF4-FFF2-40B4-BE49-F238E27FC236}">
                  <a16:creationId xmlns="" xmlns:a16="http://schemas.microsoft.com/office/drawing/2014/main" id="{D1990064-ED94-4E39-BF82-0733DFBAED56}"/>
                </a:ext>
              </a:extLst>
            </p:cNvPr>
            <p:cNvSpPr/>
            <p:nvPr/>
          </p:nvSpPr>
          <p:spPr bwMode="auto">
            <a:xfrm>
              <a:off x="2949944" y="3252281"/>
              <a:ext cx="123554" cy="294428"/>
            </a:xfrm>
            <a:custGeom>
              <a:avLst/>
              <a:gdLst>
                <a:gd name="T0" fmla="*/ 188 w 188"/>
                <a:gd name="T1" fmla="*/ 18 h 448"/>
                <a:gd name="T2" fmla="*/ 74 w 188"/>
                <a:gd name="T3" fmla="*/ 0 h 448"/>
                <a:gd name="T4" fmla="*/ 0 w 188"/>
                <a:gd name="T5" fmla="*/ 429 h 448"/>
                <a:gd name="T6" fmla="*/ 114 w 188"/>
                <a:gd name="T7" fmla="*/ 448 h 448"/>
                <a:gd name="T8" fmla="*/ 188 w 188"/>
                <a:gd name="T9" fmla="*/ 18 h 448"/>
              </a:gdLst>
              <a:ahLst/>
              <a:cxnLst>
                <a:cxn ang="0">
                  <a:pos x="T0" y="T1"/>
                </a:cxn>
                <a:cxn ang="0">
                  <a:pos x="T2" y="T3"/>
                </a:cxn>
                <a:cxn ang="0">
                  <a:pos x="T4" y="T5"/>
                </a:cxn>
                <a:cxn ang="0">
                  <a:pos x="T6" y="T7"/>
                </a:cxn>
                <a:cxn ang="0">
                  <a:pos x="T8" y="T9"/>
                </a:cxn>
              </a:cxnLst>
              <a:rect l="0" t="0" r="r" b="b"/>
              <a:pathLst>
                <a:path w="188" h="448">
                  <a:moveTo>
                    <a:pt x="188" y="18"/>
                  </a:moveTo>
                  <a:lnTo>
                    <a:pt x="74" y="0"/>
                  </a:lnTo>
                  <a:lnTo>
                    <a:pt x="0" y="429"/>
                  </a:lnTo>
                  <a:lnTo>
                    <a:pt x="114" y="448"/>
                  </a:lnTo>
                  <a:lnTo>
                    <a:pt x="188" y="18"/>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3" name="iślîḓé">
              <a:extLst>
                <a:ext uri="{FF2B5EF4-FFF2-40B4-BE49-F238E27FC236}">
                  <a16:creationId xmlns="" xmlns:a16="http://schemas.microsoft.com/office/drawing/2014/main" id="{556F1C35-6630-407E-9F81-F5FEA697D121}"/>
                </a:ext>
              </a:extLst>
            </p:cNvPr>
            <p:cNvSpPr/>
            <p:nvPr/>
          </p:nvSpPr>
          <p:spPr bwMode="auto">
            <a:xfrm>
              <a:off x="2949944" y="3252281"/>
              <a:ext cx="123554" cy="294428"/>
            </a:xfrm>
            <a:custGeom>
              <a:avLst/>
              <a:gdLst>
                <a:gd name="T0" fmla="*/ 188 w 188"/>
                <a:gd name="T1" fmla="*/ 18 h 448"/>
                <a:gd name="T2" fmla="*/ 74 w 188"/>
                <a:gd name="T3" fmla="*/ 0 h 448"/>
                <a:gd name="T4" fmla="*/ 0 w 188"/>
                <a:gd name="T5" fmla="*/ 429 h 448"/>
                <a:gd name="T6" fmla="*/ 114 w 188"/>
                <a:gd name="T7" fmla="*/ 448 h 448"/>
                <a:gd name="T8" fmla="*/ 188 w 188"/>
                <a:gd name="T9" fmla="*/ 18 h 448"/>
              </a:gdLst>
              <a:ahLst/>
              <a:cxnLst>
                <a:cxn ang="0">
                  <a:pos x="T0" y="T1"/>
                </a:cxn>
                <a:cxn ang="0">
                  <a:pos x="T2" y="T3"/>
                </a:cxn>
                <a:cxn ang="0">
                  <a:pos x="T4" y="T5"/>
                </a:cxn>
                <a:cxn ang="0">
                  <a:pos x="T6" y="T7"/>
                </a:cxn>
                <a:cxn ang="0">
                  <a:pos x="T8" y="T9"/>
                </a:cxn>
              </a:cxnLst>
              <a:rect l="0" t="0" r="r" b="b"/>
              <a:pathLst>
                <a:path w="188" h="448">
                  <a:moveTo>
                    <a:pt x="188" y="18"/>
                  </a:moveTo>
                  <a:lnTo>
                    <a:pt x="74" y="0"/>
                  </a:lnTo>
                  <a:lnTo>
                    <a:pt x="0" y="429"/>
                  </a:lnTo>
                  <a:lnTo>
                    <a:pt x="114" y="448"/>
                  </a:lnTo>
                  <a:lnTo>
                    <a:pt x="188" y="1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4" name="ïsḷíḋê">
              <a:extLst>
                <a:ext uri="{FF2B5EF4-FFF2-40B4-BE49-F238E27FC236}">
                  <a16:creationId xmlns="" xmlns:a16="http://schemas.microsoft.com/office/drawing/2014/main" id="{954C7C19-37B8-4D33-B1CE-4FEF2E126245}"/>
                </a:ext>
              </a:extLst>
            </p:cNvPr>
            <p:cNvSpPr/>
            <p:nvPr/>
          </p:nvSpPr>
          <p:spPr bwMode="auto">
            <a:xfrm>
              <a:off x="3064297" y="3351518"/>
              <a:ext cx="110410" cy="214906"/>
            </a:xfrm>
            <a:custGeom>
              <a:avLst/>
              <a:gdLst>
                <a:gd name="T0" fmla="*/ 168 w 168"/>
                <a:gd name="T1" fmla="*/ 20 h 327"/>
                <a:gd name="T2" fmla="*/ 54 w 168"/>
                <a:gd name="T3" fmla="*/ 0 h 327"/>
                <a:gd name="T4" fmla="*/ 0 w 168"/>
                <a:gd name="T5" fmla="*/ 307 h 327"/>
                <a:gd name="T6" fmla="*/ 114 w 168"/>
                <a:gd name="T7" fmla="*/ 327 h 327"/>
                <a:gd name="T8" fmla="*/ 168 w 168"/>
                <a:gd name="T9" fmla="*/ 20 h 327"/>
              </a:gdLst>
              <a:ahLst/>
              <a:cxnLst>
                <a:cxn ang="0">
                  <a:pos x="T0" y="T1"/>
                </a:cxn>
                <a:cxn ang="0">
                  <a:pos x="T2" y="T3"/>
                </a:cxn>
                <a:cxn ang="0">
                  <a:pos x="T4" y="T5"/>
                </a:cxn>
                <a:cxn ang="0">
                  <a:pos x="T6" y="T7"/>
                </a:cxn>
                <a:cxn ang="0">
                  <a:pos x="T8" y="T9"/>
                </a:cxn>
              </a:cxnLst>
              <a:rect l="0" t="0" r="r" b="b"/>
              <a:pathLst>
                <a:path w="168" h="327">
                  <a:moveTo>
                    <a:pt x="168" y="20"/>
                  </a:moveTo>
                  <a:lnTo>
                    <a:pt x="54" y="0"/>
                  </a:lnTo>
                  <a:lnTo>
                    <a:pt x="0" y="307"/>
                  </a:lnTo>
                  <a:lnTo>
                    <a:pt x="114" y="327"/>
                  </a:lnTo>
                  <a:lnTo>
                    <a:pt x="168" y="20"/>
                  </a:lnTo>
                  <a:close/>
                </a:path>
              </a:pathLst>
            </a:custGeom>
            <a:solidFill>
              <a:srgbClr val="FFC02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5" name="iṥľïḋé">
              <a:extLst>
                <a:ext uri="{FF2B5EF4-FFF2-40B4-BE49-F238E27FC236}">
                  <a16:creationId xmlns="" xmlns:a16="http://schemas.microsoft.com/office/drawing/2014/main" id="{E99339C1-F67E-473C-9F1E-36092AD902EE}"/>
                </a:ext>
              </a:extLst>
            </p:cNvPr>
            <p:cNvSpPr/>
            <p:nvPr/>
          </p:nvSpPr>
          <p:spPr bwMode="auto">
            <a:xfrm>
              <a:off x="3064297" y="3351518"/>
              <a:ext cx="110410" cy="214906"/>
            </a:xfrm>
            <a:custGeom>
              <a:avLst/>
              <a:gdLst>
                <a:gd name="T0" fmla="*/ 168 w 168"/>
                <a:gd name="T1" fmla="*/ 20 h 327"/>
                <a:gd name="T2" fmla="*/ 54 w 168"/>
                <a:gd name="T3" fmla="*/ 0 h 327"/>
                <a:gd name="T4" fmla="*/ 0 w 168"/>
                <a:gd name="T5" fmla="*/ 307 h 327"/>
                <a:gd name="T6" fmla="*/ 114 w 168"/>
                <a:gd name="T7" fmla="*/ 327 h 327"/>
                <a:gd name="T8" fmla="*/ 168 w 168"/>
                <a:gd name="T9" fmla="*/ 20 h 327"/>
              </a:gdLst>
              <a:ahLst/>
              <a:cxnLst>
                <a:cxn ang="0">
                  <a:pos x="T0" y="T1"/>
                </a:cxn>
                <a:cxn ang="0">
                  <a:pos x="T2" y="T3"/>
                </a:cxn>
                <a:cxn ang="0">
                  <a:pos x="T4" y="T5"/>
                </a:cxn>
                <a:cxn ang="0">
                  <a:pos x="T6" y="T7"/>
                </a:cxn>
                <a:cxn ang="0">
                  <a:pos x="T8" y="T9"/>
                </a:cxn>
              </a:cxnLst>
              <a:rect l="0" t="0" r="r" b="b"/>
              <a:pathLst>
                <a:path w="168" h="327">
                  <a:moveTo>
                    <a:pt x="168" y="20"/>
                  </a:moveTo>
                  <a:lnTo>
                    <a:pt x="54" y="0"/>
                  </a:lnTo>
                  <a:lnTo>
                    <a:pt x="0" y="307"/>
                  </a:lnTo>
                  <a:lnTo>
                    <a:pt x="114" y="327"/>
                  </a:lnTo>
                  <a:lnTo>
                    <a:pt x="168" y="2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6" name="íşlïḋê">
              <a:extLst>
                <a:ext uri="{FF2B5EF4-FFF2-40B4-BE49-F238E27FC236}">
                  <a16:creationId xmlns="" xmlns:a16="http://schemas.microsoft.com/office/drawing/2014/main" id="{98D391F5-6A38-4E10-A9E6-9E15B8F27336}"/>
                </a:ext>
              </a:extLst>
            </p:cNvPr>
            <p:cNvSpPr/>
            <p:nvPr/>
          </p:nvSpPr>
          <p:spPr bwMode="auto">
            <a:xfrm>
              <a:off x="3178651" y="3431697"/>
              <a:ext cx="99238" cy="154443"/>
            </a:xfrm>
            <a:custGeom>
              <a:avLst/>
              <a:gdLst>
                <a:gd name="T0" fmla="*/ 151 w 151"/>
                <a:gd name="T1" fmla="*/ 20 h 235"/>
                <a:gd name="T2" fmla="*/ 37 w 151"/>
                <a:gd name="T3" fmla="*/ 0 h 235"/>
                <a:gd name="T4" fmla="*/ 0 w 151"/>
                <a:gd name="T5" fmla="*/ 215 h 235"/>
                <a:gd name="T6" fmla="*/ 114 w 151"/>
                <a:gd name="T7" fmla="*/ 235 h 235"/>
                <a:gd name="T8" fmla="*/ 151 w 151"/>
                <a:gd name="T9" fmla="*/ 20 h 235"/>
              </a:gdLst>
              <a:ahLst/>
              <a:cxnLst>
                <a:cxn ang="0">
                  <a:pos x="T0" y="T1"/>
                </a:cxn>
                <a:cxn ang="0">
                  <a:pos x="T2" y="T3"/>
                </a:cxn>
                <a:cxn ang="0">
                  <a:pos x="T4" y="T5"/>
                </a:cxn>
                <a:cxn ang="0">
                  <a:pos x="T6" y="T7"/>
                </a:cxn>
                <a:cxn ang="0">
                  <a:pos x="T8" y="T9"/>
                </a:cxn>
              </a:cxnLst>
              <a:rect l="0" t="0" r="r" b="b"/>
              <a:pathLst>
                <a:path w="151" h="235">
                  <a:moveTo>
                    <a:pt x="151" y="20"/>
                  </a:moveTo>
                  <a:lnTo>
                    <a:pt x="37" y="0"/>
                  </a:lnTo>
                  <a:lnTo>
                    <a:pt x="0" y="215"/>
                  </a:lnTo>
                  <a:lnTo>
                    <a:pt x="114" y="235"/>
                  </a:lnTo>
                  <a:lnTo>
                    <a:pt x="151" y="20"/>
                  </a:lnTo>
                  <a:close/>
                </a:path>
              </a:pathLst>
            </a:custGeom>
            <a:solidFill>
              <a:srgbClr val="8A379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7" name="išlîďé">
              <a:extLst>
                <a:ext uri="{FF2B5EF4-FFF2-40B4-BE49-F238E27FC236}">
                  <a16:creationId xmlns="" xmlns:a16="http://schemas.microsoft.com/office/drawing/2014/main" id="{5F691B25-563C-4F3E-86A2-C5908E97D105}"/>
                </a:ext>
              </a:extLst>
            </p:cNvPr>
            <p:cNvSpPr/>
            <p:nvPr/>
          </p:nvSpPr>
          <p:spPr bwMode="auto">
            <a:xfrm>
              <a:off x="3178651" y="3431697"/>
              <a:ext cx="99238" cy="154443"/>
            </a:xfrm>
            <a:custGeom>
              <a:avLst/>
              <a:gdLst>
                <a:gd name="T0" fmla="*/ 151 w 151"/>
                <a:gd name="T1" fmla="*/ 20 h 235"/>
                <a:gd name="T2" fmla="*/ 37 w 151"/>
                <a:gd name="T3" fmla="*/ 0 h 235"/>
                <a:gd name="T4" fmla="*/ 0 w 151"/>
                <a:gd name="T5" fmla="*/ 215 h 235"/>
                <a:gd name="T6" fmla="*/ 114 w 151"/>
                <a:gd name="T7" fmla="*/ 235 h 235"/>
                <a:gd name="T8" fmla="*/ 151 w 151"/>
                <a:gd name="T9" fmla="*/ 20 h 235"/>
              </a:gdLst>
              <a:ahLst/>
              <a:cxnLst>
                <a:cxn ang="0">
                  <a:pos x="T0" y="T1"/>
                </a:cxn>
                <a:cxn ang="0">
                  <a:pos x="T2" y="T3"/>
                </a:cxn>
                <a:cxn ang="0">
                  <a:pos x="T4" y="T5"/>
                </a:cxn>
                <a:cxn ang="0">
                  <a:pos x="T6" y="T7"/>
                </a:cxn>
                <a:cxn ang="0">
                  <a:pos x="T8" y="T9"/>
                </a:cxn>
              </a:cxnLst>
              <a:rect l="0" t="0" r="r" b="b"/>
              <a:pathLst>
                <a:path w="151" h="235">
                  <a:moveTo>
                    <a:pt x="151" y="20"/>
                  </a:moveTo>
                  <a:lnTo>
                    <a:pt x="37" y="0"/>
                  </a:lnTo>
                  <a:lnTo>
                    <a:pt x="0" y="215"/>
                  </a:lnTo>
                  <a:lnTo>
                    <a:pt x="114" y="235"/>
                  </a:lnTo>
                  <a:lnTo>
                    <a:pt x="151" y="2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8" name="ïṧlîḋê">
              <a:extLst>
                <a:ext uri="{FF2B5EF4-FFF2-40B4-BE49-F238E27FC236}">
                  <a16:creationId xmlns="" xmlns:a16="http://schemas.microsoft.com/office/drawing/2014/main" id="{ACFAA1F5-F51B-4F49-831D-E63750ADA836}"/>
                </a:ext>
              </a:extLst>
            </p:cNvPr>
            <p:cNvSpPr/>
            <p:nvPr/>
          </p:nvSpPr>
          <p:spPr bwMode="auto">
            <a:xfrm>
              <a:off x="3293004" y="3354147"/>
              <a:ext cx="116325" cy="251710"/>
            </a:xfrm>
            <a:custGeom>
              <a:avLst/>
              <a:gdLst>
                <a:gd name="T0" fmla="*/ 177 w 177"/>
                <a:gd name="T1" fmla="*/ 19 h 383"/>
                <a:gd name="T2" fmla="*/ 62 w 177"/>
                <a:gd name="T3" fmla="*/ 0 h 383"/>
                <a:gd name="T4" fmla="*/ 0 w 177"/>
                <a:gd name="T5" fmla="*/ 363 h 383"/>
                <a:gd name="T6" fmla="*/ 114 w 177"/>
                <a:gd name="T7" fmla="*/ 383 h 383"/>
                <a:gd name="T8" fmla="*/ 177 w 177"/>
                <a:gd name="T9" fmla="*/ 19 h 383"/>
              </a:gdLst>
              <a:ahLst/>
              <a:cxnLst>
                <a:cxn ang="0">
                  <a:pos x="T0" y="T1"/>
                </a:cxn>
                <a:cxn ang="0">
                  <a:pos x="T2" y="T3"/>
                </a:cxn>
                <a:cxn ang="0">
                  <a:pos x="T4" y="T5"/>
                </a:cxn>
                <a:cxn ang="0">
                  <a:pos x="T6" y="T7"/>
                </a:cxn>
                <a:cxn ang="0">
                  <a:pos x="T8" y="T9"/>
                </a:cxn>
              </a:cxnLst>
              <a:rect l="0" t="0" r="r" b="b"/>
              <a:pathLst>
                <a:path w="177" h="383">
                  <a:moveTo>
                    <a:pt x="177" y="19"/>
                  </a:moveTo>
                  <a:lnTo>
                    <a:pt x="62" y="0"/>
                  </a:lnTo>
                  <a:lnTo>
                    <a:pt x="0" y="363"/>
                  </a:lnTo>
                  <a:lnTo>
                    <a:pt x="114" y="383"/>
                  </a:lnTo>
                  <a:lnTo>
                    <a:pt x="177" y="19"/>
                  </a:lnTo>
                  <a:close/>
                </a:path>
              </a:pathLst>
            </a:custGeom>
            <a:solidFill>
              <a:srgbClr val="F44D3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69" name="ïṡḷiḋé">
              <a:extLst>
                <a:ext uri="{FF2B5EF4-FFF2-40B4-BE49-F238E27FC236}">
                  <a16:creationId xmlns="" xmlns:a16="http://schemas.microsoft.com/office/drawing/2014/main" id="{5A92DB20-5E1D-434F-9AE4-6F065640BE46}"/>
                </a:ext>
              </a:extLst>
            </p:cNvPr>
            <p:cNvSpPr/>
            <p:nvPr/>
          </p:nvSpPr>
          <p:spPr bwMode="auto">
            <a:xfrm>
              <a:off x="3293004" y="3354147"/>
              <a:ext cx="116325" cy="251710"/>
            </a:xfrm>
            <a:custGeom>
              <a:avLst/>
              <a:gdLst>
                <a:gd name="T0" fmla="*/ 177 w 177"/>
                <a:gd name="T1" fmla="*/ 19 h 383"/>
                <a:gd name="T2" fmla="*/ 62 w 177"/>
                <a:gd name="T3" fmla="*/ 0 h 383"/>
                <a:gd name="T4" fmla="*/ 0 w 177"/>
                <a:gd name="T5" fmla="*/ 363 h 383"/>
                <a:gd name="T6" fmla="*/ 114 w 177"/>
                <a:gd name="T7" fmla="*/ 383 h 383"/>
                <a:gd name="T8" fmla="*/ 177 w 177"/>
                <a:gd name="T9" fmla="*/ 19 h 383"/>
              </a:gdLst>
              <a:ahLst/>
              <a:cxnLst>
                <a:cxn ang="0">
                  <a:pos x="T0" y="T1"/>
                </a:cxn>
                <a:cxn ang="0">
                  <a:pos x="T2" y="T3"/>
                </a:cxn>
                <a:cxn ang="0">
                  <a:pos x="T4" y="T5"/>
                </a:cxn>
                <a:cxn ang="0">
                  <a:pos x="T6" y="T7"/>
                </a:cxn>
                <a:cxn ang="0">
                  <a:pos x="T8" y="T9"/>
                </a:cxn>
              </a:cxnLst>
              <a:rect l="0" t="0" r="r" b="b"/>
              <a:pathLst>
                <a:path w="177" h="383">
                  <a:moveTo>
                    <a:pt x="177" y="19"/>
                  </a:moveTo>
                  <a:lnTo>
                    <a:pt x="62" y="0"/>
                  </a:lnTo>
                  <a:lnTo>
                    <a:pt x="0" y="363"/>
                  </a:lnTo>
                  <a:lnTo>
                    <a:pt x="114" y="383"/>
                  </a:lnTo>
                  <a:lnTo>
                    <a:pt x="177" y="1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0" name="îṡliḋê">
              <a:extLst>
                <a:ext uri="{FF2B5EF4-FFF2-40B4-BE49-F238E27FC236}">
                  <a16:creationId xmlns="" xmlns:a16="http://schemas.microsoft.com/office/drawing/2014/main" id="{D7251A6B-1708-4F76-BDCF-DB3A7E8C2D4D}"/>
                </a:ext>
              </a:extLst>
            </p:cNvPr>
            <p:cNvSpPr/>
            <p:nvPr/>
          </p:nvSpPr>
          <p:spPr bwMode="auto">
            <a:xfrm>
              <a:off x="3707043" y="2579961"/>
              <a:ext cx="58492" cy="57177"/>
            </a:xfrm>
            <a:custGeom>
              <a:avLst/>
              <a:gdLst>
                <a:gd name="T0" fmla="*/ 76 w 89"/>
                <a:gd name="T1" fmla="*/ 87 h 87"/>
                <a:gd name="T2" fmla="*/ 0 w 89"/>
                <a:gd name="T3" fmla="*/ 74 h 87"/>
                <a:gd name="T4" fmla="*/ 13 w 89"/>
                <a:gd name="T5" fmla="*/ 0 h 87"/>
                <a:gd name="T6" fmla="*/ 89 w 89"/>
                <a:gd name="T7" fmla="*/ 13 h 87"/>
                <a:gd name="T8" fmla="*/ 76 w 89"/>
                <a:gd name="T9" fmla="*/ 87 h 87"/>
              </a:gdLst>
              <a:ahLst/>
              <a:cxnLst>
                <a:cxn ang="0">
                  <a:pos x="T0" y="T1"/>
                </a:cxn>
                <a:cxn ang="0">
                  <a:pos x="T2" y="T3"/>
                </a:cxn>
                <a:cxn ang="0">
                  <a:pos x="T4" y="T5"/>
                </a:cxn>
                <a:cxn ang="0">
                  <a:pos x="T6" y="T7"/>
                </a:cxn>
                <a:cxn ang="0">
                  <a:pos x="T8" y="T9"/>
                </a:cxn>
              </a:cxnLst>
              <a:rect l="0" t="0" r="r" b="b"/>
              <a:pathLst>
                <a:path w="89" h="87">
                  <a:moveTo>
                    <a:pt x="76" y="87"/>
                  </a:moveTo>
                  <a:lnTo>
                    <a:pt x="0" y="74"/>
                  </a:lnTo>
                  <a:lnTo>
                    <a:pt x="13" y="0"/>
                  </a:lnTo>
                  <a:lnTo>
                    <a:pt x="89" y="13"/>
                  </a:lnTo>
                  <a:lnTo>
                    <a:pt x="76" y="87"/>
                  </a:lnTo>
                  <a:close/>
                </a:path>
              </a:pathLst>
            </a:custGeom>
            <a:solidFill>
              <a:srgbClr val="317A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1" name="iSliďe">
              <a:extLst>
                <a:ext uri="{FF2B5EF4-FFF2-40B4-BE49-F238E27FC236}">
                  <a16:creationId xmlns="" xmlns:a16="http://schemas.microsoft.com/office/drawing/2014/main" id="{F2D5BD72-67B0-474D-A445-56A5CCFCEA4D}"/>
                </a:ext>
              </a:extLst>
            </p:cNvPr>
            <p:cNvSpPr/>
            <p:nvPr/>
          </p:nvSpPr>
          <p:spPr bwMode="auto">
            <a:xfrm>
              <a:off x="3707043" y="2579961"/>
              <a:ext cx="58492" cy="57177"/>
            </a:xfrm>
            <a:custGeom>
              <a:avLst/>
              <a:gdLst>
                <a:gd name="T0" fmla="*/ 76 w 89"/>
                <a:gd name="T1" fmla="*/ 87 h 87"/>
                <a:gd name="T2" fmla="*/ 0 w 89"/>
                <a:gd name="T3" fmla="*/ 74 h 87"/>
                <a:gd name="T4" fmla="*/ 13 w 89"/>
                <a:gd name="T5" fmla="*/ 0 h 87"/>
                <a:gd name="T6" fmla="*/ 89 w 89"/>
                <a:gd name="T7" fmla="*/ 13 h 87"/>
                <a:gd name="T8" fmla="*/ 76 w 89"/>
                <a:gd name="T9" fmla="*/ 87 h 87"/>
              </a:gdLst>
              <a:ahLst/>
              <a:cxnLst>
                <a:cxn ang="0">
                  <a:pos x="T0" y="T1"/>
                </a:cxn>
                <a:cxn ang="0">
                  <a:pos x="T2" y="T3"/>
                </a:cxn>
                <a:cxn ang="0">
                  <a:pos x="T4" y="T5"/>
                </a:cxn>
                <a:cxn ang="0">
                  <a:pos x="T6" y="T7"/>
                </a:cxn>
                <a:cxn ang="0">
                  <a:pos x="T8" y="T9"/>
                </a:cxn>
              </a:cxnLst>
              <a:rect l="0" t="0" r="r" b="b"/>
              <a:pathLst>
                <a:path w="89" h="87">
                  <a:moveTo>
                    <a:pt x="76" y="87"/>
                  </a:moveTo>
                  <a:lnTo>
                    <a:pt x="0" y="74"/>
                  </a:lnTo>
                  <a:lnTo>
                    <a:pt x="13" y="0"/>
                  </a:lnTo>
                  <a:lnTo>
                    <a:pt x="89" y="13"/>
                  </a:lnTo>
                  <a:lnTo>
                    <a:pt x="76" y="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2" name="î$1íḍê">
              <a:extLst>
                <a:ext uri="{FF2B5EF4-FFF2-40B4-BE49-F238E27FC236}">
                  <a16:creationId xmlns="" xmlns:a16="http://schemas.microsoft.com/office/drawing/2014/main" id="{885C45B8-EB21-48E7-B134-E4B56A5682EF}"/>
                </a:ext>
              </a:extLst>
            </p:cNvPr>
            <p:cNvSpPr/>
            <p:nvPr/>
          </p:nvSpPr>
          <p:spPr bwMode="auto">
            <a:xfrm>
              <a:off x="3802995" y="2610849"/>
              <a:ext cx="319401" cy="72950"/>
            </a:xfrm>
            <a:custGeom>
              <a:avLst/>
              <a:gdLst>
                <a:gd name="T0" fmla="*/ 482 w 486"/>
                <a:gd name="T1" fmla="*/ 111 h 111"/>
                <a:gd name="T2" fmla="*/ 0 w 486"/>
                <a:gd name="T3" fmla="*/ 29 h 111"/>
                <a:gd name="T4" fmla="*/ 4 w 486"/>
                <a:gd name="T5" fmla="*/ 0 h 111"/>
                <a:gd name="T6" fmla="*/ 486 w 486"/>
                <a:gd name="T7" fmla="*/ 83 h 111"/>
                <a:gd name="T8" fmla="*/ 482 w 486"/>
                <a:gd name="T9" fmla="*/ 111 h 111"/>
              </a:gdLst>
              <a:ahLst/>
              <a:cxnLst>
                <a:cxn ang="0">
                  <a:pos x="T0" y="T1"/>
                </a:cxn>
                <a:cxn ang="0">
                  <a:pos x="T2" y="T3"/>
                </a:cxn>
                <a:cxn ang="0">
                  <a:pos x="T4" y="T5"/>
                </a:cxn>
                <a:cxn ang="0">
                  <a:pos x="T6" y="T7"/>
                </a:cxn>
                <a:cxn ang="0">
                  <a:pos x="T8" y="T9"/>
                </a:cxn>
              </a:cxnLst>
              <a:rect l="0" t="0" r="r" b="b"/>
              <a:pathLst>
                <a:path w="486" h="111">
                  <a:moveTo>
                    <a:pt x="482" y="111"/>
                  </a:moveTo>
                  <a:lnTo>
                    <a:pt x="0" y="29"/>
                  </a:lnTo>
                  <a:lnTo>
                    <a:pt x="4" y="0"/>
                  </a:lnTo>
                  <a:lnTo>
                    <a:pt x="486" y="83"/>
                  </a:lnTo>
                  <a:lnTo>
                    <a:pt x="482" y="11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3" name="íṡliḑè">
              <a:extLst>
                <a:ext uri="{FF2B5EF4-FFF2-40B4-BE49-F238E27FC236}">
                  <a16:creationId xmlns="" xmlns:a16="http://schemas.microsoft.com/office/drawing/2014/main" id="{3DCE4789-1831-4ACE-95BE-A34162689B72}"/>
                </a:ext>
              </a:extLst>
            </p:cNvPr>
            <p:cNvSpPr/>
            <p:nvPr/>
          </p:nvSpPr>
          <p:spPr bwMode="auto">
            <a:xfrm>
              <a:off x="3802995" y="2610849"/>
              <a:ext cx="319401" cy="72950"/>
            </a:xfrm>
            <a:custGeom>
              <a:avLst/>
              <a:gdLst>
                <a:gd name="T0" fmla="*/ 482 w 486"/>
                <a:gd name="T1" fmla="*/ 111 h 111"/>
                <a:gd name="T2" fmla="*/ 0 w 486"/>
                <a:gd name="T3" fmla="*/ 29 h 111"/>
                <a:gd name="T4" fmla="*/ 4 w 486"/>
                <a:gd name="T5" fmla="*/ 0 h 111"/>
                <a:gd name="T6" fmla="*/ 486 w 486"/>
                <a:gd name="T7" fmla="*/ 83 h 111"/>
                <a:gd name="T8" fmla="*/ 482 w 486"/>
                <a:gd name="T9" fmla="*/ 111 h 111"/>
              </a:gdLst>
              <a:ahLst/>
              <a:cxnLst>
                <a:cxn ang="0">
                  <a:pos x="T0" y="T1"/>
                </a:cxn>
                <a:cxn ang="0">
                  <a:pos x="T2" y="T3"/>
                </a:cxn>
                <a:cxn ang="0">
                  <a:pos x="T4" y="T5"/>
                </a:cxn>
                <a:cxn ang="0">
                  <a:pos x="T6" y="T7"/>
                </a:cxn>
                <a:cxn ang="0">
                  <a:pos x="T8" y="T9"/>
                </a:cxn>
              </a:cxnLst>
              <a:rect l="0" t="0" r="r" b="b"/>
              <a:pathLst>
                <a:path w="486" h="111">
                  <a:moveTo>
                    <a:pt x="482" y="111"/>
                  </a:moveTo>
                  <a:lnTo>
                    <a:pt x="0" y="29"/>
                  </a:lnTo>
                  <a:lnTo>
                    <a:pt x="4" y="0"/>
                  </a:lnTo>
                  <a:lnTo>
                    <a:pt x="486" y="83"/>
                  </a:lnTo>
                  <a:lnTo>
                    <a:pt x="482" y="11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4" name="îṣlíḋê">
              <a:extLst>
                <a:ext uri="{FF2B5EF4-FFF2-40B4-BE49-F238E27FC236}">
                  <a16:creationId xmlns="" xmlns:a16="http://schemas.microsoft.com/office/drawing/2014/main" id="{DD637832-7D71-4DE5-BEAD-B48DF755EA46}"/>
                </a:ext>
              </a:extLst>
            </p:cNvPr>
            <p:cNvSpPr/>
            <p:nvPr/>
          </p:nvSpPr>
          <p:spPr bwMode="auto">
            <a:xfrm>
              <a:off x="3693899" y="2658825"/>
              <a:ext cx="57177" cy="57834"/>
            </a:xfrm>
            <a:custGeom>
              <a:avLst/>
              <a:gdLst>
                <a:gd name="T0" fmla="*/ 74 w 87"/>
                <a:gd name="T1" fmla="*/ 88 h 88"/>
                <a:gd name="T2" fmla="*/ 0 w 87"/>
                <a:gd name="T3" fmla="*/ 75 h 88"/>
                <a:gd name="T4" fmla="*/ 13 w 87"/>
                <a:gd name="T5" fmla="*/ 0 h 88"/>
                <a:gd name="T6" fmla="*/ 87 w 87"/>
                <a:gd name="T7" fmla="*/ 13 h 88"/>
                <a:gd name="T8" fmla="*/ 74 w 87"/>
                <a:gd name="T9" fmla="*/ 88 h 88"/>
              </a:gdLst>
              <a:ahLst/>
              <a:cxnLst>
                <a:cxn ang="0">
                  <a:pos x="T0" y="T1"/>
                </a:cxn>
                <a:cxn ang="0">
                  <a:pos x="T2" y="T3"/>
                </a:cxn>
                <a:cxn ang="0">
                  <a:pos x="T4" y="T5"/>
                </a:cxn>
                <a:cxn ang="0">
                  <a:pos x="T6" y="T7"/>
                </a:cxn>
                <a:cxn ang="0">
                  <a:pos x="T8" y="T9"/>
                </a:cxn>
              </a:cxnLst>
              <a:rect l="0" t="0" r="r" b="b"/>
              <a:pathLst>
                <a:path w="87" h="88">
                  <a:moveTo>
                    <a:pt x="74" y="88"/>
                  </a:moveTo>
                  <a:lnTo>
                    <a:pt x="0" y="75"/>
                  </a:lnTo>
                  <a:lnTo>
                    <a:pt x="13" y="0"/>
                  </a:lnTo>
                  <a:lnTo>
                    <a:pt x="87" y="13"/>
                  </a:lnTo>
                  <a:lnTo>
                    <a:pt x="74" y="88"/>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5" name="ïsḷîḋê">
              <a:extLst>
                <a:ext uri="{FF2B5EF4-FFF2-40B4-BE49-F238E27FC236}">
                  <a16:creationId xmlns="" xmlns:a16="http://schemas.microsoft.com/office/drawing/2014/main" id="{D000189B-F5B8-40F3-BCEA-513BB09E2366}"/>
                </a:ext>
              </a:extLst>
            </p:cNvPr>
            <p:cNvSpPr/>
            <p:nvPr/>
          </p:nvSpPr>
          <p:spPr bwMode="auto">
            <a:xfrm>
              <a:off x="3693899" y="2658825"/>
              <a:ext cx="57177" cy="57834"/>
            </a:xfrm>
            <a:custGeom>
              <a:avLst/>
              <a:gdLst>
                <a:gd name="T0" fmla="*/ 74 w 87"/>
                <a:gd name="T1" fmla="*/ 88 h 88"/>
                <a:gd name="T2" fmla="*/ 0 w 87"/>
                <a:gd name="T3" fmla="*/ 75 h 88"/>
                <a:gd name="T4" fmla="*/ 13 w 87"/>
                <a:gd name="T5" fmla="*/ 0 h 88"/>
                <a:gd name="T6" fmla="*/ 87 w 87"/>
                <a:gd name="T7" fmla="*/ 13 h 88"/>
                <a:gd name="T8" fmla="*/ 74 w 87"/>
                <a:gd name="T9" fmla="*/ 88 h 88"/>
              </a:gdLst>
              <a:ahLst/>
              <a:cxnLst>
                <a:cxn ang="0">
                  <a:pos x="T0" y="T1"/>
                </a:cxn>
                <a:cxn ang="0">
                  <a:pos x="T2" y="T3"/>
                </a:cxn>
                <a:cxn ang="0">
                  <a:pos x="T4" y="T5"/>
                </a:cxn>
                <a:cxn ang="0">
                  <a:pos x="T6" y="T7"/>
                </a:cxn>
                <a:cxn ang="0">
                  <a:pos x="T8" y="T9"/>
                </a:cxn>
              </a:cxnLst>
              <a:rect l="0" t="0" r="r" b="b"/>
              <a:pathLst>
                <a:path w="87" h="88">
                  <a:moveTo>
                    <a:pt x="74" y="88"/>
                  </a:moveTo>
                  <a:lnTo>
                    <a:pt x="0" y="75"/>
                  </a:lnTo>
                  <a:lnTo>
                    <a:pt x="13" y="0"/>
                  </a:lnTo>
                  <a:lnTo>
                    <a:pt x="87" y="13"/>
                  </a:lnTo>
                  <a:lnTo>
                    <a:pt x="74" y="8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6" name="ïşḷíḍê">
              <a:extLst>
                <a:ext uri="{FF2B5EF4-FFF2-40B4-BE49-F238E27FC236}">
                  <a16:creationId xmlns="" xmlns:a16="http://schemas.microsoft.com/office/drawing/2014/main" id="{F61E9646-FD2A-4C28-B4F6-B26DD8BEC7A7}"/>
                </a:ext>
              </a:extLst>
            </p:cNvPr>
            <p:cNvSpPr/>
            <p:nvPr/>
          </p:nvSpPr>
          <p:spPr bwMode="auto">
            <a:xfrm>
              <a:off x="3788536" y="2690371"/>
              <a:ext cx="114353" cy="37461"/>
            </a:xfrm>
            <a:custGeom>
              <a:avLst/>
              <a:gdLst>
                <a:gd name="T0" fmla="*/ 170 w 174"/>
                <a:gd name="T1" fmla="*/ 57 h 57"/>
                <a:gd name="T2" fmla="*/ 0 w 174"/>
                <a:gd name="T3" fmla="*/ 29 h 57"/>
                <a:gd name="T4" fmla="*/ 6 w 174"/>
                <a:gd name="T5" fmla="*/ 0 h 57"/>
                <a:gd name="T6" fmla="*/ 174 w 174"/>
                <a:gd name="T7" fmla="*/ 29 h 57"/>
                <a:gd name="T8" fmla="*/ 170 w 174"/>
                <a:gd name="T9" fmla="*/ 57 h 57"/>
              </a:gdLst>
              <a:ahLst/>
              <a:cxnLst>
                <a:cxn ang="0">
                  <a:pos x="T0" y="T1"/>
                </a:cxn>
                <a:cxn ang="0">
                  <a:pos x="T2" y="T3"/>
                </a:cxn>
                <a:cxn ang="0">
                  <a:pos x="T4" y="T5"/>
                </a:cxn>
                <a:cxn ang="0">
                  <a:pos x="T6" y="T7"/>
                </a:cxn>
                <a:cxn ang="0">
                  <a:pos x="T8" y="T9"/>
                </a:cxn>
              </a:cxnLst>
              <a:rect l="0" t="0" r="r" b="b"/>
              <a:pathLst>
                <a:path w="174" h="57">
                  <a:moveTo>
                    <a:pt x="170" y="57"/>
                  </a:moveTo>
                  <a:lnTo>
                    <a:pt x="0" y="29"/>
                  </a:lnTo>
                  <a:lnTo>
                    <a:pt x="6" y="0"/>
                  </a:lnTo>
                  <a:lnTo>
                    <a:pt x="174" y="29"/>
                  </a:lnTo>
                  <a:lnTo>
                    <a:pt x="170" y="57"/>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7" name="iṣḻiďe">
              <a:extLst>
                <a:ext uri="{FF2B5EF4-FFF2-40B4-BE49-F238E27FC236}">
                  <a16:creationId xmlns="" xmlns:a16="http://schemas.microsoft.com/office/drawing/2014/main" id="{615BA659-C966-46CC-B078-54DF31118FB3}"/>
                </a:ext>
              </a:extLst>
            </p:cNvPr>
            <p:cNvSpPr/>
            <p:nvPr/>
          </p:nvSpPr>
          <p:spPr bwMode="auto">
            <a:xfrm>
              <a:off x="3788536" y="2690371"/>
              <a:ext cx="114353" cy="37461"/>
            </a:xfrm>
            <a:custGeom>
              <a:avLst/>
              <a:gdLst>
                <a:gd name="T0" fmla="*/ 170 w 174"/>
                <a:gd name="T1" fmla="*/ 57 h 57"/>
                <a:gd name="T2" fmla="*/ 0 w 174"/>
                <a:gd name="T3" fmla="*/ 29 h 57"/>
                <a:gd name="T4" fmla="*/ 6 w 174"/>
                <a:gd name="T5" fmla="*/ 0 h 57"/>
                <a:gd name="T6" fmla="*/ 174 w 174"/>
                <a:gd name="T7" fmla="*/ 29 h 57"/>
                <a:gd name="T8" fmla="*/ 170 w 174"/>
                <a:gd name="T9" fmla="*/ 57 h 57"/>
              </a:gdLst>
              <a:ahLst/>
              <a:cxnLst>
                <a:cxn ang="0">
                  <a:pos x="T0" y="T1"/>
                </a:cxn>
                <a:cxn ang="0">
                  <a:pos x="T2" y="T3"/>
                </a:cxn>
                <a:cxn ang="0">
                  <a:pos x="T4" y="T5"/>
                </a:cxn>
                <a:cxn ang="0">
                  <a:pos x="T6" y="T7"/>
                </a:cxn>
                <a:cxn ang="0">
                  <a:pos x="T8" y="T9"/>
                </a:cxn>
              </a:cxnLst>
              <a:rect l="0" t="0" r="r" b="b"/>
              <a:pathLst>
                <a:path w="174" h="57">
                  <a:moveTo>
                    <a:pt x="170" y="57"/>
                  </a:moveTo>
                  <a:lnTo>
                    <a:pt x="0" y="29"/>
                  </a:lnTo>
                  <a:lnTo>
                    <a:pt x="6" y="0"/>
                  </a:lnTo>
                  <a:lnTo>
                    <a:pt x="174" y="29"/>
                  </a:lnTo>
                  <a:lnTo>
                    <a:pt x="170" y="5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8" name="ïṩḻïḓê">
              <a:extLst>
                <a:ext uri="{FF2B5EF4-FFF2-40B4-BE49-F238E27FC236}">
                  <a16:creationId xmlns="" xmlns:a16="http://schemas.microsoft.com/office/drawing/2014/main" id="{86E320A9-779C-4FAB-B637-E1A93876BE21}"/>
                </a:ext>
              </a:extLst>
            </p:cNvPr>
            <p:cNvSpPr/>
            <p:nvPr/>
          </p:nvSpPr>
          <p:spPr bwMode="auto">
            <a:xfrm>
              <a:off x="3680098" y="2738347"/>
              <a:ext cx="57177" cy="57834"/>
            </a:xfrm>
            <a:custGeom>
              <a:avLst/>
              <a:gdLst>
                <a:gd name="T0" fmla="*/ 74 w 87"/>
                <a:gd name="T1" fmla="*/ 88 h 88"/>
                <a:gd name="T2" fmla="*/ 0 w 87"/>
                <a:gd name="T3" fmla="*/ 75 h 88"/>
                <a:gd name="T4" fmla="*/ 13 w 87"/>
                <a:gd name="T5" fmla="*/ 0 h 88"/>
                <a:gd name="T6" fmla="*/ 87 w 87"/>
                <a:gd name="T7" fmla="*/ 13 h 88"/>
                <a:gd name="T8" fmla="*/ 74 w 87"/>
                <a:gd name="T9" fmla="*/ 88 h 88"/>
              </a:gdLst>
              <a:ahLst/>
              <a:cxnLst>
                <a:cxn ang="0">
                  <a:pos x="T0" y="T1"/>
                </a:cxn>
                <a:cxn ang="0">
                  <a:pos x="T2" y="T3"/>
                </a:cxn>
                <a:cxn ang="0">
                  <a:pos x="T4" y="T5"/>
                </a:cxn>
                <a:cxn ang="0">
                  <a:pos x="T6" y="T7"/>
                </a:cxn>
                <a:cxn ang="0">
                  <a:pos x="T8" y="T9"/>
                </a:cxn>
              </a:cxnLst>
              <a:rect l="0" t="0" r="r" b="b"/>
              <a:pathLst>
                <a:path w="87" h="88">
                  <a:moveTo>
                    <a:pt x="74" y="88"/>
                  </a:moveTo>
                  <a:lnTo>
                    <a:pt x="0" y="75"/>
                  </a:lnTo>
                  <a:lnTo>
                    <a:pt x="13" y="0"/>
                  </a:lnTo>
                  <a:lnTo>
                    <a:pt x="87" y="13"/>
                  </a:lnTo>
                  <a:lnTo>
                    <a:pt x="74" y="88"/>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79" name="íṥḻïḍé">
              <a:extLst>
                <a:ext uri="{FF2B5EF4-FFF2-40B4-BE49-F238E27FC236}">
                  <a16:creationId xmlns="" xmlns:a16="http://schemas.microsoft.com/office/drawing/2014/main" id="{E17DEE5F-869F-4408-BB12-84CD9955F4B8}"/>
                </a:ext>
              </a:extLst>
            </p:cNvPr>
            <p:cNvSpPr/>
            <p:nvPr/>
          </p:nvSpPr>
          <p:spPr bwMode="auto">
            <a:xfrm>
              <a:off x="3680098" y="2738347"/>
              <a:ext cx="57177" cy="57834"/>
            </a:xfrm>
            <a:custGeom>
              <a:avLst/>
              <a:gdLst>
                <a:gd name="T0" fmla="*/ 74 w 87"/>
                <a:gd name="T1" fmla="*/ 88 h 88"/>
                <a:gd name="T2" fmla="*/ 0 w 87"/>
                <a:gd name="T3" fmla="*/ 75 h 88"/>
                <a:gd name="T4" fmla="*/ 13 w 87"/>
                <a:gd name="T5" fmla="*/ 0 h 88"/>
                <a:gd name="T6" fmla="*/ 87 w 87"/>
                <a:gd name="T7" fmla="*/ 13 h 88"/>
                <a:gd name="T8" fmla="*/ 74 w 87"/>
                <a:gd name="T9" fmla="*/ 88 h 88"/>
              </a:gdLst>
              <a:ahLst/>
              <a:cxnLst>
                <a:cxn ang="0">
                  <a:pos x="T0" y="T1"/>
                </a:cxn>
                <a:cxn ang="0">
                  <a:pos x="T2" y="T3"/>
                </a:cxn>
                <a:cxn ang="0">
                  <a:pos x="T4" y="T5"/>
                </a:cxn>
                <a:cxn ang="0">
                  <a:pos x="T6" y="T7"/>
                </a:cxn>
                <a:cxn ang="0">
                  <a:pos x="T8" y="T9"/>
                </a:cxn>
              </a:cxnLst>
              <a:rect l="0" t="0" r="r" b="b"/>
              <a:pathLst>
                <a:path w="87" h="88">
                  <a:moveTo>
                    <a:pt x="74" y="88"/>
                  </a:moveTo>
                  <a:lnTo>
                    <a:pt x="0" y="75"/>
                  </a:lnTo>
                  <a:lnTo>
                    <a:pt x="13" y="0"/>
                  </a:lnTo>
                  <a:lnTo>
                    <a:pt x="87" y="13"/>
                  </a:lnTo>
                  <a:lnTo>
                    <a:pt x="74" y="8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0" name="îṧḷíḋé">
              <a:extLst>
                <a:ext uri="{FF2B5EF4-FFF2-40B4-BE49-F238E27FC236}">
                  <a16:creationId xmlns="" xmlns:a16="http://schemas.microsoft.com/office/drawing/2014/main" id="{D0421462-269C-4E34-BC35-2BE4127ACEF6}"/>
                </a:ext>
              </a:extLst>
            </p:cNvPr>
            <p:cNvSpPr/>
            <p:nvPr/>
          </p:nvSpPr>
          <p:spPr bwMode="auto">
            <a:xfrm>
              <a:off x="3775392" y="2769893"/>
              <a:ext cx="256967" cy="61777"/>
            </a:xfrm>
            <a:custGeom>
              <a:avLst/>
              <a:gdLst>
                <a:gd name="T0" fmla="*/ 385 w 391"/>
                <a:gd name="T1" fmla="*/ 94 h 94"/>
                <a:gd name="T2" fmla="*/ 0 w 391"/>
                <a:gd name="T3" fmla="*/ 29 h 94"/>
                <a:gd name="T4" fmla="*/ 5 w 391"/>
                <a:gd name="T5" fmla="*/ 0 h 94"/>
                <a:gd name="T6" fmla="*/ 391 w 391"/>
                <a:gd name="T7" fmla="*/ 66 h 94"/>
                <a:gd name="T8" fmla="*/ 385 w 391"/>
                <a:gd name="T9" fmla="*/ 94 h 94"/>
              </a:gdLst>
              <a:ahLst/>
              <a:cxnLst>
                <a:cxn ang="0">
                  <a:pos x="T0" y="T1"/>
                </a:cxn>
                <a:cxn ang="0">
                  <a:pos x="T2" y="T3"/>
                </a:cxn>
                <a:cxn ang="0">
                  <a:pos x="T4" y="T5"/>
                </a:cxn>
                <a:cxn ang="0">
                  <a:pos x="T6" y="T7"/>
                </a:cxn>
                <a:cxn ang="0">
                  <a:pos x="T8" y="T9"/>
                </a:cxn>
              </a:cxnLst>
              <a:rect l="0" t="0" r="r" b="b"/>
              <a:pathLst>
                <a:path w="391" h="94">
                  <a:moveTo>
                    <a:pt x="385" y="94"/>
                  </a:moveTo>
                  <a:lnTo>
                    <a:pt x="0" y="29"/>
                  </a:lnTo>
                  <a:lnTo>
                    <a:pt x="5" y="0"/>
                  </a:lnTo>
                  <a:lnTo>
                    <a:pt x="391" y="66"/>
                  </a:lnTo>
                  <a:lnTo>
                    <a:pt x="385" y="94"/>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1" name="ísḻiḑè">
              <a:extLst>
                <a:ext uri="{FF2B5EF4-FFF2-40B4-BE49-F238E27FC236}">
                  <a16:creationId xmlns="" xmlns:a16="http://schemas.microsoft.com/office/drawing/2014/main" id="{F0DFC565-8E55-4FE1-95B0-3DEE4D95D4D8}"/>
                </a:ext>
              </a:extLst>
            </p:cNvPr>
            <p:cNvSpPr/>
            <p:nvPr/>
          </p:nvSpPr>
          <p:spPr bwMode="auto">
            <a:xfrm>
              <a:off x="3775392" y="2769893"/>
              <a:ext cx="256967" cy="61777"/>
            </a:xfrm>
            <a:custGeom>
              <a:avLst/>
              <a:gdLst>
                <a:gd name="T0" fmla="*/ 385 w 391"/>
                <a:gd name="T1" fmla="*/ 94 h 94"/>
                <a:gd name="T2" fmla="*/ 0 w 391"/>
                <a:gd name="T3" fmla="*/ 29 h 94"/>
                <a:gd name="T4" fmla="*/ 5 w 391"/>
                <a:gd name="T5" fmla="*/ 0 h 94"/>
                <a:gd name="T6" fmla="*/ 391 w 391"/>
                <a:gd name="T7" fmla="*/ 66 h 94"/>
                <a:gd name="T8" fmla="*/ 385 w 391"/>
                <a:gd name="T9" fmla="*/ 94 h 94"/>
              </a:gdLst>
              <a:ahLst/>
              <a:cxnLst>
                <a:cxn ang="0">
                  <a:pos x="T0" y="T1"/>
                </a:cxn>
                <a:cxn ang="0">
                  <a:pos x="T2" y="T3"/>
                </a:cxn>
                <a:cxn ang="0">
                  <a:pos x="T4" y="T5"/>
                </a:cxn>
                <a:cxn ang="0">
                  <a:pos x="T6" y="T7"/>
                </a:cxn>
                <a:cxn ang="0">
                  <a:pos x="T8" y="T9"/>
                </a:cxn>
              </a:cxnLst>
              <a:rect l="0" t="0" r="r" b="b"/>
              <a:pathLst>
                <a:path w="391" h="94">
                  <a:moveTo>
                    <a:pt x="385" y="94"/>
                  </a:moveTo>
                  <a:lnTo>
                    <a:pt x="0" y="29"/>
                  </a:lnTo>
                  <a:lnTo>
                    <a:pt x="5" y="0"/>
                  </a:lnTo>
                  <a:lnTo>
                    <a:pt x="391" y="66"/>
                  </a:lnTo>
                  <a:lnTo>
                    <a:pt x="385" y="9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2" name="i$ḻíďê">
              <a:extLst>
                <a:ext uri="{FF2B5EF4-FFF2-40B4-BE49-F238E27FC236}">
                  <a16:creationId xmlns="" xmlns:a16="http://schemas.microsoft.com/office/drawing/2014/main" id="{4F97930A-1E5C-4E97-836D-AE14659111B2}"/>
                </a:ext>
              </a:extLst>
            </p:cNvPr>
            <p:cNvSpPr/>
            <p:nvPr/>
          </p:nvSpPr>
          <p:spPr bwMode="auto">
            <a:xfrm>
              <a:off x="3665639" y="2817869"/>
              <a:ext cx="58492" cy="57834"/>
            </a:xfrm>
            <a:custGeom>
              <a:avLst/>
              <a:gdLst>
                <a:gd name="T0" fmla="*/ 76 w 89"/>
                <a:gd name="T1" fmla="*/ 88 h 88"/>
                <a:gd name="T2" fmla="*/ 0 w 89"/>
                <a:gd name="T3" fmla="*/ 75 h 88"/>
                <a:gd name="T4" fmla="*/ 13 w 89"/>
                <a:gd name="T5" fmla="*/ 0 h 88"/>
                <a:gd name="T6" fmla="*/ 89 w 89"/>
                <a:gd name="T7" fmla="*/ 13 h 88"/>
                <a:gd name="T8" fmla="*/ 76 w 89"/>
                <a:gd name="T9" fmla="*/ 88 h 88"/>
              </a:gdLst>
              <a:ahLst/>
              <a:cxnLst>
                <a:cxn ang="0">
                  <a:pos x="T0" y="T1"/>
                </a:cxn>
                <a:cxn ang="0">
                  <a:pos x="T2" y="T3"/>
                </a:cxn>
                <a:cxn ang="0">
                  <a:pos x="T4" y="T5"/>
                </a:cxn>
                <a:cxn ang="0">
                  <a:pos x="T6" y="T7"/>
                </a:cxn>
                <a:cxn ang="0">
                  <a:pos x="T8" y="T9"/>
                </a:cxn>
              </a:cxnLst>
              <a:rect l="0" t="0" r="r" b="b"/>
              <a:pathLst>
                <a:path w="89" h="88">
                  <a:moveTo>
                    <a:pt x="76" y="88"/>
                  </a:moveTo>
                  <a:lnTo>
                    <a:pt x="0" y="75"/>
                  </a:lnTo>
                  <a:lnTo>
                    <a:pt x="13" y="0"/>
                  </a:lnTo>
                  <a:lnTo>
                    <a:pt x="89" y="13"/>
                  </a:lnTo>
                  <a:lnTo>
                    <a:pt x="76" y="88"/>
                  </a:lnTo>
                  <a:close/>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3" name="íṩḷiḍé">
              <a:extLst>
                <a:ext uri="{FF2B5EF4-FFF2-40B4-BE49-F238E27FC236}">
                  <a16:creationId xmlns="" xmlns:a16="http://schemas.microsoft.com/office/drawing/2014/main" id="{0D8DDBBC-D77B-4D55-B935-C73EDB3B23C3}"/>
                </a:ext>
              </a:extLst>
            </p:cNvPr>
            <p:cNvSpPr/>
            <p:nvPr/>
          </p:nvSpPr>
          <p:spPr bwMode="auto">
            <a:xfrm>
              <a:off x="3665639" y="2817869"/>
              <a:ext cx="58492" cy="57834"/>
            </a:xfrm>
            <a:custGeom>
              <a:avLst/>
              <a:gdLst>
                <a:gd name="T0" fmla="*/ 76 w 89"/>
                <a:gd name="T1" fmla="*/ 88 h 88"/>
                <a:gd name="T2" fmla="*/ 0 w 89"/>
                <a:gd name="T3" fmla="*/ 75 h 88"/>
                <a:gd name="T4" fmla="*/ 13 w 89"/>
                <a:gd name="T5" fmla="*/ 0 h 88"/>
                <a:gd name="T6" fmla="*/ 89 w 89"/>
                <a:gd name="T7" fmla="*/ 13 h 88"/>
                <a:gd name="T8" fmla="*/ 76 w 89"/>
                <a:gd name="T9" fmla="*/ 88 h 88"/>
              </a:gdLst>
              <a:ahLst/>
              <a:cxnLst>
                <a:cxn ang="0">
                  <a:pos x="T0" y="T1"/>
                </a:cxn>
                <a:cxn ang="0">
                  <a:pos x="T2" y="T3"/>
                </a:cxn>
                <a:cxn ang="0">
                  <a:pos x="T4" y="T5"/>
                </a:cxn>
                <a:cxn ang="0">
                  <a:pos x="T6" y="T7"/>
                </a:cxn>
                <a:cxn ang="0">
                  <a:pos x="T8" y="T9"/>
                </a:cxn>
              </a:cxnLst>
              <a:rect l="0" t="0" r="r" b="b"/>
              <a:pathLst>
                <a:path w="89" h="88">
                  <a:moveTo>
                    <a:pt x="76" y="88"/>
                  </a:moveTo>
                  <a:lnTo>
                    <a:pt x="0" y="75"/>
                  </a:lnTo>
                  <a:lnTo>
                    <a:pt x="13" y="0"/>
                  </a:lnTo>
                  <a:lnTo>
                    <a:pt x="89" y="13"/>
                  </a:lnTo>
                  <a:lnTo>
                    <a:pt x="76" y="8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4" name="ïşľïdé">
              <a:extLst>
                <a:ext uri="{FF2B5EF4-FFF2-40B4-BE49-F238E27FC236}">
                  <a16:creationId xmlns="" xmlns:a16="http://schemas.microsoft.com/office/drawing/2014/main" id="{A947B845-7998-4853-9ED0-972212670B51}"/>
                </a:ext>
              </a:extLst>
            </p:cNvPr>
            <p:cNvSpPr/>
            <p:nvPr/>
          </p:nvSpPr>
          <p:spPr bwMode="auto">
            <a:xfrm>
              <a:off x="3761591" y="2848757"/>
              <a:ext cx="191904" cy="51262"/>
            </a:xfrm>
            <a:custGeom>
              <a:avLst/>
              <a:gdLst>
                <a:gd name="T0" fmla="*/ 288 w 292"/>
                <a:gd name="T1" fmla="*/ 78 h 78"/>
                <a:gd name="T2" fmla="*/ 0 w 292"/>
                <a:gd name="T3" fmla="*/ 30 h 78"/>
                <a:gd name="T4" fmla="*/ 4 w 292"/>
                <a:gd name="T5" fmla="*/ 0 h 78"/>
                <a:gd name="T6" fmla="*/ 292 w 292"/>
                <a:gd name="T7" fmla="*/ 50 h 78"/>
                <a:gd name="T8" fmla="*/ 288 w 292"/>
                <a:gd name="T9" fmla="*/ 78 h 78"/>
              </a:gdLst>
              <a:ahLst/>
              <a:cxnLst>
                <a:cxn ang="0">
                  <a:pos x="T0" y="T1"/>
                </a:cxn>
                <a:cxn ang="0">
                  <a:pos x="T2" y="T3"/>
                </a:cxn>
                <a:cxn ang="0">
                  <a:pos x="T4" y="T5"/>
                </a:cxn>
                <a:cxn ang="0">
                  <a:pos x="T6" y="T7"/>
                </a:cxn>
                <a:cxn ang="0">
                  <a:pos x="T8" y="T9"/>
                </a:cxn>
              </a:cxnLst>
              <a:rect l="0" t="0" r="r" b="b"/>
              <a:pathLst>
                <a:path w="292" h="78">
                  <a:moveTo>
                    <a:pt x="288" y="78"/>
                  </a:moveTo>
                  <a:lnTo>
                    <a:pt x="0" y="30"/>
                  </a:lnTo>
                  <a:lnTo>
                    <a:pt x="4" y="0"/>
                  </a:lnTo>
                  <a:lnTo>
                    <a:pt x="292" y="50"/>
                  </a:lnTo>
                  <a:lnTo>
                    <a:pt x="288" y="78"/>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5" name="iSľiḑé">
              <a:extLst>
                <a:ext uri="{FF2B5EF4-FFF2-40B4-BE49-F238E27FC236}">
                  <a16:creationId xmlns="" xmlns:a16="http://schemas.microsoft.com/office/drawing/2014/main" id="{4EDD2782-CCCD-415F-A3A6-09E83F38A120}"/>
                </a:ext>
              </a:extLst>
            </p:cNvPr>
            <p:cNvSpPr/>
            <p:nvPr/>
          </p:nvSpPr>
          <p:spPr bwMode="auto">
            <a:xfrm>
              <a:off x="3761591" y="2848757"/>
              <a:ext cx="191904" cy="51262"/>
            </a:xfrm>
            <a:custGeom>
              <a:avLst/>
              <a:gdLst>
                <a:gd name="T0" fmla="*/ 288 w 292"/>
                <a:gd name="T1" fmla="*/ 78 h 78"/>
                <a:gd name="T2" fmla="*/ 0 w 292"/>
                <a:gd name="T3" fmla="*/ 30 h 78"/>
                <a:gd name="T4" fmla="*/ 4 w 292"/>
                <a:gd name="T5" fmla="*/ 0 h 78"/>
                <a:gd name="T6" fmla="*/ 292 w 292"/>
                <a:gd name="T7" fmla="*/ 50 h 78"/>
                <a:gd name="T8" fmla="*/ 288 w 292"/>
                <a:gd name="T9" fmla="*/ 78 h 78"/>
              </a:gdLst>
              <a:ahLst/>
              <a:cxnLst>
                <a:cxn ang="0">
                  <a:pos x="T0" y="T1"/>
                </a:cxn>
                <a:cxn ang="0">
                  <a:pos x="T2" y="T3"/>
                </a:cxn>
                <a:cxn ang="0">
                  <a:pos x="T4" y="T5"/>
                </a:cxn>
                <a:cxn ang="0">
                  <a:pos x="T6" y="T7"/>
                </a:cxn>
                <a:cxn ang="0">
                  <a:pos x="T8" y="T9"/>
                </a:cxn>
              </a:cxnLst>
              <a:rect l="0" t="0" r="r" b="b"/>
              <a:pathLst>
                <a:path w="292" h="78">
                  <a:moveTo>
                    <a:pt x="288" y="78"/>
                  </a:moveTo>
                  <a:lnTo>
                    <a:pt x="0" y="30"/>
                  </a:lnTo>
                  <a:lnTo>
                    <a:pt x="4" y="0"/>
                  </a:lnTo>
                  <a:lnTo>
                    <a:pt x="292" y="50"/>
                  </a:lnTo>
                  <a:lnTo>
                    <a:pt x="288" y="7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6" name="ïṧliďé">
              <a:extLst>
                <a:ext uri="{FF2B5EF4-FFF2-40B4-BE49-F238E27FC236}">
                  <a16:creationId xmlns="" xmlns:a16="http://schemas.microsoft.com/office/drawing/2014/main" id="{29C613F9-CC2D-4470-A7DC-F17E238EB68F}"/>
                </a:ext>
              </a:extLst>
            </p:cNvPr>
            <p:cNvSpPr/>
            <p:nvPr/>
          </p:nvSpPr>
          <p:spPr bwMode="auto">
            <a:xfrm>
              <a:off x="3651838" y="2899362"/>
              <a:ext cx="57834" cy="57177"/>
            </a:xfrm>
            <a:custGeom>
              <a:avLst/>
              <a:gdLst>
                <a:gd name="T0" fmla="*/ 76 w 88"/>
                <a:gd name="T1" fmla="*/ 87 h 87"/>
                <a:gd name="T2" fmla="*/ 0 w 88"/>
                <a:gd name="T3" fmla="*/ 74 h 87"/>
                <a:gd name="T4" fmla="*/ 13 w 88"/>
                <a:gd name="T5" fmla="*/ 0 h 87"/>
                <a:gd name="T6" fmla="*/ 88 w 88"/>
                <a:gd name="T7" fmla="*/ 13 h 87"/>
                <a:gd name="T8" fmla="*/ 76 w 88"/>
                <a:gd name="T9" fmla="*/ 87 h 87"/>
              </a:gdLst>
              <a:ahLst/>
              <a:cxnLst>
                <a:cxn ang="0">
                  <a:pos x="T0" y="T1"/>
                </a:cxn>
                <a:cxn ang="0">
                  <a:pos x="T2" y="T3"/>
                </a:cxn>
                <a:cxn ang="0">
                  <a:pos x="T4" y="T5"/>
                </a:cxn>
                <a:cxn ang="0">
                  <a:pos x="T6" y="T7"/>
                </a:cxn>
                <a:cxn ang="0">
                  <a:pos x="T8" y="T9"/>
                </a:cxn>
              </a:cxnLst>
              <a:rect l="0" t="0" r="r" b="b"/>
              <a:pathLst>
                <a:path w="88" h="87">
                  <a:moveTo>
                    <a:pt x="76" y="87"/>
                  </a:moveTo>
                  <a:lnTo>
                    <a:pt x="0" y="74"/>
                  </a:lnTo>
                  <a:lnTo>
                    <a:pt x="13" y="0"/>
                  </a:lnTo>
                  <a:lnTo>
                    <a:pt x="88" y="13"/>
                  </a:lnTo>
                  <a:lnTo>
                    <a:pt x="76" y="87"/>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7" name="işḻîḓè">
              <a:extLst>
                <a:ext uri="{FF2B5EF4-FFF2-40B4-BE49-F238E27FC236}">
                  <a16:creationId xmlns="" xmlns:a16="http://schemas.microsoft.com/office/drawing/2014/main" id="{F4F295A3-BBB2-4B56-9F36-6F89E88F9A0C}"/>
                </a:ext>
              </a:extLst>
            </p:cNvPr>
            <p:cNvSpPr/>
            <p:nvPr/>
          </p:nvSpPr>
          <p:spPr bwMode="auto">
            <a:xfrm>
              <a:off x="3651838" y="2899362"/>
              <a:ext cx="57834" cy="57177"/>
            </a:xfrm>
            <a:custGeom>
              <a:avLst/>
              <a:gdLst>
                <a:gd name="T0" fmla="*/ 76 w 88"/>
                <a:gd name="T1" fmla="*/ 87 h 87"/>
                <a:gd name="T2" fmla="*/ 0 w 88"/>
                <a:gd name="T3" fmla="*/ 74 h 87"/>
                <a:gd name="T4" fmla="*/ 13 w 88"/>
                <a:gd name="T5" fmla="*/ 0 h 87"/>
                <a:gd name="T6" fmla="*/ 88 w 88"/>
                <a:gd name="T7" fmla="*/ 13 h 87"/>
                <a:gd name="T8" fmla="*/ 76 w 88"/>
                <a:gd name="T9" fmla="*/ 87 h 87"/>
              </a:gdLst>
              <a:ahLst/>
              <a:cxnLst>
                <a:cxn ang="0">
                  <a:pos x="T0" y="T1"/>
                </a:cxn>
                <a:cxn ang="0">
                  <a:pos x="T2" y="T3"/>
                </a:cxn>
                <a:cxn ang="0">
                  <a:pos x="T4" y="T5"/>
                </a:cxn>
                <a:cxn ang="0">
                  <a:pos x="T6" y="T7"/>
                </a:cxn>
                <a:cxn ang="0">
                  <a:pos x="T8" y="T9"/>
                </a:cxn>
              </a:cxnLst>
              <a:rect l="0" t="0" r="r" b="b"/>
              <a:pathLst>
                <a:path w="88" h="87">
                  <a:moveTo>
                    <a:pt x="76" y="87"/>
                  </a:moveTo>
                  <a:lnTo>
                    <a:pt x="0" y="74"/>
                  </a:lnTo>
                  <a:lnTo>
                    <a:pt x="13" y="0"/>
                  </a:lnTo>
                  <a:lnTo>
                    <a:pt x="88" y="13"/>
                  </a:lnTo>
                  <a:lnTo>
                    <a:pt x="76" y="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8" name="ïSļïḍê">
              <a:extLst>
                <a:ext uri="{FF2B5EF4-FFF2-40B4-BE49-F238E27FC236}">
                  <a16:creationId xmlns="" xmlns:a16="http://schemas.microsoft.com/office/drawing/2014/main" id="{8BFCEAD6-C27F-47D6-8520-383211D3B2ED}"/>
                </a:ext>
              </a:extLst>
            </p:cNvPr>
            <p:cNvSpPr/>
            <p:nvPr/>
          </p:nvSpPr>
          <p:spPr bwMode="auto">
            <a:xfrm>
              <a:off x="3747789" y="2930250"/>
              <a:ext cx="290484" cy="68349"/>
            </a:xfrm>
            <a:custGeom>
              <a:avLst/>
              <a:gdLst>
                <a:gd name="T0" fmla="*/ 436 w 442"/>
                <a:gd name="T1" fmla="*/ 104 h 104"/>
                <a:gd name="T2" fmla="*/ 0 w 442"/>
                <a:gd name="T3" fmla="*/ 28 h 104"/>
                <a:gd name="T4" fmla="*/ 5 w 442"/>
                <a:gd name="T5" fmla="*/ 0 h 104"/>
                <a:gd name="T6" fmla="*/ 442 w 442"/>
                <a:gd name="T7" fmla="*/ 75 h 104"/>
                <a:gd name="T8" fmla="*/ 436 w 442"/>
                <a:gd name="T9" fmla="*/ 104 h 104"/>
              </a:gdLst>
              <a:ahLst/>
              <a:cxnLst>
                <a:cxn ang="0">
                  <a:pos x="T0" y="T1"/>
                </a:cxn>
                <a:cxn ang="0">
                  <a:pos x="T2" y="T3"/>
                </a:cxn>
                <a:cxn ang="0">
                  <a:pos x="T4" y="T5"/>
                </a:cxn>
                <a:cxn ang="0">
                  <a:pos x="T6" y="T7"/>
                </a:cxn>
                <a:cxn ang="0">
                  <a:pos x="T8" y="T9"/>
                </a:cxn>
              </a:cxnLst>
              <a:rect l="0" t="0" r="r" b="b"/>
              <a:pathLst>
                <a:path w="442" h="104">
                  <a:moveTo>
                    <a:pt x="436" y="104"/>
                  </a:moveTo>
                  <a:lnTo>
                    <a:pt x="0" y="28"/>
                  </a:lnTo>
                  <a:lnTo>
                    <a:pt x="5" y="0"/>
                  </a:lnTo>
                  <a:lnTo>
                    <a:pt x="442" y="75"/>
                  </a:lnTo>
                  <a:lnTo>
                    <a:pt x="436" y="104"/>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9" name="îṩľiḑè">
              <a:extLst>
                <a:ext uri="{FF2B5EF4-FFF2-40B4-BE49-F238E27FC236}">
                  <a16:creationId xmlns="" xmlns:a16="http://schemas.microsoft.com/office/drawing/2014/main" id="{F6AC7B9D-F3FD-4A71-A786-9421A134164A}"/>
                </a:ext>
              </a:extLst>
            </p:cNvPr>
            <p:cNvSpPr/>
            <p:nvPr/>
          </p:nvSpPr>
          <p:spPr bwMode="auto">
            <a:xfrm>
              <a:off x="3747789" y="2930250"/>
              <a:ext cx="290484" cy="68349"/>
            </a:xfrm>
            <a:custGeom>
              <a:avLst/>
              <a:gdLst>
                <a:gd name="T0" fmla="*/ 436 w 442"/>
                <a:gd name="T1" fmla="*/ 104 h 104"/>
                <a:gd name="T2" fmla="*/ 0 w 442"/>
                <a:gd name="T3" fmla="*/ 28 h 104"/>
                <a:gd name="T4" fmla="*/ 5 w 442"/>
                <a:gd name="T5" fmla="*/ 0 h 104"/>
                <a:gd name="T6" fmla="*/ 442 w 442"/>
                <a:gd name="T7" fmla="*/ 75 h 104"/>
                <a:gd name="T8" fmla="*/ 436 w 442"/>
                <a:gd name="T9" fmla="*/ 104 h 104"/>
              </a:gdLst>
              <a:ahLst/>
              <a:cxnLst>
                <a:cxn ang="0">
                  <a:pos x="T0" y="T1"/>
                </a:cxn>
                <a:cxn ang="0">
                  <a:pos x="T2" y="T3"/>
                </a:cxn>
                <a:cxn ang="0">
                  <a:pos x="T4" y="T5"/>
                </a:cxn>
                <a:cxn ang="0">
                  <a:pos x="T6" y="T7"/>
                </a:cxn>
                <a:cxn ang="0">
                  <a:pos x="T8" y="T9"/>
                </a:cxn>
              </a:cxnLst>
              <a:rect l="0" t="0" r="r" b="b"/>
              <a:pathLst>
                <a:path w="442" h="104">
                  <a:moveTo>
                    <a:pt x="436" y="104"/>
                  </a:moveTo>
                  <a:lnTo>
                    <a:pt x="0" y="28"/>
                  </a:lnTo>
                  <a:lnTo>
                    <a:pt x="5" y="0"/>
                  </a:lnTo>
                  <a:lnTo>
                    <a:pt x="442" y="75"/>
                  </a:lnTo>
                  <a:lnTo>
                    <a:pt x="436" y="10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0" name="íṩ1iďè">
              <a:extLst>
                <a:ext uri="{FF2B5EF4-FFF2-40B4-BE49-F238E27FC236}">
                  <a16:creationId xmlns="" xmlns:a16="http://schemas.microsoft.com/office/drawing/2014/main" id="{3F7AD3AC-B890-465A-AE8B-BA0ED67FDD60}"/>
                </a:ext>
              </a:extLst>
            </p:cNvPr>
            <p:cNvSpPr/>
            <p:nvPr/>
          </p:nvSpPr>
          <p:spPr bwMode="auto">
            <a:xfrm>
              <a:off x="2776442" y="2423547"/>
              <a:ext cx="52576" cy="51920"/>
            </a:xfrm>
            <a:custGeom>
              <a:avLst/>
              <a:gdLst>
                <a:gd name="T0" fmla="*/ 53 w 56"/>
                <a:gd name="T1" fmla="*/ 32 h 55"/>
                <a:gd name="T2" fmla="*/ 24 w 56"/>
                <a:gd name="T3" fmla="*/ 53 h 55"/>
                <a:gd name="T4" fmla="*/ 3 w 56"/>
                <a:gd name="T5" fmla="*/ 23 h 55"/>
                <a:gd name="T6" fmla="*/ 32 w 56"/>
                <a:gd name="T7" fmla="*/ 2 h 55"/>
                <a:gd name="T8" fmla="*/ 53 w 56"/>
                <a:gd name="T9" fmla="*/ 32 h 55"/>
              </a:gdLst>
              <a:ahLst/>
              <a:cxnLst>
                <a:cxn ang="0">
                  <a:pos x="T0" y="T1"/>
                </a:cxn>
                <a:cxn ang="0">
                  <a:pos x="T2" y="T3"/>
                </a:cxn>
                <a:cxn ang="0">
                  <a:pos x="T4" y="T5"/>
                </a:cxn>
                <a:cxn ang="0">
                  <a:pos x="T6" y="T7"/>
                </a:cxn>
                <a:cxn ang="0">
                  <a:pos x="T8" y="T9"/>
                </a:cxn>
              </a:cxnLst>
              <a:rect l="0" t="0" r="r" b="b"/>
              <a:pathLst>
                <a:path w="56" h="55">
                  <a:moveTo>
                    <a:pt x="53" y="32"/>
                  </a:moveTo>
                  <a:cubicBezTo>
                    <a:pt x="51" y="46"/>
                    <a:pt x="38" y="55"/>
                    <a:pt x="24" y="53"/>
                  </a:cubicBezTo>
                  <a:cubicBezTo>
                    <a:pt x="10" y="50"/>
                    <a:pt x="0" y="37"/>
                    <a:pt x="3" y="23"/>
                  </a:cubicBezTo>
                  <a:cubicBezTo>
                    <a:pt x="5" y="9"/>
                    <a:pt x="18" y="0"/>
                    <a:pt x="32" y="2"/>
                  </a:cubicBezTo>
                  <a:cubicBezTo>
                    <a:pt x="46" y="5"/>
                    <a:pt x="56" y="18"/>
                    <a:pt x="53" y="32"/>
                  </a:cubicBezTo>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1" name="ïSļiḍe">
              <a:extLst>
                <a:ext uri="{FF2B5EF4-FFF2-40B4-BE49-F238E27FC236}">
                  <a16:creationId xmlns="" xmlns:a16="http://schemas.microsoft.com/office/drawing/2014/main" id="{F4F03C4A-0D83-45CF-AA97-097C694FAEC7}"/>
                </a:ext>
              </a:extLst>
            </p:cNvPr>
            <p:cNvSpPr/>
            <p:nvPr/>
          </p:nvSpPr>
          <p:spPr bwMode="auto">
            <a:xfrm>
              <a:off x="2669317" y="3044604"/>
              <a:ext cx="51920" cy="51262"/>
            </a:xfrm>
            <a:custGeom>
              <a:avLst/>
              <a:gdLst>
                <a:gd name="T0" fmla="*/ 53 w 55"/>
                <a:gd name="T1" fmla="*/ 32 h 55"/>
                <a:gd name="T2" fmla="*/ 23 w 55"/>
                <a:gd name="T3" fmla="*/ 52 h 55"/>
                <a:gd name="T4" fmla="*/ 3 w 55"/>
                <a:gd name="T5" fmla="*/ 23 h 55"/>
                <a:gd name="T6" fmla="*/ 32 w 55"/>
                <a:gd name="T7" fmla="*/ 2 h 55"/>
                <a:gd name="T8" fmla="*/ 53 w 55"/>
                <a:gd name="T9" fmla="*/ 32 h 55"/>
              </a:gdLst>
              <a:ahLst/>
              <a:cxnLst>
                <a:cxn ang="0">
                  <a:pos x="T0" y="T1"/>
                </a:cxn>
                <a:cxn ang="0">
                  <a:pos x="T2" y="T3"/>
                </a:cxn>
                <a:cxn ang="0">
                  <a:pos x="T4" y="T5"/>
                </a:cxn>
                <a:cxn ang="0">
                  <a:pos x="T6" y="T7"/>
                </a:cxn>
                <a:cxn ang="0">
                  <a:pos x="T8" y="T9"/>
                </a:cxn>
              </a:cxnLst>
              <a:rect l="0" t="0" r="r" b="b"/>
              <a:pathLst>
                <a:path w="55" h="55">
                  <a:moveTo>
                    <a:pt x="53" y="32"/>
                  </a:moveTo>
                  <a:cubicBezTo>
                    <a:pt x="51" y="45"/>
                    <a:pt x="37" y="55"/>
                    <a:pt x="23" y="52"/>
                  </a:cubicBezTo>
                  <a:cubicBezTo>
                    <a:pt x="10" y="50"/>
                    <a:pt x="0" y="37"/>
                    <a:pt x="3" y="23"/>
                  </a:cubicBezTo>
                  <a:cubicBezTo>
                    <a:pt x="5" y="9"/>
                    <a:pt x="18" y="0"/>
                    <a:pt x="32" y="2"/>
                  </a:cubicBezTo>
                  <a:cubicBezTo>
                    <a:pt x="46" y="4"/>
                    <a:pt x="55" y="18"/>
                    <a:pt x="53" y="32"/>
                  </a:cubicBezTo>
                </a:path>
              </a:pathLst>
            </a:custGeom>
            <a:solidFill>
              <a:srgbClr val="231F2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2" name="î$ļidè">
              <a:extLst>
                <a:ext uri="{FF2B5EF4-FFF2-40B4-BE49-F238E27FC236}">
                  <a16:creationId xmlns="" xmlns:a16="http://schemas.microsoft.com/office/drawing/2014/main" id="{C16F64C6-CB74-4BCD-A33A-C21995555981}"/>
                </a:ext>
              </a:extLst>
            </p:cNvPr>
            <p:cNvSpPr/>
            <p:nvPr/>
          </p:nvSpPr>
          <p:spPr bwMode="auto">
            <a:xfrm>
              <a:off x="3550628" y="3199047"/>
              <a:ext cx="465958" cy="116982"/>
            </a:xfrm>
            <a:custGeom>
              <a:avLst/>
              <a:gdLst>
                <a:gd name="T0" fmla="*/ 699 w 709"/>
                <a:gd name="T1" fmla="*/ 178 h 178"/>
                <a:gd name="T2" fmla="*/ 0 w 709"/>
                <a:gd name="T3" fmla="*/ 57 h 178"/>
                <a:gd name="T4" fmla="*/ 10 w 709"/>
                <a:gd name="T5" fmla="*/ 0 h 178"/>
                <a:gd name="T6" fmla="*/ 709 w 709"/>
                <a:gd name="T7" fmla="*/ 119 h 178"/>
                <a:gd name="T8" fmla="*/ 699 w 709"/>
                <a:gd name="T9" fmla="*/ 178 h 178"/>
              </a:gdLst>
              <a:ahLst/>
              <a:cxnLst>
                <a:cxn ang="0">
                  <a:pos x="T0" y="T1"/>
                </a:cxn>
                <a:cxn ang="0">
                  <a:pos x="T2" y="T3"/>
                </a:cxn>
                <a:cxn ang="0">
                  <a:pos x="T4" y="T5"/>
                </a:cxn>
                <a:cxn ang="0">
                  <a:pos x="T6" y="T7"/>
                </a:cxn>
                <a:cxn ang="0">
                  <a:pos x="T8" y="T9"/>
                </a:cxn>
              </a:cxnLst>
              <a:rect l="0" t="0" r="r" b="b"/>
              <a:pathLst>
                <a:path w="709" h="178">
                  <a:moveTo>
                    <a:pt x="699" y="178"/>
                  </a:moveTo>
                  <a:lnTo>
                    <a:pt x="0" y="57"/>
                  </a:lnTo>
                  <a:lnTo>
                    <a:pt x="10" y="0"/>
                  </a:lnTo>
                  <a:lnTo>
                    <a:pt x="709" y="119"/>
                  </a:lnTo>
                  <a:lnTo>
                    <a:pt x="699" y="178"/>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3" name="ïślïďe">
              <a:extLst>
                <a:ext uri="{FF2B5EF4-FFF2-40B4-BE49-F238E27FC236}">
                  <a16:creationId xmlns="" xmlns:a16="http://schemas.microsoft.com/office/drawing/2014/main" id="{256E9973-01FB-4634-9373-1D3182295789}"/>
                </a:ext>
              </a:extLst>
            </p:cNvPr>
            <p:cNvSpPr/>
            <p:nvPr/>
          </p:nvSpPr>
          <p:spPr bwMode="auto">
            <a:xfrm>
              <a:off x="3550628" y="3199047"/>
              <a:ext cx="465958" cy="116982"/>
            </a:xfrm>
            <a:custGeom>
              <a:avLst/>
              <a:gdLst>
                <a:gd name="T0" fmla="*/ 699 w 709"/>
                <a:gd name="T1" fmla="*/ 178 h 178"/>
                <a:gd name="T2" fmla="*/ 0 w 709"/>
                <a:gd name="T3" fmla="*/ 57 h 178"/>
                <a:gd name="T4" fmla="*/ 10 w 709"/>
                <a:gd name="T5" fmla="*/ 0 h 178"/>
                <a:gd name="T6" fmla="*/ 709 w 709"/>
                <a:gd name="T7" fmla="*/ 119 h 178"/>
                <a:gd name="T8" fmla="*/ 699 w 709"/>
                <a:gd name="T9" fmla="*/ 178 h 178"/>
              </a:gdLst>
              <a:ahLst/>
              <a:cxnLst>
                <a:cxn ang="0">
                  <a:pos x="T0" y="T1"/>
                </a:cxn>
                <a:cxn ang="0">
                  <a:pos x="T2" y="T3"/>
                </a:cxn>
                <a:cxn ang="0">
                  <a:pos x="T4" y="T5"/>
                </a:cxn>
                <a:cxn ang="0">
                  <a:pos x="T6" y="T7"/>
                </a:cxn>
                <a:cxn ang="0">
                  <a:pos x="T8" y="T9"/>
                </a:cxn>
              </a:cxnLst>
              <a:rect l="0" t="0" r="r" b="b"/>
              <a:pathLst>
                <a:path w="709" h="178">
                  <a:moveTo>
                    <a:pt x="699" y="178"/>
                  </a:moveTo>
                  <a:lnTo>
                    <a:pt x="0" y="57"/>
                  </a:lnTo>
                  <a:lnTo>
                    <a:pt x="10" y="0"/>
                  </a:lnTo>
                  <a:lnTo>
                    <a:pt x="709" y="119"/>
                  </a:lnTo>
                  <a:lnTo>
                    <a:pt x="699" y="17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4" name="isļíḍe">
              <a:extLst>
                <a:ext uri="{FF2B5EF4-FFF2-40B4-BE49-F238E27FC236}">
                  <a16:creationId xmlns="" xmlns:a16="http://schemas.microsoft.com/office/drawing/2014/main" id="{21091381-4A23-42EB-B03E-B3174455934C}"/>
                </a:ext>
              </a:extLst>
            </p:cNvPr>
            <p:cNvSpPr/>
            <p:nvPr/>
          </p:nvSpPr>
          <p:spPr bwMode="auto">
            <a:xfrm>
              <a:off x="3607805" y="3298285"/>
              <a:ext cx="393665" cy="86094"/>
            </a:xfrm>
            <a:custGeom>
              <a:avLst/>
              <a:gdLst>
                <a:gd name="T0" fmla="*/ 595 w 599"/>
                <a:gd name="T1" fmla="*/ 131 h 131"/>
                <a:gd name="T2" fmla="*/ 0 w 599"/>
                <a:gd name="T3" fmla="*/ 28 h 131"/>
                <a:gd name="T4" fmla="*/ 6 w 599"/>
                <a:gd name="T5" fmla="*/ 0 h 131"/>
                <a:gd name="T6" fmla="*/ 599 w 599"/>
                <a:gd name="T7" fmla="*/ 102 h 131"/>
                <a:gd name="T8" fmla="*/ 595 w 599"/>
                <a:gd name="T9" fmla="*/ 131 h 131"/>
              </a:gdLst>
              <a:ahLst/>
              <a:cxnLst>
                <a:cxn ang="0">
                  <a:pos x="T0" y="T1"/>
                </a:cxn>
                <a:cxn ang="0">
                  <a:pos x="T2" y="T3"/>
                </a:cxn>
                <a:cxn ang="0">
                  <a:pos x="T4" y="T5"/>
                </a:cxn>
                <a:cxn ang="0">
                  <a:pos x="T6" y="T7"/>
                </a:cxn>
                <a:cxn ang="0">
                  <a:pos x="T8" y="T9"/>
                </a:cxn>
              </a:cxnLst>
              <a:rect l="0" t="0" r="r" b="b"/>
              <a:pathLst>
                <a:path w="599" h="131">
                  <a:moveTo>
                    <a:pt x="595" y="131"/>
                  </a:moveTo>
                  <a:lnTo>
                    <a:pt x="0" y="28"/>
                  </a:lnTo>
                  <a:lnTo>
                    <a:pt x="6" y="0"/>
                  </a:lnTo>
                  <a:lnTo>
                    <a:pt x="599" y="102"/>
                  </a:lnTo>
                  <a:lnTo>
                    <a:pt x="595" y="13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5" name="íšlïďè">
              <a:extLst>
                <a:ext uri="{FF2B5EF4-FFF2-40B4-BE49-F238E27FC236}">
                  <a16:creationId xmlns="" xmlns:a16="http://schemas.microsoft.com/office/drawing/2014/main" id="{E5FDC883-AD26-453E-889D-21142F0B43E1}"/>
                </a:ext>
              </a:extLst>
            </p:cNvPr>
            <p:cNvSpPr/>
            <p:nvPr/>
          </p:nvSpPr>
          <p:spPr bwMode="auto">
            <a:xfrm>
              <a:off x="3607805" y="3298285"/>
              <a:ext cx="393665" cy="86094"/>
            </a:xfrm>
            <a:custGeom>
              <a:avLst/>
              <a:gdLst>
                <a:gd name="T0" fmla="*/ 595 w 599"/>
                <a:gd name="T1" fmla="*/ 131 h 131"/>
                <a:gd name="T2" fmla="*/ 0 w 599"/>
                <a:gd name="T3" fmla="*/ 28 h 131"/>
                <a:gd name="T4" fmla="*/ 6 w 599"/>
                <a:gd name="T5" fmla="*/ 0 h 131"/>
                <a:gd name="T6" fmla="*/ 599 w 599"/>
                <a:gd name="T7" fmla="*/ 102 h 131"/>
                <a:gd name="T8" fmla="*/ 595 w 599"/>
                <a:gd name="T9" fmla="*/ 131 h 131"/>
              </a:gdLst>
              <a:ahLst/>
              <a:cxnLst>
                <a:cxn ang="0">
                  <a:pos x="T0" y="T1"/>
                </a:cxn>
                <a:cxn ang="0">
                  <a:pos x="T2" y="T3"/>
                </a:cxn>
                <a:cxn ang="0">
                  <a:pos x="T4" y="T5"/>
                </a:cxn>
                <a:cxn ang="0">
                  <a:pos x="T6" y="T7"/>
                </a:cxn>
                <a:cxn ang="0">
                  <a:pos x="T8" y="T9"/>
                </a:cxn>
              </a:cxnLst>
              <a:rect l="0" t="0" r="r" b="b"/>
              <a:pathLst>
                <a:path w="599" h="131">
                  <a:moveTo>
                    <a:pt x="595" y="131"/>
                  </a:moveTo>
                  <a:lnTo>
                    <a:pt x="0" y="28"/>
                  </a:lnTo>
                  <a:lnTo>
                    <a:pt x="6" y="0"/>
                  </a:lnTo>
                  <a:lnTo>
                    <a:pt x="599" y="102"/>
                  </a:lnTo>
                  <a:lnTo>
                    <a:pt x="595" y="1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6" name="îş1íḑé">
              <a:extLst>
                <a:ext uri="{FF2B5EF4-FFF2-40B4-BE49-F238E27FC236}">
                  <a16:creationId xmlns="" xmlns:a16="http://schemas.microsoft.com/office/drawing/2014/main" id="{51C20C4F-698C-45D5-A9F1-9F410E75C611}"/>
                </a:ext>
              </a:extLst>
            </p:cNvPr>
            <p:cNvSpPr/>
            <p:nvPr/>
          </p:nvSpPr>
          <p:spPr bwMode="auto">
            <a:xfrm>
              <a:off x="3528940" y="3340346"/>
              <a:ext cx="463329" cy="97923"/>
            </a:xfrm>
            <a:custGeom>
              <a:avLst/>
              <a:gdLst>
                <a:gd name="T0" fmla="*/ 701 w 705"/>
                <a:gd name="T1" fmla="*/ 149 h 149"/>
                <a:gd name="T2" fmla="*/ 0 w 705"/>
                <a:gd name="T3" fmla="*/ 28 h 149"/>
                <a:gd name="T4" fmla="*/ 6 w 705"/>
                <a:gd name="T5" fmla="*/ 0 h 149"/>
                <a:gd name="T6" fmla="*/ 705 w 705"/>
                <a:gd name="T7" fmla="*/ 119 h 149"/>
                <a:gd name="T8" fmla="*/ 701 w 705"/>
                <a:gd name="T9" fmla="*/ 149 h 149"/>
              </a:gdLst>
              <a:ahLst/>
              <a:cxnLst>
                <a:cxn ang="0">
                  <a:pos x="T0" y="T1"/>
                </a:cxn>
                <a:cxn ang="0">
                  <a:pos x="T2" y="T3"/>
                </a:cxn>
                <a:cxn ang="0">
                  <a:pos x="T4" y="T5"/>
                </a:cxn>
                <a:cxn ang="0">
                  <a:pos x="T6" y="T7"/>
                </a:cxn>
                <a:cxn ang="0">
                  <a:pos x="T8" y="T9"/>
                </a:cxn>
              </a:cxnLst>
              <a:rect l="0" t="0" r="r" b="b"/>
              <a:pathLst>
                <a:path w="705" h="149">
                  <a:moveTo>
                    <a:pt x="701" y="149"/>
                  </a:moveTo>
                  <a:lnTo>
                    <a:pt x="0" y="28"/>
                  </a:lnTo>
                  <a:lnTo>
                    <a:pt x="6" y="0"/>
                  </a:lnTo>
                  <a:lnTo>
                    <a:pt x="705" y="119"/>
                  </a:lnTo>
                  <a:lnTo>
                    <a:pt x="701" y="149"/>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7" name="ïŝļíḍe">
              <a:extLst>
                <a:ext uri="{FF2B5EF4-FFF2-40B4-BE49-F238E27FC236}">
                  <a16:creationId xmlns="" xmlns:a16="http://schemas.microsoft.com/office/drawing/2014/main" id="{9C132127-DEAF-49C9-8B40-0EEF97A75257}"/>
                </a:ext>
              </a:extLst>
            </p:cNvPr>
            <p:cNvSpPr/>
            <p:nvPr/>
          </p:nvSpPr>
          <p:spPr bwMode="auto">
            <a:xfrm>
              <a:off x="3528940" y="3340346"/>
              <a:ext cx="463329" cy="97923"/>
            </a:xfrm>
            <a:custGeom>
              <a:avLst/>
              <a:gdLst>
                <a:gd name="T0" fmla="*/ 701 w 705"/>
                <a:gd name="T1" fmla="*/ 149 h 149"/>
                <a:gd name="T2" fmla="*/ 0 w 705"/>
                <a:gd name="T3" fmla="*/ 28 h 149"/>
                <a:gd name="T4" fmla="*/ 6 w 705"/>
                <a:gd name="T5" fmla="*/ 0 h 149"/>
                <a:gd name="T6" fmla="*/ 705 w 705"/>
                <a:gd name="T7" fmla="*/ 119 h 149"/>
                <a:gd name="T8" fmla="*/ 701 w 705"/>
                <a:gd name="T9" fmla="*/ 149 h 149"/>
              </a:gdLst>
              <a:ahLst/>
              <a:cxnLst>
                <a:cxn ang="0">
                  <a:pos x="T0" y="T1"/>
                </a:cxn>
                <a:cxn ang="0">
                  <a:pos x="T2" y="T3"/>
                </a:cxn>
                <a:cxn ang="0">
                  <a:pos x="T4" y="T5"/>
                </a:cxn>
                <a:cxn ang="0">
                  <a:pos x="T6" y="T7"/>
                </a:cxn>
                <a:cxn ang="0">
                  <a:pos x="T8" y="T9"/>
                </a:cxn>
              </a:cxnLst>
              <a:rect l="0" t="0" r="r" b="b"/>
              <a:pathLst>
                <a:path w="705" h="149">
                  <a:moveTo>
                    <a:pt x="701" y="149"/>
                  </a:moveTo>
                  <a:lnTo>
                    <a:pt x="0" y="28"/>
                  </a:lnTo>
                  <a:lnTo>
                    <a:pt x="6" y="0"/>
                  </a:lnTo>
                  <a:lnTo>
                    <a:pt x="705" y="119"/>
                  </a:lnTo>
                  <a:lnTo>
                    <a:pt x="701" y="14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8" name="íṣľïḋè">
              <a:extLst>
                <a:ext uri="{FF2B5EF4-FFF2-40B4-BE49-F238E27FC236}">
                  <a16:creationId xmlns="" xmlns:a16="http://schemas.microsoft.com/office/drawing/2014/main" id="{5606703E-2313-4EEB-88C2-78B089A5D1CF}"/>
                </a:ext>
              </a:extLst>
            </p:cNvPr>
            <p:cNvSpPr/>
            <p:nvPr/>
          </p:nvSpPr>
          <p:spPr bwMode="auto">
            <a:xfrm>
              <a:off x="3519739" y="3394236"/>
              <a:ext cx="463329" cy="97266"/>
            </a:xfrm>
            <a:custGeom>
              <a:avLst/>
              <a:gdLst>
                <a:gd name="T0" fmla="*/ 700 w 705"/>
                <a:gd name="T1" fmla="*/ 148 h 148"/>
                <a:gd name="T2" fmla="*/ 0 w 705"/>
                <a:gd name="T3" fmla="*/ 29 h 148"/>
                <a:gd name="T4" fmla="*/ 6 w 705"/>
                <a:gd name="T5" fmla="*/ 0 h 148"/>
                <a:gd name="T6" fmla="*/ 705 w 705"/>
                <a:gd name="T7" fmla="*/ 120 h 148"/>
                <a:gd name="T8" fmla="*/ 700 w 705"/>
                <a:gd name="T9" fmla="*/ 148 h 148"/>
              </a:gdLst>
              <a:ahLst/>
              <a:cxnLst>
                <a:cxn ang="0">
                  <a:pos x="T0" y="T1"/>
                </a:cxn>
                <a:cxn ang="0">
                  <a:pos x="T2" y="T3"/>
                </a:cxn>
                <a:cxn ang="0">
                  <a:pos x="T4" y="T5"/>
                </a:cxn>
                <a:cxn ang="0">
                  <a:pos x="T6" y="T7"/>
                </a:cxn>
                <a:cxn ang="0">
                  <a:pos x="T8" y="T9"/>
                </a:cxn>
              </a:cxnLst>
              <a:rect l="0" t="0" r="r" b="b"/>
              <a:pathLst>
                <a:path w="705" h="148">
                  <a:moveTo>
                    <a:pt x="700" y="148"/>
                  </a:moveTo>
                  <a:lnTo>
                    <a:pt x="0" y="29"/>
                  </a:lnTo>
                  <a:lnTo>
                    <a:pt x="6" y="0"/>
                  </a:lnTo>
                  <a:lnTo>
                    <a:pt x="705" y="120"/>
                  </a:lnTo>
                  <a:lnTo>
                    <a:pt x="700" y="148"/>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9" name="iśļiďê">
              <a:extLst>
                <a:ext uri="{FF2B5EF4-FFF2-40B4-BE49-F238E27FC236}">
                  <a16:creationId xmlns="" xmlns:a16="http://schemas.microsoft.com/office/drawing/2014/main" id="{6FBA024E-4087-4C2F-9041-8A783B01133B}"/>
                </a:ext>
              </a:extLst>
            </p:cNvPr>
            <p:cNvSpPr/>
            <p:nvPr/>
          </p:nvSpPr>
          <p:spPr bwMode="auto">
            <a:xfrm>
              <a:off x="3519739" y="3394236"/>
              <a:ext cx="463329" cy="97266"/>
            </a:xfrm>
            <a:custGeom>
              <a:avLst/>
              <a:gdLst>
                <a:gd name="T0" fmla="*/ 700 w 705"/>
                <a:gd name="T1" fmla="*/ 148 h 148"/>
                <a:gd name="T2" fmla="*/ 0 w 705"/>
                <a:gd name="T3" fmla="*/ 29 h 148"/>
                <a:gd name="T4" fmla="*/ 6 w 705"/>
                <a:gd name="T5" fmla="*/ 0 h 148"/>
                <a:gd name="T6" fmla="*/ 705 w 705"/>
                <a:gd name="T7" fmla="*/ 120 h 148"/>
                <a:gd name="T8" fmla="*/ 700 w 705"/>
                <a:gd name="T9" fmla="*/ 148 h 148"/>
              </a:gdLst>
              <a:ahLst/>
              <a:cxnLst>
                <a:cxn ang="0">
                  <a:pos x="T0" y="T1"/>
                </a:cxn>
                <a:cxn ang="0">
                  <a:pos x="T2" y="T3"/>
                </a:cxn>
                <a:cxn ang="0">
                  <a:pos x="T4" y="T5"/>
                </a:cxn>
                <a:cxn ang="0">
                  <a:pos x="T6" y="T7"/>
                </a:cxn>
                <a:cxn ang="0">
                  <a:pos x="T8" y="T9"/>
                </a:cxn>
              </a:cxnLst>
              <a:rect l="0" t="0" r="r" b="b"/>
              <a:pathLst>
                <a:path w="705" h="148">
                  <a:moveTo>
                    <a:pt x="700" y="148"/>
                  </a:moveTo>
                  <a:lnTo>
                    <a:pt x="0" y="29"/>
                  </a:lnTo>
                  <a:lnTo>
                    <a:pt x="6" y="0"/>
                  </a:lnTo>
                  <a:lnTo>
                    <a:pt x="705" y="120"/>
                  </a:lnTo>
                  <a:lnTo>
                    <a:pt x="700" y="14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0" name="ïṩļíďé">
              <a:extLst>
                <a:ext uri="{FF2B5EF4-FFF2-40B4-BE49-F238E27FC236}">
                  <a16:creationId xmlns="" xmlns:a16="http://schemas.microsoft.com/office/drawing/2014/main" id="{A960BCC7-B107-4B93-9809-FF026F877FC4}"/>
                </a:ext>
              </a:extLst>
            </p:cNvPr>
            <p:cNvSpPr/>
            <p:nvPr/>
          </p:nvSpPr>
          <p:spPr bwMode="auto">
            <a:xfrm>
              <a:off x="3510538" y="3448127"/>
              <a:ext cx="462672" cy="97923"/>
            </a:xfrm>
            <a:custGeom>
              <a:avLst/>
              <a:gdLst>
                <a:gd name="T0" fmla="*/ 700 w 704"/>
                <a:gd name="T1" fmla="*/ 149 h 149"/>
                <a:gd name="T2" fmla="*/ 0 w 704"/>
                <a:gd name="T3" fmla="*/ 29 h 149"/>
                <a:gd name="T4" fmla="*/ 5 w 704"/>
                <a:gd name="T5" fmla="*/ 0 h 149"/>
                <a:gd name="T6" fmla="*/ 704 w 704"/>
                <a:gd name="T7" fmla="*/ 121 h 149"/>
                <a:gd name="T8" fmla="*/ 700 w 704"/>
                <a:gd name="T9" fmla="*/ 149 h 149"/>
              </a:gdLst>
              <a:ahLst/>
              <a:cxnLst>
                <a:cxn ang="0">
                  <a:pos x="T0" y="T1"/>
                </a:cxn>
                <a:cxn ang="0">
                  <a:pos x="T2" y="T3"/>
                </a:cxn>
                <a:cxn ang="0">
                  <a:pos x="T4" y="T5"/>
                </a:cxn>
                <a:cxn ang="0">
                  <a:pos x="T6" y="T7"/>
                </a:cxn>
                <a:cxn ang="0">
                  <a:pos x="T8" y="T9"/>
                </a:cxn>
              </a:cxnLst>
              <a:rect l="0" t="0" r="r" b="b"/>
              <a:pathLst>
                <a:path w="704" h="149">
                  <a:moveTo>
                    <a:pt x="700" y="149"/>
                  </a:moveTo>
                  <a:lnTo>
                    <a:pt x="0" y="29"/>
                  </a:lnTo>
                  <a:lnTo>
                    <a:pt x="5" y="0"/>
                  </a:lnTo>
                  <a:lnTo>
                    <a:pt x="704" y="121"/>
                  </a:lnTo>
                  <a:lnTo>
                    <a:pt x="700" y="149"/>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1" name="ïṥliḍe">
              <a:extLst>
                <a:ext uri="{FF2B5EF4-FFF2-40B4-BE49-F238E27FC236}">
                  <a16:creationId xmlns="" xmlns:a16="http://schemas.microsoft.com/office/drawing/2014/main" id="{9BEB4E8D-DAB2-421F-A6D1-C379CF88F8AA}"/>
                </a:ext>
              </a:extLst>
            </p:cNvPr>
            <p:cNvSpPr/>
            <p:nvPr/>
          </p:nvSpPr>
          <p:spPr bwMode="auto">
            <a:xfrm>
              <a:off x="3510538" y="3448127"/>
              <a:ext cx="462672" cy="97923"/>
            </a:xfrm>
            <a:custGeom>
              <a:avLst/>
              <a:gdLst>
                <a:gd name="T0" fmla="*/ 700 w 704"/>
                <a:gd name="T1" fmla="*/ 149 h 149"/>
                <a:gd name="T2" fmla="*/ 0 w 704"/>
                <a:gd name="T3" fmla="*/ 29 h 149"/>
                <a:gd name="T4" fmla="*/ 5 w 704"/>
                <a:gd name="T5" fmla="*/ 0 h 149"/>
                <a:gd name="T6" fmla="*/ 704 w 704"/>
                <a:gd name="T7" fmla="*/ 121 h 149"/>
                <a:gd name="T8" fmla="*/ 700 w 704"/>
                <a:gd name="T9" fmla="*/ 149 h 149"/>
              </a:gdLst>
              <a:ahLst/>
              <a:cxnLst>
                <a:cxn ang="0">
                  <a:pos x="T0" y="T1"/>
                </a:cxn>
                <a:cxn ang="0">
                  <a:pos x="T2" y="T3"/>
                </a:cxn>
                <a:cxn ang="0">
                  <a:pos x="T4" y="T5"/>
                </a:cxn>
                <a:cxn ang="0">
                  <a:pos x="T6" y="T7"/>
                </a:cxn>
                <a:cxn ang="0">
                  <a:pos x="T8" y="T9"/>
                </a:cxn>
              </a:cxnLst>
              <a:rect l="0" t="0" r="r" b="b"/>
              <a:pathLst>
                <a:path w="704" h="149">
                  <a:moveTo>
                    <a:pt x="700" y="149"/>
                  </a:moveTo>
                  <a:lnTo>
                    <a:pt x="0" y="29"/>
                  </a:lnTo>
                  <a:lnTo>
                    <a:pt x="5" y="0"/>
                  </a:lnTo>
                  <a:lnTo>
                    <a:pt x="704" y="121"/>
                  </a:lnTo>
                  <a:lnTo>
                    <a:pt x="700" y="14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2" name="íśḷîde">
              <a:extLst>
                <a:ext uri="{FF2B5EF4-FFF2-40B4-BE49-F238E27FC236}">
                  <a16:creationId xmlns="" xmlns:a16="http://schemas.microsoft.com/office/drawing/2014/main" id="{0B89FD4C-B8FA-449C-A91E-D4D7956C30D4}"/>
                </a:ext>
              </a:extLst>
            </p:cNvPr>
            <p:cNvSpPr/>
            <p:nvPr/>
          </p:nvSpPr>
          <p:spPr bwMode="auto">
            <a:xfrm>
              <a:off x="3500681" y="3502018"/>
              <a:ext cx="463329" cy="98581"/>
            </a:xfrm>
            <a:custGeom>
              <a:avLst/>
              <a:gdLst>
                <a:gd name="T0" fmla="*/ 701 w 705"/>
                <a:gd name="T1" fmla="*/ 150 h 150"/>
                <a:gd name="T2" fmla="*/ 0 w 705"/>
                <a:gd name="T3" fmla="*/ 29 h 150"/>
                <a:gd name="T4" fmla="*/ 6 w 705"/>
                <a:gd name="T5" fmla="*/ 0 h 150"/>
                <a:gd name="T6" fmla="*/ 705 w 705"/>
                <a:gd name="T7" fmla="*/ 121 h 150"/>
                <a:gd name="T8" fmla="*/ 701 w 705"/>
                <a:gd name="T9" fmla="*/ 150 h 150"/>
              </a:gdLst>
              <a:ahLst/>
              <a:cxnLst>
                <a:cxn ang="0">
                  <a:pos x="T0" y="T1"/>
                </a:cxn>
                <a:cxn ang="0">
                  <a:pos x="T2" y="T3"/>
                </a:cxn>
                <a:cxn ang="0">
                  <a:pos x="T4" y="T5"/>
                </a:cxn>
                <a:cxn ang="0">
                  <a:pos x="T6" y="T7"/>
                </a:cxn>
                <a:cxn ang="0">
                  <a:pos x="T8" y="T9"/>
                </a:cxn>
              </a:cxnLst>
              <a:rect l="0" t="0" r="r" b="b"/>
              <a:pathLst>
                <a:path w="705" h="150">
                  <a:moveTo>
                    <a:pt x="701" y="150"/>
                  </a:moveTo>
                  <a:lnTo>
                    <a:pt x="0" y="29"/>
                  </a:lnTo>
                  <a:lnTo>
                    <a:pt x="6" y="0"/>
                  </a:lnTo>
                  <a:lnTo>
                    <a:pt x="705" y="121"/>
                  </a:lnTo>
                  <a:lnTo>
                    <a:pt x="701" y="150"/>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3" name="íšļîdê">
              <a:extLst>
                <a:ext uri="{FF2B5EF4-FFF2-40B4-BE49-F238E27FC236}">
                  <a16:creationId xmlns="" xmlns:a16="http://schemas.microsoft.com/office/drawing/2014/main" id="{205967AA-699D-449A-8739-9D7F66DE279E}"/>
                </a:ext>
              </a:extLst>
            </p:cNvPr>
            <p:cNvSpPr/>
            <p:nvPr/>
          </p:nvSpPr>
          <p:spPr bwMode="auto">
            <a:xfrm>
              <a:off x="3500681" y="3502018"/>
              <a:ext cx="463329" cy="98581"/>
            </a:xfrm>
            <a:custGeom>
              <a:avLst/>
              <a:gdLst>
                <a:gd name="T0" fmla="*/ 701 w 705"/>
                <a:gd name="T1" fmla="*/ 150 h 150"/>
                <a:gd name="T2" fmla="*/ 0 w 705"/>
                <a:gd name="T3" fmla="*/ 29 h 150"/>
                <a:gd name="T4" fmla="*/ 6 w 705"/>
                <a:gd name="T5" fmla="*/ 0 h 150"/>
                <a:gd name="T6" fmla="*/ 705 w 705"/>
                <a:gd name="T7" fmla="*/ 121 h 150"/>
                <a:gd name="T8" fmla="*/ 701 w 705"/>
                <a:gd name="T9" fmla="*/ 150 h 150"/>
              </a:gdLst>
              <a:ahLst/>
              <a:cxnLst>
                <a:cxn ang="0">
                  <a:pos x="T0" y="T1"/>
                </a:cxn>
                <a:cxn ang="0">
                  <a:pos x="T2" y="T3"/>
                </a:cxn>
                <a:cxn ang="0">
                  <a:pos x="T4" y="T5"/>
                </a:cxn>
                <a:cxn ang="0">
                  <a:pos x="T6" y="T7"/>
                </a:cxn>
                <a:cxn ang="0">
                  <a:pos x="T8" y="T9"/>
                </a:cxn>
              </a:cxnLst>
              <a:rect l="0" t="0" r="r" b="b"/>
              <a:pathLst>
                <a:path w="705" h="150">
                  <a:moveTo>
                    <a:pt x="701" y="150"/>
                  </a:moveTo>
                  <a:lnTo>
                    <a:pt x="0" y="29"/>
                  </a:lnTo>
                  <a:lnTo>
                    <a:pt x="6" y="0"/>
                  </a:lnTo>
                  <a:lnTo>
                    <a:pt x="705" y="121"/>
                  </a:lnTo>
                  <a:lnTo>
                    <a:pt x="701" y="1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4" name="ïśļïďé">
              <a:extLst>
                <a:ext uri="{FF2B5EF4-FFF2-40B4-BE49-F238E27FC236}">
                  <a16:creationId xmlns="" xmlns:a16="http://schemas.microsoft.com/office/drawing/2014/main" id="{D7936B31-78A6-4773-996F-6907C970B8FC}"/>
                </a:ext>
              </a:extLst>
            </p:cNvPr>
            <p:cNvSpPr/>
            <p:nvPr/>
          </p:nvSpPr>
          <p:spPr bwMode="auto">
            <a:xfrm>
              <a:off x="3492794" y="3556566"/>
              <a:ext cx="343718" cy="77550"/>
            </a:xfrm>
            <a:custGeom>
              <a:avLst/>
              <a:gdLst>
                <a:gd name="T0" fmla="*/ 519 w 523"/>
                <a:gd name="T1" fmla="*/ 118 h 118"/>
                <a:gd name="T2" fmla="*/ 0 w 523"/>
                <a:gd name="T3" fmla="*/ 28 h 118"/>
                <a:gd name="T4" fmla="*/ 4 w 523"/>
                <a:gd name="T5" fmla="*/ 0 h 118"/>
                <a:gd name="T6" fmla="*/ 523 w 523"/>
                <a:gd name="T7" fmla="*/ 89 h 118"/>
                <a:gd name="T8" fmla="*/ 519 w 523"/>
                <a:gd name="T9" fmla="*/ 118 h 118"/>
              </a:gdLst>
              <a:ahLst/>
              <a:cxnLst>
                <a:cxn ang="0">
                  <a:pos x="T0" y="T1"/>
                </a:cxn>
                <a:cxn ang="0">
                  <a:pos x="T2" y="T3"/>
                </a:cxn>
                <a:cxn ang="0">
                  <a:pos x="T4" y="T5"/>
                </a:cxn>
                <a:cxn ang="0">
                  <a:pos x="T6" y="T7"/>
                </a:cxn>
                <a:cxn ang="0">
                  <a:pos x="T8" y="T9"/>
                </a:cxn>
              </a:cxnLst>
              <a:rect l="0" t="0" r="r" b="b"/>
              <a:pathLst>
                <a:path w="523" h="118">
                  <a:moveTo>
                    <a:pt x="519" y="118"/>
                  </a:moveTo>
                  <a:lnTo>
                    <a:pt x="0" y="28"/>
                  </a:lnTo>
                  <a:lnTo>
                    <a:pt x="4" y="0"/>
                  </a:lnTo>
                  <a:lnTo>
                    <a:pt x="523" y="89"/>
                  </a:lnTo>
                  <a:lnTo>
                    <a:pt x="519" y="118"/>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5" name="ïṣḻiḑe">
              <a:extLst>
                <a:ext uri="{FF2B5EF4-FFF2-40B4-BE49-F238E27FC236}">
                  <a16:creationId xmlns="" xmlns:a16="http://schemas.microsoft.com/office/drawing/2014/main" id="{1470108C-5FE3-48DD-B2F0-9C0A0B192376}"/>
                </a:ext>
              </a:extLst>
            </p:cNvPr>
            <p:cNvSpPr/>
            <p:nvPr/>
          </p:nvSpPr>
          <p:spPr bwMode="auto">
            <a:xfrm>
              <a:off x="3492794" y="3556566"/>
              <a:ext cx="343718" cy="77550"/>
            </a:xfrm>
            <a:custGeom>
              <a:avLst/>
              <a:gdLst>
                <a:gd name="T0" fmla="*/ 519 w 523"/>
                <a:gd name="T1" fmla="*/ 118 h 118"/>
                <a:gd name="T2" fmla="*/ 0 w 523"/>
                <a:gd name="T3" fmla="*/ 28 h 118"/>
                <a:gd name="T4" fmla="*/ 4 w 523"/>
                <a:gd name="T5" fmla="*/ 0 h 118"/>
                <a:gd name="T6" fmla="*/ 523 w 523"/>
                <a:gd name="T7" fmla="*/ 89 h 118"/>
                <a:gd name="T8" fmla="*/ 519 w 523"/>
                <a:gd name="T9" fmla="*/ 118 h 118"/>
              </a:gdLst>
              <a:ahLst/>
              <a:cxnLst>
                <a:cxn ang="0">
                  <a:pos x="T0" y="T1"/>
                </a:cxn>
                <a:cxn ang="0">
                  <a:pos x="T2" y="T3"/>
                </a:cxn>
                <a:cxn ang="0">
                  <a:pos x="T4" y="T5"/>
                </a:cxn>
                <a:cxn ang="0">
                  <a:pos x="T6" y="T7"/>
                </a:cxn>
                <a:cxn ang="0">
                  <a:pos x="T8" y="T9"/>
                </a:cxn>
              </a:cxnLst>
              <a:rect l="0" t="0" r="r" b="b"/>
              <a:pathLst>
                <a:path w="523" h="118">
                  <a:moveTo>
                    <a:pt x="519" y="118"/>
                  </a:moveTo>
                  <a:lnTo>
                    <a:pt x="0" y="28"/>
                  </a:lnTo>
                  <a:lnTo>
                    <a:pt x="4" y="0"/>
                  </a:lnTo>
                  <a:lnTo>
                    <a:pt x="523" y="89"/>
                  </a:lnTo>
                  <a:lnTo>
                    <a:pt x="519" y="11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6" name="iṩḷiḍê">
              <a:extLst>
                <a:ext uri="{FF2B5EF4-FFF2-40B4-BE49-F238E27FC236}">
                  <a16:creationId xmlns="" xmlns:a16="http://schemas.microsoft.com/office/drawing/2014/main" id="{89968904-8D51-4729-9853-107558EAE328}"/>
                </a:ext>
              </a:extLst>
            </p:cNvPr>
            <p:cNvSpPr/>
            <p:nvPr/>
          </p:nvSpPr>
          <p:spPr bwMode="auto">
            <a:xfrm>
              <a:off x="3126731" y="3078779"/>
              <a:ext cx="109096" cy="36804"/>
            </a:xfrm>
            <a:custGeom>
              <a:avLst/>
              <a:gdLst>
                <a:gd name="T0" fmla="*/ 161 w 166"/>
                <a:gd name="T1" fmla="*/ 56 h 56"/>
                <a:gd name="T2" fmla="*/ 0 w 166"/>
                <a:gd name="T3" fmla="*/ 29 h 56"/>
                <a:gd name="T4" fmla="*/ 4 w 166"/>
                <a:gd name="T5" fmla="*/ 0 h 56"/>
                <a:gd name="T6" fmla="*/ 166 w 166"/>
                <a:gd name="T7" fmla="*/ 27 h 56"/>
                <a:gd name="T8" fmla="*/ 161 w 166"/>
                <a:gd name="T9" fmla="*/ 56 h 56"/>
              </a:gdLst>
              <a:ahLst/>
              <a:cxnLst>
                <a:cxn ang="0">
                  <a:pos x="T0" y="T1"/>
                </a:cxn>
                <a:cxn ang="0">
                  <a:pos x="T2" y="T3"/>
                </a:cxn>
                <a:cxn ang="0">
                  <a:pos x="T4" y="T5"/>
                </a:cxn>
                <a:cxn ang="0">
                  <a:pos x="T6" y="T7"/>
                </a:cxn>
                <a:cxn ang="0">
                  <a:pos x="T8" y="T9"/>
                </a:cxn>
              </a:cxnLst>
              <a:rect l="0" t="0" r="r" b="b"/>
              <a:pathLst>
                <a:path w="166" h="56">
                  <a:moveTo>
                    <a:pt x="161" y="56"/>
                  </a:moveTo>
                  <a:lnTo>
                    <a:pt x="0" y="29"/>
                  </a:lnTo>
                  <a:lnTo>
                    <a:pt x="4" y="0"/>
                  </a:lnTo>
                  <a:lnTo>
                    <a:pt x="166" y="27"/>
                  </a:lnTo>
                  <a:lnTo>
                    <a:pt x="161" y="56"/>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7" name="ïśliḑê">
              <a:extLst>
                <a:ext uri="{FF2B5EF4-FFF2-40B4-BE49-F238E27FC236}">
                  <a16:creationId xmlns="" xmlns:a16="http://schemas.microsoft.com/office/drawing/2014/main" id="{2D59469D-DD91-406C-AEF3-122E0C9AF2EA}"/>
                </a:ext>
              </a:extLst>
            </p:cNvPr>
            <p:cNvSpPr/>
            <p:nvPr/>
          </p:nvSpPr>
          <p:spPr bwMode="auto">
            <a:xfrm>
              <a:off x="3126731" y="3078779"/>
              <a:ext cx="109096" cy="36804"/>
            </a:xfrm>
            <a:custGeom>
              <a:avLst/>
              <a:gdLst>
                <a:gd name="T0" fmla="*/ 161 w 166"/>
                <a:gd name="T1" fmla="*/ 56 h 56"/>
                <a:gd name="T2" fmla="*/ 0 w 166"/>
                <a:gd name="T3" fmla="*/ 29 h 56"/>
                <a:gd name="T4" fmla="*/ 4 w 166"/>
                <a:gd name="T5" fmla="*/ 0 h 56"/>
                <a:gd name="T6" fmla="*/ 166 w 166"/>
                <a:gd name="T7" fmla="*/ 27 h 56"/>
                <a:gd name="T8" fmla="*/ 161 w 166"/>
                <a:gd name="T9" fmla="*/ 56 h 56"/>
              </a:gdLst>
              <a:ahLst/>
              <a:cxnLst>
                <a:cxn ang="0">
                  <a:pos x="T0" y="T1"/>
                </a:cxn>
                <a:cxn ang="0">
                  <a:pos x="T2" y="T3"/>
                </a:cxn>
                <a:cxn ang="0">
                  <a:pos x="T4" y="T5"/>
                </a:cxn>
                <a:cxn ang="0">
                  <a:pos x="T6" y="T7"/>
                </a:cxn>
                <a:cxn ang="0">
                  <a:pos x="T8" y="T9"/>
                </a:cxn>
              </a:cxnLst>
              <a:rect l="0" t="0" r="r" b="b"/>
              <a:pathLst>
                <a:path w="166" h="56">
                  <a:moveTo>
                    <a:pt x="161" y="56"/>
                  </a:moveTo>
                  <a:lnTo>
                    <a:pt x="0" y="29"/>
                  </a:lnTo>
                  <a:lnTo>
                    <a:pt x="4" y="0"/>
                  </a:lnTo>
                  <a:lnTo>
                    <a:pt x="166" y="27"/>
                  </a:lnTo>
                  <a:lnTo>
                    <a:pt x="161" y="5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8" name="îṥlíḑe">
              <a:extLst>
                <a:ext uri="{FF2B5EF4-FFF2-40B4-BE49-F238E27FC236}">
                  <a16:creationId xmlns="" xmlns:a16="http://schemas.microsoft.com/office/drawing/2014/main" id="{944C6BE8-762B-4F72-B3CE-59E5D0C72440}"/>
                </a:ext>
              </a:extLst>
            </p:cNvPr>
            <p:cNvSpPr/>
            <p:nvPr/>
          </p:nvSpPr>
          <p:spPr bwMode="auto">
            <a:xfrm>
              <a:off x="3038009" y="3595998"/>
              <a:ext cx="108439" cy="36147"/>
            </a:xfrm>
            <a:custGeom>
              <a:avLst/>
              <a:gdLst>
                <a:gd name="T0" fmla="*/ 161 w 165"/>
                <a:gd name="T1" fmla="*/ 55 h 55"/>
                <a:gd name="T2" fmla="*/ 0 w 165"/>
                <a:gd name="T3" fmla="*/ 28 h 55"/>
                <a:gd name="T4" fmla="*/ 4 w 165"/>
                <a:gd name="T5" fmla="*/ 0 h 55"/>
                <a:gd name="T6" fmla="*/ 165 w 165"/>
                <a:gd name="T7" fmla="*/ 27 h 55"/>
                <a:gd name="T8" fmla="*/ 161 w 165"/>
                <a:gd name="T9" fmla="*/ 55 h 55"/>
              </a:gdLst>
              <a:ahLst/>
              <a:cxnLst>
                <a:cxn ang="0">
                  <a:pos x="T0" y="T1"/>
                </a:cxn>
                <a:cxn ang="0">
                  <a:pos x="T2" y="T3"/>
                </a:cxn>
                <a:cxn ang="0">
                  <a:pos x="T4" y="T5"/>
                </a:cxn>
                <a:cxn ang="0">
                  <a:pos x="T6" y="T7"/>
                </a:cxn>
                <a:cxn ang="0">
                  <a:pos x="T8" y="T9"/>
                </a:cxn>
              </a:cxnLst>
              <a:rect l="0" t="0" r="r" b="b"/>
              <a:pathLst>
                <a:path w="165" h="55">
                  <a:moveTo>
                    <a:pt x="161" y="55"/>
                  </a:moveTo>
                  <a:lnTo>
                    <a:pt x="0" y="28"/>
                  </a:lnTo>
                  <a:lnTo>
                    <a:pt x="4" y="0"/>
                  </a:lnTo>
                  <a:lnTo>
                    <a:pt x="165" y="27"/>
                  </a:lnTo>
                  <a:lnTo>
                    <a:pt x="161" y="55"/>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9" name="iśľïḑé">
              <a:extLst>
                <a:ext uri="{FF2B5EF4-FFF2-40B4-BE49-F238E27FC236}">
                  <a16:creationId xmlns="" xmlns:a16="http://schemas.microsoft.com/office/drawing/2014/main" id="{C7CD4993-500A-469B-AE6B-BD320B5E3E85}"/>
                </a:ext>
              </a:extLst>
            </p:cNvPr>
            <p:cNvSpPr/>
            <p:nvPr/>
          </p:nvSpPr>
          <p:spPr bwMode="auto">
            <a:xfrm>
              <a:off x="3038009" y="3595998"/>
              <a:ext cx="108439" cy="36147"/>
            </a:xfrm>
            <a:custGeom>
              <a:avLst/>
              <a:gdLst>
                <a:gd name="T0" fmla="*/ 161 w 165"/>
                <a:gd name="T1" fmla="*/ 55 h 55"/>
                <a:gd name="T2" fmla="*/ 0 w 165"/>
                <a:gd name="T3" fmla="*/ 28 h 55"/>
                <a:gd name="T4" fmla="*/ 4 w 165"/>
                <a:gd name="T5" fmla="*/ 0 h 55"/>
                <a:gd name="T6" fmla="*/ 165 w 165"/>
                <a:gd name="T7" fmla="*/ 27 h 55"/>
                <a:gd name="T8" fmla="*/ 161 w 165"/>
                <a:gd name="T9" fmla="*/ 55 h 55"/>
              </a:gdLst>
              <a:ahLst/>
              <a:cxnLst>
                <a:cxn ang="0">
                  <a:pos x="T0" y="T1"/>
                </a:cxn>
                <a:cxn ang="0">
                  <a:pos x="T2" y="T3"/>
                </a:cxn>
                <a:cxn ang="0">
                  <a:pos x="T4" y="T5"/>
                </a:cxn>
                <a:cxn ang="0">
                  <a:pos x="T6" y="T7"/>
                </a:cxn>
                <a:cxn ang="0">
                  <a:pos x="T8" y="T9"/>
                </a:cxn>
              </a:cxnLst>
              <a:rect l="0" t="0" r="r" b="b"/>
              <a:pathLst>
                <a:path w="165" h="55">
                  <a:moveTo>
                    <a:pt x="161" y="55"/>
                  </a:moveTo>
                  <a:lnTo>
                    <a:pt x="0" y="28"/>
                  </a:lnTo>
                  <a:lnTo>
                    <a:pt x="4" y="0"/>
                  </a:lnTo>
                  <a:lnTo>
                    <a:pt x="165" y="27"/>
                  </a:lnTo>
                  <a:lnTo>
                    <a:pt x="161" y="5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0" name="ïşḷîḋê">
              <a:extLst>
                <a:ext uri="{FF2B5EF4-FFF2-40B4-BE49-F238E27FC236}">
                  <a16:creationId xmlns="" xmlns:a16="http://schemas.microsoft.com/office/drawing/2014/main" id="{7222573B-4687-4974-9FCA-B20BEE02AA80}"/>
                </a:ext>
              </a:extLst>
            </p:cNvPr>
            <p:cNvSpPr/>
            <p:nvPr/>
          </p:nvSpPr>
          <p:spPr bwMode="auto">
            <a:xfrm>
              <a:off x="3929178" y="1701279"/>
              <a:ext cx="22345" cy="199133"/>
            </a:xfrm>
            <a:custGeom>
              <a:avLst/>
              <a:gdLst>
                <a:gd name="T0" fmla="*/ 27 w 34"/>
                <a:gd name="T1" fmla="*/ 0 h 303"/>
                <a:gd name="T2" fmla="*/ 0 w 34"/>
                <a:gd name="T3" fmla="*/ 302 h 303"/>
                <a:gd name="T4" fmla="*/ 16 w 34"/>
                <a:gd name="T5" fmla="*/ 303 h 303"/>
                <a:gd name="T6" fmla="*/ 34 w 34"/>
                <a:gd name="T7" fmla="*/ 0 h 303"/>
                <a:gd name="T8" fmla="*/ 27 w 34"/>
                <a:gd name="T9" fmla="*/ 0 h 303"/>
              </a:gdLst>
              <a:ahLst/>
              <a:cxnLst>
                <a:cxn ang="0">
                  <a:pos x="T0" y="T1"/>
                </a:cxn>
                <a:cxn ang="0">
                  <a:pos x="T2" y="T3"/>
                </a:cxn>
                <a:cxn ang="0">
                  <a:pos x="T4" y="T5"/>
                </a:cxn>
                <a:cxn ang="0">
                  <a:pos x="T6" y="T7"/>
                </a:cxn>
                <a:cxn ang="0">
                  <a:pos x="T8" y="T9"/>
                </a:cxn>
              </a:cxnLst>
              <a:rect l="0" t="0" r="r" b="b"/>
              <a:pathLst>
                <a:path w="34" h="303">
                  <a:moveTo>
                    <a:pt x="27" y="0"/>
                  </a:moveTo>
                  <a:lnTo>
                    <a:pt x="0" y="302"/>
                  </a:lnTo>
                  <a:lnTo>
                    <a:pt x="16" y="303"/>
                  </a:lnTo>
                  <a:lnTo>
                    <a:pt x="34" y="0"/>
                  </a:lnTo>
                  <a:lnTo>
                    <a:pt x="27"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1" name="i$ḷíḑé">
              <a:extLst>
                <a:ext uri="{FF2B5EF4-FFF2-40B4-BE49-F238E27FC236}">
                  <a16:creationId xmlns="" xmlns:a16="http://schemas.microsoft.com/office/drawing/2014/main" id="{61339D32-0647-4319-A684-81417D79C409}"/>
                </a:ext>
              </a:extLst>
            </p:cNvPr>
            <p:cNvSpPr/>
            <p:nvPr/>
          </p:nvSpPr>
          <p:spPr bwMode="auto">
            <a:xfrm>
              <a:off x="3929178" y="1701279"/>
              <a:ext cx="22345" cy="199133"/>
            </a:xfrm>
            <a:custGeom>
              <a:avLst/>
              <a:gdLst>
                <a:gd name="T0" fmla="*/ 27 w 34"/>
                <a:gd name="T1" fmla="*/ 0 h 303"/>
                <a:gd name="T2" fmla="*/ 0 w 34"/>
                <a:gd name="T3" fmla="*/ 302 h 303"/>
                <a:gd name="T4" fmla="*/ 16 w 34"/>
                <a:gd name="T5" fmla="*/ 303 h 303"/>
                <a:gd name="T6" fmla="*/ 34 w 34"/>
                <a:gd name="T7" fmla="*/ 0 h 303"/>
                <a:gd name="T8" fmla="*/ 27 w 34"/>
                <a:gd name="T9" fmla="*/ 0 h 303"/>
              </a:gdLst>
              <a:ahLst/>
              <a:cxnLst>
                <a:cxn ang="0">
                  <a:pos x="T0" y="T1"/>
                </a:cxn>
                <a:cxn ang="0">
                  <a:pos x="T2" y="T3"/>
                </a:cxn>
                <a:cxn ang="0">
                  <a:pos x="T4" y="T5"/>
                </a:cxn>
                <a:cxn ang="0">
                  <a:pos x="T6" y="T7"/>
                </a:cxn>
                <a:cxn ang="0">
                  <a:pos x="T8" y="T9"/>
                </a:cxn>
              </a:cxnLst>
              <a:rect l="0" t="0" r="r" b="b"/>
              <a:pathLst>
                <a:path w="34" h="303">
                  <a:moveTo>
                    <a:pt x="27" y="0"/>
                  </a:moveTo>
                  <a:lnTo>
                    <a:pt x="0" y="302"/>
                  </a:lnTo>
                  <a:lnTo>
                    <a:pt x="16" y="303"/>
                  </a:lnTo>
                  <a:lnTo>
                    <a:pt x="34" y="0"/>
                  </a:lnTo>
                  <a:lnTo>
                    <a:pt x="27"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2" name="íṡľïḓê">
              <a:extLst>
                <a:ext uri="{FF2B5EF4-FFF2-40B4-BE49-F238E27FC236}">
                  <a16:creationId xmlns="" xmlns:a16="http://schemas.microsoft.com/office/drawing/2014/main" id="{099168A3-91C2-4E5A-8F1C-B4D4E41BA11E}"/>
                </a:ext>
              </a:extLst>
            </p:cNvPr>
            <p:cNvSpPr/>
            <p:nvPr/>
          </p:nvSpPr>
          <p:spPr bwMode="auto">
            <a:xfrm>
              <a:off x="3879888" y="1899755"/>
              <a:ext cx="59806" cy="699265"/>
            </a:xfrm>
            <a:custGeom>
              <a:avLst/>
              <a:gdLst>
                <a:gd name="T0" fmla="*/ 17 w 91"/>
                <a:gd name="T1" fmla="*/ 668 h 1064"/>
                <a:gd name="T2" fmla="*/ 0 w 91"/>
                <a:gd name="T3" fmla="*/ 866 h 1064"/>
                <a:gd name="T4" fmla="*/ 25 w 91"/>
                <a:gd name="T5" fmla="*/ 1064 h 1064"/>
                <a:gd name="T6" fmla="*/ 50 w 91"/>
                <a:gd name="T7" fmla="*/ 673 h 1064"/>
                <a:gd name="T8" fmla="*/ 17 w 91"/>
                <a:gd name="T9" fmla="*/ 668 h 1064"/>
                <a:gd name="T10" fmla="*/ 57 w 91"/>
                <a:gd name="T11" fmla="*/ 213 h 1064"/>
                <a:gd name="T12" fmla="*/ 47 w 91"/>
                <a:gd name="T13" fmla="*/ 332 h 1064"/>
                <a:gd name="T14" fmla="*/ 70 w 91"/>
                <a:gd name="T15" fmla="*/ 336 h 1064"/>
                <a:gd name="T16" fmla="*/ 77 w 91"/>
                <a:gd name="T17" fmla="*/ 218 h 1064"/>
                <a:gd name="T18" fmla="*/ 57 w 91"/>
                <a:gd name="T19" fmla="*/ 213 h 1064"/>
                <a:gd name="T20" fmla="*/ 75 w 91"/>
                <a:gd name="T21" fmla="*/ 0 h 1064"/>
                <a:gd name="T22" fmla="*/ 67 w 91"/>
                <a:gd name="T23" fmla="*/ 111 h 1064"/>
                <a:gd name="T24" fmla="*/ 84 w 91"/>
                <a:gd name="T25" fmla="*/ 114 h 1064"/>
                <a:gd name="T26" fmla="*/ 91 w 91"/>
                <a:gd name="T27" fmla="*/ 1 h 1064"/>
                <a:gd name="T28" fmla="*/ 75 w 91"/>
                <a:gd name="T29" fmla="*/ 0 h 106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91" h="1064">
                  <a:moveTo>
                    <a:pt x="17" y="668"/>
                  </a:moveTo>
                  <a:lnTo>
                    <a:pt x="0" y="866"/>
                  </a:lnTo>
                  <a:lnTo>
                    <a:pt x="25" y="1064"/>
                  </a:lnTo>
                  <a:lnTo>
                    <a:pt x="50" y="673"/>
                  </a:lnTo>
                  <a:lnTo>
                    <a:pt x="17" y="668"/>
                  </a:lnTo>
                  <a:close/>
                  <a:moveTo>
                    <a:pt x="57" y="213"/>
                  </a:moveTo>
                  <a:lnTo>
                    <a:pt x="47" y="332"/>
                  </a:lnTo>
                  <a:lnTo>
                    <a:pt x="70" y="336"/>
                  </a:lnTo>
                  <a:lnTo>
                    <a:pt x="77" y="218"/>
                  </a:lnTo>
                  <a:lnTo>
                    <a:pt x="57" y="213"/>
                  </a:lnTo>
                  <a:close/>
                  <a:moveTo>
                    <a:pt x="75" y="0"/>
                  </a:moveTo>
                  <a:lnTo>
                    <a:pt x="67" y="111"/>
                  </a:lnTo>
                  <a:lnTo>
                    <a:pt x="84" y="114"/>
                  </a:lnTo>
                  <a:lnTo>
                    <a:pt x="91" y="1"/>
                  </a:lnTo>
                  <a:lnTo>
                    <a:pt x="75" y="0"/>
                  </a:lnTo>
                  <a:close/>
                </a:path>
              </a:pathLst>
            </a:custGeom>
            <a:solidFill>
              <a:srgbClr val="99A9C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3" name="îṣḷîḍè">
              <a:extLst>
                <a:ext uri="{FF2B5EF4-FFF2-40B4-BE49-F238E27FC236}">
                  <a16:creationId xmlns="" xmlns:a16="http://schemas.microsoft.com/office/drawing/2014/main" id="{F5CCB5F4-1E8B-4A6E-990B-C59B75C67F1A}"/>
                </a:ext>
              </a:extLst>
            </p:cNvPr>
            <p:cNvSpPr/>
            <p:nvPr/>
          </p:nvSpPr>
          <p:spPr bwMode="auto">
            <a:xfrm>
              <a:off x="3879888" y="1899755"/>
              <a:ext cx="59806" cy="699265"/>
            </a:xfrm>
            <a:custGeom>
              <a:avLst/>
              <a:gdLst>
                <a:gd name="T0" fmla="*/ 17 w 91"/>
                <a:gd name="T1" fmla="*/ 668 h 1064"/>
                <a:gd name="T2" fmla="*/ 0 w 91"/>
                <a:gd name="T3" fmla="*/ 866 h 1064"/>
                <a:gd name="T4" fmla="*/ 25 w 91"/>
                <a:gd name="T5" fmla="*/ 1064 h 1064"/>
                <a:gd name="T6" fmla="*/ 50 w 91"/>
                <a:gd name="T7" fmla="*/ 673 h 1064"/>
                <a:gd name="T8" fmla="*/ 17 w 91"/>
                <a:gd name="T9" fmla="*/ 668 h 1064"/>
                <a:gd name="T10" fmla="*/ 57 w 91"/>
                <a:gd name="T11" fmla="*/ 213 h 1064"/>
                <a:gd name="T12" fmla="*/ 47 w 91"/>
                <a:gd name="T13" fmla="*/ 332 h 1064"/>
                <a:gd name="T14" fmla="*/ 70 w 91"/>
                <a:gd name="T15" fmla="*/ 336 h 1064"/>
                <a:gd name="T16" fmla="*/ 77 w 91"/>
                <a:gd name="T17" fmla="*/ 218 h 1064"/>
                <a:gd name="T18" fmla="*/ 57 w 91"/>
                <a:gd name="T19" fmla="*/ 213 h 1064"/>
                <a:gd name="T20" fmla="*/ 75 w 91"/>
                <a:gd name="T21" fmla="*/ 0 h 1064"/>
                <a:gd name="T22" fmla="*/ 67 w 91"/>
                <a:gd name="T23" fmla="*/ 111 h 1064"/>
                <a:gd name="T24" fmla="*/ 84 w 91"/>
                <a:gd name="T25" fmla="*/ 114 h 1064"/>
                <a:gd name="T26" fmla="*/ 91 w 91"/>
                <a:gd name="T27" fmla="*/ 1 h 1064"/>
                <a:gd name="T28" fmla="*/ 75 w 91"/>
                <a:gd name="T29" fmla="*/ 0 h 106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91" h="1064">
                  <a:moveTo>
                    <a:pt x="17" y="668"/>
                  </a:moveTo>
                  <a:lnTo>
                    <a:pt x="0" y="866"/>
                  </a:lnTo>
                  <a:lnTo>
                    <a:pt x="25" y="1064"/>
                  </a:lnTo>
                  <a:lnTo>
                    <a:pt x="50" y="673"/>
                  </a:lnTo>
                  <a:lnTo>
                    <a:pt x="17" y="668"/>
                  </a:lnTo>
                  <a:moveTo>
                    <a:pt x="57" y="213"/>
                  </a:moveTo>
                  <a:lnTo>
                    <a:pt x="47" y="332"/>
                  </a:lnTo>
                  <a:lnTo>
                    <a:pt x="70" y="336"/>
                  </a:lnTo>
                  <a:lnTo>
                    <a:pt x="77" y="218"/>
                  </a:lnTo>
                  <a:lnTo>
                    <a:pt x="57" y="213"/>
                  </a:lnTo>
                  <a:moveTo>
                    <a:pt x="75" y="0"/>
                  </a:moveTo>
                  <a:lnTo>
                    <a:pt x="67" y="111"/>
                  </a:lnTo>
                  <a:lnTo>
                    <a:pt x="84" y="114"/>
                  </a:lnTo>
                  <a:lnTo>
                    <a:pt x="91" y="1"/>
                  </a:lnTo>
                  <a:lnTo>
                    <a:pt x="75"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4" name="íṩ1ïdè">
              <a:extLst>
                <a:ext uri="{FF2B5EF4-FFF2-40B4-BE49-F238E27FC236}">
                  <a16:creationId xmlns="" xmlns:a16="http://schemas.microsoft.com/office/drawing/2014/main" id="{63470221-7713-40BA-9D14-24B56E1425FA}"/>
                </a:ext>
              </a:extLst>
            </p:cNvPr>
            <p:cNvSpPr/>
            <p:nvPr/>
          </p:nvSpPr>
          <p:spPr bwMode="auto">
            <a:xfrm>
              <a:off x="3891060" y="2117946"/>
              <a:ext cx="34832" cy="224107"/>
            </a:xfrm>
            <a:custGeom>
              <a:avLst/>
              <a:gdLst>
                <a:gd name="T0" fmla="*/ 7 w 53"/>
                <a:gd name="T1" fmla="*/ 263 h 341"/>
                <a:gd name="T2" fmla="*/ 0 w 53"/>
                <a:gd name="T3" fmla="*/ 336 h 341"/>
                <a:gd name="T4" fmla="*/ 33 w 53"/>
                <a:gd name="T5" fmla="*/ 341 h 341"/>
                <a:gd name="T6" fmla="*/ 37 w 53"/>
                <a:gd name="T7" fmla="*/ 269 h 341"/>
                <a:gd name="T8" fmla="*/ 7 w 53"/>
                <a:gd name="T9" fmla="*/ 263 h 341"/>
                <a:gd name="T10" fmla="*/ 17 w 53"/>
                <a:gd name="T11" fmla="*/ 152 h 341"/>
                <a:gd name="T12" fmla="*/ 11 w 53"/>
                <a:gd name="T13" fmla="*/ 205 h 341"/>
                <a:gd name="T14" fmla="*/ 41 w 53"/>
                <a:gd name="T15" fmla="*/ 210 h 341"/>
                <a:gd name="T16" fmla="*/ 44 w 53"/>
                <a:gd name="T17" fmla="*/ 156 h 341"/>
                <a:gd name="T18" fmla="*/ 17 w 53"/>
                <a:gd name="T19" fmla="*/ 152 h 341"/>
                <a:gd name="T20" fmla="*/ 30 w 53"/>
                <a:gd name="T21" fmla="*/ 0 h 341"/>
                <a:gd name="T22" fmla="*/ 21 w 53"/>
                <a:gd name="T23" fmla="*/ 94 h 341"/>
                <a:gd name="T24" fmla="*/ 47 w 53"/>
                <a:gd name="T25" fmla="*/ 98 h 341"/>
                <a:gd name="T26" fmla="*/ 53 w 53"/>
                <a:gd name="T27" fmla="*/ 4 h 341"/>
                <a:gd name="T28" fmla="*/ 30 w 53"/>
                <a:gd name="T29" fmla="*/ 0 h 3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53" h="341">
                  <a:moveTo>
                    <a:pt x="7" y="263"/>
                  </a:moveTo>
                  <a:lnTo>
                    <a:pt x="0" y="336"/>
                  </a:lnTo>
                  <a:lnTo>
                    <a:pt x="33" y="341"/>
                  </a:lnTo>
                  <a:lnTo>
                    <a:pt x="37" y="269"/>
                  </a:lnTo>
                  <a:lnTo>
                    <a:pt x="7" y="263"/>
                  </a:lnTo>
                  <a:close/>
                  <a:moveTo>
                    <a:pt x="17" y="152"/>
                  </a:moveTo>
                  <a:lnTo>
                    <a:pt x="11" y="205"/>
                  </a:lnTo>
                  <a:lnTo>
                    <a:pt x="41" y="210"/>
                  </a:lnTo>
                  <a:lnTo>
                    <a:pt x="44" y="156"/>
                  </a:lnTo>
                  <a:lnTo>
                    <a:pt x="17" y="152"/>
                  </a:lnTo>
                  <a:close/>
                  <a:moveTo>
                    <a:pt x="30" y="0"/>
                  </a:moveTo>
                  <a:lnTo>
                    <a:pt x="21" y="94"/>
                  </a:lnTo>
                  <a:lnTo>
                    <a:pt x="47" y="98"/>
                  </a:lnTo>
                  <a:lnTo>
                    <a:pt x="53" y="4"/>
                  </a:lnTo>
                  <a:lnTo>
                    <a:pt x="30" y="0"/>
                  </a:lnTo>
                  <a:close/>
                </a:path>
              </a:pathLst>
            </a:custGeom>
            <a:solidFill>
              <a:srgbClr val="393F6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5" name="ïsḻidè">
              <a:extLst>
                <a:ext uri="{FF2B5EF4-FFF2-40B4-BE49-F238E27FC236}">
                  <a16:creationId xmlns="" xmlns:a16="http://schemas.microsoft.com/office/drawing/2014/main" id="{877E5505-4730-4B0F-8AED-A80B96D2D2B1}"/>
                </a:ext>
              </a:extLst>
            </p:cNvPr>
            <p:cNvSpPr/>
            <p:nvPr/>
          </p:nvSpPr>
          <p:spPr bwMode="auto">
            <a:xfrm>
              <a:off x="3891060" y="2117946"/>
              <a:ext cx="34832" cy="224107"/>
            </a:xfrm>
            <a:custGeom>
              <a:avLst/>
              <a:gdLst>
                <a:gd name="T0" fmla="*/ 7 w 53"/>
                <a:gd name="T1" fmla="*/ 263 h 341"/>
                <a:gd name="T2" fmla="*/ 0 w 53"/>
                <a:gd name="T3" fmla="*/ 336 h 341"/>
                <a:gd name="T4" fmla="*/ 33 w 53"/>
                <a:gd name="T5" fmla="*/ 341 h 341"/>
                <a:gd name="T6" fmla="*/ 37 w 53"/>
                <a:gd name="T7" fmla="*/ 269 h 341"/>
                <a:gd name="T8" fmla="*/ 7 w 53"/>
                <a:gd name="T9" fmla="*/ 263 h 341"/>
                <a:gd name="T10" fmla="*/ 17 w 53"/>
                <a:gd name="T11" fmla="*/ 152 h 341"/>
                <a:gd name="T12" fmla="*/ 11 w 53"/>
                <a:gd name="T13" fmla="*/ 205 h 341"/>
                <a:gd name="T14" fmla="*/ 41 w 53"/>
                <a:gd name="T15" fmla="*/ 210 h 341"/>
                <a:gd name="T16" fmla="*/ 44 w 53"/>
                <a:gd name="T17" fmla="*/ 156 h 341"/>
                <a:gd name="T18" fmla="*/ 17 w 53"/>
                <a:gd name="T19" fmla="*/ 152 h 341"/>
                <a:gd name="T20" fmla="*/ 30 w 53"/>
                <a:gd name="T21" fmla="*/ 0 h 341"/>
                <a:gd name="T22" fmla="*/ 21 w 53"/>
                <a:gd name="T23" fmla="*/ 94 h 341"/>
                <a:gd name="T24" fmla="*/ 47 w 53"/>
                <a:gd name="T25" fmla="*/ 98 h 341"/>
                <a:gd name="T26" fmla="*/ 53 w 53"/>
                <a:gd name="T27" fmla="*/ 4 h 341"/>
                <a:gd name="T28" fmla="*/ 30 w 53"/>
                <a:gd name="T29" fmla="*/ 0 h 3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53" h="341">
                  <a:moveTo>
                    <a:pt x="7" y="263"/>
                  </a:moveTo>
                  <a:lnTo>
                    <a:pt x="0" y="336"/>
                  </a:lnTo>
                  <a:lnTo>
                    <a:pt x="33" y="341"/>
                  </a:lnTo>
                  <a:lnTo>
                    <a:pt x="37" y="269"/>
                  </a:lnTo>
                  <a:lnTo>
                    <a:pt x="7" y="263"/>
                  </a:lnTo>
                  <a:moveTo>
                    <a:pt x="17" y="152"/>
                  </a:moveTo>
                  <a:lnTo>
                    <a:pt x="11" y="205"/>
                  </a:lnTo>
                  <a:lnTo>
                    <a:pt x="41" y="210"/>
                  </a:lnTo>
                  <a:lnTo>
                    <a:pt x="44" y="156"/>
                  </a:lnTo>
                  <a:lnTo>
                    <a:pt x="17" y="152"/>
                  </a:lnTo>
                  <a:moveTo>
                    <a:pt x="30" y="0"/>
                  </a:moveTo>
                  <a:lnTo>
                    <a:pt x="21" y="94"/>
                  </a:lnTo>
                  <a:lnTo>
                    <a:pt x="47" y="98"/>
                  </a:lnTo>
                  <a:lnTo>
                    <a:pt x="53" y="4"/>
                  </a:lnTo>
                  <a:lnTo>
                    <a:pt x="3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6" name="isḻídè">
              <a:extLst>
                <a:ext uri="{FF2B5EF4-FFF2-40B4-BE49-F238E27FC236}">
                  <a16:creationId xmlns="" xmlns:a16="http://schemas.microsoft.com/office/drawing/2014/main" id="{A4595EE1-36AB-4DC6-B8BF-87530CAA530B}"/>
                </a:ext>
              </a:extLst>
            </p:cNvPr>
            <p:cNvSpPr/>
            <p:nvPr/>
          </p:nvSpPr>
          <p:spPr bwMode="auto">
            <a:xfrm>
              <a:off x="3917348" y="1972705"/>
              <a:ext cx="17745" cy="70321"/>
            </a:xfrm>
            <a:custGeom>
              <a:avLst/>
              <a:gdLst>
                <a:gd name="T0" fmla="*/ 10 w 27"/>
                <a:gd name="T1" fmla="*/ 0 h 107"/>
                <a:gd name="T2" fmla="*/ 0 w 27"/>
                <a:gd name="T3" fmla="*/ 102 h 107"/>
                <a:gd name="T4" fmla="*/ 20 w 27"/>
                <a:gd name="T5" fmla="*/ 107 h 107"/>
                <a:gd name="T6" fmla="*/ 27 w 27"/>
                <a:gd name="T7" fmla="*/ 3 h 107"/>
                <a:gd name="T8" fmla="*/ 10 w 27"/>
                <a:gd name="T9" fmla="*/ 0 h 107"/>
              </a:gdLst>
              <a:ahLst/>
              <a:cxnLst>
                <a:cxn ang="0">
                  <a:pos x="T0" y="T1"/>
                </a:cxn>
                <a:cxn ang="0">
                  <a:pos x="T2" y="T3"/>
                </a:cxn>
                <a:cxn ang="0">
                  <a:pos x="T4" y="T5"/>
                </a:cxn>
                <a:cxn ang="0">
                  <a:pos x="T6" y="T7"/>
                </a:cxn>
                <a:cxn ang="0">
                  <a:pos x="T8" y="T9"/>
                </a:cxn>
              </a:cxnLst>
              <a:rect l="0" t="0" r="r" b="b"/>
              <a:pathLst>
                <a:path w="27" h="107">
                  <a:moveTo>
                    <a:pt x="10" y="0"/>
                  </a:moveTo>
                  <a:lnTo>
                    <a:pt x="0" y="102"/>
                  </a:lnTo>
                  <a:lnTo>
                    <a:pt x="20" y="107"/>
                  </a:lnTo>
                  <a:lnTo>
                    <a:pt x="27" y="3"/>
                  </a:lnTo>
                  <a:lnTo>
                    <a:pt x="10" y="0"/>
                  </a:lnTo>
                  <a:close/>
                </a:path>
              </a:pathLst>
            </a:custGeom>
            <a:solidFill>
              <a:srgbClr val="393F6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7" name="ís1îďe">
              <a:extLst>
                <a:ext uri="{FF2B5EF4-FFF2-40B4-BE49-F238E27FC236}">
                  <a16:creationId xmlns="" xmlns:a16="http://schemas.microsoft.com/office/drawing/2014/main" id="{6FCF3FF0-A2DB-4DC2-A127-B2A5307E3194}"/>
                </a:ext>
              </a:extLst>
            </p:cNvPr>
            <p:cNvSpPr/>
            <p:nvPr/>
          </p:nvSpPr>
          <p:spPr bwMode="auto">
            <a:xfrm>
              <a:off x="3917348" y="1972705"/>
              <a:ext cx="17745" cy="70321"/>
            </a:xfrm>
            <a:custGeom>
              <a:avLst/>
              <a:gdLst>
                <a:gd name="T0" fmla="*/ 10 w 27"/>
                <a:gd name="T1" fmla="*/ 0 h 107"/>
                <a:gd name="T2" fmla="*/ 0 w 27"/>
                <a:gd name="T3" fmla="*/ 102 h 107"/>
                <a:gd name="T4" fmla="*/ 20 w 27"/>
                <a:gd name="T5" fmla="*/ 107 h 107"/>
                <a:gd name="T6" fmla="*/ 27 w 27"/>
                <a:gd name="T7" fmla="*/ 3 h 107"/>
                <a:gd name="T8" fmla="*/ 10 w 27"/>
                <a:gd name="T9" fmla="*/ 0 h 107"/>
              </a:gdLst>
              <a:ahLst/>
              <a:cxnLst>
                <a:cxn ang="0">
                  <a:pos x="T0" y="T1"/>
                </a:cxn>
                <a:cxn ang="0">
                  <a:pos x="T2" y="T3"/>
                </a:cxn>
                <a:cxn ang="0">
                  <a:pos x="T4" y="T5"/>
                </a:cxn>
                <a:cxn ang="0">
                  <a:pos x="T6" y="T7"/>
                </a:cxn>
                <a:cxn ang="0">
                  <a:pos x="T8" y="T9"/>
                </a:cxn>
              </a:cxnLst>
              <a:rect l="0" t="0" r="r" b="b"/>
              <a:pathLst>
                <a:path w="27" h="107">
                  <a:moveTo>
                    <a:pt x="10" y="0"/>
                  </a:moveTo>
                  <a:lnTo>
                    <a:pt x="0" y="102"/>
                  </a:lnTo>
                  <a:lnTo>
                    <a:pt x="20" y="107"/>
                  </a:lnTo>
                  <a:lnTo>
                    <a:pt x="27" y="3"/>
                  </a:lnTo>
                  <a:lnTo>
                    <a:pt x="1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8" name="îṡļîḋê">
              <a:extLst>
                <a:ext uri="{FF2B5EF4-FFF2-40B4-BE49-F238E27FC236}">
                  <a16:creationId xmlns="" xmlns:a16="http://schemas.microsoft.com/office/drawing/2014/main" id="{21E0D6F4-260E-49EF-B909-D720ECA38446}"/>
                </a:ext>
              </a:extLst>
            </p:cNvPr>
            <p:cNvSpPr/>
            <p:nvPr/>
          </p:nvSpPr>
          <p:spPr bwMode="auto">
            <a:xfrm>
              <a:off x="3895661" y="2252673"/>
              <a:ext cx="22345" cy="42061"/>
            </a:xfrm>
            <a:custGeom>
              <a:avLst/>
              <a:gdLst>
                <a:gd name="T0" fmla="*/ 4 w 34"/>
                <a:gd name="T1" fmla="*/ 0 h 64"/>
                <a:gd name="T2" fmla="*/ 0 w 34"/>
                <a:gd name="T3" fmla="*/ 58 h 64"/>
                <a:gd name="T4" fmla="*/ 30 w 34"/>
                <a:gd name="T5" fmla="*/ 64 h 64"/>
                <a:gd name="T6" fmla="*/ 34 w 34"/>
                <a:gd name="T7" fmla="*/ 5 h 64"/>
                <a:gd name="T8" fmla="*/ 4 w 34"/>
                <a:gd name="T9" fmla="*/ 0 h 64"/>
              </a:gdLst>
              <a:ahLst/>
              <a:cxnLst>
                <a:cxn ang="0">
                  <a:pos x="T0" y="T1"/>
                </a:cxn>
                <a:cxn ang="0">
                  <a:pos x="T2" y="T3"/>
                </a:cxn>
                <a:cxn ang="0">
                  <a:pos x="T4" y="T5"/>
                </a:cxn>
                <a:cxn ang="0">
                  <a:pos x="T6" y="T7"/>
                </a:cxn>
                <a:cxn ang="0">
                  <a:pos x="T8" y="T9"/>
                </a:cxn>
              </a:cxnLst>
              <a:rect l="0" t="0" r="r" b="b"/>
              <a:pathLst>
                <a:path w="34" h="64">
                  <a:moveTo>
                    <a:pt x="4" y="0"/>
                  </a:moveTo>
                  <a:lnTo>
                    <a:pt x="0" y="58"/>
                  </a:lnTo>
                  <a:lnTo>
                    <a:pt x="30" y="64"/>
                  </a:lnTo>
                  <a:lnTo>
                    <a:pt x="34" y="5"/>
                  </a:lnTo>
                  <a:lnTo>
                    <a:pt x="4"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9" name="ïṡļíḋê">
              <a:extLst>
                <a:ext uri="{FF2B5EF4-FFF2-40B4-BE49-F238E27FC236}">
                  <a16:creationId xmlns="" xmlns:a16="http://schemas.microsoft.com/office/drawing/2014/main" id="{587CD524-EB37-4888-B73A-4FFA19AB703D}"/>
                </a:ext>
              </a:extLst>
            </p:cNvPr>
            <p:cNvSpPr/>
            <p:nvPr/>
          </p:nvSpPr>
          <p:spPr bwMode="auto">
            <a:xfrm>
              <a:off x="3895661" y="2252673"/>
              <a:ext cx="22345" cy="42061"/>
            </a:xfrm>
            <a:custGeom>
              <a:avLst/>
              <a:gdLst>
                <a:gd name="T0" fmla="*/ 4 w 34"/>
                <a:gd name="T1" fmla="*/ 0 h 64"/>
                <a:gd name="T2" fmla="*/ 0 w 34"/>
                <a:gd name="T3" fmla="*/ 58 h 64"/>
                <a:gd name="T4" fmla="*/ 30 w 34"/>
                <a:gd name="T5" fmla="*/ 64 h 64"/>
                <a:gd name="T6" fmla="*/ 34 w 34"/>
                <a:gd name="T7" fmla="*/ 5 h 64"/>
                <a:gd name="T8" fmla="*/ 4 w 34"/>
                <a:gd name="T9" fmla="*/ 0 h 64"/>
              </a:gdLst>
              <a:ahLst/>
              <a:cxnLst>
                <a:cxn ang="0">
                  <a:pos x="T0" y="T1"/>
                </a:cxn>
                <a:cxn ang="0">
                  <a:pos x="T2" y="T3"/>
                </a:cxn>
                <a:cxn ang="0">
                  <a:pos x="T4" y="T5"/>
                </a:cxn>
                <a:cxn ang="0">
                  <a:pos x="T6" y="T7"/>
                </a:cxn>
                <a:cxn ang="0">
                  <a:pos x="T8" y="T9"/>
                </a:cxn>
              </a:cxnLst>
              <a:rect l="0" t="0" r="r" b="b"/>
              <a:pathLst>
                <a:path w="34" h="64">
                  <a:moveTo>
                    <a:pt x="4" y="0"/>
                  </a:moveTo>
                  <a:lnTo>
                    <a:pt x="0" y="58"/>
                  </a:lnTo>
                  <a:lnTo>
                    <a:pt x="30" y="64"/>
                  </a:lnTo>
                  <a:lnTo>
                    <a:pt x="34" y="5"/>
                  </a:lnTo>
                  <a:lnTo>
                    <a:pt x="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0" name="ïś1íḑè">
              <a:extLst>
                <a:ext uri="{FF2B5EF4-FFF2-40B4-BE49-F238E27FC236}">
                  <a16:creationId xmlns="" xmlns:a16="http://schemas.microsoft.com/office/drawing/2014/main" id="{FB6BDBEB-5712-4144-BCF9-EBD6E0DF618C}"/>
                </a:ext>
              </a:extLst>
            </p:cNvPr>
            <p:cNvSpPr/>
            <p:nvPr/>
          </p:nvSpPr>
          <p:spPr bwMode="auto">
            <a:xfrm>
              <a:off x="3902232" y="2179724"/>
              <a:ext cx="19716" cy="40747"/>
            </a:xfrm>
            <a:custGeom>
              <a:avLst/>
              <a:gdLst>
                <a:gd name="T0" fmla="*/ 4 w 30"/>
                <a:gd name="T1" fmla="*/ 0 h 62"/>
                <a:gd name="T2" fmla="*/ 0 w 30"/>
                <a:gd name="T3" fmla="*/ 58 h 62"/>
                <a:gd name="T4" fmla="*/ 27 w 30"/>
                <a:gd name="T5" fmla="*/ 62 h 62"/>
                <a:gd name="T6" fmla="*/ 30 w 30"/>
                <a:gd name="T7" fmla="*/ 4 h 62"/>
                <a:gd name="T8" fmla="*/ 4 w 30"/>
                <a:gd name="T9" fmla="*/ 0 h 62"/>
              </a:gdLst>
              <a:ahLst/>
              <a:cxnLst>
                <a:cxn ang="0">
                  <a:pos x="T0" y="T1"/>
                </a:cxn>
                <a:cxn ang="0">
                  <a:pos x="T2" y="T3"/>
                </a:cxn>
                <a:cxn ang="0">
                  <a:pos x="T4" y="T5"/>
                </a:cxn>
                <a:cxn ang="0">
                  <a:pos x="T6" y="T7"/>
                </a:cxn>
                <a:cxn ang="0">
                  <a:pos x="T8" y="T9"/>
                </a:cxn>
              </a:cxnLst>
              <a:rect l="0" t="0" r="r" b="b"/>
              <a:pathLst>
                <a:path w="30" h="62">
                  <a:moveTo>
                    <a:pt x="4" y="0"/>
                  </a:moveTo>
                  <a:lnTo>
                    <a:pt x="0" y="58"/>
                  </a:lnTo>
                  <a:lnTo>
                    <a:pt x="27" y="62"/>
                  </a:lnTo>
                  <a:lnTo>
                    <a:pt x="30" y="4"/>
                  </a:lnTo>
                  <a:lnTo>
                    <a:pt x="4"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1" name="ïśliḑé">
              <a:extLst>
                <a:ext uri="{FF2B5EF4-FFF2-40B4-BE49-F238E27FC236}">
                  <a16:creationId xmlns="" xmlns:a16="http://schemas.microsoft.com/office/drawing/2014/main" id="{0C0D1566-1A75-4CEC-8217-1D0A8EC0B69A}"/>
                </a:ext>
              </a:extLst>
            </p:cNvPr>
            <p:cNvSpPr/>
            <p:nvPr/>
          </p:nvSpPr>
          <p:spPr bwMode="auto">
            <a:xfrm>
              <a:off x="3902232" y="2179724"/>
              <a:ext cx="19716" cy="40747"/>
            </a:xfrm>
            <a:custGeom>
              <a:avLst/>
              <a:gdLst>
                <a:gd name="T0" fmla="*/ 4 w 30"/>
                <a:gd name="T1" fmla="*/ 0 h 62"/>
                <a:gd name="T2" fmla="*/ 0 w 30"/>
                <a:gd name="T3" fmla="*/ 58 h 62"/>
                <a:gd name="T4" fmla="*/ 27 w 30"/>
                <a:gd name="T5" fmla="*/ 62 h 62"/>
                <a:gd name="T6" fmla="*/ 30 w 30"/>
                <a:gd name="T7" fmla="*/ 4 h 62"/>
                <a:gd name="T8" fmla="*/ 4 w 30"/>
                <a:gd name="T9" fmla="*/ 0 h 62"/>
              </a:gdLst>
              <a:ahLst/>
              <a:cxnLst>
                <a:cxn ang="0">
                  <a:pos x="T0" y="T1"/>
                </a:cxn>
                <a:cxn ang="0">
                  <a:pos x="T2" y="T3"/>
                </a:cxn>
                <a:cxn ang="0">
                  <a:pos x="T4" y="T5"/>
                </a:cxn>
                <a:cxn ang="0">
                  <a:pos x="T6" y="T7"/>
                </a:cxn>
                <a:cxn ang="0">
                  <a:pos x="T8" y="T9"/>
                </a:cxn>
              </a:cxnLst>
              <a:rect l="0" t="0" r="r" b="b"/>
              <a:pathLst>
                <a:path w="30" h="62">
                  <a:moveTo>
                    <a:pt x="4" y="0"/>
                  </a:moveTo>
                  <a:lnTo>
                    <a:pt x="0" y="58"/>
                  </a:lnTo>
                  <a:lnTo>
                    <a:pt x="27" y="62"/>
                  </a:lnTo>
                  <a:lnTo>
                    <a:pt x="30" y="4"/>
                  </a:lnTo>
                  <a:lnTo>
                    <a:pt x="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2" name="ï$ļíḋè">
              <a:extLst>
                <a:ext uri="{FF2B5EF4-FFF2-40B4-BE49-F238E27FC236}">
                  <a16:creationId xmlns="" xmlns:a16="http://schemas.microsoft.com/office/drawing/2014/main" id="{DCC4D3FC-743D-490A-816D-4D89BE8A682A}"/>
                </a:ext>
              </a:extLst>
            </p:cNvPr>
            <p:cNvSpPr/>
            <p:nvPr/>
          </p:nvSpPr>
          <p:spPr bwMode="auto">
            <a:xfrm>
              <a:off x="1475178" y="1726253"/>
              <a:ext cx="168244" cy="1471480"/>
            </a:xfrm>
            <a:custGeom>
              <a:avLst/>
              <a:gdLst>
                <a:gd name="T0" fmla="*/ 30 w 256"/>
                <a:gd name="T1" fmla="*/ 1977 h 2239"/>
                <a:gd name="T2" fmla="*/ 0 w 256"/>
                <a:gd name="T3" fmla="*/ 2229 h 2239"/>
                <a:gd name="T4" fmla="*/ 101 w 256"/>
                <a:gd name="T5" fmla="*/ 2239 h 2239"/>
                <a:gd name="T6" fmla="*/ 84 w 256"/>
                <a:gd name="T7" fmla="*/ 2175 h 2239"/>
                <a:gd name="T8" fmla="*/ 65 w 256"/>
                <a:gd name="T9" fmla="*/ 2174 h 2239"/>
                <a:gd name="T10" fmla="*/ 70 w 256"/>
                <a:gd name="T11" fmla="*/ 2125 h 2239"/>
                <a:gd name="T12" fmla="*/ 30 w 256"/>
                <a:gd name="T13" fmla="*/ 1977 h 2239"/>
                <a:gd name="T14" fmla="*/ 256 w 256"/>
                <a:gd name="T15" fmla="*/ 0 h 2239"/>
                <a:gd name="T16" fmla="*/ 94 w 256"/>
                <a:gd name="T17" fmla="*/ 1419 h 2239"/>
                <a:gd name="T18" fmla="*/ 132 w 256"/>
                <a:gd name="T19" fmla="*/ 1409 h 2239"/>
                <a:gd name="T20" fmla="*/ 256 w 256"/>
                <a:gd name="T21" fmla="*/ 0 h 22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56" h="2239">
                  <a:moveTo>
                    <a:pt x="30" y="1977"/>
                  </a:moveTo>
                  <a:lnTo>
                    <a:pt x="0" y="2229"/>
                  </a:lnTo>
                  <a:lnTo>
                    <a:pt x="101" y="2239"/>
                  </a:lnTo>
                  <a:lnTo>
                    <a:pt x="84" y="2175"/>
                  </a:lnTo>
                  <a:lnTo>
                    <a:pt x="65" y="2174"/>
                  </a:lnTo>
                  <a:lnTo>
                    <a:pt x="70" y="2125"/>
                  </a:lnTo>
                  <a:lnTo>
                    <a:pt x="30" y="1977"/>
                  </a:lnTo>
                  <a:close/>
                  <a:moveTo>
                    <a:pt x="256" y="0"/>
                  </a:moveTo>
                  <a:lnTo>
                    <a:pt x="94" y="1419"/>
                  </a:lnTo>
                  <a:lnTo>
                    <a:pt x="132" y="1409"/>
                  </a:lnTo>
                  <a:lnTo>
                    <a:pt x="256"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3" name="íšľïḋé">
              <a:extLst>
                <a:ext uri="{FF2B5EF4-FFF2-40B4-BE49-F238E27FC236}">
                  <a16:creationId xmlns="" xmlns:a16="http://schemas.microsoft.com/office/drawing/2014/main" id="{1D183CAD-0FE5-4099-AF91-AAE55344BB5E}"/>
                </a:ext>
              </a:extLst>
            </p:cNvPr>
            <p:cNvSpPr/>
            <p:nvPr/>
          </p:nvSpPr>
          <p:spPr bwMode="auto">
            <a:xfrm>
              <a:off x="1475178" y="1726253"/>
              <a:ext cx="168244" cy="1471480"/>
            </a:xfrm>
            <a:custGeom>
              <a:avLst/>
              <a:gdLst>
                <a:gd name="T0" fmla="*/ 30 w 256"/>
                <a:gd name="T1" fmla="*/ 1977 h 2239"/>
                <a:gd name="T2" fmla="*/ 0 w 256"/>
                <a:gd name="T3" fmla="*/ 2229 h 2239"/>
                <a:gd name="T4" fmla="*/ 101 w 256"/>
                <a:gd name="T5" fmla="*/ 2239 h 2239"/>
                <a:gd name="T6" fmla="*/ 84 w 256"/>
                <a:gd name="T7" fmla="*/ 2175 h 2239"/>
                <a:gd name="T8" fmla="*/ 65 w 256"/>
                <a:gd name="T9" fmla="*/ 2174 h 2239"/>
                <a:gd name="T10" fmla="*/ 70 w 256"/>
                <a:gd name="T11" fmla="*/ 2125 h 2239"/>
                <a:gd name="T12" fmla="*/ 30 w 256"/>
                <a:gd name="T13" fmla="*/ 1977 h 2239"/>
                <a:gd name="T14" fmla="*/ 256 w 256"/>
                <a:gd name="T15" fmla="*/ 0 h 2239"/>
                <a:gd name="T16" fmla="*/ 94 w 256"/>
                <a:gd name="T17" fmla="*/ 1419 h 2239"/>
                <a:gd name="T18" fmla="*/ 132 w 256"/>
                <a:gd name="T19" fmla="*/ 1409 h 2239"/>
                <a:gd name="T20" fmla="*/ 256 w 256"/>
                <a:gd name="T21" fmla="*/ 0 h 22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56" h="2239">
                  <a:moveTo>
                    <a:pt x="30" y="1977"/>
                  </a:moveTo>
                  <a:lnTo>
                    <a:pt x="0" y="2229"/>
                  </a:lnTo>
                  <a:lnTo>
                    <a:pt x="101" y="2239"/>
                  </a:lnTo>
                  <a:lnTo>
                    <a:pt x="84" y="2175"/>
                  </a:lnTo>
                  <a:lnTo>
                    <a:pt x="65" y="2174"/>
                  </a:lnTo>
                  <a:lnTo>
                    <a:pt x="70" y="2125"/>
                  </a:lnTo>
                  <a:lnTo>
                    <a:pt x="30" y="1977"/>
                  </a:lnTo>
                  <a:moveTo>
                    <a:pt x="256" y="0"/>
                  </a:moveTo>
                  <a:lnTo>
                    <a:pt x="94" y="1419"/>
                  </a:lnTo>
                  <a:lnTo>
                    <a:pt x="132" y="1409"/>
                  </a:lnTo>
                  <a:lnTo>
                    <a:pt x="2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4" name="îśḷïḋê">
              <a:extLst>
                <a:ext uri="{FF2B5EF4-FFF2-40B4-BE49-F238E27FC236}">
                  <a16:creationId xmlns="" xmlns:a16="http://schemas.microsoft.com/office/drawing/2014/main" id="{B9AB7D5A-D7A6-4CC7-B3F3-1C0BCC0E90C1}"/>
                </a:ext>
              </a:extLst>
            </p:cNvPr>
            <p:cNvSpPr/>
            <p:nvPr/>
          </p:nvSpPr>
          <p:spPr bwMode="auto">
            <a:xfrm>
              <a:off x="1494894" y="2947995"/>
              <a:ext cx="77550" cy="252366"/>
            </a:xfrm>
            <a:custGeom>
              <a:avLst/>
              <a:gdLst>
                <a:gd name="T0" fmla="*/ 54 w 118"/>
                <a:gd name="T1" fmla="*/ 316 h 384"/>
                <a:gd name="T2" fmla="*/ 71 w 118"/>
                <a:gd name="T3" fmla="*/ 380 h 384"/>
                <a:gd name="T4" fmla="*/ 118 w 118"/>
                <a:gd name="T5" fmla="*/ 384 h 384"/>
                <a:gd name="T6" fmla="*/ 101 w 118"/>
                <a:gd name="T7" fmla="*/ 320 h 384"/>
                <a:gd name="T8" fmla="*/ 54 w 118"/>
                <a:gd name="T9" fmla="*/ 316 h 384"/>
                <a:gd name="T10" fmla="*/ 12 w 118"/>
                <a:gd name="T11" fmla="*/ 0 h 384"/>
                <a:gd name="T12" fmla="*/ 0 w 118"/>
                <a:gd name="T13" fmla="*/ 118 h 384"/>
                <a:gd name="T14" fmla="*/ 40 w 118"/>
                <a:gd name="T15" fmla="*/ 266 h 384"/>
                <a:gd name="T16" fmla="*/ 51 w 118"/>
                <a:gd name="T17" fmla="*/ 140 h 384"/>
                <a:gd name="T18" fmla="*/ 12 w 118"/>
                <a:gd name="T19" fmla="*/ 0 h 38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18" h="384">
                  <a:moveTo>
                    <a:pt x="54" y="316"/>
                  </a:moveTo>
                  <a:lnTo>
                    <a:pt x="71" y="380"/>
                  </a:lnTo>
                  <a:lnTo>
                    <a:pt x="118" y="384"/>
                  </a:lnTo>
                  <a:lnTo>
                    <a:pt x="101" y="320"/>
                  </a:lnTo>
                  <a:lnTo>
                    <a:pt x="54" y="316"/>
                  </a:lnTo>
                  <a:close/>
                  <a:moveTo>
                    <a:pt x="12" y="0"/>
                  </a:moveTo>
                  <a:lnTo>
                    <a:pt x="0" y="118"/>
                  </a:lnTo>
                  <a:lnTo>
                    <a:pt x="40" y="266"/>
                  </a:lnTo>
                  <a:lnTo>
                    <a:pt x="51" y="140"/>
                  </a:lnTo>
                  <a:lnTo>
                    <a:pt x="12" y="0"/>
                  </a:lnTo>
                  <a:close/>
                </a:path>
              </a:pathLst>
            </a:custGeom>
            <a:solidFill>
              <a:srgbClr val="677CB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5" name="ïṧḻiḑê">
              <a:extLst>
                <a:ext uri="{FF2B5EF4-FFF2-40B4-BE49-F238E27FC236}">
                  <a16:creationId xmlns="" xmlns:a16="http://schemas.microsoft.com/office/drawing/2014/main" id="{1BCAAF29-C0F1-4CDE-A5B1-1954AD126B3D}"/>
                </a:ext>
              </a:extLst>
            </p:cNvPr>
            <p:cNvSpPr/>
            <p:nvPr/>
          </p:nvSpPr>
          <p:spPr bwMode="auto">
            <a:xfrm>
              <a:off x="1494894" y="2947995"/>
              <a:ext cx="77550" cy="252366"/>
            </a:xfrm>
            <a:custGeom>
              <a:avLst/>
              <a:gdLst>
                <a:gd name="T0" fmla="*/ 54 w 118"/>
                <a:gd name="T1" fmla="*/ 316 h 384"/>
                <a:gd name="T2" fmla="*/ 71 w 118"/>
                <a:gd name="T3" fmla="*/ 380 h 384"/>
                <a:gd name="T4" fmla="*/ 118 w 118"/>
                <a:gd name="T5" fmla="*/ 384 h 384"/>
                <a:gd name="T6" fmla="*/ 101 w 118"/>
                <a:gd name="T7" fmla="*/ 320 h 384"/>
                <a:gd name="T8" fmla="*/ 54 w 118"/>
                <a:gd name="T9" fmla="*/ 316 h 384"/>
                <a:gd name="T10" fmla="*/ 12 w 118"/>
                <a:gd name="T11" fmla="*/ 0 h 384"/>
                <a:gd name="T12" fmla="*/ 0 w 118"/>
                <a:gd name="T13" fmla="*/ 118 h 384"/>
                <a:gd name="T14" fmla="*/ 40 w 118"/>
                <a:gd name="T15" fmla="*/ 266 h 384"/>
                <a:gd name="T16" fmla="*/ 51 w 118"/>
                <a:gd name="T17" fmla="*/ 140 h 384"/>
                <a:gd name="T18" fmla="*/ 12 w 118"/>
                <a:gd name="T19" fmla="*/ 0 h 38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18" h="384">
                  <a:moveTo>
                    <a:pt x="54" y="316"/>
                  </a:moveTo>
                  <a:lnTo>
                    <a:pt x="71" y="380"/>
                  </a:lnTo>
                  <a:lnTo>
                    <a:pt x="118" y="384"/>
                  </a:lnTo>
                  <a:lnTo>
                    <a:pt x="101" y="320"/>
                  </a:lnTo>
                  <a:lnTo>
                    <a:pt x="54" y="316"/>
                  </a:lnTo>
                  <a:moveTo>
                    <a:pt x="12" y="0"/>
                  </a:moveTo>
                  <a:lnTo>
                    <a:pt x="0" y="118"/>
                  </a:lnTo>
                  <a:lnTo>
                    <a:pt x="40" y="266"/>
                  </a:lnTo>
                  <a:lnTo>
                    <a:pt x="51" y="140"/>
                  </a:lnTo>
                  <a:lnTo>
                    <a:pt x="1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6" name="íšľîḓé">
              <a:extLst>
                <a:ext uri="{FF2B5EF4-FFF2-40B4-BE49-F238E27FC236}">
                  <a16:creationId xmlns="" xmlns:a16="http://schemas.microsoft.com/office/drawing/2014/main" id="{7A02EBF1-F152-4E53-BF37-0E911DC60C30}"/>
                </a:ext>
              </a:extLst>
            </p:cNvPr>
            <p:cNvSpPr/>
            <p:nvPr/>
          </p:nvSpPr>
          <p:spPr bwMode="auto">
            <a:xfrm>
              <a:off x="1502780" y="2652254"/>
              <a:ext cx="263539" cy="566510"/>
            </a:xfrm>
            <a:custGeom>
              <a:avLst/>
              <a:gdLst>
                <a:gd name="T0" fmla="*/ 89 w 401"/>
                <a:gd name="T1" fmla="*/ 770 h 862"/>
                <a:gd name="T2" fmla="*/ 106 w 401"/>
                <a:gd name="T3" fmla="*/ 834 h 862"/>
                <a:gd name="T4" fmla="*/ 401 w 401"/>
                <a:gd name="T5" fmla="*/ 862 h 862"/>
                <a:gd name="T6" fmla="*/ 393 w 401"/>
                <a:gd name="T7" fmla="*/ 797 h 862"/>
                <a:gd name="T8" fmla="*/ 89 w 401"/>
                <a:gd name="T9" fmla="*/ 770 h 862"/>
                <a:gd name="T10" fmla="*/ 90 w 401"/>
                <a:gd name="T11" fmla="*/ 0 h 862"/>
                <a:gd name="T12" fmla="*/ 52 w 401"/>
                <a:gd name="T13" fmla="*/ 10 h 862"/>
                <a:gd name="T14" fmla="*/ 0 w 401"/>
                <a:gd name="T15" fmla="*/ 450 h 862"/>
                <a:gd name="T16" fmla="*/ 39 w 401"/>
                <a:gd name="T17" fmla="*/ 590 h 862"/>
                <a:gd name="T18" fmla="*/ 90 w 401"/>
                <a:gd name="T19" fmla="*/ 0 h 8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01" h="862">
                  <a:moveTo>
                    <a:pt x="89" y="770"/>
                  </a:moveTo>
                  <a:lnTo>
                    <a:pt x="106" y="834"/>
                  </a:lnTo>
                  <a:lnTo>
                    <a:pt x="401" y="862"/>
                  </a:lnTo>
                  <a:lnTo>
                    <a:pt x="393" y="797"/>
                  </a:lnTo>
                  <a:lnTo>
                    <a:pt x="89" y="770"/>
                  </a:lnTo>
                  <a:close/>
                  <a:moveTo>
                    <a:pt x="90" y="0"/>
                  </a:moveTo>
                  <a:lnTo>
                    <a:pt x="52" y="10"/>
                  </a:lnTo>
                  <a:lnTo>
                    <a:pt x="0" y="450"/>
                  </a:lnTo>
                  <a:lnTo>
                    <a:pt x="39" y="590"/>
                  </a:lnTo>
                  <a:lnTo>
                    <a:pt x="90" y="0"/>
                  </a:lnTo>
                  <a:close/>
                </a:path>
              </a:pathLst>
            </a:custGeom>
            <a:solidFill>
              <a:srgbClr val="9CABC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7" name="ïṣḷiḓe">
              <a:extLst>
                <a:ext uri="{FF2B5EF4-FFF2-40B4-BE49-F238E27FC236}">
                  <a16:creationId xmlns="" xmlns:a16="http://schemas.microsoft.com/office/drawing/2014/main" id="{8BB174FA-2557-4594-94B0-56CB13845444}"/>
                </a:ext>
              </a:extLst>
            </p:cNvPr>
            <p:cNvSpPr/>
            <p:nvPr/>
          </p:nvSpPr>
          <p:spPr bwMode="auto">
            <a:xfrm>
              <a:off x="1502780" y="2652254"/>
              <a:ext cx="263539" cy="566510"/>
            </a:xfrm>
            <a:custGeom>
              <a:avLst/>
              <a:gdLst>
                <a:gd name="T0" fmla="*/ 89 w 401"/>
                <a:gd name="T1" fmla="*/ 770 h 862"/>
                <a:gd name="T2" fmla="*/ 106 w 401"/>
                <a:gd name="T3" fmla="*/ 834 h 862"/>
                <a:gd name="T4" fmla="*/ 401 w 401"/>
                <a:gd name="T5" fmla="*/ 862 h 862"/>
                <a:gd name="T6" fmla="*/ 393 w 401"/>
                <a:gd name="T7" fmla="*/ 797 h 862"/>
                <a:gd name="T8" fmla="*/ 89 w 401"/>
                <a:gd name="T9" fmla="*/ 770 h 862"/>
                <a:gd name="T10" fmla="*/ 90 w 401"/>
                <a:gd name="T11" fmla="*/ 0 h 862"/>
                <a:gd name="T12" fmla="*/ 52 w 401"/>
                <a:gd name="T13" fmla="*/ 10 h 862"/>
                <a:gd name="T14" fmla="*/ 0 w 401"/>
                <a:gd name="T15" fmla="*/ 450 h 862"/>
                <a:gd name="T16" fmla="*/ 39 w 401"/>
                <a:gd name="T17" fmla="*/ 590 h 862"/>
                <a:gd name="T18" fmla="*/ 90 w 401"/>
                <a:gd name="T19" fmla="*/ 0 h 8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01" h="862">
                  <a:moveTo>
                    <a:pt x="89" y="770"/>
                  </a:moveTo>
                  <a:lnTo>
                    <a:pt x="106" y="834"/>
                  </a:lnTo>
                  <a:lnTo>
                    <a:pt x="401" y="862"/>
                  </a:lnTo>
                  <a:lnTo>
                    <a:pt x="393" y="797"/>
                  </a:lnTo>
                  <a:lnTo>
                    <a:pt x="89" y="770"/>
                  </a:lnTo>
                  <a:moveTo>
                    <a:pt x="90" y="0"/>
                  </a:moveTo>
                  <a:lnTo>
                    <a:pt x="52" y="10"/>
                  </a:lnTo>
                  <a:lnTo>
                    <a:pt x="0" y="450"/>
                  </a:lnTo>
                  <a:lnTo>
                    <a:pt x="39" y="590"/>
                  </a:lnTo>
                  <a:lnTo>
                    <a:pt x="9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8" name="íṥ1ídè">
              <a:extLst>
                <a:ext uri="{FF2B5EF4-FFF2-40B4-BE49-F238E27FC236}">
                  <a16:creationId xmlns="" xmlns:a16="http://schemas.microsoft.com/office/drawing/2014/main" id="{70ACB4C4-B8D7-458E-B0CC-CD25AE22B99C}"/>
                </a:ext>
              </a:extLst>
            </p:cNvPr>
            <p:cNvSpPr/>
            <p:nvPr/>
          </p:nvSpPr>
          <p:spPr bwMode="auto">
            <a:xfrm>
              <a:off x="1517896" y="1485716"/>
              <a:ext cx="2430341" cy="1869746"/>
            </a:xfrm>
            <a:custGeom>
              <a:avLst/>
              <a:gdLst>
                <a:gd name="T0" fmla="*/ 0 w 3698"/>
                <a:gd name="T1" fmla="*/ 2540 h 2845"/>
                <a:gd name="T2" fmla="*/ 224 w 3698"/>
                <a:gd name="T3" fmla="*/ 0 h 2845"/>
                <a:gd name="T4" fmla="*/ 3698 w 3698"/>
                <a:gd name="T5" fmla="*/ 305 h 2845"/>
                <a:gd name="T6" fmla="*/ 3475 w 3698"/>
                <a:gd name="T7" fmla="*/ 2845 h 2845"/>
                <a:gd name="T8" fmla="*/ 0 w 3698"/>
                <a:gd name="T9" fmla="*/ 2540 h 2845"/>
              </a:gdLst>
              <a:ahLst/>
              <a:cxnLst>
                <a:cxn ang="0">
                  <a:pos x="T0" y="T1"/>
                </a:cxn>
                <a:cxn ang="0">
                  <a:pos x="T2" y="T3"/>
                </a:cxn>
                <a:cxn ang="0">
                  <a:pos x="T4" y="T5"/>
                </a:cxn>
                <a:cxn ang="0">
                  <a:pos x="T6" y="T7"/>
                </a:cxn>
                <a:cxn ang="0">
                  <a:pos x="T8" y="T9"/>
                </a:cxn>
              </a:cxnLst>
              <a:rect l="0" t="0" r="r" b="b"/>
              <a:pathLst>
                <a:path w="3698" h="2845">
                  <a:moveTo>
                    <a:pt x="0" y="2540"/>
                  </a:moveTo>
                  <a:lnTo>
                    <a:pt x="224" y="0"/>
                  </a:lnTo>
                  <a:lnTo>
                    <a:pt x="3698" y="305"/>
                  </a:lnTo>
                  <a:lnTo>
                    <a:pt x="3475" y="2845"/>
                  </a:lnTo>
                  <a:lnTo>
                    <a:pt x="0" y="2540"/>
                  </a:lnTo>
                  <a:close/>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9" name="íšḻíḓè">
              <a:extLst>
                <a:ext uri="{FF2B5EF4-FFF2-40B4-BE49-F238E27FC236}">
                  <a16:creationId xmlns="" xmlns:a16="http://schemas.microsoft.com/office/drawing/2014/main" id="{0FF438E2-67A2-45F6-BE2B-6FC122D2F0B2}"/>
                </a:ext>
              </a:extLst>
            </p:cNvPr>
            <p:cNvSpPr/>
            <p:nvPr/>
          </p:nvSpPr>
          <p:spPr bwMode="auto">
            <a:xfrm>
              <a:off x="1517896" y="1485716"/>
              <a:ext cx="2430341" cy="1869746"/>
            </a:xfrm>
            <a:custGeom>
              <a:avLst/>
              <a:gdLst>
                <a:gd name="T0" fmla="*/ 0 w 3698"/>
                <a:gd name="T1" fmla="*/ 2540 h 2845"/>
                <a:gd name="T2" fmla="*/ 224 w 3698"/>
                <a:gd name="T3" fmla="*/ 0 h 2845"/>
                <a:gd name="T4" fmla="*/ 3698 w 3698"/>
                <a:gd name="T5" fmla="*/ 305 h 2845"/>
                <a:gd name="T6" fmla="*/ 3475 w 3698"/>
                <a:gd name="T7" fmla="*/ 2845 h 2845"/>
                <a:gd name="T8" fmla="*/ 0 w 3698"/>
                <a:gd name="T9" fmla="*/ 2540 h 2845"/>
              </a:gdLst>
              <a:ahLst/>
              <a:cxnLst>
                <a:cxn ang="0">
                  <a:pos x="T0" y="T1"/>
                </a:cxn>
                <a:cxn ang="0">
                  <a:pos x="T2" y="T3"/>
                </a:cxn>
                <a:cxn ang="0">
                  <a:pos x="T4" y="T5"/>
                </a:cxn>
                <a:cxn ang="0">
                  <a:pos x="T6" y="T7"/>
                </a:cxn>
                <a:cxn ang="0">
                  <a:pos x="T8" y="T9"/>
                </a:cxn>
              </a:cxnLst>
              <a:rect l="0" t="0" r="r" b="b"/>
              <a:pathLst>
                <a:path w="3698" h="2845">
                  <a:moveTo>
                    <a:pt x="0" y="2540"/>
                  </a:moveTo>
                  <a:lnTo>
                    <a:pt x="224" y="0"/>
                  </a:lnTo>
                  <a:lnTo>
                    <a:pt x="3698" y="305"/>
                  </a:lnTo>
                  <a:lnTo>
                    <a:pt x="3475" y="2845"/>
                  </a:lnTo>
                  <a:lnTo>
                    <a:pt x="0" y="254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0" name="îš1ídê">
              <a:extLst>
                <a:ext uri="{FF2B5EF4-FFF2-40B4-BE49-F238E27FC236}">
                  <a16:creationId xmlns="" xmlns:a16="http://schemas.microsoft.com/office/drawing/2014/main" id="{4DC6F863-5705-443C-BB41-EA8E99C03CE8}"/>
                </a:ext>
              </a:extLst>
            </p:cNvPr>
            <p:cNvSpPr/>
            <p:nvPr/>
          </p:nvSpPr>
          <p:spPr bwMode="auto">
            <a:xfrm>
              <a:off x="2887509" y="1741369"/>
              <a:ext cx="801132" cy="115011"/>
            </a:xfrm>
            <a:custGeom>
              <a:avLst/>
              <a:gdLst>
                <a:gd name="T0" fmla="*/ 1213 w 1219"/>
                <a:gd name="T1" fmla="*/ 175 h 175"/>
                <a:gd name="T2" fmla="*/ 0 w 1219"/>
                <a:gd name="T3" fmla="*/ 70 h 175"/>
                <a:gd name="T4" fmla="*/ 6 w 1219"/>
                <a:gd name="T5" fmla="*/ 0 h 175"/>
                <a:gd name="T6" fmla="*/ 1219 w 1219"/>
                <a:gd name="T7" fmla="*/ 107 h 175"/>
                <a:gd name="T8" fmla="*/ 1213 w 1219"/>
                <a:gd name="T9" fmla="*/ 175 h 175"/>
              </a:gdLst>
              <a:ahLst/>
              <a:cxnLst>
                <a:cxn ang="0">
                  <a:pos x="T0" y="T1"/>
                </a:cxn>
                <a:cxn ang="0">
                  <a:pos x="T2" y="T3"/>
                </a:cxn>
                <a:cxn ang="0">
                  <a:pos x="T4" y="T5"/>
                </a:cxn>
                <a:cxn ang="0">
                  <a:pos x="T6" y="T7"/>
                </a:cxn>
                <a:cxn ang="0">
                  <a:pos x="T8" y="T9"/>
                </a:cxn>
              </a:cxnLst>
              <a:rect l="0" t="0" r="r" b="b"/>
              <a:pathLst>
                <a:path w="1219" h="175">
                  <a:moveTo>
                    <a:pt x="1213" y="175"/>
                  </a:moveTo>
                  <a:lnTo>
                    <a:pt x="0" y="70"/>
                  </a:lnTo>
                  <a:lnTo>
                    <a:pt x="6" y="0"/>
                  </a:lnTo>
                  <a:lnTo>
                    <a:pt x="1219" y="107"/>
                  </a:lnTo>
                  <a:lnTo>
                    <a:pt x="1213" y="175"/>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1" name="îṧļïdè">
              <a:extLst>
                <a:ext uri="{FF2B5EF4-FFF2-40B4-BE49-F238E27FC236}">
                  <a16:creationId xmlns="" xmlns:a16="http://schemas.microsoft.com/office/drawing/2014/main" id="{05B00E73-9BC1-4EDD-B8E4-BA926C47268C}"/>
                </a:ext>
              </a:extLst>
            </p:cNvPr>
            <p:cNvSpPr/>
            <p:nvPr/>
          </p:nvSpPr>
          <p:spPr bwMode="auto">
            <a:xfrm>
              <a:off x="3000549" y="1856379"/>
              <a:ext cx="678235" cy="81494"/>
            </a:xfrm>
            <a:custGeom>
              <a:avLst/>
              <a:gdLst>
                <a:gd name="T0" fmla="*/ 1030 w 1032"/>
                <a:gd name="T1" fmla="*/ 124 h 124"/>
                <a:gd name="T2" fmla="*/ 0 w 1032"/>
                <a:gd name="T3" fmla="*/ 34 h 124"/>
                <a:gd name="T4" fmla="*/ 2 w 1032"/>
                <a:gd name="T5" fmla="*/ 0 h 124"/>
                <a:gd name="T6" fmla="*/ 1032 w 1032"/>
                <a:gd name="T7" fmla="*/ 90 h 124"/>
                <a:gd name="T8" fmla="*/ 1030 w 1032"/>
                <a:gd name="T9" fmla="*/ 124 h 124"/>
              </a:gdLst>
              <a:ahLst/>
              <a:cxnLst>
                <a:cxn ang="0">
                  <a:pos x="T0" y="T1"/>
                </a:cxn>
                <a:cxn ang="0">
                  <a:pos x="T2" y="T3"/>
                </a:cxn>
                <a:cxn ang="0">
                  <a:pos x="T4" y="T5"/>
                </a:cxn>
                <a:cxn ang="0">
                  <a:pos x="T6" y="T7"/>
                </a:cxn>
                <a:cxn ang="0">
                  <a:pos x="T8" y="T9"/>
                </a:cxn>
              </a:cxnLst>
              <a:rect l="0" t="0" r="r" b="b"/>
              <a:pathLst>
                <a:path w="1032" h="124">
                  <a:moveTo>
                    <a:pt x="1030" y="124"/>
                  </a:moveTo>
                  <a:lnTo>
                    <a:pt x="0" y="34"/>
                  </a:lnTo>
                  <a:lnTo>
                    <a:pt x="2" y="0"/>
                  </a:lnTo>
                  <a:lnTo>
                    <a:pt x="1032" y="90"/>
                  </a:lnTo>
                  <a:lnTo>
                    <a:pt x="1030" y="124"/>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2" name="ïṥ1îďé">
              <a:extLst>
                <a:ext uri="{FF2B5EF4-FFF2-40B4-BE49-F238E27FC236}">
                  <a16:creationId xmlns="" xmlns:a16="http://schemas.microsoft.com/office/drawing/2014/main" id="{28B0B94E-09EC-4529-84B7-829A6DCE41CE}"/>
                </a:ext>
              </a:extLst>
            </p:cNvPr>
            <p:cNvSpPr/>
            <p:nvPr/>
          </p:nvSpPr>
          <p:spPr bwMode="auto">
            <a:xfrm>
              <a:off x="2874365" y="1910927"/>
              <a:ext cx="799160" cy="91351"/>
            </a:xfrm>
            <a:custGeom>
              <a:avLst/>
              <a:gdLst>
                <a:gd name="T0" fmla="*/ 1213 w 1216"/>
                <a:gd name="T1" fmla="*/ 139 h 139"/>
                <a:gd name="T2" fmla="*/ 0 w 1216"/>
                <a:gd name="T3" fmla="*/ 34 h 139"/>
                <a:gd name="T4" fmla="*/ 3 w 1216"/>
                <a:gd name="T5" fmla="*/ 0 h 139"/>
                <a:gd name="T6" fmla="*/ 1216 w 1216"/>
                <a:gd name="T7" fmla="*/ 105 h 139"/>
                <a:gd name="T8" fmla="*/ 1213 w 1216"/>
                <a:gd name="T9" fmla="*/ 139 h 139"/>
              </a:gdLst>
              <a:ahLst/>
              <a:cxnLst>
                <a:cxn ang="0">
                  <a:pos x="T0" y="T1"/>
                </a:cxn>
                <a:cxn ang="0">
                  <a:pos x="T2" y="T3"/>
                </a:cxn>
                <a:cxn ang="0">
                  <a:pos x="T4" y="T5"/>
                </a:cxn>
                <a:cxn ang="0">
                  <a:pos x="T6" y="T7"/>
                </a:cxn>
                <a:cxn ang="0">
                  <a:pos x="T8" y="T9"/>
                </a:cxn>
              </a:cxnLst>
              <a:rect l="0" t="0" r="r" b="b"/>
              <a:pathLst>
                <a:path w="1216" h="139">
                  <a:moveTo>
                    <a:pt x="1213" y="139"/>
                  </a:moveTo>
                  <a:lnTo>
                    <a:pt x="0" y="34"/>
                  </a:lnTo>
                  <a:lnTo>
                    <a:pt x="3" y="0"/>
                  </a:lnTo>
                  <a:lnTo>
                    <a:pt x="1216" y="105"/>
                  </a:lnTo>
                  <a:lnTo>
                    <a:pt x="1213" y="139"/>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3" name="ïṥļîḍé">
              <a:extLst>
                <a:ext uri="{FF2B5EF4-FFF2-40B4-BE49-F238E27FC236}">
                  <a16:creationId xmlns="" xmlns:a16="http://schemas.microsoft.com/office/drawing/2014/main" id="{988C5313-4605-47A1-9443-917AA6521C93}"/>
                </a:ext>
              </a:extLst>
            </p:cNvPr>
            <p:cNvSpPr/>
            <p:nvPr/>
          </p:nvSpPr>
          <p:spPr bwMode="auto">
            <a:xfrm>
              <a:off x="2869107" y="1975333"/>
              <a:ext cx="798503" cy="92009"/>
            </a:xfrm>
            <a:custGeom>
              <a:avLst/>
              <a:gdLst>
                <a:gd name="T0" fmla="*/ 1212 w 1215"/>
                <a:gd name="T1" fmla="*/ 140 h 140"/>
                <a:gd name="T2" fmla="*/ 0 w 1215"/>
                <a:gd name="T3" fmla="*/ 33 h 140"/>
                <a:gd name="T4" fmla="*/ 3 w 1215"/>
                <a:gd name="T5" fmla="*/ 0 h 140"/>
                <a:gd name="T6" fmla="*/ 1215 w 1215"/>
                <a:gd name="T7" fmla="*/ 105 h 140"/>
                <a:gd name="T8" fmla="*/ 1212 w 1215"/>
                <a:gd name="T9" fmla="*/ 140 h 140"/>
              </a:gdLst>
              <a:ahLst/>
              <a:cxnLst>
                <a:cxn ang="0">
                  <a:pos x="T0" y="T1"/>
                </a:cxn>
                <a:cxn ang="0">
                  <a:pos x="T2" y="T3"/>
                </a:cxn>
                <a:cxn ang="0">
                  <a:pos x="T4" y="T5"/>
                </a:cxn>
                <a:cxn ang="0">
                  <a:pos x="T6" y="T7"/>
                </a:cxn>
                <a:cxn ang="0">
                  <a:pos x="T8" y="T9"/>
                </a:cxn>
              </a:cxnLst>
              <a:rect l="0" t="0" r="r" b="b"/>
              <a:pathLst>
                <a:path w="1215" h="140">
                  <a:moveTo>
                    <a:pt x="1212" y="140"/>
                  </a:moveTo>
                  <a:lnTo>
                    <a:pt x="0" y="33"/>
                  </a:lnTo>
                  <a:lnTo>
                    <a:pt x="3" y="0"/>
                  </a:lnTo>
                  <a:lnTo>
                    <a:pt x="1215" y="105"/>
                  </a:lnTo>
                  <a:lnTo>
                    <a:pt x="1212" y="140"/>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4" name="îṣļîḓé">
              <a:extLst>
                <a:ext uri="{FF2B5EF4-FFF2-40B4-BE49-F238E27FC236}">
                  <a16:creationId xmlns="" xmlns:a16="http://schemas.microsoft.com/office/drawing/2014/main" id="{D343EAAD-46EF-4D2F-9428-FC22C4BF6BE3}"/>
                </a:ext>
              </a:extLst>
            </p:cNvPr>
            <p:cNvSpPr/>
            <p:nvPr/>
          </p:nvSpPr>
          <p:spPr bwMode="auto">
            <a:xfrm>
              <a:off x="2863192" y="2039082"/>
              <a:ext cx="799160" cy="92666"/>
            </a:xfrm>
            <a:custGeom>
              <a:avLst/>
              <a:gdLst>
                <a:gd name="T0" fmla="*/ 1213 w 1216"/>
                <a:gd name="T1" fmla="*/ 141 h 141"/>
                <a:gd name="T2" fmla="*/ 0 w 1216"/>
                <a:gd name="T3" fmla="*/ 34 h 141"/>
                <a:gd name="T4" fmla="*/ 3 w 1216"/>
                <a:gd name="T5" fmla="*/ 0 h 141"/>
                <a:gd name="T6" fmla="*/ 1216 w 1216"/>
                <a:gd name="T7" fmla="*/ 107 h 141"/>
                <a:gd name="T8" fmla="*/ 1213 w 1216"/>
                <a:gd name="T9" fmla="*/ 141 h 141"/>
              </a:gdLst>
              <a:ahLst/>
              <a:cxnLst>
                <a:cxn ang="0">
                  <a:pos x="T0" y="T1"/>
                </a:cxn>
                <a:cxn ang="0">
                  <a:pos x="T2" y="T3"/>
                </a:cxn>
                <a:cxn ang="0">
                  <a:pos x="T4" y="T5"/>
                </a:cxn>
                <a:cxn ang="0">
                  <a:pos x="T6" y="T7"/>
                </a:cxn>
                <a:cxn ang="0">
                  <a:pos x="T8" y="T9"/>
                </a:cxn>
              </a:cxnLst>
              <a:rect l="0" t="0" r="r" b="b"/>
              <a:pathLst>
                <a:path w="1216" h="141">
                  <a:moveTo>
                    <a:pt x="1213" y="141"/>
                  </a:moveTo>
                  <a:lnTo>
                    <a:pt x="0" y="34"/>
                  </a:lnTo>
                  <a:lnTo>
                    <a:pt x="3" y="0"/>
                  </a:lnTo>
                  <a:lnTo>
                    <a:pt x="1216" y="107"/>
                  </a:lnTo>
                  <a:lnTo>
                    <a:pt x="1213" y="14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5" name="ïṧ1iḋê">
              <a:extLst>
                <a:ext uri="{FF2B5EF4-FFF2-40B4-BE49-F238E27FC236}">
                  <a16:creationId xmlns="" xmlns:a16="http://schemas.microsoft.com/office/drawing/2014/main" id="{55C641C9-3C74-4824-BA54-1426C6C3FCB5}"/>
                </a:ext>
              </a:extLst>
            </p:cNvPr>
            <p:cNvSpPr/>
            <p:nvPr/>
          </p:nvSpPr>
          <p:spPr bwMode="auto">
            <a:xfrm>
              <a:off x="2863192" y="2039082"/>
              <a:ext cx="799160" cy="92666"/>
            </a:xfrm>
            <a:custGeom>
              <a:avLst/>
              <a:gdLst>
                <a:gd name="T0" fmla="*/ 1213 w 1216"/>
                <a:gd name="T1" fmla="*/ 141 h 141"/>
                <a:gd name="T2" fmla="*/ 0 w 1216"/>
                <a:gd name="T3" fmla="*/ 34 h 141"/>
                <a:gd name="T4" fmla="*/ 3 w 1216"/>
                <a:gd name="T5" fmla="*/ 0 h 141"/>
                <a:gd name="T6" fmla="*/ 1216 w 1216"/>
                <a:gd name="T7" fmla="*/ 107 h 141"/>
                <a:gd name="T8" fmla="*/ 1213 w 1216"/>
                <a:gd name="T9" fmla="*/ 141 h 141"/>
              </a:gdLst>
              <a:ahLst/>
              <a:cxnLst>
                <a:cxn ang="0">
                  <a:pos x="T0" y="T1"/>
                </a:cxn>
                <a:cxn ang="0">
                  <a:pos x="T2" y="T3"/>
                </a:cxn>
                <a:cxn ang="0">
                  <a:pos x="T4" y="T5"/>
                </a:cxn>
                <a:cxn ang="0">
                  <a:pos x="T6" y="T7"/>
                </a:cxn>
                <a:cxn ang="0">
                  <a:pos x="T8" y="T9"/>
                </a:cxn>
              </a:cxnLst>
              <a:rect l="0" t="0" r="r" b="b"/>
              <a:pathLst>
                <a:path w="1216" h="141">
                  <a:moveTo>
                    <a:pt x="1213" y="141"/>
                  </a:moveTo>
                  <a:lnTo>
                    <a:pt x="0" y="34"/>
                  </a:lnTo>
                  <a:lnTo>
                    <a:pt x="3" y="0"/>
                  </a:lnTo>
                  <a:lnTo>
                    <a:pt x="1216" y="107"/>
                  </a:lnTo>
                  <a:lnTo>
                    <a:pt x="1213" y="14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6" name="îṩľïḑê">
              <a:extLst>
                <a:ext uri="{FF2B5EF4-FFF2-40B4-BE49-F238E27FC236}">
                  <a16:creationId xmlns="" xmlns:a16="http://schemas.microsoft.com/office/drawing/2014/main" id="{C7F93FDC-CD30-46EB-BEE2-CFB9F8851E3D}"/>
                </a:ext>
              </a:extLst>
            </p:cNvPr>
            <p:cNvSpPr/>
            <p:nvPr/>
          </p:nvSpPr>
          <p:spPr bwMode="auto">
            <a:xfrm>
              <a:off x="2857935" y="2103488"/>
              <a:ext cx="798503" cy="92666"/>
            </a:xfrm>
            <a:custGeom>
              <a:avLst/>
              <a:gdLst>
                <a:gd name="T0" fmla="*/ 1212 w 1215"/>
                <a:gd name="T1" fmla="*/ 141 h 141"/>
                <a:gd name="T2" fmla="*/ 0 w 1215"/>
                <a:gd name="T3" fmla="*/ 34 h 141"/>
                <a:gd name="T4" fmla="*/ 3 w 1215"/>
                <a:gd name="T5" fmla="*/ 0 h 141"/>
                <a:gd name="T6" fmla="*/ 1215 w 1215"/>
                <a:gd name="T7" fmla="*/ 107 h 141"/>
                <a:gd name="T8" fmla="*/ 1212 w 1215"/>
                <a:gd name="T9" fmla="*/ 141 h 141"/>
              </a:gdLst>
              <a:ahLst/>
              <a:cxnLst>
                <a:cxn ang="0">
                  <a:pos x="T0" y="T1"/>
                </a:cxn>
                <a:cxn ang="0">
                  <a:pos x="T2" y="T3"/>
                </a:cxn>
                <a:cxn ang="0">
                  <a:pos x="T4" y="T5"/>
                </a:cxn>
                <a:cxn ang="0">
                  <a:pos x="T6" y="T7"/>
                </a:cxn>
                <a:cxn ang="0">
                  <a:pos x="T8" y="T9"/>
                </a:cxn>
              </a:cxnLst>
              <a:rect l="0" t="0" r="r" b="b"/>
              <a:pathLst>
                <a:path w="1215" h="141">
                  <a:moveTo>
                    <a:pt x="1212" y="141"/>
                  </a:moveTo>
                  <a:lnTo>
                    <a:pt x="0" y="34"/>
                  </a:lnTo>
                  <a:lnTo>
                    <a:pt x="3" y="0"/>
                  </a:lnTo>
                  <a:lnTo>
                    <a:pt x="1215" y="107"/>
                  </a:lnTo>
                  <a:lnTo>
                    <a:pt x="1212" y="14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7" name="îṣľîḍé">
              <a:extLst>
                <a:ext uri="{FF2B5EF4-FFF2-40B4-BE49-F238E27FC236}">
                  <a16:creationId xmlns="" xmlns:a16="http://schemas.microsoft.com/office/drawing/2014/main" id="{D3AF314A-48DB-4567-B7C2-51101804BD11}"/>
                </a:ext>
              </a:extLst>
            </p:cNvPr>
            <p:cNvSpPr/>
            <p:nvPr/>
          </p:nvSpPr>
          <p:spPr bwMode="auto">
            <a:xfrm>
              <a:off x="2857935" y="2103488"/>
              <a:ext cx="798503" cy="92666"/>
            </a:xfrm>
            <a:custGeom>
              <a:avLst/>
              <a:gdLst>
                <a:gd name="T0" fmla="*/ 1212 w 1215"/>
                <a:gd name="T1" fmla="*/ 141 h 141"/>
                <a:gd name="T2" fmla="*/ 0 w 1215"/>
                <a:gd name="T3" fmla="*/ 34 h 141"/>
                <a:gd name="T4" fmla="*/ 3 w 1215"/>
                <a:gd name="T5" fmla="*/ 0 h 141"/>
                <a:gd name="T6" fmla="*/ 1215 w 1215"/>
                <a:gd name="T7" fmla="*/ 107 h 141"/>
                <a:gd name="T8" fmla="*/ 1212 w 1215"/>
                <a:gd name="T9" fmla="*/ 141 h 141"/>
              </a:gdLst>
              <a:ahLst/>
              <a:cxnLst>
                <a:cxn ang="0">
                  <a:pos x="T0" y="T1"/>
                </a:cxn>
                <a:cxn ang="0">
                  <a:pos x="T2" y="T3"/>
                </a:cxn>
                <a:cxn ang="0">
                  <a:pos x="T4" y="T5"/>
                </a:cxn>
                <a:cxn ang="0">
                  <a:pos x="T6" y="T7"/>
                </a:cxn>
                <a:cxn ang="0">
                  <a:pos x="T8" y="T9"/>
                </a:cxn>
              </a:cxnLst>
              <a:rect l="0" t="0" r="r" b="b"/>
              <a:pathLst>
                <a:path w="1215" h="141">
                  <a:moveTo>
                    <a:pt x="1212" y="141"/>
                  </a:moveTo>
                  <a:lnTo>
                    <a:pt x="0" y="34"/>
                  </a:lnTo>
                  <a:lnTo>
                    <a:pt x="3" y="0"/>
                  </a:lnTo>
                  <a:lnTo>
                    <a:pt x="1215" y="107"/>
                  </a:lnTo>
                  <a:lnTo>
                    <a:pt x="1212" y="14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8" name="iṣḻíḍe">
              <a:extLst>
                <a:ext uri="{FF2B5EF4-FFF2-40B4-BE49-F238E27FC236}">
                  <a16:creationId xmlns="" xmlns:a16="http://schemas.microsoft.com/office/drawing/2014/main" id="{7CDA479D-9D03-44D5-A4BB-F4AD46BB17D2}"/>
                </a:ext>
              </a:extLst>
            </p:cNvPr>
            <p:cNvSpPr/>
            <p:nvPr/>
          </p:nvSpPr>
          <p:spPr bwMode="auto">
            <a:xfrm>
              <a:off x="2851363" y="2171837"/>
              <a:ext cx="799817" cy="92009"/>
            </a:xfrm>
            <a:custGeom>
              <a:avLst/>
              <a:gdLst>
                <a:gd name="T0" fmla="*/ 1214 w 1217"/>
                <a:gd name="T1" fmla="*/ 140 h 140"/>
                <a:gd name="T2" fmla="*/ 0 w 1217"/>
                <a:gd name="T3" fmla="*/ 34 h 140"/>
                <a:gd name="T4" fmla="*/ 4 w 1217"/>
                <a:gd name="T5" fmla="*/ 0 h 140"/>
                <a:gd name="T6" fmla="*/ 1217 w 1217"/>
                <a:gd name="T7" fmla="*/ 106 h 140"/>
                <a:gd name="T8" fmla="*/ 1214 w 1217"/>
                <a:gd name="T9" fmla="*/ 140 h 140"/>
              </a:gdLst>
              <a:ahLst/>
              <a:cxnLst>
                <a:cxn ang="0">
                  <a:pos x="T0" y="T1"/>
                </a:cxn>
                <a:cxn ang="0">
                  <a:pos x="T2" y="T3"/>
                </a:cxn>
                <a:cxn ang="0">
                  <a:pos x="T4" y="T5"/>
                </a:cxn>
                <a:cxn ang="0">
                  <a:pos x="T6" y="T7"/>
                </a:cxn>
                <a:cxn ang="0">
                  <a:pos x="T8" y="T9"/>
                </a:cxn>
              </a:cxnLst>
              <a:rect l="0" t="0" r="r" b="b"/>
              <a:pathLst>
                <a:path w="1217" h="140">
                  <a:moveTo>
                    <a:pt x="1214" y="140"/>
                  </a:moveTo>
                  <a:lnTo>
                    <a:pt x="0" y="34"/>
                  </a:lnTo>
                  <a:lnTo>
                    <a:pt x="4" y="0"/>
                  </a:lnTo>
                  <a:lnTo>
                    <a:pt x="1217" y="106"/>
                  </a:lnTo>
                  <a:lnTo>
                    <a:pt x="1214" y="140"/>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9" name="ïṧľíḓé">
              <a:extLst>
                <a:ext uri="{FF2B5EF4-FFF2-40B4-BE49-F238E27FC236}">
                  <a16:creationId xmlns="" xmlns:a16="http://schemas.microsoft.com/office/drawing/2014/main" id="{A1AF9E74-6974-494A-BE17-4892FC814EB1}"/>
                </a:ext>
              </a:extLst>
            </p:cNvPr>
            <p:cNvSpPr/>
            <p:nvPr/>
          </p:nvSpPr>
          <p:spPr bwMode="auto">
            <a:xfrm>
              <a:off x="2851363" y="2171837"/>
              <a:ext cx="799817" cy="92009"/>
            </a:xfrm>
            <a:custGeom>
              <a:avLst/>
              <a:gdLst>
                <a:gd name="T0" fmla="*/ 1214 w 1217"/>
                <a:gd name="T1" fmla="*/ 140 h 140"/>
                <a:gd name="T2" fmla="*/ 0 w 1217"/>
                <a:gd name="T3" fmla="*/ 34 h 140"/>
                <a:gd name="T4" fmla="*/ 4 w 1217"/>
                <a:gd name="T5" fmla="*/ 0 h 140"/>
                <a:gd name="T6" fmla="*/ 1217 w 1217"/>
                <a:gd name="T7" fmla="*/ 106 h 140"/>
                <a:gd name="T8" fmla="*/ 1214 w 1217"/>
                <a:gd name="T9" fmla="*/ 140 h 140"/>
              </a:gdLst>
              <a:ahLst/>
              <a:cxnLst>
                <a:cxn ang="0">
                  <a:pos x="T0" y="T1"/>
                </a:cxn>
                <a:cxn ang="0">
                  <a:pos x="T2" y="T3"/>
                </a:cxn>
                <a:cxn ang="0">
                  <a:pos x="T4" y="T5"/>
                </a:cxn>
                <a:cxn ang="0">
                  <a:pos x="T6" y="T7"/>
                </a:cxn>
                <a:cxn ang="0">
                  <a:pos x="T8" y="T9"/>
                </a:cxn>
              </a:cxnLst>
              <a:rect l="0" t="0" r="r" b="b"/>
              <a:pathLst>
                <a:path w="1217" h="140">
                  <a:moveTo>
                    <a:pt x="1214" y="140"/>
                  </a:moveTo>
                  <a:lnTo>
                    <a:pt x="0" y="34"/>
                  </a:lnTo>
                  <a:lnTo>
                    <a:pt x="4" y="0"/>
                  </a:lnTo>
                  <a:lnTo>
                    <a:pt x="1217" y="106"/>
                  </a:lnTo>
                  <a:lnTo>
                    <a:pt x="1214" y="14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0" name="iS1ïďè">
              <a:extLst>
                <a:ext uri="{FF2B5EF4-FFF2-40B4-BE49-F238E27FC236}">
                  <a16:creationId xmlns="" xmlns:a16="http://schemas.microsoft.com/office/drawing/2014/main" id="{59ED9CBA-A277-4D9E-82F7-7011BB7F844A}"/>
                </a:ext>
              </a:extLst>
            </p:cNvPr>
            <p:cNvSpPr/>
            <p:nvPr/>
          </p:nvSpPr>
          <p:spPr bwMode="auto">
            <a:xfrm>
              <a:off x="2845448" y="2236243"/>
              <a:ext cx="799817" cy="92009"/>
            </a:xfrm>
            <a:custGeom>
              <a:avLst/>
              <a:gdLst>
                <a:gd name="T0" fmla="*/ 1214 w 1217"/>
                <a:gd name="T1" fmla="*/ 140 h 140"/>
                <a:gd name="T2" fmla="*/ 0 w 1217"/>
                <a:gd name="T3" fmla="*/ 35 h 140"/>
                <a:gd name="T4" fmla="*/ 3 w 1217"/>
                <a:gd name="T5" fmla="*/ 0 h 140"/>
                <a:gd name="T6" fmla="*/ 1217 w 1217"/>
                <a:gd name="T7" fmla="*/ 106 h 140"/>
                <a:gd name="T8" fmla="*/ 1214 w 1217"/>
                <a:gd name="T9" fmla="*/ 140 h 140"/>
              </a:gdLst>
              <a:ahLst/>
              <a:cxnLst>
                <a:cxn ang="0">
                  <a:pos x="T0" y="T1"/>
                </a:cxn>
                <a:cxn ang="0">
                  <a:pos x="T2" y="T3"/>
                </a:cxn>
                <a:cxn ang="0">
                  <a:pos x="T4" y="T5"/>
                </a:cxn>
                <a:cxn ang="0">
                  <a:pos x="T6" y="T7"/>
                </a:cxn>
                <a:cxn ang="0">
                  <a:pos x="T8" y="T9"/>
                </a:cxn>
              </a:cxnLst>
              <a:rect l="0" t="0" r="r" b="b"/>
              <a:pathLst>
                <a:path w="1217" h="140">
                  <a:moveTo>
                    <a:pt x="1214" y="140"/>
                  </a:moveTo>
                  <a:lnTo>
                    <a:pt x="0" y="35"/>
                  </a:lnTo>
                  <a:lnTo>
                    <a:pt x="3" y="0"/>
                  </a:lnTo>
                  <a:lnTo>
                    <a:pt x="1217" y="106"/>
                  </a:lnTo>
                  <a:lnTo>
                    <a:pt x="1214" y="140"/>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1" name="íṧľídè">
              <a:extLst>
                <a:ext uri="{FF2B5EF4-FFF2-40B4-BE49-F238E27FC236}">
                  <a16:creationId xmlns="" xmlns:a16="http://schemas.microsoft.com/office/drawing/2014/main" id="{FD612184-92FE-469F-9805-4B2D704CEFF4}"/>
                </a:ext>
              </a:extLst>
            </p:cNvPr>
            <p:cNvSpPr/>
            <p:nvPr/>
          </p:nvSpPr>
          <p:spPr bwMode="auto">
            <a:xfrm>
              <a:off x="2845448" y="2236243"/>
              <a:ext cx="799817" cy="92009"/>
            </a:xfrm>
            <a:custGeom>
              <a:avLst/>
              <a:gdLst>
                <a:gd name="T0" fmla="*/ 1214 w 1217"/>
                <a:gd name="T1" fmla="*/ 140 h 140"/>
                <a:gd name="T2" fmla="*/ 0 w 1217"/>
                <a:gd name="T3" fmla="*/ 35 h 140"/>
                <a:gd name="T4" fmla="*/ 3 w 1217"/>
                <a:gd name="T5" fmla="*/ 0 h 140"/>
                <a:gd name="T6" fmla="*/ 1217 w 1217"/>
                <a:gd name="T7" fmla="*/ 106 h 140"/>
                <a:gd name="T8" fmla="*/ 1214 w 1217"/>
                <a:gd name="T9" fmla="*/ 140 h 140"/>
              </a:gdLst>
              <a:ahLst/>
              <a:cxnLst>
                <a:cxn ang="0">
                  <a:pos x="T0" y="T1"/>
                </a:cxn>
                <a:cxn ang="0">
                  <a:pos x="T2" y="T3"/>
                </a:cxn>
                <a:cxn ang="0">
                  <a:pos x="T4" y="T5"/>
                </a:cxn>
                <a:cxn ang="0">
                  <a:pos x="T6" y="T7"/>
                </a:cxn>
                <a:cxn ang="0">
                  <a:pos x="T8" y="T9"/>
                </a:cxn>
              </a:cxnLst>
              <a:rect l="0" t="0" r="r" b="b"/>
              <a:pathLst>
                <a:path w="1217" h="140">
                  <a:moveTo>
                    <a:pt x="1214" y="140"/>
                  </a:moveTo>
                  <a:lnTo>
                    <a:pt x="0" y="35"/>
                  </a:lnTo>
                  <a:lnTo>
                    <a:pt x="3" y="0"/>
                  </a:lnTo>
                  <a:lnTo>
                    <a:pt x="1217" y="106"/>
                  </a:lnTo>
                  <a:lnTo>
                    <a:pt x="1214" y="14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2" name="iSḻîdê">
              <a:extLst>
                <a:ext uri="{FF2B5EF4-FFF2-40B4-BE49-F238E27FC236}">
                  <a16:creationId xmlns="" xmlns:a16="http://schemas.microsoft.com/office/drawing/2014/main" id="{109E8552-C741-4277-B0FC-6586754692A9}"/>
                </a:ext>
              </a:extLst>
            </p:cNvPr>
            <p:cNvSpPr/>
            <p:nvPr/>
          </p:nvSpPr>
          <p:spPr bwMode="auto">
            <a:xfrm>
              <a:off x="2840190" y="2301306"/>
              <a:ext cx="594112" cy="73607"/>
            </a:xfrm>
            <a:custGeom>
              <a:avLst/>
              <a:gdLst>
                <a:gd name="T0" fmla="*/ 901 w 904"/>
                <a:gd name="T1" fmla="*/ 112 h 112"/>
                <a:gd name="T2" fmla="*/ 0 w 904"/>
                <a:gd name="T3" fmla="*/ 34 h 112"/>
                <a:gd name="T4" fmla="*/ 3 w 904"/>
                <a:gd name="T5" fmla="*/ 0 h 112"/>
                <a:gd name="T6" fmla="*/ 904 w 904"/>
                <a:gd name="T7" fmla="*/ 78 h 112"/>
                <a:gd name="T8" fmla="*/ 901 w 904"/>
                <a:gd name="T9" fmla="*/ 112 h 112"/>
              </a:gdLst>
              <a:ahLst/>
              <a:cxnLst>
                <a:cxn ang="0">
                  <a:pos x="T0" y="T1"/>
                </a:cxn>
                <a:cxn ang="0">
                  <a:pos x="T2" y="T3"/>
                </a:cxn>
                <a:cxn ang="0">
                  <a:pos x="T4" y="T5"/>
                </a:cxn>
                <a:cxn ang="0">
                  <a:pos x="T6" y="T7"/>
                </a:cxn>
                <a:cxn ang="0">
                  <a:pos x="T8" y="T9"/>
                </a:cxn>
              </a:cxnLst>
              <a:rect l="0" t="0" r="r" b="b"/>
              <a:pathLst>
                <a:path w="904" h="112">
                  <a:moveTo>
                    <a:pt x="901" y="112"/>
                  </a:moveTo>
                  <a:lnTo>
                    <a:pt x="0" y="34"/>
                  </a:lnTo>
                  <a:lnTo>
                    <a:pt x="3" y="0"/>
                  </a:lnTo>
                  <a:lnTo>
                    <a:pt x="904" y="78"/>
                  </a:lnTo>
                  <a:lnTo>
                    <a:pt x="901" y="112"/>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3" name="is1iḍe">
              <a:extLst>
                <a:ext uri="{FF2B5EF4-FFF2-40B4-BE49-F238E27FC236}">
                  <a16:creationId xmlns="" xmlns:a16="http://schemas.microsoft.com/office/drawing/2014/main" id="{68B03A9B-3BF8-478C-A58F-4BD05F7A4F7F}"/>
                </a:ext>
              </a:extLst>
            </p:cNvPr>
            <p:cNvSpPr/>
            <p:nvPr/>
          </p:nvSpPr>
          <p:spPr bwMode="auto">
            <a:xfrm>
              <a:off x="2840190" y="2301306"/>
              <a:ext cx="594112" cy="73607"/>
            </a:xfrm>
            <a:custGeom>
              <a:avLst/>
              <a:gdLst>
                <a:gd name="T0" fmla="*/ 901 w 904"/>
                <a:gd name="T1" fmla="*/ 112 h 112"/>
                <a:gd name="T2" fmla="*/ 0 w 904"/>
                <a:gd name="T3" fmla="*/ 34 h 112"/>
                <a:gd name="T4" fmla="*/ 3 w 904"/>
                <a:gd name="T5" fmla="*/ 0 h 112"/>
                <a:gd name="T6" fmla="*/ 904 w 904"/>
                <a:gd name="T7" fmla="*/ 78 h 112"/>
                <a:gd name="T8" fmla="*/ 901 w 904"/>
                <a:gd name="T9" fmla="*/ 112 h 112"/>
              </a:gdLst>
              <a:ahLst/>
              <a:cxnLst>
                <a:cxn ang="0">
                  <a:pos x="T0" y="T1"/>
                </a:cxn>
                <a:cxn ang="0">
                  <a:pos x="T2" y="T3"/>
                </a:cxn>
                <a:cxn ang="0">
                  <a:pos x="T4" y="T5"/>
                </a:cxn>
                <a:cxn ang="0">
                  <a:pos x="T6" y="T7"/>
                </a:cxn>
                <a:cxn ang="0">
                  <a:pos x="T8" y="T9"/>
                </a:cxn>
              </a:cxnLst>
              <a:rect l="0" t="0" r="r" b="b"/>
              <a:pathLst>
                <a:path w="904" h="112">
                  <a:moveTo>
                    <a:pt x="901" y="112"/>
                  </a:moveTo>
                  <a:lnTo>
                    <a:pt x="0" y="34"/>
                  </a:lnTo>
                  <a:lnTo>
                    <a:pt x="3" y="0"/>
                  </a:lnTo>
                  <a:lnTo>
                    <a:pt x="904" y="78"/>
                  </a:lnTo>
                  <a:lnTo>
                    <a:pt x="901" y="11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4" name="ïṩľïḋè">
              <a:extLst>
                <a:ext uri="{FF2B5EF4-FFF2-40B4-BE49-F238E27FC236}">
                  <a16:creationId xmlns="" xmlns:a16="http://schemas.microsoft.com/office/drawing/2014/main" id="{48BF0BE1-B52D-4BA3-A0D1-48B25B3C4284}"/>
                </a:ext>
              </a:extLst>
            </p:cNvPr>
            <p:cNvSpPr/>
            <p:nvPr/>
          </p:nvSpPr>
          <p:spPr bwMode="auto">
            <a:xfrm>
              <a:off x="1868843" y="2879646"/>
              <a:ext cx="63749" cy="63749"/>
            </a:xfrm>
            <a:custGeom>
              <a:avLst/>
              <a:gdLst>
                <a:gd name="T0" fmla="*/ 90 w 97"/>
                <a:gd name="T1" fmla="*/ 97 h 97"/>
                <a:gd name="T2" fmla="*/ 0 w 97"/>
                <a:gd name="T3" fmla="*/ 88 h 97"/>
                <a:gd name="T4" fmla="*/ 8 w 97"/>
                <a:gd name="T5" fmla="*/ 0 h 97"/>
                <a:gd name="T6" fmla="*/ 97 w 97"/>
                <a:gd name="T7" fmla="*/ 7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88"/>
                  </a:lnTo>
                  <a:lnTo>
                    <a:pt x="8" y="0"/>
                  </a:lnTo>
                  <a:lnTo>
                    <a:pt x="97" y="7"/>
                  </a:lnTo>
                  <a:lnTo>
                    <a:pt x="90" y="97"/>
                  </a:lnTo>
                  <a:close/>
                </a:path>
              </a:pathLst>
            </a:custGeom>
            <a:solidFill>
              <a:srgbClr val="75CF3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5" name="í$ḷïḓé">
              <a:extLst>
                <a:ext uri="{FF2B5EF4-FFF2-40B4-BE49-F238E27FC236}">
                  <a16:creationId xmlns="" xmlns:a16="http://schemas.microsoft.com/office/drawing/2014/main" id="{D703447B-BF08-4DD4-853E-1692F04C581E}"/>
                </a:ext>
              </a:extLst>
            </p:cNvPr>
            <p:cNvSpPr/>
            <p:nvPr/>
          </p:nvSpPr>
          <p:spPr bwMode="auto">
            <a:xfrm>
              <a:off x="1868843" y="2879646"/>
              <a:ext cx="63749" cy="63749"/>
            </a:xfrm>
            <a:custGeom>
              <a:avLst/>
              <a:gdLst>
                <a:gd name="T0" fmla="*/ 90 w 97"/>
                <a:gd name="T1" fmla="*/ 97 h 97"/>
                <a:gd name="T2" fmla="*/ 0 w 97"/>
                <a:gd name="T3" fmla="*/ 88 h 97"/>
                <a:gd name="T4" fmla="*/ 8 w 97"/>
                <a:gd name="T5" fmla="*/ 0 h 97"/>
                <a:gd name="T6" fmla="*/ 97 w 97"/>
                <a:gd name="T7" fmla="*/ 7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88"/>
                  </a:lnTo>
                  <a:lnTo>
                    <a:pt x="8" y="0"/>
                  </a:lnTo>
                  <a:lnTo>
                    <a:pt x="97" y="7"/>
                  </a:lnTo>
                  <a:lnTo>
                    <a:pt x="90" y="9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6" name="ïṧḷiḍé">
              <a:extLst>
                <a:ext uri="{FF2B5EF4-FFF2-40B4-BE49-F238E27FC236}">
                  <a16:creationId xmlns="" xmlns:a16="http://schemas.microsoft.com/office/drawing/2014/main" id="{813DE53F-9CC7-48D1-8629-B121D39BD043}"/>
                </a:ext>
              </a:extLst>
            </p:cNvPr>
            <p:cNvSpPr/>
            <p:nvPr/>
          </p:nvSpPr>
          <p:spPr bwMode="auto">
            <a:xfrm>
              <a:off x="1981225" y="2906591"/>
              <a:ext cx="134727" cy="34832"/>
            </a:xfrm>
            <a:custGeom>
              <a:avLst/>
              <a:gdLst>
                <a:gd name="T0" fmla="*/ 203 w 205"/>
                <a:gd name="T1" fmla="*/ 53 h 53"/>
                <a:gd name="T2" fmla="*/ 0 w 205"/>
                <a:gd name="T3" fmla="*/ 34 h 53"/>
                <a:gd name="T4" fmla="*/ 3 w 205"/>
                <a:gd name="T5" fmla="*/ 0 h 53"/>
                <a:gd name="T6" fmla="*/ 205 w 205"/>
                <a:gd name="T7" fmla="*/ 19 h 53"/>
                <a:gd name="T8" fmla="*/ 203 w 205"/>
                <a:gd name="T9" fmla="*/ 53 h 53"/>
              </a:gdLst>
              <a:ahLst/>
              <a:cxnLst>
                <a:cxn ang="0">
                  <a:pos x="T0" y="T1"/>
                </a:cxn>
                <a:cxn ang="0">
                  <a:pos x="T2" y="T3"/>
                </a:cxn>
                <a:cxn ang="0">
                  <a:pos x="T4" y="T5"/>
                </a:cxn>
                <a:cxn ang="0">
                  <a:pos x="T6" y="T7"/>
                </a:cxn>
                <a:cxn ang="0">
                  <a:pos x="T8" y="T9"/>
                </a:cxn>
              </a:cxnLst>
              <a:rect l="0" t="0" r="r" b="b"/>
              <a:pathLst>
                <a:path w="205" h="53">
                  <a:moveTo>
                    <a:pt x="203" y="53"/>
                  </a:moveTo>
                  <a:lnTo>
                    <a:pt x="0" y="34"/>
                  </a:lnTo>
                  <a:lnTo>
                    <a:pt x="3" y="0"/>
                  </a:lnTo>
                  <a:lnTo>
                    <a:pt x="205" y="19"/>
                  </a:lnTo>
                  <a:lnTo>
                    <a:pt x="203" y="53"/>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7" name="işļídè">
              <a:extLst>
                <a:ext uri="{FF2B5EF4-FFF2-40B4-BE49-F238E27FC236}">
                  <a16:creationId xmlns="" xmlns:a16="http://schemas.microsoft.com/office/drawing/2014/main" id="{FBBF69E8-6DC6-4872-BF73-902A1D1B8B6D}"/>
                </a:ext>
              </a:extLst>
            </p:cNvPr>
            <p:cNvSpPr/>
            <p:nvPr/>
          </p:nvSpPr>
          <p:spPr bwMode="auto">
            <a:xfrm>
              <a:off x="1981225" y="2906591"/>
              <a:ext cx="134727" cy="34832"/>
            </a:xfrm>
            <a:custGeom>
              <a:avLst/>
              <a:gdLst>
                <a:gd name="T0" fmla="*/ 203 w 205"/>
                <a:gd name="T1" fmla="*/ 53 h 53"/>
                <a:gd name="T2" fmla="*/ 0 w 205"/>
                <a:gd name="T3" fmla="*/ 34 h 53"/>
                <a:gd name="T4" fmla="*/ 3 w 205"/>
                <a:gd name="T5" fmla="*/ 0 h 53"/>
                <a:gd name="T6" fmla="*/ 205 w 205"/>
                <a:gd name="T7" fmla="*/ 19 h 53"/>
                <a:gd name="T8" fmla="*/ 203 w 205"/>
                <a:gd name="T9" fmla="*/ 53 h 53"/>
              </a:gdLst>
              <a:ahLst/>
              <a:cxnLst>
                <a:cxn ang="0">
                  <a:pos x="T0" y="T1"/>
                </a:cxn>
                <a:cxn ang="0">
                  <a:pos x="T2" y="T3"/>
                </a:cxn>
                <a:cxn ang="0">
                  <a:pos x="T4" y="T5"/>
                </a:cxn>
                <a:cxn ang="0">
                  <a:pos x="T6" y="T7"/>
                </a:cxn>
                <a:cxn ang="0">
                  <a:pos x="T8" y="T9"/>
                </a:cxn>
              </a:cxnLst>
              <a:rect l="0" t="0" r="r" b="b"/>
              <a:pathLst>
                <a:path w="205" h="53">
                  <a:moveTo>
                    <a:pt x="203" y="53"/>
                  </a:moveTo>
                  <a:lnTo>
                    <a:pt x="0" y="34"/>
                  </a:lnTo>
                  <a:lnTo>
                    <a:pt x="3" y="0"/>
                  </a:lnTo>
                  <a:lnTo>
                    <a:pt x="205" y="19"/>
                  </a:lnTo>
                  <a:lnTo>
                    <a:pt x="203" y="5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8" name="ísḷîḋé">
              <a:extLst>
                <a:ext uri="{FF2B5EF4-FFF2-40B4-BE49-F238E27FC236}">
                  <a16:creationId xmlns="" xmlns:a16="http://schemas.microsoft.com/office/drawing/2014/main" id="{188196E0-E13B-425D-AA5D-32EDB5E6731C}"/>
                </a:ext>
              </a:extLst>
            </p:cNvPr>
            <p:cNvSpPr/>
            <p:nvPr/>
          </p:nvSpPr>
          <p:spPr bwMode="auto">
            <a:xfrm>
              <a:off x="1860299" y="2974283"/>
              <a:ext cx="63749" cy="63749"/>
            </a:xfrm>
            <a:custGeom>
              <a:avLst/>
              <a:gdLst>
                <a:gd name="T0" fmla="*/ 90 w 97"/>
                <a:gd name="T1" fmla="*/ 97 h 97"/>
                <a:gd name="T2" fmla="*/ 0 w 97"/>
                <a:gd name="T3" fmla="*/ 90 h 97"/>
                <a:gd name="T4" fmla="*/ 9 w 97"/>
                <a:gd name="T5" fmla="*/ 0 h 97"/>
                <a:gd name="T6" fmla="*/ 97 w 97"/>
                <a:gd name="T7" fmla="*/ 8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90"/>
                  </a:lnTo>
                  <a:lnTo>
                    <a:pt x="9" y="0"/>
                  </a:lnTo>
                  <a:lnTo>
                    <a:pt x="97" y="8"/>
                  </a:lnTo>
                  <a:lnTo>
                    <a:pt x="90" y="97"/>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9" name="íSļidè">
              <a:extLst>
                <a:ext uri="{FF2B5EF4-FFF2-40B4-BE49-F238E27FC236}">
                  <a16:creationId xmlns="" xmlns:a16="http://schemas.microsoft.com/office/drawing/2014/main" id="{D53A756C-7C8A-4E0C-B0C9-55098F2399A7}"/>
                </a:ext>
              </a:extLst>
            </p:cNvPr>
            <p:cNvSpPr/>
            <p:nvPr/>
          </p:nvSpPr>
          <p:spPr bwMode="auto">
            <a:xfrm>
              <a:off x="1860299" y="2974283"/>
              <a:ext cx="63749" cy="63749"/>
            </a:xfrm>
            <a:custGeom>
              <a:avLst/>
              <a:gdLst>
                <a:gd name="T0" fmla="*/ 90 w 97"/>
                <a:gd name="T1" fmla="*/ 97 h 97"/>
                <a:gd name="T2" fmla="*/ 0 w 97"/>
                <a:gd name="T3" fmla="*/ 90 h 97"/>
                <a:gd name="T4" fmla="*/ 9 w 97"/>
                <a:gd name="T5" fmla="*/ 0 h 97"/>
                <a:gd name="T6" fmla="*/ 97 w 97"/>
                <a:gd name="T7" fmla="*/ 8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90"/>
                  </a:lnTo>
                  <a:lnTo>
                    <a:pt x="9" y="0"/>
                  </a:lnTo>
                  <a:lnTo>
                    <a:pt x="97" y="8"/>
                  </a:lnTo>
                  <a:lnTo>
                    <a:pt x="90" y="9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0" name="ïṡľïḓê">
              <a:extLst>
                <a:ext uri="{FF2B5EF4-FFF2-40B4-BE49-F238E27FC236}">
                  <a16:creationId xmlns="" xmlns:a16="http://schemas.microsoft.com/office/drawing/2014/main" id="{3EFBB542-F3D5-47CB-917C-417FCD1E07FE}"/>
                </a:ext>
              </a:extLst>
            </p:cNvPr>
            <p:cNvSpPr/>
            <p:nvPr/>
          </p:nvSpPr>
          <p:spPr bwMode="auto">
            <a:xfrm>
              <a:off x="1972681" y="3002543"/>
              <a:ext cx="304943" cy="48633"/>
            </a:xfrm>
            <a:custGeom>
              <a:avLst/>
              <a:gdLst>
                <a:gd name="T0" fmla="*/ 461 w 464"/>
                <a:gd name="T1" fmla="*/ 74 h 74"/>
                <a:gd name="T2" fmla="*/ 0 w 464"/>
                <a:gd name="T3" fmla="*/ 34 h 74"/>
                <a:gd name="T4" fmla="*/ 3 w 464"/>
                <a:gd name="T5" fmla="*/ 0 h 74"/>
                <a:gd name="T6" fmla="*/ 464 w 464"/>
                <a:gd name="T7" fmla="*/ 39 h 74"/>
                <a:gd name="T8" fmla="*/ 461 w 464"/>
                <a:gd name="T9" fmla="*/ 74 h 74"/>
              </a:gdLst>
              <a:ahLst/>
              <a:cxnLst>
                <a:cxn ang="0">
                  <a:pos x="T0" y="T1"/>
                </a:cxn>
                <a:cxn ang="0">
                  <a:pos x="T2" y="T3"/>
                </a:cxn>
                <a:cxn ang="0">
                  <a:pos x="T4" y="T5"/>
                </a:cxn>
                <a:cxn ang="0">
                  <a:pos x="T6" y="T7"/>
                </a:cxn>
                <a:cxn ang="0">
                  <a:pos x="T8" y="T9"/>
                </a:cxn>
              </a:cxnLst>
              <a:rect l="0" t="0" r="r" b="b"/>
              <a:pathLst>
                <a:path w="464" h="74">
                  <a:moveTo>
                    <a:pt x="461" y="74"/>
                  </a:moveTo>
                  <a:lnTo>
                    <a:pt x="0" y="34"/>
                  </a:lnTo>
                  <a:lnTo>
                    <a:pt x="3" y="0"/>
                  </a:lnTo>
                  <a:lnTo>
                    <a:pt x="464" y="39"/>
                  </a:lnTo>
                  <a:lnTo>
                    <a:pt x="461" y="74"/>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1" name="ïślíďè">
              <a:extLst>
                <a:ext uri="{FF2B5EF4-FFF2-40B4-BE49-F238E27FC236}">
                  <a16:creationId xmlns="" xmlns:a16="http://schemas.microsoft.com/office/drawing/2014/main" id="{9388E971-7AB3-4826-B1C9-B92CB43289E0}"/>
                </a:ext>
              </a:extLst>
            </p:cNvPr>
            <p:cNvSpPr/>
            <p:nvPr/>
          </p:nvSpPr>
          <p:spPr bwMode="auto">
            <a:xfrm>
              <a:off x="1972681" y="3002543"/>
              <a:ext cx="304943" cy="48633"/>
            </a:xfrm>
            <a:custGeom>
              <a:avLst/>
              <a:gdLst>
                <a:gd name="T0" fmla="*/ 461 w 464"/>
                <a:gd name="T1" fmla="*/ 74 h 74"/>
                <a:gd name="T2" fmla="*/ 0 w 464"/>
                <a:gd name="T3" fmla="*/ 34 h 74"/>
                <a:gd name="T4" fmla="*/ 3 w 464"/>
                <a:gd name="T5" fmla="*/ 0 h 74"/>
                <a:gd name="T6" fmla="*/ 464 w 464"/>
                <a:gd name="T7" fmla="*/ 39 h 74"/>
                <a:gd name="T8" fmla="*/ 461 w 464"/>
                <a:gd name="T9" fmla="*/ 74 h 74"/>
              </a:gdLst>
              <a:ahLst/>
              <a:cxnLst>
                <a:cxn ang="0">
                  <a:pos x="T0" y="T1"/>
                </a:cxn>
                <a:cxn ang="0">
                  <a:pos x="T2" y="T3"/>
                </a:cxn>
                <a:cxn ang="0">
                  <a:pos x="T4" y="T5"/>
                </a:cxn>
                <a:cxn ang="0">
                  <a:pos x="T6" y="T7"/>
                </a:cxn>
                <a:cxn ang="0">
                  <a:pos x="T8" y="T9"/>
                </a:cxn>
              </a:cxnLst>
              <a:rect l="0" t="0" r="r" b="b"/>
              <a:pathLst>
                <a:path w="464" h="74">
                  <a:moveTo>
                    <a:pt x="461" y="74"/>
                  </a:moveTo>
                  <a:lnTo>
                    <a:pt x="0" y="34"/>
                  </a:lnTo>
                  <a:lnTo>
                    <a:pt x="3" y="0"/>
                  </a:lnTo>
                  <a:lnTo>
                    <a:pt x="464" y="39"/>
                  </a:lnTo>
                  <a:lnTo>
                    <a:pt x="461" y="7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2" name="işḷíďè">
              <a:extLst>
                <a:ext uri="{FF2B5EF4-FFF2-40B4-BE49-F238E27FC236}">
                  <a16:creationId xmlns="" xmlns:a16="http://schemas.microsoft.com/office/drawing/2014/main" id="{06B01412-EA18-4F1B-B989-8F9E59F1733D}"/>
                </a:ext>
              </a:extLst>
            </p:cNvPr>
            <p:cNvSpPr/>
            <p:nvPr/>
          </p:nvSpPr>
          <p:spPr bwMode="auto">
            <a:xfrm>
              <a:off x="2150783" y="2839557"/>
              <a:ext cx="128812" cy="33518"/>
            </a:xfrm>
            <a:custGeom>
              <a:avLst/>
              <a:gdLst>
                <a:gd name="T0" fmla="*/ 193 w 196"/>
                <a:gd name="T1" fmla="*/ 51 h 51"/>
                <a:gd name="T2" fmla="*/ 0 w 196"/>
                <a:gd name="T3" fmla="*/ 34 h 51"/>
                <a:gd name="T4" fmla="*/ 3 w 196"/>
                <a:gd name="T5" fmla="*/ 0 h 51"/>
                <a:gd name="T6" fmla="*/ 196 w 196"/>
                <a:gd name="T7" fmla="*/ 17 h 51"/>
                <a:gd name="T8" fmla="*/ 193 w 196"/>
                <a:gd name="T9" fmla="*/ 51 h 51"/>
              </a:gdLst>
              <a:ahLst/>
              <a:cxnLst>
                <a:cxn ang="0">
                  <a:pos x="T0" y="T1"/>
                </a:cxn>
                <a:cxn ang="0">
                  <a:pos x="T2" y="T3"/>
                </a:cxn>
                <a:cxn ang="0">
                  <a:pos x="T4" y="T5"/>
                </a:cxn>
                <a:cxn ang="0">
                  <a:pos x="T6" y="T7"/>
                </a:cxn>
                <a:cxn ang="0">
                  <a:pos x="T8" y="T9"/>
                </a:cxn>
              </a:cxnLst>
              <a:rect l="0" t="0" r="r" b="b"/>
              <a:pathLst>
                <a:path w="196" h="51">
                  <a:moveTo>
                    <a:pt x="193" y="51"/>
                  </a:moveTo>
                  <a:lnTo>
                    <a:pt x="0" y="34"/>
                  </a:lnTo>
                  <a:lnTo>
                    <a:pt x="3" y="0"/>
                  </a:lnTo>
                  <a:lnTo>
                    <a:pt x="196" y="17"/>
                  </a:lnTo>
                  <a:lnTo>
                    <a:pt x="193" y="51"/>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3" name="íśľïḑe">
              <a:extLst>
                <a:ext uri="{FF2B5EF4-FFF2-40B4-BE49-F238E27FC236}">
                  <a16:creationId xmlns="" xmlns:a16="http://schemas.microsoft.com/office/drawing/2014/main" id="{AF817407-FF73-4BAC-91F8-1383CDBA9CF9}"/>
                </a:ext>
              </a:extLst>
            </p:cNvPr>
            <p:cNvSpPr/>
            <p:nvPr/>
          </p:nvSpPr>
          <p:spPr bwMode="auto">
            <a:xfrm>
              <a:off x="2150783" y="2839557"/>
              <a:ext cx="128812" cy="33518"/>
            </a:xfrm>
            <a:custGeom>
              <a:avLst/>
              <a:gdLst>
                <a:gd name="T0" fmla="*/ 193 w 196"/>
                <a:gd name="T1" fmla="*/ 51 h 51"/>
                <a:gd name="T2" fmla="*/ 0 w 196"/>
                <a:gd name="T3" fmla="*/ 34 h 51"/>
                <a:gd name="T4" fmla="*/ 3 w 196"/>
                <a:gd name="T5" fmla="*/ 0 h 51"/>
                <a:gd name="T6" fmla="*/ 196 w 196"/>
                <a:gd name="T7" fmla="*/ 17 h 51"/>
                <a:gd name="T8" fmla="*/ 193 w 196"/>
                <a:gd name="T9" fmla="*/ 51 h 51"/>
              </a:gdLst>
              <a:ahLst/>
              <a:cxnLst>
                <a:cxn ang="0">
                  <a:pos x="T0" y="T1"/>
                </a:cxn>
                <a:cxn ang="0">
                  <a:pos x="T2" y="T3"/>
                </a:cxn>
                <a:cxn ang="0">
                  <a:pos x="T4" y="T5"/>
                </a:cxn>
                <a:cxn ang="0">
                  <a:pos x="T6" y="T7"/>
                </a:cxn>
                <a:cxn ang="0">
                  <a:pos x="T8" y="T9"/>
                </a:cxn>
              </a:cxnLst>
              <a:rect l="0" t="0" r="r" b="b"/>
              <a:pathLst>
                <a:path w="196" h="51">
                  <a:moveTo>
                    <a:pt x="193" y="51"/>
                  </a:moveTo>
                  <a:lnTo>
                    <a:pt x="0" y="34"/>
                  </a:lnTo>
                  <a:lnTo>
                    <a:pt x="3" y="0"/>
                  </a:lnTo>
                  <a:lnTo>
                    <a:pt x="196" y="17"/>
                  </a:lnTo>
                  <a:lnTo>
                    <a:pt x="193" y="5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4" name="îš1iḍé">
              <a:extLst>
                <a:ext uri="{FF2B5EF4-FFF2-40B4-BE49-F238E27FC236}">
                  <a16:creationId xmlns="" xmlns:a16="http://schemas.microsoft.com/office/drawing/2014/main" id="{5D5228BB-7290-48FD-8A11-3C0EECB50619}"/>
                </a:ext>
              </a:extLst>
            </p:cNvPr>
            <p:cNvSpPr/>
            <p:nvPr/>
          </p:nvSpPr>
          <p:spPr bwMode="auto">
            <a:xfrm>
              <a:off x="1807066" y="2374256"/>
              <a:ext cx="53234" cy="383807"/>
            </a:xfrm>
            <a:custGeom>
              <a:avLst/>
              <a:gdLst>
                <a:gd name="T0" fmla="*/ 30 w 81"/>
                <a:gd name="T1" fmla="*/ 584 h 584"/>
                <a:gd name="T2" fmla="*/ 0 w 81"/>
                <a:gd name="T3" fmla="*/ 581 h 584"/>
                <a:gd name="T4" fmla="*/ 51 w 81"/>
                <a:gd name="T5" fmla="*/ 0 h 584"/>
                <a:gd name="T6" fmla="*/ 81 w 81"/>
                <a:gd name="T7" fmla="*/ 3 h 584"/>
                <a:gd name="T8" fmla="*/ 30 w 81"/>
                <a:gd name="T9" fmla="*/ 584 h 584"/>
              </a:gdLst>
              <a:ahLst/>
              <a:cxnLst>
                <a:cxn ang="0">
                  <a:pos x="T0" y="T1"/>
                </a:cxn>
                <a:cxn ang="0">
                  <a:pos x="T2" y="T3"/>
                </a:cxn>
                <a:cxn ang="0">
                  <a:pos x="T4" y="T5"/>
                </a:cxn>
                <a:cxn ang="0">
                  <a:pos x="T6" y="T7"/>
                </a:cxn>
                <a:cxn ang="0">
                  <a:pos x="T8" y="T9"/>
                </a:cxn>
              </a:cxnLst>
              <a:rect l="0" t="0" r="r" b="b"/>
              <a:pathLst>
                <a:path w="81" h="584">
                  <a:moveTo>
                    <a:pt x="30" y="584"/>
                  </a:moveTo>
                  <a:lnTo>
                    <a:pt x="0" y="581"/>
                  </a:lnTo>
                  <a:lnTo>
                    <a:pt x="51" y="0"/>
                  </a:lnTo>
                  <a:lnTo>
                    <a:pt x="81" y="3"/>
                  </a:lnTo>
                  <a:lnTo>
                    <a:pt x="30" y="584"/>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5" name="ïṧḷiḋe">
              <a:extLst>
                <a:ext uri="{FF2B5EF4-FFF2-40B4-BE49-F238E27FC236}">
                  <a16:creationId xmlns="" xmlns:a16="http://schemas.microsoft.com/office/drawing/2014/main" id="{D984A0C0-1A5C-4673-A876-865483C14E69}"/>
                </a:ext>
              </a:extLst>
            </p:cNvPr>
            <p:cNvSpPr/>
            <p:nvPr/>
          </p:nvSpPr>
          <p:spPr bwMode="auto">
            <a:xfrm>
              <a:off x="1807066" y="2374256"/>
              <a:ext cx="53234" cy="383807"/>
            </a:xfrm>
            <a:custGeom>
              <a:avLst/>
              <a:gdLst>
                <a:gd name="T0" fmla="*/ 30 w 81"/>
                <a:gd name="T1" fmla="*/ 584 h 584"/>
                <a:gd name="T2" fmla="*/ 0 w 81"/>
                <a:gd name="T3" fmla="*/ 581 h 584"/>
                <a:gd name="T4" fmla="*/ 51 w 81"/>
                <a:gd name="T5" fmla="*/ 0 h 584"/>
                <a:gd name="T6" fmla="*/ 81 w 81"/>
                <a:gd name="T7" fmla="*/ 3 h 584"/>
                <a:gd name="T8" fmla="*/ 30 w 81"/>
                <a:gd name="T9" fmla="*/ 584 h 584"/>
              </a:gdLst>
              <a:ahLst/>
              <a:cxnLst>
                <a:cxn ang="0">
                  <a:pos x="T0" y="T1"/>
                </a:cxn>
                <a:cxn ang="0">
                  <a:pos x="T2" y="T3"/>
                </a:cxn>
                <a:cxn ang="0">
                  <a:pos x="T4" y="T5"/>
                </a:cxn>
                <a:cxn ang="0">
                  <a:pos x="T6" y="T7"/>
                </a:cxn>
                <a:cxn ang="0">
                  <a:pos x="T8" y="T9"/>
                </a:cxn>
              </a:cxnLst>
              <a:rect l="0" t="0" r="r" b="b"/>
              <a:pathLst>
                <a:path w="81" h="584">
                  <a:moveTo>
                    <a:pt x="30" y="584"/>
                  </a:moveTo>
                  <a:lnTo>
                    <a:pt x="0" y="581"/>
                  </a:lnTo>
                  <a:lnTo>
                    <a:pt x="51" y="0"/>
                  </a:lnTo>
                  <a:lnTo>
                    <a:pt x="81" y="3"/>
                  </a:lnTo>
                  <a:lnTo>
                    <a:pt x="30" y="5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6" name="i$1îḓê">
              <a:extLst>
                <a:ext uri="{FF2B5EF4-FFF2-40B4-BE49-F238E27FC236}">
                  <a16:creationId xmlns="" xmlns:a16="http://schemas.microsoft.com/office/drawing/2014/main" id="{B64B0FB6-9A4D-4306-943B-F84B08848C46}"/>
                </a:ext>
              </a:extLst>
            </p:cNvPr>
            <p:cNvSpPr/>
            <p:nvPr/>
          </p:nvSpPr>
          <p:spPr bwMode="auto">
            <a:xfrm>
              <a:off x="1826782" y="2531328"/>
              <a:ext cx="40090" cy="228707"/>
            </a:xfrm>
            <a:custGeom>
              <a:avLst/>
              <a:gdLst>
                <a:gd name="T0" fmla="*/ 31 w 61"/>
                <a:gd name="T1" fmla="*/ 348 h 348"/>
                <a:gd name="T2" fmla="*/ 0 w 61"/>
                <a:gd name="T3" fmla="*/ 345 h 348"/>
                <a:gd name="T4" fmla="*/ 31 w 61"/>
                <a:gd name="T5" fmla="*/ 0 h 348"/>
                <a:gd name="T6" fmla="*/ 61 w 61"/>
                <a:gd name="T7" fmla="*/ 3 h 348"/>
                <a:gd name="T8" fmla="*/ 31 w 61"/>
                <a:gd name="T9" fmla="*/ 348 h 348"/>
              </a:gdLst>
              <a:ahLst/>
              <a:cxnLst>
                <a:cxn ang="0">
                  <a:pos x="T0" y="T1"/>
                </a:cxn>
                <a:cxn ang="0">
                  <a:pos x="T2" y="T3"/>
                </a:cxn>
                <a:cxn ang="0">
                  <a:pos x="T4" y="T5"/>
                </a:cxn>
                <a:cxn ang="0">
                  <a:pos x="T6" y="T7"/>
                </a:cxn>
                <a:cxn ang="0">
                  <a:pos x="T8" y="T9"/>
                </a:cxn>
              </a:cxnLst>
              <a:rect l="0" t="0" r="r" b="b"/>
              <a:pathLst>
                <a:path w="61" h="348">
                  <a:moveTo>
                    <a:pt x="31" y="348"/>
                  </a:moveTo>
                  <a:lnTo>
                    <a:pt x="0" y="345"/>
                  </a:lnTo>
                  <a:lnTo>
                    <a:pt x="31" y="0"/>
                  </a:lnTo>
                  <a:lnTo>
                    <a:pt x="61" y="3"/>
                  </a:lnTo>
                  <a:lnTo>
                    <a:pt x="31" y="348"/>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7" name="išlíḍe">
              <a:extLst>
                <a:ext uri="{FF2B5EF4-FFF2-40B4-BE49-F238E27FC236}">
                  <a16:creationId xmlns="" xmlns:a16="http://schemas.microsoft.com/office/drawing/2014/main" id="{3F65F27B-183E-4920-8060-1922874B442B}"/>
                </a:ext>
              </a:extLst>
            </p:cNvPr>
            <p:cNvSpPr/>
            <p:nvPr/>
          </p:nvSpPr>
          <p:spPr bwMode="auto">
            <a:xfrm>
              <a:off x="1826782" y="2531328"/>
              <a:ext cx="40090" cy="228707"/>
            </a:xfrm>
            <a:custGeom>
              <a:avLst/>
              <a:gdLst>
                <a:gd name="T0" fmla="*/ 31 w 61"/>
                <a:gd name="T1" fmla="*/ 348 h 348"/>
                <a:gd name="T2" fmla="*/ 0 w 61"/>
                <a:gd name="T3" fmla="*/ 345 h 348"/>
                <a:gd name="T4" fmla="*/ 31 w 61"/>
                <a:gd name="T5" fmla="*/ 0 h 348"/>
                <a:gd name="T6" fmla="*/ 61 w 61"/>
                <a:gd name="T7" fmla="*/ 3 h 348"/>
                <a:gd name="T8" fmla="*/ 31 w 61"/>
                <a:gd name="T9" fmla="*/ 348 h 348"/>
              </a:gdLst>
              <a:ahLst/>
              <a:cxnLst>
                <a:cxn ang="0">
                  <a:pos x="T0" y="T1"/>
                </a:cxn>
                <a:cxn ang="0">
                  <a:pos x="T2" y="T3"/>
                </a:cxn>
                <a:cxn ang="0">
                  <a:pos x="T4" y="T5"/>
                </a:cxn>
                <a:cxn ang="0">
                  <a:pos x="T6" y="T7"/>
                </a:cxn>
                <a:cxn ang="0">
                  <a:pos x="T8" y="T9"/>
                </a:cxn>
              </a:cxnLst>
              <a:rect l="0" t="0" r="r" b="b"/>
              <a:pathLst>
                <a:path w="61" h="348">
                  <a:moveTo>
                    <a:pt x="31" y="348"/>
                  </a:moveTo>
                  <a:lnTo>
                    <a:pt x="0" y="345"/>
                  </a:lnTo>
                  <a:lnTo>
                    <a:pt x="31" y="0"/>
                  </a:lnTo>
                  <a:lnTo>
                    <a:pt x="61" y="3"/>
                  </a:lnTo>
                  <a:lnTo>
                    <a:pt x="31" y="34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8" name="ïşliḑê">
              <a:extLst>
                <a:ext uri="{FF2B5EF4-FFF2-40B4-BE49-F238E27FC236}">
                  <a16:creationId xmlns="" xmlns:a16="http://schemas.microsoft.com/office/drawing/2014/main" id="{251D4D1F-E368-4D5D-B70B-97ABA182EFE9}"/>
                </a:ext>
              </a:extLst>
            </p:cNvPr>
            <p:cNvSpPr/>
            <p:nvPr/>
          </p:nvSpPr>
          <p:spPr bwMode="auto">
            <a:xfrm>
              <a:off x="1879358" y="2440633"/>
              <a:ext cx="47319" cy="322687"/>
            </a:xfrm>
            <a:custGeom>
              <a:avLst/>
              <a:gdLst>
                <a:gd name="T0" fmla="*/ 29 w 72"/>
                <a:gd name="T1" fmla="*/ 491 h 491"/>
                <a:gd name="T2" fmla="*/ 0 w 72"/>
                <a:gd name="T3" fmla="*/ 488 h 491"/>
                <a:gd name="T4" fmla="*/ 42 w 72"/>
                <a:gd name="T5" fmla="*/ 0 h 491"/>
                <a:gd name="T6" fmla="*/ 72 w 72"/>
                <a:gd name="T7" fmla="*/ 3 h 491"/>
                <a:gd name="T8" fmla="*/ 29 w 72"/>
                <a:gd name="T9" fmla="*/ 491 h 491"/>
              </a:gdLst>
              <a:ahLst/>
              <a:cxnLst>
                <a:cxn ang="0">
                  <a:pos x="T0" y="T1"/>
                </a:cxn>
                <a:cxn ang="0">
                  <a:pos x="T2" y="T3"/>
                </a:cxn>
                <a:cxn ang="0">
                  <a:pos x="T4" y="T5"/>
                </a:cxn>
                <a:cxn ang="0">
                  <a:pos x="T6" y="T7"/>
                </a:cxn>
                <a:cxn ang="0">
                  <a:pos x="T8" y="T9"/>
                </a:cxn>
              </a:cxnLst>
              <a:rect l="0" t="0" r="r" b="b"/>
              <a:pathLst>
                <a:path w="72" h="491">
                  <a:moveTo>
                    <a:pt x="29" y="491"/>
                  </a:moveTo>
                  <a:lnTo>
                    <a:pt x="0" y="488"/>
                  </a:lnTo>
                  <a:lnTo>
                    <a:pt x="42" y="0"/>
                  </a:lnTo>
                  <a:lnTo>
                    <a:pt x="72" y="3"/>
                  </a:lnTo>
                  <a:lnTo>
                    <a:pt x="29" y="491"/>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9" name="iSḷíḍê">
              <a:extLst>
                <a:ext uri="{FF2B5EF4-FFF2-40B4-BE49-F238E27FC236}">
                  <a16:creationId xmlns="" xmlns:a16="http://schemas.microsoft.com/office/drawing/2014/main" id="{36462AEF-9C8E-493B-81D8-57037A5B0111}"/>
                </a:ext>
              </a:extLst>
            </p:cNvPr>
            <p:cNvSpPr/>
            <p:nvPr/>
          </p:nvSpPr>
          <p:spPr bwMode="auto">
            <a:xfrm>
              <a:off x="1879358" y="2440633"/>
              <a:ext cx="47319" cy="322687"/>
            </a:xfrm>
            <a:custGeom>
              <a:avLst/>
              <a:gdLst>
                <a:gd name="T0" fmla="*/ 29 w 72"/>
                <a:gd name="T1" fmla="*/ 491 h 491"/>
                <a:gd name="T2" fmla="*/ 0 w 72"/>
                <a:gd name="T3" fmla="*/ 488 h 491"/>
                <a:gd name="T4" fmla="*/ 42 w 72"/>
                <a:gd name="T5" fmla="*/ 0 h 491"/>
                <a:gd name="T6" fmla="*/ 72 w 72"/>
                <a:gd name="T7" fmla="*/ 3 h 491"/>
                <a:gd name="T8" fmla="*/ 29 w 72"/>
                <a:gd name="T9" fmla="*/ 491 h 491"/>
              </a:gdLst>
              <a:ahLst/>
              <a:cxnLst>
                <a:cxn ang="0">
                  <a:pos x="T0" y="T1"/>
                </a:cxn>
                <a:cxn ang="0">
                  <a:pos x="T2" y="T3"/>
                </a:cxn>
                <a:cxn ang="0">
                  <a:pos x="T4" y="T5"/>
                </a:cxn>
                <a:cxn ang="0">
                  <a:pos x="T6" y="T7"/>
                </a:cxn>
                <a:cxn ang="0">
                  <a:pos x="T8" y="T9"/>
                </a:cxn>
              </a:cxnLst>
              <a:rect l="0" t="0" r="r" b="b"/>
              <a:pathLst>
                <a:path w="72" h="491">
                  <a:moveTo>
                    <a:pt x="29" y="491"/>
                  </a:moveTo>
                  <a:lnTo>
                    <a:pt x="0" y="488"/>
                  </a:lnTo>
                  <a:lnTo>
                    <a:pt x="42" y="0"/>
                  </a:lnTo>
                  <a:lnTo>
                    <a:pt x="72" y="3"/>
                  </a:lnTo>
                  <a:lnTo>
                    <a:pt x="29" y="49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0" name="ïŝḷîḍe">
              <a:extLst>
                <a:ext uri="{FF2B5EF4-FFF2-40B4-BE49-F238E27FC236}">
                  <a16:creationId xmlns="" xmlns:a16="http://schemas.microsoft.com/office/drawing/2014/main" id="{1AD093BC-2982-4C86-A8A9-2BFB6779AC3B}"/>
                </a:ext>
              </a:extLst>
            </p:cNvPr>
            <p:cNvSpPr/>
            <p:nvPr/>
          </p:nvSpPr>
          <p:spPr bwMode="auto">
            <a:xfrm>
              <a:off x="1898417" y="2489267"/>
              <a:ext cx="44690" cy="276026"/>
            </a:xfrm>
            <a:custGeom>
              <a:avLst/>
              <a:gdLst>
                <a:gd name="T0" fmla="*/ 30 w 68"/>
                <a:gd name="T1" fmla="*/ 420 h 420"/>
                <a:gd name="T2" fmla="*/ 0 w 68"/>
                <a:gd name="T3" fmla="*/ 417 h 420"/>
                <a:gd name="T4" fmla="*/ 36 w 68"/>
                <a:gd name="T5" fmla="*/ 0 h 420"/>
                <a:gd name="T6" fmla="*/ 68 w 68"/>
                <a:gd name="T7" fmla="*/ 3 h 420"/>
                <a:gd name="T8" fmla="*/ 30 w 68"/>
                <a:gd name="T9" fmla="*/ 420 h 420"/>
              </a:gdLst>
              <a:ahLst/>
              <a:cxnLst>
                <a:cxn ang="0">
                  <a:pos x="T0" y="T1"/>
                </a:cxn>
                <a:cxn ang="0">
                  <a:pos x="T2" y="T3"/>
                </a:cxn>
                <a:cxn ang="0">
                  <a:pos x="T4" y="T5"/>
                </a:cxn>
                <a:cxn ang="0">
                  <a:pos x="T6" y="T7"/>
                </a:cxn>
                <a:cxn ang="0">
                  <a:pos x="T8" y="T9"/>
                </a:cxn>
              </a:cxnLst>
              <a:rect l="0" t="0" r="r" b="b"/>
              <a:pathLst>
                <a:path w="68" h="420">
                  <a:moveTo>
                    <a:pt x="30" y="420"/>
                  </a:moveTo>
                  <a:lnTo>
                    <a:pt x="0" y="417"/>
                  </a:lnTo>
                  <a:lnTo>
                    <a:pt x="36" y="0"/>
                  </a:lnTo>
                  <a:lnTo>
                    <a:pt x="68" y="3"/>
                  </a:lnTo>
                  <a:lnTo>
                    <a:pt x="30" y="420"/>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1" name="îşḷïḋé">
              <a:extLst>
                <a:ext uri="{FF2B5EF4-FFF2-40B4-BE49-F238E27FC236}">
                  <a16:creationId xmlns="" xmlns:a16="http://schemas.microsoft.com/office/drawing/2014/main" id="{C19266DA-97B5-4B29-ABD3-836C6A9E69C6}"/>
                </a:ext>
              </a:extLst>
            </p:cNvPr>
            <p:cNvSpPr/>
            <p:nvPr/>
          </p:nvSpPr>
          <p:spPr bwMode="auto">
            <a:xfrm>
              <a:off x="1898417" y="2489267"/>
              <a:ext cx="44690" cy="276026"/>
            </a:xfrm>
            <a:custGeom>
              <a:avLst/>
              <a:gdLst>
                <a:gd name="T0" fmla="*/ 30 w 68"/>
                <a:gd name="T1" fmla="*/ 420 h 420"/>
                <a:gd name="T2" fmla="*/ 0 w 68"/>
                <a:gd name="T3" fmla="*/ 417 h 420"/>
                <a:gd name="T4" fmla="*/ 36 w 68"/>
                <a:gd name="T5" fmla="*/ 0 h 420"/>
                <a:gd name="T6" fmla="*/ 68 w 68"/>
                <a:gd name="T7" fmla="*/ 3 h 420"/>
                <a:gd name="T8" fmla="*/ 30 w 68"/>
                <a:gd name="T9" fmla="*/ 420 h 420"/>
              </a:gdLst>
              <a:ahLst/>
              <a:cxnLst>
                <a:cxn ang="0">
                  <a:pos x="T0" y="T1"/>
                </a:cxn>
                <a:cxn ang="0">
                  <a:pos x="T2" y="T3"/>
                </a:cxn>
                <a:cxn ang="0">
                  <a:pos x="T4" y="T5"/>
                </a:cxn>
                <a:cxn ang="0">
                  <a:pos x="T6" y="T7"/>
                </a:cxn>
                <a:cxn ang="0">
                  <a:pos x="T8" y="T9"/>
                </a:cxn>
              </a:cxnLst>
              <a:rect l="0" t="0" r="r" b="b"/>
              <a:pathLst>
                <a:path w="68" h="420">
                  <a:moveTo>
                    <a:pt x="30" y="420"/>
                  </a:moveTo>
                  <a:lnTo>
                    <a:pt x="0" y="417"/>
                  </a:lnTo>
                  <a:lnTo>
                    <a:pt x="36" y="0"/>
                  </a:lnTo>
                  <a:lnTo>
                    <a:pt x="68" y="3"/>
                  </a:lnTo>
                  <a:lnTo>
                    <a:pt x="30" y="42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2" name="íṧļîḓé">
              <a:extLst>
                <a:ext uri="{FF2B5EF4-FFF2-40B4-BE49-F238E27FC236}">
                  <a16:creationId xmlns="" xmlns:a16="http://schemas.microsoft.com/office/drawing/2014/main" id="{E53C6275-5D7B-4078-853B-354F23B454B2}"/>
                </a:ext>
              </a:extLst>
            </p:cNvPr>
            <p:cNvSpPr/>
            <p:nvPr/>
          </p:nvSpPr>
          <p:spPr bwMode="auto">
            <a:xfrm>
              <a:off x="1950337" y="2589162"/>
              <a:ext cx="35489" cy="180731"/>
            </a:xfrm>
            <a:custGeom>
              <a:avLst/>
              <a:gdLst>
                <a:gd name="T0" fmla="*/ 30 w 54"/>
                <a:gd name="T1" fmla="*/ 275 h 275"/>
                <a:gd name="T2" fmla="*/ 0 w 54"/>
                <a:gd name="T3" fmla="*/ 272 h 275"/>
                <a:gd name="T4" fmla="*/ 24 w 54"/>
                <a:gd name="T5" fmla="*/ 0 h 275"/>
                <a:gd name="T6" fmla="*/ 54 w 54"/>
                <a:gd name="T7" fmla="*/ 3 h 275"/>
                <a:gd name="T8" fmla="*/ 30 w 54"/>
                <a:gd name="T9" fmla="*/ 275 h 275"/>
              </a:gdLst>
              <a:ahLst/>
              <a:cxnLst>
                <a:cxn ang="0">
                  <a:pos x="T0" y="T1"/>
                </a:cxn>
                <a:cxn ang="0">
                  <a:pos x="T2" y="T3"/>
                </a:cxn>
                <a:cxn ang="0">
                  <a:pos x="T4" y="T5"/>
                </a:cxn>
                <a:cxn ang="0">
                  <a:pos x="T6" y="T7"/>
                </a:cxn>
                <a:cxn ang="0">
                  <a:pos x="T8" y="T9"/>
                </a:cxn>
              </a:cxnLst>
              <a:rect l="0" t="0" r="r" b="b"/>
              <a:pathLst>
                <a:path w="54" h="275">
                  <a:moveTo>
                    <a:pt x="30" y="275"/>
                  </a:moveTo>
                  <a:lnTo>
                    <a:pt x="0" y="272"/>
                  </a:lnTo>
                  <a:lnTo>
                    <a:pt x="24" y="0"/>
                  </a:lnTo>
                  <a:lnTo>
                    <a:pt x="54" y="3"/>
                  </a:lnTo>
                  <a:lnTo>
                    <a:pt x="30" y="275"/>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3" name="ï$ļïḋè">
              <a:extLst>
                <a:ext uri="{FF2B5EF4-FFF2-40B4-BE49-F238E27FC236}">
                  <a16:creationId xmlns="" xmlns:a16="http://schemas.microsoft.com/office/drawing/2014/main" id="{62CBD17B-6DF2-4D22-A50F-757FFFAAAAE9}"/>
                </a:ext>
              </a:extLst>
            </p:cNvPr>
            <p:cNvSpPr/>
            <p:nvPr/>
          </p:nvSpPr>
          <p:spPr bwMode="auto">
            <a:xfrm>
              <a:off x="1950337" y="2589162"/>
              <a:ext cx="35489" cy="180731"/>
            </a:xfrm>
            <a:custGeom>
              <a:avLst/>
              <a:gdLst>
                <a:gd name="T0" fmla="*/ 30 w 54"/>
                <a:gd name="T1" fmla="*/ 275 h 275"/>
                <a:gd name="T2" fmla="*/ 0 w 54"/>
                <a:gd name="T3" fmla="*/ 272 h 275"/>
                <a:gd name="T4" fmla="*/ 24 w 54"/>
                <a:gd name="T5" fmla="*/ 0 h 275"/>
                <a:gd name="T6" fmla="*/ 54 w 54"/>
                <a:gd name="T7" fmla="*/ 3 h 275"/>
                <a:gd name="T8" fmla="*/ 30 w 54"/>
                <a:gd name="T9" fmla="*/ 275 h 275"/>
              </a:gdLst>
              <a:ahLst/>
              <a:cxnLst>
                <a:cxn ang="0">
                  <a:pos x="T0" y="T1"/>
                </a:cxn>
                <a:cxn ang="0">
                  <a:pos x="T2" y="T3"/>
                </a:cxn>
                <a:cxn ang="0">
                  <a:pos x="T4" y="T5"/>
                </a:cxn>
                <a:cxn ang="0">
                  <a:pos x="T6" y="T7"/>
                </a:cxn>
                <a:cxn ang="0">
                  <a:pos x="T8" y="T9"/>
                </a:cxn>
              </a:cxnLst>
              <a:rect l="0" t="0" r="r" b="b"/>
              <a:pathLst>
                <a:path w="54" h="275">
                  <a:moveTo>
                    <a:pt x="30" y="275"/>
                  </a:moveTo>
                  <a:lnTo>
                    <a:pt x="0" y="272"/>
                  </a:lnTo>
                  <a:lnTo>
                    <a:pt x="24" y="0"/>
                  </a:lnTo>
                  <a:lnTo>
                    <a:pt x="54" y="3"/>
                  </a:lnTo>
                  <a:lnTo>
                    <a:pt x="30" y="27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4" name="íŝlïde">
              <a:extLst>
                <a:ext uri="{FF2B5EF4-FFF2-40B4-BE49-F238E27FC236}">
                  <a16:creationId xmlns="" xmlns:a16="http://schemas.microsoft.com/office/drawing/2014/main" id="{0B629898-1318-4AE0-B4B1-4CBB976CFBE8}"/>
                </a:ext>
              </a:extLst>
            </p:cNvPr>
            <p:cNvSpPr/>
            <p:nvPr/>
          </p:nvSpPr>
          <p:spPr bwMode="auto">
            <a:xfrm>
              <a:off x="1970052" y="2553015"/>
              <a:ext cx="39432" cy="218849"/>
            </a:xfrm>
            <a:custGeom>
              <a:avLst/>
              <a:gdLst>
                <a:gd name="T0" fmla="*/ 30 w 60"/>
                <a:gd name="T1" fmla="*/ 333 h 333"/>
                <a:gd name="T2" fmla="*/ 0 w 60"/>
                <a:gd name="T3" fmla="*/ 330 h 333"/>
                <a:gd name="T4" fmla="*/ 30 w 60"/>
                <a:gd name="T5" fmla="*/ 0 h 333"/>
                <a:gd name="T6" fmla="*/ 60 w 60"/>
                <a:gd name="T7" fmla="*/ 3 h 333"/>
                <a:gd name="T8" fmla="*/ 30 w 60"/>
                <a:gd name="T9" fmla="*/ 333 h 333"/>
              </a:gdLst>
              <a:ahLst/>
              <a:cxnLst>
                <a:cxn ang="0">
                  <a:pos x="T0" y="T1"/>
                </a:cxn>
                <a:cxn ang="0">
                  <a:pos x="T2" y="T3"/>
                </a:cxn>
                <a:cxn ang="0">
                  <a:pos x="T4" y="T5"/>
                </a:cxn>
                <a:cxn ang="0">
                  <a:pos x="T6" y="T7"/>
                </a:cxn>
                <a:cxn ang="0">
                  <a:pos x="T8" y="T9"/>
                </a:cxn>
              </a:cxnLst>
              <a:rect l="0" t="0" r="r" b="b"/>
              <a:pathLst>
                <a:path w="60" h="333">
                  <a:moveTo>
                    <a:pt x="30" y="333"/>
                  </a:moveTo>
                  <a:lnTo>
                    <a:pt x="0" y="330"/>
                  </a:lnTo>
                  <a:lnTo>
                    <a:pt x="30" y="0"/>
                  </a:lnTo>
                  <a:lnTo>
                    <a:pt x="60" y="3"/>
                  </a:lnTo>
                  <a:lnTo>
                    <a:pt x="30" y="333"/>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5" name="íšḻíďê">
              <a:extLst>
                <a:ext uri="{FF2B5EF4-FFF2-40B4-BE49-F238E27FC236}">
                  <a16:creationId xmlns="" xmlns:a16="http://schemas.microsoft.com/office/drawing/2014/main" id="{3EB4308F-D9EB-49A2-8CB4-BE2F77116C8B}"/>
                </a:ext>
              </a:extLst>
            </p:cNvPr>
            <p:cNvSpPr/>
            <p:nvPr/>
          </p:nvSpPr>
          <p:spPr bwMode="auto">
            <a:xfrm>
              <a:off x="1970052" y="2553015"/>
              <a:ext cx="39432" cy="218849"/>
            </a:xfrm>
            <a:custGeom>
              <a:avLst/>
              <a:gdLst>
                <a:gd name="T0" fmla="*/ 30 w 60"/>
                <a:gd name="T1" fmla="*/ 333 h 333"/>
                <a:gd name="T2" fmla="*/ 0 w 60"/>
                <a:gd name="T3" fmla="*/ 330 h 333"/>
                <a:gd name="T4" fmla="*/ 30 w 60"/>
                <a:gd name="T5" fmla="*/ 0 h 333"/>
                <a:gd name="T6" fmla="*/ 60 w 60"/>
                <a:gd name="T7" fmla="*/ 3 h 333"/>
                <a:gd name="T8" fmla="*/ 30 w 60"/>
                <a:gd name="T9" fmla="*/ 333 h 333"/>
              </a:gdLst>
              <a:ahLst/>
              <a:cxnLst>
                <a:cxn ang="0">
                  <a:pos x="T0" y="T1"/>
                </a:cxn>
                <a:cxn ang="0">
                  <a:pos x="T2" y="T3"/>
                </a:cxn>
                <a:cxn ang="0">
                  <a:pos x="T4" y="T5"/>
                </a:cxn>
                <a:cxn ang="0">
                  <a:pos x="T6" y="T7"/>
                </a:cxn>
                <a:cxn ang="0">
                  <a:pos x="T8" y="T9"/>
                </a:cxn>
              </a:cxnLst>
              <a:rect l="0" t="0" r="r" b="b"/>
              <a:pathLst>
                <a:path w="60" h="333">
                  <a:moveTo>
                    <a:pt x="30" y="333"/>
                  </a:moveTo>
                  <a:lnTo>
                    <a:pt x="0" y="330"/>
                  </a:lnTo>
                  <a:lnTo>
                    <a:pt x="30" y="0"/>
                  </a:lnTo>
                  <a:lnTo>
                    <a:pt x="60" y="3"/>
                  </a:lnTo>
                  <a:lnTo>
                    <a:pt x="30" y="3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6" name="ïṣľíďè">
              <a:extLst>
                <a:ext uri="{FF2B5EF4-FFF2-40B4-BE49-F238E27FC236}">
                  <a16:creationId xmlns="" xmlns:a16="http://schemas.microsoft.com/office/drawing/2014/main" id="{A09DAFD1-6D18-49CF-A82A-FB4B8BC329D6}"/>
                </a:ext>
              </a:extLst>
            </p:cNvPr>
            <p:cNvSpPr/>
            <p:nvPr/>
          </p:nvSpPr>
          <p:spPr bwMode="auto">
            <a:xfrm>
              <a:off x="2021314" y="2520155"/>
              <a:ext cx="42719" cy="256310"/>
            </a:xfrm>
            <a:custGeom>
              <a:avLst/>
              <a:gdLst>
                <a:gd name="T0" fmla="*/ 32 w 65"/>
                <a:gd name="T1" fmla="*/ 390 h 390"/>
                <a:gd name="T2" fmla="*/ 0 w 65"/>
                <a:gd name="T3" fmla="*/ 387 h 390"/>
                <a:gd name="T4" fmla="*/ 35 w 65"/>
                <a:gd name="T5" fmla="*/ 0 h 390"/>
                <a:gd name="T6" fmla="*/ 65 w 65"/>
                <a:gd name="T7" fmla="*/ 3 h 390"/>
                <a:gd name="T8" fmla="*/ 32 w 65"/>
                <a:gd name="T9" fmla="*/ 390 h 390"/>
              </a:gdLst>
              <a:ahLst/>
              <a:cxnLst>
                <a:cxn ang="0">
                  <a:pos x="T0" y="T1"/>
                </a:cxn>
                <a:cxn ang="0">
                  <a:pos x="T2" y="T3"/>
                </a:cxn>
                <a:cxn ang="0">
                  <a:pos x="T4" y="T5"/>
                </a:cxn>
                <a:cxn ang="0">
                  <a:pos x="T6" y="T7"/>
                </a:cxn>
                <a:cxn ang="0">
                  <a:pos x="T8" y="T9"/>
                </a:cxn>
              </a:cxnLst>
              <a:rect l="0" t="0" r="r" b="b"/>
              <a:pathLst>
                <a:path w="65" h="390">
                  <a:moveTo>
                    <a:pt x="32" y="390"/>
                  </a:moveTo>
                  <a:lnTo>
                    <a:pt x="0" y="387"/>
                  </a:lnTo>
                  <a:lnTo>
                    <a:pt x="35" y="0"/>
                  </a:lnTo>
                  <a:lnTo>
                    <a:pt x="65" y="3"/>
                  </a:lnTo>
                  <a:lnTo>
                    <a:pt x="32" y="390"/>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7" name="îSḷîďê">
              <a:extLst>
                <a:ext uri="{FF2B5EF4-FFF2-40B4-BE49-F238E27FC236}">
                  <a16:creationId xmlns="" xmlns:a16="http://schemas.microsoft.com/office/drawing/2014/main" id="{B4BE587C-0257-4A31-B8A0-267E35F696A7}"/>
                </a:ext>
              </a:extLst>
            </p:cNvPr>
            <p:cNvSpPr/>
            <p:nvPr/>
          </p:nvSpPr>
          <p:spPr bwMode="auto">
            <a:xfrm>
              <a:off x="2021314" y="2520155"/>
              <a:ext cx="42719" cy="256310"/>
            </a:xfrm>
            <a:custGeom>
              <a:avLst/>
              <a:gdLst>
                <a:gd name="T0" fmla="*/ 32 w 65"/>
                <a:gd name="T1" fmla="*/ 390 h 390"/>
                <a:gd name="T2" fmla="*/ 0 w 65"/>
                <a:gd name="T3" fmla="*/ 387 h 390"/>
                <a:gd name="T4" fmla="*/ 35 w 65"/>
                <a:gd name="T5" fmla="*/ 0 h 390"/>
                <a:gd name="T6" fmla="*/ 65 w 65"/>
                <a:gd name="T7" fmla="*/ 3 h 390"/>
                <a:gd name="T8" fmla="*/ 32 w 65"/>
                <a:gd name="T9" fmla="*/ 390 h 390"/>
              </a:gdLst>
              <a:ahLst/>
              <a:cxnLst>
                <a:cxn ang="0">
                  <a:pos x="T0" y="T1"/>
                </a:cxn>
                <a:cxn ang="0">
                  <a:pos x="T2" y="T3"/>
                </a:cxn>
                <a:cxn ang="0">
                  <a:pos x="T4" y="T5"/>
                </a:cxn>
                <a:cxn ang="0">
                  <a:pos x="T6" y="T7"/>
                </a:cxn>
                <a:cxn ang="0">
                  <a:pos x="T8" y="T9"/>
                </a:cxn>
              </a:cxnLst>
              <a:rect l="0" t="0" r="r" b="b"/>
              <a:pathLst>
                <a:path w="65" h="390">
                  <a:moveTo>
                    <a:pt x="32" y="390"/>
                  </a:moveTo>
                  <a:lnTo>
                    <a:pt x="0" y="387"/>
                  </a:lnTo>
                  <a:lnTo>
                    <a:pt x="35" y="0"/>
                  </a:lnTo>
                  <a:lnTo>
                    <a:pt x="65" y="3"/>
                  </a:lnTo>
                  <a:lnTo>
                    <a:pt x="32" y="39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8" name="iṩľïḍe">
              <a:extLst>
                <a:ext uri="{FF2B5EF4-FFF2-40B4-BE49-F238E27FC236}">
                  <a16:creationId xmlns="" xmlns:a16="http://schemas.microsoft.com/office/drawing/2014/main" id="{1E7B8245-4251-4914-A3B2-39B0E948C2A3}"/>
                </a:ext>
              </a:extLst>
            </p:cNvPr>
            <p:cNvSpPr/>
            <p:nvPr/>
          </p:nvSpPr>
          <p:spPr bwMode="auto">
            <a:xfrm>
              <a:off x="2042345" y="2707458"/>
              <a:ext cx="24974" cy="70978"/>
            </a:xfrm>
            <a:custGeom>
              <a:avLst/>
              <a:gdLst>
                <a:gd name="T0" fmla="*/ 30 w 38"/>
                <a:gd name="T1" fmla="*/ 108 h 108"/>
                <a:gd name="T2" fmla="*/ 0 w 38"/>
                <a:gd name="T3" fmla="*/ 105 h 108"/>
                <a:gd name="T4" fmla="*/ 8 w 38"/>
                <a:gd name="T5" fmla="*/ 0 h 108"/>
                <a:gd name="T6" fmla="*/ 38 w 38"/>
                <a:gd name="T7" fmla="*/ 3 h 108"/>
                <a:gd name="T8" fmla="*/ 30 w 38"/>
                <a:gd name="T9" fmla="*/ 108 h 108"/>
              </a:gdLst>
              <a:ahLst/>
              <a:cxnLst>
                <a:cxn ang="0">
                  <a:pos x="T0" y="T1"/>
                </a:cxn>
                <a:cxn ang="0">
                  <a:pos x="T2" y="T3"/>
                </a:cxn>
                <a:cxn ang="0">
                  <a:pos x="T4" y="T5"/>
                </a:cxn>
                <a:cxn ang="0">
                  <a:pos x="T6" y="T7"/>
                </a:cxn>
                <a:cxn ang="0">
                  <a:pos x="T8" y="T9"/>
                </a:cxn>
              </a:cxnLst>
              <a:rect l="0" t="0" r="r" b="b"/>
              <a:pathLst>
                <a:path w="38" h="108">
                  <a:moveTo>
                    <a:pt x="30" y="108"/>
                  </a:moveTo>
                  <a:lnTo>
                    <a:pt x="0" y="105"/>
                  </a:lnTo>
                  <a:lnTo>
                    <a:pt x="8" y="0"/>
                  </a:lnTo>
                  <a:lnTo>
                    <a:pt x="38" y="3"/>
                  </a:lnTo>
                  <a:lnTo>
                    <a:pt x="30" y="108"/>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9" name="íSľídé">
              <a:extLst>
                <a:ext uri="{FF2B5EF4-FFF2-40B4-BE49-F238E27FC236}">
                  <a16:creationId xmlns="" xmlns:a16="http://schemas.microsoft.com/office/drawing/2014/main" id="{69E574B3-F5EE-4458-A7E1-3B81F64288A1}"/>
                </a:ext>
              </a:extLst>
            </p:cNvPr>
            <p:cNvSpPr/>
            <p:nvPr/>
          </p:nvSpPr>
          <p:spPr bwMode="auto">
            <a:xfrm>
              <a:off x="2042345" y="2707458"/>
              <a:ext cx="24974" cy="70978"/>
            </a:xfrm>
            <a:custGeom>
              <a:avLst/>
              <a:gdLst>
                <a:gd name="T0" fmla="*/ 30 w 38"/>
                <a:gd name="T1" fmla="*/ 108 h 108"/>
                <a:gd name="T2" fmla="*/ 0 w 38"/>
                <a:gd name="T3" fmla="*/ 105 h 108"/>
                <a:gd name="T4" fmla="*/ 8 w 38"/>
                <a:gd name="T5" fmla="*/ 0 h 108"/>
                <a:gd name="T6" fmla="*/ 38 w 38"/>
                <a:gd name="T7" fmla="*/ 3 h 108"/>
                <a:gd name="T8" fmla="*/ 30 w 38"/>
                <a:gd name="T9" fmla="*/ 108 h 108"/>
              </a:gdLst>
              <a:ahLst/>
              <a:cxnLst>
                <a:cxn ang="0">
                  <a:pos x="T0" y="T1"/>
                </a:cxn>
                <a:cxn ang="0">
                  <a:pos x="T2" y="T3"/>
                </a:cxn>
                <a:cxn ang="0">
                  <a:pos x="T4" y="T5"/>
                </a:cxn>
                <a:cxn ang="0">
                  <a:pos x="T6" y="T7"/>
                </a:cxn>
                <a:cxn ang="0">
                  <a:pos x="T8" y="T9"/>
                </a:cxn>
              </a:cxnLst>
              <a:rect l="0" t="0" r="r" b="b"/>
              <a:pathLst>
                <a:path w="38" h="108">
                  <a:moveTo>
                    <a:pt x="30" y="108"/>
                  </a:moveTo>
                  <a:lnTo>
                    <a:pt x="0" y="105"/>
                  </a:lnTo>
                  <a:lnTo>
                    <a:pt x="8" y="0"/>
                  </a:lnTo>
                  <a:lnTo>
                    <a:pt x="38" y="3"/>
                  </a:lnTo>
                  <a:lnTo>
                    <a:pt x="30" y="10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0" name="îŝḻíḑè">
              <a:extLst>
                <a:ext uri="{FF2B5EF4-FFF2-40B4-BE49-F238E27FC236}">
                  <a16:creationId xmlns="" xmlns:a16="http://schemas.microsoft.com/office/drawing/2014/main" id="{C87F8440-6ABD-4706-A8E7-6ACE734B502D}"/>
                </a:ext>
              </a:extLst>
            </p:cNvPr>
            <p:cNvSpPr/>
            <p:nvPr/>
          </p:nvSpPr>
          <p:spPr bwMode="auto">
            <a:xfrm>
              <a:off x="2093607" y="2443262"/>
              <a:ext cx="49948" cy="339117"/>
            </a:xfrm>
            <a:custGeom>
              <a:avLst/>
              <a:gdLst>
                <a:gd name="T0" fmla="*/ 30 w 76"/>
                <a:gd name="T1" fmla="*/ 516 h 516"/>
                <a:gd name="T2" fmla="*/ 0 w 76"/>
                <a:gd name="T3" fmla="*/ 514 h 516"/>
                <a:gd name="T4" fmla="*/ 44 w 76"/>
                <a:gd name="T5" fmla="*/ 0 h 516"/>
                <a:gd name="T6" fmla="*/ 76 w 76"/>
                <a:gd name="T7" fmla="*/ 3 h 516"/>
                <a:gd name="T8" fmla="*/ 30 w 76"/>
                <a:gd name="T9" fmla="*/ 516 h 516"/>
              </a:gdLst>
              <a:ahLst/>
              <a:cxnLst>
                <a:cxn ang="0">
                  <a:pos x="T0" y="T1"/>
                </a:cxn>
                <a:cxn ang="0">
                  <a:pos x="T2" y="T3"/>
                </a:cxn>
                <a:cxn ang="0">
                  <a:pos x="T4" y="T5"/>
                </a:cxn>
                <a:cxn ang="0">
                  <a:pos x="T6" y="T7"/>
                </a:cxn>
                <a:cxn ang="0">
                  <a:pos x="T8" y="T9"/>
                </a:cxn>
              </a:cxnLst>
              <a:rect l="0" t="0" r="r" b="b"/>
              <a:pathLst>
                <a:path w="76" h="516">
                  <a:moveTo>
                    <a:pt x="30" y="516"/>
                  </a:moveTo>
                  <a:lnTo>
                    <a:pt x="0" y="514"/>
                  </a:lnTo>
                  <a:lnTo>
                    <a:pt x="44" y="0"/>
                  </a:lnTo>
                  <a:lnTo>
                    <a:pt x="76" y="3"/>
                  </a:lnTo>
                  <a:lnTo>
                    <a:pt x="30" y="516"/>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1" name="ïSḻîḑe">
              <a:extLst>
                <a:ext uri="{FF2B5EF4-FFF2-40B4-BE49-F238E27FC236}">
                  <a16:creationId xmlns="" xmlns:a16="http://schemas.microsoft.com/office/drawing/2014/main" id="{A7CE5DF6-B476-4C66-9AD2-80448AF7322C}"/>
                </a:ext>
              </a:extLst>
            </p:cNvPr>
            <p:cNvSpPr/>
            <p:nvPr/>
          </p:nvSpPr>
          <p:spPr bwMode="auto">
            <a:xfrm>
              <a:off x="2093607" y="2443262"/>
              <a:ext cx="49948" cy="339117"/>
            </a:xfrm>
            <a:custGeom>
              <a:avLst/>
              <a:gdLst>
                <a:gd name="T0" fmla="*/ 30 w 76"/>
                <a:gd name="T1" fmla="*/ 516 h 516"/>
                <a:gd name="T2" fmla="*/ 0 w 76"/>
                <a:gd name="T3" fmla="*/ 514 h 516"/>
                <a:gd name="T4" fmla="*/ 44 w 76"/>
                <a:gd name="T5" fmla="*/ 0 h 516"/>
                <a:gd name="T6" fmla="*/ 76 w 76"/>
                <a:gd name="T7" fmla="*/ 3 h 516"/>
                <a:gd name="T8" fmla="*/ 30 w 76"/>
                <a:gd name="T9" fmla="*/ 516 h 516"/>
              </a:gdLst>
              <a:ahLst/>
              <a:cxnLst>
                <a:cxn ang="0">
                  <a:pos x="T0" y="T1"/>
                </a:cxn>
                <a:cxn ang="0">
                  <a:pos x="T2" y="T3"/>
                </a:cxn>
                <a:cxn ang="0">
                  <a:pos x="T4" y="T5"/>
                </a:cxn>
                <a:cxn ang="0">
                  <a:pos x="T6" y="T7"/>
                </a:cxn>
                <a:cxn ang="0">
                  <a:pos x="T8" y="T9"/>
                </a:cxn>
              </a:cxnLst>
              <a:rect l="0" t="0" r="r" b="b"/>
              <a:pathLst>
                <a:path w="76" h="516">
                  <a:moveTo>
                    <a:pt x="30" y="516"/>
                  </a:moveTo>
                  <a:lnTo>
                    <a:pt x="0" y="514"/>
                  </a:lnTo>
                  <a:lnTo>
                    <a:pt x="44" y="0"/>
                  </a:lnTo>
                  <a:lnTo>
                    <a:pt x="76" y="3"/>
                  </a:lnTo>
                  <a:lnTo>
                    <a:pt x="30" y="51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2" name="íŝľiḋè">
              <a:extLst>
                <a:ext uri="{FF2B5EF4-FFF2-40B4-BE49-F238E27FC236}">
                  <a16:creationId xmlns="" xmlns:a16="http://schemas.microsoft.com/office/drawing/2014/main" id="{351CE830-E3FA-4571-92AA-78D71323FC64}"/>
                </a:ext>
              </a:extLst>
            </p:cNvPr>
            <p:cNvSpPr/>
            <p:nvPr/>
          </p:nvSpPr>
          <p:spPr bwMode="auto">
            <a:xfrm>
              <a:off x="2113323" y="2405145"/>
              <a:ext cx="53234" cy="379207"/>
            </a:xfrm>
            <a:custGeom>
              <a:avLst/>
              <a:gdLst>
                <a:gd name="T0" fmla="*/ 30 w 81"/>
                <a:gd name="T1" fmla="*/ 577 h 577"/>
                <a:gd name="T2" fmla="*/ 0 w 81"/>
                <a:gd name="T3" fmla="*/ 574 h 577"/>
                <a:gd name="T4" fmla="*/ 50 w 81"/>
                <a:gd name="T5" fmla="*/ 0 h 577"/>
                <a:gd name="T6" fmla="*/ 81 w 81"/>
                <a:gd name="T7" fmla="*/ 3 h 577"/>
                <a:gd name="T8" fmla="*/ 30 w 81"/>
                <a:gd name="T9" fmla="*/ 577 h 577"/>
              </a:gdLst>
              <a:ahLst/>
              <a:cxnLst>
                <a:cxn ang="0">
                  <a:pos x="T0" y="T1"/>
                </a:cxn>
                <a:cxn ang="0">
                  <a:pos x="T2" y="T3"/>
                </a:cxn>
                <a:cxn ang="0">
                  <a:pos x="T4" y="T5"/>
                </a:cxn>
                <a:cxn ang="0">
                  <a:pos x="T6" y="T7"/>
                </a:cxn>
                <a:cxn ang="0">
                  <a:pos x="T8" y="T9"/>
                </a:cxn>
              </a:cxnLst>
              <a:rect l="0" t="0" r="r" b="b"/>
              <a:pathLst>
                <a:path w="81" h="577">
                  <a:moveTo>
                    <a:pt x="30" y="577"/>
                  </a:moveTo>
                  <a:lnTo>
                    <a:pt x="0" y="574"/>
                  </a:lnTo>
                  <a:lnTo>
                    <a:pt x="50" y="0"/>
                  </a:lnTo>
                  <a:lnTo>
                    <a:pt x="81" y="3"/>
                  </a:lnTo>
                  <a:lnTo>
                    <a:pt x="30" y="577"/>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3" name="îšḻíḑé">
              <a:extLst>
                <a:ext uri="{FF2B5EF4-FFF2-40B4-BE49-F238E27FC236}">
                  <a16:creationId xmlns="" xmlns:a16="http://schemas.microsoft.com/office/drawing/2014/main" id="{7900BDD6-A031-424C-BDA1-D88C746CB33E}"/>
                </a:ext>
              </a:extLst>
            </p:cNvPr>
            <p:cNvSpPr/>
            <p:nvPr/>
          </p:nvSpPr>
          <p:spPr bwMode="auto">
            <a:xfrm>
              <a:off x="2113323" y="2405145"/>
              <a:ext cx="53234" cy="379207"/>
            </a:xfrm>
            <a:custGeom>
              <a:avLst/>
              <a:gdLst>
                <a:gd name="T0" fmla="*/ 30 w 81"/>
                <a:gd name="T1" fmla="*/ 577 h 577"/>
                <a:gd name="T2" fmla="*/ 0 w 81"/>
                <a:gd name="T3" fmla="*/ 574 h 577"/>
                <a:gd name="T4" fmla="*/ 50 w 81"/>
                <a:gd name="T5" fmla="*/ 0 h 577"/>
                <a:gd name="T6" fmla="*/ 81 w 81"/>
                <a:gd name="T7" fmla="*/ 3 h 577"/>
                <a:gd name="T8" fmla="*/ 30 w 81"/>
                <a:gd name="T9" fmla="*/ 577 h 577"/>
              </a:gdLst>
              <a:ahLst/>
              <a:cxnLst>
                <a:cxn ang="0">
                  <a:pos x="T0" y="T1"/>
                </a:cxn>
                <a:cxn ang="0">
                  <a:pos x="T2" y="T3"/>
                </a:cxn>
                <a:cxn ang="0">
                  <a:pos x="T4" y="T5"/>
                </a:cxn>
                <a:cxn ang="0">
                  <a:pos x="T6" y="T7"/>
                </a:cxn>
                <a:cxn ang="0">
                  <a:pos x="T8" y="T9"/>
                </a:cxn>
              </a:cxnLst>
              <a:rect l="0" t="0" r="r" b="b"/>
              <a:pathLst>
                <a:path w="81" h="577">
                  <a:moveTo>
                    <a:pt x="30" y="577"/>
                  </a:moveTo>
                  <a:lnTo>
                    <a:pt x="0" y="574"/>
                  </a:lnTo>
                  <a:lnTo>
                    <a:pt x="50" y="0"/>
                  </a:lnTo>
                  <a:lnTo>
                    <a:pt x="81" y="3"/>
                  </a:lnTo>
                  <a:lnTo>
                    <a:pt x="30" y="57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4" name="ïśļîďê">
              <a:extLst>
                <a:ext uri="{FF2B5EF4-FFF2-40B4-BE49-F238E27FC236}">
                  <a16:creationId xmlns="" xmlns:a16="http://schemas.microsoft.com/office/drawing/2014/main" id="{DA4DC1AD-C43A-4C20-80FE-C073F4802AF3}"/>
                </a:ext>
              </a:extLst>
            </p:cNvPr>
            <p:cNvSpPr/>
            <p:nvPr/>
          </p:nvSpPr>
          <p:spPr bwMode="auto">
            <a:xfrm>
              <a:off x="2165242" y="2588504"/>
              <a:ext cx="37461" cy="200447"/>
            </a:xfrm>
            <a:custGeom>
              <a:avLst/>
              <a:gdLst>
                <a:gd name="T0" fmla="*/ 30 w 57"/>
                <a:gd name="T1" fmla="*/ 305 h 305"/>
                <a:gd name="T2" fmla="*/ 0 w 57"/>
                <a:gd name="T3" fmla="*/ 302 h 305"/>
                <a:gd name="T4" fmla="*/ 27 w 57"/>
                <a:gd name="T5" fmla="*/ 0 h 305"/>
                <a:gd name="T6" fmla="*/ 57 w 57"/>
                <a:gd name="T7" fmla="*/ 3 h 305"/>
                <a:gd name="T8" fmla="*/ 30 w 57"/>
                <a:gd name="T9" fmla="*/ 305 h 305"/>
              </a:gdLst>
              <a:ahLst/>
              <a:cxnLst>
                <a:cxn ang="0">
                  <a:pos x="T0" y="T1"/>
                </a:cxn>
                <a:cxn ang="0">
                  <a:pos x="T2" y="T3"/>
                </a:cxn>
                <a:cxn ang="0">
                  <a:pos x="T4" y="T5"/>
                </a:cxn>
                <a:cxn ang="0">
                  <a:pos x="T6" y="T7"/>
                </a:cxn>
                <a:cxn ang="0">
                  <a:pos x="T8" y="T9"/>
                </a:cxn>
              </a:cxnLst>
              <a:rect l="0" t="0" r="r" b="b"/>
              <a:pathLst>
                <a:path w="57" h="305">
                  <a:moveTo>
                    <a:pt x="30" y="305"/>
                  </a:moveTo>
                  <a:lnTo>
                    <a:pt x="0" y="302"/>
                  </a:lnTo>
                  <a:lnTo>
                    <a:pt x="27" y="0"/>
                  </a:lnTo>
                  <a:lnTo>
                    <a:pt x="57" y="3"/>
                  </a:lnTo>
                  <a:lnTo>
                    <a:pt x="30" y="305"/>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5" name="îṣľîḑe">
              <a:extLst>
                <a:ext uri="{FF2B5EF4-FFF2-40B4-BE49-F238E27FC236}">
                  <a16:creationId xmlns="" xmlns:a16="http://schemas.microsoft.com/office/drawing/2014/main" id="{81F6349A-C196-44A7-8CE7-1DD0DA1439B6}"/>
                </a:ext>
              </a:extLst>
            </p:cNvPr>
            <p:cNvSpPr/>
            <p:nvPr/>
          </p:nvSpPr>
          <p:spPr bwMode="auto">
            <a:xfrm>
              <a:off x="2165242" y="2588504"/>
              <a:ext cx="37461" cy="200447"/>
            </a:xfrm>
            <a:custGeom>
              <a:avLst/>
              <a:gdLst>
                <a:gd name="T0" fmla="*/ 30 w 57"/>
                <a:gd name="T1" fmla="*/ 305 h 305"/>
                <a:gd name="T2" fmla="*/ 0 w 57"/>
                <a:gd name="T3" fmla="*/ 302 h 305"/>
                <a:gd name="T4" fmla="*/ 27 w 57"/>
                <a:gd name="T5" fmla="*/ 0 h 305"/>
                <a:gd name="T6" fmla="*/ 57 w 57"/>
                <a:gd name="T7" fmla="*/ 3 h 305"/>
                <a:gd name="T8" fmla="*/ 30 w 57"/>
                <a:gd name="T9" fmla="*/ 305 h 305"/>
              </a:gdLst>
              <a:ahLst/>
              <a:cxnLst>
                <a:cxn ang="0">
                  <a:pos x="T0" y="T1"/>
                </a:cxn>
                <a:cxn ang="0">
                  <a:pos x="T2" y="T3"/>
                </a:cxn>
                <a:cxn ang="0">
                  <a:pos x="T4" y="T5"/>
                </a:cxn>
                <a:cxn ang="0">
                  <a:pos x="T6" y="T7"/>
                </a:cxn>
                <a:cxn ang="0">
                  <a:pos x="T8" y="T9"/>
                </a:cxn>
              </a:cxnLst>
              <a:rect l="0" t="0" r="r" b="b"/>
              <a:pathLst>
                <a:path w="57" h="305">
                  <a:moveTo>
                    <a:pt x="30" y="305"/>
                  </a:moveTo>
                  <a:lnTo>
                    <a:pt x="0" y="302"/>
                  </a:lnTo>
                  <a:lnTo>
                    <a:pt x="27" y="0"/>
                  </a:lnTo>
                  <a:lnTo>
                    <a:pt x="57" y="3"/>
                  </a:lnTo>
                  <a:lnTo>
                    <a:pt x="30" y="30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6" name="îSľíḓê">
              <a:extLst>
                <a:ext uri="{FF2B5EF4-FFF2-40B4-BE49-F238E27FC236}">
                  <a16:creationId xmlns="" xmlns:a16="http://schemas.microsoft.com/office/drawing/2014/main" id="{623E3A63-7FF7-47BD-9C91-D144D870F065}"/>
                </a:ext>
              </a:extLst>
            </p:cNvPr>
            <p:cNvSpPr/>
            <p:nvPr/>
          </p:nvSpPr>
          <p:spPr bwMode="auto">
            <a:xfrm>
              <a:off x="2184958" y="2434719"/>
              <a:ext cx="51262" cy="356204"/>
            </a:xfrm>
            <a:custGeom>
              <a:avLst/>
              <a:gdLst>
                <a:gd name="T0" fmla="*/ 31 w 78"/>
                <a:gd name="T1" fmla="*/ 542 h 542"/>
                <a:gd name="T2" fmla="*/ 0 w 78"/>
                <a:gd name="T3" fmla="*/ 539 h 542"/>
                <a:gd name="T4" fmla="*/ 48 w 78"/>
                <a:gd name="T5" fmla="*/ 0 h 542"/>
                <a:gd name="T6" fmla="*/ 78 w 78"/>
                <a:gd name="T7" fmla="*/ 3 h 542"/>
                <a:gd name="T8" fmla="*/ 31 w 78"/>
                <a:gd name="T9" fmla="*/ 542 h 542"/>
              </a:gdLst>
              <a:ahLst/>
              <a:cxnLst>
                <a:cxn ang="0">
                  <a:pos x="T0" y="T1"/>
                </a:cxn>
                <a:cxn ang="0">
                  <a:pos x="T2" y="T3"/>
                </a:cxn>
                <a:cxn ang="0">
                  <a:pos x="T4" y="T5"/>
                </a:cxn>
                <a:cxn ang="0">
                  <a:pos x="T6" y="T7"/>
                </a:cxn>
                <a:cxn ang="0">
                  <a:pos x="T8" y="T9"/>
                </a:cxn>
              </a:cxnLst>
              <a:rect l="0" t="0" r="r" b="b"/>
              <a:pathLst>
                <a:path w="78" h="542">
                  <a:moveTo>
                    <a:pt x="31" y="542"/>
                  </a:moveTo>
                  <a:lnTo>
                    <a:pt x="0" y="539"/>
                  </a:lnTo>
                  <a:lnTo>
                    <a:pt x="48" y="0"/>
                  </a:lnTo>
                  <a:lnTo>
                    <a:pt x="78" y="3"/>
                  </a:lnTo>
                  <a:lnTo>
                    <a:pt x="31" y="542"/>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7" name="ïŝḷiḓé">
              <a:extLst>
                <a:ext uri="{FF2B5EF4-FFF2-40B4-BE49-F238E27FC236}">
                  <a16:creationId xmlns="" xmlns:a16="http://schemas.microsoft.com/office/drawing/2014/main" id="{A73BAA7F-5101-402F-9B58-97FD1FBC17F3}"/>
                </a:ext>
              </a:extLst>
            </p:cNvPr>
            <p:cNvSpPr/>
            <p:nvPr/>
          </p:nvSpPr>
          <p:spPr bwMode="auto">
            <a:xfrm>
              <a:off x="2184958" y="2434719"/>
              <a:ext cx="51262" cy="356204"/>
            </a:xfrm>
            <a:custGeom>
              <a:avLst/>
              <a:gdLst>
                <a:gd name="T0" fmla="*/ 31 w 78"/>
                <a:gd name="T1" fmla="*/ 542 h 542"/>
                <a:gd name="T2" fmla="*/ 0 w 78"/>
                <a:gd name="T3" fmla="*/ 539 h 542"/>
                <a:gd name="T4" fmla="*/ 48 w 78"/>
                <a:gd name="T5" fmla="*/ 0 h 542"/>
                <a:gd name="T6" fmla="*/ 78 w 78"/>
                <a:gd name="T7" fmla="*/ 3 h 542"/>
                <a:gd name="T8" fmla="*/ 31 w 78"/>
                <a:gd name="T9" fmla="*/ 542 h 542"/>
              </a:gdLst>
              <a:ahLst/>
              <a:cxnLst>
                <a:cxn ang="0">
                  <a:pos x="T0" y="T1"/>
                </a:cxn>
                <a:cxn ang="0">
                  <a:pos x="T2" y="T3"/>
                </a:cxn>
                <a:cxn ang="0">
                  <a:pos x="T4" y="T5"/>
                </a:cxn>
                <a:cxn ang="0">
                  <a:pos x="T6" y="T7"/>
                </a:cxn>
                <a:cxn ang="0">
                  <a:pos x="T8" y="T9"/>
                </a:cxn>
              </a:cxnLst>
              <a:rect l="0" t="0" r="r" b="b"/>
              <a:pathLst>
                <a:path w="78" h="542">
                  <a:moveTo>
                    <a:pt x="31" y="542"/>
                  </a:moveTo>
                  <a:lnTo>
                    <a:pt x="0" y="539"/>
                  </a:lnTo>
                  <a:lnTo>
                    <a:pt x="48" y="0"/>
                  </a:lnTo>
                  <a:lnTo>
                    <a:pt x="78" y="3"/>
                  </a:lnTo>
                  <a:lnTo>
                    <a:pt x="31" y="54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8" name="ïśḷiḑe">
              <a:extLst>
                <a:ext uri="{FF2B5EF4-FFF2-40B4-BE49-F238E27FC236}">
                  <a16:creationId xmlns="" xmlns:a16="http://schemas.microsoft.com/office/drawing/2014/main" id="{8246EF18-AC55-4EF3-8802-ADEA0F5F94B1}"/>
                </a:ext>
              </a:extLst>
            </p:cNvPr>
            <p:cNvSpPr/>
            <p:nvPr/>
          </p:nvSpPr>
          <p:spPr bwMode="auto">
            <a:xfrm>
              <a:off x="2236877" y="2543814"/>
              <a:ext cx="41404" cy="251710"/>
            </a:xfrm>
            <a:custGeom>
              <a:avLst/>
              <a:gdLst>
                <a:gd name="T0" fmla="*/ 30 w 63"/>
                <a:gd name="T1" fmla="*/ 383 h 383"/>
                <a:gd name="T2" fmla="*/ 0 w 63"/>
                <a:gd name="T3" fmla="*/ 380 h 383"/>
                <a:gd name="T4" fmla="*/ 33 w 63"/>
                <a:gd name="T5" fmla="*/ 0 h 383"/>
                <a:gd name="T6" fmla="*/ 63 w 63"/>
                <a:gd name="T7" fmla="*/ 2 h 383"/>
                <a:gd name="T8" fmla="*/ 30 w 63"/>
                <a:gd name="T9" fmla="*/ 383 h 383"/>
              </a:gdLst>
              <a:ahLst/>
              <a:cxnLst>
                <a:cxn ang="0">
                  <a:pos x="T0" y="T1"/>
                </a:cxn>
                <a:cxn ang="0">
                  <a:pos x="T2" y="T3"/>
                </a:cxn>
                <a:cxn ang="0">
                  <a:pos x="T4" y="T5"/>
                </a:cxn>
                <a:cxn ang="0">
                  <a:pos x="T6" y="T7"/>
                </a:cxn>
                <a:cxn ang="0">
                  <a:pos x="T8" y="T9"/>
                </a:cxn>
              </a:cxnLst>
              <a:rect l="0" t="0" r="r" b="b"/>
              <a:pathLst>
                <a:path w="63" h="383">
                  <a:moveTo>
                    <a:pt x="30" y="383"/>
                  </a:moveTo>
                  <a:lnTo>
                    <a:pt x="0" y="380"/>
                  </a:lnTo>
                  <a:lnTo>
                    <a:pt x="33" y="0"/>
                  </a:lnTo>
                  <a:lnTo>
                    <a:pt x="63" y="2"/>
                  </a:lnTo>
                  <a:lnTo>
                    <a:pt x="30" y="383"/>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9" name="ï$1iḑe">
              <a:extLst>
                <a:ext uri="{FF2B5EF4-FFF2-40B4-BE49-F238E27FC236}">
                  <a16:creationId xmlns="" xmlns:a16="http://schemas.microsoft.com/office/drawing/2014/main" id="{83F9611F-D28D-4780-925D-796D2A713304}"/>
                </a:ext>
              </a:extLst>
            </p:cNvPr>
            <p:cNvSpPr/>
            <p:nvPr/>
          </p:nvSpPr>
          <p:spPr bwMode="auto">
            <a:xfrm>
              <a:off x="2236877" y="2543814"/>
              <a:ext cx="41404" cy="251710"/>
            </a:xfrm>
            <a:custGeom>
              <a:avLst/>
              <a:gdLst>
                <a:gd name="T0" fmla="*/ 30 w 63"/>
                <a:gd name="T1" fmla="*/ 383 h 383"/>
                <a:gd name="T2" fmla="*/ 0 w 63"/>
                <a:gd name="T3" fmla="*/ 380 h 383"/>
                <a:gd name="T4" fmla="*/ 33 w 63"/>
                <a:gd name="T5" fmla="*/ 0 h 383"/>
                <a:gd name="T6" fmla="*/ 63 w 63"/>
                <a:gd name="T7" fmla="*/ 2 h 383"/>
                <a:gd name="T8" fmla="*/ 30 w 63"/>
                <a:gd name="T9" fmla="*/ 383 h 383"/>
              </a:gdLst>
              <a:ahLst/>
              <a:cxnLst>
                <a:cxn ang="0">
                  <a:pos x="T0" y="T1"/>
                </a:cxn>
                <a:cxn ang="0">
                  <a:pos x="T2" y="T3"/>
                </a:cxn>
                <a:cxn ang="0">
                  <a:pos x="T4" y="T5"/>
                </a:cxn>
                <a:cxn ang="0">
                  <a:pos x="T6" y="T7"/>
                </a:cxn>
                <a:cxn ang="0">
                  <a:pos x="T8" y="T9"/>
                </a:cxn>
              </a:cxnLst>
              <a:rect l="0" t="0" r="r" b="b"/>
              <a:pathLst>
                <a:path w="63" h="383">
                  <a:moveTo>
                    <a:pt x="30" y="383"/>
                  </a:moveTo>
                  <a:lnTo>
                    <a:pt x="0" y="380"/>
                  </a:lnTo>
                  <a:lnTo>
                    <a:pt x="33" y="0"/>
                  </a:lnTo>
                  <a:lnTo>
                    <a:pt x="63" y="2"/>
                  </a:lnTo>
                  <a:lnTo>
                    <a:pt x="30" y="38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0" name="ïS1ide">
              <a:extLst>
                <a:ext uri="{FF2B5EF4-FFF2-40B4-BE49-F238E27FC236}">
                  <a16:creationId xmlns="" xmlns:a16="http://schemas.microsoft.com/office/drawing/2014/main" id="{EFD0727E-0FE3-4C22-A645-F137D1E5EBCA}"/>
                </a:ext>
              </a:extLst>
            </p:cNvPr>
            <p:cNvSpPr/>
            <p:nvPr/>
          </p:nvSpPr>
          <p:spPr bwMode="auto">
            <a:xfrm>
              <a:off x="2256593" y="2562216"/>
              <a:ext cx="40747" cy="235279"/>
            </a:xfrm>
            <a:custGeom>
              <a:avLst/>
              <a:gdLst>
                <a:gd name="T0" fmla="*/ 30 w 62"/>
                <a:gd name="T1" fmla="*/ 358 h 358"/>
                <a:gd name="T2" fmla="*/ 0 w 62"/>
                <a:gd name="T3" fmla="*/ 355 h 358"/>
                <a:gd name="T4" fmla="*/ 32 w 62"/>
                <a:gd name="T5" fmla="*/ 0 h 358"/>
                <a:gd name="T6" fmla="*/ 62 w 62"/>
                <a:gd name="T7" fmla="*/ 3 h 358"/>
                <a:gd name="T8" fmla="*/ 30 w 62"/>
                <a:gd name="T9" fmla="*/ 358 h 358"/>
              </a:gdLst>
              <a:ahLst/>
              <a:cxnLst>
                <a:cxn ang="0">
                  <a:pos x="T0" y="T1"/>
                </a:cxn>
                <a:cxn ang="0">
                  <a:pos x="T2" y="T3"/>
                </a:cxn>
                <a:cxn ang="0">
                  <a:pos x="T4" y="T5"/>
                </a:cxn>
                <a:cxn ang="0">
                  <a:pos x="T6" y="T7"/>
                </a:cxn>
                <a:cxn ang="0">
                  <a:pos x="T8" y="T9"/>
                </a:cxn>
              </a:cxnLst>
              <a:rect l="0" t="0" r="r" b="b"/>
              <a:pathLst>
                <a:path w="62" h="358">
                  <a:moveTo>
                    <a:pt x="30" y="358"/>
                  </a:moveTo>
                  <a:lnTo>
                    <a:pt x="0" y="355"/>
                  </a:lnTo>
                  <a:lnTo>
                    <a:pt x="32" y="0"/>
                  </a:lnTo>
                  <a:lnTo>
                    <a:pt x="62" y="3"/>
                  </a:lnTo>
                  <a:lnTo>
                    <a:pt x="30" y="358"/>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1" name="îṥ1iḑe">
              <a:extLst>
                <a:ext uri="{FF2B5EF4-FFF2-40B4-BE49-F238E27FC236}">
                  <a16:creationId xmlns="" xmlns:a16="http://schemas.microsoft.com/office/drawing/2014/main" id="{BD28D83F-3D21-4E44-B5C4-5F7E71381DA7}"/>
                </a:ext>
              </a:extLst>
            </p:cNvPr>
            <p:cNvSpPr/>
            <p:nvPr/>
          </p:nvSpPr>
          <p:spPr bwMode="auto">
            <a:xfrm>
              <a:off x="2256593" y="2562216"/>
              <a:ext cx="40747" cy="235279"/>
            </a:xfrm>
            <a:custGeom>
              <a:avLst/>
              <a:gdLst>
                <a:gd name="T0" fmla="*/ 30 w 62"/>
                <a:gd name="T1" fmla="*/ 358 h 358"/>
                <a:gd name="T2" fmla="*/ 0 w 62"/>
                <a:gd name="T3" fmla="*/ 355 h 358"/>
                <a:gd name="T4" fmla="*/ 32 w 62"/>
                <a:gd name="T5" fmla="*/ 0 h 358"/>
                <a:gd name="T6" fmla="*/ 62 w 62"/>
                <a:gd name="T7" fmla="*/ 3 h 358"/>
                <a:gd name="T8" fmla="*/ 30 w 62"/>
                <a:gd name="T9" fmla="*/ 358 h 358"/>
              </a:gdLst>
              <a:ahLst/>
              <a:cxnLst>
                <a:cxn ang="0">
                  <a:pos x="T0" y="T1"/>
                </a:cxn>
                <a:cxn ang="0">
                  <a:pos x="T2" y="T3"/>
                </a:cxn>
                <a:cxn ang="0">
                  <a:pos x="T4" y="T5"/>
                </a:cxn>
                <a:cxn ang="0">
                  <a:pos x="T6" y="T7"/>
                </a:cxn>
                <a:cxn ang="0">
                  <a:pos x="T8" y="T9"/>
                </a:cxn>
              </a:cxnLst>
              <a:rect l="0" t="0" r="r" b="b"/>
              <a:pathLst>
                <a:path w="62" h="358">
                  <a:moveTo>
                    <a:pt x="30" y="358"/>
                  </a:moveTo>
                  <a:lnTo>
                    <a:pt x="0" y="355"/>
                  </a:lnTo>
                  <a:lnTo>
                    <a:pt x="32" y="0"/>
                  </a:lnTo>
                  <a:lnTo>
                    <a:pt x="62" y="3"/>
                  </a:lnTo>
                  <a:lnTo>
                    <a:pt x="30" y="35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2" name="ïś1iḑê">
              <a:extLst>
                <a:ext uri="{FF2B5EF4-FFF2-40B4-BE49-F238E27FC236}">
                  <a16:creationId xmlns="" xmlns:a16="http://schemas.microsoft.com/office/drawing/2014/main" id="{B5CA5CCA-F936-4964-9BC5-8468E318DF67}"/>
                </a:ext>
              </a:extLst>
            </p:cNvPr>
            <p:cNvSpPr/>
            <p:nvPr/>
          </p:nvSpPr>
          <p:spPr bwMode="auto">
            <a:xfrm>
              <a:off x="2308512" y="2649625"/>
              <a:ext cx="32860" cy="152471"/>
            </a:xfrm>
            <a:custGeom>
              <a:avLst/>
              <a:gdLst>
                <a:gd name="T0" fmla="*/ 30 w 50"/>
                <a:gd name="T1" fmla="*/ 232 h 232"/>
                <a:gd name="T2" fmla="*/ 0 w 50"/>
                <a:gd name="T3" fmla="*/ 229 h 232"/>
                <a:gd name="T4" fmla="*/ 20 w 50"/>
                <a:gd name="T5" fmla="*/ 0 h 232"/>
                <a:gd name="T6" fmla="*/ 50 w 50"/>
                <a:gd name="T7" fmla="*/ 1 h 232"/>
                <a:gd name="T8" fmla="*/ 30 w 50"/>
                <a:gd name="T9" fmla="*/ 232 h 232"/>
              </a:gdLst>
              <a:ahLst/>
              <a:cxnLst>
                <a:cxn ang="0">
                  <a:pos x="T0" y="T1"/>
                </a:cxn>
                <a:cxn ang="0">
                  <a:pos x="T2" y="T3"/>
                </a:cxn>
                <a:cxn ang="0">
                  <a:pos x="T4" y="T5"/>
                </a:cxn>
                <a:cxn ang="0">
                  <a:pos x="T6" y="T7"/>
                </a:cxn>
                <a:cxn ang="0">
                  <a:pos x="T8" y="T9"/>
                </a:cxn>
              </a:cxnLst>
              <a:rect l="0" t="0" r="r" b="b"/>
              <a:pathLst>
                <a:path w="50" h="232">
                  <a:moveTo>
                    <a:pt x="30" y="232"/>
                  </a:moveTo>
                  <a:lnTo>
                    <a:pt x="0" y="229"/>
                  </a:lnTo>
                  <a:lnTo>
                    <a:pt x="20" y="0"/>
                  </a:lnTo>
                  <a:lnTo>
                    <a:pt x="50" y="1"/>
                  </a:lnTo>
                  <a:lnTo>
                    <a:pt x="30" y="232"/>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3" name="ïṣļïďé">
              <a:extLst>
                <a:ext uri="{FF2B5EF4-FFF2-40B4-BE49-F238E27FC236}">
                  <a16:creationId xmlns="" xmlns:a16="http://schemas.microsoft.com/office/drawing/2014/main" id="{70B2A2E6-418F-4409-B093-9B18D7E95240}"/>
                </a:ext>
              </a:extLst>
            </p:cNvPr>
            <p:cNvSpPr/>
            <p:nvPr/>
          </p:nvSpPr>
          <p:spPr bwMode="auto">
            <a:xfrm>
              <a:off x="2308512" y="2649625"/>
              <a:ext cx="32860" cy="152471"/>
            </a:xfrm>
            <a:custGeom>
              <a:avLst/>
              <a:gdLst>
                <a:gd name="T0" fmla="*/ 30 w 50"/>
                <a:gd name="T1" fmla="*/ 232 h 232"/>
                <a:gd name="T2" fmla="*/ 0 w 50"/>
                <a:gd name="T3" fmla="*/ 229 h 232"/>
                <a:gd name="T4" fmla="*/ 20 w 50"/>
                <a:gd name="T5" fmla="*/ 0 h 232"/>
                <a:gd name="T6" fmla="*/ 50 w 50"/>
                <a:gd name="T7" fmla="*/ 1 h 232"/>
                <a:gd name="T8" fmla="*/ 30 w 50"/>
                <a:gd name="T9" fmla="*/ 232 h 232"/>
              </a:gdLst>
              <a:ahLst/>
              <a:cxnLst>
                <a:cxn ang="0">
                  <a:pos x="T0" y="T1"/>
                </a:cxn>
                <a:cxn ang="0">
                  <a:pos x="T2" y="T3"/>
                </a:cxn>
                <a:cxn ang="0">
                  <a:pos x="T4" y="T5"/>
                </a:cxn>
                <a:cxn ang="0">
                  <a:pos x="T6" y="T7"/>
                </a:cxn>
                <a:cxn ang="0">
                  <a:pos x="T8" y="T9"/>
                </a:cxn>
              </a:cxnLst>
              <a:rect l="0" t="0" r="r" b="b"/>
              <a:pathLst>
                <a:path w="50" h="232">
                  <a:moveTo>
                    <a:pt x="30" y="232"/>
                  </a:moveTo>
                  <a:lnTo>
                    <a:pt x="0" y="229"/>
                  </a:lnTo>
                  <a:lnTo>
                    <a:pt x="20" y="0"/>
                  </a:lnTo>
                  <a:lnTo>
                    <a:pt x="50" y="1"/>
                  </a:lnTo>
                  <a:lnTo>
                    <a:pt x="30" y="23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4" name="ïṡ1iďè">
              <a:extLst>
                <a:ext uri="{FF2B5EF4-FFF2-40B4-BE49-F238E27FC236}">
                  <a16:creationId xmlns="" xmlns:a16="http://schemas.microsoft.com/office/drawing/2014/main" id="{2BC44746-0857-431C-B9E7-9E58CFF5AC3B}"/>
                </a:ext>
              </a:extLst>
            </p:cNvPr>
            <p:cNvSpPr/>
            <p:nvPr/>
          </p:nvSpPr>
          <p:spPr bwMode="auto">
            <a:xfrm>
              <a:off x="2328228" y="2688399"/>
              <a:ext cx="29575" cy="114353"/>
            </a:xfrm>
            <a:custGeom>
              <a:avLst/>
              <a:gdLst>
                <a:gd name="T0" fmla="*/ 30 w 45"/>
                <a:gd name="T1" fmla="*/ 174 h 174"/>
                <a:gd name="T2" fmla="*/ 0 w 45"/>
                <a:gd name="T3" fmla="*/ 173 h 174"/>
                <a:gd name="T4" fmla="*/ 16 w 45"/>
                <a:gd name="T5" fmla="*/ 0 h 174"/>
                <a:gd name="T6" fmla="*/ 45 w 45"/>
                <a:gd name="T7" fmla="*/ 3 h 174"/>
                <a:gd name="T8" fmla="*/ 30 w 45"/>
                <a:gd name="T9" fmla="*/ 174 h 174"/>
              </a:gdLst>
              <a:ahLst/>
              <a:cxnLst>
                <a:cxn ang="0">
                  <a:pos x="T0" y="T1"/>
                </a:cxn>
                <a:cxn ang="0">
                  <a:pos x="T2" y="T3"/>
                </a:cxn>
                <a:cxn ang="0">
                  <a:pos x="T4" y="T5"/>
                </a:cxn>
                <a:cxn ang="0">
                  <a:pos x="T6" y="T7"/>
                </a:cxn>
                <a:cxn ang="0">
                  <a:pos x="T8" y="T9"/>
                </a:cxn>
              </a:cxnLst>
              <a:rect l="0" t="0" r="r" b="b"/>
              <a:pathLst>
                <a:path w="45" h="174">
                  <a:moveTo>
                    <a:pt x="30" y="174"/>
                  </a:moveTo>
                  <a:lnTo>
                    <a:pt x="0" y="173"/>
                  </a:lnTo>
                  <a:lnTo>
                    <a:pt x="16" y="0"/>
                  </a:lnTo>
                  <a:lnTo>
                    <a:pt x="45" y="3"/>
                  </a:lnTo>
                  <a:lnTo>
                    <a:pt x="30" y="174"/>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5" name="iśľíḑê">
              <a:extLst>
                <a:ext uri="{FF2B5EF4-FFF2-40B4-BE49-F238E27FC236}">
                  <a16:creationId xmlns="" xmlns:a16="http://schemas.microsoft.com/office/drawing/2014/main" id="{08149037-4665-4ED0-9C9F-D310CF078C74}"/>
                </a:ext>
              </a:extLst>
            </p:cNvPr>
            <p:cNvSpPr/>
            <p:nvPr/>
          </p:nvSpPr>
          <p:spPr bwMode="auto">
            <a:xfrm>
              <a:off x="2328228" y="2688399"/>
              <a:ext cx="29575" cy="114353"/>
            </a:xfrm>
            <a:custGeom>
              <a:avLst/>
              <a:gdLst>
                <a:gd name="T0" fmla="*/ 30 w 45"/>
                <a:gd name="T1" fmla="*/ 174 h 174"/>
                <a:gd name="T2" fmla="*/ 0 w 45"/>
                <a:gd name="T3" fmla="*/ 173 h 174"/>
                <a:gd name="T4" fmla="*/ 16 w 45"/>
                <a:gd name="T5" fmla="*/ 0 h 174"/>
                <a:gd name="T6" fmla="*/ 45 w 45"/>
                <a:gd name="T7" fmla="*/ 3 h 174"/>
                <a:gd name="T8" fmla="*/ 30 w 45"/>
                <a:gd name="T9" fmla="*/ 174 h 174"/>
              </a:gdLst>
              <a:ahLst/>
              <a:cxnLst>
                <a:cxn ang="0">
                  <a:pos x="T0" y="T1"/>
                </a:cxn>
                <a:cxn ang="0">
                  <a:pos x="T2" y="T3"/>
                </a:cxn>
                <a:cxn ang="0">
                  <a:pos x="T4" y="T5"/>
                </a:cxn>
                <a:cxn ang="0">
                  <a:pos x="T6" y="T7"/>
                </a:cxn>
                <a:cxn ang="0">
                  <a:pos x="T8" y="T9"/>
                </a:cxn>
              </a:cxnLst>
              <a:rect l="0" t="0" r="r" b="b"/>
              <a:pathLst>
                <a:path w="45" h="174">
                  <a:moveTo>
                    <a:pt x="30" y="174"/>
                  </a:moveTo>
                  <a:lnTo>
                    <a:pt x="0" y="173"/>
                  </a:lnTo>
                  <a:lnTo>
                    <a:pt x="16" y="0"/>
                  </a:lnTo>
                  <a:lnTo>
                    <a:pt x="45" y="3"/>
                  </a:lnTo>
                  <a:lnTo>
                    <a:pt x="30" y="17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6" name="îṧļïḑe">
              <a:extLst>
                <a:ext uri="{FF2B5EF4-FFF2-40B4-BE49-F238E27FC236}">
                  <a16:creationId xmlns="" xmlns:a16="http://schemas.microsoft.com/office/drawing/2014/main" id="{DFA2B8BF-EB4A-470D-93A8-2BE509744476}"/>
                </a:ext>
              </a:extLst>
            </p:cNvPr>
            <p:cNvSpPr/>
            <p:nvPr/>
          </p:nvSpPr>
          <p:spPr bwMode="auto">
            <a:xfrm>
              <a:off x="2379490" y="2722574"/>
              <a:ext cx="27603" cy="84779"/>
            </a:xfrm>
            <a:custGeom>
              <a:avLst/>
              <a:gdLst>
                <a:gd name="T0" fmla="*/ 32 w 42"/>
                <a:gd name="T1" fmla="*/ 129 h 129"/>
                <a:gd name="T2" fmla="*/ 0 w 42"/>
                <a:gd name="T3" fmla="*/ 126 h 129"/>
                <a:gd name="T4" fmla="*/ 12 w 42"/>
                <a:gd name="T5" fmla="*/ 0 h 129"/>
                <a:gd name="T6" fmla="*/ 42 w 42"/>
                <a:gd name="T7" fmla="*/ 3 h 129"/>
                <a:gd name="T8" fmla="*/ 32 w 42"/>
                <a:gd name="T9" fmla="*/ 129 h 129"/>
              </a:gdLst>
              <a:ahLst/>
              <a:cxnLst>
                <a:cxn ang="0">
                  <a:pos x="T0" y="T1"/>
                </a:cxn>
                <a:cxn ang="0">
                  <a:pos x="T2" y="T3"/>
                </a:cxn>
                <a:cxn ang="0">
                  <a:pos x="T4" y="T5"/>
                </a:cxn>
                <a:cxn ang="0">
                  <a:pos x="T6" y="T7"/>
                </a:cxn>
                <a:cxn ang="0">
                  <a:pos x="T8" y="T9"/>
                </a:cxn>
              </a:cxnLst>
              <a:rect l="0" t="0" r="r" b="b"/>
              <a:pathLst>
                <a:path w="42" h="129">
                  <a:moveTo>
                    <a:pt x="32" y="129"/>
                  </a:moveTo>
                  <a:lnTo>
                    <a:pt x="0" y="126"/>
                  </a:lnTo>
                  <a:lnTo>
                    <a:pt x="12" y="0"/>
                  </a:lnTo>
                  <a:lnTo>
                    <a:pt x="42" y="3"/>
                  </a:lnTo>
                  <a:lnTo>
                    <a:pt x="32" y="129"/>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7" name="îṣḷîḍè">
              <a:extLst>
                <a:ext uri="{FF2B5EF4-FFF2-40B4-BE49-F238E27FC236}">
                  <a16:creationId xmlns="" xmlns:a16="http://schemas.microsoft.com/office/drawing/2014/main" id="{E722889D-61D8-4546-90F7-DFABF8A5888E}"/>
                </a:ext>
              </a:extLst>
            </p:cNvPr>
            <p:cNvSpPr/>
            <p:nvPr/>
          </p:nvSpPr>
          <p:spPr bwMode="auto">
            <a:xfrm>
              <a:off x="2379490" y="2722574"/>
              <a:ext cx="27603" cy="84779"/>
            </a:xfrm>
            <a:custGeom>
              <a:avLst/>
              <a:gdLst>
                <a:gd name="T0" fmla="*/ 32 w 42"/>
                <a:gd name="T1" fmla="*/ 129 h 129"/>
                <a:gd name="T2" fmla="*/ 0 w 42"/>
                <a:gd name="T3" fmla="*/ 126 h 129"/>
                <a:gd name="T4" fmla="*/ 12 w 42"/>
                <a:gd name="T5" fmla="*/ 0 h 129"/>
                <a:gd name="T6" fmla="*/ 42 w 42"/>
                <a:gd name="T7" fmla="*/ 3 h 129"/>
                <a:gd name="T8" fmla="*/ 32 w 42"/>
                <a:gd name="T9" fmla="*/ 129 h 129"/>
              </a:gdLst>
              <a:ahLst/>
              <a:cxnLst>
                <a:cxn ang="0">
                  <a:pos x="T0" y="T1"/>
                </a:cxn>
                <a:cxn ang="0">
                  <a:pos x="T2" y="T3"/>
                </a:cxn>
                <a:cxn ang="0">
                  <a:pos x="T4" y="T5"/>
                </a:cxn>
                <a:cxn ang="0">
                  <a:pos x="T6" y="T7"/>
                </a:cxn>
                <a:cxn ang="0">
                  <a:pos x="T8" y="T9"/>
                </a:cxn>
              </a:cxnLst>
              <a:rect l="0" t="0" r="r" b="b"/>
              <a:pathLst>
                <a:path w="42" h="129">
                  <a:moveTo>
                    <a:pt x="32" y="129"/>
                  </a:moveTo>
                  <a:lnTo>
                    <a:pt x="0" y="126"/>
                  </a:lnTo>
                  <a:lnTo>
                    <a:pt x="12" y="0"/>
                  </a:lnTo>
                  <a:lnTo>
                    <a:pt x="42" y="3"/>
                  </a:lnTo>
                  <a:lnTo>
                    <a:pt x="32" y="12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8" name="išļiḍê">
              <a:extLst>
                <a:ext uri="{FF2B5EF4-FFF2-40B4-BE49-F238E27FC236}">
                  <a16:creationId xmlns="" xmlns:a16="http://schemas.microsoft.com/office/drawing/2014/main" id="{35C55060-BE25-4306-AB4F-67F242AF56A2}"/>
                </a:ext>
              </a:extLst>
            </p:cNvPr>
            <p:cNvSpPr/>
            <p:nvPr/>
          </p:nvSpPr>
          <p:spPr bwMode="auto">
            <a:xfrm>
              <a:off x="2400521" y="2533299"/>
              <a:ext cx="42719" cy="276026"/>
            </a:xfrm>
            <a:custGeom>
              <a:avLst/>
              <a:gdLst>
                <a:gd name="T0" fmla="*/ 30 w 65"/>
                <a:gd name="T1" fmla="*/ 420 h 420"/>
                <a:gd name="T2" fmla="*/ 0 w 65"/>
                <a:gd name="T3" fmla="*/ 417 h 420"/>
                <a:gd name="T4" fmla="*/ 35 w 65"/>
                <a:gd name="T5" fmla="*/ 0 h 420"/>
                <a:gd name="T6" fmla="*/ 65 w 65"/>
                <a:gd name="T7" fmla="*/ 3 h 420"/>
                <a:gd name="T8" fmla="*/ 30 w 65"/>
                <a:gd name="T9" fmla="*/ 420 h 420"/>
              </a:gdLst>
              <a:ahLst/>
              <a:cxnLst>
                <a:cxn ang="0">
                  <a:pos x="T0" y="T1"/>
                </a:cxn>
                <a:cxn ang="0">
                  <a:pos x="T2" y="T3"/>
                </a:cxn>
                <a:cxn ang="0">
                  <a:pos x="T4" y="T5"/>
                </a:cxn>
                <a:cxn ang="0">
                  <a:pos x="T6" y="T7"/>
                </a:cxn>
                <a:cxn ang="0">
                  <a:pos x="T8" y="T9"/>
                </a:cxn>
              </a:cxnLst>
              <a:rect l="0" t="0" r="r" b="b"/>
              <a:pathLst>
                <a:path w="65" h="420">
                  <a:moveTo>
                    <a:pt x="30" y="420"/>
                  </a:moveTo>
                  <a:lnTo>
                    <a:pt x="0" y="417"/>
                  </a:lnTo>
                  <a:lnTo>
                    <a:pt x="35" y="0"/>
                  </a:lnTo>
                  <a:lnTo>
                    <a:pt x="65" y="3"/>
                  </a:lnTo>
                  <a:lnTo>
                    <a:pt x="30" y="420"/>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9" name="îş1îdé">
              <a:extLst>
                <a:ext uri="{FF2B5EF4-FFF2-40B4-BE49-F238E27FC236}">
                  <a16:creationId xmlns="" xmlns:a16="http://schemas.microsoft.com/office/drawing/2014/main" id="{8455C7E4-3342-4848-A0E5-3090A1238CCB}"/>
                </a:ext>
              </a:extLst>
            </p:cNvPr>
            <p:cNvSpPr/>
            <p:nvPr/>
          </p:nvSpPr>
          <p:spPr bwMode="auto">
            <a:xfrm>
              <a:off x="2400521" y="2533299"/>
              <a:ext cx="42719" cy="276026"/>
            </a:xfrm>
            <a:custGeom>
              <a:avLst/>
              <a:gdLst>
                <a:gd name="T0" fmla="*/ 30 w 65"/>
                <a:gd name="T1" fmla="*/ 420 h 420"/>
                <a:gd name="T2" fmla="*/ 0 w 65"/>
                <a:gd name="T3" fmla="*/ 417 h 420"/>
                <a:gd name="T4" fmla="*/ 35 w 65"/>
                <a:gd name="T5" fmla="*/ 0 h 420"/>
                <a:gd name="T6" fmla="*/ 65 w 65"/>
                <a:gd name="T7" fmla="*/ 3 h 420"/>
                <a:gd name="T8" fmla="*/ 30 w 65"/>
                <a:gd name="T9" fmla="*/ 420 h 420"/>
              </a:gdLst>
              <a:ahLst/>
              <a:cxnLst>
                <a:cxn ang="0">
                  <a:pos x="T0" y="T1"/>
                </a:cxn>
                <a:cxn ang="0">
                  <a:pos x="T2" y="T3"/>
                </a:cxn>
                <a:cxn ang="0">
                  <a:pos x="T4" y="T5"/>
                </a:cxn>
                <a:cxn ang="0">
                  <a:pos x="T6" y="T7"/>
                </a:cxn>
                <a:cxn ang="0">
                  <a:pos x="T8" y="T9"/>
                </a:cxn>
              </a:cxnLst>
              <a:rect l="0" t="0" r="r" b="b"/>
              <a:pathLst>
                <a:path w="65" h="420">
                  <a:moveTo>
                    <a:pt x="30" y="420"/>
                  </a:moveTo>
                  <a:lnTo>
                    <a:pt x="0" y="417"/>
                  </a:lnTo>
                  <a:lnTo>
                    <a:pt x="35" y="0"/>
                  </a:lnTo>
                  <a:lnTo>
                    <a:pt x="65" y="3"/>
                  </a:lnTo>
                  <a:lnTo>
                    <a:pt x="30" y="42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0" name="ïṡḷïde">
              <a:extLst>
                <a:ext uri="{FF2B5EF4-FFF2-40B4-BE49-F238E27FC236}">
                  <a16:creationId xmlns="" xmlns:a16="http://schemas.microsoft.com/office/drawing/2014/main" id="{A48C9164-36BF-4D6E-9562-AD3AEA2ED076}"/>
                </a:ext>
              </a:extLst>
            </p:cNvPr>
            <p:cNvSpPr/>
            <p:nvPr/>
          </p:nvSpPr>
          <p:spPr bwMode="auto">
            <a:xfrm>
              <a:off x="2451783" y="2510954"/>
              <a:ext cx="46004" cy="302971"/>
            </a:xfrm>
            <a:custGeom>
              <a:avLst/>
              <a:gdLst>
                <a:gd name="T0" fmla="*/ 30 w 70"/>
                <a:gd name="T1" fmla="*/ 461 h 461"/>
                <a:gd name="T2" fmla="*/ 0 w 70"/>
                <a:gd name="T3" fmla="*/ 458 h 461"/>
                <a:gd name="T4" fmla="*/ 40 w 70"/>
                <a:gd name="T5" fmla="*/ 0 h 461"/>
                <a:gd name="T6" fmla="*/ 70 w 70"/>
                <a:gd name="T7" fmla="*/ 1 h 461"/>
                <a:gd name="T8" fmla="*/ 30 w 70"/>
                <a:gd name="T9" fmla="*/ 461 h 461"/>
              </a:gdLst>
              <a:ahLst/>
              <a:cxnLst>
                <a:cxn ang="0">
                  <a:pos x="T0" y="T1"/>
                </a:cxn>
                <a:cxn ang="0">
                  <a:pos x="T2" y="T3"/>
                </a:cxn>
                <a:cxn ang="0">
                  <a:pos x="T4" y="T5"/>
                </a:cxn>
                <a:cxn ang="0">
                  <a:pos x="T6" y="T7"/>
                </a:cxn>
                <a:cxn ang="0">
                  <a:pos x="T8" y="T9"/>
                </a:cxn>
              </a:cxnLst>
              <a:rect l="0" t="0" r="r" b="b"/>
              <a:pathLst>
                <a:path w="70" h="461">
                  <a:moveTo>
                    <a:pt x="30" y="461"/>
                  </a:moveTo>
                  <a:lnTo>
                    <a:pt x="0" y="458"/>
                  </a:lnTo>
                  <a:lnTo>
                    <a:pt x="40" y="0"/>
                  </a:lnTo>
                  <a:lnTo>
                    <a:pt x="70" y="1"/>
                  </a:lnTo>
                  <a:lnTo>
                    <a:pt x="30" y="461"/>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1" name="ïṩḷíḋê">
              <a:extLst>
                <a:ext uri="{FF2B5EF4-FFF2-40B4-BE49-F238E27FC236}">
                  <a16:creationId xmlns="" xmlns:a16="http://schemas.microsoft.com/office/drawing/2014/main" id="{38D9E54C-298F-4DBB-A4DF-1F4CCEF580BD}"/>
                </a:ext>
              </a:extLst>
            </p:cNvPr>
            <p:cNvSpPr/>
            <p:nvPr/>
          </p:nvSpPr>
          <p:spPr bwMode="auto">
            <a:xfrm>
              <a:off x="2451783" y="2510954"/>
              <a:ext cx="46004" cy="302971"/>
            </a:xfrm>
            <a:custGeom>
              <a:avLst/>
              <a:gdLst>
                <a:gd name="T0" fmla="*/ 30 w 70"/>
                <a:gd name="T1" fmla="*/ 461 h 461"/>
                <a:gd name="T2" fmla="*/ 0 w 70"/>
                <a:gd name="T3" fmla="*/ 458 h 461"/>
                <a:gd name="T4" fmla="*/ 40 w 70"/>
                <a:gd name="T5" fmla="*/ 0 h 461"/>
                <a:gd name="T6" fmla="*/ 70 w 70"/>
                <a:gd name="T7" fmla="*/ 1 h 461"/>
                <a:gd name="T8" fmla="*/ 30 w 70"/>
                <a:gd name="T9" fmla="*/ 461 h 461"/>
              </a:gdLst>
              <a:ahLst/>
              <a:cxnLst>
                <a:cxn ang="0">
                  <a:pos x="T0" y="T1"/>
                </a:cxn>
                <a:cxn ang="0">
                  <a:pos x="T2" y="T3"/>
                </a:cxn>
                <a:cxn ang="0">
                  <a:pos x="T4" y="T5"/>
                </a:cxn>
                <a:cxn ang="0">
                  <a:pos x="T6" y="T7"/>
                </a:cxn>
                <a:cxn ang="0">
                  <a:pos x="T8" y="T9"/>
                </a:cxn>
              </a:cxnLst>
              <a:rect l="0" t="0" r="r" b="b"/>
              <a:pathLst>
                <a:path w="70" h="461">
                  <a:moveTo>
                    <a:pt x="30" y="461"/>
                  </a:moveTo>
                  <a:lnTo>
                    <a:pt x="0" y="458"/>
                  </a:lnTo>
                  <a:lnTo>
                    <a:pt x="40" y="0"/>
                  </a:lnTo>
                  <a:lnTo>
                    <a:pt x="70" y="1"/>
                  </a:lnTo>
                  <a:lnTo>
                    <a:pt x="30" y="46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2" name="íS1îḋè">
              <a:extLst>
                <a:ext uri="{FF2B5EF4-FFF2-40B4-BE49-F238E27FC236}">
                  <a16:creationId xmlns="" xmlns:a16="http://schemas.microsoft.com/office/drawing/2014/main" id="{E886A2F5-EFB2-4A40-BD6E-D0ABB876C164}"/>
                </a:ext>
              </a:extLst>
            </p:cNvPr>
            <p:cNvSpPr/>
            <p:nvPr/>
          </p:nvSpPr>
          <p:spPr bwMode="auto">
            <a:xfrm>
              <a:off x="2471499" y="2416975"/>
              <a:ext cx="54548" cy="398923"/>
            </a:xfrm>
            <a:custGeom>
              <a:avLst/>
              <a:gdLst>
                <a:gd name="T0" fmla="*/ 30 w 83"/>
                <a:gd name="T1" fmla="*/ 607 h 607"/>
                <a:gd name="T2" fmla="*/ 0 w 83"/>
                <a:gd name="T3" fmla="*/ 604 h 607"/>
                <a:gd name="T4" fmla="*/ 53 w 83"/>
                <a:gd name="T5" fmla="*/ 0 h 607"/>
                <a:gd name="T6" fmla="*/ 83 w 83"/>
                <a:gd name="T7" fmla="*/ 2 h 607"/>
                <a:gd name="T8" fmla="*/ 30 w 83"/>
                <a:gd name="T9" fmla="*/ 607 h 607"/>
              </a:gdLst>
              <a:ahLst/>
              <a:cxnLst>
                <a:cxn ang="0">
                  <a:pos x="T0" y="T1"/>
                </a:cxn>
                <a:cxn ang="0">
                  <a:pos x="T2" y="T3"/>
                </a:cxn>
                <a:cxn ang="0">
                  <a:pos x="T4" y="T5"/>
                </a:cxn>
                <a:cxn ang="0">
                  <a:pos x="T6" y="T7"/>
                </a:cxn>
                <a:cxn ang="0">
                  <a:pos x="T8" y="T9"/>
                </a:cxn>
              </a:cxnLst>
              <a:rect l="0" t="0" r="r" b="b"/>
              <a:pathLst>
                <a:path w="83" h="607">
                  <a:moveTo>
                    <a:pt x="30" y="607"/>
                  </a:moveTo>
                  <a:lnTo>
                    <a:pt x="0" y="604"/>
                  </a:lnTo>
                  <a:lnTo>
                    <a:pt x="53" y="0"/>
                  </a:lnTo>
                  <a:lnTo>
                    <a:pt x="83" y="2"/>
                  </a:lnTo>
                  <a:lnTo>
                    <a:pt x="30" y="607"/>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3" name="ïṡ1ïde">
              <a:extLst>
                <a:ext uri="{FF2B5EF4-FFF2-40B4-BE49-F238E27FC236}">
                  <a16:creationId xmlns="" xmlns:a16="http://schemas.microsoft.com/office/drawing/2014/main" id="{D873D36F-A865-4B75-AF4C-9DDA865CFF60}"/>
                </a:ext>
              </a:extLst>
            </p:cNvPr>
            <p:cNvSpPr/>
            <p:nvPr/>
          </p:nvSpPr>
          <p:spPr bwMode="auto">
            <a:xfrm>
              <a:off x="2471499" y="2416975"/>
              <a:ext cx="54548" cy="398923"/>
            </a:xfrm>
            <a:custGeom>
              <a:avLst/>
              <a:gdLst>
                <a:gd name="T0" fmla="*/ 30 w 83"/>
                <a:gd name="T1" fmla="*/ 607 h 607"/>
                <a:gd name="T2" fmla="*/ 0 w 83"/>
                <a:gd name="T3" fmla="*/ 604 h 607"/>
                <a:gd name="T4" fmla="*/ 53 w 83"/>
                <a:gd name="T5" fmla="*/ 0 h 607"/>
                <a:gd name="T6" fmla="*/ 83 w 83"/>
                <a:gd name="T7" fmla="*/ 2 h 607"/>
                <a:gd name="T8" fmla="*/ 30 w 83"/>
                <a:gd name="T9" fmla="*/ 607 h 607"/>
              </a:gdLst>
              <a:ahLst/>
              <a:cxnLst>
                <a:cxn ang="0">
                  <a:pos x="T0" y="T1"/>
                </a:cxn>
                <a:cxn ang="0">
                  <a:pos x="T2" y="T3"/>
                </a:cxn>
                <a:cxn ang="0">
                  <a:pos x="T4" y="T5"/>
                </a:cxn>
                <a:cxn ang="0">
                  <a:pos x="T6" y="T7"/>
                </a:cxn>
                <a:cxn ang="0">
                  <a:pos x="T8" y="T9"/>
                </a:cxn>
              </a:cxnLst>
              <a:rect l="0" t="0" r="r" b="b"/>
              <a:pathLst>
                <a:path w="83" h="607">
                  <a:moveTo>
                    <a:pt x="30" y="607"/>
                  </a:moveTo>
                  <a:lnTo>
                    <a:pt x="0" y="604"/>
                  </a:lnTo>
                  <a:lnTo>
                    <a:pt x="53" y="0"/>
                  </a:lnTo>
                  <a:lnTo>
                    <a:pt x="83" y="2"/>
                  </a:lnTo>
                  <a:lnTo>
                    <a:pt x="30" y="60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4" name="îsḻíḓé">
              <a:extLst>
                <a:ext uri="{FF2B5EF4-FFF2-40B4-BE49-F238E27FC236}">
                  <a16:creationId xmlns="" xmlns:a16="http://schemas.microsoft.com/office/drawing/2014/main" id="{FD4BF15F-6D10-4065-81B3-76338501CEC7}"/>
                </a:ext>
              </a:extLst>
            </p:cNvPr>
            <p:cNvSpPr/>
            <p:nvPr/>
          </p:nvSpPr>
          <p:spPr bwMode="auto">
            <a:xfrm>
              <a:off x="2523418" y="2631880"/>
              <a:ext cx="36147" cy="188618"/>
            </a:xfrm>
            <a:custGeom>
              <a:avLst/>
              <a:gdLst>
                <a:gd name="T0" fmla="*/ 29 w 55"/>
                <a:gd name="T1" fmla="*/ 287 h 287"/>
                <a:gd name="T2" fmla="*/ 0 w 55"/>
                <a:gd name="T3" fmla="*/ 284 h 287"/>
                <a:gd name="T4" fmla="*/ 25 w 55"/>
                <a:gd name="T5" fmla="*/ 0 h 287"/>
                <a:gd name="T6" fmla="*/ 55 w 55"/>
                <a:gd name="T7" fmla="*/ 2 h 287"/>
                <a:gd name="T8" fmla="*/ 29 w 55"/>
                <a:gd name="T9" fmla="*/ 287 h 287"/>
              </a:gdLst>
              <a:ahLst/>
              <a:cxnLst>
                <a:cxn ang="0">
                  <a:pos x="T0" y="T1"/>
                </a:cxn>
                <a:cxn ang="0">
                  <a:pos x="T2" y="T3"/>
                </a:cxn>
                <a:cxn ang="0">
                  <a:pos x="T4" y="T5"/>
                </a:cxn>
                <a:cxn ang="0">
                  <a:pos x="T6" y="T7"/>
                </a:cxn>
                <a:cxn ang="0">
                  <a:pos x="T8" y="T9"/>
                </a:cxn>
              </a:cxnLst>
              <a:rect l="0" t="0" r="r" b="b"/>
              <a:pathLst>
                <a:path w="55" h="287">
                  <a:moveTo>
                    <a:pt x="29" y="287"/>
                  </a:moveTo>
                  <a:lnTo>
                    <a:pt x="0" y="284"/>
                  </a:lnTo>
                  <a:lnTo>
                    <a:pt x="25" y="0"/>
                  </a:lnTo>
                  <a:lnTo>
                    <a:pt x="55" y="2"/>
                  </a:lnTo>
                  <a:lnTo>
                    <a:pt x="29" y="287"/>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5" name="îsḷiḓe">
              <a:extLst>
                <a:ext uri="{FF2B5EF4-FFF2-40B4-BE49-F238E27FC236}">
                  <a16:creationId xmlns="" xmlns:a16="http://schemas.microsoft.com/office/drawing/2014/main" id="{B5641FAA-0AE7-42CA-9981-2777EEBDBC4F}"/>
                </a:ext>
              </a:extLst>
            </p:cNvPr>
            <p:cNvSpPr/>
            <p:nvPr/>
          </p:nvSpPr>
          <p:spPr bwMode="auto">
            <a:xfrm>
              <a:off x="2523418" y="2631880"/>
              <a:ext cx="36147" cy="188618"/>
            </a:xfrm>
            <a:custGeom>
              <a:avLst/>
              <a:gdLst>
                <a:gd name="T0" fmla="*/ 29 w 55"/>
                <a:gd name="T1" fmla="*/ 287 h 287"/>
                <a:gd name="T2" fmla="*/ 0 w 55"/>
                <a:gd name="T3" fmla="*/ 284 h 287"/>
                <a:gd name="T4" fmla="*/ 25 w 55"/>
                <a:gd name="T5" fmla="*/ 0 h 287"/>
                <a:gd name="T6" fmla="*/ 55 w 55"/>
                <a:gd name="T7" fmla="*/ 2 h 287"/>
                <a:gd name="T8" fmla="*/ 29 w 55"/>
                <a:gd name="T9" fmla="*/ 287 h 287"/>
              </a:gdLst>
              <a:ahLst/>
              <a:cxnLst>
                <a:cxn ang="0">
                  <a:pos x="T0" y="T1"/>
                </a:cxn>
                <a:cxn ang="0">
                  <a:pos x="T2" y="T3"/>
                </a:cxn>
                <a:cxn ang="0">
                  <a:pos x="T4" y="T5"/>
                </a:cxn>
                <a:cxn ang="0">
                  <a:pos x="T6" y="T7"/>
                </a:cxn>
                <a:cxn ang="0">
                  <a:pos x="T8" y="T9"/>
                </a:cxn>
              </a:cxnLst>
              <a:rect l="0" t="0" r="r" b="b"/>
              <a:pathLst>
                <a:path w="55" h="287">
                  <a:moveTo>
                    <a:pt x="29" y="287"/>
                  </a:moveTo>
                  <a:lnTo>
                    <a:pt x="0" y="284"/>
                  </a:lnTo>
                  <a:lnTo>
                    <a:pt x="25" y="0"/>
                  </a:lnTo>
                  <a:lnTo>
                    <a:pt x="55" y="2"/>
                  </a:lnTo>
                  <a:lnTo>
                    <a:pt x="29" y="2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6" name="íŝļíďê">
              <a:extLst>
                <a:ext uri="{FF2B5EF4-FFF2-40B4-BE49-F238E27FC236}">
                  <a16:creationId xmlns="" xmlns:a16="http://schemas.microsoft.com/office/drawing/2014/main" id="{201DC87D-FD5B-4EC1-94F3-D54708E2A75C}"/>
                </a:ext>
              </a:extLst>
            </p:cNvPr>
            <p:cNvSpPr/>
            <p:nvPr/>
          </p:nvSpPr>
          <p:spPr bwMode="auto">
            <a:xfrm>
              <a:off x="2542477" y="2662768"/>
              <a:ext cx="34175" cy="159701"/>
            </a:xfrm>
            <a:custGeom>
              <a:avLst/>
              <a:gdLst>
                <a:gd name="T0" fmla="*/ 32 w 52"/>
                <a:gd name="T1" fmla="*/ 243 h 243"/>
                <a:gd name="T2" fmla="*/ 0 w 52"/>
                <a:gd name="T3" fmla="*/ 240 h 243"/>
                <a:gd name="T4" fmla="*/ 22 w 52"/>
                <a:gd name="T5" fmla="*/ 0 h 243"/>
                <a:gd name="T6" fmla="*/ 52 w 52"/>
                <a:gd name="T7" fmla="*/ 2 h 243"/>
                <a:gd name="T8" fmla="*/ 32 w 52"/>
                <a:gd name="T9" fmla="*/ 243 h 243"/>
              </a:gdLst>
              <a:ahLst/>
              <a:cxnLst>
                <a:cxn ang="0">
                  <a:pos x="T0" y="T1"/>
                </a:cxn>
                <a:cxn ang="0">
                  <a:pos x="T2" y="T3"/>
                </a:cxn>
                <a:cxn ang="0">
                  <a:pos x="T4" y="T5"/>
                </a:cxn>
                <a:cxn ang="0">
                  <a:pos x="T6" y="T7"/>
                </a:cxn>
                <a:cxn ang="0">
                  <a:pos x="T8" y="T9"/>
                </a:cxn>
              </a:cxnLst>
              <a:rect l="0" t="0" r="r" b="b"/>
              <a:pathLst>
                <a:path w="52" h="243">
                  <a:moveTo>
                    <a:pt x="32" y="243"/>
                  </a:moveTo>
                  <a:lnTo>
                    <a:pt x="0" y="240"/>
                  </a:lnTo>
                  <a:lnTo>
                    <a:pt x="22" y="0"/>
                  </a:lnTo>
                  <a:lnTo>
                    <a:pt x="52" y="2"/>
                  </a:lnTo>
                  <a:lnTo>
                    <a:pt x="32" y="243"/>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7" name="îšļïḓè">
              <a:extLst>
                <a:ext uri="{FF2B5EF4-FFF2-40B4-BE49-F238E27FC236}">
                  <a16:creationId xmlns="" xmlns:a16="http://schemas.microsoft.com/office/drawing/2014/main" id="{CBF02E3F-010F-4E2F-9363-6118C6CEDD82}"/>
                </a:ext>
              </a:extLst>
            </p:cNvPr>
            <p:cNvSpPr/>
            <p:nvPr/>
          </p:nvSpPr>
          <p:spPr bwMode="auto">
            <a:xfrm>
              <a:off x="2542477" y="2662768"/>
              <a:ext cx="34175" cy="159701"/>
            </a:xfrm>
            <a:custGeom>
              <a:avLst/>
              <a:gdLst>
                <a:gd name="T0" fmla="*/ 32 w 52"/>
                <a:gd name="T1" fmla="*/ 243 h 243"/>
                <a:gd name="T2" fmla="*/ 0 w 52"/>
                <a:gd name="T3" fmla="*/ 240 h 243"/>
                <a:gd name="T4" fmla="*/ 22 w 52"/>
                <a:gd name="T5" fmla="*/ 0 h 243"/>
                <a:gd name="T6" fmla="*/ 52 w 52"/>
                <a:gd name="T7" fmla="*/ 2 h 243"/>
                <a:gd name="T8" fmla="*/ 32 w 52"/>
                <a:gd name="T9" fmla="*/ 243 h 243"/>
              </a:gdLst>
              <a:ahLst/>
              <a:cxnLst>
                <a:cxn ang="0">
                  <a:pos x="T0" y="T1"/>
                </a:cxn>
                <a:cxn ang="0">
                  <a:pos x="T2" y="T3"/>
                </a:cxn>
                <a:cxn ang="0">
                  <a:pos x="T4" y="T5"/>
                </a:cxn>
                <a:cxn ang="0">
                  <a:pos x="T6" y="T7"/>
                </a:cxn>
                <a:cxn ang="0">
                  <a:pos x="T8" y="T9"/>
                </a:cxn>
              </a:cxnLst>
              <a:rect l="0" t="0" r="r" b="b"/>
              <a:pathLst>
                <a:path w="52" h="243">
                  <a:moveTo>
                    <a:pt x="32" y="243"/>
                  </a:moveTo>
                  <a:lnTo>
                    <a:pt x="0" y="240"/>
                  </a:lnTo>
                  <a:lnTo>
                    <a:pt x="22" y="0"/>
                  </a:lnTo>
                  <a:lnTo>
                    <a:pt x="52" y="2"/>
                  </a:lnTo>
                  <a:lnTo>
                    <a:pt x="32" y="24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8" name="ïşļïḑé">
              <a:extLst>
                <a:ext uri="{FF2B5EF4-FFF2-40B4-BE49-F238E27FC236}">
                  <a16:creationId xmlns="" xmlns:a16="http://schemas.microsoft.com/office/drawing/2014/main" id="{FA4F7FF7-B602-453C-A520-757636973686}"/>
                </a:ext>
              </a:extLst>
            </p:cNvPr>
            <p:cNvSpPr/>
            <p:nvPr/>
          </p:nvSpPr>
          <p:spPr bwMode="auto">
            <a:xfrm>
              <a:off x="2595053" y="2714030"/>
              <a:ext cx="29575" cy="112382"/>
            </a:xfrm>
            <a:custGeom>
              <a:avLst/>
              <a:gdLst>
                <a:gd name="T0" fmla="*/ 30 w 45"/>
                <a:gd name="T1" fmla="*/ 171 h 171"/>
                <a:gd name="T2" fmla="*/ 0 w 45"/>
                <a:gd name="T3" fmla="*/ 169 h 171"/>
                <a:gd name="T4" fmla="*/ 15 w 45"/>
                <a:gd name="T5" fmla="*/ 0 h 171"/>
                <a:gd name="T6" fmla="*/ 45 w 45"/>
                <a:gd name="T7" fmla="*/ 3 h 171"/>
                <a:gd name="T8" fmla="*/ 30 w 45"/>
                <a:gd name="T9" fmla="*/ 171 h 171"/>
              </a:gdLst>
              <a:ahLst/>
              <a:cxnLst>
                <a:cxn ang="0">
                  <a:pos x="T0" y="T1"/>
                </a:cxn>
                <a:cxn ang="0">
                  <a:pos x="T2" y="T3"/>
                </a:cxn>
                <a:cxn ang="0">
                  <a:pos x="T4" y="T5"/>
                </a:cxn>
                <a:cxn ang="0">
                  <a:pos x="T6" y="T7"/>
                </a:cxn>
                <a:cxn ang="0">
                  <a:pos x="T8" y="T9"/>
                </a:cxn>
              </a:cxnLst>
              <a:rect l="0" t="0" r="r" b="b"/>
              <a:pathLst>
                <a:path w="45" h="171">
                  <a:moveTo>
                    <a:pt x="30" y="171"/>
                  </a:moveTo>
                  <a:lnTo>
                    <a:pt x="0" y="169"/>
                  </a:lnTo>
                  <a:lnTo>
                    <a:pt x="15" y="0"/>
                  </a:lnTo>
                  <a:lnTo>
                    <a:pt x="45" y="3"/>
                  </a:lnTo>
                  <a:lnTo>
                    <a:pt x="30" y="171"/>
                  </a:lnTo>
                  <a:close/>
                </a:path>
              </a:pathLst>
            </a:custGeom>
            <a:solidFill>
              <a:srgbClr val="BCD81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9" name="î$ľîdê">
              <a:extLst>
                <a:ext uri="{FF2B5EF4-FFF2-40B4-BE49-F238E27FC236}">
                  <a16:creationId xmlns="" xmlns:a16="http://schemas.microsoft.com/office/drawing/2014/main" id="{484E616E-DABB-4BE7-B4CC-10676828097D}"/>
                </a:ext>
              </a:extLst>
            </p:cNvPr>
            <p:cNvSpPr/>
            <p:nvPr/>
          </p:nvSpPr>
          <p:spPr bwMode="auto">
            <a:xfrm>
              <a:off x="2595053" y="2714030"/>
              <a:ext cx="29575" cy="112382"/>
            </a:xfrm>
            <a:custGeom>
              <a:avLst/>
              <a:gdLst>
                <a:gd name="T0" fmla="*/ 30 w 45"/>
                <a:gd name="T1" fmla="*/ 171 h 171"/>
                <a:gd name="T2" fmla="*/ 0 w 45"/>
                <a:gd name="T3" fmla="*/ 169 h 171"/>
                <a:gd name="T4" fmla="*/ 15 w 45"/>
                <a:gd name="T5" fmla="*/ 0 h 171"/>
                <a:gd name="T6" fmla="*/ 45 w 45"/>
                <a:gd name="T7" fmla="*/ 3 h 171"/>
                <a:gd name="T8" fmla="*/ 30 w 45"/>
                <a:gd name="T9" fmla="*/ 171 h 171"/>
              </a:gdLst>
              <a:ahLst/>
              <a:cxnLst>
                <a:cxn ang="0">
                  <a:pos x="T0" y="T1"/>
                </a:cxn>
                <a:cxn ang="0">
                  <a:pos x="T2" y="T3"/>
                </a:cxn>
                <a:cxn ang="0">
                  <a:pos x="T4" y="T5"/>
                </a:cxn>
                <a:cxn ang="0">
                  <a:pos x="T6" y="T7"/>
                </a:cxn>
                <a:cxn ang="0">
                  <a:pos x="T8" y="T9"/>
                </a:cxn>
              </a:cxnLst>
              <a:rect l="0" t="0" r="r" b="b"/>
              <a:pathLst>
                <a:path w="45" h="171">
                  <a:moveTo>
                    <a:pt x="30" y="171"/>
                  </a:moveTo>
                  <a:lnTo>
                    <a:pt x="0" y="169"/>
                  </a:lnTo>
                  <a:lnTo>
                    <a:pt x="15" y="0"/>
                  </a:lnTo>
                  <a:lnTo>
                    <a:pt x="45" y="3"/>
                  </a:lnTo>
                  <a:lnTo>
                    <a:pt x="30" y="17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0" name="íśḷïḑe">
              <a:extLst>
                <a:ext uri="{FF2B5EF4-FFF2-40B4-BE49-F238E27FC236}">
                  <a16:creationId xmlns="" xmlns:a16="http://schemas.microsoft.com/office/drawing/2014/main" id="{91849D29-1C50-4757-AF4C-2996E93E5381}"/>
                </a:ext>
              </a:extLst>
            </p:cNvPr>
            <p:cNvSpPr/>
            <p:nvPr/>
          </p:nvSpPr>
          <p:spPr bwMode="auto">
            <a:xfrm>
              <a:off x="2614770" y="2763321"/>
              <a:ext cx="25631" cy="65064"/>
            </a:xfrm>
            <a:custGeom>
              <a:avLst/>
              <a:gdLst>
                <a:gd name="T0" fmla="*/ 30 w 39"/>
                <a:gd name="T1" fmla="*/ 99 h 99"/>
                <a:gd name="T2" fmla="*/ 0 w 39"/>
                <a:gd name="T3" fmla="*/ 96 h 99"/>
                <a:gd name="T4" fmla="*/ 9 w 39"/>
                <a:gd name="T5" fmla="*/ 0 h 99"/>
                <a:gd name="T6" fmla="*/ 39 w 39"/>
                <a:gd name="T7" fmla="*/ 3 h 99"/>
                <a:gd name="T8" fmla="*/ 30 w 39"/>
                <a:gd name="T9" fmla="*/ 99 h 99"/>
              </a:gdLst>
              <a:ahLst/>
              <a:cxnLst>
                <a:cxn ang="0">
                  <a:pos x="T0" y="T1"/>
                </a:cxn>
                <a:cxn ang="0">
                  <a:pos x="T2" y="T3"/>
                </a:cxn>
                <a:cxn ang="0">
                  <a:pos x="T4" y="T5"/>
                </a:cxn>
                <a:cxn ang="0">
                  <a:pos x="T6" y="T7"/>
                </a:cxn>
                <a:cxn ang="0">
                  <a:pos x="T8" y="T9"/>
                </a:cxn>
              </a:cxnLst>
              <a:rect l="0" t="0" r="r" b="b"/>
              <a:pathLst>
                <a:path w="39" h="99">
                  <a:moveTo>
                    <a:pt x="30" y="99"/>
                  </a:moveTo>
                  <a:lnTo>
                    <a:pt x="0" y="96"/>
                  </a:lnTo>
                  <a:lnTo>
                    <a:pt x="9" y="0"/>
                  </a:lnTo>
                  <a:lnTo>
                    <a:pt x="39" y="3"/>
                  </a:lnTo>
                  <a:lnTo>
                    <a:pt x="30" y="99"/>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1" name="iślïdé">
              <a:extLst>
                <a:ext uri="{FF2B5EF4-FFF2-40B4-BE49-F238E27FC236}">
                  <a16:creationId xmlns="" xmlns:a16="http://schemas.microsoft.com/office/drawing/2014/main" id="{24BBA727-37AF-483C-8E28-166CA4DC8C1C}"/>
                </a:ext>
              </a:extLst>
            </p:cNvPr>
            <p:cNvSpPr/>
            <p:nvPr/>
          </p:nvSpPr>
          <p:spPr bwMode="auto">
            <a:xfrm>
              <a:off x="2614770" y="2763321"/>
              <a:ext cx="25631" cy="65064"/>
            </a:xfrm>
            <a:custGeom>
              <a:avLst/>
              <a:gdLst>
                <a:gd name="T0" fmla="*/ 30 w 39"/>
                <a:gd name="T1" fmla="*/ 99 h 99"/>
                <a:gd name="T2" fmla="*/ 0 w 39"/>
                <a:gd name="T3" fmla="*/ 96 h 99"/>
                <a:gd name="T4" fmla="*/ 9 w 39"/>
                <a:gd name="T5" fmla="*/ 0 h 99"/>
                <a:gd name="T6" fmla="*/ 39 w 39"/>
                <a:gd name="T7" fmla="*/ 3 h 99"/>
                <a:gd name="T8" fmla="*/ 30 w 39"/>
                <a:gd name="T9" fmla="*/ 99 h 99"/>
              </a:gdLst>
              <a:ahLst/>
              <a:cxnLst>
                <a:cxn ang="0">
                  <a:pos x="T0" y="T1"/>
                </a:cxn>
                <a:cxn ang="0">
                  <a:pos x="T2" y="T3"/>
                </a:cxn>
                <a:cxn ang="0">
                  <a:pos x="T4" y="T5"/>
                </a:cxn>
                <a:cxn ang="0">
                  <a:pos x="T6" y="T7"/>
                </a:cxn>
                <a:cxn ang="0">
                  <a:pos x="T8" y="T9"/>
                </a:cxn>
              </a:cxnLst>
              <a:rect l="0" t="0" r="r" b="b"/>
              <a:pathLst>
                <a:path w="39" h="99">
                  <a:moveTo>
                    <a:pt x="30" y="99"/>
                  </a:moveTo>
                  <a:lnTo>
                    <a:pt x="0" y="96"/>
                  </a:lnTo>
                  <a:lnTo>
                    <a:pt x="9" y="0"/>
                  </a:lnTo>
                  <a:lnTo>
                    <a:pt x="39" y="3"/>
                  </a:lnTo>
                  <a:lnTo>
                    <a:pt x="30" y="9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2" name="ïṥľiḋe">
              <a:extLst>
                <a:ext uri="{FF2B5EF4-FFF2-40B4-BE49-F238E27FC236}">
                  <a16:creationId xmlns="" xmlns:a16="http://schemas.microsoft.com/office/drawing/2014/main" id="{1C3BA55E-2194-4185-B5E4-7B94BE27BA39}"/>
                </a:ext>
              </a:extLst>
            </p:cNvPr>
            <p:cNvSpPr/>
            <p:nvPr/>
          </p:nvSpPr>
          <p:spPr bwMode="auto">
            <a:xfrm>
              <a:off x="1921419" y="2056169"/>
              <a:ext cx="63749" cy="63092"/>
            </a:xfrm>
            <a:custGeom>
              <a:avLst/>
              <a:gdLst>
                <a:gd name="T0" fmla="*/ 90 w 97"/>
                <a:gd name="T1" fmla="*/ 96 h 96"/>
                <a:gd name="T2" fmla="*/ 0 w 97"/>
                <a:gd name="T3" fmla="*/ 88 h 96"/>
                <a:gd name="T4" fmla="*/ 8 w 97"/>
                <a:gd name="T5" fmla="*/ 0 h 96"/>
                <a:gd name="T6" fmla="*/ 97 w 97"/>
                <a:gd name="T7" fmla="*/ 7 h 96"/>
                <a:gd name="T8" fmla="*/ 90 w 97"/>
                <a:gd name="T9" fmla="*/ 96 h 96"/>
              </a:gdLst>
              <a:ahLst/>
              <a:cxnLst>
                <a:cxn ang="0">
                  <a:pos x="T0" y="T1"/>
                </a:cxn>
                <a:cxn ang="0">
                  <a:pos x="T2" y="T3"/>
                </a:cxn>
                <a:cxn ang="0">
                  <a:pos x="T4" y="T5"/>
                </a:cxn>
                <a:cxn ang="0">
                  <a:pos x="T6" y="T7"/>
                </a:cxn>
                <a:cxn ang="0">
                  <a:pos x="T8" y="T9"/>
                </a:cxn>
              </a:cxnLst>
              <a:rect l="0" t="0" r="r" b="b"/>
              <a:pathLst>
                <a:path w="97" h="96">
                  <a:moveTo>
                    <a:pt x="90" y="96"/>
                  </a:moveTo>
                  <a:lnTo>
                    <a:pt x="0" y="88"/>
                  </a:lnTo>
                  <a:lnTo>
                    <a:pt x="8" y="0"/>
                  </a:lnTo>
                  <a:lnTo>
                    <a:pt x="97" y="7"/>
                  </a:lnTo>
                  <a:lnTo>
                    <a:pt x="90" y="96"/>
                  </a:lnTo>
                  <a:close/>
                </a:path>
              </a:pathLst>
            </a:custGeom>
            <a:solidFill>
              <a:srgbClr val="22BAD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3" name="íṧľîḑê">
              <a:extLst>
                <a:ext uri="{FF2B5EF4-FFF2-40B4-BE49-F238E27FC236}">
                  <a16:creationId xmlns="" xmlns:a16="http://schemas.microsoft.com/office/drawing/2014/main" id="{295F6820-B986-416F-91B9-37639FF843E8}"/>
                </a:ext>
              </a:extLst>
            </p:cNvPr>
            <p:cNvSpPr/>
            <p:nvPr/>
          </p:nvSpPr>
          <p:spPr bwMode="auto">
            <a:xfrm>
              <a:off x="2033801" y="2083115"/>
              <a:ext cx="379864" cy="55863"/>
            </a:xfrm>
            <a:custGeom>
              <a:avLst/>
              <a:gdLst>
                <a:gd name="T0" fmla="*/ 575 w 578"/>
                <a:gd name="T1" fmla="*/ 85 h 85"/>
                <a:gd name="T2" fmla="*/ 0 w 578"/>
                <a:gd name="T3" fmla="*/ 34 h 85"/>
                <a:gd name="T4" fmla="*/ 3 w 578"/>
                <a:gd name="T5" fmla="*/ 0 h 85"/>
                <a:gd name="T6" fmla="*/ 578 w 578"/>
                <a:gd name="T7" fmla="*/ 51 h 85"/>
                <a:gd name="T8" fmla="*/ 575 w 578"/>
                <a:gd name="T9" fmla="*/ 85 h 85"/>
              </a:gdLst>
              <a:ahLst/>
              <a:cxnLst>
                <a:cxn ang="0">
                  <a:pos x="T0" y="T1"/>
                </a:cxn>
                <a:cxn ang="0">
                  <a:pos x="T2" y="T3"/>
                </a:cxn>
                <a:cxn ang="0">
                  <a:pos x="T4" y="T5"/>
                </a:cxn>
                <a:cxn ang="0">
                  <a:pos x="T6" y="T7"/>
                </a:cxn>
                <a:cxn ang="0">
                  <a:pos x="T8" y="T9"/>
                </a:cxn>
              </a:cxnLst>
              <a:rect l="0" t="0" r="r" b="b"/>
              <a:pathLst>
                <a:path w="578" h="85">
                  <a:moveTo>
                    <a:pt x="575" y="85"/>
                  </a:moveTo>
                  <a:lnTo>
                    <a:pt x="0" y="34"/>
                  </a:lnTo>
                  <a:lnTo>
                    <a:pt x="3" y="0"/>
                  </a:lnTo>
                  <a:lnTo>
                    <a:pt x="578" y="51"/>
                  </a:lnTo>
                  <a:lnTo>
                    <a:pt x="575" y="85"/>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4" name="işļïḍé">
              <a:extLst>
                <a:ext uri="{FF2B5EF4-FFF2-40B4-BE49-F238E27FC236}">
                  <a16:creationId xmlns="" xmlns:a16="http://schemas.microsoft.com/office/drawing/2014/main" id="{BDAC9DF2-9D26-4409-BF79-63D39FFC7224}"/>
                </a:ext>
              </a:extLst>
            </p:cNvPr>
            <p:cNvSpPr/>
            <p:nvPr/>
          </p:nvSpPr>
          <p:spPr bwMode="auto">
            <a:xfrm>
              <a:off x="1912876" y="2150150"/>
              <a:ext cx="63749" cy="63749"/>
            </a:xfrm>
            <a:custGeom>
              <a:avLst/>
              <a:gdLst>
                <a:gd name="T0" fmla="*/ 90 w 97"/>
                <a:gd name="T1" fmla="*/ 97 h 97"/>
                <a:gd name="T2" fmla="*/ 0 w 97"/>
                <a:gd name="T3" fmla="*/ 89 h 97"/>
                <a:gd name="T4" fmla="*/ 8 w 97"/>
                <a:gd name="T5" fmla="*/ 0 h 97"/>
                <a:gd name="T6" fmla="*/ 97 w 97"/>
                <a:gd name="T7" fmla="*/ 8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89"/>
                  </a:lnTo>
                  <a:lnTo>
                    <a:pt x="8" y="0"/>
                  </a:lnTo>
                  <a:lnTo>
                    <a:pt x="97" y="8"/>
                  </a:lnTo>
                  <a:lnTo>
                    <a:pt x="90" y="97"/>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5" name="ïŝļîdé">
              <a:extLst>
                <a:ext uri="{FF2B5EF4-FFF2-40B4-BE49-F238E27FC236}">
                  <a16:creationId xmlns="" xmlns:a16="http://schemas.microsoft.com/office/drawing/2014/main" id="{A18EA63A-6E39-4EDD-BB37-D6DD527C9881}"/>
                </a:ext>
              </a:extLst>
            </p:cNvPr>
            <p:cNvSpPr/>
            <p:nvPr/>
          </p:nvSpPr>
          <p:spPr bwMode="auto">
            <a:xfrm>
              <a:off x="2025257" y="2178409"/>
              <a:ext cx="134727" cy="33518"/>
            </a:xfrm>
            <a:custGeom>
              <a:avLst/>
              <a:gdLst>
                <a:gd name="T0" fmla="*/ 203 w 205"/>
                <a:gd name="T1" fmla="*/ 51 h 51"/>
                <a:gd name="T2" fmla="*/ 0 w 205"/>
                <a:gd name="T3" fmla="*/ 33 h 51"/>
                <a:gd name="T4" fmla="*/ 3 w 205"/>
                <a:gd name="T5" fmla="*/ 0 h 51"/>
                <a:gd name="T6" fmla="*/ 205 w 205"/>
                <a:gd name="T7" fmla="*/ 17 h 51"/>
                <a:gd name="T8" fmla="*/ 203 w 205"/>
                <a:gd name="T9" fmla="*/ 51 h 51"/>
              </a:gdLst>
              <a:ahLst/>
              <a:cxnLst>
                <a:cxn ang="0">
                  <a:pos x="T0" y="T1"/>
                </a:cxn>
                <a:cxn ang="0">
                  <a:pos x="T2" y="T3"/>
                </a:cxn>
                <a:cxn ang="0">
                  <a:pos x="T4" y="T5"/>
                </a:cxn>
                <a:cxn ang="0">
                  <a:pos x="T6" y="T7"/>
                </a:cxn>
                <a:cxn ang="0">
                  <a:pos x="T8" y="T9"/>
                </a:cxn>
              </a:cxnLst>
              <a:rect l="0" t="0" r="r" b="b"/>
              <a:pathLst>
                <a:path w="205" h="51">
                  <a:moveTo>
                    <a:pt x="203" y="51"/>
                  </a:moveTo>
                  <a:lnTo>
                    <a:pt x="0" y="33"/>
                  </a:lnTo>
                  <a:lnTo>
                    <a:pt x="3" y="0"/>
                  </a:lnTo>
                  <a:lnTo>
                    <a:pt x="205" y="17"/>
                  </a:lnTo>
                  <a:lnTo>
                    <a:pt x="203" y="5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6" name="iṣľíḓè">
              <a:extLst>
                <a:ext uri="{FF2B5EF4-FFF2-40B4-BE49-F238E27FC236}">
                  <a16:creationId xmlns="" xmlns:a16="http://schemas.microsoft.com/office/drawing/2014/main" id="{ECEFEA6D-17B0-47A5-8BBF-962D4308F697}"/>
                </a:ext>
              </a:extLst>
            </p:cNvPr>
            <p:cNvSpPr/>
            <p:nvPr/>
          </p:nvSpPr>
          <p:spPr bwMode="auto">
            <a:xfrm>
              <a:off x="1904332" y="2244787"/>
              <a:ext cx="63749" cy="63749"/>
            </a:xfrm>
            <a:custGeom>
              <a:avLst/>
              <a:gdLst>
                <a:gd name="T0" fmla="*/ 90 w 97"/>
                <a:gd name="T1" fmla="*/ 97 h 97"/>
                <a:gd name="T2" fmla="*/ 0 w 97"/>
                <a:gd name="T3" fmla="*/ 90 h 97"/>
                <a:gd name="T4" fmla="*/ 9 w 97"/>
                <a:gd name="T5" fmla="*/ 0 h 97"/>
                <a:gd name="T6" fmla="*/ 97 w 97"/>
                <a:gd name="T7" fmla="*/ 9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90"/>
                  </a:lnTo>
                  <a:lnTo>
                    <a:pt x="9" y="0"/>
                  </a:lnTo>
                  <a:lnTo>
                    <a:pt x="97" y="9"/>
                  </a:lnTo>
                  <a:lnTo>
                    <a:pt x="90" y="97"/>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7" name="isḻïďe">
              <a:extLst>
                <a:ext uri="{FF2B5EF4-FFF2-40B4-BE49-F238E27FC236}">
                  <a16:creationId xmlns="" xmlns:a16="http://schemas.microsoft.com/office/drawing/2014/main" id="{C9982B94-9A08-41CB-9A51-BAB457619D52}"/>
                </a:ext>
              </a:extLst>
            </p:cNvPr>
            <p:cNvSpPr/>
            <p:nvPr/>
          </p:nvSpPr>
          <p:spPr bwMode="auto">
            <a:xfrm>
              <a:off x="2016713" y="2273046"/>
              <a:ext cx="304943" cy="48633"/>
            </a:xfrm>
            <a:custGeom>
              <a:avLst/>
              <a:gdLst>
                <a:gd name="T0" fmla="*/ 461 w 464"/>
                <a:gd name="T1" fmla="*/ 74 h 74"/>
                <a:gd name="T2" fmla="*/ 0 w 464"/>
                <a:gd name="T3" fmla="*/ 34 h 74"/>
                <a:gd name="T4" fmla="*/ 3 w 464"/>
                <a:gd name="T5" fmla="*/ 0 h 74"/>
                <a:gd name="T6" fmla="*/ 464 w 464"/>
                <a:gd name="T7" fmla="*/ 40 h 74"/>
                <a:gd name="T8" fmla="*/ 461 w 464"/>
                <a:gd name="T9" fmla="*/ 74 h 74"/>
              </a:gdLst>
              <a:ahLst/>
              <a:cxnLst>
                <a:cxn ang="0">
                  <a:pos x="T0" y="T1"/>
                </a:cxn>
                <a:cxn ang="0">
                  <a:pos x="T2" y="T3"/>
                </a:cxn>
                <a:cxn ang="0">
                  <a:pos x="T4" y="T5"/>
                </a:cxn>
                <a:cxn ang="0">
                  <a:pos x="T6" y="T7"/>
                </a:cxn>
                <a:cxn ang="0">
                  <a:pos x="T8" y="T9"/>
                </a:cxn>
              </a:cxnLst>
              <a:rect l="0" t="0" r="r" b="b"/>
              <a:pathLst>
                <a:path w="464" h="74">
                  <a:moveTo>
                    <a:pt x="461" y="74"/>
                  </a:moveTo>
                  <a:lnTo>
                    <a:pt x="0" y="34"/>
                  </a:lnTo>
                  <a:lnTo>
                    <a:pt x="3" y="0"/>
                  </a:lnTo>
                  <a:lnTo>
                    <a:pt x="464" y="40"/>
                  </a:lnTo>
                  <a:lnTo>
                    <a:pt x="461" y="74"/>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8" name="iṩḻiḋè">
              <a:extLst>
                <a:ext uri="{FF2B5EF4-FFF2-40B4-BE49-F238E27FC236}">
                  <a16:creationId xmlns="" xmlns:a16="http://schemas.microsoft.com/office/drawing/2014/main" id="{7E1CC7BA-024A-4A53-9794-16E7CDC85B48}"/>
                </a:ext>
              </a:extLst>
            </p:cNvPr>
            <p:cNvSpPr/>
            <p:nvPr/>
          </p:nvSpPr>
          <p:spPr bwMode="auto">
            <a:xfrm>
              <a:off x="2016713" y="2273046"/>
              <a:ext cx="304943" cy="48633"/>
            </a:xfrm>
            <a:custGeom>
              <a:avLst/>
              <a:gdLst>
                <a:gd name="T0" fmla="*/ 461 w 464"/>
                <a:gd name="T1" fmla="*/ 74 h 74"/>
                <a:gd name="T2" fmla="*/ 0 w 464"/>
                <a:gd name="T3" fmla="*/ 34 h 74"/>
                <a:gd name="T4" fmla="*/ 3 w 464"/>
                <a:gd name="T5" fmla="*/ 0 h 74"/>
                <a:gd name="T6" fmla="*/ 464 w 464"/>
                <a:gd name="T7" fmla="*/ 40 h 74"/>
                <a:gd name="T8" fmla="*/ 461 w 464"/>
                <a:gd name="T9" fmla="*/ 74 h 74"/>
              </a:gdLst>
              <a:ahLst/>
              <a:cxnLst>
                <a:cxn ang="0">
                  <a:pos x="T0" y="T1"/>
                </a:cxn>
                <a:cxn ang="0">
                  <a:pos x="T2" y="T3"/>
                </a:cxn>
                <a:cxn ang="0">
                  <a:pos x="T4" y="T5"/>
                </a:cxn>
                <a:cxn ang="0">
                  <a:pos x="T6" y="T7"/>
                </a:cxn>
                <a:cxn ang="0">
                  <a:pos x="T8" y="T9"/>
                </a:cxn>
              </a:cxnLst>
              <a:rect l="0" t="0" r="r" b="b"/>
              <a:pathLst>
                <a:path w="464" h="74">
                  <a:moveTo>
                    <a:pt x="461" y="74"/>
                  </a:moveTo>
                  <a:lnTo>
                    <a:pt x="0" y="34"/>
                  </a:lnTo>
                  <a:lnTo>
                    <a:pt x="3" y="0"/>
                  </a:lnTo>
                  <a:lnTo>
                    <a:pt x="464" y="40"/>
                  </a:lnTo>
                  <a:lnTo>
                    <a:pt x="461" y="7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9" name="îŝḷïďé">
              <a:extLst>
                <a:ext uri="{FF2B5EF4-FFF2-40B4-BE49-F238E27FC236}">
                  <a16:creationId xmlns="" xmlns:a16="http://schemas.microsoft.com/office/drawing/2014/main" id="{6EB95128-736D-45BC-9EA0-C98ACEBD24D3}"/>
                </a:ext>
              </a:extLst>
            </p:cNvPr>
            <p:cNvSpPr/>
            <p:nvPr/>
          </p:nvSpPr>
          <p:spPr bwMode="auto">
            <a:xfrm>
              <a:off x="2223733" y="2006879"/>
              <a:ext cx="128812" cy="34175"/>
            </a:xfrm>
            <a:custGeom>
              <a:avLst/>
              <a:gdLst>
                <a:gd name="T0" fmla="*/ 193 w 196"/>
                <a:gd name="T1" fmla="*/ 52 h 52"/>
                <a:gd name="T2" fmla="*/ 0 w 196"/>
                <a:gd name="T3" fmla="*/ 35 h 52"/>
                <a:gd name="T4" fmla="*/ 3 w 196"/>
                <a:gd name="T5" fmla="*/ 0 h 52"/>
                <a:gd name="T6" fmla="*/ 196 w 196"/>
                <a:gd name="T7" fmla="*/ 18 h 52"/>
                <a:gd name="T8" fmla="*/ 193 w 196"/>
                <a:gd name="T9" fmla="*/ 52 h 52"/>
              </a:gdLst>
              <a:ahLst/>
              <a:cxnLst>
                <a:cxn ang="0">
                  <a:pos x="T0" y="T1"/>
                </a:cxn>
                <a:cxn ang="0">
                  <a:pos x="T2" y="T3"/>
                </a:cxn>
                <a:cxn ang="0">
                  <a:pos x="T4" y="T5"/>
                </a:cxn>
                <a:cxn ang="0">
                  <a:pos x="T6" y="T7"/>
                </a:cxn>
                <a:cxn ang="0">
                  <a:pos x="T8" y="T9"/>
                </a:cxn>
              </a:cxnLst>
              <a:rect l="0" t="0" r="r" b="b"/>
              <a:pathLst>
                <a:path w="196" h="52">
                  <a:moveTo>
                    <a:pt x="193" y="52"/>
                  </a:moveTo>
                  <a:lnTo>
                    <a:pt x="0" y="35"/>
                  </a:lnTo>
                  <a:lnTo>
                    <a:pt x="3" y="0"/>
                  </a:lnTo>
                  <a:lnTo>
                    <a:pt x="196" y="18"/>
                  </a:lnTo>
                  <a:lnTo>
                    <a:pt x="193" y="52"/>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0" name="îSḷîďè">
              <a:extLst>
                <a:ext uri="{FF2B5EF4-FFF2-40B4-BE49-F238E27FC236}">
                  <a16:creationId xmlns="" xmlns:a16="http://schemas.microsoft.com/office/drawing/2014/main" id="{61AFC9D7-4A26-44AD-8F5A-C2308A93BDB9}"/>
                </a:ext>
              </a:extLst>
            </p:cNvPr>
            <p:cNvSpPr/>
            <p:nvPr/>
          </p:nvSpPr>
          <p:spPr bwMode="auto">
            <a:xfrm>
              <a:off x="2850049" y="2965739"/>
              <a:ext cx="63749" cy="63749"/>
            </a:xfrm>
            <a:custGeom>
              <a:avLst/>
              <a:gdLst>
                <a:gd name="T0" fmla="*/ 90 w 97"/>
                <a:gd name="T1" fmla="*/ 97 h 97"/>
                <a:gd name="T2" fmla="*/ 0 w 97"/>
                <a:gd name="T3" fmla="*/ 88 h 97"/>
                <a:gd name="T4" fmla="*/ 9 w 97"/>
                <a:gd name="T5" fmla="*/ 0 h 97"/>
                <a:gd name="T6" fmla="*/ 97 w 97"/>
                <a:gd name="T7" fmla="*/ 7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88"/>
                  </a:lnTo>
                  <a:lnTo>
                    <a:pt x="9" y="0"/>
                  </a:lnTo>
                  <a:lnTo>
                    <a:pt x="97" y="7"/>
                  </a:lnTo>
                  <a:lnTo>
                    <a:pt x="90" y="97"/>
                  </a:lnTo>
                  <a:close/>
                </a:path>
              </a:pathLst>
            </a:custGeom>
            <a:solidFill>
              <a:srgbClr val="6B2D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1" name="isľïďé">
              <a:extLst>
                <a:ext uri="{FF2B5EF4-FFF2-40B4-BE49-F238E27FC236}">
                  <a16:creationId xmlns="" xmlns:a16="http://schemas.microsoft.com/office/drawing/2014/main" id="{FEDED064-1574-47FD-A05A-79FFC99B41F3}"/>
                </a:ext>
              </a:extLst>
            </p:cNvPr>
            <p:cNvSpPr/>
            <p:nvPr/>
          </p:nvSpPr>
          <p:spPr bwMode="auto">
            <a:xfrm>
              <a:off x="2850049" y="2965739"/>
              <a:ext cx="63749" cy="63749"/>
            </a:xfrm>
            <a:custGeom>
              <a:avLst/>
              <a:gdLst>
                <a:gd name="T0" fmla="*/ 90 w 97"/>
                <a:gd name="T1" fmla="*/ 97 h 97"/>
                <a:gd name="T2" fmla="*/ 0 w 97"/>
                <a:gd name="T3" fmla="*/ 88 h 97"/>
                <a:gd name="T4" fmla="*/ 9 w 97"/>
                <a:gd name="T5" fmla="*/ 0 h 97"/>
                <a:gd name="T6" fmla="*/ 97 w 97"/>
                <a:gd name="T7" fmla="*/ 7 h 97"/>
                <a:gd name="T8" fmla="*/ 90 w 97"/>
                <a:gd name="T9" fmla="*/ 97 h 97"/>
              </a:gdLst>
              <a:ahLst/>
              <a:cxnLst>
                <a:cxn ang="0">
                  <a:pos x="T0" y="T1"/>
                </a:cxn>
                <a:cxn ang="0">
                  <a:pos x="T2" y="T3"/>
                </a:cxn>
                <a:cxn ang="0">
                  <a:pos x="T4" y="T5"/>
                </a:cxn>
                <a:cxn ang="0">
                  <a:pos x="T6" y="T7"/>
                </a:cxn>
                <a:cxn ang="0">
                  <a:pos x="T8" y="T9"/>
                </a:cxn>
              </a:cxnLst>
              <a:rect l="0" t="0" r="r" b="b"/>
              <a:pathLst>
                <a:path w="97" h="97">
                  <a:moveTo>
                    <a:pt x="90" y="97"/>
                  </a:moveTo>
                  <a:lnTo>
                    <a:pt x="0" y="88"/>
                  </a:lnTo>
                  <a:lnTo>
                    <a:pt x="9" y="0"/>
                  </a:lnTo>
                  <a:lnTo>
                    <a:pt x="97" y="7"/>
                  </a:lnTo>
                  <a:lnTo>
                    <a:pt x="90" y="9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2" name="ïsḻïḍè">
              <a:extLst>
                <a:ext uri="{FF2B5EF4-FFF2-40B4-BE49-F238E27FC236}">
                  <a16:creationId xmlns="" xmlns:a16="http://schemas.microsoft.com/office/drawing/2014/main" id="{D91D9C3B-E1D4-4A85-931A-30731A8DDB4A}"/>
                </a:ext>
              </a:extLst>
            </p:cNvPr>
            <p:cNvSpPr/>
            <p:nvPr/>
          </p:nvSpPr>
          <p:spPr bwMode="auto">
            <a:xfrm>
              <a:off x="2963087" y="2992685"/>
              <a:ext cx="379207" cy="56520"/>
            </a:xfrm>
            <a:custGeom>
              <a:avLst/>
              <a:gdLst>
                <a:gd name="T0" fmla="*/ 574 w 577"/>
                <a:gd name="T1" fmla="*/ 86 h 86"/>
                <a:gd name="T2" fmla="*/ 0 w 577"/>
                <a:gd name="T3" fmla="*/ 34 h 86"/>
                <a:gd name="T4" fmla="*/ 2 w 577"/>
                <a:gd name="T5" fmla="*/ 0 h 86"/>
                <a:gd name="T6" fmla="*/ 577 w 577"/>
                <a:gd name="T7" fmla="*/ 52 h 86"/>
                <a:gd name="T8" fmla="*/ 574 w 577"/>
                <a:gd name="T9" fmla="*/ 86 h 86"/>
              </a:gdLst>
              <a:ahLst/>
              <a:cxnLst>
                <a:cxn ang="0">
                  <a:pos x="T0" y="T1"/>
                </a:cxn>
                <a:cxn ang="0">
                  <a:pos x="T2" y="T3"/>
                </a:cxn>
                <a:cxn ang="0">
                  <a:pos x="T4" y="T5"/>
                </a:cxn>
                <a:cxn ang="0">
                  <a:pos x="T6" y="T7"/>
                </a:cxn>
                <a:cxn ang="0">
                  <a:pos x="T8" y="T9"/>
                </a:cxn>
              </a:cxnLst>
              <a:rect l="0" t="0" r="r" b="b"/>
              <a:pathLst>
                <a:path w="577" h="86">
                  <a:moveTo>
                    <a:pt x="574" y="86"/>
                  </a:moveTo>
                  <a:lnTo>
                    <a:pt x="0" y="34"/>
                  </a:lnTo>
                  <a:lnTo>
                    <a:pt x="2" y="0"/>
                  </a:lnTo>
                  <a:lnTo>
                    <a:pt x="577" y="52"/>
                  </a:lnTo>
                  <a:lnTo>
                    <a:pt x="574" y="86"/>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3" name="ïsḻîḓe">
              <a:extLst>
                <a:ext uri="{FF2B5EF4-FFF2-40B4-BE49-F238E27FC236}">
                  <a16:creationId xmlns="" xmlns:a16="http://schemas.microsoft.com/office/drawing/2014/main" id="{702720DB-643E-4AE2-927C-8316DDF8B830}"/>
                </a:ext>
              </a:extLst>
            </p:cNvPr>
            <p:cNvSpPr/>
            <p:nvPr/>
          </p:nvSpPr>
          <p:spPr bwMode="auto">
            <a:xfrm>
              <a:off x="2963087" y="2992685"/>
              <a:ext cx="379207" cy="56520"/>
            </a:xfrm>
            <a:custGeom>
              <a:avLst/>
              <a:gdLst>
                <a:gd name="T0" fmla="*/ 574 w 577"/>
                <a:gd name="T1" fmla="*/ 86 h 86"/>
                <a:gd name="T2" fmla="*/ 0 w 577"/>
                <a:gd name="T3" fmla="*/ 34 h 86"/>
                <a:gd name="T4" fmla="*/ 2 w 577"/>
                <a:gd name="T5" fmla="*/ 0 h 86"/>
                <a:gd name="T6" fmla="*/ 577 w 577"/>
                <a:gd name="T7" fmla="*/ 52 h 86"/>
                <a:gd name="T8" fmla="*/ 574 w 577"/>
                <a:gd name="T9" fmla="*/ 86 h 86"/>
              </a:gdLst>
              <a:ahLst/>
              <a:cxnLst>
                <a:cxn ang="0">
                  <a:pos x="T0" y="T1"/>
                </a:cxn>
                <a:cxn ang="0">
                  <a:pos x="T2" y="T3"/>
                </a:cxn>
                <a:cxn ang="0">
                  <a:pos x="T4" y="T5"/>
                </a:cxn>
                <a:cxn ang="0">
                  <a:pos x="T6" y="T7"/>
                </a:cxn>
                <a:cxn ang="0">
                  <a:pos x="T8" y="T9"/>
                </a:cxn>
              </a:cxnLst>
              <a:rect l="0" t="0" r="r" b="b"/>
              <a:pathLst>
                <a:path w="577" h="86">
                  <a:moveTo>
                    <a:pt x="574" y="86"/>
                  </a:moveTo>
                  <a:lnTo>
                    <a:pt x="0" y="34"/>
                  </a:lnTo>
                  <a:lnTo>
                    <a:pt x="2" y="0"/>
                  </a:lnTo>
                  <a:lnTo>
                    <a:pt x="577" y="52"/>
                  </a:lnTo>
                  <a:lnTo>
                    <a:pt x="574" y="8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4" name="îṣļídè">
              <a:extLst>
                <a:ext uri="{FF2B5EF4-FFF2-40B4-BE49-F238E27FC236}">
                  <a16:creationId xmlns="" xmlns:a16="http://schemas.microsoft.com/office/drawing/2014/main" id="{933ED7D8-F8F2-401A-A29D-4CD1FA241342}"/>
                </a:ext>
              </a:extLst>
            </p:cNvPr>
            <p:cNvSpPr/>
            <p:nvPr/>
          </p:nvSpPr>
          <p:spPr bwMode="auto">
            <a:xfrm>
              <a:off x="2842162" y="3060377"/>
              <a:ext cx="63749" cy="63749"/>
            </a:xfrm>
            <a:custGeom>
              <a:avLst/>
              <a:gdLst>
                <a:gd name="T0" fmla="*/ 89 w 97"/>
                <a:gd name="T1" fmla="*/ 97 h 97"/>
                <a:gd name="T2" fmla="*/ 0 w 97"/>
                <a:gd name="T3" fmla="*/ 90 h 97"/>
                <a:gd name="T4" fmla="*/ 8 w 97"/>
                <a:gd name="T5" fmla="*/ 0 h 97"/>
                <a:gd name="T6" fmla="*/ 97 w 97"/>
                <a:gd name="T7" fmla="*/ 8 h 97"/>
                <a:gd name="T8" fmla="*/ 89 w 97"/>
                <a:gd name="T9" fmla="*/ 97 h 97"/>
              </a:gdLst>
              <a:ahLst/>
              <a:cxnLst>
                <a:cxn ang="0">
                  <a:pos x="T0" y="T1"/>
                </a:cxn>
                <a:cxn ang="0">
                  <a:pos x="T2" y="T3"/>
                </a:cxn>
                <a:cxn ang="0">
                  <a:pos x="T4" y="T5"/>
                </a:cxn>
                <a:cxn ang="0">
                  <a:pos x="T6" y="T7"/>
                </a:cxn>
                <a:cxn ang="0">
                  <a:pos x="T8" y="T9"/>
                </a:cxn>
              </a:cxnLst>
              <a:rect l="0" t="0" r="r" b="b"/>
              <a:pathLst>
                <a:path w="97" h="97">
                  <a:moveTo>
                    <a:pt x="89" y="97"/>
                  </a:moveTo>
                  <a:lnTo>
                    <a:pt x="0" y="90"/>
                  </a:lnTo>
                  <a:lnTo>
                    <a:pt x="8" y="0"/>
                  </a:lnTo>
                  <a:lnTo>
                    <a:pt x="97" y="8"/>
                  </a:lnTo>
                  <a:lnTo>
                    <a:pt x="89" y="97"/>
                  </a:lnTo>
                  <a:close/>
                </a:path>
              </a:pathLst>
            </a:custGeom>
            <a:solidFill>
              <a:srgbClr val="F227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5" name="ïṡḷïḓê">
              <a:extLst>
                <a:ext uri="{FF2B5EF4-FFF2-40B4-BE49-F238E27FC236}">
                  <a16:creationId xmlns="" xmlns:a16="http://schemas.microsoft.com/office/drawing/2014/main" id="{79FBC151-1EE7-4123-BC65-CB4E8CA73DEC}"/>
                </a:ext>
              </a:extLst>
            </p:cNvPr>
            <p:cNvSpPr/>
            <p:nvPr/>
          </p:nvSpPr>
          <p:spPr bwMode="auto">
            <a:xfrm>
              <a:off x="2842162" y="3060377"/>
              <a:ext cx="63749" cy="63749"/>
            </a:xfrm>
            <a:custGeom>
              <a:avLst/>
              <a:gdLst>
                <a:gd name="T0" fmla="*/ 89 w 97"/>
                <a:gd name="T1" fmla="*/ 97 h 97"/>
                <a:gd name="T2" fmla="*/ 0 w 97"/>
                <a:gd name="T3" fmla="*/ 90 h 97"/>
                <a:gd name="T4" fmla="*/ 8 w 97"/>
                <a:gd name="T5" fmla="*/ 0 h 97"/>
                <a:gd name="T6" fmla="*/ 97 w 97"/>
                <a:gd name="T7" fmla="*/ 8 h 97"/>
                <a:gd name="T8" fmla="*/ 89 w 97"/>
                <a:gd name="T9" fmla="*/ 97 h 97"/>
              </a:gdLst>
              <a:ahLst/>
              <a:cxnLst>
                <a:cxn ang="0">
                  <a:pos x="T0" y="T1"/>
                </a:cxn>
                <a:cxn ang="0">
                  <a:pos x="T2" y="T3"/>
                </a:cxn>
                <a:cxn ang="0">
                  <a:pos x="T4" y="T5"/>
                </a:cxn>
                <a:cxn ang="0">
                  <a:pos x="T6" y="T7"/>
                </a:cxn>
                <a:cxn ang="0">
                  <a:pos x="T8" y="T9"/>
                </a:cxn>
              </a:cxnLst>
              <a:rect l="0" t="0" r="r" b="b"/>
              <a:pathLst>
                <a:path w="97" h="97">
                  <a:moveTo>
                    <a:pt x="89" y="97"/>
                  </a:moveTo>
                  <a:lnTo>
                    <a:pt x="0" y="90"/>
                  </a:lnTo>
                  <a:lnTo>
                    <a:pt x="8" y="0"/>
                  </a:lnTo>
                  <a:lnTo>
                    <a:pt x="97" y="8"/>
                  </a:lnTo>
                  <a:lnTo>
                    <a:pt x="89" y="9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6" name="îṥ1îďê">
              <a:extLst>
                <a:ext uri="{FF2B5EF4-FFF2-40B4-BE49-F238E27FC236}">
                  <a16:creationId xmlns="" xmlns:a16="http://schemas.microsoft.com/office/drawing/2014/main" id="{8852FFB8-FD09-4ACA-ACFD-A87129652987}"/>
                </a:ext>
              </a:extLst>
            </p:cNvPr>
            <p:cNvSpPr/>
            <p:nvPr/>
          </p:nvSpPr>
          <p:spPr bwMode="auto">
            <a:xfrm>
              <a:off x="2954544" y="3088637"/>
              <a:ext cx="134727" cy="33518"/>
            </a:xfrm>
            <a:custGeom>
              <a:avLst/>
              <a:gdLst>
                <a:gd name="T0" fmla="*/ 202 w 205"/>
                <a:gd name="T1" fmla="*/ 51 h 51"/>
                <a:gd name="T2" fmla="*/ 0 w 205"/>
                <a:gd name="T3" fmla="*/ 34 h 51"/>
                <a:gd name="T4" fmla="*/ 3 w 205"/>
                <a:gd name="T5" fmla="*/ 0 h 51"/>
                <a:gd name="T6" fmla="*/ 205 w 205"/>
                <a:gd name="T7" fmla="*/ 17 h 51"/>
                <a:gd name="T8" fmla="*/ 202 w 205"/>
                <a:gd name="T9" fmla="*/ 51 h 51"/>
              </a:gdLst>
              <a:ahLst/>
              <a:cxnLst>
                <a:cxn ang="0">
                  <a:pos x="T0" y="T1"/>
                </a:cxn>
                <a:cxn ang="0">
                  <a:pos x="T2" y="T3"/>
                </a:cxn>
                <a:cxn ang="0">
                  <a:pos x="T4" y="T5"/>
                </a:cxn>
                <a:cxn ang="0">
                  <a:pos x="T6" y="T7"/>
                </a:cxn>
                <a:cxn ang="0">
                  <a:pos x="T8" y="T9"/>
                </a:cxn>
              </a:cxnLst>
              <a:rect l="0" t="0" r="r" b="b"/>
              <a:pathLst>
                <a:path w="205" h="51">
                  <a:moveTo>
                    <a:pt x="202" y="51"/>
                  </a:moveTo>
                  <a:lnTo>
                    <a:pt x="0" y="34"/>
                  </a:lnTo>
                  <a:lnTo>
                    <a:pt x="3" y="0"/>
                  </a:lnTo>
                  <a:lnTo>
                    <a:pt x="205" y="17"/>
                  </a:lnTo>
                  <a:lnTo>
                    <a:pt x="202" y="51"/>
                  </a:lnTo>
                  <a:close/>
                </a:path>
              </a:pathLst>
            </a:custGeom>
            <a:solidFill>
              <a:srgbClr val="949A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7" name="îśļíḍe">
              <a:extLst>
                <a:ext uri="{FF2B5EF4-FFF2-40B4-BE49-F238E27FC236}">
                  <a16:creationId xmlns="" xmlns:a16="http://schemas.microsoft.com/office/drawing/2014/main" id="{8837333E-0A72-4E79-A16D-D15390BA36AC}"/>
                </a:ext>
              </a:extLst>
            </p:cNvPr>
            <p:cNvSpPr/>
            <p:nvPr/>
          </p:nvSpPr>
          <p:spPr bwMode="auto">
            <a:xfrm>
              <a:off x="2954544" y="3088637"/>
              <a:ext cx="134727" cy="33518"/>
            </a:xfrm>
            <a:custGeom>
              <a:avLst/>
              <a:gdLst>
                <a:gd name="T0" fmla="*/ 202 w 205"/>
                <a:gd name="T1" fmla="*/ 51 h 51"/>
                <a:gd name="T2" fmla="*/ 0 w 205"/>
                <a:gd name="T3" fmla="*/ 34 h 51"/>
                <a:gd name="T4" fmla="*/ 3 w 205"/>
                <a:gd name="T5" fmla="*/ 0 h 51"/>
                <a:gd name="T6" fmla="*/ 205 w 205"/>
                <a:gd name="T7" fmla="*/ 17 h 51"/>
                <a:gd name="T8" fmla="*/ 202 w 205"/>
                <a:gd name="T9" fmla="*/ 51 h 51"/>
              </a:gdLst>
              <a:ahLst/>
              <a:cxnLst>
                <a:cxn ang="0">
                  <a:pos x="T0" y="T1"/>
                </a:cxn>
                <a:cxn ang="0">
                  <a:pos x="T2" y="T3"/>
                </a:cxn>
                <a:cxn ang="0">
                  <a:pos x="T4" y="T5"/>
                </a:cxn>
                <a:cxn ang="0">
                  <a:pos x="T6" y="T7"/>
                </a:cxn>
                <a:cxn ang="0">
                  <a:pos x="T8" y="T9"/>
                </a:cxn>
              </a:cxnLst>
              <a:rect l="0" t="0" r="r" b="b"/>
              <a:pathLst>
                <a:path w="205" h="51">
                  <a:moveTo>
                    <a:pt x="202" y="51"/>
                  </a:moveTo>
                  <a:lnTo>
                    <a:pt x="0" y="34"/>
                  </a:lnTo>
                  <a:lnTo>
                    <a:pt x="3" y="0"/>
                  </a:lnTo>
                  <a:lnTo>
                    <a:pt x="205" y="17"/>
                  </a:lnTo>
                  <a:lnTo>
                    <a:pt x="202" y="5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8" name="íṣlíďé">
              <a:extLst>
                <a:ext uri="{FF2B5EF4-FFF2-40B4-BE49-F238E27FC236}">
                  <a16:creationId xmlns="" xmlns:a16="http://schemas.microsoft.com/office/drawing/2014/main" id="{8B38E91E-E58D-47B6-A4C0-01A11D5B86CC}"/>
                </a:ext>
              </a:extLst>
            </p:cNvPr>
            <p:cNvSpPr/>
            <p:nvPr/>
          </p:nvSpPr>
          <p:spPr bwMode="auto">
            <a:xfrm>
              <a:off x="3110959" y="2913163"/>
              <a:ext cx="128155" cy="34175"/>
            </a:xfrm>
            <a:custGeom>
              <a:avLst/>
              <a:gdLst>
                <a:gd name="T0" fmla="*/ 193 w 195"/>
                <a:gd name="T1" fmla="*/ 52 h 52"/>
                <a:gd name="T2" fmla="*/ 0 w 195"/>
                <a:gd name="T3" fmla="*/ 34 h 52"/>
                <a:gd name="T4" fmla="*/ 3 w 195"/>
                <a:gd name="T5" fmla="*/ 0 h 52"/>
                <a:gd name="T6" fmla="*/ 195 w 195"/>
                <a:gd name="T7" fmla="*/ 17 h 52"/>
                <a:gd name="T8" fmla="*/ 193 w 195"/>
                <a:gd name="T9" fmla="*/ 52 h 52"/>
              </a:gdLst>
              <a:ahLst/>
              <a:cxnLst>
                <a:cxn ang="0">
                  <a:pos x="T0" y="T1"/>
                </a:cxn>
                <a:cxn ang="0">
                  <a:pos x="T2" y="T3"/>
                </a:cxn>
                <a:cxn ang="0">
                  <a:pos x="T4" y="T5"/>
                </a:cxn>
                <a:cxn ang="0">
                  <a:pos x="T6" y="T7"/>
                </a:cxn>
                <a:cxn ang="0">
                  <a:pos x="T8" y="T9"/>
                </a:cxn>
              </a:cxnLst>
              <a:rect l="0" t="0" r="r" b="b"/>
              <a:pathLst>
                <a:path w="195" h="52">
                  <a:moveTo>
                    <a:pt x="193" y="52"/>
                  </a:moveTo>
                  <a:lnTo>
                    <a:pt x="0" y="34"/>
                  </a:lnTo>
                  <a:lnTo>
                    <a:pt x="3" y="0"/>
                  </a:lnTo>
                  <a:lnTo>
                    <a:pt x="195" y="17"/>
                  </a:lnTo>
                  <a:lnTo>
                    <a:pt x="193" y="52"/>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9" name="îSlîďè">
              <a:extLst>
                <a:ext uri="{FF2B5EF4-FFF2-40B4-BE49-F238E27FC236}">
                  <a16:creationId xmlns="" xmlns:a16="http://schemas.microsoft.com/office/drawing/2014/main" id="{C3ED3F76-4CB1-4355-8DAA-2DD2B6947710}"/>
                </a:ext>
              </a:extLst>
            </p:cNvPr>
            <p:cNvSpPr/>
            <p:nvPr/>
          </p:nvSpPr>
          <p:spPr bwMode="auto">
            <a:xfrm>
              <a:off x="3110959" y="2913163"/>
              <a:ext cx="128155" cy="34175"/>
            </a:xfrm>
            <a:custGeom>
              <a:avLst/>
              <a:gdLst>
                <a:gd name="T0" fmla="*/ 193 w 195"/>
                <a:gd name="T1" fmla="*/ 52 h 52"/>
                <a:gd name="T2" fmla="*/ 0 w 195"/>
                <a:gd name="T3" fmla="*/ 34 h 52"/>
                <a:gd name="T4" fmla="*/ 3 w 195"/>
                <a:gd name="T5" fmla="*/ 0 h 52"/>
                <a:gd name="T6" fmla="*/ 195 w 195"/>
                <a:gd name="T7" fmla="*/ 17 h 52"/>
                <a:gd name="T8" fmla="*/ 193 w 195"/>
                <a:gd name="T9" fmla="*/ 52 h 52"/>
              </a:gdLst>
              <a:ahLst/>
              <a:cxnLst>
                <a:cxn ang="0">
                  <a:pos x="T0" y="T1"/>
                </a:cxn>
                <a:cxn ang="0">
                  <a:pos x="T2" y="T3"/>
                </a:cxn>
                <a:cxn ang="0">
                  <a:pos x="T4" y="T5"/>
                </a:cxn>
                <a:cxn ang="0">
                  <a:pos x="T6" y="T7"/>
                </a:cxn>
                <a:cxn ang="0">
                  <a:pos x="T8" y="T9"/>
                </a:cxn>
              </a:cxnLst>
              <a:rect l="0" t="0" r="r" b="b"/>
              <a:pathLst>
                <a:path w="195" h="52">
                  <a:moveTo>
                    <a:pt x="193" y="52"/>
                  </a:moveTo>
                  <a:lnTo>
                    <a:pt x="0" y="34"/>
                  </a:lnTo>
                  <a:lnTo>
                    <a:pt x="3" y="0"/>
                  </a:lnTo>
                  <a:lnTo>
                    <a:pt x="195" y="17"/>
                  </a:lnTo>
                  <a:lnTo>
                    <a:pt x="193" y="5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0" name="ïṧ1ïdé">
              <a:extLst>
                <a:ext uri="{FF2B5EF4-FFF2-40B4-BE49-F238E27FC236}">
                  <a16:creationId xmlns="" xmlns:a16="http://schemas.microsoft.com/office/drawing/2014/main" id="{18CA4E75-7346-4B88-8DE7-D1733DD011FA}"/>
                </a:ext>
              </a:extLst>
            </p:cNvPr>
            <p:cNvSpPr/>
            <p:nvPr/>
          </p:nvSpPr>
          <p:spPr bwMode="auto">
            <a:xfrm>
              <a:off x="3515139" y="2758063"/>
              <a:ext cx="34832" cy="32860"/>
            </a:xfrm>
            <a:custGeom>
              <a:avLst/>
              <a:gdLst>
                <a:gd name="T0" fmla="*/ 18 w 37"/>
                <a:gd name="T1" fmla="*/ 35 h 35"/>
                <a:gd name="T2" fmla="*/ 17 w 37"/>
                <a:gd name="T3" fmla="*/ 35 h 35"/>
                <a:gd name="T4" fmla="*/ 5 w 37"/>
                <a:gd name="T5" fmla="*/ 29 h 35"/>
                <a:gd name="T6" fmla="*/ 1 w 37"/>
                <a:gd name="T7" fmla="*/ 16 h 35"/>
                <a:gd name="T8" fmla="*/ 18 w 37"/>
                <a:gd name="T9" fmla="*/ 0 h 35"/>
                <a:gd name="T10" fmla="*/ 20 w 37"/>
                <a:gd name="T11" fmla="*/ 0 h 35"/>
                <a:gd name="T12" fmla="*/ 36 w 37"/>
                <a:gd name="T13" fmla="*/ 19 h 35"/>
                <a:gd name="T14" fmla="*/ 18 w 37"/>
                <a:gd name="T15" fmla="*/ 35 h 3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37" h="35">
                  <a:moveTo>
                    <a:pt x="18" y="35"/>
                  </a:moveTo>
                  <a:cubicBezTo>
                    <a:pt x="18" y="35"/>
                    <a:pt x="17" y="35"/>
                    <a:pt x="17" y="35"/>
                  </a:cubicBezTo>
                  <a:cubicBezTo>
                    <a:pt x="12" y="35"/>
                    <a:pt x="8" y="33"/>
                    <a:pt x="5" y="29"/>
                  </a:cubicBezTo>
                  <a:cubicBezTo>
                    <a:pt x="2" y="26"/>
                    <a:pt x="0" y="21"/>
                    <a:pt x="1" y="16"/>
                  </a:cubicBezTo>
                  <a:cubicBezTo>
                    <a:pt x="1" y="7"/>
                    <a:pt x="9" y="0"/>
                    <a:pt x="18" y="0"/>
                  </a:cubicBezTo>
                  <a:cubicBezTo>
                    <a:pt x="19" y="0"/>
                    <a:pt x="19" y="0"/>
                    <a:pt x="20" y="0"/>
                  </a:cubicBezTo>
                  <a:cubicBezTo>
                    <a:pt x="29" y="1"/>
                    <a:pt x="37" y="9"/>
                    <a:pt x="36" y="19"/>
                  </a:cubicBezTo>
                  <a:cubicBezTo>
                    <a:pt x="35" y="28"/>
                    <a:pt x="27" y="35"/>
                    <a:pt x="18" y="3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1" name="ïşliḋê">
              <a:extLst>
                <a:ext uri="{FF2B5EF4-FFF2-40B4-BE49-F238E27FC236}">
                  <a16:creationId xmlns="" xmlns:a16="http://schemas.microsoft.com/office/drawing/2014/main" id="{A634BBEB-4C4D-4549-B311-5654898D9290}"/>
                </a:ext>
              </a:extLst>
            </p:cNvPr>
            <p:cNvSpPr/>
            <p:nvPr/>
          </p:nvSpPr>
          <p:spPr bwMode="auto">
            <a:xfrm>
              <a:off x="3511853" y="2755434"/>
              <a:ext cx="39432" cy="38118"/>
            </a:xfrm>
            <a:custGeom>
              <a:avLst/>
              <a:gdLst>
                <a:gd name="T0" fmla="*/ 21 w 42"/>
                <a:gd name="T1" fmla="*/ 6 h 41"/>
                <a:gd name="T2" fmla="*/ 22 w 42"/>
                <a:gd name="T3" fmla="*/ 6 h 41"/>
                <a:gd name="T4" fmla="*/ 36 w 42"/>
                <a:gd name="T5" fmla="*/ 22 h 41"/>
                <a:gd name="T6" fmla="*/ 21 w 42"/>
                <a:gd name="T7" fmla="*/ 36 h 41"/>
                <a:gd name="T8" fmla="*/ 20 w 42"/>
                <a:gd name="T9" fmla="*/ 36 h 41"/>
                <a:gd name="T10" fmla="*/ 6 w 42"/>
                <a:gd name="T11" fmla="*/ 20 h 41"/>
                <a:gd name="T12" fmla="*/ 21 w 42"/>
                <a:gd name="T13" fmla="*/ 6 h 41"/>
                <a:gd name="T14" fmla="*/ 21 w 42"/>
                <a:gd name="T15" fmla="*/ 0 h 41"/>
                <a:gd name="T16" fmla="*/ 1 w 42"/>
                <a:gd name="T17" fmla="*/ 19 h 41"/>
                <a:gd name="T18" fmla="*/ 6 w 42"/>
                <a:gd name="T19" fmla="*/ 34 h 41"/>
                <a:gd name="T20" fmla="*/ 20 w 42"/>
                <a:gd name="T21" fmla="*/ 41 h 41"/>
                <a:gd name="T22" fmla="*/ 21 w 42"/>
                <a:gd name="T23" fmla="*/ 41 h 41"/>
                <a:gd name="T24" fmla="*/ 42 w 42"/>
                <a:gd name="T25" fmla="*/ 22 h 41"/>
                <a:gd name="T26" fmla="*/ 37 w 42"/>
                <a:gd name="T27" fmla="*/ 7 h 41"/>
                <a:gd name="T28" fmla="*/ 23 w 42"/>
                <a:gd name="T29" fmla="*/ 0 h 41"/>
                <a:gd name="T30" fmla="*/ 21 w 42"/>
                <a:gd name="T31"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2" h="41">
                  <a:moveTo>
                    <a:pt x="21" y="6"/>
                  </a:moveTo>
                  <a:cubicBezTo>
                    <a:pt x="22" y="6"/>
                    <a:pt x="22" y="6"/>
                    <a:pt x="22" y="6"/>
                  </a:cubicBezTo>
                  <a:cubicBezTo>
                    <a:pt x="31" y="6"/>
                    <a:pt x="37" y="14"/>
                    <a:pt x="36" y="22"/>
                  </a:cubicBezTo>
                  <a:cubicBezTo>
                    <a:pt x="36" y="30"/>
                    <a:pt x="29" y="36"/>
                    <a:pt x="21" y="36"/>
                  </a:cubicBezTo>
                  <a:cubicBezTo>
                    <a:pt x="21" y="36"/>
                    <a:pt x="20" y="36"/>
                    <a:pt x="20" y="36"/>
                  </a:cubicBezTo>
                  <a:cubicBezTo>
                    <a:pt x="12" y="35"/>
                    <a:pt x="6" y="28"/>
                    <a:pt x="6" y="20"/>
                  </a:cubicBezTo>
                  <a:cubicBezTo>
                    <a:pt x="7" y="12"/>
                    <a:pt x="13" y="6"/>
                    <a:pt x="21" y="6"/>
                  </a:cubicBezTo>
                  <a:moveTo>
                    <a:pt x="21" y="0"/>
                  </a:moveTo>
                  <a:cubicBezTo>
                    <a:pt x="11" y="0"/>
                    <a:pt x="2" y="9"/>
                    <a:pt x="1" y="19"/>
                  </a:cubicBezTo>
                  <a:cubicBezTo>
                    <a:pt x="0" y="25"/>
                    <a:pt x="2" y="30"/>
                    <a:pt x="6" y="34"/>
                  </a:cubicBezTo>
                  <a:cubicBezTo>
                    <a:pt x="9" y="38"/>
                    <a:pt x="14" y="41"/>
                    <a:pt x="20" y="41"/>
                  </a:cubicBezTo>
                  <a:cubicBezTo>
                    <a:pt x="20" y="41"/>
                    <a:pt x="21" y="41"/>
                    <a:pt x="21" y="41"/>
                  </a:cubicBezTo>
                  <a:cubicBezTo>
                    <a:pt x="32" y="41"/>
                    <a:pt x="41" y="33"/>
                    <a:pt x="42" y="22"/>
                  </a:cubicBezTo>
                  <a:cubicBezTo>
                    <a:pt x="42" y="17"/>
                    <a:pt x="40" y="11"/>
                    <a:pt x="37" y="7"/>
                  </a:cubicBezTo>
                  <a:cubicBezTo>
                    <a:pt x="33" y="3"/>
                    <a:pt x="28" y="1"/>
                    <a:pt x="23" y="0"/>
                  </a:cubicBezTo>
                  <a:cubicBezTo>
                    <a:pt x="22" y="0"/>
                    <a:pt x="22" y="0"/>
                    <a:pt x="21"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2" name="íṡliḓè">
              <a:extLst>
                <a:ext uri="{FF2B5EF4-FFF2-40B4-BE49-F238E27FC236}">
                  <a16:creationId xmlns="" xmlns:a16="http://schemas.microsoft.com/office/drawing/2014/main" id="{E488C786-A385-46FF-813B-865F19AFA2EC}"/>
                </a:ext>
              </a:extLst>
            </p:cNvPr>
            <p:cNvSpPr/>
            <p:nvPr/>
          </p:nvSpPr>
          <p:spPr bwMode="auto">
            <a:xfrm>
              <a:off x="3396842" y="2659483"/>
              <a:ext cx="34832" cy="34175"/>
            </a:xfrm>
            <a:custGeom>
              <a:avLst/>
              <a:gdLst>
                <a:gd name="T0" fmla="*/ 19 w 37"/>
                <a:gd name="T1" fmla="*/ 36 h 36"/>
                <a:gd name="T2" fmla="*/ 17 w 37"/>
                <a:gd name="T3" fmla="*/ 36 h 36"/>
                <a:gd name="T4" fmla="*/ 1 w 37"/>
                <a:gd name="T5" fmla="*/ 17 h 36"/>
                <a:gd name="T6" fmla="*/ 19 w 37"/>
                <a:gd name="T7" fmla="*/ 0 h 36"/>
                <a:gd name="T8" fmla="*/ 20 w 37"/>
                <a:gd name="T9" fmla="*/ 0 h 36"/>
                <a:gd name="T10" fmla="*/ 36 w 37"/>
                <a:gd name="T11" fmla="*/ 19 h 36"/>
                <a:gd name="T12" fmla="*/ 19 w 37"/>
                <a:gd name="T13" fmla="*/ 36 h 36"/>
              </a:gdLst>
              <a:ahLst/>
              <a:cxnLst>
                <a:cxn ang="0">
                  <a:pos x="T0" y="T1"/>
                </a:cxn>
                <a:cxn ang="0">
                  <a:pos x="T2" y="T3"/>
                </a:cxn>
                <a:cxn ang="0">
                  <a:pos x="T4" y="T5"/>
                </a:cxn>
                <a:cxn ang="0">
                  <a:pos x="T6" y="T7"/>
                </a:cxn>
                <a:cxn ang="0">
                  <a:pos x="T8" y="T9"/>
                </a:cxn>
                <a:cxn ang="0">
                  <a:pos x="T10" y="T11"/>
                </a:cxn>
                <a:cxn ang="0">
                  <a:pos x="T12" y="T13"/>
                </a:cxn>
              </a:cxnLst>
              <a:rect l="0" t="0" r="r" b="b"/>
              <a:pathLst>
                <a:path w="37" h="36">
                  <a:moveTo>
                    <a:pt x="19" y="36"/>
                  </a:moveTo>
                  <a:cubicBezTo>
                    <a:pt x="18" y="36"/>
                    <a:pt x="18" y="36"/>
                    <a:pt x="17" y="36"/>
                  </a:cubicBezTo>
                  <a:cubicBezTo>
                    <a:pt x="8" y="35"/>
                    <a:pt x="0" y="26"/>
                    <a:pt x="1" y="17"/>
                  </a:cubicBezTo>
                  <a:cubicBezTo>
                    <a:pt x="2" y="8"/>
                    <a:pt x="10" y="0"/>
                    <a:pt x="19" y="0"/>
                  </a:cubicBezTo>
                  <a:cubicBezTo>
                    <a:pt x="19" y="0"/>
                    <a:pt x="20" y="0"/>
                    <a:pt x="20" y="0"/>
                  </a:cubicBezTo>
                  <a:cubicBezTo>
                    <a:pt x="30" y="1"/>
                    <a:pt x="37" y="10"/>
                    <a:pt x="36" y="19"/>
                  </a:cubicBezTo>
                  <a:cubicBezTo>
                    <a:pt x="36" y="29"/>
                    <a:pt x="28" y="36"/>
                    <a:pt x="19" y="36"/>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3" name="îś1íďè">
              <a:extLst>
                <a:ext uri="{FF2B5EF4-FFF2-40B4-BE49-F238E27FC236}">
                  <a16:creationId xmlns="" xmlns:a16="http://schemas.microsoft.com/office/drawing/2014/main" id="{5CB064B7-6D93-4AA7-A373-45E4D1E2FE70}"/>
                </a:ext>
              </a:extLst>
            </p:cNvPr>
            <p:cNvSpPr/>
            <p:nvPr/>
          </p:nvSpPr>
          <p:spPr bwMode="auto">
            <a:xfrm>
              <a:off x="3394871" y="2657511"/>
              <a:ext cx="39432" cy="38775"/>
            </a:xfrm>
            <a:custGeom>
              <a:avLst/>
              <a:gdLst>
                <a:gd name="T0" fmla="*/ 21 w 42"/>
                <a:gd name="T1" fmla="*/ 5 h 41"/>
                <a:gd name="T2" fmla="*/ 22 w 42"/>
                <a:gd name="T3" fmla="*/ 5 h 41"/>
                <a:gd name="T4" fmla="*/ 36 w 42"/>
                <a:gd name="T5" fmla="*/ 21 h 41"/>
                <a:gd name="T6" fmla="*/ 21 w 42"/>
                <a:gd name="T7" fmla="*/ 35 h 41"/>
                <a:gd name="T8" fmla="*/ 20 w 42"/>
                <a:gd name="T9" fmla="*/ 35 h 41"/>
                <a:gd name="T10" fmla="*/ 6 w 42"/>
                <a:gd name="T11" fmla="*/ 19 h 41"/>
                <a:gd name="T12" fmla="*/ 21 w 42"/>
                <a:gd name="T13" fmla="*/ 5 h 41"/>
                <a:gd name="T14" fmla="*/ 21 w 42"/>
                <a:gd name="T15" fmla="*/ 0 h 41"/>
                <a:gd name="T16" fmla="*/ 0 w 42"/>
                <a:gd name="T17" fmla="*/ 19 h 41"/>
                <a:gd name="T18" fmla="*/ 5 w 42"/>
                <a:gd name="T19" fmla="*/ 33 h 41"/>
                <a:gd name="T20" fmla="*/ 19 w 42"/>
                <a:gd name="T21" fmla="*/ 40 h 41"/>
                <a:gd name="T22" fmla="*/ 21 w 42"/>
                <a:gd name="T23" fmla="*/ 41 h 41"/>
                <a:gd name="T24" fmla="*/ 41 w 42"/>
                <a:gd name="T25" fmla="*/ 22 h 41"/>
                <a:gd name="T26" fmla="*/ 36 w 42"/>
                <a:gd name="T27" fmla="*/ 7 h 41"/>
                <a:gd name="T28" fmla="*/ 22 w 42"/>
                <a:gd name="T29" fmla="*/ 0 h 41"/>
                <a:gd name="T30" fmla="*/ 21 w 42"/>
                <a:gd name="T31"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2" h="41">
                  <a:moveTo>
                    <a:pt x="21" y="5"/>
                  </a:moveTo>
                  <a:cubicBezTo>
                    <a:pt x="21" y="5"/>
                    <a:pt x="22" y="5"/>
                    <a:pt x="22" y="5"/>
                  </a:cubicBezTo>
                  <a:cubicBezTo>
                    <a:pt x="30" y="6"/>
                    <a:pt x="36" y="13"/>
                    <a:pt x="36" y="21"/>
                  </a:cubicBezTo>
                  <a:cubicBezTo>
                    <a:pt x="35" y="29"/>
                    <a:pt x="29" y="35"/>
                    <a:pt x="21" y="35"/>
                  </a:cubicBezTo>
                  <a:cubicBezTo>
                    <a:pt x="20" y="35"/>
                    <a:pt x="20" y="35"/>
                    <a:pt x="20" y="35"/>
                  </a:cubicBezTo>
                  <a:cubicBezTo>
                    <a:pt x="11" y="34"/>
                    <a:pt x="5" y="27"/>
                    <a:pt x="6" y="19"/>
                  </a:cubicBezTo>
                  <a:cubicBezTo>
                    <a:pt x="6" y="11"/>
                    <a:pt x="13" y="5"/>
                    <a:pt x="21" y="5"/>
                  </a:cubicBezTo>
                  <a:moveTo>
                    <a:pt x="21" y="0"/>
                  </a:moveTo>
                  <a:cubicBezTo>
                    <a:pt x="10" y="0"/>
                    <a:pt x="1" y="8"/>
                    <a:pt x="0" y="19"/>
                  </a:cubicBezTo>
                  <a:cubicBezTo>
                    <a:pt x="0" y="24"/>
                    <a:pt x="2" y="29"/>
                    <a:pt x="5" y="33"/>
                  </a:cubicBezTo>
                  <a:cubicBezTo>
                    <a:pt x="9" y="38"/>
                    <a:pt x="14" y="40"/>
                    <a:pt x="19" y="40"/>
                  </a:cubicBezTo>
                  <a:cubicBezTo>
                    <a:pt x="20" y="40"/>
                    <a:pt x="20" y="41"/>
                    <a:pt x="21" y="41"/>
                  </a:cubicBezTo>
                  <a:cubicBezTo>
                    <a:pt x="31" y="41"/>
                    <a:pt x="40" y="32"/>
                    <a:pt x="41" y="22"/>
                  </a:cubicBezTo>
                  <a:cubicBezTo>
                    <a:pt x="42" y="16"/>
                    <a:pt x="40" y="11"/>
                    <a:pt x="36" y="7"/>
                  </a:cubicBezTo>
                  <a:cubicBezTo>
                    <a:pt x="33" y="3"/>
                    <a:pt x="28" y="0"/>
                    <a:pt x="22" y="0"/>
                  </a:cubicBezTo>
                  <a:cubicBezTo>
                    <a:pt x="22" y="0"/>
                    <a:pt x="21" y="0"/>
                    <a:pt x="21"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4" name="iṡľiḋé">
              <a:extLst>
                <a:ext uri="{FF2B5EF4-FFF2-40B4-BE49-F238E27FC236}">
                  <a16:creationId xmlns="" xmlns:a16="http://schemas.microsoft.com/office/drawing/2014/main" id="{0B1BA782-9546-40B6-B5DE-FC824EBEA497}"/>
                </a:ext>
              </a:extLst>
            </p:cNvPr>
            <p:cNvSpPr/>
            <p:nvPr/>
          </p:nvSpPr>
          <p:spPr bwMode="auto">
            <a:xfrm>
              <a:off x="3227284" y="2732432"/>
              <a:ext cx="33518" cy="34175"/>
            </a:xfrm>
            <a:custGeom>
              <a:avLst/>
              <a:gdLst>
                <a:gd name="T0" fmla="*/ 18 w 36"/>
                <a:gd name="T1" fmla="*/ 36 h 36"/>
                <a:gd name="T2" fmla="*/ 16 w 36"/>
                <a:gd name="T3" fmla="*/ 36 h 36"/>
                <a:gd name="T4" fmla="*/ 4 w 36"/>
                <a:gd name="T5" fmla="*/ 29 h 36"/>
                <a:gd name="T6" fmla="*/ 0 w 36"/>
                <a:gd name="T7" fmla="*/ 17 h 36"/>
                <a:gd name="T8" fmla="*/ 18 w 36"/>
                <a:gd name="T9" fmla="*/ 0 h 36"/>
                <a:gd name="T10" fmla="*/ 19 w 36"/>
                <a:gd name="T11" fmla="*/ 0 h 36"/>
                <a:gd name="T12" fmla="*/ 35 w 36"/>
                <a:gd name="T13" fmla="*/ 19 h 36"/>
                <a:gd name="T14" fmla="*/ 18 w 36"/>
                <a:gd name="T15" fmla="*/ 36 h 36"/>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36" h="36">
                  <a:moveTo>
                    <a:pt x="18" y="36"/>
                  </a:moveTo>
                  <a:cubicBezTo>
                    <a:pt x="17" y="36"/>
                    <a:pt x="17" y="36"/>
                    <a:pt x="16" y="36"/>
                  </a:cubicBezTo>
                  <a:cubicBezTo>
                    <a:pt x="11" y="35"/>
                    <a:pt x="7" y="33"/>
                    <a:pt x="4" y="29"/>
                  </a:cubicBezTo>
                  <a:cubicBezTo>
                    <a:pt x="1" y="26"/>
                    <a:pt x="0" y="21"/>
                    <a:pt x="0" y="17"/>
                  </a:cubicBezTo>
                  <a:cubicBezTo>
                    <a:pt x="1" y="7"/>
                    <a:pt x="8" y="0"/>
                    <a:pt x="18" y="0"/>
                  </a:cubicBezTo>
                  <a:cubicBezTo>
                    <a:pt x="18" y="0"/>
                    <a:pt x="18" y="0"/>
                    <a:pt x="19" y="0"/>
                  </a:cubicBezTo>
                  <a:cubicBezTo>
                    <a:pt x="29" y="1"/>
                    <a:pt x="36" y="10"/>
                    <a:pt x="35" y="19"/>
                  </a:cubicBezTo>
                  <a:cubicBezTo>
                    <a:pt x="35" y="28"/>
                    <a:pt x="27" y="36"/>
                    <a:pt x="18" y="36"/>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5" name="îšļîḓe">
              <a:extLst>
                <a:ext uri="{FF2B5EF4-FFF2-40B4-BE49-F238E27FC236}">
                  <a16:creationId xmlns="" xmlns:a16="http://schemas.microsoft.com/office/drawing/2014/main" id="{3F387747-0C4C-40DD-8B31-580DA2179156}"/>
                </a:ext>
              </a:extLst>
            </p:cNvPr>
            <p:cNvSpPr/>
            <p:nvPr/>
          </p:nvSpPr>
          <p:spPr bwMode="auto">
            <a:xfrm>
              <a:off x="3223340" y="2729803"/>
              <a:ext cx="39432" cy="38118"/>
            </a:xfrm>
            <a:custGeom>
              <a:avLst/>
              <a:gdLst>
                <a:gd name="T0" fmla="*/ 22 w 42"/>
                <a:gd name="T1" fmla="*/ 6 h 41"/>
                <a:gd name="T2" fmla="*/ 23 w 42"/>
                <a:gd name="T3" fmla="*/ 6 h 41"/>
                <a:gd name="T4" fmla="*/ 37 w 42"/>
                <a:gd name="T5" fmla="*/ 22 h 41"/>
                <a:gd name="T6" fmla="*/ 22 w 42"/>
                <a:gd name="T7" fmla="*/ 36 h 41"/>
                <a:gd name="T8" fmla="*/ 20 w 42"/>
                <a:gd name="T9" fmla="*/ 36 h 41"/>
                <a:gd name="T10" fmla="*/ 7 w 42"/>
                <a:gd name="T11" fmla="*/ 20 h 41"/>
                <a:gd name="T12" fmla="*/ 22 w 42"/>
                <a:gd name="T13" fmla="*/ 6 h 41"/>
                <a:gd name="T14" fmla="*/ 22 w 42"/>
                <a:gd name="T15" fmla="*/ 0 h 41"/>
                <a:gd name="T16" fmla="*/ 1 w 42"/>
                <a:gd name="T17" fmla="*/ 19 h 41"/>
                <a:gd name="T18" fmla="*/ 20 w 42"/>
                <a:gd name="T19" fmla="*/ 41 h 41"/>
                <a:gd name="T20" fmla="*/ 22 w 42"/>
                <a:gd name="T21" fmla="*/ 41 h 41"/>
                <a:gd name="T22" fmla="*/ 42 w 42"/>
                <a:gd name="T23" fmla="*/ 22 h 41"/>
                <a:gd name="T24" fmla="*/ 37 w 42"/>
                <a:gd name="T25" fmla="*/ 8 h 41"/>
                <a:gd name="T26" fmla="*/ 23 w 42"/>
                <a:gd name="T27" fmla="*/ 1 h 41"/>
                <a:gd name="T28" fmla="*/ 22 w 42"/>
                <a:gd name="T29"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2" h="41">
                  <a:moveTo>
                    <a:pt x="22" y="6"/>
                  </a:moveTo>
                  <a:cubicBezTo>
                    <a:pt x="22" y="6"/>
                    <a:pt x="22" y="6"/>
                    <a:pt x="23" y="6"/>
                  </a:cubicBezTo>
                  <a:cubicBezTo>
                    <a:pt x="31" y="7"/>
                    <a:pt x="37" y="14"/>
                    <a:pt x="37" y="22"/>
                  </a:cubicBezTo>
                  <a:cubicBezTo>
                    <a:pt x="36" y="30"/>
                    <a:pt x="29" y="36"/>
                    <a:pt x="22" y="36"/>
                  </a:cubicBezTo>
                  <a:cubicBezTo>
                    <a:pt x="21" y="36"/>
                    <a:pt x="21" y="36"/>
                    <a:pt x="20" y="36"/>
                  </a:cubicBezTo>
                  <a:cubicBezTo>
                    <a:pt x="12" y="35"/>
                    <a:pt x="6" y="28"/>
                    <a:pt x="7" y="20"/>
                  </a:cubicBezTo>
                  <a:cubicBezTo>
                    <a:pt x="7" y="12"/>
                    <a:pt x="14" y="6"/>
                    <a:pt x="22" y="6"/>
                  </a:cubicBezTo>
                  <a:moveTo>
                    <a:pt x="22" y="0"/>
                  </a:moveTo>
                  <a:cubicBezTo>
                    <a:pt x="11" y="0"/>
                    <a:pt x="2" y="9"/>
                    <a:pt x="1" y="19"/>
                  </a:cubicBezTo>
                  <a:cubicBezTo>
                    <a:pt x="0" y="31"/>
                    <a:pt x="9" y="40"/>
                    <a:pt x="20" y="41"/>
                  </a:cubicBezTo>
                  <a:cubicBezTo>
                    <a:pt x="21" y="41"/>
                    <a:pt x="21" y="41"/>
                    <a:pt x="22" y="41"/>
                  </a:cubicBezTo>
                  <a:cubicBezTo>
                    <a:pt x="32" y="41"/>
                    <a:pt x="41" y="33"/>
                    <a:pt x="42" y="22"/>
                  </a:cubicBezTo>
                  <a:cubicBezTo>
                    <a:pt x="42" y="17"/>
                    <a:pt x="41" y="12"/>
                    <a:pt x="37" y="8"/>
                  </a:cubicBezTo>
                  <a:cubicBezTo>
                    <a:pt x="34" y="3"/>
                    <a:pt x="29" y="1"/>
                    <a:pt x="23" y="1"/>
                  </a:cubicBezTo>
                  <a:cubicBezTo>
                    <a:pt x="23" y="0"/>
                    <a:pt x="22" y="0"/>
                    <a:pt x="22"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6" name="îṧ1ïḑé">
              <a:extLst>
                <a:ext uri="{FF2B5EF4-FFF2-40B4-BE49-F238E27FC236}">
                  <a16:creationId xmlns="" xmlns:a16="http://schemas.microsoft.com/office/drawing/2014/main" id="{363E1120-FB0A-44F1-A6E6-5D1A4F6204CC}"/>
                </a:ext>
              </a:extLst>
            </p:cNvPr>
            <p:cNvSpPr/>
            <p:nvPr/>
          </p:nvSpPr>
          <p:spPr bwMode="auto">
            <a:xfrm>
              <a:off x="3122131" y="2681828"/>
              <a:ext cx="33518" cy="32860"/>
            </a:xfrm>
            <a:custGeom>
              <a:avLst/>
              <a:gdLst>
                <a:gd name="T0" fmla="*/ 18 w 36"/>
                <a:gd name="T1" fmla="*/ 35 h 35"/>
                <a:gd name="T2" fmla="*/ 17 w 36"/>
                <a:gd name="T3" fmla="*/ 35 h 35"/>
                <a:gd name="T4" fmla="*/ 4 w 36"/>
                <a:gd name="T5" fmla="*/ 29 h 35"/>
                <a:gd name="T6" fmla="*/ 0 w 36"/>
                <a:gd name="T7" fmla="*/ 16 h 35"/>
                <a:gd name="T8" fmla="*/ 18 w 36"/>
                <a:gd name="T9" fmla="*/ 0 h 35"/>
                <a:gd name="T10" fmla="*/ 19 w 36"/>
                <a:gd name="T11" fmla="*/ 0 h 35"/>
                <a:gd name="T12" fmla="*/ 31 w 36"/>
                <a:gd name="T13" fmla="*/ 6 h 35"/>
                <a:gd name="T14" fmla="*/ 36 w 36"/>
                <a:gd name="T15" fmla="*/ 19 h 35"/>
                <a:gd name="T16" fmla="*/ 18 w 36"/>
                <a:gd name="T17" fmla="*/ 35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36" h="35">
                  <a:moveTo>
                    <a:pt x="18" y="35"/>
                  </a:moveTo>
                  <a:cubicBezTo>
                    <a:pt x="17" y="35"/>
                    <a:pt x="17" y="35"/>
                    <a:pt x="17" y="35"/>
                  </a:cubicBezTo>
                  <a:cubicBezTo>
                    <a:pt x="12" y="35"/>
                    <a:pt x="7" y="33"/>
                    <a:pt x="4" y="29"/>
                  </a:cubicBezTo>
                  <a:cubicBezTo>
                    <a:pt x="1" y="25"/>
                    <a:pt x="0" y="21"/>
                    <a:pt x="0" y="16"/>
                  </a:cubicBezTo>
                  <a:cubicBezTo>
                    <a:pt x="1" y="7"/>
                    <a:pt x="9" y="0"/>
                    <a:pt x="18" y="0"/>
                  </a:cubicBezTo>
                  <a:cubicBezTo>
                    <a:pt x="18" y="0"/>
                    <a:pt x="19" y="0"/>
                    <a:pt x="19" y="0"/>
                  </a:cubicBezTo>
                  <a:cubicBezTo>
                    <a:pt x="24" y="0"/>
                    <a:pt x="28" y="2"/>
                    <a:pt x="31" y="6"/>
                  </a:cubicBezTo>
                  <a:cubicBezTo>
                    <a:pt x="34" y="9"/>
                    <a:pt x="36" y="14"/>
                    <a:pt x="36" y="19"/>
                  </a:cubicBezTo>
                  <a:cubicBezTo>
                    <a:pt x="35" y="28"/>
                    <a:pt x="27" y="35"/>
                    <a:pt x="18" y="3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7" name="ïslídé">
              <a:extLst>
                <a:ext uri="{FF2B5EF4-FFF2-40B4-BE49-F238E27FC236}">
                  <a16:creationId xmlns="" xmlns:a16="http://schemas.microsoft.com/office/drawing/2014/main" id="{71493EC5-44EF-47F3-8731-CED48EA17D2A}"/>
                </a:ext>
              </a:extLst>
            </p:cNvPr>
            <p:cNvSpPr/>
            <p:nvPr/>
          </p:nvSpPr>
          <p:spPr bwMode="auto">
            <a:xfrm>
              <a:off x="3119502" y="2679199"/>
              <a:ext cx="39432" cy="38775"/>
            </a:xfrm>
            <a:custGeom>
              <a:avLst/>
              <a:gdLst>
                <a:gd name="T0" fmla="*/ 21 w 42"/>
                <a:gd name="T1" fmla="*/ 5 h 41"/>
                <a:gd name="T2" fmla="*/ 22 w 42"/>
                <a:gd name="T3" fmla="*/ 5 h 41"/>
                <a:gd name="T4" fmla="*/ 36 w 42"/>
                <a:gd name="T5" fmla="*/ 22 h 41"/>
                <a:gd name="T6" fmla="*/ 21 w 42"/>
                <a:gd name="T7" fmla="*/ 35 h 41"/>
                <a:gd name="T8" fmla="*/ 20 w 42"/>
                <a:gd name="T9" fmla="*/ 35 h 41"/>
                <a:gd name="T10" fmla="*/ 6 w 42"/>
                <a:gd name="T11" fmla="*/ 19 h 41"/>
                <a:gd name="T12" fmla="*/ 21 w 42"/>
                <a:gd name="T13" fmla="*/ 5 h 41"/>
                <a:gd name="T14" fmla="*/ 21 w 42"/>
                <a:gd name="T15" fmla="*/ 0 h 41"/>
                <a:gd name="T16" fmla="*/ 0 w 42"/>
                <a:gd name="T17" fmla="*/ 19 h 41"/>
                <a:gd name="T18" fmla="*/ 5 w 42"/>
                <a:gd name="T19" fmla="*/ 34 h 41"/>
                <a:gd name="T20" fmla="*/ 19 w 42"/>
                <a:gd name="T21" fmla="*/ 41 h 41"/>
                <a:gd name="T22" fmla="*/ 21 w 42"/>
                <a:gd name="T23" fmla="*/ 41 h 41"/>
                <a:gd name="T24" fmla="*/ 41 w 42"/>
                <a:gd name="T25" fmla="*/ 22 h 41"/>
                <a:gd name="T26" fmla="*/ 36 w 42"/>
                <a:gd name="T27" fmla="*/ 7 h 41"/>
                <a:gd name="T28" fmla="*/ 22 w 42"/>
                <a:gd name="T29" fmla="*/ 0 h 41"/>
                <a:gd name="T30" fmla="*/ 21 w 42"/>
                <a:gd name="T31"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2" h="41">
                  <a:moveTo>
                    <a:pt x="21" y="5"/>
                  </a:moveTo>
                  <a:cubicBezTo>
                    <a:pt x="21" y="5"/>
                    <a:pt x="22" y="5"/>
                    <a:pt x="22" y="5"/>
                  </a:cubicBezTo>
                  <a:cubicBezTo>
                    <a:pt x="30" y="6"/>
                    <a:pt x="36" y="13"/>
                    <a:pt x="36" y="22"/>
                  </a:cubicBezTo>
                  <a:cubicBezTo>
                    <a:pt x="35" y="29"/>
                    <a:pt x="29" y="35"/>
                    <a:pt x="21" y="35"/>
                  </a:cubicBezTo>
                  <a:cubicBezTo>
                    <a:pt x="20" y="35"/>
                    <a:pt x="20" y="35"/>
                    <a:pt x="20" y="35"/>
                  </a:cubicBezTo>
                  <a:cubicBezTo>
                    <a:pt x="11" y="35"/>
                    <a:pt x="5" y="28"/>
                    <a:pt x="6" y="19"/>
                  </a:cubicBezTo>
                  <a:cubicBezTo>
                    <a:pt x="6" y="11"/>
                    <a:pt x="13" y="5"/>
                    <a:pt x="21" y="5"/>
                  </a:cubicBezTo>
                  <a:moveTo>
                    <a:pt x="21" y="0"/>
                  </a:moveTo>
                  <a:cubicBezTo>
                    <a:pt x="10" y="0"/>
                    <a:pt x="1" y="8"/>
                    <a:pt x="0" y="19"/>
                  </a:cubicBezTo>
                  <a:cubicBezTo>
                    <a:pt x="0" y="24"/>
                    <a:pt x="2" y="30"/>
                    <a:pt x="5" y="34"/>
                  </a:cubicBezTo>
                  <a:cubicBezTo>
                    <a:pt x="9" y="38"/>
                    <a:pt x="14" y="40"/>
                    <a:pt x="19" y="41"/>
                  </a:cubicBezTo>
                  <a:cubicBezTo>
                    <a:pt x="20" y="41"/>
                    <a:pt x="20" y="41"/>
                    <a:pt x="21" y="41"/>
                  </a:cubicBezTo>
                  <a:cubicBezTo>
                    <a:pt x="31" y="41"/>
                    <a:pt x="40" y="33"/>
                    <a:pt x="41" y="22"/>
                  </a:cubicBezTo>
                  <a:cubicBezTo>
                    <a:pt x="42" y="17"/>
                    <a:pt x="40" y="11"/>
                    <a:pt x="36" y="7"/>
                  </a:cubicBezTo>
                  <a:cubicBezTo>
                    <a:pt x="33" y="3"/>
                    <a:pt x="28" y="0"/>
                    <a:pt x="22" y="0"/>
                  </a:cubicBezTo>
                  <a:cubicBezTo>
                    <a:pt x="22" y="0"/>
                    <a:pt x="21" y="0"/>
                    <a:pt x="21"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8" name="îṡlïḋé">
              <a:extLst>
                <a:ext uri="{FF2B5EF4-FFF2-40B4-BE49-F238E27FC236}">
                  <a16:creationId xmlns="" xmlns:a16="http://schemas.microsoft.com/office/drawing/2014/main" id="{0F78DC5A-4F21-41E1-A6C6-1297DF26BAC9}"/>
                </a:ext>
              </a:extLst>
            </p:cNvPr>
            <p:cNvSpPr/>
            <p:nvPr/>
          </p:nvSpPr>
          <p:spPr bwMode="auto">
            <a:xfrm>
              <a:off x="3054439" y="2766607"/>
              <a:ext cx="34832" cy="32203"/>
            </a:xfrm>
            <a:custGeom>
              <a:avLst/>
              <a:gdLst>
                <a:gd name="T0" fmla="*/ 19 w 37"/>
                <a:gd name="T1" fmla="*/ 35 h 35"/>
                <a:gd name="T2" fmla="*/ 17 w 37"/>
                <a:gd name="T3" fmla="*/ 35 h 35"/>
                <a:gd name="T4" fmla="*/ 1 w 37"/>
                <a:gd name="T5" fmla="*/ 16 h 35"/>
                <a:gd name="T6" fmla="*/ 19 w 37"/>
                <a:gd name="T7" fmla="*/ 0 h 35"/>
                <a:gd name="T8" fmla="*/ 20 w 37"/>
                <a:gd name="T9" fmla="*/ 0 h 35"/>
                <a:gd name="T10" fmla="*/ 36 w 37"/>
                <a:gd name="T11" fmla="*/ 19 h 35"/>
                <a:gd name="T12" fmla="*/ 19 w 37"/>
                <a:gd name="T13" fmla="*/ 35 h 35"/>
              </a:gdLst>
              <a:ahLst/>
              <a:cxnLst>
                <a:cxn ang="0">
                  <a:pos x="T0" y="T1"/>
                </a:cxn>
                <a:cxn ang="0">
                  <a:pos x="T2" y="T3"/>
                </a:cxn>
                <a:cxn ang="0">
                  <a:pos x="T4" y="T5"/>
                </a:cxn>
                <a:cxn ang="0">
                  <a:pos x="T6" y="T7"/>
                </a:cxn>
                <a:cxn ang="0">
                  <a:pos x="T8" y="T9"/>
                </a:cxn>
                <a:cxn ang="0">
                  <a:pos x="T10" y="T11"/>
                </a:cxn>
                <a:cxn ang="0">
                  <a:pos x="T12" y="T13"/>
                </a:cxn>
              </a:cxnLst>
              <a:rect l="0" t="0" r="r" b="b"/>
              <a:pathLst>
                <a:path w="37" h="35">
                  <a:moveTo>
                    <a:pt x="19" y="35"/>
                  </a:moveTo>
                  <a:cubicBezTo>
                    <a:pt x="18" y="35"/>
                    <a:pt x="18" y="35"/>
                    <a:pt x="17" y="35"/>
                  </a:cubicBezTo>
                  <a:cubicBezTo>
                    <a:pt x="8" y="35"/>
                    <a:pt x="0" y="26"/>
                    <a:pt x="1" y="16"/>
                  </a:cubicBezTo>
                  <a:cubicBezTo>
                    <a:pt x="2" y="7"/>
                    <a:pt x="9" y="0"/>
                    <a:pt x="19" y="0"/>
                  </a:cubicBezTo>
                  <a:cubicBezTo>
                    <a:pt x="19" y="0"/>
                    <a:pt x="20" y="0"/>
                    <a:pt x="20" y="0"/>
                  </a:cubicBezTo>
                  <a:cubicBezTo>
                    <a:pt x="30" y="1"/>
                    <a:pt x="37" y="9"/>
                    <a:pt x="36" y="19"/>
                  </a:cubicBezTo>
                  <a:cubicBezTo>
                    <a:pt x="36" y="28"/>
                    <a:pt x="28" y="35"/>
                    <a:pt x="19" y="3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9" name="iṡḻîḓê">
              <a:extLst>
                <a:ext uri="{FF2B5EF4-FFF2-40B4-BE49-F238E27FC236}">
                  <a16:creationId xmlns="" xmlns:a16="http://schemas.microsoft.com/office/drawing/2014/main" id="{A6534CA6-5F4B-4F47-A68C-567579F81851}"/>
                </a:ext>
              </a:extLst>
            </p:cNvPr>
            <p:cNvSpPr/>
            <p:nvPr/>
          </p:nvSpPr>
          <p:spPr bwMode="auto">
            <a:xfrm>
              <a:off x="3052467" y="2763321"/>
              <a:ext cx="39432" cy="38775"/>
            </a:xfrm>
            <a:custGeom>
              <a:avLst/>
              <a:gdLst>
                <a:gd name="T0" fmla="*/ 21 w 42"/>
                <a:gd name="T1" fmla="*/ 6 h 41"/>
                <a:gd name="T2" fmla="*/ 22 w 42"/>
                <a:gd name="T3" fmla="*/ 6 h 41"/>
                <a:gd name="T4" fmla="*/ 36 w 42"/>
                <a:gd name="T5" fmla="*/ 22 h 41"/>
                <a:gd name="T6" fmla="*/ 21 w 42"/>
                <a:gd name="T7" fmla="*/ 36 h 41"/>
                <a:gd name="T8" fmla="*/ 20 w 42"/>
                <a:gd name="T9" fmla="*/ 36 h 41"/>
                <a:gd name="T10" fmla="*/ 6 w 42"/>
                <a:gd name="T11" fmla="*/ 19 h 41"/>
                <a:gd name="T12" fmla="*/ 21 w 42"/>
                <a:gd name="T13" fmla="*/ 6 h 41"/>
                <a:gd name="T14" fmla="*/ 21 w 42"/>
                <a:gd name="T15" fmla="*/ 0 h 41"/>
                <a:gd name="T16" fmla="*/ 0 w 42"/>
                <a:gd name="T17" fmla="*/ 19 h 41"/>
                <a:gd name="T18" fmla="*/ 5 w 42"/>
                <a:gd name="T19" fmla="*/ 34 h 41"/>
                <a:gd name="T20" fmla="*/ 19 w 42"/>
                <a:gd name="T21" fmla="*/ 41 h 41"/>
                <a:gd name="T22" fmla="*/ 21 w 42"/>
                <a:gd name="T23" fmla="*/ 41 h 41"/>
                <a:gd name="T24" fmla="*/ 41 w 42"/>
                <a:gd name="T25" fmla="*/ 22 h 41"/>
                <a:gd name="T26" fmla="*/ 36 w 42"/>
                <a:gd name="T27" fmla="*/ 7 h 41"/>
                <a:gd name="T28" fmla="*/ 22 w 42"/>
                <a:gd name="T29" fmla="*/ 0 h 41"/>
                <a:gd name="T30" fmla="*/ 21 w 42"/>
                <a:gd name="T31"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2" h="41">
                  <a:moveTo>
                    <a:pt x="21" y="6"/>
                  </a:moveTo>
                  <a:cubicBezTo>
                    <a:pt x="21" y="6"/>
                    <a:pt x="21" y="6"/>
                    <a:pt x="22" y="6"/>
                  </a:cubicBezTo>
                  <a:cubicBezTo>
                    <a:pt x="30" y="6"/>
                    <a:pt x="36" y="13"/>
                    <a:pt x="36" y="22"/>
                  </a:cubicBezTo>
                  <a:cubicBezTo>
                    <a:pt x="35" y="30"/>
                    <a:pt x="29" y="36"/>
                    <a:pt x="21" y="36"/>
                  </a:cubicBezTo>
                  <a:cubicBezTo>
                    <a:pt x="20" y="36"/>
                    <a:pt x="20" y="36"/>
                    <a:pt x="20" y="36"/>
                  </a:cubicBezTo>
                  <a:cubicBezTo>
                    <a:pt x="11" y="35"/>
                    <a:pt x="5" y="28"/>
                    <a:pt x="6" y="19"/>
                  </a:cubicBezTo>
                  <a:cubicBezTo>
                    <a:pt x="6" y="12"/>
                    <a:pt x="13" y="6"/>
                    <a:pt x="21" y="6"/>
                  </a:cubicBezTo>
                  <a:moveTo>
                    <a:pt x="21" y="0"/>
                  </a:moveTo>
                  <a:cubicBezTo>
                    <a:pt x="10" y="0"/>
                    <a:pt x="1" y="8"/>
                    <a:pt x="0" y="19"/>
                  </a:cubicBezTo>
                  <a:cubicBezTo>
                    <a:pt x="0" y="24"/>
                    <a:pt x="2" y="30"/>
                    <a:pt x="5" y="34"/>
                  </a:cubicBezTo>
                  <a:cubicBezTo>
                    <a:pt x="9" y="38"/>
                    <a:pt x="14" y="41"/>
                    <a:pt x="19" y="41"/>
                  </a:cubicBezTo>
                  <a:cubicBezTo>
                    <a:pt x="20" y="41"/>
                    <a:pt x="20" y="41"/>
                    <a:pt x="21" y="41"/>
                  </a:cubicBezTo>
                  <a:cubicBezTo>
                    <a:pt x="31" y="41"/>
                    <a:pt x="40" y="33"/>
                    <a:pt x="41" y="22"/>
                  </a:cubicBezTo>
                  <a:cubicBezTo>
                    <a:pt x="42" y="17"/>
                    <a:pt x="40" y="11"/>
                    <a:pt x="36" y="7"/>
                  </a:cubicBezTo>
                  <a:cubicBezTo>
                    <a:pt x="33" y="3"/>
                    <a:pt x="28" y="1"/>
                    <a:pt x="22" y="0"/>
                  </a:cubicBezTo>
                  <a:cubicBezTo>
                    <a:pt x="22" y="0"/>
                    <a:pt x="21" y="0"/>
                    <a:pt x="21"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0" name="iṧḷîḓè">
              <a:extLst>
                <a:ext uri="{FF2B5EF4-FFF2-40B4-BE49-F238E27FC236}">
                  <a16:creationId xmlns="" xmlns:a16="http://schemas.microsoft.com/office/drawing/2014/main" id="{C503FE11-907E-4511-9309-991782E24B19}"/>
                </a:ext>
              </a:extLst>
            </p:cNvPr>
            <p:cNvSpPr/>
            <p:nvPr/>
          </p:nvSpPr>
          <p:spPr bwMode="auto">
            <a:xfrm>
              <a:off x="2899339" y="2716659"/>
              <a:ext cx="33518" cy="32860"/>
            </a:xfrm>
            <a:custGeom>
              <a:avLst/>
              <a:gdLst>
                <a:gd name="T0" fmla="*/ 18 w 36"/>
                <a:gd name="T1" fmla="*/ 35 h 35"/>
                <a:gd name="T2" fmla="*/ 16 w 36"/>
                <a:gd name="T3" fmla="*/ 35 h 35"/>
                <a:gd name="T4" fmla="*/ 4 w 36"/>
                <a:gd name="T5" fmla="*/ 29 h 35"/>
                <a:gd name="T6" fmla="*/ 0 w 36"/>
                <a:gd name="T7" fmla="*/ 16 h 35"/>
                <a:gd name="T8" fmla="*/ 18 w 36"/>
                <a:gd name="T9" fmla="*/ 0 h 35"/>
                <a:gd name="T10" fmla="*/ 19 w 36"/>
                <a:gd name="T11" fmla="*/ 0 h 35"/>
                <a:gd name="T12" fmla="*/ 31 w 36"/>
                <a:gd name="T13" fmla="*/ 6 h 35"/>
                <a:gd name="T14" fmla="*/ 36 w 36"/>
                <a:gd name="T15" fmla="*/ 19 h 35"/>
                <a:gd name="T16" fmla="*/ 18 w 36"/>
                <a:gd name="T17" fmla="*/ 35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36" h="35">
                  <a:moveTo>
                    <a:pt x="18" y="35"/>
                  </a:moveTo>
                  <a:cubicBezTo>
                    <a:pt x="17" y="35"/>
                    <a:pt x="17" y="35"/>
                    <a:pt x="16" y="35"/>
                  </a:cubicBezTo>
                  <a:cubicBezTo>
                    <a:pt x="12" y="35"/>
                    <a:pt x="7" y="33"/>
                    <a:pt x="4" y="29"/>
                  </a:cubicBezTo>
                  <a:cubicBezTo>
                    <a:pt x="1" y="26"/>
                    <a:pt x="0" y="21"/>
                    <a:pt x="0" y="16"/>
                  </a:cubicBezTo>
                  <a:cubicBezTo>
                    <a:pt x="1" y="7"/>
                    <a:pt x="9" y="0"/>
                    <a:pt x="18" y="0"/>
                  </a:cubicBezTo>
                  <a:cubicBezTo>
                    <a:pt x="18" y="0"/>
                    <a:pt x="19" y="0"/>
                    <a:pt x="19" y="0"/>
                  </a:cubicBezTo>
                  <a:cubicBezTo>
                    <a:pt x="24" y="0"/>
                    <a:pt x="28" y="2"/>
                    <a:pt x="31" y="6"/>
                  </a:cubicBezTo>
                  <a:cubicBezTo>
                    <a:pt x="34" y="10"/>
                    <a:pt x="36" y="14"/>
                    <a:pt x="36" y="19"/>
                  </a:cubicBezTo>
                  <a:cubicBezTo>
                    <a:pt x="35" y="28"/>
                    <a:pt x="27" y="35"/>
                    <a:pt x="18" y="3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1" name="íṥḷiḍe">
              <a:extLst>
                <a:ext uri="{FF2B5EF4-FFF2-40B4-BE49-F238E27FC236}">
                  <a16:creationId xmlns="" xmlns:a16="http://schemas.microsoft.com/office/drawing/2014/main" id="{75E21A9B-77F8-4A98-92B0-F163295F8607}"/>
                </a:ext>
              </a:extLst>
            </p:cNvPr>
            <p:cNvSpPr/>
            <p:nvPr/>
          </p:nvSpPr>
          <p:spPr bwMode="auto">
            <a:xfrm>
              <a:off x="2896052" y="2714030"/>
              <a:ext cx="39432" cy="38118"/>
            </a:xfrm>
            <a:custGeom>
              <a:avLst/>
              <a:gdLst>
                <a:gd name="T0" fmla="*/ 21 w 42"/>
                <a:gd name="T1" fmla="*/ 6 h 41"/>
                <a:gd name="T2" fmla="*/ 22 w 42"/>
                <a:gd name="T3" fmla="*/ 6 h 41"/>
                <a:gd name="T4" fmla="*/ 36 w 42"/>
                <a:gd name="T5" fmla="*/ 22 h 41"/>
                <a:gd name="T6" fmla="*/ 21 w 42"/>
                <a:gd name="T7" fmla="*/ 36 h 41"/>
                <a:gd name="T8" fmla="*/ 20 w 42"/>
                <a:gd name="T9" fmla="*/ 36 h 41"/>
                <a:gd name="T10" fmla="*/ 6 w 42"/>
                <a:gd name="T11" fmla="*/ 19 h 41"/>
                <a:gd name="T12" fmla="*/ 21 w 42"/>
                <a:gd name="T13" fmla="*/ 6 h 41"/>
                <a:gd name="T14" fmla="*/ 21 w 42"/>
                <a:gd name="T15" fmla="*/ 0 h 41"/>
                <a:gd name="T16" fmla="*/ 0 w 42"/>
                <a:gd name="T17" fmla="*/ 19 h 41"/>
                <a:gd name="T18" fmla="*/ 5 w 42"/>
                <a:gd name="T19" fmla="*/ 34 h 41"/>
                <a:gd name="T20" fmla="*/ 19 w 42"/>
                <a:gd name="T21" fmla="*/ 41 h 41"/>
                <a:gd name="T22" fmla="*/ 21 w 42"/>
                <a:gd name="T23" fmla="*/ 41 h 41"/>
                <a:gd name="T24" fmla="*/ 41 w 42"/>
                <a:gd name="T25" fmla="*/ 22 h 41"/>
                <a:gd name="T26" fmla="*/ 36 w 42"/>
                <a:gd name="T27" fmla="*/ 7 h 41"/>
                <a:gd name="T28" fmla="*/ 22 w 42"/>
                <a:gd name="T29" fmla="*/ 0 h 41"/>
                <a:gd name="T30" fmla="*/ 21 w 42"/>
                <a:gd name="T31"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42" h="41">
                  <a:moveTo>
                    <a:pt x="21" y="6"/>
                  </a:moveTo>
                  <a:cubicBezTo>
                    <a:pt x="21" y="6"/>
                    <a:pt x="22" y="6"/>
                    <a:pt x="22" y="6"/>
                  </a:cubicBezTo>
                  <a:cubicBezTo>
                    <a:pt x="30" y="6"/>
                    <a:pt x="36" y="13"/>
                    <a:pt x="36" y="22"/>
                  </a:cubicBezTo>
                  <a:cubicBezTo>
                    <a:pt x="35" y="30"/>
                    <a:pt x="29" y="36"/>
                    <a:pt x="21" y="36"/>
                  </a:cubicBezTo>
                  <a:cubicBezTo>
                    <a:pt x="20" y="36"/>
                    <a:pt x="20" y="36"/>
                    <a:pt x="20" y="36"/>
                  </a:cubicBezTo>
                  <a:cubicBezTo>
                    <a:pt x="11" y="35"/>
                    <a:pt x="5" y="28"/>
                    <a:pt x="6" y="19"/>
                  </a:cubicBezTo>
                  <a:cubicBezTo>
                    <a:pt x="6" y="12"/>
                    <a:pt x="13" y="6"/>
                    <a:pt x="21" y="6"/>
                  </a:cubicBezTo>
                  <a:moveTo>
                    <a:pt x="21" y="0"/>
                  </a:moveTo>
                  <a:cubicBezTo>
                    <a:pt x="10" y="0"/>
                    <a:pt x="1" y="8"/>
                    <a:pt x="0" y="19"/>
                  </a:cubicBezTo>
                  <a:cubicBezTo>
                    <a:pt x="0" y="24"/>
                    <a:pt x="2" y="30"/>
                    <a:pt x="5" y="34"/>
                  </a:cubicBezTo>
                  <a:cubicBezTo>
                    <a:pt x="9" y="38"/>
                    <a:pt x="14" y="41"/>
                    <a:pt x="19" y="41"/>
                  </a:cubicBezTo>
                  <a:cubicBezTo>
                    <a:pt x="20" y="41"/>
                    <a:pt x="20" y="41"/>
                    <a:pt x="21" y="41"/>
                  </a:cubicBezTo>
                  <a:cubicBezTo>
                    <a:pt x="31" y="41"/>
                    <a:pt x="40" y="33"/>
                    <a:pt x="41" y="22"/>
                  </a:cubicBezTo>
                  <a:cubicBezTo>
                    <a:pt x="42" y="17"/>
                    <a:pt x="40" y="11"/>
                    <a:pt x="36" y="7"/>
                  </a:cubicBezTo>
                  <a:cubicBezTo>
                    <a:pt x="33" y="3"/>
                    <a:pt x="28" y="1"/>
                    <a:pt x="22" y="0"/>
                  </a:cubicBezTo>
                  <a:cubicBezTo>
                    <a:pt x="22" y="0"/>
                    <a:pt x="21" y="0"/>
                    <a:pt x="21"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2" name="íṣḷîḓê">
              <a:extLst>
                <a:ext uri="{FF2B5EF4-FFF2-40B4-BE49-F238E27FC236}">
                  <a16:creationId xmlns="" xmlns:a16="http://schemas.microsoft.com/office/drawing/2014/main" id="{165F87AE-37C2-4463-BEA9-2CAC7F3D4BA9}"/>
                </a:ext>
              </a:extLst>
            </p:cNvPr>
            <p:cNvSpPr/>
            <p:nvPr/>
          </p:nvSpPr>
          <p:spPr bwMode="auto">
            <a:xfrm>
              <a:off x="2785643" y="2475465"/>
              <a:ext cx="809018" cy="281284"/>
            </a:xfrm>
            <a:custGeom>
              <a:avLst/>
              <a:gdLst>
                <a:gd name="T0" fmla="*/ 0 w 1231"/>
                <a:gd name="T1" fmla="*/ 417 h 428"/>
                <a:gd name="T2" fmla="*/ 240 w 1231"/>
                <a:gd name="T3" fmla="*/ 31 h 428"/>
                <a:gd name="T4" fmla="*/ 412 w 1231"/>
                <a:gd name="T5" fmla="*/ 247 h 428"/>
                <a:gd name="T6" fmla="*/ 628 w 1231"/>
                <a:gd name="T7" fmla="*/ 64 h 428"/>
                <a:gd name="T8" fmla="*/ 745 w 1231"/>
                <a:gd name="T9" fmla="*/ 213 h 428"/>
                <a:gd name="T10" fmla="*/ 917 w 1231"/>
                <a:gd name="T11" fmla="*/ 0 h 428"/>
                <a:gd name="T12" fmla="*/ 1083 w 1231"/>
                <a:gd name="T13" fmla="*/ 145 h 428"/>
                <a:gd name="T14" fmla="*/ 1227 w 1231"/>
                <a:gd name="T15" fmla="*/ 114 h 428"/>
                <a:gd name="T16" fmla="*/ 1231 w 1231"/>
                <a:gd name="T17" fmla="*/ 135 h 428"/>
                <a:gd name="T18" fmla="*/ 1077 w 1231"/>
                <a:gd name="T19" fmla="*/ 169 h 428"/>
                <a:gd name="T20" fmla="*/ 920 w 1231"/>
                <a:gd name="T21" fmla="*/ 31 h 428"/>
                <a:gd name="T22" fmla="*/ 743 w 1231"/>
                <a:gd name="T23" fmla="*/ 249 h 428"/>
                <a:gd name="T24" fmla="*/ 625 w 1231"/>
                <a:gd name="T25" fmla="*/ 95 h 428"/>
                <a:gd name="T26" fmla="*/ 409 w 1231"/>
                <a:gd name="T27" fmla="*/ 279 h 428"/>
                <a:gd name="T28" fmla="*/ 242 w 1231"/>
                <a:gd name="T29" fmla="*/ 69 h 428"/>
                <a:gd name="T30" fmla="*/ 20 w 1231"/>
                <a:gd name="T31" fmla="*/ 428 h 428"/>
                <a:gd name="T32" fmla="*/ 0 w 1231"/>
                <a:gd name="T33" fmla="*/ 417 h 4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1231" h="428">
                  <a:moveTo>
                    <a:pt x="0" y="417"/>
                  </a:moveTo>
                  <a:lnTo>
                    <a:pt x="240" y="31"/>
                  </a:lnTo>
                  <a:lnTo>
                    <a:pt x="412" y="247"/>
                  </a:lnTo>
                  <a:lnTo>
                    <a:pt x="628" y="64"/>
                  </a:lnTo>
                  <a:lnTo>
                    <a:pt x="745" y="213"/>
                  </a:lnTo>
                  <a:lnTo>
                    <a:pt x="917" y="0"/>
                  </a:lnTo>
                  <a:lnTo>
                    <a:pt x="1083" y="145"/>
                  </a:lnTo>
                  <a:lnTo>
                    <a:pt x="1227" y="114"/>
                  </a:lnTo>
                  <a:lnTo>
                    <a:pt x="1231" y="135"/>
                  </a:lnTo>
                  <a:lnTo>
                    <a:pt x="1077" y="169"/>
                  </a:lnTo>
                  <a:lnTo>
                    <a:pt x="920" y="31"/>
                  </a:lnTo>
                  <a:lnTo>
                    <a:pt x="743" y="249"/>
                  </a:lnTo>
                  <a:lnTo>
                    <a:pt x="625" y="95"/>
                  </a:lnTo>
                  <a:lnTo>
                    <a:pt x="409" y="279"/>
                  </a:lnTo>
                  <a:lnTo>
                    <a:pt x="242" y="69"/>
                  </a:lnTo>
                  <a:lnTo>
                    <a:pt x="20" y="428"/>
                  </a:lnTo>
                  <a:lnTo>
                    <a:pt x="0" y="417"/>
                  </a:lnTo>
                  <a:close/>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3" name="iṧlïḑê">
              <a:extLst>
                <a:ext uri="{FF2B5EF4-FFF2-40B4-BE49-F238E27FC236}">
                  <a16:creationId xmlns="" xmlns:a16="http://schemas.microsoft.com/office/drawing/2014/main" id="{ED99284C-807B-4C23-B6B6-A909CAB00C10}"/>
                </a:ext>
              </a:extLst>
            </p:cNvPr>
            <p:cNvSpPr/>
            <p:nvPr/>
          </p:nvSpPr>
          <p:spPr bwMode="auto">
            <a:xfrm>
              <a:off x="2785643" y="2475465"/>
              <a:ext cx="809018" cy="281284"/>
            </a:xfrm>
            <a:custGeom>
              <a:avLst/>
              <a:gdLst>
                <a:gd name="T0" fmla="*/ 0 w 1231"/>
                <a:gd name="T1" fmla="*/ 417 h 428"/>
                <a:gd name="T2" fmla="*/ 240 w 1231"/>
                <a:gd name="T3" fmla="*/ 31 h 428"/>
                <a:gd name="T4" fmla="*/ 412 w 1231"/>
                <a:gd name="T5" fmla="*/ 247 h 428"/>
                <a:gd name="T6" fmla="*/ 628 w 1231"/>
                <a:gd name="T7" fmla="*/ 64 h 428"/>
                <a:gd name="T8" fmla="*/ 745 w 1231"/>
                <a:gd name="T9" fmla="*/ 213 h 428"/>
                <a:gd name="T10" fmla="*/ 917 w 1231"/>
                <a:gd name="T11" fmla="*/ 0 h 428"/>
                <a:gd name="T12" fmla="*/ 1083 w 1231"/>
                <a:gd name="T13" fmla="*/ 145 h 428"/>
                <a:gd name="T14" fmla="*/ 1227 w 1231"/>
                <a:gd name="T15" fmla="*/ 114 h 428"/>
                <a:gd name="T16" fmla="*/ 1231 w 1231"/>
                <a:gd name="T17" fmla="*/ 135 h 428"/>
                <a:gd name="T18" fmla="*/ 1077 w 1231"/>
                <a:gd name="T19" fmla="*/ 169 h 428"/>
                <a:gd name="T20" fmla="*/ 920 w 1231"/>
                <a:gd name="T21" fmla="*/ 31 h 428"/>
                <a:gd name="T22" fmla="*/ 743 w 1231"/>
                <a:gd name="T23" fmla="*/ 249 h 428"/>
                <a:gd name="T24" fmla="*/ 625 w 1231"/>
                <a:gd name="T25" fmla="*/ 95 h 428"/>
                <a:gd name="T26" fmla="*/ 409 w 1231"/>
                <a:gd name="T27" fmla="*/ 279 h 428"/>
                <a:gd name="T28" fmla="*/ 242 w 1231"/>
                <a:gd name="T29" fmla="*/ 69 h 428"/>
                <a:gd name="T30" fmla="*/ 20 w 1231"/>
                <a:gd name="T31" fmla="*/ 428 h 428"/>
                <a:gd name="T32" fmla="*/ 0 w 1231"/>
                <a:gd name="T33" fmla="*/ 417 h 4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1231" h="428">
                  <a:moveTo>
                    <a:pt x="0" y="417"/>
                  </a:moveTo>
                  <a:lnTo>
                    <a:pt x="240" y="31"/>
                  </a:lnTo>
                  <a:lnTo>
                    <a:pt x="412" y="247"/>
                  </a:lnTo>
                  <a:lnTo>
                    <a:pt x="628" y="64"/>
                  </a:lnTo>
                  <a:lnTo>
                    <a:pt x="745" y="213"/>
                  </a:lnTo>
                  <a:lnTo>
                    <a:pt x="917" y="0"/>
                  </a:lnTo>
                  <a:lnTo>
                    <a:pt x="1083" y="145"/>
                  </a:lnTo>
                  <a:lnTo>
                    <a:pt x="1227" y="114"/>
                  </a:lnTo>
                  <a:lnTo>
                    <a:pt x="1231" y="135"/>
                  </a:lnTo>
                  <a:lnTo>
                    <a:pt x="1077" y="169"/>
                  </a:lnTo>
                  <a:lnTo>
                    <a:pt x="920" y="31"/>
                  </a:lnTo>
                  <a:lnTo>
                    <a:pt x="743" y="249"/>
                  </a:lnTo>
                  <a:lnTo>
                    <a:pt x="625" y="95"/>
                  </a:lnTo>
                  <a:lnTo>
                    <a:pt x="409" y="279"/>
                  </a:lnTo>
                  <a:lnTo>
                    <a:pt x="242" y="69"/>
                  </a:lnTo>
                  <a:lnTo>
                    <a:pt x="20" y="428"/>
                  </a:lnTo>
                  <a:lnTo>
                    <a:pt x="0" y="41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4" name="îṣḷïḑè">
              <a:extLst>
                <a:ext uri="{FF2B5EF4-FFF2-40B4-BE49-F238E27FC236}">
                  <a16:creationId xmlns="" xmlns:a16="http://schemas.microsoft.com/office/drawing/2014/main" id="{6A1C9E16-9E00-4349-B6B0-891C2B1C6BA2}"/>
                </a:ext>
              </a:extLst>
            </p:cNvPr>
            <p:cNvSpPr/>
            <p:nvPr/>
          </p:nvSpPr>
          <p:spPr bwMode="auto">
            <a:xfrm>
              <a:off x="2783014" y="2471522"/>
              <a:ext cx="815590" cy="289170"/>
            </a:xfrm>
            <a:custGeom>
              <a:avLst/>
              <a:gdLst>
                <a:gd name="T0" fmla="*/ 921 w 1241"/>
                <a:gd name="T1" fmla="*/ 11 h 440"/>
                <a:gd name="T2" fmla="*/ 1085 w 1241"/>
                <a:gd name="T3" fmla="*/ 155 h 440"/>
                <a:gd name="T4" fmla="*/ 1228 w 1241"/>
                <a:gd name="T5" fmla="*/ 124 h 440"/>
                <a:gd name="T6" fmla="*/ 1231 w 1241"/>
                <a:gd name="T7" fmla="*/ 138 h 440"/>
                <a:gd name="T8" fmla="*/ 1081 w 1241"/>
                <a:gd name="T9" fmla="*/ 171 h 440"/>
                <a:gd name="T10" fmla="*/ 923 w 1241"/>
                <a:gd name="T11" fmla="*/ 33 h 440"/>
                <a:gd name="T12" fmla="*/ 747 w 1241"/>
                <a:gd name="T13" fmla="*/ 249 h 440"/>
                <a:gd name="T14" fmla="*/ 629 w 1241"/>
                <a:gd name="T15" fmla="*/ 95 h 440"/>
                <a:gd name="T16" fmla="*/ 415 w 1241"/>
                <a:gd name="T17" fmla="*/ 281 h 440"/>
                <a:gd name="T18" fmla="*/ 246 w 1241"/>
                <a:gd name="T19" fmla="*/ 68 h 440"/>
                <a:gd name="T20" fmla="*/ 22 w 1241"/>
                <a:gd name="T21" fmla="*/ 429 h 440"/>
                <a:gd name="T22" fmla="*/ 10 w 1241"/>
                <a:gd name="T23" fmla="*/ 422 h 440"/>
                <a:gd name="T24" fmla="*/ 245 w 1241"/>
                <a:gd name="T25" fmla="*/ 44 h 440"/>
                <a:gd name="T26" fmla="*/ 416 w 1241"/>
                <a:gd name="T27" fmla="*/ 259 h 440"/>
                <a:gd name="T28" fmla="*/ 632 w 1241"/>
                <a:gd name="T29" fmla="*/ 75 h 440"/>
                <a:gd name="T30" fmla="*/ 747 w 1241"/>
                <a:gd name="T31" fmla="*/ 226 h 440"/>
                <a:gd name="T32" fmla="*/ 921 w 1241"/>
                <a:gd name="T33" fmla="*/ 11 h 440"/>
                <a:gd name="T34" fmla="*/ 920 w 1241"/>
                <a:gd name="T35" fmla="*/ 0 h 440"/>
                <a:gd name="T36" fmla="*/ 915 w 1241"/>
                <a:gd name="T37" fmla="*/ 7 h 440"/>
                <a:gd name="T38" fmla="*/ 749 w 1241"/>
                <a:gd name="T39" fmla="*/ 214 h 440"/>
                <a:gd name="T40" fmla="*/ 637 w 1241"/>
                <a:gd name="T41" fmla="*/ 71 h 440"/>
                <a:gd name="T42" fmla="*/ 633 w 1241"/>
                <a:gd name="T43" fmla="*/ 64 h 440"/>
                <a:gd name="T44" fmla="*/ 626 w 1241"/>
                <a:gd name="T45" fmla="*/ 70 h 440"/>
                <a:gd name="T46" fmla="*/ 418 w 1241"/>
                <a:gd name="T47" fmla="*/ 248 h 440"/>
                <a:gd name="T48" fmla="*/ 251 w 1241"/>
                <a:gd name="T49" fmla="*/ 38 h 440"/>
                <a:gd name="T50" fmla="*/ 244 w 1241"/>
                <a:gd name="T51" fmla="*/ 30 h 440"/>
                <a:gd name="T52" fmla="*/ 238 w 1241"/>
                <a:gd name="T53" fmla="*/ 40 h 440"/>
                <a:gd name="T54" fmla="*/ 4 w 1241"/>
                <a:gd name="T55" fmla="*/ 417 h 440"/>
                <a:gd name="T56" fmla="*/ 0 w 1241"/>
                <a:gd name="T57" fmla="*/ 424 h 440"/>
                <a:gd name="T58" fmla="*/ 5 w 1241"/>
                <a:gd name="T59" fmla="*/ 429 h 440"/>
                <a:gd name="T60" fmla="*/ 18 w 1241"/>
                <a:gd name="T61" fmla="*/ 436 h 440"/>
                <a:gd name="T62" fmla="*/ 24 w 1241"/>
                <a:gd name="T63" fmla="*/ 440 h 440"/>
                <a:gd name="T64" fmla="*/ 28 w 1241"/>
                <a:gd name="T65" fmla="*/ 433 h 440"/>
                <a:gd name="T66" fmla="*/ 246 w 1241"/>
                <a:gd name="T67" fmla="*/ 81 h 440"/>
                <a:gd name="T68" fmla="*/ 408 w 1241"/>
                <a:gd name="T69" fmla="*/ 285 h 440"/>
                <a:gd name="T70" fmla="*/ 413 w 1241"/>
                <a:gd name="T71" fmla="*/ 291 h 440"/>
                <a:gd name="T72" fmla="*/ 419 w 1241"/>
                <a:gd name="T73" fmla="*/ 286 h 440"/>
                <a:gd name="T74" fmla="*/ 629 w 1241"/>
                <a:gd name="T75" fmla="*/ 107 h 440"/>
                <a:gd name="T76" fmla="*/ 741 w 1241"/>
                <a:gd name="T77" fmla="*/ 253 h 440"/>
                <a:gd name="T78" fmla="*/ 747 w 1241"/>
                <a:gd name="T79" fmla="*/ 262 h 440"/>
                <a:gd name="T80" fmla="*/ 754 w 1241"/>
                <a:gd name="T81" fmla="*/ 253 h 440"/>
                <a:gd name="T82" fmla="*/ 924 w 1241"/>
                <a:gd name="T83" fmla="*/ 43 h 440"/>
                <a:gd name="T84" fmla="*/ 1077 w 1241"/>
                <a:gd name="T85" fmla="*/ 177 h 440"/>
                <a:gd name="T86" fmla="*/ 1080 w 1241"/>
                <a:gd name="T87" fmla="*/ 179 h 440"/>
                <a:gd name="T88" fmla="*/ 1082 w 1241"/>
                <a:gd name="T89" fmla="*/ 178 h 440"/>
                <a:gd name="T90" fmla="*/ 1232 w 1241"/>
                <a:gd name="T91" fmla="*/ 145 h 440"/>
                <a:gd name="T92" fmla="*/ 1241 w 1241"/>
                <a:gd name="T93" fmla="*/ 144 h 440"/>
                <a:gd name="T94" fmla="*/ 1238 w 1241"/>
                <a:gd name="T95" fmla="*/ 137 h 440"/>
                <a:gd name="T96" fmla="*/ 1235 w 1241"/>
                <a:gd name="T97" fmla="*/ 122 h 440"/>
                <a:gd name="T98" fmla="*/ 1234 w 1241"/>
                <a:gd name="T99" fmla="*/ 115 h 440"/>
                <a:gd name="T100" fmla="*/ 1226 w 1241"/>
                <a:gd name="T101" fmla="*/ 117 h 440"/>
                <a:gd name="T102" fmla="*/ 1088 w 1241"/>
                <a:gd name="T103" fmla="*/ 147 h 440"/>
                <a:gd name="T104" fmla="*/ 927 w 1241"/>
                <a:gd name="T105" fmla="*/ 6 h 440"/>
                <a:gd name="T106" fmla="*/ 920 w 1241"/>
                <a:gd name="T107" fmla="*/ 0 h 4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1241" h="440">
                  <a:moveTo>
                    <a:pt x="921" y="11"/>
                  </a:moveTo>
                  <a:lnTo>
                    <a:pt x="1085" y="155"/>
                  </a:lnTo>
                  <a:lnTo>
                    <a:pt x="1228" y="124"/>
                  </a:lnTo>
                  <a:lnTo>
                    <a:pt x="1231" y="138"/>
                  </a:lnTo>
                  <a:lnTo>
                    <a:pt x="1081" y="171"/>
                  </a:lnTo>
                  <a:lnTo>
                    <a:pt x="923" y="33"/>
                  </a:lnTo>
                  <a:lnTo>
                    <a:pt x="747" y="249"/>
                  </a:lnTo>
                  <a:lnTo>
                    <a:pt x="629" y="95"/>
                  </a:lnTo>
                  <a:lnTo>
                    <a:pt x="415" y="281"/>
                  </a:lnTo>
                  <a:lnTo>
                    <a:pt x="246" y="68"/>
                  </a:lnTo>
                  <a:lnTo>
                    <a:pt x="22" y="429"/>
                  </a:lnTo>
                  <a:lnTo>
                    <a:pt x="10" y="422"/>
                  </a:lnTo>
                  <a:lnTo>
                    <a:pt x="245" y="44"/>
                  </a:lnTo>
                  <a:lnTo>
                    <a:pt x="416" y="259"/>
                  </a:lnTo>
                  <a:lnTo>
                    <a:pt x="632" y="75"/>
                  </a:lnTo>
                  <a:lnTo>
                    <a:pt x="747" y="226"/>
                  </a:lnTo>
                  <a:lnTo>
                    <a:pt x="921" y="11"/>
                  </a:lnTo>
                  <a:close/>
                  <a:moveTo>
                    <a:pt x="920" y="0"/>
                  </a:moveTo>
                  <a:lnTo>
                    <a:pt x="915" y="7"/>
                  </a:lnTo>
                  <a:lnTo>
                    <a:pt x="749" y="214"/>
                  </a:lnTo>
                  <a:lnTo>
                    <a:pt x="637" y="71"/>
                  </a:lnTo>
                  <a:lnTo>
                    <a:pt x="633" y="64"/>
                  </a:lnTo>
                  <a:lnTo>
                    <a:pt x="626" y="70"/>
                  </a:lnTo>
                  <a:lnTo>
                    <a:pt x="418" y="248"/>
                  </a:lnTo>
                  <a:lnTo>
                    <a:pt x="251" y="38"/>
                  </a:lnTo>
                  <a:lnTo>
                    <a:pt x="244" y="30"/>
                  </a:lnTo>
                  <a:lnTo>
                    <a:pt x="238" y="40"/>
                  </a:lnTo>
                  <a:lnTo>
                    <a:pt x="4" y="417"/>
                  </a:lnTo>
                  <a:lnTo>
                    <a:pt x="0" y="424"/>
                  </a:lnTo>
                  <a:lnTo>
                    <a:pt x="5" y="429"/>
                  </a:lnTo>
                  <a:lnTo>
                    <a:pt x="18" y="436"/>
                  </a:lnTo>
                  <a:lnTo>
                    <a:pt x="24" y="440"/>
                  </a:lnTo>
                  <a:lnTo>
                    <a:pt x="28" y="433"/>
                  </a:lnTo>
                  <a:lnTo>
                    <a:pt x="246" y="81"/>
                  </a:lnTo>
                  <a:lnTo>
                    <a:pt x="408" y="285"/>
                  </a:lnTo>
                  <a:lnTo>
                    <a:pt x="413" y="291"/>
                  </a:lnTo>
                  <a:lnTo>
                    <a:pt x="419" y="286"/>
                  </a:lnTo>
                  <a:lnTo>
                    <a:pt x="629" y="107"/>
                  </a:lnTo>
                  <a:lnTo>
                    <a:pt x="741" y="253"/>
                  </a:lnTo>
                  <a:lnTo>
                    <a:pt x="747" y="262"/>
                  </a:lnTo>
                  <a:lnTo>
                    <a:pt x="754" y="253"/>
                  </a:lnTo>
                  <a:lnTo>
                    <a:pt x="924" y="43"/>
                  </a:lnTo>
                  <a:lnTo>
                    <a:pt x="1077" y="177"/>
                  </a:lnTo>
                  <a:lnTo>
                    <a:pt x="1080" y="179"/>
                  </a:lnTo>
                  <a:lnTo>
                    <a:pt x="1082" y="178"/>
                  </a:lnTo>
                  <a:lnTo>
                    <a:pt x="1232" y="145"/>
                  </a:lnTo>
                  <a:lnTo>
                    <a:pt x="1241" y="144"/>
                  </a:lnTo>
                  <a:lnTo>
                    <a:pt x="1238" y="137"/>
                  </a:lnTo>
                  <a:lnTo>
                    <a:pt x="1235" y="122"/>
                  </a:lnTo>
                  <a:lnTo>
                    <a:pt x="1234" y="115"/>
                  </a:lnTo>
                  <a:lnTo>
                    <a:pt x="1226" y="117"/>
                  </a:lnTo>
                  <a:lnTo>
                    <a:pt x="1088" y="147"/>
                  </a:lnTo>
                  <a:lnTo>
                    <a:pt x="927" y="6"/>
                  </a:lnTo>
                  <a:lnTo>
                    <a:pt x="920" y="0"/>
                  </a:lnTo>
                  <a:close/>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5" name="ísḻíḓé">
              <a:extLst>
                <a:ext uri="{FF2B5EF4-FFF2-40B4-BE49-F238E27FC236}">
                  <a16:creationId xmlns="" xmlns:a16="http://schemas.microsoft.com/office/drawing/2014/main" id="{B44EDEF5-3BF2-46C0-A9D6-F3B021BFBF21}"/>
                </a:ext>
              </a:extLst>
            </p:cNvPr>
            <p:cNvSpPr/>
            <p:nvPr/>
          </p:nvSpPr>
          <p:spPr bwMode="auto">
            <a:xfrm>
              <a:off x="2783014" y="2471522"/>
              <a:ext cx="815590" cy="289170"/>
            </a:xfrm>
            <a:custGeom>
              <a:avLst/>
              <a:gdLst>
                <a:gd name="T0" fmla="*/ 921 w 1241"/>
                <a:gd name="T1" fmla="*/ 11 h 440"/>
                <a:gd name="T2" fmla="*/ 1085 w 1241"/>
                <a:gd name="T3" fmla="*/ 155 h 440"/>
                <a:gd name="T4" fmla="*/ 1228 w 1241"/>
                <a:gd name="T5" fmla="*/ 124 h 440"/>
                <a:gd name="T6" fmla="*/ 1231 w 1241"/>
                <a:gd name="T7" fmla="*/ 138 h 440"/>
                <a:gd name="T8" fmla="*/ 1081 w 1241"/>
                <a:gd name="T9" fmla="*/ 171 h 440"/>
                <a:gd name="T10" fmla="*/ 923 w 1241"/>
                <a:gd name="T11" fmla="*/ 33 h 440"/>
                <a:gd name="T12" fmla="*/ 747 w 1241"/>
                <a:gd name="T13" fmla="*/ 249 h 440"/>
                <a:gd name="T14" fmla="*/ 629 w 1241"/>
                <a:gd name="T15" fmla="*/ 95 h 440"/>
                <a:gd name="T16" fmla="*/ 415 w 1241"/>
                <a:gd name="T17" fmla="*/ 281 h 440"/>
                <a:gd name="T18" fmla="*/ 246 w 1241"/>
                <a:gd name="T19" fmla="*/ 68 h 440"/>
                <a:gd name="T20" fmla="*/ 22 w 1241"/>
                <a:gd name="T21" fmla="*/ 429 h 440"/>
                <a:gd name="T22" fmla="*/ 10 w 1241"/>
                <a:gd name="T23" fmla="*/ 422 h 440"/>
                <a:gd name="T24" fmla="*/ 245 w 1241"/>
                <a:gd name="T25" fmla="*/ 44 h 440"/>
                <a:gd name="T26" fmla="*/ 416 w 1241"/>
                <a:gd name="T27" fmla="*/ 259 h 440"/>
                <a:gd name="T28" fmla="*/ 632 w 1241"/>
                <a:gd name="T29" fmla="*/ 75 h 440"/>
                <a:gd name="T30" fmla="*/ 747 w 1241"/>
                <a:gd name="T31" fmla="*/ 226 h 440"/>
                <a:gd name="T32" fmla="*/ 921 w 1241"/>
                <a:gd name="T33" fmla="*/ 11 h 440"/>
                <a:gd name="T34" fmla="*/ 920 w 1241"/>
                <a:gd name="T35" fmla="*/ 0 h 440"/>
                <a:gd name="T36" fmla="*/ 915 w 1241"/>
                <a:gd name="T37" fmla="*/ 7 h 440"/>
                <a:gd name="T38" fmla="*/ 749 w 1241"/>
                <a:gd name="T39" fmla="*/ 214 h 440"/>
                <a:gd name="T40" fmla="*/ 637 w 1241"/>
                <a:gd name="T41" fmla="*/ 71 h 440"/>
                <a:gd name="T42" fmla="*/ 633 w 1241"/>
                <a:gd name="T43" fmla="*/ 64 h 440"/>
                <a:gd name="T44" fmla="*/ 626 w 1241"/>
                <a:gd name="T45" fmla="*/ 70 h 440"/>
                <a:gd name="T46" fmla="*/ 418 w 1241"/>
                <a:gd name="T47" fmla="*/ 248 h 440"/>
                <a:gd name="T48" fmla="*/ 251 w 1241"/>
                <a:gd name="T49" fmla="*/ 38 h 440"/>
                <a:gd name="T50" fmla="*/ 244 w 1241"/>
                <a:gd name="T51" fmla="*/ 30 h 440"/>
                <a:gd name="T52" fmla="*/ 238 w 1241"/>
                <a:gd name="T53" fmla="*/ 40 h 440"/>
                <a:gd name="T54" fmla="*/ 4 w 1241"/>
                <a:gd name="T55" fmla="*/ 417 h 440"/>
                <a:gd name="T56" fmla="*/ 0 w 1241"/>
                <a:gd name="T57" fmla="*/ 424 h 440"/>
                <a:gd name="T58" fmla="*/ 5 w 1241"/>
                <a:gd name="T59" fmla="*/ 429 h 440"/>
                <a:gd name="T60" fmla="*/ 18 w 1241"/>
                <a:gd name="T61" fmla="*/ 436 h 440"/>
                <a:gd name="T62" fmla="*/ 24 w 1241"/>
                <a:gd name="T63" fmla="*/ 440 h 440"/>
                <a:gd name="T64" fmla="*/ 28 w 1241"/>
                <a:gd name="T65" fmla="*/ 433 h 440"/>
                <a:gd name="T66" fmla="*/ 246 w 1241"/>
                <a:gd name="T67" fmla="*/ 81 h 440"/>
                <a:gd name="T68" fmla="*/ 408 w 1241"/>
                <a:gd name="T69" fmla="*/ 285 h 440"/>
                <a:gd name="T70" fmla="*/ 413 w 1241"/>
                <a:gd name="T71" fmla="*/ 291 h 440"/>
                <a:gd name="T72" fmla="*/ 419 w 1241"/>
                <a:gd name="T73" fmla="*/ 286 h 440"/>
                <a:gd name="T74" fmla="*/ 629 w 1241"/>
                <a:gd name="T75" fmla="*/ 107 h 440"/>
                <a:gd name="T76" fmla="*/ 741 w 1241"/>
                <a:gd name="T77" fmla="*/ 253 h 440"/>
                <a:gd name="T78" fmla="*/ 747 w 1241"/>
                <a:gd name="T79" fmla="*/ 262 h 440"/>
                <a:gd name="T80" fmla="*/ 754 w 1241"/>
                <a:gd name="T81" fmla="*/ 253 h 440"/>
                <a:gd name="T82" fmla="*/ 924 w 1241"/>
                <a:gd name="T83" fmla="*/ 43 h 440"/>
                <a:gd name="T84" fmla="*/ 1077 w 1241"/>
                <a:gd name="T85" fmla="*/ 177 h 440"/>
                <a:gd name="T86" fmla="*/ 1080 w 1241"/>
                <a:gd name="T87" fmla="*/ 179 h 440"/>
                <a:gd name="T88" fmla="*/ 1082 w 1241"/>
                <a:gd name="T89" fmla="*/ 178 h 440"/>
                <a:gd name="T90" fmla="*/ 1232 w 1241"/>
                <a:gd name="T91" fmla="*/ 145 h 440"/>
                <a:gd name="T92" fmla="*/ 1241 w 1241"/>
                <a:gd name="T93" fmla="*/ 144 h 440"/>
                <a:gd name="T94" fmla="*/ 1238 w 1241"/>
                <a:gd name="T95" fmla="*/ 137 h 440"/>
                <a:gd name="T96" fmla="*/ 1235 w 1241"/>
                <a:gd name="T97" fmla="*/ 122 h 440"/>
                <a:gd name="T98" fmla="*/ 1234 w 1241"/>
                <a:gd name="T99" fmla="*/ 115 h 440"/>
                <a:gd name="T100" fmla="*/ 1226 w 1241"/>
                <a:gd name="T101" fmla="*/ 117 h 440"/>
                <a:gd name="T102" fmla="*/ 1088 w 1241"/>
                <a:gd name="T103" fmla="*/ 147 h 440"/>
                <a:gd name="T104" fmla="*/ 927 w 1241"/>
                <a:gd name="T105" fmla="*/ 6 h 440"/>
                <a:gd name="T106" fmla="*/ 920 w 1241"/>
                <a:gd name="T107" fmla="*/ 0 h 4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1241" h="440">
                  <a:moveTo>
                    <a:pt x="921" y="11"/>
                  </a:moveTo>
                  <a:lnTo>
                    <a:pt x="1085" y="155"/>
                  </a:lnTo>
                  <a:lnTo>
                    <a:pt x="1228" y="124"/>
                  </a:lnTo>
                  <a:lnTo>
                    <a:pt x="1231" y="138"/>
                  </a:lnTo>
                  <a:lnTo>
                    <a:pt x="1081" y="171"/>
                  </a:lnTo>
                  <a:lnTo>
                    <a:pt x="923" y="33"/>
                  </a:lnTo>
                  <a:lnTo>
                    <a:pt x="747" y="249"/>
                  </a:lnTo>
                  <a:lnTo>
                    <a:pt x="629" y="95"/>
                  </a:lnTo>
                  <a:lnTo>
                    <a:pt x="415" y="281"/>
                  </a:lnTo>
                  <a:lnTo>
                    <a:pt x="246" y="68"/>
                  </a:lnTo>
                  <a:lnTo>
                    <a:pt x="22" y="429"/>
                  </a:lnTo>
                  <a:lnTo>
                    <a:pt x="10" y="422"/>
                  </a:lnTo>
                  <a:lnTo>
                    <a:pt x="245" y="44"/>
                  </a:lnTo>
                  <a:lnTo>
                    <a:pt x="416" y="259"/>
                  </a:lnTo>
                  <a:lnTo>
                    <a:pt x="632" y="75"/>
                  </a:lnTo>
                  <a:lnTo>
                    <a:pt x="747" y="226"/>
                  </a:lnTo>
                  <a:lnTo>
                    <a:pt x="921" y="11"/>
                  </a:lnTo>
                  <a:moveTo>
                    <a:pt x="920" y="0"/>
                  </a:moveTo>
                  <a:lnTo>
                    <a:pt x="915" y="7"/>
                  </a:lnTo>
                  <a:lnTo>
                    <a:pt x="749" y="214"/>
                  </a:lnTo>
                  <a:lnTo>
                    <a:pt x="637" y="71"/>
                  </a:lnTo>
                  <a:lnTo>
                    <a:pt x="633" y="64"/>
                  </a:lnTo>
                  <a:lnTo>
                    <a:pt x="626" y="70"/>
                  </a:lnTo>
                  <a:lnTo>
                    <a:pt x="418" y="248"/>
                  </a:lnTo>
                  <a:lnTo>
                    <a:pt x="251" y="38"/>
                  </a:lnTo>
                  <a:lnTo>
                    <a:pt x="244" y="30"/>
                  </a:lnTo>
                  <a:lnTo>
                    <a:pt x="238" y="40"/>
                  </a:lnTo>
                  <a:lnTo>
                    <a:pt x="4" y="417"/>
                  </a:lnTo>
                  <a:lnTo>
                    <a:pt x="0" y="424"/>
                  </a:lnTo>
                  <a:lnTo>
                    <a:pt x="5" y="429"/>
                  </a:lnTo>
                  <a:lnTo>
                    <a:pt x="18" y="436"/>
                  </a:lnTo>
                  <a:lnTo>
                    <a:pt x="24" y="440"/>
                  </a:lnTo>
                  <a:lnTo>
                    <a:pt x="28" y="433"/>
                  </a:lnTo>
                  <a:lnTo>
                    <a:pt x="246" y="81"/>
                  </a:lnTo>
                  <a:lnTo>
                    <a:pt x="408" y="285"/>
                  </a:lnTo>
                  <a:lnTo>
                    <a:pt x="413" y="291"/>
                  </a:lnTo>
                  <a:lnTo>
                    <a:pt x="419" y="286"/>
                  </a:lnTo>
                  <a:lnTo>
                    <a:pt x="629" y="107"/>
                  </a:lnTo>
                  <a:lnTo>
                    <a:pt x="741" y="253"/>
                  </a:lnTo>
                  <a:lnTo>
                    <a:pt x="747" y="262"/>
                  </a:lnTo>
                  <a:lnTo>
                    <a:pt x="754" y="253"/>
                  </a:lnTo>
                  <a:lnTo>
                    <a:pt x="924" y="43"/>
                  </a:lnTo>
                  <a:lnTo>
                    <a:pt x="1077" y="177"/>
                  </a:lnTo>
                  <a:lnTo>
                    <a:pt x="1080" y="179"/>
                  </a:lnTo>
                  <a:lnTo>
                    <a:pt x="1082" y="178"/>
                  </a:lnTo>
                  <a:lnTo>
                    <a:pt x="1232" y="145"/>
                  </a:lnTo>
                  <a:lnTo>
                    <a:pt x="1241" y="144"/>
                  </a:lnTo>
                  <a:lnTo>
                    <a:pt x="1238" y="137"/>
                  </a:lnTo>
                  <a:lnTo>
                    <a:pt x="1235" y="122"/>
                  </a:lnTo>
                  <a:lnTo>
                    <a:pt x="1234" y="115"/>
                  </a:lnTo>
                  <a:lnTo>
                    <a:pt x="1226" y="117"/>
                  </a:lnTo>
                  <a:lnTo>
                    <a:pt x="1088" y="147"/>
                  </a:lnTo>
                  <a:lnTo>
                    <a:pt x="927" y="6"/>
                  </a:lnTo>
                  <a:lnTo>
                    <a:pt x="92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6" name="ïsľïďé">
              <a:extLst>
                <a:ext uri="{FF2B5EF4-FFF2-40B4-BE49-F238E27FC236}">
                  <a16:creationId xmlns="" xmlns:a16="http://schemas.microsoft.com/office/drawing/2014/main" id="{3FC8544C-404B-477F-95D3-DB25EA212C49}"/>
                </a:ext>
              </a:extLst>
            </p:cNvPr>
            <p:cNvSpPr/>
            <p:nvPr/>
          </p:nvSpPr>
          <p:spPr bwMode="auto">
            <a:xfrm>
              <a:off x="2778414" y="2820498"/>
              <a:ext cx="33518" cy="32860"/>
            </a:xfrm>
            <a:custGeom>
              <a:avLst/>
              <a:gdLst>
                <a:gd name="T0" fmla="*/ 18 w 36"/>
                <a:gd name="T1" fmla="*/ 35 h 35"/>
                <a:gd name="T2" fmla="*/ 16 w 36"/>
                <a:gd name="T3" fmla="*/ 35 h 35"/>
                <a:gd name="T4" fmla="*/ 4 w 36"/>
                <a:gd name="T5" fmla="*/ 29 h 35"/>
                <a:gd name="T6" fmla="*/ 0 w 36"/>
                <a:gd name="T7" fmla="*/ 16 h 35"/>
                <a:gd name="T8" fmla="*/ 18 w 36"/>
                <a:gd name="T9" fmla="*/ 0 h 35"/>
                <a:gd name="T10" fmla="*/ 19 w 36"/>
                <a:gd name="T11" fmla="*/ 0 h 35"/>
                <a:gd name="T12" fmla="*/ 31 w 36"/>
                <a:gd name="T13" fmla="*/ 6 h 35"/>
                <a:gd name="T14" fmla="*/ 35 w 36"/>
                <a:gd name="T15" fmla="*/ 19 h 35"/>
                <a:gd name="T16" fmla="*/ 18 w 36"/>
                <a:gd name="T17" fmla="*/ 35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36" h="35">
                  <a:moveTo>
                    <a:pt x="18" y="35"/>
                  </a:moveTo>
                  <a:cubicBezTo>
                    <a:pt x="17" y="35"/>
                    <a:pt x="17" y="35"/>
                    <a:pt x="16" y="35"/>
                  </a:cubicBezTo>
                  <a:cubicBezTo>
                    <a:pt x="12" y="35"/>
                    <a:pt x="7" y="32"/>
                    <a:pt x="4" y="29"/>
                  </a:cubicBezTo>
                  <a:cubicBezTo>
                    <a:pt x="1" y="25"/>
                    <a:pt x="0" y="21"/>
                    <a:pt x="0" y="16"/>
                  </a:cubicBezTo>
                  <a:cubicBezTo>
                    <a:pt x="1" y="7"/>
                    <a:pt x="8" y="0"/>
                    <a:pt x="18" y="0"/>
                  </a:cubicBezTo>
                  <a:cubicBezTo>
                    <a:pt x="18" y="0"/>
                    <a:pt x="19" y="0"/>
                    <a:pt x="19" y="0"/>
                  </a:cubicBezTo>
                  <a:cubicBezTo>
                    <a:pt x="24" y="0"/>
                    <a:pt x="28" y="2"/>
                    <a:pt x="31" y="6"/>
                  </a:cubicBezTo>
                  <a:cubicBezTo>
                    <a:pt x="34" y="9"/>
                    <a:pt x="36" y="14"/>
                    <a:pt x="35" y="19"/>
                  </a:cubicBezTo>
                  <a:cubicBezTo>
                    <a:pt x="35" y="28"/>
                    <a:pt x="27" y="35"/>
                    <a:pt x="18" y="3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7" name="ïṥḻiḑé">
              <a:extLst>
                <a:ext uri="{FF2B5EF4-FFF2-40B4-BE49-F238E27FC236}">
                  <a16:creationId xmlns="" xmlns:a16="http://schemas.microsoft.com/office/drawing/2014/main" id="{1E329B8E-448C-41A8-B2DF-BFBF3299CBB6}"/>
                </a:ext>
              </a:extLst>
            </p:cNvPr>
            <p:cNvSpPr/>
            <p:nvPr/>
          </p:nvSpPr>
          <p:spPr bwMode="auto">
            <a:xfrm>
              <a:off x="2774470" y="2817869"/>
              <a:ext cx="39432" cy="38118"/>
            </a:xfrm>
            <a:custGeom>
              <a:avLst/>
              <a:gdLst>
                <a:gd name="T0" fmla="*/ 22 w 42"/>
                <a:gd name="T1" fmla="*/ 5 h 41"/>
                <a:gd name="T2" fmla="*/ 23 w 42"/>
                <a:gd name="T3" fmla="*/ 5 h 41"/>
                <a:gd name="T4" fmla="*/ 37 w 42"/>
                <a:gd name="T5" fmla="*/ 21 h 41"/>
                <a:gd name="T6" fmla="*/ 22 w 42"/>
                <a:gd name="T7" fmla="*/ 35 h 41"/>
                <a:gd name="T8" fmla="*/ 20 w 42"/>
                <a:gd name="T9" fmla="*/ 35 h 41"/>
                <a:gd name="T10" fmla="*/ 7 w 42"/>
                <a:gd name="T11" fmla="*/ 19 h 41"/>
                <a:gd name="T12" fmla="*/ 22 w 42"/>
                <a:gd name="T13" fmla="*/ 5 h 41"/>
                <a:gd name="T14" fmla="*/ 22 w 42"/>
                <a:gd name="T15" fmla="*/ 0 h 41"/>
                <a:gd name="T16" fmla="*/ 1 w 42"/>
                <a:gd name="T17" fmla="*/ 19 h 41"/>
                <a:gd name="T18" fmla="*/ 20 w 42"/>
                <a:gd name="T19" fmla="*/ 41 h 41"/>
                <a:gd name="T20" fmla="*/ 22 w 42"/>
                <a:gd name="T21" fmla="*/ 41 h 41"/>
                <a:gd name="T22" fmla="*/ 42 w 42"/>
                <a:gd name="T23" fmla="*/ 22 h 41"/>
                <a:gd name="T24" fmla="*/ 37 w 42"/>
                <a:gd name="T25" fmla="*/ 7 h 41"/>
                <a:gd name="T26" fmla="*/ 23 w 42"/>
                <a:gd name="T27" fmla="*/ 0 h 41"/>
                <a:gd name="T28" fmla="*/ 22 w 42"/>
                <a:gd name="T29" fmla="*/ 0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2" h="41">
                  <a:moveTo>
                    <a:pt x="22" y="5"/>
                  </a:moveTo>
                  <a:cubicBezTo>
                    <a:pt x="22" y="5"/>
                    <a:pt x="22" y="5"/>
                    <a:pt x="23" y="5"/>
                  </a:cubicBezTo>
                  <a:cubicBezTo>
                    <a:pt x="31" y="6"/>
                    <a:pt x="37" y="13"/>
                    <a:pt x="37" y="21"/>
                  </a:cubicBezTo>
                  <a:cubicBezTo>
                    <a:pt x="36" y="29"/>
                    <a:pt x="29" y="35"/>
                    <a:pt x="22" y="35"/>
                  </a:cubicBezTo>
                  <a:cubicBezTo>
                    <a:pt x="21" y="35"/>
                    <a:pt x="21" y="35"/>
                    <a:pt x="20" y="35"/>
                  </a:cubicBezTo>
                  <a:cubicBezTo>
                    <a:pt x="12" y="35"/>
                    <a:pt x="6" y="27"/>
                    <a:pt x="7" y="19"/>
                  </a:cubicBezTo>
                  <a:cubicBezTo>
                    <a:pt x="7" y="11"/>
                    <a:pt x="14" y="5"/>
                    <a:pt x="22" y="5"/>
                  </a:cubicBezTo>
                  <a:moveTo>
                    <a:pt x="22" y="0"/>
                  </a:moveTo>
                  <a:cubicBezTo>
                    <a:pt x="11" y="0"/>
                    <a:pt x="2" y="8"/>
                    <a:pt x="1" y="19"/>
                  </a:cubicBezTo>
                  <a:cubicBezTo>
                    <a:pt x="0" y="30"/>
                    <a:pt x="9" y="40"/>
                    <a:pt x="20" y="41"/>
                  </a:cubicBezTo>
                  <a:cubicBezTo>
                    <a:pt x="21" y="41"/>
                    <a:pt x="21" y="41"/>
                    <a:pt x="22" y="41"/>
                  </a:cubicBezTo>
                  <a:cubicBezTo>
                    <a:pt x="32" y="41"/>
                    <a:pt x="41" y="32"/>
                    <a:pt x="42" y="22"/>
                  </a:cubicBezTo>
                  <a:cubicBezTo>
                    <a:pt x="42" y="16"/>
                    <a:pt x="41" y="11"/>
                    <a:pt x="37" y="7"/>
                  </a:cubicBezTo>
                  <a:cubicBezTo>
                    <a:pt x="34" y="3"/>
                    <a:pt x="29" y="0"/>
                    <a:pt x="23" y="0"/>
                  </a:cubicBezTo>
                  <a:cubicBezTo>
                    <a:pt x="23" y="0"/>
                    <a:pt x="22" y="0"/>
                    <a:pt x="22"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8" name="ïṣḷiḍê">
              <a:extLst>
                <a:ext uri="{FF2B5EF4-FFF2-40B4-BE49-F238E27FC236}">
                  <a16:creationId xmlns="" xmlns:a16="http://schemas.microsoft.com/office/drawing/2014/main" id="{6587A445-D6F5-486B-B253-FEC9B3F9D785}"/>
                </a:ext>
              </a:extLst>
            </p:cNvPr>
            <p:cNvSpPr/>
            <p:nvPr/>
          </p:nvSpPr>
          <p:spPr bwMode="auto">
            <a:xfrm>
              <a:off x="2783671" y="2664083"/>
              <a:ext cx="751842" cy="182703"/>
            </a:xfrm>
            <a:custGeom>
              <a:avLst/>
              <a:gdLst>
                <a:gd name="T0" fmla="*/ 9 w 802"/>
                <a:gd name="T1" fmla="*/ 195 h 195"/>
                <a:gd name="T2" fmla="*/ 7 w 802"/>
                <a:gd name="T3" fmla="*/ 195 h 195"/>
                <a:gd name="T4" fmla="*/ 1 w 802"/>
                <a:gd name="T5" fmla="*/ 187 h 195"/>
                <a:gd name="T6" fmla="*/ 1 w 802"/>
                <a:gd name="T7" fmla="*/ 183 h 195"/>
                <a:gd name="T8" fmla="*/ 135 w 802"/>
                <a:gd name="T9" fmla="*/ 65 h 195"/>
                <a:gd name="T10" fmla="*/ 137 w 802"/>
                <a:gd name="T11" fmla="*/ 64 h 195"/>
                <a:gd name="T12" fmla="*/ 138 w 802"/>
                <a:gd name="T13" fmla="*/ 64 h 195"/>
                <a:gd name="T14" fmla="*/ 306 w 802"/>
                <a:gd name="T15" fmla="*/ 118 h 195"/>
                <a:gd name="T16" fmla="*/ 377 w 802"/>
                <a:gd name="T17" fmla="*/ 28 h 195"/>
                <a:gd name="T18" fmla="*/ 379 w 802"/>
                <a:gd name="T19" fmla="*/ 27 h 195"/>
                <a:gd name="T20" fmla="*/ 380 w 802"/>
                <a:gd name="T21" fmla="*/ 28 h 195"/>
                <a:gd name="T22" fmla="*/ 486 w 802"/>
                <a:gd name="T23" fmla="*/ 86 h 195"/>
                <a:gd name="T24" fmla="*/ 674 w 802"/>
                <a:gd name="T25" fmla="*/ 0 h 195"/>
                <a:gd name="T26" fmla="*/ 675 w 802"/>
                <a:gd name="T27" fmla="*/ 0 h 195"/>
                <a:gd name="T28" fmla="*/ 677 w 802"/>
                <a:gd name="T29" fmla="*/ 1 h 195"/>
                <a:gd name="T30" fmla="*/ 801 w 802"/>
                <a:gd name="T31" fmla="*/ 113 h 195"/>
                <a:gd name="T32" fmla="*/ 801 w 802"/>
                <a:gd name="T33" fmla="*/ 117 h 195"/>
                <a:gd name="T34" fmla="*/ 795 w 802"/>
                <a:gd name="T35" fmla="*/ 124 h 195"/>
                <a:gd name="T36" fmla="*/ 793 w 802"/>
                <a:gd name="T37" fmla="*/ 125 h 195"/>
                <a:gd name="T38" fmla="*/ 793 w 802"/>
                <a:gd name="T39" fmla="*/ 125 h 195"/>
                <a:gd name="T40" fmla="*/ 791 w 802"/>
                <a:gd name="T41" fmla="*/ 124 h 195"/>
                <a:gd name="T42" fmla="*/ 672 w 802"/>
                <a:gd name="T43" fmla="*/ 18 h 195"/>
                <a:gd name="T44" fmla="*/ 487 w 802"/>
                <a:gd name="T45" fmla="*/ 103 h 195"/>
                <a:gd name="T46" fmla="*/ 486 w 802"/>
                <a:gd name="T47" fmla="*/ 103 h 195"/>
                <a:gd name="T48" fmla="*/ 485 w 802"/>
                <a:gd name="T49" fmla="*/ 103 h 195"/>
                <a:gd name="T50" fmla="*/ 382 w 802"/>
                <a:gd name="T51" fmla="*/ 46 h 195"/>
                <a:gd name="T52" fmla="*/ 313 w 802"/>
                <a:gd name="T53" fmla="*/ 135 h 195"/>
                <a:gd name="T54" fmla="*/ 310 w 802"/>
                <a:gd name="T55" fmla="*/ 136 h 195"/>
                <a:gd name="T56" fmla="*/ 310 w 802"/>
                <a:gd name="T57" fmla="*/ 136 h 195"/>
                <a:gd name="T58" fmla="*/ 140 w 802"/>
                <a:gd name="T59" fmla="*/ 81 h 195"/>
                <a:gd name="T60" fmla="*/ 11 w 802"/>
                <a:gd name="T61" fmla="*/ 195 h 195"/>
                <a:gd name="T62" fmla="*/ 10 w 802"/>
                <a:gd name="T63" fmla="*/ 195 h 195"/>
                <a:gd name="T64" fmla="*/ 9 w 802"/>
                <a:gd name="T65" fmla="*/ 195 h 19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802" h="195">
                  <a:moveTo>
                    <a:pt x="9" y="195"/>
                  </a:moveTo>
                  <a:cubicBezTo>
                    <a:pt x="9" y="195"/>
                    <a:pt x="8" y="195"/>
                    <a:pt x="7" y="195"/>
                  </a:cubicBezTo>
                  <a:cubicBezTo>
                    <a:pt x="1" y="187"/>
                    <a:pt x="1" y="187"/>
                    <a:pt x="1" y="187"/>
                  </a:cubicBezTo>
                  <a:cubicBezTo>
                    <a:pt x="0" y="186"/>
                    <a:pt x="0" y="184"/>
                    <a:pt x="1" y="183"/>
                  </a:cubicBezTo>
                  <a:cubicBezTo>
                    <a:pt x="135" y="65"/>
                    <a:pt x="135" y="65"/>
                    <a:pt x="135" y="65"/>
                  </a:cubicBezTo>
                  <a:cubicBezTo>
                    <a:pt x="136" y="64"/>
                    <a:pt x="136" y="64"/>
                    <a:pt x="137" y="64"/>
                  </a:cubicBezTo>
                  <a:cubicBezTo>
                    <a:pt x="138" y="64"/>
                    <a:pt x="138" y="64"/>
                    <a:pt x="138" y="64"/>
                  </a:cubicBezTo>
                  <a:cubicBezTo>
                    <a:pt x="306" y="118"/>
                    <a:pt x="306" y="118"/>
                    <a:pt x="306" y="118"/>
                  </a:cubicBezTo>
                  <a:cubicBezTo>
                    <a:pt x="377" y="28"/>
                    <a:pt x="377" y="28"/>
                    <a:pt x="377" y="28"/>
                  </a:cubicBezTo>
                  <a:cubicBezTo>
                    <a:pt x="377" y="28"/>
                    <a:pt x="378" y="27"/>
                    <a:pt x="379" y="27"/>
                  </a:cubicBezTo>
                  <a:cubicBezTo>
                    <a:pt x="379" y="27"/>
                    <a:pt x="380" y="28"/>
                    <a:pt x="380" y="28"/>
                  </a:cubicBezTo>
                  <a:cubicBezTo>
                    <a:pt x="486" y="86"/>
                    <a:pt x="486" y="86"/>
                    <a:pt x="486" y="86"/>
                  </a:cubicBezTo>
                  <a:cubicBezTo>
                    <a:pt x="674" y="0"/>
                    <a:pt x="674" y="0"/>
                    <a:pt x="674" y="0"/>
                  </a:cubicBezTo>
                  <a:cubicBezTo>
                    <a:pt x="674" y="0"/>
                    <a:pt x="674" y="0"/>
                    <a:pt x="675" y="0"/>
                  </a:cubicBezTo>
                  <a:cubicBezTo>
                    <a:pt x="675" y="0"/>
                    <a:pt x="676" y="0"/>
                    <a:pt x="677" y="1"/>
                  </a:cubicBezTo>
                  <a:cubicBezTo>
                    <a:pt x="801" y="113"/>
                    <a:pt x="801" y="113"/>
                    <a:pt x="801" y="113"/>
                  </a:cubicBezTo>
                  <a:cubicBezTo>
                    <a:pt x="802" y="114"/>
                    <a:pt x="802" y="116"/>
                    <a:pt x="801" y="117"/>
                  </a:cubicBezTo>
                  <a:cubicBezTo>
                    <a:pt x="795" y="124"/>
                    <a:pt x="795" y="124"/>
                    <a:pt x="795" y="124"/>
                  </a:cubicBezTo>
                  <a:cubicBezTo>
                    <a:pt x="794" y="125"/>
                    <a:pt x="794" y="125"/>
                    <a:pt x="793" y="125"/>
                  </a:cubicBezTo>
                  <a:cubicBezTo>
                    <a:pt x="793" y="125"/>
                    <a:pt x="793" y="125"/>
                    <a:pt x="793" y="125"/>
                  </a:cubicBezTo>
                  <a:cubicBezTo>
                    <a:pt x="792" y="125"/>
                    <a:pt x="791" y="125"/>
                    <a:pt x="791" y="124"/>
                  </a:cubicBezTo>
                  <a:cubicBezTo>
                    <a:pt x="672" y="18"/>
                    <a:pt x="672" y="18"/>
                    <a:pt x="672" y="18"/>
                  </a:cubicBezTo>
                  <a:cubicBezTo>
                    <a:pt x="487" y="103"/>
                    <a:pt x="487" y="103"/>
                    <a:pt x="487" y="103"/>
                  </a:cubicBezTo>
                  <a:cubicBezTo>
                    <a:pt x="487" y="103"/>
                    <a:pt x="486" y="103"/>
                    <a:pt x="486" y="103"/>
                  </a:cubicBezTo>
                  <a:cubicBezTo>
                    <a:pt x="486" y="103"/>
                    <a:pt x="485" y="103"/>
                    <a:pt x="485" y="103"/>
                  </a:cubicBezTo>
                  <a:cubicBezTo>
                    <a:pt x="382" y="46"/>
                    <a:pt x="382" y="46"/>
                    <a:pt x="382" y="46"/>
                  </a:cubicBezTo>
                  <a:cubicBezTo>
                    <a:pt x="313" y="135"/>
                    <a:pt x="313" y="135"/>
                    <a:pt x="313" y="135"/>
                  </a:cubicBezTo>
                  <a:cubicBezTo>
                    <a:pt x="312" y="135"/>
                    <a:pt x="311" y="136"/>
                    <a:pt x="310" y="136"/>
                  </a:cubicBezTo>
                  <a:cubicBezTo>
                    <a:pt x="310" y="136"/>
                    <a:pt x="310" y="136"/>
                    <a:pt x="310" y="136"/>
                  </a:cubicBezTo>
                  <a:cubicBezTo>
                    <a:pt x="140" y="81"/>
                    <a:pt x="140" y="81"/>
                    <a:pt x="140" y="81"/>
                  </a:cubicBezTo>
                  <a:cubicBezTo>
                    <a:pt x="11" y="195"/>
                    <a:pt x="11" y="195"/>
                    <a:pt x="11" y="195"/>
                  </a:cubicBezTo>
                  <a:cubicBezTo>
                    <a:pt x="11" y="195"/>
                    <a:pt x="10" y="195"/>
                    <a:pt x="10" y="195"/>
                  </a:cubicBezTo>
                  <a:cubicBezTo>
                    <a:pt x="9" y="195"/>
                    <a:pt x="9" y="195"/>
                    <a:pt x="9" y="195"/>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9" name="îṡlïde">
              <a:extLst>
                <a:ext uri="{FF2B5EF4-FFF2-40B4-BE49-F238E27FC236}">
                  <a16:creationId xmlns="" xmlns:a16="http://schemas.microsoft.com/office/drawing/2014/main" id="{B190B26A-964D-4EC9-9DE8-34834FC9417E}"/>
                </a:ext>
              </a:extLst>
            </p:cNvPr>
            <p:cNvSpPr/>
            <p:nvPr/>
          </p:nvSpPr>
          <p:spPr bwMode="auto">
            <a:xfrm>
              <a:off x="2781042" y="2661454"/>
              <a:ext cx="757099" cy="187960"/>
            </a:xfrm>
            <a:custGeom>
              <a:avLst/>
              <a:gdLst>
                <a:gd name="T0" fmla="*/ 678 w 808"/>
                <a:gd name="T1" fmla="*/ 6 h 201"/>
                <a:gd name="T2" fmla="*/ 802 w 808"/>
                <a:gd name="T3" fmla="*/ 118 h 201"/>
                <a:gd name="T4" fmla="*/ 796 w 808"/>
                <a:gd name="T5" fmla="*/ 125 h 201"/>
                <a:gd name="T6" fmla="*/ 676 w 808"/>
                <a:gd name="T7" fmla="*/ 18 h 201"/>
                <a:gd name="T8" fmla="*/ 489 w 808"/>
                <a:gd name="T9" fmla="*/ 104 h 201"/>
                <a:gd name="T10" fmla="*/ 384 w 808"/>
                <a:gd name="T11" fmla="*/ 46 h 201"/>
                <a:gd name="T12" fmla="*/ 313 w 808"/>
                <a:gd name="T13" fmla="*/ 136 h 201"/>
                <a:gd name="T14" fmla="*/ 142 w 808"/>
                <a:gd name="T15" fmla="*/ 81 h 201"/>
                <a:gd name="T16" fmla="*/ 13 w 808"/>
                <a:gd name="T17" fmla="*/ 196 h 201"/>
                <a:gd name="T18" fmla="*/ 6 w 808"/>
                <a:gd name="T19" fmla="*/ 188 h 201"/>
                <a:gd name="T20" fmla="*/ 140 w 808"/>
                <a:gd name="T21" fmla="*/ 70 h 201"/>
                <a:gd name="T22" fmla="*/ 310 w 808"/>
                <a:gd name="T23" fmla="*/ 124 h 201"/>
                <a:gd name="T24" fmla="*/ 382 w 808"/>
                <a:gd name="T25" fmla="*/ 33 h 201"/>
                <a:gd name="T26" fmla="*/ 489 w 808"/>
                <a:gd name="T27" fmla="*/ 92 h 201"/>
                <a:gd name="T28" fmla="*/ 678 w 808"/>
                <a:gd name="T29" fmla="*/ 6 h 201"/>
                <a:gd name="T30" fmla="*/ 678 w 808"/>
                <a:gd name="T31" fmla="*/ 0 h 201"/>
                <a:gd name="T32" fmla="*/ 675 w 808"/>
                <a:gd name="T33" fmla="*/ 1 h 201"/>
                <a:gd name="T34" fmla="*/ 490 w 808"/>
                <a:gd name="T35" fmla="*/ 86 h 201"/>
                <a:gd name="T36" fmla="*/ 384 w 808"/>
                <a:gd name="T37" fmla="*/ 28 h 201"/>
                <a:gd name="T38" fmla="*/ 382 w 808"/>
                <a:gd name="T39" fmla="*/ 28 h 201"/>
                <a:gd name="T40" fmla="*/ 378 w 808"/>
                <a:gd name="T41" fmla="*/ 30 h 201"/>
                <a:gd name="T42" fmla="*/ 308 w 808"/>
                <a:gd name="T43" fmla="*/ 118 h 201"/>
                <a:gd name="T44" fmla="*/ 142 w 808"/>
                <a:gd name="T45" fmla="*/ 65 h 201"/>
                <a:gd name="T46" fmla="*/ 140 w 808"/>
                <a:gd name="T47" fmla="*/ 64 h 201"/>
                <a:gd name="T48" fmla="*/ 137 w 808"/>
                <a:gd name="T49" fmla="*/ 66 h 201"/>
                <a:gd name="T50" fmla="*/ 2 w 808"/>
                <a:gd name="T51" fmla="*/ 184 h 201"/>
                <a:gd name="T52" fmla="*/ 2 w 808"/>
                <a:gd name="T53" fmla="*/ 192 h 201"/>
                <a:gd name="T54" fmla="*/ 8 w 808"/>
                <a:gd name="T55" fmla="*/ 199 h 201"/>
                <a:gd name="T56" fmla="*/ 12 w 808"/>
                <a:gd name="T57" fmla="*/ 201 h 201"/>
                <a:gd name="T58" fmla="*/ 13 w 808"/>
                <a:gd name="T59" fmla="*/ 201 h 201"/>
                <a:gd name="T60" fmla="*/ 16 w 808"/>
                <a:gd name="T61" fmla="*/ 200 h 201"/>
                <a:gd name="T62" fmla="*/ 144 w 808"/>
                <a:gd name="T63" fmla="*/ 87 h 201"/>
                <a:gd name="T64" fmla="*/ 312 w 808"/>
                <a:gd name="T65" fmla="*/ 141 h 201"/>
                <a:gd name="T66" fmla="*/ 313 w 808"/>
                <a:gd name="T67" fmla="*/ 141 h 201"/>
                <a:gd name="T68" fmla="*/ 318 w 808"/>
                <a:gd name="T69" fmla="*/ 139 h 201"/>
                <a:gd name="T70" fmla="*/ 386 w 808"/>
                <a:gd name="T71" fmla="*/ 53 h 201"/>
                <a:gd name="T72" fmla="*/ 486 w 808"/>
                <a:gd name="T73" fmla="*/ 108 h 201"/>
                <a:gd name="T74" fmla="*/ 489 w 808"/>
                <a:gd name="T75" fmla="*/ 109 h 201"/>
                <a:gd name="T76" fmla="*/ 491 w 808"/>
                <a:gd name="T77" fmla="*/ 108 h 201"/>
                <a:gd name="T78" fmla="*/ 675 w 808"/>
                <a:gd name="T79" fmla="*/ 24 h 201"/>
                <a:gd name="T80" fmla="*/ 792 w 808"/>
                <a:gd name="T81" fmla="*/ 129 h 201"/>
                <a:gd name="T82" fmla="*/ 796 w 808"/>
                <a:gd name="T83" fmla="*/ 131 h 201"/>
                <a:gd name="T84" fmla="*/ 796 w 808"/>
                <a:gd name="T85" fmla="*/ 131 h 201"/>
                <a:gd name="T86" fmla="*/ 800 w 808"/>
                <a:gd name="T87" fmla="*/ 129 h 201"/>
                <a:gd name="T88" fmla="*/ 806 w 808"/>
                <a:gd name="T89" fmla="*/ 122 h 201"/>
                <a:gd name="T90" fmla="*/ 806 w 808"/>
                <a:gd name="T91" fmla="*/ 114 h 201"/>
                <a:gd name="T92" fmla="*/ 681 w 808"/>
                <a:gd name="T93" fmla="*/ 2 h 201"/>
                <a:gd name="T94" fmla="*/ 678 w 808"/>
                <a:gd name="T95" fmla="*/ 0 h 2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808" h="201">
                  <a:moveTo>
                    <a:pt x="678" y="6"/>
                  </a:moveTo>
                  <a:cubicBezTo>
                    <a:pt x="802" y="118"/>
                    <a:pt x="802" y="118"/>
                    <a:pt x="802" y="118"/>
                  </a:cubicBezTo>
                  <a:cubicBezTo>
                    <a:pt x="796" y="125"/>
                    <a:pt x="796" y="125"/>
                    <a:pt x="796" y="125"/>
                  </a:cubicBezTo>
                  <a:cubicBezTo>
                    <a:pt x="676" y="18"/>
                    <a:pt x="676" y="18"/>
                    <a:pt x="676" y="18"/>
                  </a:cubicBezTo>
                  <a:cubicBezTo>
                    <a:pt x="489" y="104"/>
                    <a:pt x="489" y="104"/>
                    <a:pt x="489" y="104"/>
                  </a:cubicBezTo>
                  <a:cubicBezTo>
                    <a:pt x="384" y="46"/>
                    <a:pt x="384" y="46"/>
                    <a:pt x="384" y="46"/>
                  </a:cubicBezTo>
                  <a:cubicBezTo>
                    <a:pt x="313" y="136"/>
                    <a:pt x="313" y="136"/>
                    <a:pt x="313" y="136"/>
                  </a:cubicBezTo>
                  <a:cubicBezTo>
                    <a:pt x="142" y="81"/>
                    <a:pt x="142" y="81"/>
                    <a:pt x="142" y="81"/>
                  </a:cubicBezTo>
                  <a:cubicBezTo>
                    <a:pt x="13" y="196"/>
                    <a:pt x="13" y="196"/>
                    <a:pt x="13" y="196"/>
                  </a:cubicBezTo>
                  <a:cubicBezTo>
                    <a:pt x="6" y="188"/>
                    <a:pt x="6" y="188"/>
                    <a:pt x="6" y="188"/>
                  </a:cubicBezTo>
                  <a:cubicBezTo>
                    <a:pt x="140" y="70"/>
                    <a:pt x="140" y="70"/>
                    <a:pt x="140" y="70"/>
                  </a:cubicBezTo>
                  <a:cubicBezTo>
                    <a:pt x="310" y="124"/>
                    <a:pt x="310" y="124"/>
                    <a:pt x="310" y="124"/>
                  </a:cubicBezTo>
                  <a:cubicBezTo>
                    <a:pt x="382" y="33"/>
                    <a:pt x="382" y="33"/>
                    <a:pt x="382" y="33"/>
                  </a:cubicBezTo>
                  <a:cubicBezTo>
                    <a:pt x="489" y="92"/>
                    <a:pt x="489" y="92"/>
                    <a:pt x="489" y="92"/>
                  </a:cubicBezTo>
                  <a:cubicBezTo>
                    <a:pt x="678" y="6"/>
                    <a:pt x="678" y="6"/>
                    <a:pt x="678" y="6"/>
                  </a:cubicBezTo>
                  <a:moveTo>
                    <a:pt x="678" y="0"/>
                  </a:moveTo>
                  <a:cubicBezTo>
                    <a:pt x="677" y="0"/>
                    <a:pt x="676" y="1"/>
                    <a:pt x="675" y="1"/>
                  </a:cubicBezTo>
                  <a:cubicBezTo>
                    <a:pt x="490" y="86"/>
                    <a:pt x="490" y="86"/>
                    <a:pt x="490" y="86"/>
                  </a:cubicBezTo>
                  <a:cubicBezTo>
                    <a:pt x="384" y="28"/>
                    <a:pt x="384" y="28"/>
                    <a:pt x="384" y="28"/>
                  </a:cubicBezTo>
                  <a:cubicBezTo>
                    <a:pt x="384" y="28"/>
                    <a:pt x="383" y="28"/>
                    <a:pt x="382" y="28"/>
                  </a:cubicBezTo>
                  <a:cubicBezTo>
                    <a:pt x="380" y="28"/>
                    <a:pt x="379" y="28"/>
                    <a:pt x="378" y="30"/>
                  </a:cubicBezTo>
                  <a:cubicBezTo>
                    <a:pt x="308" y="118"/>
                    <a:pt x="308" y="118"/>
                    <a:pt x="308" y="118"/>
                  </a:cubicBezTo>
                  <a:cubicBezTo>
                    <a:pt x="142" y="65"/>
                    <a:pt x="142" y="65"/>
                    <a:pt x="142" y="65"/>
                  </a:cubicBezTo>
                  <a:cubicBezTo>
                    <a:pt x="141" y="65"/>
                    <a:pt x="141" y="64"/>
                    <a:pt x="140" y="64"/>
                  </a:cubicBezTo>
                  <a:cubicBezTo>
                    <a:pt x="139" y="64"/>
                    <a:pt x="138" y="65"/>
                    <a:pt x="137" y="66"/>
                  </a:cubicBezTo>
                  <a:cubicBezTo>
                    <a:pt x="2" y="184"/>
                    <a:pt x="2" y="184"/>
                    <a:pt x="2" y="184"/>
                  </a:cubicBezTo>
                  <a:cubicBezTo>
                    <a:pt x="0" y="186"/>
                    <a:pt x="0" y="189"/>
                    <a:pt x="2" y="192"/>
                  </a:cubicBezTo>
                  <a:cubicBezTo>
                    <a:pt x="8" y="199"/>
                    <a:pt x="8" y="199"/>
                    <a:pt x="8" y="199"/>
                  </a:cubicBezTo>
                  <a:cubicBezTo>
                    <a:pt x="9" y="200"/>
                    <a:pt x="11" y="201"/>
                    <a:pt x="12" y="201"/>
                  </a:cubicBezTo>
                  <a:cubicBezTo>
                    <a:pt x="13" y="201"/>
                    <a:pt x="13" y="201"/>
                    <a:pt x="13" y="201"/>
                  </a:cubicBezTo>
                  <a:cubicBezTo>
                    <a:pt x="14" y="201"/>
                    <a:pt x="15" y="201"/>
                    <a:pt x="16" y="200"/>
                  </a:cubicBezTo>
                  <a:cubicBezTo>
                    <a:pt x="144" y="87"/>
                    <a:pt x="144" y="87"/>
                    <a:pt x="144" y="87"/>
                  </a:cubicBezTo>
                  <a:cubicBezTo>
                    <a:pt x="312" y="141"/>
                    <a:pt x="312" y="141"/>
                    <a:pt x="312" y="141"/>
                  </a:cubicBezTo>
                  <a:cubicBezTo>
                    <a:pt x="312" y="141"/>
                    <a:pt x="313" y="141"/>
                    <a:pt x="313" y="141"/>
                  </a:cubicBezTo>
                  <a:cubicBezTo>
                    <a:pt x="315" y="141"/>
                    <a:pt x="317" y="141"/>
                    <a:pt x="318" y="139"/>
                  </a:cubicBezTo>
                  <a:cubicBezTo>
                    <a:pt x="386" y="53"/>
                    <a:pt x="386" y="53"/>
                    <a:pt x="386" y="53"/>
                  </a:cubicBezTo>
                  <a:cubicBezTo>
                    <a:pt x="486" y="108"/>
                    <a:pt x="486" y="108"/>
                    <a:pt x="486" y="108"/>
                  </a:cubicBezTo>
                  <a:cubicBezTo>
                    <a:pt x="487" y="109"/>
                    <a:pt x="488" y="109"/>
                    <a:pt x="489" y="109"/>
                  </a:cubicBezTo>
                  <a:cubicBezTo>
                    <a:pt x="490" y="109"/>
                    <a:pt x="491" y="109"/>
                    <a:pt x="491" y="108"/>
                  </a:cubicBezTo>
                  <a:cubicBezTo>
                    <a:pt x="675" y="24"/>
                    <a:pt x="675" y="24"/>
                    <a:pt x="675" y="24"/>
                  </a:cubicBezTo>
                  <a:cubicBezTo>
                    <a:pt x="792" y="129"/>
                    <a:pt x="792" y="129"/>
                    <a:pt x="792" y="129"/>
                  </a:cubicBezTo>
                  <a:cubicBezTo>
                    <a:pt x="793" y="130"/>
                    <a:pt x="794" y="131"/>
                    <a:pt x="796" y="131"/>
                  </a:cubicBezTo>
                  <a:cubicBezTo>
                    <a:pt x="796" y="131"/>
                    <a:pt x="796" y="131"/>
                    <a:pt x="796" y="131"/>
                  </a:cubicBezTo>
                  <a:cubicBezTo>
                    <a:pt x="798" y="131"/>
                    <a:pt x="799" y="130"/>
                    <a:pt x="800" y="129"/>
                  </a:cubicBezTo>
                  <a:cubicBezTo>
                    <a:pt x="806" y="122"/>
                    <a:pt x="806" y="122"/>
                    <a:pt x="806" y="122"/>
                  </a:cubicBezTo>
                  <a:cubicBezTo>
                    <a:pt x="808" y="119"/>
                    <a:pt x="808" y="116"/>
                    <a:pt x="806" y="114"/>
                  </a:cubicBezTo>
                  <a:cubicBezTo>
                    <a:pt x="681" y="2"/>
                    <a:pt x="681" y="2"/>
                    <a:pt x="681" y="2"/>
                  </a:cubicBezTo>
                  <a:cubicBezTo>
                    <a:pt x="680" y="1"/>
                    <a:pt x="679" y="0"/>
                    <a:pt x="678" y="0"/>
                  </a:cubicBezTo>
                </a:path>
              </a:pathLst>
            </a:custGeom>
            <a:solidFill>
              <a:srgbClr val="FF365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0" name="îṥḻíḓè">
              <a:extLst>
                <a:ext uri="{FF2B5EF4-FFF2-40B4-BE49-F238E27FC236}">
                  <a16:creationId xmlns="" xmlns:a16="http://schemas.microsoft.com/office/drawing/2014/main" id="{ABC0C8F9-71E5-4C79-847F-582D875105F7}"/>
                </a:ext>
              </a:extLst>
            </p:cNvPr>
            <p:cNvSpPr/>
            <p:nvPr/>
          </p:nvSpPr>
          <p:spPr bwMode="auto">
            <a:xfrm>
              <a:off x="2106093" y="1676963"/>
              <a:ext cx="594112" cy="243823"/>
            </a:xfrm>
            <a:custGeom>
              <a:avLst/>
              <a:gdLst>
                <a:gd name="T0" fmla="*/ 0 w 904"/>
                <a:gd name="T1" fmla="*/ 323 h 371"/>
                <a:gd name="T2" fmla="*/ 169 w 904"/>
                <a:gd name="T3" fmla="*/ 181 h 371"/>
                <a:gd name="T4" fmla="*/ 328 w 904"/>
                <a:gd name="T5" fmla="*/ 352 h 371"/>
                <a:gd name="T6" fmla="*/ 660 w 904"/>
                <a:gd name="T7" fmla="*/ 0 h 371"/>
                <a:gd name="T8" fmla="*/ 904 w 904"/>
                <a:gd name="T9" fmla="*/ 371 h 371"/>
                <a:gd name="T10" fmla="*/ 7 w 904"/>
                <a:gd name="T11" fmla="*/ 346 h 371"/>
                <a:gd name="T12" fmla="*/ 0 w 904"/>
                <a:gd name="T13" fmla="*/ 323 h 371"/>
              </a:gdLst>
              <a:ahLst/>
              <a:cxnLst>
                <a:cxn ang="0">
                  <a:pos x="T0" y="T1"/>
                </a:cxn>
                <a:cxn ang="0">
                  <a:pos x="T2" y="T3"/>
                </a:cxn>
                <a:cxn ang="0">
                  <a:pos x="T4" y="T5"/>
                </a:cxn>
                <a:cxn ang="0">
                  <a:pos x="T6" y="T7"/>
                </a:cxn>
                <a:cxn ang="0">
                  <a:pos x="T8" y="T9"/>
                </a:cxn>
                <a:cxn ang="0">
                  <a:pos x="T10" y="T11"/>
                </a:cxn>
                <a:cxn ang="0">
                  <a:pos x="T12" y="T13"/>
                </a:cxn>
              </a:cxnLst>
              <a:rect l="0" t="0" r="r" b="b"/>
              <a:pathLst>
                <a:path w="904" h="371">
                  <a:moveTo>
                    <a:pt x="0" y="323"/>
                  </a:moveTo>
                  <a:lnTo>
                    <a:pt x="169" y="181"/>
                  </a:lnTo>
                  <a:lnTo>
                    <a:pt x="328" y="352"/>
                  </a:lnTo>
                  <a:lnTo>
                    <a:pt x="660" y="0"/>
                  </a:lnTo>
                  <a:lnTo>
                    <a:pt x="904" y="371"/>
                  </a:lnTo>
                  <a:lnTo>
                    <a:pt x="7" y="346"/>
                  </a:lnTo>
                  <a:lnTo>
                    <a:pt x="0" y="323"/>
                  </a:lnTo>
                  <a:close/>
                </a:path>
              </a:pathLst>
            </a:custGeom>
            <a:solidFill>
              <a:srgbClr val="F951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1" name="išḻiḓé">
              <a:extLst>
                <a:ext uri="{FF2B5EF4-FFF2-40B4-BE49-F238E27FC236}">
                  <a16:creationId xmlns="" xmlns:a16="http://schemas.microsoft.com/office/drawing/2014/main" id="{F76E4B36-50FC-4221-AF6E-52BE8EE8BF5A}"/>
                </a:ext>
              </a:extLst>
            </p:cNvPr>
            <p:cNvSpPr/>
            <p:nvPr/>
          </p:nvSpPr>
          <p:spPr bwMode="auto">
            <a:xfrm>
              <a:off x="1948365" y="1732168"/>
              <a:ext cx="780758" cy="236594"/>
            </a:xfrm>
            <a:custGeom>
              <a:avLst/>
              <a:gdLst>
                <a:gd name="T0" fmla="*/ 1188 w 1188"/>
                <a:gd name="T1" fmla="*/ 202 h 360"/>
                <a:gd name="T2" fmla="*/ 1019 w 1188"/>
                <a:gd name="T3" fmla="*/ 0 h 360"/>
                <a:gd name="T4" fmla="*/ 775 w 1188"/>
                <a:gd name="T5" fmla="*/ 182 h 360"/>
                <a:gd name="T6" fmla="*/ 592 w 1188"/>
                <a:gd name="T7" fmla="*/ 23 h 360"/>
                <a:gd name="T8" fmla="*/ 370 w 1188"/>
                <a:gd name="T9" fmla="*/ 252 h 360"/>
                <a:gd name="T10" fmla="*/ 130 w 1188"/>
                <a:gd name="T11" fmla="*/ 92 h 360"/>
                <a:gd name="T12" fmla="*/ 0 w 1188"/>
                <a:gd name="T13" fmla="*/ 268 h 360"/>
                <a:gd name="T14" fmla="*/ 1156 w 1188"/>
                <a:gd name="T15" fmla="*/ 360 h 360"/>
                <a:gd name="T16" fmla="*/ 1188 w 1188"/>
                <a:gd name="T17" fmla="*/ 202 h 36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188" h="360">
                  <a:moveTo>
                    <a:pt x="1188" y="202"/>
                  </a:moveTo>
                  <a:lnTo>
                    <a:pt x="1019" y="0"/>
                  </a:lnTo>
                  <a:lnTo>
                    <a:pt x="775" y="182"/>
                  </a:lnTo>
                  <a:lnTo>
                    <a:pt x="592" y="23"/>
                  </a:lnTo>
                  <a:lnTo>
                    <a:pt x="370" y="252"/>
                  </a:lnTo>
                  <a:lnTo>
                    <a:pt x="130" y="92"/>
                  </a:lnTo>
                  <a:lnTo>
                    <a:pt x="0" y="268"/>
                  </a:lnTo>
                  <a:lnTo>
                    <a:pt x="1156" y="360"/>
                  </a:lnTo>
                  <a:lnTo>
                    <a:pt x="1188" y="202"/>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2" name="íśḻîďe">
              <a:extLst>
                <a:ext uri="{FF2B5EF4-FFF2-40B4-BE49-F238E27FC236}">
                  <a16:creationId xmlns="" xmlns:a16="http://schemas.microsoft.com/office/drawing/2014/main" id="{504A826F-391D-4BBE-B05C-993EB8890810}"/>
                </a:ext>
              </a:extLst>
            </p:cNvPr>
            <p:cNvSpPr/>
            <p:nvPr/>
          </p:nvSpPr>
          <p:spPr bwMode="auto">
            <a:xfrm>
              <a:off x="1941136" y="1724281"/>
              <a:ext cx="795874" cy="191247"/>
            </a:xfrm>
            <a:custGeom>
              <a:avLst/>
              <a:gdLst>
                <a:gd name="T0" fmla="*/ 847 w 849"/>
                <a:gd name="T1" fmla="*/ 145 h 204"/>
                <a:gd name="T2" fmla="*/ 728 w 849"/>
                <a:gd name="T3" fmla="*/ 3 h 204"/>
                <a:gd name="T4" fmla="*/ 718 w 849"/>
                <a:gd name="T5" fmla="*/ 2 h 204"/>
                <a:gd name="T6" fmla="*/ 551 w 849"/>
                <a:gd name="T7" fmla="*/ 126 h 204"/>
                <a:gd name="T8" fmla="*/ 428 w 849"/>
                <a:gd name="T9" fmla="*/ 19 h 204"/>
                <a:gd name="T10" fmla="*/ 418 w 849"/>
                <a:gd name="T11" fmla="*/ 19 h 204"/>
                <a:gd name="T12" fmla="*/ 266 w 849"/>
                <a:gd name="T13" fmla="*/ 176 h 204"/>
                <a:gd name="T14" fmla="*/ 103 w 849"/>
                <a:gd name="T15" fmla="*/ 67 h 204"/>
                <a:gd name="T16" fmla="*/ 93 w 849"/>
                <a:gd name="T17" fmla="*/ 69 h 204"/>
                <a:gd name="T18" fmla="*/ 2 w 849"/>
                <a:gd name="T19" fmla="*/ 191 h 204"/>
                <a:gd name="T20" fmla="*/ 4 w 849"/>
                <a:gd name="T21" fmla="*/ 202 h 204"/>
                <a:gd name="T22" fmla="*/ 14 w 849"/>
                <a:gd name="T23" fmla="*/ 200 h 204"/>
                <a:gd name="T24" fmla="*/ 101 w 849"/>
                <a:gd name="T25" fmla="*/ 84 h 204"/>
                <a:gd name="T26" fmla="*/ 263 w 849"/>
                <a:gd name="T27" fmla="*/ 192 h 204"/>
                <a:gd name="T28" fmla="*/ 273 w 849"/>
                <a:gd name="T29" fmla="*/ 191 h 204"/>
                <a:gd name="T30" fmla="*/ 424 w 849"/>
                <a:gd name="T31" fmla="*/ 35 h 204"/>
                <a:gd name="T32" fmla="*/ 546 w 849"/>
                <a:gd name="T33" fmla="*/ 142 h 204"/>
                <a:gd name="T34" fmla="*/ 555 w 849"/>
                <a:gd name="T35" fmla="*/ 142 h 204"/>
                <a:gd name="T36" fmla="*/ 721 w 849"/>
                <a:gd name="T37" fmla="*/ 18 h 204"/>
                <a:gd name="T38" fmla="*/ 835 w 849"/>
                <a:gd name="T39" fmla="*/ 154 h 204"/>
                <a:gd name="T40" fmla="*/ 846 w 849"/>
                <a:gd name="T41" fmla="*/ 155 h 204"/>
                <a:gd name="T42" fmla="*/ 847 w 849"/>
                <a:gd name="T43" fmla="*/ 145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849" h="204">
                  <a:moveTo>
                    <a:pt x="847" y="145"/>
                  </a:moveTo>
                  <a:cubicBezTo>
                    <a:pt x="728" y="3"/>
                    <a:pt x="728" y="3"/>
                    <a:pt x="728" y="3"/>
                  </a:cubicBezTo>
                  <a:cubicBezTo>
                    <a:pt x="726" y="0"/>
                    <a:pt x="721" y="0"/>
                    <a:pt x="718" y="2"/>
                  </a:cubicBezTo>
                  <a:cubicBezTo>
                    <a:pt x="551" y="126"/>
                    <a:pt x="551" y="126"/>
                    <a:pt x="551" y="126"/>
                  </a:cubicBezTo>
                  <a:cubicBezTo>
                    <a:pt x="428" y="19"/>
                    <a:pt x="428" y="19"/>
                    <a:pt x="428" y="19"/>
                  </a:cubicBezTo>
                  <a:cubicBezTo>
                    <a:pt x="425" y="16"/>
                    <a:pt x="421" y="16"/>
                    <a:pt x="418" y="19"/>
                  </a:cubicBezTo>
                  <a:cubicBezTo>
                    <a:pt x="266" y="176"/>
                    <a:pt x="266" y="176"/>
                    <a:pt x="266" y="176"/>
                  </a:cubicBezTo>
                  <a:cubicBezTo>
                    <a:pt x="103" y="67"/>
                    <a:pt x="103" y="67"/>
                    <a:pt x="103" y="67"/>
                  </a:cubicBezTo>
                  <a:cubicBezTo>
                    <a:pt x="100" y="65"/>
                    <a:pt x="95" y="66"/>
                    <a:pt x="93" y="69"/>
                  </a:cubicBezTo>
                  <a:cubicBezTo>
                    <a:pt x="2" y="191"/>
                    <a:pt x="2" y="191"/>
                    <a:pt x="2" y="191"/>
                  </a:cubicBezTo>
                  <a:cubicBezTo>
                    <a:pt x="0" y="195"/>
                    <a:pt x="0" y="199"/>
                    <a:pt x="4" y="202"/>
                  </a:cubicBezTo>
                  <a:cubicBezTo>
                    <a:pt x="7" y="204"/>
                    <a:pt x="12" y="204"/>
                    <a:pt x="14" y="200"/>
                  </a:cubicBezTo>
                  <a:cubicBezTo>
                    <a:pt x="101" y="84"/>
                    <a:pt x="101" y="84"/>
                    <a:pt x="101" y="84"/>
                  </a:cubicBezTo>
                  <a:cubicBezTo>
                    <a:pt x="263" y="192"/>
                    <a:pt x="263" y="192"/>
                    <a:pt x="263" y="192"/>
                  </a:cubicBezTo>
                  <a:cubicBezTo>
                    <a:pt x="266" y="194"/>
                    <a:pt x="270" y="193"/>
                    <a:pt x="273" y="191"/>
                  </a:cubicBezTo>
                  <a:cubicBezTo>
                    <a:pt x="424" y="35"/>
                    <a:pt x="424" y="35"/>
                    <a:pt x="424" y="35"/>
                  </a:cubicBezTo>
                  <a:cubicBezTo>
                    <a:pt x="546" y="142"/>
                    <a:pt x="546" y="142"/>
                    <a:pt x="546" y="142"/>
                  </a:cubicBezTo>
                  <a:cubicBezTo>
                    <a:pt x="548" y="144"/>
                    <a:pt x="552" y="144"/>
                    <a:pt x="555" y="142"/>
                  </a:cubicBezTo>
                  <a:cubicBezTo>
                    <a:pt x="721" y="18"/>
                    <a:pt x="721" y="18"/>
                    <a:pt x="721" y="18"/>
                  </a:cubicBezTo>
                  <a:cubicBezTo>
                    <a:pt x="835" y="154"/>
                    <a:pt x="835" y="154"/>
                    <a:pt x="835" y="154"/>
                  </a:cubicBezTo>
                  <a:cubicBezTo>
                    <a:pt x="838" y="158"/>
                    <a:pt x="843" y="158"/>
                    <a:pt x="846" y="155"/>
                  </a:cubicBezTo>
                  <a:cubicBezTo>
                    <a:pt x="849" y="153"/>
                    <a:pt x="849" y="148"/>
                    <a:pt x="847" y="145"/>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3" name="ïṡ1iďê">
              <a:extLst>
                <a:ext uri="{FF2B5EF4-FFF2-40B4-BE49-F238E27FC236}">
                  <a16:creationId xmlns="" xmlns:a16="http://schemas.microsoft.com/office/drawing/2014/main" id="{8743E827-856F-4710-B9C1-FA6551D9E295}"/>
                </a:ext>
              </a:extLst>
            </p:cNvPr>
            <p:cNvSpPr/>
            <p:nvPr/>
          </p:nvSpPr>
          <p:spPr bwMode="auto">
            <a:xfrm>
              <a:off x="1851756" y="1778829"/>
              <a:ext cx="899055" cy="228050"/>
            </a:xfrm>
            <a:custGeom>
              <a:avLst/>
              <a:gdLst>
                <a:gd name="T0" fmla="*/ 0 w 1368"/>
                <a:gd name="T1" fmla="*/ 225 h 347"/>
                <a:gd name="T2" fmla="*/ 167 w 1368"/>
                <a:gd name="T3" fmla="*/ 84 h 347"/>
                <a:gd name="T4" fmla="*/ 254 w 1368"/>
                <a:gd name="T5" fmla="*/ 168 h 347"/>
                <a:gd name="T6" fmla="*/ 405 w 1368"/>
                <a:gd name="T7" fmla="*/ 60 h 347"/>
                <a:gd name="T8" fmla="*/ 537 w 1368"/>
                <a:gd name="T9" fmla="*/ 175 h 347"/>
                <a:gd name="T10" fmla="*/ 829 w 1368"/>
                <a:gd name="T11" fmla="*/ 0 h 347"/>
                <a:gd name="T12" fmla="*/ 1047 w 1368"/>
                <a:gd name="T13" fmla="*/ 194 h 347"/>
                <a:gd name="T14" fmla="*/ 1368 w 1368"/>
                <a:gd name="T15" fmla="*/ 81 h 347"/>
                <a:gd name="T16" fmla="*/ 1344 w 1368"/>
                <a:gd name="T17" fmla="*/ 347 h 347"/>
                <a:gd name="T18" fmla="*/ 0 w 1368"/>
                <a:gd name="T19" fmla="*/ 225 h 3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368" h="347">
                  <a:moveTo>
                    <a:pt x="0" y="225"/>
                  </a:moveTo>
                  <a:lnTo>
                    <a:pt x="167" y="84"/>
                  </a:lnTo>
                  <a:lnTo>
                    <a:pt x="254" y="168"/>
                  </a:lnTo>
                  <a:lnTo>
                    <a:pt x="405" y="60"/>
                  </a:lnTo>
                  <a:lnTo>
                    <a:pt x="537" y="175"/>
                  </a:lnTo>
                  <a:lnTo>
                    <a:pt x="829" y="0"/>
                  </a:lnTo>
                  <a:lnTo>
                    <a:pt x="1047" y="194"/>
                  </a:lnTo>
                  <a:lnTo>
                    <a:pt x="1368" y="81"/>
                  </a:lnTo>
                  <a:lnTo>
                    <a:pt x="1344" y="347"/>
                  </a:lnTo>
                  <a:lnTo>
                    <a:pt x="0" y="225"/>
                  </a:lnTo>
                  <a:close/>
                </a:path>
              </a:pathLst>
            </a:custGeom>
            <a:solidFill>
              <a:srgbClr val="22BAD3"/>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4" name="îśļiďè">
              <a:extLst>
                <a:ext uri="{FF2B5EF4-FFF2-40B4-BE49-F238E27FC236}">
                  <a16:creationId xmlns="" xmlns:a16="http://schemas.microsoft.com/office/drawing/2014/main" id="{B1F2B467-39FE-4D2C-971A-01FC350E2611}"/>
                </a:ext>
              </a:extLst>
            </p:cNvPr>
            <p:cNvSpPr/>
            <p:nvPr/>
          </p:nvSpPr>
          <p:spPr bwMode="auto">
            <a:xfrm>
              <a:off x="1954280" y="1771600"/>
              <a:ext cx="805075" cy="141956"/>
            </a:xfrm>
            <a:custGeom>
              <a:avLst/>
              <a:gdLst>
                <a:gd name="T0" fmla="*/ 3 w 859"/>
                <a:gd name="T1" fmla="*/ 73 h 152"/>
                <a:gd name="T2" fmla="*/ 64 w 859"/>
                <a:gd name="T3" fmla="*/ 132 h 152"/>
                <a:gd name="T4" fmla="*/ 73 w 859"/>
                <a:gd name="T5" fmla="*/ 132 h 152"/>
                <a:gd name="T6" fmla="*/ 175 w 859"/>
                <a:gd name="T7" fmla="*/ 59 h 152"/>
                <a:gd name="T8" fmla="*/ 262 w 859"/>
                <a:gd name="T9" fmla="*/ 136 h 152"/>
                <a:gd name="T10" fmla="*/ 271 w 859"/>
                <a:gd name="T11" fmla="*/ 137 h 152"/>
                <a:gd name="T12" fmla="*/ 472 w 859"/>
                <a:gd name="T13" fmla="*/ 17 h 152"/>
                <a:gd name="T14" fmla="*/ 620 w 859"/>
                <a:gd name="T15" fmla="*/ 149 h 152"/>
                <a:gd name="T16" fmla="*/ 627 w 859"/>
                <a:gd name="T17" fmla="*/ 151 h 152"/>
                <a:gd name="T18" fmla="*/ 853 w 859"/>
                <a:gd name="T19" fmla="*/ 72 h 152"/>
                <a:gd name="T20" fmla="*/ 857 w 859"/>
                <a:gd name="T21" fmla="*/ 62 h 152"/>
                <a:gd name="T22" fmla="*/ 848 w 859"/>
                <a:gd name="T23" fmla="*/ 57 h 152"/>
                <a:gd name="T24" fmla="*/ 626 w 859"/>
                <a:gd name="T25" fmla="*/ 135 h 152"/>
                <a:gd name="T26" fmla="*/ 477 w 859"/>
                <a:gd name="T27" fmla="*/ 2 h 152"/>
                <a:gd name="T28" fmla="*/ 469 w 859"/>
                <a:gd name="T29" fmla="*/ 1 h 152"/>
                <a:gd name="T30" fmla="*/ 268 w 859"/>
                <a:gd name="T31" fmla="*/ 122 h 152"/>
                <a:gd name="T32" fmla="*/ 180 w 859"/>
                <a:gd name="T33" fmla="*/ 44 h 152"/>
                <a:gd name="T34" fmla="*/ 171 w 859"/>
                <a:gd name="T35" fmla="*/ 43 h 152"/>
                <a:gd name="T36" fmla="*/ 70 w 859"/>
                <a:gd name="T37" fmla="*/ 116 h 152"/>
                <a:gd name="T38" fmla="*/ 13 w 859"/>
                <a:gd name="T39" fmla="*/ 62 h 152"/>
                <a:gd name="T40" fmla="*/ 3 w 859"/>
                <a:gd name="T41" fmla="*/ 62 h 152"/>
                <a:gd name="T42" fmla="*/ 3 w 859"/>
                <a:gd name="T43" fmla="*/ 73 h 1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859" h="152">
                  <a:moveTo>
                    <a:pt x="3" y="73"/>
                  </a:moveTo>
                  <a:cubicBezTo>
                    <a:pt x="64" y="132"/>
                    <a:pt x="64" y="132"/>
                    <a:pt x="64" y="132"/>
                  </a:cubicBezTo>
                  <a:cubicBezTo>
                    <a:pt x="66" y="134"/>
                    <a:pt x="70" y="134"/>
                    <a:pt x="73" y="132"/>
                  </a:cubicBezTo>
                  <a:cubicBezTo>
                    <a:pt x="175" y="59"/>
                    <a:pt x="175" y="59"/>
                    <a:pt x="175" y="59"/>
                  </a:cubicBezTo>
                  <a:cubicBezTo>
                    <a:pt x="262" y="136"/>
                    <a:pt x="262" y="136"/>
                    <a:pt x="262" y="136"/>
                  </a:cubicBezTo>
                  <a:cubicBezTo>
                    <a:pt x="265" y="139"/>
                    <a:pt x="268" y="139"/>
                    <a:pt x="271" y="137"/>
                  </a:cubicBezTo>
                  <a:cubicBezTo>
                    <a:pt x="472" y="17"/>
                    <a:pt x="472" y="17"/>
                    <a:pt x="472" y="17"/>
                  </a:cubicBezTo>
                  <a:cubicBezTo>
                    <a:pt x="620" y="149"/>
                    <a:pt x="620" y="149"/>
                    <a:pt x="620" y="149"/>
                  </a:cubicBezTo>
                  <a:cubicBezTo>
                    <a:pt x="622" y="151"/>
                    <a:pt x="625" y="152"/>
                    <a:pt x="627" y="151"/>
                  </a:cubicBezTo>
                  <a:cubicBezTo>
                    <a:pt x="853" y="72"/>
                    <a:pt x="853" y="72"/>
                    <a:pt x="853" y="72"/>
                  </a:cubicBezTo>
                  <a:cubicBezTo>
                    <a:pt x="857" y="70"/>
                    <a:pt x="859" y="66"/>
                    <a:pt x="857" y="62"/>
                  </a:cubicBezTo>
                  <a:cubicBezTo>
                    <a:pt x="856" y="58"/>
                    <a:pt x="852" y="56"/>
                    <a:pt x="848" y="57"/>
                  </a:cubicBezTo>
                  <a:cubicBezTo>
                    <a:pt x="626" y="135"/>
                    <a:pt x="626" y="135"/>
                    <a:pt x="626" y="135"/>
                  </a:cubicBezTo>
                  <a:cubicBezTo>
                    <a:pt x="477" y="2"/>
                    <a:pt x="477" y="2"/>
                    <a:pt x="477" y="2"/>
                  </a:cubicBezTo>
                  <a:cubicBezTo>
                    <a:pt x="475" y="0"/>
                    <a:pt x="471" y="0"/>
                    <a:pt x="469" y="1"/>
                  </a:cubicBezTo>
                  <a:cubicBezTo>
                    <a:pt x="268" y="122"/>
                    <a:pt x="268" y="122"/>
                    <a:pt x="268" y="122"/>
                  </a:cubicBezTo>
                  <a:cubicBezTo>
                    <a:pt x="180" y="44"/>
                    <a:pt x="180" y="44"/>
                    <a:pt x="180" y="44"/>
                  </a:cubicBezTo>
                  <a:cubicBezTo>
                    <a:pt x="178" y="42"/>
                    <a:pt x="174" y="41"/>
                    <a:pt x="171" y="43"/>
                  </a:cubicBezTo>
                  <a:cubicBezTo>
                    <a:pt x="70" y="116"/>
                    <a:pt x="70" y="116"/>
                    <a:pt x="70" y="116"/>
                  </a:cubicBezTo>
                  <a:cubicBezTo>
                    <a:pt x="13" y="62"/>
                    <a:pt x="13" y="62"/>
                    <a:pt x="13" y="62"/>
                  </a:cubicBezTo>
                  <a:cubicBezTo>
                    <a:pt x="10" y="59"/>
                    <a:pt x="5" y="59"/>
                    <a:pt x="3" y="62"/>
                  </a:cubicBezTo>
                  <a:cubicBezTo>
                    <a:pt x="0" y="65"/>
                    <a:pt x="0" y="70"/>
                    <a:pt x="3" y="73"/>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5" name="íS1ídè">
              <a:extLst>
                <a:ext uri="{FF2B5EF4-FFF2-40B4-BE49-F238E27FC236}">
                  <a16:creationId xmlns="" xmlns:a16="http://schemas.microsoft.com/office/drawing/2014/main" id="{044C46F4-6996-4AFC-8887-42479C1ADF6C}"/>
                </a:ext>
              </a:extLst>
            </p:cNvPr>
            <p:cNvSpPr/>
            <p:nvPr/>
          </p:nvSpPr>
          <p:spPr bwMode="auto">
            <a:xfrm>
              <a:off x="2781042" y="2734404"/>
              <a:ext cx="28917" cy="28917"/>
            </a:xfrm>
            <a:custGeom>
              <a:avLst/>
              <a:gdLst>
                <a:gd name="T0" fmla="*/ 31 w 31"/>
                <a:gd name="T1" fmla="*/ 17 h 31"/>
                <a:gd name="T2" fmla="*/ 15 w 31"/>
                <a:gd name="T3" fmla="*/ 30 h 31"/>
                <a:gd name="T4" fmla="*/ 1 w 31"/>
                <a:gd name="T5" fmla="*/ 14 h 31"/>
                <a:gd name="T6" fmla="*/ 17 w 31"/>
                <a:gd name="T7" fmla="*/ 0 h 31"/>
                <a:gd name="T8" fmla="*/ 31 w 31"/>
                <a:gd name="T9" fmla="*/ 17 h 31"/>
              </a:gdLst>
              <a:ahLst/>
              <a:cxnLst>
                <a:cxn ang="0">
                  <a:pos x="T0" y="T1"/>
                </a:cxn>
                <a:cxn ang="0">
                  <a:pos x="T2" y="T3"/>
                </a:cxn>
                <a:cxn ang="0">
                  <a:pos x="T4" y="T5"/>
                </a:cxn>
                <a:cxn ang="0">
                  <a:pos x="T6" y="T7"/>
                </a:cxn>
                <a:cxn ang="0">
                  <a:pos x="T8" y="T9"/>
                </a:cxn>
              </a:cxnLst>
              <a:rect l="0" t="0" r="r" b="b"/>
              <a:pathLst>
                <a:path w="31" h="31">
                  <a:moveTo>
                    <a:pt x="31" y="17"/>
                  </a:moveTo>
                  <a:cubicBezTo>
                    <a:pt x="30" y="25"/>
                    <a:pt x="23" y="31"/>
                    <a:pt x="15" y="30"/>
                  </a:cubicBezTo>
                  <a:cubicBezTo>
                    <a:pt x="6" y="30"/>
                    <a:pt x="0" y="23"/>
                    <a:pt x="1" y="14"/>
                  </a:cubicBezTo>
                  <a:cubicBezTo>
                    <a:pt x="1" y="6"/>
                    <a:pt x="9" y="0"/>
                    <a:pt x="17" y="0"/>
                  </a:cubicBezTo>
                  <a:cubicBezTo>
                    <a:pt x="25" y="1"/>
                    <a:pt x="31" y="8"/>
                    <a:pt x="31"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6" name="îṩḷîdé">
              <a:extLst>
                <a:ext uri="{FF2B5EF4-FFF2-40B4-BE49-F238E27FC236}">
                  <a16:creationId xmlns="" xmlns:a16="http://schemas.microsoft.com/office/drawing/2014/main" id="{868B010F-50D3-4072-B1F6-0BDEC5F1BAB8}"/>
                </a:ext>
              </a:extLst>
            </p:cNvPr>
            <p:cNvSpPr/>
            <p:nvPr/>
          </p:nvSpPr>
          <p:spPr bwMode="auto">
            <a:xfrm>
              <a:off x="2776442" y="2729803"/>
              <a:ext cx="38118" cy="38118"/>
            </a:xfrm>
            <a:custGeom>
              <a:avLst/>
              <a:gdLst>
                <a:gd name="T0" fmla="*/ 36 w 41"/>
                <a:gd name="T1" fmla="*/ 22 h 41"/>
                <a:gd name="T2" fmla="*/ 30 w 41"/>
                <a:gd name="T3" fmla="*/ 21 h 41"/>
                <a:gd name="T4" fmla="*/ 21 w 41"/>
                <a:gd name="T5" fmla="*/ 30 h 41"/>
                <a:gd name="T6" fmla="*/ 20 w 41"/>
                <a:gd name="T7" fmla="*/ 30 h 41"/>
                <a:gd name="T8" fmla="*/ 20 w 41"/>
                <a:gd name="T9" fmla="*/ 30 h 41"/>
                <a:gd name="T10" fmla="*/ 11 w 41"/>
                <a:gd name="T11" fmla="*/ 20 h 41"/>
                <a:gd name="T12" fmla="*/ 11 w 41"/>
                <a:gd name="T13" fmla="*/ 20 h 41"/>
                <a:gd name="T14" fmla="*/ 11 w 41"/>
                <a:gd name="T15" fmla="*/ 20 h 41"/>
                <a:gd name="T16" fmla="*/ 21 w 41"/>
                <a:gd name="T17" fmla="*/ 11 h 41"/>
                <a:gd name="T18" fmla="*/ 21 w 41"/>
                <a:gd name="T19" fmla="*/ 11 h 41"/>
                <a:gd name="T20" fmla="*/ 21 w 41"/>
                <a:gd name="T21" fmla="*/ 11 h 41"/>
                <a:gd name="T22" fmla="*/ 21 w 41"/>
                <a:gd name="T23" fmla="*/ 11 h 41"/>
                <a:gd name="T24" fmla="*/ 30 w 41"/>
                <a:gd name="T25" fmla="*/ 20 h 41"/>
                <a:gd name="T26" fmla="*/ 30 w 41"/>
                <a:gd name="T27" fmla="*/ 21 h 41"/>
                <a:gd name="T28" fmla="*/ 30 w 41"/>
                <a:gd name="T29" fmla="*/ 21 h 41"/>
                <a:gd name="T30" fmla="*/ 36 w 41"/>
                <a:gd name="T31" fmla="*/ 22 h 41"/>
                <a:gd name="T32" fmla="*/ 41 w 41"/>
                <a:gd name="T33" fmla="*/ 22 h 41"/>
                <a:gd name="T34" fmla="*/ 41 w 41"/>
                <a:gd name="T35" fmla="*/ 20 h 41"/>
                <a:gd name="T36" fmla="*/ 22 w 41"/>
                <a:gd name="T37" fmla="*/ 0 h 41"/>
                <a:gd name="T38" fmla="*/ 22 w 41"/>
                <a:gd name="T39" fmla="*/ 0 h 41"/>
                <a:gd name="T40" fmla="*/ 21 w 41"/>
                <a:gd name="T41" fmla="*/ 0 h 41"/>
                <a:gd name="T42" fmla="*/ 0 w 41"/>
                <a:gd name="T43" fmla="*/ 19 h 41"/>
                <a:gd name="T44" fmla="*/ 0 w 41"/>
                <a:gd name="T45" fmla="*/ 19 h 41"/>
                <a:gd name="T46" fmla="*/ 0 w 41"/>
                <a:gd name="T47" fmla="*/ 20 h 41"/>
                <a:gd name="T48" fmla="*/ 19 w 41"/>
                <a:gd name="T49" fmla="*/ 41 h 41"/>
                <a:gd name="T50" fmla="*/ 19 w 41"/>
                <a:gd name="T51" fmla="*/ 41 h 41"/>
                <a:gd name="T52" fmla="*/ 21 w 41"/>
                <a:gd name="T53" fmla="*/ 41 h 41"/>
                <a:gd name="T54" fmla="*/ 41 w 41"/>
                <a:gd name="T55" fmla="*/ 22 h 41"/>
                <a:gd name="T56" fmla="*/ 41 w 41"/>
                <a:gd name="T57" fmla="*/ 22 h 41"/>
                <a:gd name="T58" fmla="*/ 36 w 41"/>
                <a:gd name="T59" fmla="*/ 22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41" h="41">
                  <a:moveTo>
                    <a:pt x="36" y="22"/>
                  </a:moveTo>
                  <a:cubicBezTo>
                    <a:pt x="30" y="21"/>
                    <a:pt x="30" y="21"/>
                    <a:pt x="30" y="21"/>
                  </a:cubicBezTo>
                  <a:cubicBezTo>
                    <a:pt x="30" y="26"/>
                    <a:pt x="26" y="30"/>
                    <a:pt x="21" y="30"/>
                  </a:cubicBezTo>
                  <a:cubicBezTo>
                    <a:pt x="20" y="30"/>
                    <a:pt x="20" y="30"/>
                    <a:pt x="20" y="30"/>
                  </a:cubicBezTo>
                  <a:cubicBezTo>
                    <a:pt x="20" y="30"/>
                    <a:pt x="20" y="30"/>
                    <a:pt x="20" y="30"/>
                  </a:cubicBezTo>
                  <a:cubicBezTo>
                    <a:pt x="15" y="29"/>
                    <a:pt x="11" y="25"/>
                    <a:pt x="11" y="20"/>
                  </a:cubicBezTo>
                  <a:cubicBezTo>
                    <a:pt x="11" y="20"/>
                    <a:pt x="11" y="20"/>
                    <a:pt x="11" y="20"/>
                  </a:cubicBezTo>
                  <a:cubicBezTo>
                    <a:pt x="11" y="20"/>
                    <a:pt x="11" y="20"/>
                    <a:pt x="11" y="20"/>
                  </a:cubicBezTo>
                  <a:cubicBezTo>
                    <a:pt x="12" y="15"/>
                    <a:pt x="16" y="11"/>
                    <a:pt x="21" y="11"/>
                  </a:cubicBezTo>
                  <a:cubicBezTo>
                    <a:pt x="21" y="11"/>
                    <a:pt x="21" y="11"/>
                    <a:pt x="21" y="11"/>
                  </a:cubicBezTo>
                  <a:cubicBezTo>
                    <a:pt x="21" y="11"/>
                    <a:pt x="21" y="11"/>
                    <a:pt x="21" y="11"/>
                  </a:cubicBezTo>
                  <a:cubicBezTo>
                    <a:pt x="21" y="11"/>
                    <a:pt x="21" y="11"/>
                    <a:pt x="21" y="11"/>
                  </a:cubicBezTo>
                  <a:cubicBezTo>
                    <a:pt x="26" y="11"/>
                    <a:pt x="30" y="16"/>
                    <a:pt x="30" y="20"/>
                  </a:cubicBezTo>
                  <a:cubicBezTo>
                    <a:pt x="30" y="21"/>
                    <a:pt x="30" y="21"/>
                    <a:pt x="30" y="21"/>
                  </a:cubicBezTo>
                  <a:cubicBezTo>
                    <a:pt x="30" y="21"/>
                    <a:pt x="30" y="21"/>
                    <a:pt x="30" y="21"/>
                  </a:cubicBezTo>
                  <a:cubicBezTo>
                    <a:pt x="36" y="22"/>
                    <a:pt x="36" y="22"/>
                    <a:pt x="36" y="22"/>
                  </a:cubicBezTo>
                  <a:cubicBezTo>
                    <a:pt x="41" y="22"/>
                    <a:pt x="41" y="22"/>
                    <a:pt x="41" y="22"/>
                  </a:cubicBezTo>
                  <a:cubicBezTo>
                    <a:pt x="41" y="21"/>
                    <a:pt x="41" y="21"/>
                    <a:pt x="41" y="20"/>
                  </a:cubicBezTo>
                  <a:cubicBezTo>
                    <a:pt x="41" y="10"/>
                    <a:pt x="33" y="1"/>
                    <a:pt x="22" y="0"/>
                  </a:cubicBezTo>
                  <a:cubicBezTo>
                    <a:pt x="22" y="0"/>
                    <a:pt x="22" y="0"/>
                    <a:pt x="22" y="0"/>
                  </a:cubicBezTo>
                  <a:cubicBezTo>
                    <a:pt x="22" y="0"/>
                    <a:pt x="21" y="0"/>
                    <a:pt x="21" y="0"/>
                  </a:cubicBezTo>
                  <a:cubicBezTo>
                    <a:pt x="10" y="0"/>
                    <a:pt x="1" y="8"/>
                    <a:pt x="0" y="19"/>
                  </a:cubicBezTo>
                  <a:cubicBezTo>
                    <a:pt x="0" y="19"/>
                    <a:pt x="0" y="19"/>
                    <a:pt x="0" y="19"/>
                  </a:cubicBezTo>
                  <a:cubicBezTo>
                    <a:pt x="0" y="19"/>
                    <a:pt x="0" y="20"/>
                    <a:pt x="0" y="20"/>
                  </a:cubicBezTo>
                  <a:cubicBezTo>
                    <a:pt x="0" y="31"/>
                    <a:pt x="8" y="40"/>
                    <a:pt x="19" y="41"/>
                  </a:cubicBezTo>
                  <a:cubicBezTo>
                    <a:pt x="19" y="41"/>
                    <a:pt x="19" y="41"/>
                    <a:pt x="19" y="41"/>
                  </a:cubicBezTo>
                  <a:cubicBezTo>
                    <a:pt x="20" y="41"/>
                    <a:pt x="20" y="41"/>
                    <a:pt x="21" y="41"/>
                  </a:cubicBezTo>
                  <a:cubicBezTo>
                    <a:pt x="31" y="41"/>
                    <a:pt x="40" y="33"/>
                    <a:pt x="41" y="22"/>
                  </a:cubicBezTo>
                  <a:cubicBezTo>
                    <a:pt x="41" y="22"/>
                    <a:pt x="41" y="22"/>
                    <a:pt x="41" y="22"/>
                  </a:cubicBezTo>
                  <a:cubicBezTo>
                    <a:pt x="36" y="22"/>
                    <a:pt x="36" y="22"/>
                    <a:pt x="36"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7" name="ïšḻiḑe">
              <a:extLst>
                <a:ext uri="{FF2B5EF4-FFF2-40B4-BE49-F238E27FC236}">
                  <a16:creationId xmlns="" xmlns:a16="http://schemas.microsoft.com/office/drawing/2014/main" id="{B1D0D593-D10A-4073-8039-19042CB941A2}"/>
                </a:ext>
              </a:extLst>
            </p:cNvPr>
            <p:cNvSpPr/>
            <p:nvPr/>
          </p:nvSpPr>
          <p:spPr bwMode="auto">
            <a:xfrm>
              <a:off x="2928913" y="2493210"/>
              <a:ext cx="28917" cy="28917"/>
            </a:xfrm>
            <a:custGeom>
              <a:avLst/>
              <a:gdLst>
                <a:gd name="T0" fmla="*/ 30 w 31"/>
                <a:gd name="T1" fmla="*/ 16 h 31"/>
                <a:gd name="T2" fmla="*/ 14 w 31"/>
                <a:gd name="T3" fmla="*/ 30 h 31"/>
                <a:gd name="T4" fmla="*/ 0 w 31"/>
                <a:gd name="T5" fmla="*/ 14 h 31"/>
                <a:gd name="T6" fmla="*/ 16 w 31"/>
                <a:gd name="T7" fmla="*/ 0 h 31"/>
                <a:gd name="T8" fmla="*/ 30 w 31"/>
                <a:gd name="T9" fmla="*/ 16 h 31"/>
              </a:gdLst>
              <a:ahLst/>
              <a:cxnLst>
                <a:cxn ang="0">
                  <a:pos x="T0" y="T1"/>
                </a:cxn>
                <a:cxn ang="0">
                  <a:pos x="T2" y="T3"/>
                </a:cxn>
                <a:cxn ang="0">
                  <a:pos x="T4" y="T5"/>
                </a:cxn>
                <a:cxn ang="0">
                  <a:pos x="T6" y="T7"/>
                </a:cxn>
                <a:cxn ang="0">
                  <a:pos x="T8" y="T9"/>
                </a:cxn>
              </a:cxnLst>
              <a:rect l="0" t="0" r="r" b="b"/>
              <a:pathLst>
                <a:path w="31" h="31">
                  <a:moveTo>
                    <a:pt x="30" y="16"/>
                  </a:moveTo>
                  <a:cubicBezTo>
                    <a:pt x="30" y="25"/>
                    <a:pt x="22" y="31"/>
                    <a:pt x="14" y="30"/>
                  </a:cubicBezTo>
                  <a:cubicBezTo>
                    <a:pt x="6" y="30"/>
                    <a:pt x="0" y="22"/>
                    <a:pt x="0" y="14"/>
                  </a:cubicBezTo>
                  <a:cubicBezTo>
                    <a:pt x="1" y="6"/>
                    <a:pt x="8" y="0"/>
                    <a:pt x="16" y="0"/>
                  </a:cubicBezTo>
                  <a:cubicBezTo>
                    <a:pt x="25" y="1"/>
                    <a:pt x="31" y="8"/>
                    <a:pt x="30" y="16"/>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8" name="išľíďé">
              <a:extLst>
                <a:ext uri="{FF2B5EF4-FFF2-40B4-BE49-F238E27FC236}">
                  <a16:creationId xmlns="" xmlns:a16="http://schemas.microsoft.com/office/drawing/2014/main" id="{C819F4DF-A7A8-42D7-B20D-0EDF357DB62B}"/>
                </a:ext>
              </a:extLst>
            </p:cNvPr>
            <p:cNvSpPr/>
            <p:nvPr/>
          </p:nvSpPr>
          <p:spPr bwMode="auto">
            <a:xfrm>
              <a:off x="2923655" y="2488609"/>
              <a:ext cx="39432" cy="38118"/>
            </a:xfrm>
            <a:custGeom>
              <a:avLst/>
              <a:gdLst>
                <a:gd name="T0" fmla="*/ 36 w 42"/>
                <a:gd name="T1" fmla="*/ 21 h 41"/>
                <a:gd name="T2" fmla="*/ 31 w 42"/>
                <a:gd name="T3" fmla="*/ 21 h 41"/>
                <a:gd name="T4" fmla="*/ 21 w 42"/>
                <a:gd name="T5" fmla="*/ 30 h 41"/>
                <a:gd name="T6" fmla="*/ 20 w 42"/>
                <a:gd name="T7" fmla="*/ 30 h 41"/>
                <a:gd name="T8" fmla="*/ 20 w 42"/>
                <a:gd name="T9" fmla="*/ 30 h 41"/>
                <a:gd name="T10" fmla="*/ 12 w 42"/>
                <a:gd name="T11" fmla="*/ 20 h 41"/>
                <a:gd name="T12" fmla="*/ 12 w 42"/>
                <a:gd name="T13" fmla="*/ 20 h 41"/>
                <a:gd name="T14" fmla="*/ 21 w 42"/>
                <a:gd name="T15" fmla="*/ 11 h 41"/>
                <a:gd name="T16" fmla="*/ 22 w 42"/>
                <a:gd name="T17" fmla="*/ 11 h 41"/>
                <a:gd name="T18" fmla="*/ 22 w 42"/>
                <a:gd name="T19" fmla="*/ 11 h 41"/>
                <a:gd name="T20" fmla="*/ 31 w 42"/>
                <a:gd name="T21" fmla="*/ 20 h 41"/>
                <a:gd name="T22" fmla="*/ 31 w 42"/>
                <a:gd name="T23" fmla="*/ 21 h 41"/>
                <a:gd name="T24" fmla="*/ 31 w 42"/>
                <a:gd name="T25" fmla="*/ 21 h 41"/>
                <a:gd name="T26" fmla="*/ 36 w 42"/>
                <a:gd name="T27" fmla="*/ 21 h 41"/>
                <a:gd name="T28" fmla="*/ 42 w 42"/>
                <a:gd name="T29" fmla="*/ 22 h 41"/>
                <a:gd name="T30" fmla="*/ 42 w 42"/>
                <a:gd name="T31" fmla="*/ 20 h 41"/>
                <a:gd name="T32" fmla="*/ 23 w 42"/>
                <a:gd name="T33" fmla="*/ 0 h 41"/>
                <a:gd name="T34" fmla="*/ 23 w 42"/>
                <a:gd name="T35" fmla="*/ 0 h 41"/>
                <a:gd name="T36" fmla="*/ 21 w 42"/>
                <a:gd name="T37" fmla="*/ 0 h 41"/>
                <a:gd name="T38" fmla="*/ 1 w 42"/>
                <a:gd name="T39" fmla="*/ 19 h 41"/>
                <a:gd name="T40" fmla="*/ 0 w 42"/>
                <a:gd name="T41" fmla="*/ 20 h 41"/>
                <a:gd name="T42" fmla="*/ 20 w 42"/>
                <a:gd name="T43" fmla="*/ 41 h 41"/>
                <a:gd name="T44" fmla="*/ 20 w 42"/>
                <a:gd name="T45" fmla="*/ 41 h 41"/>
                <a:gd name="T46" fmla="*/ 21 w 42"/>
                <a:gd name="T47" fmla="*/ 41 h 41"/>
                <a:gd name="T48" fmla="*/ 42 w 42"/>
                <a:gd name="T49" fmla="*/ 22 h 41"/>
                <a:gd name="T50" fmla="*/ 42 w 42"/>
                <a:gd name="T51" fmla="*/ 22 h 41"/>
                <a:gd name="T52" fmla="*/ 36 w 42"/>
                <a:gd name="T53" fmla="*/ 21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2" h="41">
                  <a:moveTo>
                    <a:pt x="36" y="21"/>
                  </a:moveTo>
                  <a:cubicBezTo>
                    <a:pt x="31" y="21"/>
                    <a:pt x="31" y="21"/>
                    <a:pt x="31" y="21"/>
                  </a:cubicBezTo>
                  <a:cubicBezTo>
                    <a:pt x="30" y="26"/>
                    <a:pt x="26" y="30"/>
                    <a:pt x="21" y="30"/>
                  </a:cubicBezTo>
                  <a:cubicBezTo>
                    <a:pt x="20" y="30"/>
                    <a:pt x="20" y="30"/>
                    <a:pt x="20" y="30"/>
                  </a:cubicBezTo>
                  <a:cubicBezTo>
                    <a:pt x="20" y="30"/>
                    <a:pt x="20" y="30"/>
                    <a:pt x="20" y="30"/>
                  </a:cubicBezTo>
                  <a:cubicBezTo>
                    <a:pt x="16" y="29"/>
                    <a:pt x="12" y="25"/>
                    <a:pt x="12" y="20"/>
                  </a:cubicBezTo>
                  <a:cubicBezTo>
                    <a:pt x="12" y="20"/>
                    <a:pt x="12" y="20"/>
                    <a:pt x="12" y="20"/>
                  </a:cubicBezTo>
                  <a:cubicBezTo>
                    <a:pt x="12" y="15"/>
                    <a:pt x="16" y="11"/>
                    <a:pt x="21" y="11"/>
                  </a:cubicBezTo>
                  <a:cubicBezTo>
                    <a:pt x="22" y="11"/>
                    <a:pt x="22" y="11"/>
                    <a:pt x="22" y="11"/>
                  </a:cubicBezTo>
                  <a:cubicBezTo>
                    <a:pt x="22" y="11"/>
                    <a:pt x="22" y="11"/>
                    <a:pt x="22" y="11"/>
                  </a:cubicBezTo>
                  <a:cubicBezTo>
                    <a:pt x="27" y="11"/>
                    <a:pt x="31" y="15"/>
                    <a:pt x="31" y="20"/>
                  </a:cubicBezTo>
                  <a:cubicBezTo>
                    <a:pt x="31" y="21"/>
                    <a:pt x="31" y="21"/>
                    <a:pt x="31" y="21"/>
                  </a:cubicBezTo>
                  <a:cubicBezTo>
                    <a:pt x="31" y="21"/>
                    <a:pt x="31" y="21"/>
                    <a:pt x="31" y="21"/>
                  </a:cubicBezTo>
                  <a:cubicBezTo>
                    <a:pt x="36" y="21"/>
                    <a:pt x="36" y="21"/>
                    <a:pt x="36" y="21"/>
                  </a:cubicBezTo>
                  <a:cubicBezTo>
                    <a:pt x="42" y="22"/>
                    <a:pt x="42" y="22"/>
                    <a:pt x="42" y="22"/>
                  </a:cubicBezTo>
                  <a:cubicBezTo>
                    <a:pt x="42" y="21"/>
                    <a:pt x="42" y="21"/>
                    <a:pt x="42" y="20"/>
                  </a:cubicBezTo>
                  <a:cubicBezTo>
                    <a:pt x="42" y="10"/>
                    <a:pt x="34" y="0"/>
                    <a:pt x="23" y="0"/>
                  </a:cubicBezTo>
                  <a:cubicBezTo>
                    <a:pt x="23" y="0"/>
                    <a:pt x="23" y="0"/>
                    <a:pt x="23" y="0"/>
                  </a:cubicBezTo>
                  <a:cubicBezTo>
                    <a:pt x="22" y="0"/>
                    <a:pt x="22" y="0"/>
                    <a:pt x="21" y="0"/>
                  </a:cubicBezTo>
                  <a:cubicBezTo>
                    <a:pt x="10" y="0"/>
                    <a:pt x="1" y="8"/>
                    <a:pt x="1" y="19"/>
                  </a:cubicBezTo>
                  <a:cubicBezTo>
                    <a:pt x="0" y="19"/>
                    <a:pt x="0" y="20"/>
                    <a:pt x="0" y="20"/>
                  </a:cubicBezTo>
                  <a:cubicBezTo>
                    <a:pt x="0" y="31"/>
                    <a:pt x="9" y="40"/>
                    <a:pt x="20" y="41"/>
                  </a:cubicBezTo>
                  <a:cubicBezTo>
                    <a:pt x="20" y="41"/>
                    <a:pt x="20" y="41"/>
                    <a:pt x="20" y="41"/>
                  </a:cubicBezTo>
                  <a:cubicBezTo>
                    <a:pt x="20" y="41"/>
                    <a:pt x="21" y="41"/>
                    <a:pt x="21" y="41"/>
                  </a:cubicBezTo>
                  <a:cubicBezTo>
                    <a:pt x="32" y="41"/>
                    <a:pt x="41" y="33"/>
                    <a:pt x="42" y="22"/>
                  </a:cubicBezTo>
                  <a:cubicBezTo>
                    <a:pt x="42" y="22"/>
                    <a:pt x="42" y="22"/>
                    <a:pt x="42" y="22"/>
                  </a:cubicBezTo>
                  <a:cubicBezTo>
                    <a:pt x="36" y="21"/>
                    <a:pt x="36" y="21"/>
                    <a:pt x="36" y="21"/>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9" name="ïṣļiďè">
              <a:extLst>
                <a:ext uri="{FF2B5EF4-FFF2-40B4-BE49-F238E27FC236}">
                  <a16:creationId xmlns="" xmlns:a16="http://schemas.microsoft.com/office/drawing/2014/main" id="{325032C6-1CCF-4518-8D05-BA3E46475641}"/>
                </a:ext>
              </a:extLst>
            </p:cNvPr>
            <p:cNvSpPr/>
            <p:nvPr/>
          </p:nvSpPr>
          <p:spPr bwMode="auto">
            <a:xfrm>
              <a:off x="3042609" y="2634509"/>
              <a:ext cx="28917" cy="28917"/>
            </a:xfrm>
            <a:custGeom>
              <a:avLst/>
              <a:gdLst>
                <a:gd name="T0" fmla="*/ 30 w 31"/>
                <a:gd name="T1" fmla="*/ 17 h 31"/>
                <a:gd name="T2" fmla="*/ 14 w 31"/>
                <a:gd name="T3" fmla="*/ 30 h 31"/>
                <a:gd name="T4" fmla="*/ 0 w 31"/>
                <a:gd name="T5" fmla="*/ 14 h 31"/>
                <a:gd name="T6" fmla="*/ 16 w 31"/>
                <a:gd name="T7" fmla="*/ 0 h 31"/>
                <a:gd name="T8" fmla="*/ 30 w 31"/>
                <a:gd name="T9" fmla="*/ 17 h 31"/>
              </a:gdLst>
              <a:ahLst/>
              <a:cxnLst>
                <a:cxn ang="0">
                  <a:pos x="T0" y="T1"/>
                </a:cxn>
                <a:cxn ang="0">
                  <a:pos x="T2" y="T3"/>
                </a:cxn>
                <a:cxn ang="0">
                  <a:pos x="T4" y="T5"/>
                </a:cxn>
                <a:cxn ang="0">
                  <a:pos x="T6" y="T7"/>
                </a:cxn>
                <a:cxn ang="0">
                  <a:pos x="T8" y="T9"/>
                </a:cxn>
              </a:cxnLst>
              <a:rect l="0" t="0" r="r" b="b"/>
              <a:pathLst>
                <a:path w="31" h="31">
                  <a:moveTo>
                    <a:pt x="30" y="17"/>
                  </a:moveTo>
                  <a:cubicBezTo>
                    <a:pt x="29" y="25"/>
                    <a:pt x="22" y="31"/>
                    <a:pt x="14" y="30"/>
                  </a:cubicBezTo>
                  <a:cubicBezTo>
                    <a:pt x="6" y="30"/>
                    <a:pt x="0" y="23"/>
                    <a:pt x="0" y="14"/>
                  </a:cubicBezTo>
                  <a:cubicBezTo>
                    <a:pt x="1" y="6"/>
                    <a:pt x="8" y="0"/>
                    <a:pt x="16" y="0"/>
                  </a:cubicBezTo>
                  <a:cubicBezTo>
                    <a:pt x="25" y="1"/>
                    <a:pt x="31" y="8"/>
                    <a:pt x="30"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0" name="ïS1íḑé">
              <a:extLst>
                <a:ext uri="{FF2B5EF4-FFF2-40B4-BE49-F238E27FC236}">
                  <a16:creationId xmlns="" xmlns:a16="http://schemas.microsoft.com/office/drawing/2014/main" id="{A81FFB66-CB75-4262-B400-A6856382A737}"/>
                </a:ext>
              </a:extLst>
            </p:cNvPr>
            <p:cNvSpPr/>
            <p:nvPr/>
          </p:nvSpPr>
          <p:spPr bwMode="auto">
            <a:xfrm>
              <a:off x="3036695" y="2629909"/>
              <a:ext cx="39432" cy="38118"/>
            </a:xfrm>
            <a:custGeom>
              <a:avLst/>
              <a:gdLst>
                <a:gd name="T0" fmla="*/ 36 w 42"/>
                <a:gd name="T1" fmla="*/ 22 h 41"/>
                <a:gd name="T2" fmla="*/ 30 w 42"/>
                <a:gd name="T3" fmla="*/ 21 h 41"/>
                <a:gd name="T4" fmla="*/ 21 w 42"/>
                <a:gd name="T5" fmla="*/ 30 h 41"/>
                <a:gd name="T6" fmla="*/ 20 w 42"/>
                <a:gd name="T7" fmla="*/ 30 h 41"/>
                <a:gd name="T8" fmla="*/ 20 w 42"/>
                <a:gd name="T9" fmla="*/ 30 h 41"/>
                <a:gd name="T10" fmla="*/ 20 w 42"/>
                <a:gd name="T11" fmla="*/ 30 h 41"/>
                <a:gd name="T12" fmla="*/ 12 w 42"/>
                <a:gd name="T13" fmla="*/ 20 h 41"/>
                <a:gd name="T14" fmla="*/ 12 w 42"/>
                <a:gd name="T15" fmla="*/ 20 h 41"/>
                <a:gd name="T16" fmla="*/ 12 w 42"/>
                <a:gd name="T17" fmla="*/ 20 h 41"/>
                <a:gd name="T18" fmla="*/ 21 w 42"/>
                <a:gd name="T19" fmla="*/ 11 h 41"/>
                <a:gd name="T20" fmla="*/ 22 w 42"/>
                <a:gd name="T21" fmla="*/ 11 h 41"/>
                <a:gd name="T22" fmla="*/ 22 w 42"/>
                <a:gd name="T23" fmla="*/ 11 h 41"/>
                <a:gd name="T24" fmla="*/ 31 w 42"/>
                <a:gd name="T25" fmla="*/ 20 h 41"/>
                <a:gd name="T26" fmla="*/ 30 w 42"/>
                <a:gd name="T27" fmla="*/ 21 h 41"/>
                <a:gd name="T28" fmla="*/ 36 w 42"/>
                <a:gd name="T29" fmla="*/ 22 h 41"/>
                <a:gd name="T30" fmla="*/ 42 w 42"/>
                <a:gd name="T31" fmla="*/ 22 h 41"/>
                <a:gd name="T32" fmla="*/ 42 w 42"/>
                <a:gd name="T33" fmla="*/ 20 h 41"/>
                <a:gd name="T34" fmla="*/ 23 w 42"/>
                <a:gd name="T35" fmla="*/ 0 h 41"/>
                <a:gd name="T36" fmla="*/ 23 w 42"/>
                <a:gd name="T37" fmla="*/ 0 h 41"/>
                <a:gd name="T38" fmla="*/ 21 w 42"/>
                <a:gd name="T39" fmla="*/ 0 h 41"/>
                <a:gd name="T40" fmla="*/ 1 w 42"/>
                <a:gd name="T41" fmla="*/ 19 h 41"/>
                <a:gd name="T42" fmla="*/ 1 w 42"/>
                <a:gd name="T43" fmla="*/ 19 h 41"/>
                <a:gd name="T44" fmla="*/ 0 w 42"/>
                <a:gd name="T45" fmla="*/ 20 h 41"/>
                <a:gd name="T46" fmla="*/ 20 w 42"/>
                <a:gd name="T47" fmla="*/ 41 h 41"/>
                <a:gd name="T48" fmla="*/ 20 w 42"/>
                <a:gd name="T49" fmla="*/ 41 h 41"/>
                <a:gd name="T50" fmla="*/ 21 w 42"/>
                <a:gd name="T51" fmla="*/ 41 h 41"/>
                <a:gd name="T52" fmla="*/ 42 w 42"/>
                <a:gd name="T53" fmla="*/ 22 h 41"/>
                <a:gd name="T54" fmla="*/ 36 w 42"/>
                <a:gd name="T55" fmla="*/ 22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42" h="41">
                  <a:moveTo>
                    <a:pt x="36" y="22"/>
                  </a:moveTo>
                  <a:cubicBezTo>
                    <a:pt x="30" y="21"/>
                    <a:pt x="30" y="21"/>
                    <a:pt x="30" y="21"/>
                  </a:cubicBezTo>
                  <a:cubicBezTo>
                    <a:pt x="30" y="26"/>
                    <a:pt x="26" y="30"/>
                    <a:pt x="21" y="30"/>
                  </a:cubicBezTo>
                  <a:cubicBezTo>
                    <a:pt x="20" y="30"/>
                    <a:pt x="20" y="30"/>
                    <a:pt x="20" y="30"/>
                  </a:cubicBezTo>
                  <a:cubicBezTo>
                    <a:pt x="20" y="30"/>
                    <a:pt x="20" y="30"/>
                    <a:pt x="20" y="30"/>
                  </a:cubicBezTo>
                  <a:cubicBezTo>
                    <a:pt x="20" y="30"/>
                    <a:pt x="20" y="30"/>
                    <a:pt x="20" y="30"/>
                  </a:cubicBezTo>
                  <a:cubicBezTo>
                    <a:pt x="16" y="29"/>
                    <a:pt x="12" y="25"/>
                    <a:pt x="12" y="20"/>
                  </a:cubicBezTo>
                  <a:cubicBezTo>
                    <a:pt x="12" y="20"/>
                    <a:pt x="12" y="20"/>
                    <a:pt x="12" y="20"/>
                  </a:cubicBezTo>
                  <a:cubicBezTo>
                    <a:pt x="12" y="20"/>
                    <a:pt x="12" y="20"/>
                    <a:pt x="12" y="20"/>
                  </a:cubicBezTo>
                  <a:cubicBezTo>
                    <a:pt x="12" y="15"/>
                    <a:pt x="16" y="11"/>
                    <a:pt x="21" y="11"/>
                  </a:cubicBezTo>
                  <a:cubicBezTo>
                    <a:pt x="22" y="11"/>
                    <a:pt x="22" y="11"/>
                    <a:pt x="22" y="11"/>
                  </a:cubicBezTo>
                  <a:cubicBezTo>
                    <a:pt x="22" y="11"/>
                    <a:pt x="22" y="11"/>
                    <a:pt x="22" y="11"/>
                  </a:cubicBezTo>
                  <a:cubicBezTo>
                    <a:pt x="27" y="11"/>
                    <a:pt x="31" y="16"/>
                    <a:pt x="31" y="20"/>
                  </a:cubicBezTo>
                  <a:cubicBezTo>
                    <a:pt x="30" y="21"/>
                    <a:pt x="30" y="21"/>
                    <a:pt x="30" y="21"/>
                  </a:cubicBezTo>
                  <a:cubicBezTo>
                    <a:pt x="36" y="22"/>
                    <a:pt x="36" y="22"/>
                    <a:pt x="36" y="22"/>
                  </a:cubicBezTo>
                  <a:cubicBezTo>
                    <a:pt x="42" y="22"/>
                    <a:pt x="42" y="22"/>
                    <a:pt x="42" y="22"/>
                  </a:cubicBezTo>
                  <a:cubicBezTo>
                    <a:pt x="42" y="21"/>
                    <a:pt x="42" y="21"/>
                    <a:pt x="42" y="20"/>
                  </a:cubicBezTo>
                  <a:cubicBezTo>
                    <a:pt x="42" y="10"/>
                    <a:pt x="34" y="1"/>
                    <a:pt x="23" y="0"/>
                  </a:cubicBezTo>
                  <a:cubicBezTo>
                    <a:pt x="23" y="0"/>
                    <a:pt x="23" y="0"/>
                    <a:pt x="23" y="0"/>
                  </a:cubicBezTo>
                  <a:cubicBezTo>
                    <a:pt x="22" y="0"/>
                    <a:pt x="22" y="0"/>
                    <a:pt x="21" y="0"/>
                  </a:cubicBezTo>
                  <a:cubicBezTo>
                    <a:pt x="10" y="0"/>
                    <a:pt x="1" y="8"/>
                    <a:pt x="1" y="19"/>
                  </a:cubicBezTo>
                  <a:cubicBezTo>
                    <a:pt x="1" y="19"/>
                    <a:pt x="1" y="19"/>
                    <a:pt x="1" y="19"/>
                  </a:cubicBezTo>
                  <a:cubicBezTo>
                    <a:pt x="0" y="19"/>
                    <a:pt x="0" y="20"/>
                    <a:pt x="0" y="20"/>
                  </a:cubicBezTo>
                  <a:cubicBezTo>
                    <a:pt x="0" y="31"/>
                    <a:pt x="9" y="40"/>
                    <a:pt x="20" y="41"/>
                  </a:cubicBezTo>
                  <a:cubicBezTo>
                    <a:pt x="20" y="41"/>
                    <a:pt x="20" y="41"/>
                    <a:pt x="20" y="41"/>
                  </a:cubicBezTo>
                  <a:cubicBezTo>
                    <a:pt x="20" y="41"/>
                    <a:pt x="21" y="41"/>
                    <a:pt x="21" y="41"/>
                  </a:cubicBezTo>
                  <a:cubicBezTo>
                    <a:pt x="32" y="41"/>
                    <a:pt x="41" y="33"/>
                    <a:pt x="42" y="22"/>
                  </a:cubicBezTo>
                  <a:cubicBezTo>
                    <a:pt x="36" y="22"/>
                    <a:pt x="36" y="22"/>
                    <a:pt x="36"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1" name="íS1ídè">
              <a:extLst>
                <a:ext uri="{FF2B5EF4-FFF2-40B4-BE49-F238E27FC236}">
                  <a16:creationId xmlns="" xmlns:a16="http://schemas.microsoft.com/office/drawing/2014/main" id="{84C665E4-A48F-4D48-8CFD-24255595648F}"/>
                </a:ext>
              </a:extLst>
            </p:cNvPr>
            <p:cNvSpPr/>
            <p:nvPr/>
          </p:nvSpPr>
          <p:spPr bwMode="auto">
            <a:xfrm>
              <a:off x="3181279" y="2510954"/>
              <a:ext cx="30231" cy="29575"/>
            </a:xfrm>
            <a:custGeom>
              <a:avLst/>
              <a:gdLst>
                <a:gd name="T0" fmla="*/ 31 w 32"/>
                <a:gd name="T1" fmla="*/ 17 h 32"/>
                <a:gd name="T2" fmla="*/ 15 w 32"/>
                <a:gd name="T3" fmla="*/ 31 h 32"/>
                <a:gd name="T4" fmla="*/ 1 w 32"/>
                <a:gd name="T5" fmla="*/ 15 h 32"/>
                <a:gd name="T6" fmla="*/ 17 w 32"/>
                <a:gd name="T7" fmla="*/ 1 h 32"/>
                <a:gd name="T8" fmla="*/ 31 w 32"/>
                <a:gd name="T9" fmla="*/ 17 h 32"/>
              </a:gdLst>
              <a:ahLst/>
              <a:cxnLst>
                <a:cxn ang="0">
                  <a:pos x="T0" y="T1"/>
                </a:cxn>
                <a:cxn ang="0">
                  <a:pos x="T2" y="T3"/>
                </a:cxn>
                <a:cxn ang="0">
                  <a:pos x="T4" y="T5"/>
                </a:cxn>
                <a:cxn ang="0">
                  <a:pos x="T6" y="T7"/>
                </a:cxn>
                <a:cxn ang="0">
                  <a:pos x="T8" y="T9"/>
                </a:cxn>
              </a:cxnLst>
              <a:rect l="0" t="0" r="r" b="b"/>
              <a:pathLst>
                <a:path w="32" h="32">
                  <a:moveTo>
                    <a:pt x="31" y="17"/>
                  </a:moveTo>
                  <a:cubicBezTo>
                    <a:pt x="30" y="25"/>
                    <a:pt x="23" y="32"/>
                    <a:pt x="15" y="31"/>
                  </a:cubicBezTo>
                  <a:cubicBezTo>
                    <a:pt x="6" y="30"/>
                    <a:pt x="0" y="23"/>
                    <a:pt x="1" y="15"/>
                  </a:cubicBezTo>
                  <a:cubicBezTo>
                    <a:pt x="1" y="7"/>
                    <a:pt x="9" y="0"/>
                    <a:pt x="17" y="1"/>
                  </a:cubicBezTo>
                  <a:cubicBezTo>
                    <a:pt x="25" y="2"/>
                    <a:pt x="32" y="9"/>
                    <a:pt x="31"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2" name="iślíḋe">
              <a:extLst>
                <a:ext uri="{FF2B5EF4-FFF2-40B4-BE49-F238E27FC236}">
                  <a16:creationId xmlns="" xmlns:a16="http://schemas.microsoft.com/office/drawing/2014/main" id="{52E088FB-97CA-42DC-B7E7-F8671C9E2130}"/>
                </a:ext>
              </a:extLst>
            </p:cNvPr>
            <p:cNvSpPr/>
            <p:nvPr/>
          </p:nvSpPr>
          <p:spPr bwMode="auto">
            <a:xfrm>
              <a:off x="3176679" y="2506354"/>
              <a:ext cx="39432" cy="38775"/>
            </a:xfrm>
            <a:custGeom>
              <a:avLst/>
              <a:gdLst>
                <a:gd name="T0" fmla="*/ 36 w 42"/>
                <a:gd name="T1" fmla="*/ 22 h 42"/>
                <a:gd name="T2" fmla="*/ 30 w 42"/>
                <a:gd name="T3" fmla="*/ 22 h 42"/>
                <a:gd name="T4" fmla="*/ 21 w 42"/>
                <a:gd name="T5" fmla="*/ 30 h 42"/>
                <a:gd name="T6" fmla="*/ 20 w 42"/>
                <a:gd name="T7" fmla="*/ 30 h 42"/>
                <a:gd name="T8" fmla="*/ 20 w 42"/>
                <a:gd name="T9" fmla="*/ 30 h 42"/>
                <a:gd name="T10" fmla="*/ 11 w 42"/>
                <a:gd name="T11" fmla="*/ 21 h 42"/>
                <a:gd name="T12" fmla="*/ 11 w 42"/>
                <a:gd name="T13" fmla="*/ 20 h 42"/>
                <a:gd name="T14" fmla="*/ 11 w 42"/>
                <a:gd name="T15" fmla="*/ 20 h 42"/>
                <a:gd name="T16" fmla="*/ 21 w 42"/>
                <a:gd name="T17" fmla="*/ 12 h 42"/>
                <a:gd name="T18" fmla="*/ 22 w 42"/>
                <a:gd name="T19" fmla="*/ 12 h 42"/>
                <a:gd name="T20" fmla="*/ 22 w 42"/>
                <a:gd name="T21" fmla="*/ 12 h 42"/>
                <a:gd name="T22" fmla="*/ 30 w 42"/>
                <a:gd name="T23" fmla="*/ 21 h 42"/>
                <a:gd name="T24" fmla="*/ 30 w 42"/>
                <a:gd name="T25" fmla="*/ 22 h 42"/>
                <a:gd name="T26" fmla="*/ 30 w 42"/>
                <a:gd name="T27" fmla="*/ 22 h 42"/>
                <a:gd name="T28" fmla="*/ 36 w 42"/>
                <a:gd name="T29" fmla="*/ 22 h 42"/>
                <a:gd name="T30" fmla="*/ 42 w 42"/>
                <a:gd name="T31" fmla="*/ 23 h 42"/>
                <a:gd name="T32" fmla="*/ 42 w 42"/>
                <a:gd name="T33" fmla="*/ 21 h 42"/>
                <a:gd name="T34" fmla="*/ 22 w 42"/>
                <a:gd name="T35" fmla="*/ 0 h 42"/>
                <a:gd name="T36" fmla="*/ 22 w 42"/>
                <a:gd name="T37" fmla="*/ 0 h 42"/>
                <a:gd name="T38" fmla="*/ 21 w 42"/>
                <a:gd name="T39" fmla="*/ 0 h 42"/>
                <a:gd name="T40" fmla="*/ 0 w 42"/>
                <a:gd name="T41" fmla="*/ 19 h 42"/>
                <a:gd name="T42" fmla="*/ 0 w 42"/>
                <a:gd name="T43" fmla="*/ 19 h 42"/>
                <a:gd name="T44" fmla="*/ 0 w 42"/>
                <a:gd name="T45" fmla="*/ 21 h 42"/>
                <a:gd name="T46" fmla="*/ 19 w 42"/>
                <a:gd name="T47" fmla="*/ 42 h 42"/>
                <a:gd name="T48" fmla="*/ 19 w 42"/>
                <a:gd name="T49" fmla="*/ 42 h 42"/>
                <a:gd name="T50" fmla="*/ 21 w 42"/>
                <a:gd name="T51" fmla="*/ 42 h 42"/>
                <a:gd name="T52" fmla="*/ 42 w 42"/>
                <a:gd name="T53" fmla="*/ 23 h 42"/>
                <a:gd name="T54" fmla="*/ 42 w 42"/>
                <a:gd name="T55" fmla="*/ 23 h 42"/>
                <a:gd name="T56" fmla="*/ 36 w 42"/>
                <a:gd name="T57" fmla="*/ 22 h 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42" h="42">
                  <a:moveTo>
                    <a:pt x="36" y="22"/>
                  </a:moveTo>
                  <a:cubicBezTo>
                    <a:pt x="30" y="22"/>
                    <a:pt x="30" y="22"/>
                    <a:pt x="30" y="22"/>
                  </a:cubicBezTo>
                  <a:cubicBezTo>
                    <a:pt x="30" y="27"/>
                    <a:pt x="26" y="30"/>
                    <a:pt x="21" y="30"/>
                  </a:cubicBezTo>
                  <a:cubicBezTo>
                    <a:pt x="20" y="30"/>
                    <a:pt x="20" y="30"/>
                    <a:pt x="20" y="30"/>
                  </a:cubicBezTo>
                  <a:cubicBezTo>
                    <a:pt x="20" y="30"/>
                    <a:pt x="20" y="30"/>
                    <a:pt x="20" y="30"/>
                  </a:cubicBezTo>
                  <a:cubicBezTo>
                    <a:pt x="15" y="30"/>
                    <a:pt x="11" y="26"/>
                    <a:pt x="11" y="21"/>
                  </a:cubicBezTo>
                  <a:cubicBezTo>
                    <a:pt x="11" y="20"/>
                    <a:pt x="11" y="20"/>
                    <a:pt x="11" y="20"/>
                  </a:cubicBezTo>
                  <a:cubicBezTo>
                    <a:pt x="11" y="20"/>
                    <a:pt x="11" y="20"/>
                    <a:pt x="11" y="20"/>
                  </a:cubicBezTo>
                  <a:cubicBezTo>
                    <a:pt x="12" y="15"/>
                    <a:pt x="16" y="12"/>
                    <a:pt x="21" y="12"/>
                  </a:cubicBezTo>
                  <a:cubicBezTo>
                    <a:pt x="22" y="12"/>
                    <a:pt x="22" y="12"/>
                    <a:pt x="22" y="12"/>
                  </a:cubicBezTo>
                  <a:cubicBezTo>
                    <a:pt x="22" y="12"/>
                    <a:pt x="22" y="12"/>
                    <a:pt x="22" y="12"/>
                  </a:cubicBezTo>
                  <a:cubicBezTo>
                    <a:pt x="26" y="12"/>
                    <a:pt x="30" y="16"/>
                    <a:pt x="30" y="21"/>
                  </a:cubicBezTo>
                  <a:cubicBezTo>
                    <a:pt x="30" y="22"/>
                    <a:pt x="30" y="22"/>
                    <a:pt x="30" y="22"/>
                  </a:cubicBezTo>
                  <a:cubicBezTo>
                    <a:pt x="30" y="22"/>
                    <a:pt x="30" y="22"/>
                    <a:pt x="30" y="22"/>
                  </a:cubicBezTo>
                  <a:cubicBezTo>
                    <a:pt x="36" y="22"/>
                    <a:pt x="36" y="22"/>
                    <a:pt x="36" y="22"/>
                  </a:cubicBezTo>
                  <a:cubicBezTo>
                    <a:pt x="42" y="23"/>
                    <a:pt x="42" y="23"/>
                    <a:pt x="42" y="23"/>
                  </a:cubicBezTo>
                  <a:cubicBezTo>
                    <a:pt x="42" y="22"/>
                    <a:pt x="42" y="21"/>
                    <a:pt x="42" y="21"/>
                  </a:cubicBezTo>
                  <a:cubicBezTo>
                    <a:pt x="42" y="10"/>
                    <a:pt x="33" y="1"/>
                    <a:pt x="22" y="0"/>
                  </a:cubicBezTo>
                  <a:cubicBezTo>
                    <a:pt x="22" y="0"/>
                    <a:pt x="22" y="0"/>
                    <a:pt x="22" y="0"/>
                  </a:cubicBezTo>
                  <a:cubicBezTo>
                    <a:pt x="22" y="0"/>
                    <a:pt x="21" y="0"/>
                    <a:pt x="21" y="0"/>
                  </a:cubicBezTo>
                  <a:cubicBezTo>
                    <a:pt x="10" y="0"/>
                    <a:pt x="1" y="8"/>
                    <a:pt x="0" y="19"/>
                  </a:cubicBezTo>
                  <a:cubicBezTo>
                    <a:pt x="0" y="19"/>
                    <a:pt x="0" y="19"/>
                    <a:pt x="0" y="19"/>
                  </a:cubicBezTo>
                  <a:cubicBezTo>
                    <a:pt x="0" y="20"/>
                    <a:pt x="0" y="20"/>
                    <a:pt x="0" y="21"/>
                  </a:cubicBezTo>
                  <a:cubicBezTo>
                    <a:pt x="0" y="32"/>
                    <a:pt x="8" y="41"/>
                    <a:pt x="19" y="42"/>
                  </a:cubicBezTo>
                  <a:cubicBezTo>
                    <a:pt x="19" y="42"/>
                    <a:pt x="19" y="42"/>
                    <a:pt x="19" y="42"/>
                  </a:cubicBezTo>
                  <a:cubicBezTo>
                    <a:pt x="20" y="42"/>
                    <a:pt x="20" y="42"/>
                    <a:pt x="21" y="42"/>
                  </a:cubicBezTo>
                  <a:cubicBezTo>
                    <a:pt x="32" y="42"/>
                    <a:pt x="41" y="33"/>
                    <a:pt x="42" y="23"/>
                  </a:cubicBezTo>
                  <a:cubicBezTo>
                    <a:pt x="42" y="23"/>
                    <a:pt x="42" y="23"/>
                    <a:pt x="42" y="23"/>
                  </a:cubicBezTo>
                  <a:cubicBezTo>
                    <a:pt x="36" y="22"/>
                    <a:pt x="36" y="22"/>
                    <a:pt x="36"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3" name="iṡḷíďê">
              <a:extLst>
                <a:ext uri="{FF2B5EF4-FFF2-40B4-BE49-F238E27FC236}">
                  <a16:creationId xmlns="" xmlns:a16="http://schemas.microsoft.com/office/drawing/2014/main" id="{C82E77F5-171E-4DEC-9738-A5B0F417EB0D}"/>
                </a:ext>
              </a:extLst>
            </p:cNvPr>
            <p:cNvSpPr/>
            <p:nvPr/>
          </p:nvSpPr>
          <p:spPr bwMode="auto">
            <a:xfrm>
              <a:off x="3260144" y="2612164"/>
              <a:ext cx="28917" cy="28917"/>
            </a:xfrm>
            <a:custGeom>
              <a:avLst/>
              <a:gdLst>
                <a:gd name="T0" fmla="*/ 30 w 31"/>
                <a:gd name="T1" fmla="*/ 17 h 31"/>
                <a:gd name="T2" fmla="*/ 14 w 31"/>
                <a:gd name="T3" fmla="*/ 30 h 31"/>
                <a:gd name="T4" fmla="*/ 0 w 31"/>
                <a:gd name="T5" fmla="*/ 14 h 31"/>
                <a:gd name="T6" fmla="*/ 17 w 31"/>
                <a:gd name="T7" fmla="*/ 0 h 31"/>
                <a:gd name="T8" fmla="*/ 30 w 31"/>
                <a:gd name="T9" fmla="*/ 17 h 31"/>
              </a:gdLst>
              <a:ahLst/>
              <a:cxnLst>
                <a:cxn ang="0">
                  <a:pos x="T0" y="T1"/>
                </a:cxn>
                <a:cxn ang="0">
                  <a:pos x="T2" y="T3"/>
                </a:cxn>
                <a:cxn ang="0">
                  <a:pos x="T4" y="T5"/>
                </a:cxn>
                <a:cxn ang="0">
                  <a:pos x="T6" y="T7"/>
                </a:cxn>
                <a:cxn ang="0">
                  <a:pos x="T8" y="T9"/>
                </a:cxn>
              </a:cxnLst>
              <a:rect l="0" t="0" r="r" b="b"/>
              <a:pathLst>
                <a:path w="31" h="31">
                  <a:moveTo>
                    <a:pt x="30" y="17"/>
                  </a:moveTo>
                  <a:cubicBezTo>
                    <a:pt x="30" y="25"/>
                    <a:pt x="23" y="31"/>
                    <a:pt x="14" y="30"/>
                  </a:cubicBezTo>
                  <a:cubicBezTo>
                    <a:pt x="6" y="30"/>
                    <a:pt x="0" y="23"/>
                    <a:pt x="0" y="14"/>
                  </a:cubicBezTo>
                  <a:cubicBezTo>
                    <a:pt x="1" y="6"/>
                    <a:pt x="8" y="0"/>
                    <a:pt x="17" y="0"/>
                  </a:cubicBezTo>
                  <a:cubicBezTo>
                    <a:pt x="25" y="1"/>
                    <a:pt x="31" y="8"/>
                    <a:pt x="30"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4" name="ïs1íḍé">
              <a:extLst>
                <a:ext uri="{FF2B5EF4-FFF2-40B4-BE49-F238E27FC236}">
                  <a16:creationId xmlns="" xmlns:a16="http://schemas.microsoft.com/office/drawing/2014/main" id="{DBE461E6-2C0A-4ABE-916F-DA148608FDD9}"/>
                </a:ext>
              </a:extLst>
            </p:cNvPr>
            <p:cNvSpPr/>
            <p:nvPr/>
          </p:nvSpPr>
          <p:spPr bwMode="auto">
            <a:xfrm>
              <a:off x="3255543" y="2606906"/>
              <a:ext cx="38118" cy="38775"/>
            </a:xfrm>
            <a:custGeom>
              <a:avLst/>
              <a:gdLst>
                <a:gd name="T0" fmla="*/ 35 w 41"/>
                <a:gd name="T1" fmla="*/ 22 h 41"/>
                <a:gd name="T2" fmla="*/ 30 w 41"/>
                <a:gd name="T3" fmla="*/ 21 h 41"/>
                <a:gd name="T4" fmla="*/ 20 w 41"/>
                <a:gd name="T5" fmla="*/ 30 h 41"/>
                <a:gd name="T6" fmla="*/ 20 w 41"/>
                <a:gd name="T7" fmla="*/ 30 h 41"/>
                <a:gd name="T8" fmla="*/ 20 w 41"/>
                <a:gd name="T9" fmla="*/ 30 h 41"/>
                <a:gd name="T10" fmla="*/ 11 w 41"/>
                <a:gd name="T11" fmla="*/ 20 h 41"/>
                <a:gd name="T12" fmla="*/ 11 w 41"/>
                <a:gd name="T13" fmla="*/ 20 h 41"/>
                <a:gd name="T14" fmla="*/ 11 w 41"/>
                <a:gd name="T15" fmla="*/ 20 h 41"/>
                <a:gd name="T16" fmla="*/ 20 w 41"/>
                <a:gd name="T17" fmla="*/ 11 h 41"/>
                <a:gd name="T18" fmla="*/ 21 w 41"/>
                <a:gd name="T19" fmla="*/ 11 h 41"/>
                <a:gd name="T20" fmla="*/ 21 w 41"/>
                <a:gd name="T21" fmla="*/ 11 h 41"/>
                <a:gd name="T22" fmla="*/ 30 w 41"/>
                <a:gd name="T23" fmla="*/ 20 h 41"/>
                <a:gd name="T24" fmla="*/ 30 w 41"/>
                <a:gd name="T25" fmla="*/ 21 h 41"/>
                <a:gd name="T26" fmla="*/ 30 w 41"/>
                <a:gd name="T27" fmla="*/ 21 h 41"/>
                <a:gd name="T28" fmla="*/ 35 w 41"/>
                <a:gd name="T29" fmla="*/ 22 h 41"/>
                <a:gd name="T30" fmla="*/ 41 w 41"/>
                <a:gd name="T31" fmla="*/ 22 h 41"/>
                <a:gd name="T32" fmla="*/ 41 w 41"/>
                <a:gd name="T33" fmla="*/ 20 h 41"/>
                <a:gd name="T34" fmla="*/ 22 w 41"/>
                <a:gd name="T35" fmla="*/ 0 h 41"/>
                <a:gd name="T36" fmla="*/ 22 w 41"/>
                <a:gd name="T37" fmla="*/ 0 h 41"/>
                <a:gd name="T38" fmla="*/ 20 w 41"/>
                <a:gd name="T39" fmla="*/ 0 h 41"/>
                <a:gd name="T40" fmla="*/ 0 w 41"/>
                <a:gd name="T41" fmla="*/ 19 h 41"/>
                <a:gd name="T42" fmla="*/ 0 w 41"/>
                <a:gd name="T43" fmla="*/ 19 h 41"/>
                <a:gd name="T44" fmla="*/ 0 w 41"/>
                <a:gd name="T45" fmla="*/ 20 h 41"/>
                <a:gd name="T46" fmla="*/ 19 w 41"/>
                <a:gd name="T47" fmla="*/ 41 h 41"/>
                <a:gd name="T48" fmla="*/ 19 w 41"/>
                <a:gd name="T49" fmla="*/ 41 h 41"/>
                <a:gd name="T50" fmla="*/ 20 w 41"/>
                <a:gd name="T51" fmla="*/ 41 h 41"/>
                <a:gd name="T52" fmla="*/ 41 w 41"/>
                <a:gd name="T53" fmla="*/ 22 h 41"/>
                <a:gd name="T54" fmla="*/ 41 w 41"/>
                <a:gd name="T55" fmla="*/ 22 h 41"/>
                <a:gd name="T56" fmla="*/ 35 w 41"/>
                <a:gd name="T57" fmla="*/ 22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41" h="41">
                  <a:moveTo>
                    <a:pt x="35" y="22"/>
                  </a:moveTo>
                  <a:cubicBezTo>
                    <a:pt x="30" y="21"/>
                    <a:pt x="30" y="21"/>
                    <a:pt x="30" y="21"/>
                  </a:cubicBezTo>
                  <a:cubicBezTo>
                    <a:pt x="29" y="26"/>
                    <a:pt x="25" y="30"/>
                    <a:pt x="20" y="30"/>
                  </a:cubicBezTo>
                  <a:cubicBezTo>
                    <a:pt x="20" y="30"/>
                    <a:pt x="20" y="30"/>
                    <a:pt x="20" y="30"/>
                  </a:cubicBezTo>
                  <a:cubicBezTo>
                    <a:pt x="20" y="30"/>
                    <a:pt x="20" y="30"/>
                    <a:pt x="20" y="30"/>
                  </a:cubicBezTo>
                  <a:cubicBezTo>
                    <a:pt x="15" y="29"/>
                    <a:pt x="11" y="25"/>
                    <a:pt x="11" y="20"/>
                  </a:cubicBezTo>
                  <a:cubicBezTo>
                    <a:pt x="11" y="20"/>
                    <a:pt x="11" y="20"/>
                    <a:pt x="11" y="20"/>
                  </a:cubicBezTo>
                  <a:cubicBezTo>
                    <a:pt x="11" y="20"/>
                    <a:pt x="11" y="20"/>
                    <a:pt x="11" y="20"/>
                  </a:cubicBezTo>
                  <a:cubicBezTo>
                    <a:pt x="11" y="15"/>
                    <a:pt x="16" y="11"/>
                    <a:pt x="20" y="11"/>
                  </a:cubicBezTo>
                  <a:cubicBezTo>
                    <a:pt x="21" y="11"/>
                    <a:pt x="21" y="11"/>
                    <a:pt x="21" y="11"/>
                  </a:cubicBezTo>
                  <a:cubicBezTo>
                    <a:pt x="21" y="11"/>
                    <a:pt x="21" y="11"/>
                    <a:pt x="21" y="11"/>
                  </a:cubicBezTo>
                  <a:cubicBezTo>
                    <a:pt x="26" y="11"/>
                    <a:pt x="30" y="16"/>
                    <a:pt x="30" y="20"/>
                  </a:cubicBezTo>
                  <a:cubicBezTo>
                    <a:pt x="30" y="21"/>
                    <a:pt x="30" y="21"/>
                    <a:pt x="30" y="21"/>
                  </a:cubicBezTo>
                  <a:cubicBezTo>
                    <a:pt x="30" y="21"/>
                    <a:pt x="30" y="21"/>
                    <a:pt x="30" y="21"/>
                  </a:cubicBezTo>
                  <a:cubicBezTo>
                    <a:pt x="35" y="22"/>
                    <a:pt x="35" y="22"/>
                    <a:pt x="35" y="22"/>
                  </a:cubicBezTo>
                  <a:cubicBezTo>
                    <a:pt x="41" y="22"/>
                    <a:pt x="41" y="22"/>
                    <a:pt x="41" y="22"/>
                  </a:cubicBezTo>
                  <a:cubicBezTo>
                    <a:pt x="41" y="21"/>
                    <a:pt x="41" y="21"/>
                    <a:pt x="41" y="20"/>
                  </a:cubicBezTo>
                  <a:cubicBezTo>
                    <a:pt x="41" y="10"/>
                    <a:pt x="33" y="1"/>
                    <a:pt x="22" y="0"/>
                  </a:cubicBezTo>
                  <a:cubicBezTo>
                    <a:pt x="22" y="0"/>
                    <a:pt x="22" y="0"/>
                    <a:pt x="22" y="0"/>
                  </a:cubicBezTo>
                  <a:cubicBezTo>
                    <a:pt x="21" y="0"/>
                    <a:pt x="21" y="0"/>
                    <a:pt x="20" y="0"/>
                  </a:cubicBezTo>
                  <a:cubicBezTo>
                    <a:pt x="10" y="0"/>
                    <a:pt x="1" y="8"/>
                    <a:pt x="0" y="19"/>
                  </a:cubicBezTo>
                  <a:cubicBezTo>
                    <a:pt x="0" y="19"/>
                    <a:pt x="0" y="19"/>
                    <a:pt x="0" y="19"/>
                  </a:cubicBezTo>
                  <a:cubicBezTo>
                    <a:pt x="0" y="19"/>
                    <a:pt x="0" y="20"/>
                    <a:pt x="0" y="20"/>
                  </a:cubicBezTo>
                  <a:cubicBezTo>
                    <a:pt x="0" y="31"/>
                    <a:pt x="8" y="40"/>
                    <a:pt x="19" y="41"/>
                  </a:cubicBezTo>
                  <a:cubicBezTo>
                    <a:pt x="19" y="41"/>
                    <a:pt x="19" y="41"/>
                    <a:pt x="19" y="41"/>
                  </a:cubicBezTo>
                  <a:cubicBezTo>
                    <a:pt x="19" y="41"/>
                    <a:pt x="20" y="41"/>
                    <a:pt x="20" y="41"/>
                  </a:cubicBezTo>
                  <a:cubicBezTo>
                    <a:pt x="31" y="41"/>
                    <a:pt x="40" y="33"/>
                    <a:pt x="41" y="22"/>
                  </a:cubicBezTo>
                  <a:cubicBezTo>
                    <a:pt x="41" y="22"/>
                    <a:pt x="41" y="22"/>
                    <a:pt x="41" y="22"/>
                  </a:cubicBezTo>
                  <a:cubicBezTo>
                    <a:pt x="35" y="22"/>
                    <a:pt x="35" y="22"/>
                    <a:pt x="35"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5" name="ïṥļíďe">
              <a:extLst>
                <a:ext uri="{FF2B5EF4-FFF2-40B4-BE49-F238E27FC236}">
                  <a16:creationId xmlns="" xmlns:a16="http://schemas.microsoft.com/office/drawing/2014/main" id="{3FA2397E-3FC7-4EC2-8B06-7B918EF958E4}"/>
                </a:ext>
              </a:extLst>
            </p:cNvPr>
            <p:cNvSpPr/>
            <p:nvPr/>
          </p:nvSpPr>
          <p:spPr bwMode="auto">
            <a:xfrm>
              <a:off x="3379098" y="2472179"/>
              <a:ext cx="28917" cy="29575"/>
            </a:xfrm>
            <a:custGeom>
              <a:avLst/>
              <a:gdLst>
                <a:gd name="T0" fmla="*/ 31 w 31"/>
                <a:gd name="T1" fmla="*/ 17 h 31"/>
                <a:gd name="T2" fmla="*/ 15 w 31"/>
                <a:gd name="T3" fmla="*/ 31 h 31"/>
                <a:gd name="T4" fmla="*/ 1 w 31"/>
                <a:gd name="T5" fmla="*/ 14 h 31"/>
                <a:gd name="T6" fmla="*/ 17 w 31"/>
                <a:gd name="T7" fmla="*/ 1 h 31"/>
                <a:gd name="T8" fmla="*/ 31 w 31"/>
                <a:gd name="T9" fmla="*/ 17 h 31"/>
              </a:gdLst>
              <a:ahLst/>
              <a:cxnLst>
                <a:cxn ang="0">
                  <a:pos x="T0" y="T1"/>
                </a:cxn>
                <a:cxn ang="0">
                  <a:pos x="T2" y="T3"/>
                </a:cxn>
                <a:cxn ang="0">
                  <a:pos x="T4" y="T5"/>
                </a:cxn>
                <a:cxn ang="0">
                  <a:pos x="T6" y="T7"/>
                </a:cxn>
                <a:cxn ang="0">
                  <a:pos x="T8" y="T9"/>
                </a:cxn>
              </a:cxnLst>
              <a:rect l="0" t="0" r="r" b="b"/>
              <a:pathLst>
                <a:path w="31" h="31">
                  <a:moveTo>
                    <a:pt x="31" y="17"/>
                  </a:moveTo>
                  <a:cubicBezTo>
                    <a:pt x="30" y="25"/>
                    <a:pt x="23" y="31"/>
                    <a:pt x="15" y="31"/>
                  </a:cubicBezTo>
                  <a:cubicBezTo>
                    <a:pt x="6" y="30"/>
                    <a:pt x="0" y="23"/>
                    <a:pt x="1" y="14"/>
                  </a:cubicBezTo>
                  <a:cubicBezTo>
                    <a:pt x="1" y="6"/>
                    <a:pt x="9" y="0"/>
                    <a:pt x="17" y="1"/>
                  </a:cubicBezTo>
                  <a:cubicBezTo>
                    <a:pt x="25" y="1"/>
                    <a:pt x="31" y="9"/>
                    <a:pt x="31"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6" name="îśliḓé">
              <a:extLst>
                <a:ext uri="{FF2B5EF4-FFF2-40B4-BE49-F238E27FC236}">
                  <a16:creationId xmlns="" xmlns:a16="http://schemas.microsoft.com/office/drawing/2014/main" id="{C973058C-1CE2-47BC-A671-95003B405F42}"/>
                </a:ext>
              </a:extLst>
            </p:cNvPr>
            <p:cNvSpPr/>
            <p:nvPr/>
          </p:nvSpPr>
          <p:spPr bwMode="auto">
            <a:xfrm>
              <a:off x="3374497" y="2467579"/>
              <a:ext cx="38118" cy="38775"/>
            </a:xfrm>
            <a:custGeom>
              <a:avLst/>
              <a:gdLst>
                <a:gd name="T0" fmla="*/ 36 w 41"/>
                <a:gd name="T1" fmla="*/ 22 h 41"/>
                <a:gd name="T2" fmla="*/ 30 w 41"/>
                <a:gd name="T3" fmla="*/ 21 h 41"/>
                <a:gd name="T4" fmla="*/ 21 w 41"/>
                <a:gd name="T5" fmla="*/ 30 h 41"/>
                <a:gd name="T6" fmla="*/ 20 w 41"/>
                <a:gd name="T7" fmla="*/ 30 h 41"/>
                <a:gd name="T8" fmla="*/ 20 w 41"/>
                <a:gd name="T9" fmla="*/ 30 h 41"/>
                <a:gd name="T10" fmla="*/ 11 w 41"/>
                <a:gd name="T11" fmla="*/ 21 h 41"/>
                <a:gd name="T12" fmla="*/ 11 w 41"/>
                <a:gd name="T13" fmla="*/ 20 h 41"/>
                <a:gd name="T14" fmla="*/ 11 w 41"/>
                <a:gd name="T15" fmla="*/ 20 h 41"/>
                <a:gd name="T16" fmla="*/ 21 w 41"/>
                <a:gd name="T17" fmla="*/ 11 h 41"/>
                <a:gd name="T18" fmla="*/ 21 w 41"/>
                <a:gd name="T19" fmla="*/ 11 h 41"/>
                <a:gd name="T20" fmla="*/ 21 w 41"/>
                <a:gd name="T21" fmla="*/ 11 h 41"/>
                <a:gd name="T22" fmla="*/ 30 w 41"/>
                <a:gd name="T23" fmla="*/ 21 h 41"/>
                <a:gd name="T24" fmla="*/ 30 w 41"/>
                <a:gd name="T25" fmla="*/ 21 h 41"/>
                <a:gd name="T26" fmla="*/ 36 w 41"/>
                <a:gd name="T27" fmla="*/ 22 h 41"/>
                <a:gd name="T28" fmla="*/ 41 w 41"/>
                <a:gd name="T29" fmla="*/ 22 h 41"/>
                <a:gd name="T30" fmla="*/ 41 w 41"/>
                <a:gd name="T31" fmla="*/ 21 h 41"/>
                <a:gd name="T32" fmla="*/ 22 w 41"/>
                <a:gd name="T33" fmla="*/ 0 h 41"/>
                <a:gd name="T34" fmla="*/ 22 w 41"/>
                <a:gd name="T35" fmla="*/ 0 h 41"/>
                <a:gd name="T36" fmla="*/ 21 w 41"/>
                <a:gd name="T37" fmla="*/ 0 h 41"/>
                <a:gd name="T38" fmla="*/ 0 w 41"/>
                <a:gd name="T39" fmla="*/ 19 h 41"/>
                <a:gd name="T40" fmla="*/ 0 w 41"/>
                <a:gd name="T41" fmla="*/ 19 h 41"/>
                <a:gd name="T42" fmla="*/ 0 w 41"/>
                <a:gd name="T43" fmla="*/ 21 h 41"/>
                <a:gd name="T44" fmla="*/ 19 w 41"/>
                <a:gd name="T45" fmla="*/ 41 h 41"/>
                <a:gd name="T46" fmla="*/ 19 w 41"/>
                <a:gd name="T47" fmla="*/ 41 h 41"/>
                <a:gd name="T48" fmla="*/ 21 w 41"/>
                <a:gd name="T49" fmla="*/ 41 h 41"/>
                <a:gd name="T50" fmla="*/ 41 w 41"/>
                <a:gd name="T51" fmla="*/ 22 h 41"/>
                <a:gd name="T52" fmla="*/ 36 w 41"/>
                <a:gd name="T53" fmla="*/ 22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1" h="41">
                  <a:moveTo>
                    <a:pt x="36" y="22"/>
                  </a:moveTo>
                  <a:cubicBezTo>
                    <a:pt x="30" y="21"/>
                    <a:pt x="30" y="21"/>
                    <a:pt x="30" y="21"/>
                  </a:cubicBezTo>
                  <a:cubicBezTo>
                    <a:pt x="30" y="26"/>
                    <a:pt x="26" y="30"/>
                    <a:pt x="21" y="30"/>
                  </a:cubicBezTo>
                  <a:cubicBezTo>
                    <a:pt x="20" y="30"/>
                    <a:pt x="20" y="30"/>
                    <a:pt x="20" y="30"/>
                  </a:cubicBezTo>
                  <a:cubicBezTo>
                    <a:pt x="20" y="30"/>
                    <a:pt x="20" y="30"/>
                    <a:pt x="20" y="30"/>
                  </a:cubicBezTo>
                  <a:cubicBezTo>
                    <a:pt x="15" y="30"/>
                    <a:pt x="11" y="25"/>
                    <a:pt x="11" y="21"/>
                  </a:cubicBezTo>
                  <a:cubicBezTo>
                    <a:pt x="11" y="20"/>
                    <a:pt x="11" y="20"/>
                    <a:pt x="11" y="20"/>
                  </a:cubicBezTo>
                  <a:cubicBezTo>
                    <a:pt x="11" y="20"/>
                    <a:pt x="11" y="20"/>
                    <a:pt x="11" y="20"/>
                  </a:cubicBezTo>
                  <a:cubicBezTo>
                    <a:pt x="12" y="15"/>
                    <a:pt x="16" y="11"/>
                    <a:pt x="21" y="11"/>
                  </a:cubicBezTo>
                  <a:cubicBezTo>
                    <a:pt x="21" y="11"/>
                    <a:pt x="21" y="11"/>
                    <a:pt x="21" y="11"/>
                  </a:cubicBezTo>
                  <a:cubicBezTo>
                    <a:pt x="21" y="11"/>
                    <a:pt x="21" y="11"/>
                    <a:pt x="21" y="11"/>
                  </a:cubicBezTo>
                  <a:cubicBezTo>
                    <a:pt x="26" y="12"/>
                    <a:pt x="30" y="16"/>
                    <a:pt x="30" y="21"/>
                  </a:cubicBezTo>
                  <a:cubicBezTo>
                    <a:pt x="30" y="21"/>
                    <a:pt x="30" y="21"/>
                    <a:pt x="30" y="21"/>
                  </a:cubicBezTo>
                  <a:cubicBezTo>
                    <a:pt x="36" y="22"/>
                    <a:pt x="36" y="22"/>
                    <a:pt x="36" y="22"/>
                  </a:cubicBezTo>
                  <a:cubicBezTo>
                    <a:pt x="41" y="22"/>
                    <a:pt x="41" y="22"/>
                    <a:pt x="41" y="22"/>
                  </a:cubicBezTo>
                  <a:cubicBezTo>
                    <a:pt x="41" y="22"/>
                    <a:pt x="41" y="21"/>
                    <a:pt x="41" y="21"/>
                  </a:cubicBezTo>
                  <a:cubicBezTo>
                    <a:pt x="41" y="10"/>
                    <a:pt x="33" y="1"/>
                    <a:pt x="22" y="0"/>
                  </a:cubicBezTo>
                  <a:cubicBezTo>
                    <a:pt x="22" y="0"/>
                    <a:pt x="22" y="0"/>
                    <a:pt x="22" y="0"/>
                  </a:cubicBezTo>
                  <a:cubicBezTo>
                    <a:pt x="22" y="0"/>
                    <a:pt x="21" y="0"/>
                    <a:pt x="21" y="0"/>
                  </a:cubicBezTo>
                  <a:cubicBezTo>
                    <a:pt x="10" y="0"/>
                    <a:pt x="1" y="8"/>
                    <a:pt x="0" y="19"/>
                  </a:cubicBezTo>
                  <a:cubicBezTo>
                    <a:pt x="0" y="19"/>
                    <a:pt x="0" y="19"/>
                    <a:pt x="0" y="19"/>
                  </a:cubicBezTo>
                  <a:cubicBezTo>
                    <a:pt x="0" y="20"/>
                    <a:pt x="0" y="20"/>
                    <a:pt x="0" y="21"/>
                  </a:cubicBezTo>
                  <a:cubicBezTo>
                    <a:pt x="0" y="31"/>
                    <a:pt x="8" y="40"/>
                    <a:pt x="19" y="41"/>
                  </a:cubicBezTo>
                  <a:cubicBezTo>
                    <a:pt x="19" y="41"/>
                    <a:pt x="19" y="41"/>
                    <a:pt x="19" y="41"/>
                  </a:cubicBezTo>
                  <a:cubicBezTo>
                    <a:pt x="20" y="41"/>
                    <a:pt x="20" y="41"/>
                    <a:pt x="21" y="41"/>
                  </a:cubicBezTo>
                  <a:cubicBezTo>
                    <a:pt x="31" y="41"/>
                    <a:pt x="40" y="33"/>
                    <a:pt x="41" y="22"/>
                  </a:cubicBezTo>
                  <a:cubicBezTo>
                    <a:pt x="36" y="22"/>
                    <a:pt x="36" y="22"/>
                    <a:pt x="36"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7" name="iŝḻidé">
              <a:extLst>
                <a:ext uri="{FF2B5EF4-FFF2-40B4-BE49-F238E27FC236}">
                  <a16:creationId xmlns="" xmlns:a16="http://schemas.microsoft.com/office/drawing/2014/main" id="{621DFCC9-B086-479A-A4B3-3144AA5565B2}"/>
                </a:ext>
              </a:extLst>
            </p:cNvPr>
            <p:cNvSpPr/>
            <p:nvPr/>
          </p:nvSpPr>
          <p:spPr bwMode="auto">
            <a:xfrm>
              <a:off x="3478336" y="2561559"/>
              <a:ext cx="30231" cy="28917"/>
            </a:xfrm>
            <a:custGeom>
              <a:avLst/>
              <a:gdLst>
                <a:gd name="T0" fmla="*/ 31 w 32"/>
                <a:gd name="T1" fmla="*/ 17 h 31"/>
                <a:gd name="T2" fmla="*/ 15 w 32"/>
                <a:gd name="T3" fmla="*/ 30 h 31"/>
                <a:gd name="T4" fmla="*/ 1 w 32"/>
                <a:gd name="T5" fmla="*/ 14 h 31"/>
                <a:gd name="T6" fmla="*/ 17 w 32"/>
                <a:gd name="T7" fmla="*/ 0 h 31"/>
                <a:gd name="T8" fmla="*/ 31 w 32"/>
                <a:gd name="T9" fmla="*/ 17 h 31"/>
              </a:gdLst>
              <a:ahLst/>
              <a:cxnLst>
                <a:cxn ang="0">
                  <a:pos x="T0" y="T1"/>
                </a:cxn>
                <a:cxn ang="0">
                  <a:pos x="T2" y="T3"/>
                </a:cxn>
                <a:cxn ang="0">
                  <a:pos x="T4" y="T5"/>
                </a:cxn>
                <a:cxn ang="0">
                  <a:pos x="T6" y="T7"/>
                </a:cxn>
                <a:cxn ang="0">
                  <a:pos x="T8" y="T9"/>
                </a:cxn>
              </a:cxnLst>
              <a:rect l="0" t="0" r="r" b="b"/>
              <a:pathLst>
                <a:path w="32" h="31">
                  <a:moveTo>
                    <a:pt x="31" y="17"/>
                  </a:moveTo>
                  <a:cubicBezTo>
                    <a:pt x="30" y="25"/>
                    <a:pt x="23" y="31"/>
                    <a:pt x="15" y="30"/>
                  </a:cubicBezTo>
                  <a:cubicBezTo>
                    <a:pt x="7" y="30"/>
                    <a:pt x="0" y="23"/>
                    <a:pt x="1" y="14"/>
                  </a:cubicBezTo>
                  <a:cubicBezTo>
                    <a:pt x="2" y="6"/>
                    <a:pt x="9" y="0"/>
                    <a:pt x="17" y="0"/>
                  </a:cubicBezTo>
                  <a:cubicBezTo>
                    <a:pt x="25" y="1"/>
                    <a:pt x="32" y="8"/>
                    <a:pt x="31" y="17"/>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8" name="íṥlîdè">
              <a:extLst>
                <a:ext uri="{FF2B5EF4-FFF2-40B4-BE49-F238E27FC236}">
                  <a16:creationId xmlns="" xmlns:a16="http://schemas.microsoft.com/office/drawing/2014/main" id="{FC3C6AB3-9D49-48C0-82A6-B6B077121493}"/>
                </a:ext>
              </a:extLst>
            </p:cNvPr>
            <p:cNvSpPr/>
            <p:nvPr/>
          </p:nvSpPr>
          <p:spPr bwMode="auto">
            <a:xfrm>
              <a:off x="3473735" y="2556959"/>
              <a:ext cx="39432" cy="38118"/>
            </a:xfrm>
            <a:custGeom>
              <a:avLst/>
              <a:gdLst>
                <a:gd name="T0" fmla="*/ 36 w 42"/>
                <a:gd name="T1" fmla="*/ 22 h 41"/>
                <a:gd name="T2" fmla="*/ 30 w 42"/>
                <a:gd name="T3" fmla="*/ 21 h 41"/>
                <a:gd name="T4" fmla="*/ 21 w 42"/>
                <a:gd name="T5" fmla="*/ 30 h 41"/>
                <a:gd name="T6" fmla="*/ 20 w 42"/>
                <a:gd name="T7" fmla="*/ 30 h 41"/>
                <a:gd name="T8" fmla="*/ 20 w 42"/>
                <a:gd name="T9" fmla="*/ 30 h 41"/>
                <a:gd name="T10" fmla="*/ 12 w 42"/>
                <a:gd name="T11" fmla="*/ 20 h 41"/>
                <a:gd name="T12" fmla="*/ 12 w 42"/>
                <a:gd name="T13" fmla="*/ 20 h 41"/>
                <a:gd name="T14" fmla="*/ 12 w 42"/>
                <a:gd name="T15" fmla="*/ 20 h 41"/>
                <a:gd name="T16" fmla="*/ 21 w 42"/>
                <a:gd name="T17" fmla="*/ 11 h 41"/>
                <a:gd name="T18" fmla="*/ 22 w 42"/>
                <a:gd name="T19" fmla="*/ 11 h 41"/>
                <a:gd name="T20" fmla="*/ 22 w 42"/>
                <a:gd name="T21" fmla="*/ 11 h 41"/>
                <a:gd name="T22" fmla="*/ 30 w 42"/>
                <a:gd name="T23" fmla="*/ 20 h 41"/>
                <a:gd name="T24" fmla="*/ 30 w 42"/>
                <a:gd name="T25" fmla="*/ 21 h 41"/>
                <a:gd name="T26" fmla="*/ 30 w 42"/>
                <a:gd name="T27" fmla="*/ 21 h 41"/>
                <a:gd name="T28" fmla="*/ 36 w 42"/>
                <a:gd name="T29" fmla="*/ 22 h 41"/>
                <a:gd name="T30" fmla="*/ 42 w 42"/>
                <a:gd name="T31" fmla="*/ 22 h 41"/>
                <a:gd name="T32" fmla="*/ 42 w 42"/>
                <a:gd name="T33" fmla="*/ 20 h 41"/>
                <a:gd name="T34" fmla="*/ 23 w 42"/>
                <a:gd name="T35" fmla="*/ 0 h 41"/>
                <a:gd name="T36" fmla="*/ 23 w 42"/>
                <a:gd name="T37" fmla="*/ 0 h 41"/>
                <a:gd name="T38" fmla="*/ 21 w 42"/>
                <a:gd name="T39" fmla="*/ 0 h 41"/>
                <a:gd name="T40" fmla="*/ 0 w 42"/>
                <a:gd name="T41" fmla="*/ 19 h 41"/>
                <a:gd name="T42" fmla="*/ 0 w 42"/>
                <a:gd name="T43" fmla="*/ 19 h 41"/>
                <a:gd name="T44" fmla="*/ 0 w 42"/>
                <a:gd name="T45" fmla="*/ 20 h 41"/>
                <a:gd name="T46" fmla="*/ 19 w 42"/>
                <a:gd name="T47" fmla="*/ 41 h 41"/>
                <a:gd name="T48" fmla="*/ 20 w 42"/>
                <a:gd name="T49" fmla="*/ 41 h 41"/>
                <a:gd name="T50" fmla="*/ 21 w 42"/>
                <a:gd name="T51" fmla="*/ 41 h 41"/>
                <a:gd name="T52" fmla="*/ 42 w 42"/>
                <a:gd name="T53" fmla="*/ 22 h 41"/>
                <a:gd name="T54" fmla="*/ 42 w 42"/>
                <a:gd name="T55" fmla="*/ 22 h 41"/>
                <a:gd name="T56" fmla="*/ 36 w 42"/>
                <a:gd name="T57" fmla="*/ 22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Lst>
              <a:rect l="0" t="0" r="r" b="b"/>
              <a:pathLst>
                <a:path w="42" h="41">
                  <a:moveTo>
                    <a:pt x="36" y="22"/>
                  </a:moveTo>
                  <a:cubicBezTo>
                    <a:pt x="30" y="21"/>
                    <a:pt x="30" y="21"/>
                    <a:pt x="30" y="21"/>
                  </a:cubicBezTo>
                  <a:cubicBezTo>
                    <a:pt x="30" y="26"/>
                    <a:pt x="26" y="30"/>
                    <a:pt x="21" y="30"/>
                  </a:cubicBezTo>
                  <a:cubicBezTo>
                    <a:pt x="20" y="30"/>
                    <a:pt x="20" y="30"/>
                    <a:pt x="20" y="30"/>
                  </a:cubicBezTo>
                  <a:cubicBezTo>
                    <a:pt x="20" y="30"/>
                    <a:pt x="20" y="30"/>
                    <a:pt x="20" y="30"/>
                  </a:cubicBezTo>
                  <a:cubicBezTo>
                    <a:pt x="15" y="29"/>
                    <a:pt x="12" y="25"/>
                    <a:pt x="12" y="20"/>
                  </a:cubicBezTo>
                  <a:cubicBezTo>
                    <a:pt x="12" y="20"/>
                    <a:pt x="12" y="20"/>
                    <a:pt x="12" y="20"/>
                  </a:cubicBezTo>
                  <a:cubicBezTo>
                    <a:pt x="12" y="20"/>
                    <a:pt x="12" y="20"/>
                    <a:pt x="12" y="20"/>
                  </a:cubicBezTo>
                  <a:cubicBezTo>
                    <a:pt x="12" y="15"/>
                    <a:pt x="16" y="11"/>
                    <a:pt x="21" y="11"/>
                  </a:cubicBezTo>
                  <a:cubicBezTo>
                    <a:pt x="22" y="11"/>
                    <a:pt x="22" y="11"/>
                    <a:pt x="22" y="11"/>
                  </a:cubicBezTo>
                  <a:cubicBezTo>
                    <a:pt x="22" y="11"/>
                    <a:pt x="22" y="11"/>
                    <a:pt x="22" y="11"/>
                  </a:cubicBezTo>
                  <a:cubicBezTo>
                    <a:pt x="27" y="11"/>
                    <a:pt x="30" y="16"/>
                    <a:pt x="30" y="20"/>
                  </a:cubicBezTo>
                  <a:cubicBezTo>
                    <a:pt x="30" y="21"/>
                    <a:pt x="30" y="21"/>
                    <a:pt x="30" y="21"/>
                  </a:cubicBezTo>
                  <a:cubicBezTo>
                    <a:pt x="30" y="21"/>
                    <a:pt x="30" y="21"/>
                    <a:pt x="30" y="21"/>
                  </a:cubicBezTo>
                  <a:cubicBezTo>
                    <a:pt x="36" y="22"/>
                    <a:pt x="36" y="22"/>
                    <a:pt x="36" y="22"/>
                  </a:cubicBezTo>
                  <a:cubicBezTo>
                    <a:pt x="42" y="22"/>
                    <a:pt x="42" y="22"/>
                    <a:pt x="42" y="22"/>
                  </a:cubicBezTo>
                  <a:cubicBezTo>
                    <a:pt x="42" y="21"/>
                    <a:pt x="42" y="21"/>
                    <a:pt x="42" y="20"/>
                  </a:cubicBezTo>
                  <a:cubicBezTo>
                    <a:pt x="42" y="10"/>
                    <a:pt x="34" y="1"/>
                    <a:pt x="23" y="0"/>
                  </a:cubicBezTo>
                  <a:cubicBezTo>
                    <a:pt x="23" y="0"/>
                    <a:pt x="23" y="0"/>
                    <a:pt x="23" y="0"/>
                  </a:cubicBezTo>
                  <a:cubicBezTo>
                    <a:pt x="22" y="0"/>
                    <a:pt x="22" y="0"/>
                    <a:pt x="21" y="0"/>
                  </a:cubicBezTo>
                  <a:cubicBezTo>
                    <a:pt x="10" y="0"/>
                    <a:pt x="1" y="8"/>
                    <a:pt x="0" y="19"/>
                  </a:cubicBezTo>
                  <a:cubicBezTo>
                    <a:pt x="0" y="19"/>
                    <a:pt x="0" y="19"/>
                    <a:pt x="0" y="19"/>
                  </a:cubicBezTo>
                  <a:cubicBezTo>
                    <a:pt x="0" y="19"/>
                    <a:pt x="0" y="20"/>
                    <a:pt x="0" y="20"/>
                  </a:cubicBezTo>
                  <a:cubicBezTo>
                    <a:pt x="0" y="31"/>
                    <a:pt x="9" y="40"/>
                    <a:pt x="19" y="41"/>
                  </a:cubicBezTo>
                  <a:cubicBezTo>
                    <a:pt x="20" y="41"/>
                    <a:pt x="20" y="41"/>
                    <a:pt x="20" y="41"/>
                  </a:cubicBezTo>
                  <a:cubicBezTo>
                    <a:pt x="20" y="41"/>
                    <a:pt x="21" y="41"/>
                    <a:pt x="21" y="41"/>
                  </a:cubicBezTo>
                  <a:cubicBezTo>
                    <a:pt x="32" y="41"/>
                    <a:pt x="41" y="33"/>
                    <a:pt x="42" y="22"/>
                  </a:cubicBezTo>
                  <a:cubicBezTo>
                    <a:pt x="42" y="22"/>
                    <a:pt x="42" y="22"/>
                    <a:pt x="42" y="22"/>
                  </a:cubicBezTo>
                  <a:cubicBezTo>
                    <a:pt x="36" y="22"/>
                    <a:pt x="36" y="22"/>
                    <a:pt x="36" y="22"/>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59" name="îṡ1iḑè">
              <a:extLst>
                <a:ext uri="{FF2B5EF4-FFF2-40B4-BE49-F238E27FC236}">
                  <a16:creationId xmlns="" xmlns:a16="http://schemas.microsoft.com/office/drawing/2014/main" id="{17F9D034-523A-40C1-8B26-8D232D4967D0}"/>
                </a:ext>
              </a:extLst>
            </p:cNvPr>
            <p:cNvSpPr/>
            <p:nvPr/>
          </p:nvSpPr>
          <p:spPr bwMode="auto">
            <a:xfrm>
              <a:off x="3576916" y="2542500"/>
              <a:ext cx="30231" cy="28917"/>
            </a:xfrm>
            <a:custGeom>
              <a:avLst/>
              <a:gdLst>
                <a:gd name="T0" fmla="*/ 31 w 32"/>
                <a:gd name="T1" fmla="*/ 16 h 31"/>
                <a:gd name="T2" fmla="*/ 15 w 32"/>
                <a:gd name="T3" fmla="*/ 30 h 31"/>
                <a:gd name="T4" fmla="*/ 1 w 32"/>
                <a:gd name="T5" fmla="*/ 14 h 31"/>
                <a:gd name="T6" fmla="*/ 17 w 32"/>
                <a:gd name="T7" fmla="*/ 0 h 31"/>
                <a:gd name="T8" fmla="*/ 31 w 32"/>
                <a:gd name="T9" fmla="*/ 16 h 31"/>
              </a:gdLst>
              <a:ahLst/>
              <a:cxnLst>
                <a:cxn ang="0">
                  <a:pos x="T0" y="T1"/>
                </a:cxn>
                <a:cxn ang="0">
                  <a:pos x="T2" y="T3"/>
                </a:cxn>
                <a:cxn ang="0">
                  <a:pos x="T4" y="T5"/>
                </a:cxn>
                <a:cxn ang="0">
                  <a:pos x="T6" y="T7"/>
                </a:cxn>
                <a:cxn ang="0">
                  <a:pos x="T8" y="T9"/>
                </a:cxn>
              </a:cxnLst>
              <a:rect l="0" t="0" r="r" b="b"/>
              <a:pathLst>
                <a:path w="32" h="31">
                  <a:moveTo>
                    <a:pt x="31" y="16"/>
                  </a:moveTo>
                  <a:cubicBezTo>
                    <a:pt x="30" y="25"/>
                    <a:pt x="23" y="31"/>
                    <a:pt x="15" y="30"/>
                  </a:cubicBezTo>
                  <a:cubicBezTo>
                    <a:pt x="7" y="30"/>
                    <a:pt x="0" y="22"/>
                    <a:pt x="1" y="14"/>
                  </a:cubicBezTo>
                  <a:cubicBezTo>
                    <a:pt x="2" y="6"/>
                    <a:pt x="9" y="0"/>
                    <a:pt x="17" y="0"/>
                  </a:cubicBezTo>
                  <a:cubicBezTo>
                    <a:pt x="25" y="1"/>
                    <a:pt x="32" y="8"/>
                    <a:pt x="31" y="16"/>
                  </a:cubicBezTo>
                </a:path>
              </a:pathLst>
            </a:custGeom>
            <a:solidFill>
              <a:srgbClr val="F7F7F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0" name="îsļîḑè">
              <a:extLst>
                <a:ext uri="{FF2B5EF4-FFF2-40B4-BE49-F238E27FC236}">
                  <a16:creationId xmlns="" xmlns:a16="http://schemas.microsoft.com/office/drawing/2014/main" id="{28CBE008-E1EC-4D10-B658-2B89911F90C7}"/>
                </a:ext>
              </a:extLst>
            </p:cNvPr>
            <p:cNvSpPr/>
            <p:nvPr/>
          </p:nvSpPr>
          <p:spPr bwMode="auto">
            <a:xfrm>
              <a:off x="3572316" y="2537900"/>
              <a:ext cx="39432" cy="38118"/>
            </a:xfrm>
            <a:custGeom>
              <a:avLst/>
              <a:gdLst>
                <a:gd name="T0" fmla="*/ 36 w 42"/>
                <a:gd name="T1" fmla="*/ 21 h 41"/>
                <a:gd name="T2" fmla="*/ 30 w 42"/>
                <a:gd name="T3" fmla="*/ 21 h 41"/>
                <a:gd name="T4" fmla="*/ 21 w 42"/>
                <a:gd name="T5" fmla="*/ 30 h 41"/>
                <a:gd name="T6" fmla="*/ 20 w 42"/>
                <a:gd name="T7" fmla="*/ 30 h 41"/>
                <a:gd name="T8" fmla="*/ 20 w 42"/>
                <a:gd name="T9" fmla="*/ 30 h 41"/>
                <a:gd name="T10" fmla="*/ 12 w 42"/>
                <a:gd name="T11" fmla="*/ 20 h 41"/>
                <a:gd name="T12" fmla="*/ 12 w 42"/>
                <a:gd name="T13" fmla="*/ 20 h 41"/>
                <a:gd name="T14" fmla="*/ 12 w 42"/>
                <a:gd name="T15" fmla="*/ 20 h 41"/>
                <a:gd name="T16" fmla="*/ 21 w 42"/>
                <a:gd name="T17" fmla="*/ 11 h 41"/>
                <a:gd name="T18" fmla="*/ 22 w 42"/>
                <a:gd name="T19" fmla="*/ 11 h 41"/>
                <a:gd name="T20" fmla="*/ 22 w 42"/>
                <a:gd name="T21" fmla="*/ 11 h 41"/>
                <a:gd name="T22" fmla="*/ 30 w 42"/>
                <a:gd name="T23" fmla="*/ 20 h 41"/>
                <a:gd name="T24" fmla="*/ 30 w 42"/>
                <a:gd name="T25" fmla="*/ 21 h 41"/>
                <a:gd name="T26" fmla="*/ 36 w 42"/>
                <a:gd name="T27" fmla="*/ 21 h 41"/>
                <a:gd name="T28" fmla="*/ 42 w 42"/>
                <a:gd name="T29" fmla="*/ 22 h 41"/>
                <a:gd name="T30" fmla="*/ 42 w 42"/>
                <a:gd name="T31" fmla="*/ 20 h 41"/>
                <a:gd name="T32" fmla="*/ 23 w 42"/>
                <a:gd name="T33" fmla="*/ 0 h 41"/>
                <a:gd name="T34" fmla="*/ 23 w 42"/>
                <a:gd name="T35" fmla="*/ 0 h 41"/>
                <a:gd name="T36" fmla="*/ 21 w 42"/>
                <a:gd name="T37" fmla="*/ 0 h 41"/>
                <a:gd name="T38" fmla="*/ 0 w 42"/>
                <a:gd name="T39" fmla="*/ 19 h 41"/>
                <a:gd name="T40" fmla="*/ 0 w 42"/>
                <a:gd name="T41" fmla="*/ 19 h 41"/>
                <a:gd name="T42" fmla="*/ 0 w 42"/>
                <a:gd name="T43" fmla="*/ 20 h 41"/>
                <a:gd name="T44" fmla="*/ 19 w 42"/>
                <a:gd name="T45" fmla="*/ 41 h 41"/>
                <a:gd name="T46" fmla="*/ 19 w 42"/>
                <a:gd name="T47" fmla="*/ 41 h 41"/>
                <a:gd name="T48" fmla="*/ 21 w 42"/>
                <a:gd name="T49" fmla="*/ 41 h 41"/>
                <a:gd name="T50" fmla="*/ 42 w 42"/>
                <a:gd name="T51" fmla="*/ 22 h 41"/>
                <a:gd name="T52" fmla="*/ 36 w 42"/>
                <a:gd name="T53" fmla="*/ 21 h 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42" h="41">
                  <a:moveTo>
                    <a:pt x="36" y="21"/>
                  </a:moveTo>
                  <a:cubicBezTo>
                    <a:pt x="30" y="21"/>
                    <a:pt x="30" y="21"/>
                    <a:pt x="30" y="21"/>
                  </a:cubicBezTo>
                  <a:cubicBezTo>
                    <a:pt x="30" y="26"/>
                    <a:pt x="26" y="30"/>
                    <a:pt x="21" y="30"/>
                  </a:cubicBezTo>
                  <a:cubicBezTo>
                    <a:pt x="20" y="30"/>
                    <a:pt x="20" y="30"/>
                    <a:pt x="20" y="30"/>
                  </a:cubicBezTo>
                  <a:cubicBezTo>
                    <a:pt x="20" y="30"/>
                    <a:pt x="20" y="30"/>
                    <a:pt x="20" y="30"/>
                  </a:cubicBezTo>
                  <a:cubicBezTo>
                    <a:pt x="15" y="29"/>
                    <a:pt x="12" y="25"/>
                    <a:pt x="12" y="20"/>
                  </a:cubicBezTo>
                  <a:cubicBezTo>
                    <a:pt x="12" y="20"/>
                    <a:pt x="12" y="20"/>
                    <a:pt x="12" y="20"/>
                  </a:cubicBezTo>
                  <a:cubicBezTo>
                    <a:pt x="12" y="20"/>
                    <a:pt x="12" y="20"/>
                    <a:pt x="12" y="20"/>
                  </a:cubicBezTo>
                  <a:cubicBezTo>
                    <a:pt x="12" y="15"/>
                    <a:pt x="16" y="11"/>
                    <a:pt x="21" y="11"/>
                  </a:cubicBezTo>
                  <a:cubicBezTo>
                    <a:pt x="22" y="11"/>
                    <a:pt x="22" y="11"/>
                    <a:pt x="22" y="11"/>
                  </a:cubicBezTo>
                  <a:cubicBezTo>
                    <a:pt x="22" y="11"/>
                    <a:pt x="22" y="11"/>
                    <a:pt x="22" y="11"/>
                  </a:cubicBezTo>
                  <a:cubicBezTo>
                    <a:pt x="27" y="11"/>
                    <a:pt x="30" y="15"/>
                    <a:pt x="30" y="20"/>
                  </a:cubicBezTo>
                  <a:cubicBezTo>
                    <a:pt x="30" y="21"/>
                    <a:pt x="30" y="21"/>
                    <a:pt x="30" y="21"/>
                  </a:cubicBezTo>
                  <a:cubicBezTo>
                    <a:pt x="36" y="21"/>
                    <a:pt x="36" y="21"/>
                    <a:pt x="36" y="21"/>
                  </a:cubicBezTo>
                  <a:cubicBezTo>
                    <a:pt x="42" y="22"/>
                    <a:pt x="42" y="22"/>
                    <a:pt x="42" y="22"/>
                  </a:cubicBezTo>
                  <a:cubicBezTo>
                    <a:pt x="42" y="21"/>
                    <a:pt x="42" y="21"/>
                    <a:pt x="42" y="20"/>
                  </a:cubicBezTo>
                  <a:cubicBezTo>
                    <a:pt x="42" y="9"/>
                    <a:pt x="33" y="0"/>
                    <a:pt x="23" y="0"/>
                  </a:cubicBezTo>
                  <a:cubicBezTo>
                    <a:pt x="23" y="0"/>
                    <a:pt x="23" y="0"/>
                    <a:pt x="23" y="0"/>
                  </a:cubicBezTo>
                  <a:cubicBezTo>
                    <a:pt x="22" y="0"/>
                    <a:pt x="21" y="0"/>
                    <a:pt x="21" y="0"/>
                  </a:cubicBezTo>
                  <a:cubicBezTo>
                    <a:pt x="10" y="0"/>
                    <a:pt x="1" y="8"/>
                    <a:pt x="0" y="19"/>
                  </a:cubicBezTo>
                  <a:cubicBezTo>
                    <a:pt x="0" y="19"/>
                    <a:pt x="0" y="19"/>
                    <a:pt x="0" y="19"/>
                  </a:cubicBezTo>
                  <a:cubicBezTo>
                    <a:pt x="0" y="19"/>
                    <a:pt x="0" y="20"/>
                    <a:pt x="0" y="20"/>
                  </a:cubicBezTo>
                  <a:cubicBezTo>
                    <a:pt x="0" y="31"/>
                    <a:pt x="9" y="40"/>
                    <a:pt x="19" y="41"/>
                  </a:cubicBezTo>
                  <a:cubicBezTo>
                    <a:pt x="19" y="41"/>
                    <a:pt x="19" y="41"/>
                    <a:pt x="19" y="41"/>
                  </a:cubicBezTo>
                  <a:cubicBezTo>
                    <a:pt x="20" y="41"/>
                    <a:pt x="20" y="41"/>
                    <a:pt x="21" y="41"/>
                  </a:cubicBezTo>
                  <a:cubicBezTo>
                    <a:pt x="32" y="41"/>
                    <a:pt x="41" y="33"/>
                    <a:pt x="42" y="22"/>
                  </a:cubicBezTo>
                  <a:cubicBezTo>
                    <a:pt x="36" y="21"/>
                    <a:pt x="36" y="21"/>
                    <a:pt x="36" y="21"/>
                  </a:cubicBezTo>
                </a:path>
              </a:pathLst>
            </a:custGeom>
            <a:solidFill>
              <a:srgbClr val="7A3C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1" name="ïṧľiḓe">
              <a:extLst>
                <a:ext uri="{FF2B5EF4-FFF2-40B4-BE49-F238E27FC236}">
                  <a16:creationId xmlns="" xmlns:a16="http://schemas.microsoft.com/office/drawing/2014/main" id="{8C3FC2D0-6E90-4791-BD4A-70CFDBEC92D2}"/>
                </a:ext>
              </a:extLst>
            </p:cNvPr>
            <p:cNvSpPr/>
            <p:nvPr/>
          </p:nvSpPr>
          <p:spPr bwMode="auto">
            <a:xfrm>
              <a:off x="1766319" y="3218763"/>
              <a:ext cx="672320" cy="625658"/>
            </a:xfrm>
            <a:custGeom>
              <a:avLst/>
              <a:gdLst>
                <a:gd name="T0" fmla="*/ 0 w 717"/>
                <a:gd name="T1" fmla="*/ 0 h 669"/>
                <a:gd name="T2" fmla="*/ 86 w 717"/>
                <a:gd name="T3" fmla="*/ 604 h 669"/>
                <a:gd name="T4" fmla="*/ 160 w 717"/>
                <a:gd name="T5" fmla="*/ 669 h 669"/>
                <a:gd name="T6" fmla="*/ 171 w 717"/>
                <a:gd name="T7" fmla="*/ 669 h 669"/>
                <a:gd name="T8" fmla="*/ 714 w 717"/>
                <a:gd name="T9" fmla="*/ 592 h 669"/>
                <a:gd name="T10" fmla="*/ 717 w 717"/>
                <a:gd name="T11" fmla="*/ 577 h 669"/>
                <a:gd name="T12" fmla="*/ 618 w 717"/>
                <a:gd name="T13" fmla="*/ 605 h 669"/>
                <a:gd name="T14" fmla="*/ 611 w 717"/>
                <a:gd name="T15" fmla="*/ 582 h 669"/>
                <a:gd name="T16" fmla="*/ 708 w 717"/>
                <a:gd name="T17" fmla="*/ 556 h 669"/>
                <a:gd name="T18" fmla="*/ 398 w 717"/>
                <a:gd name="T19" fmla="*/ 594 h 669"/>
                <a:gd name="T20" fmla="*/ 399 w 717"/>
                <a:gd name="T21" fmla="*/ 591 h 669"/>
                <a:gd name="T22" fmla="*/ 337 w 717"/>
                <a:gd name="T23" fmla="*/ 599 h 669"/>
                <a:gd name="T24" fmla="*/ 335 w 717"/>
                <a:gd name="T25" fmla="*/ 600 h 669"/>
                <a:gd name="T26" fmla="*/ 335 w 717"/>
                <a:gd name="T27" fmla="*/ 600 h 669"/>
                <a:gd name="T28" fmla="*/ 335 w 717"/>
                <a:gd name="T29" fmla="*/ 600 h 669"/>
                <a:gd name="T30" fmla="*/ 315 w 717"/>
                <a:gd name="T31" fmla="*/ 605 h 669"/>
                <a:gd name="T32" fmla="*/ 314 w 717"/>
                <a:gd name="T33" fmla="*/ 602 h 669"/>
                <a:gd name="T34" fmla="*/ 281 w 717"/>
                <a:gd name="T35" fmla="*/ 607 h 669"/>
                <a:gd name="T36" fmla="*/ 283 w 717"/>
                <a:gd name="T37" fmla="*/ 614 h 669"/>
                <a:gd name="T38" fmla="*/ 263 w 717"/>
                <a:gd name="T39" fmla="*/ 620 h 669"/>
                <a:gd name="T40" fmla="*/ 260 w 717"/>
                <a:gd name="T41" fmla="*/ 610 h 669"/>
                <a:gd name="T42" fmla="*/ 263 w 717"/>
                <a:gd name="T43" fmla="*/ 620 h 669"/>
                <a:gd name="T44" fmla="*/ 243 w 717"/>
                <a:gd name="T45" fmla="*/ 625 h 669"/>
                <a:gd name="T46" fmla="*/ 239 w 717"/>
                <a:gd name="T47" fmla="*/ 612 h 669"/>
                <a:gd name="T48" fmla="*/ 205 w 717"/>
                <a:gd name="T49" fmla="*/ 617 h 669"/>
                <a:gd name="T50" fmla="*/ 193 w 717"/>
                <a:gd name="T51" fmla="*/ 618 h 669"/>
                <a:gd name="T52" fmla="*/ 136 w 717"/>
                <a:gd name="T53" fmla="*/ 596 h 669"/>
                <a:gd name="T54" fmla="*/ 106 w 717"/>
                <a:gd name="T55" fmla="*/ 541 h 669"/>
                <a:gd name="T56" fmla="*/ 35 w 717"/>
                <a:gd name="T57" fmla="*/ 3 h 669"/>
                <a:gd name="T58" fmla="*/ 0 w 717"/>
                <a:gd name="T59" fmla="*/ 0 h 6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717" h="669">
                  <a:moveTo>
                    <a:pt x="0" y="0"/>
                  </a:moveTo>
                  <a:cubicBezTo>
                    <a:pt x="86" y="604"/>
                    <a:pt x="86" y="604"/>
                    <a:pt x="86" y="604"/>
                  </a:cubicBezTo>
                  <a:cubicBezTo>
                    <a:pt x="91" y="642"/>
                    <a:pt x="123" y="669"/>
                    <a:pt x="160" y="669"/>
                  </a:cubicBezTo>
                  <a:cubicBezTo>
                    <a:pt x="164" y="669"/>
                    <a:pt x="167" y="669"/>
                    <a:pt x="171" y="669"/>
                  </a:cubicBezTo>
                  <a:cubicBezTo>
                    <a:pt x="714" y="592"/>
                    <a:pt x="714" y="592"/>
                    <a:pt x="714" y="592"/>
                  </a:cubicBezTo>
                  <a:cubicBezTo>
                    <a:pt x="717" y="577"/>
                    <a:pt x="717" y="577"/>
                    <a:pt x="717" y="577"/>
                  </a:cubicBezTo>
                  <a:cubicBezTo>
                    <a:pt x="618" y="605"/>
                    <a:pt x="618" y="605"/>
                    <a:pt x="618" y="605"/>
                  </a:cubicBezTo>
                  <a:cubicBezTo>
                    <a:pt x="611" y="582"/>
                    <a:pt x="611" y="582"/>
                    <a:pt x="611" y="582"/>
                  </a:cubicBezTo>
                  <a:cubicBezTo>
                    <a:pt x="708" y="556"/>
                    <a:pt x="708" y="556"/>
                    <a:pt x="708" y="556"/>
                  </a:cubicBezTo>
                  <a:cubicBezTo>
                    <a:pt x="398" y="594"/>
                    <a:pt x="398" y="594"/>
                    <a:pt x="398" y="594"/>
                  </a:cubicBezTo>
                  <a:cubicBezTo>
                    <a:pt x="399" y="591"/>
                    <a:pt x="399" y="591"/>
                    <a:pt x="399" y="591"/>
                  </a:cubicBezTo>
                  <a:cubicBezTo>
                    <a:pt x="337" y="599"/>
                    <a:pt x="337" y="599"/>
                    <a:pt x="337" y="599"/>
                  </a:cubicBezTo>
                  <a:cubicBezTo>
                    <a:pt x="335" y="600"/>
                    <a:pt x="335" y="600"/>
                    <a:pt x="335" y="600"/>
                  </a:cubicBezTo>
                  <a:cubicBezTo>
                    <a:pt x="335" y="600"/>
                    <a:pt x="335" y="600"/>
                    <a:pt x="335" y="600"/>
                  </a:cubicBezTo>
                  <a:cubicBezTo>
                    <a:pt x="335" y="600"/>
                    <a:pt x="335" y="600"/>
                    <a:pt x="335" y="600"/>
                  </a:cubicBezTo>
                  <a:cubicBezTo>
                    <a:pt x="315" y="605"/>
                    <a:pt x="315" y="605"/>
                    <a:pt x="315" y="605"/>
                  </a:cubicBezTo>
                  <a:cubicBezTo>
                    <a:pt x="314" y="602"/>
                    <a:pt x="314" y="602"/>
                    <a:pt x="314" y="602"/>
                  </a:cubicBezTo>
                  <a:cubicBezTo>
                    <a:pt x="281" y="607"/>
                    <a:pt x="281" y="607"/>
                    <a:pt x="281" y="607"/>
                  </a:cubicBezTo>
                  <a:cubicBezTo>
                    <a:pt x="283" y="614"/>
                    <a:pt x="283" y="614"/>
                    <a:pt x="283" y="614"/>
                  </a:cubicBezTo>
                  <a:cubicBezTo>
                    <a:pt x="263" y="620"/>
                    <a:pt x="263" y="620"/>
                    <a:pt x="263" y="620"/>
                  </a:cubicBezTo>
                  <a:cubicBezTo>
                    <a:pt x="260" y="610"/>
                    <a:pt x="260" y="610"/>
                    <a:pt x="260" y="610"/>
                  </a:cubicBezTo>
                  <a:cubicBezTo>
                    <a:pt x="263" y="620"/>
                    <a:pt x="263" y="620"/>
                    <a:pt x="263" y="620"/>
                  </a:cubicBezTo>
                  <a:cubicBezTo>
                    <a:pt x="243" y="625"/>
                    <a:pt x="243" y="625"/>
                    <a:pt x="243" y="625"/>
                  </a:cubicBezTo>
                  <a:cubicBezTo>
                    <a:pt x="239" y="612"/>
                    <a:pt x="239" y="612"/>
                    <a:pt x="239" y="612"/>
                  </a:cubicBezTo>
                  <a:cubicBezTo>
                    <a:pt x="205" y="617"/>
                    <a:pt x="205" y="617"/>
                    <a:pt x="205" y="617"/>
                  </a:cubicBezTo>
                  <a:cubicBezTo>
                    <a:pt x="201" y="617"/>
                    <a:pt x="197" y="618"/>
                    <a:pt x="193" y="618"/>
                  </a:cubicBezTo>
                  <a:cubicBezTo>
                    <a:pt x="171" y="618"/>
                    <a:pt x="151" y="610"/>
                    <a:pt x="136" y="596"/>
                  </a:cubicBezTo>
                  <a:cubicBezTo>
                    <a:pt x="120" y="583"/>
                    <a:pt x="109" y="563"/>
                    <a:pt x="106" y="541"/>
                  </a:cubicBezTo>
                  <a:cubicBezTo>
                    <a:pt x="35" y="3"/>
                    <a:pt x="35" y="3"/>
                    <a:pt x="35" y="3"/>
                  </a:cubicBezTo>
                  <a:cubicBezTo>
                    <a:pt x="0" y="0"/>
                    <a:pt x="0" y="0"/>
                    <a:pt x="0" y="0"/>
                  </a:cubicBezTo>
                </a:path>
              </a:pathLst>
            </a:custGeom>
            <a:solidFill>
              <a:srgbClr val="9CABC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2" name="îṧļiḍè">
              <a:extLst>
                <a:ext uri="{FF2B5EF4-FFF2-40B4-BE49-F238E27FC236}">
                  <a16:creationId xmlns="" xmlns:a16="http://schemas.microsoft.com/office/drawing/2014/main" id="{CCF874E3-C86C-45B7-B4E5-619375CBED07}"/>
                </a:ext>
              </a:extLst>
            </p:cNvPr>
            <p:cNvSpPr/>
            <p:nvPr/>
          </p:nvSpPr>
          <p:spPr bwMode="auto">
            <a:xfrm>
              <a:off x="2339401" y="3737297"/>
              <a:ext cx="103181" cy="47319"/>
            </a:xfrm>
            <a:custGeom>
              <a:avLst/>
              <a:gdLst>
                <a:gd name="T0" fmla="*/ 157 w 157"/>
                <a:gd name="T1" fmla="*/ 0 h 72"/>
                <a:gd name="T2" fmla="*/ 138 w 157"/>
                <a:gd name="T3" fmla="*/ 2 h 72"/>
                <a:gd name="T4" fmla="*/ 0 w 157"/>
                <a:gd name="T5" fmla="*/ 40 h 72"/>
                <a:gd name="T6" fmla="*/ 10 w 157"/>
                <a:gd name="T7" fmla="*/ 72 h 72"/>
                <a:gd name="T8" fmla="*/ 151 w 157"/>
                <a:gd name="T9" fmla="*/ 32 h 72"/>
                <a:gd name="T10" fmla="*/ 157 w 157"/>
                <a:gd name="T11" fmla="*/ 0 h 72"/>
              </a:gdLst>
              <a:ahLst/>
              <a:cxnLst>
                <a:cxn ang="0">
                  <a:pos x="T0" y="T1"/>
                </a:cxn>
                <a:cxn ang="0">
                  <a:pos x="T2" y="T3"/>
                </a:cxn>
                <a:cxn ang="0">
                  <a:pos x="T4" y="T5"/>
                </a:cxn>
                <a:cxn ang="0">
                  <a:pos x="T6" y="T7"/>
                </a:cxn>
                <a:cxn ang="0">
                  <a:pos x="T8" y="T9"/>
                </a:cxn>
                <a:cxn ang="0">
                  <a:pos x="T10" y="T11"/>
                </a:cxn>
              </a:cxnLst>
              <a:rect l="0" t="0" r="r" b="b"/>
              <a:pathLst>
                <a:path w="157" h="72">
                  <a:moveTo>
                    <a:pt x="157" y="0"/>
                  </a:moveTo>
                  <a:lnTo>
                    <a:pt x="138" y="2"/>
                  </a:lnTo>
                  <a:lnTo>
                    <a:pt x="0" y="40"/>
                  </a:lnTo>
                  <a:lnTo>
                    <a:pt x="10" y="72"/>
                  </a:lnTo>
                  <a:lnTo>
                    <a:pt x="151" y="32"/>
                  </a:lnTo>
                  <a:lnTo>
                    <a:pt x="157" y="0"/>
                  </a:lnTo>
                  <a:close/>
                </a:path>
              </a:pathLst>
            </a:custGeom>
            <a:solidFill>
              <a:srgbClr val="393F6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3" name="iṧ1îďê">
              <a:extLst>
                <a:ext uri="{FF2B5EF4-FFF2-40B4-BE49-F238E27FC236}">
                  <a16:creationId xmlns="" xmlns:a16="http://schemas.microsoft.com/office/drawing/2014/main" id="{2118EA94-6C05-4C21-8FF9-8AB64C09243B}"/>
                </a:ext>
              </a:extLst>
            </p:cNvPr>
            <p:cNvSpPr/>
            <p:nvPr/>
          </p:nvSpPr>
          <p:spPr bwMode="auto">
            <a:xfrm>
              <a:off x="2339401" y="3737297"/>
              <a:ext cx="103181" cy="47319"/>
            </a:xfrm>
            <a:custGeom>
              <a:avLst/>
              <a:gdLst>
                <a:gd name="T0" fmla="*/ 157 w 157"/>
                <a:gd name="T1" fmla="*/ 0 h 72"/>
                <a:gd name="T2" fmla="*/ 138 w 157"/>
                <a:gd name="T3" fmla="*/ 2 h 72"/>
                <a:gd name="T4" fmla="*/ 0 w 157"/>
                <a:gd name="T5" fmla="*/ 40 h 72"/>
                <a:gd name="T6" fmla="*/ 10 w 157"/>
                <a:gd name="T7" fmla="*/ 72 h 72"/>
                <a:gd name="T8" fmla="*/ 151 w 157"/>
                <a:gd name="T9" fmla="*/ 32 h 72"/>
                <a:gd name="T10" fmla="*/ 157 w 157"/>
                <a:gd name="T11" fmla="*/ 0 h 72"/>
              </a:gdLst>
              <a:ahLst/>
              <a:cxnLst>
                <a:cxn ang="0">
                  <a:pos x="T0" y="T1"/>
                </a:cxn>
                <a:cxn ang="0">
                  <a:pos x="T2" y="T3"/>
                </a:cxn>
                <a:cxn ang="0">
                  <a:pos x="T4" y="T5"/>
                </a:cxn>
                <a:cxn ang="0">
                  <a:pos x="T6" y="T7"/>
                </a:cxn>
                <a:cxn ang="0">
                  <a:pos x="T8" y="T9"/>
                </a:cxn>
                <a:cxn ang="0">
                  <a:pos x="T10" y="T11"/>
                </a:cxn>
              </a:cxnLst>
              <a:rect l="0" t="0" r="r" b="b"/>
              <a:pathLst>
                <a:path w="157" h="72">
                  <a:moveTo>
                    <a:pt x="157" y="0"/>
                  </a:moveTo>
                  <a:lnTo>
                    <a:pt x="138" y="2"/>
                  </a:lnTo>
                  <a:lnTo>
                    <a:pt x="0" y="40"/>
                  </a:lnTo>
                  <a:lnTo>
                    <a:pt x="10" y="72"/>
                  </a:lnTo>
                  <a:lnTo>
                    <a:pt x="151" y="32"/>
                  </a:lnTo>
                  <a:lnTo>
                    <a:pt x="157"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4" name="iśľiḓé">
              <a:extLst>
                <a:ext uri="{FF2B5EF4-FFF2-40B4-BE49-F238E27FC236}">
                  <a16:creationId xmlns="" xmlns:a16="http://schemas.microsoft.com/office/drawing/2014/main" id="{CF7700B8-481E-4E4E-9853-A57414B16CE7}"/>
                </a:ext>
              </a:extLst>
            </p:cNvPr>
            <p:cNvSpPr/>
            <p:nvPr/>
          </p:nvSpPr>
          <p:spPr bwMode="auto">
            <a:xfrm>
              <a:off x="1990425" y="3789216"/>
              <a:ext cx="23002" cy="14459"/>
            </a:xfrm>
            <a:custGeom>
              <a:avLst/>
              <a:gdLst>
                <a:gd name="T0" fmla="*/ 30 w 35"/>
                <a:gd name="T1" fmla="*/ 0 h 22"/>
                <a:gd name="T2" fmla="*/ 0 w 35"/>
                <a:gd name="T3" fmla="*/ 3 h 22"/>
                <a:gd name="T4" fmla="*/ 6 w 35"/>
                <a:gd name="T5" fmla="*/ 22 h 22"/>
                <a:gd name="T6" fmla="*/ 35 w 35"/>
                <a:gd name="T7" fmla="*/ 15 h 22"/>
                <a:gd name="T8" fmla="*/ 30 w 35"/>
                <a:gd name="T9" fmla="*/ 0 h 22"/>
              </a:gdLst>
              <a:ahLst/>
              <a:cxnLst>
                <a:cxn ang="0">
                  <a:pos x="T0" y="T1"/>
                </a:cxn>
                <a:cxn ang="0">
                  <a:pos x="T2" y="T3"/>
                </a:cxn>
                <a:cxn ang="0">
                  <a:pos x="T4" y="T5"/>
                </a:cxn>
                <a:cxn ang="0">
                  <a:pos x="T6" y="T7"/>
                </a:cxn>
                <a:cxn ang="0">
                  <a:pos x="T8" y="T9"/>
                </a:cxn>
              </a:cxnLst>
              <a:rect l="0" t="0" r="r" b="b"/>
              <a:pathLst>
                <a:path w="35" h="22">
                  <a:moveTo>
                    <a:pt x="30" y="0"/>
                  </a:moveTo>
                  <a:lnTo>
                    <a:pt x="0" y="3"/>
                  </a:lnTo>
                  <a:lnTo>
                    <a:pt x="6" y="22"/>
                  </a:lnTo>
                  <a:lnTo>
                    <a:pt x="35" y="15"/>
                  </a:lnTo>
                  <a:lnTo>
                    <a:pt x="30" y="0"/>
                  </a:lnTo>
                  <a:close/>
                </a:path>
              </a:pathLst>
            </a:custGeom>
            <a:solidFill>
              <a:srgbClr val="3582B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5" name="ïṥļïḑé">
              <a:extLst>
                <a:ext uri="{FF2B5EF4-FFF2-40B4-BE49-F238E27FC236}">
                  <a16:creationId xmlns="" xmlns:a16="http://schemas.microsoft.com/office/drawing/2014/main" id="{47530523-ACA8-4903-9D1E-657F8214AAA6}"/>
                </a:ext>
              </a:extLst>
            </p:cNvPr>
            <p:cNvSpPr/>
            <p:nvPr/>
          </p:nvSpPr>
          <p:spPr bwMode="auto">
            <a:xfrm>
              <a:off x="1990425" y="3789216"/>
              <a:ext cx="23002" cy="14459"/>
            </a:xfrm>
            <a:custGeom>
              <a:avLst/>
              <a:gdLst>
                <a:gd name="T0" fmla="*/ 30 w 35"/>
                <a:gd name="T1" fmla="*/ 0 h 22"/>
                <a:gd name="T2" fmla="*/ 0 w 35"/>
                <a:gd name="T3" fmla="*/ 3 h 22"/>
                <a:gd name="T4" fmla="*/ 6 w 35"/>
                <a:gd name="T5" fmla="*/ 22 h 22"/>
                <a:gd name="T6" fmla="*/ 35 w 35"/>
                <a:gd name="T7" fmla="*/ 15 h 22"/>
                <a:gd name="T8" fmla="*/ 30 w 35"/>
                <a:gd name="T9" fmla="*/ 0 h 22"/>
              </a:gdLst>
              <a:ahLst/>
              <a:cxnLst>
                <a:cxn ang="0">
                  <a:pos x="T0" y="T1"/>
                </a:cxn>
                <a:cxn ang="0">
                  <a:pos x="T2" y="T3"/>
                </a:cxn>
                <a:cxn ang="0">
                  <a:pos x="T4" y="T5"/>
                </a:cxn>
                <a:cxn ang="0">
                  <a:pos x="T6" y="T7"/>
                </a:cxn>
                <a:cxn ang="0">
                  <a:pos x="T8" y="T9"/>
                </a:cxn>
              </a:cxnLst>
              <a:rect l="0" t="0" r="r" b="b"/>
              <a:pathLst>
                <a:path w="35" h="22">
                  <a:moveTo>
                    <a:pt x="30" y="0"/>
                  </a:moveTo>
                  <a:lnTo>
                    <a:pt x="0" y="3"/>
                  </a:lnTo>
                  <a:lnTo>
                    <a:pt x="6" y="22"/>
                  </a:lnTo>
                  <a:lnTo>
                    <a:pt x="35" y="15"/>
                  </a:lnTo>
                  <a:lnTo>
                    <a:pt x="3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6" name="ïṩ1íḋè">
              <a:extLst>
                <a:ext uri="{FF2B5EF4-FFF2-40B4-BE49-F238E27FC236}">
                  <a16:creationId xmlns="" xmlns:a16="http://schemas.microsoft.com/office/drawing/2014/main" id="{4BF797D4-F1FF-40B7-A24B-694925F33C54}"/>
                </a:ext>
              </a:extLst>
            </p:cNvPr>
            <p:cNvSpPr/>
            <p:nvPr/>
          </p:nvSpPr>
          <p:spPr bwMode="auto">
            <a:xfrm>
              <a:off x="2010141" y="3786587"/>
              <a:ext cx="21688" cy="12487"/>
            </a:xfrm>
            <a:custGeom>
              <a:avLst/>
              <a:gdLst>
                <a:gd name="T0" fmla="*/ 30 w 33"/>
                <a:gd name="T1" fmla="*/ 0 h 19"/>
                <a:gd name="T2" fmla="*/ 0 w 33"/>
                <a:gd name="T3" fmla="*/ 4 h 19"/>
                <a:gd name="T4" fmla="*/ 5 w 33"/>
                <a:gd name="T5" fmla="*/ 19 h 19"/>
                <a:gd name="T6" fmla="*/ 33 w 33"/>
                <a:gd name="T7" fmla="*/ 10 h 19"/>
                <a:gd name="T8" fmla="*/ 30 w 33"/>
                <a:gd name="T9" fmla="*/ 0 h 19"/>
              </a:gdLst>
              <a:ahLst/>
              <a:cxnLst>
                <a:cxn ang="0">
                  <a:pos x="T0" y="T1"/>
                </a:cxn>
                <a:cxn ang="0">
                  <a:pos x="T2" y="T3"/>
                </a:cxn>
                <a:cxn ang="0">
                  <a:pos x="T4" y="T5"/>
                </a:cxn>
                <a:cxn ang="0">
                  <a:pos x="T6" y="T7"/>
                </a:cxn>
                <a:cxn ang="0">
                  <a:pos x="T8" y="T9"/>
                </a:cxn>
              </a:cxnLst>
              <a:rect l="0" t="0" r="r" b="b"/>
              <a:pathLst>
                <a:path w="33" h="19">
                  <a:moveTo>
                    <a:pt x="30" y="0"/>
                  </a:moveTo>
                  <a:lnTo>
                    <a:pt x="0" y="4"/>
                  </a:lnTo>
                  <a:lnTo>
                    <a:pt x="5" y="19"/>
                  </a:lnTo>
                  <a:lnTo>
                    <a:pt x="33" y="10"/>
                  </a:lnTo>
                  <a:lnTo>
                    <a:pt x="30" y="0"/>
                  </a:lnTo>
                  <a:close/>
                </a:path>
              </a:pathLst>
            </a:custGeom>
            <a:solidFill>
              <a:srgbClr val="9B363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7" name="iśḷíďè">
              <a:extLst>
                <a:ext uri="{FF2B5EF4-FFF2-40B4-BE49-F238E27FC236}">
                  <a16:creationId xmlns="" xmlns:a16="http://schemas.microsoft.com/office/drawing/2014/main" id="{09DEBB0B-FB3C-4A8B-BE0C-07CFBC341222}"/>
                </a:ext>
              </a:extLst>
            </p:cNvPr>
            <p:cNvSpPr/>
            <p:nvPr/>
          </p:nvSpPr>
          <p:spPr bwMode="auto">
            <a:xfrm>
              <a:off x="2010141" y="3786587"/>
              <a:ext cx="21688" cy="12487"/>
            </a:xfrm>
            <a:custGeom>
              <a:avLst/>
              <a:gdLst>
                <a:gd name="T0" fmla="*/ 30 w 33"/>
                <a:gd name="T1" fmla="*/ 0 h 19"/>
                <a:gd name="T2" fmla="*/ 0 w 33"/>
                <a:gd name="T3" fmla="*/ 4 h 19"/>
                <a:gd name="T4" fmla="*/ 5 w 33"/>
                <a:gd name="T5" fmla="*/ 19 h 19"/>
                <a:gd name="T6" fmla="*/ 33 w 33"/>
                <a:gd name="T7" fmla="*/ 10 h 19"/>
                <a:gd name="T8" fmla="*/ 30 w 33"/>
                <a:gd name="T9" fmla="*/ 0 h 19"/>
              </a:gdLst>
              <a:ahLst/>
              <a:cxnLst>
                <a:cxn ang="0">
                  <a:pos x="T0" y="T1"/>
                </a:cxn>
                <a:cxn ang="0">
                  <a:pos x="T2" y="T3"/>
                </a:cxn>
                <a:cxn ang="0">
                  <a:pos x="T4" y="T5"/>
                </a:cxn>
                <a:cxn ang="0">
                  <a:pos x="T6" y="T7"/>
                </a:cxn>
                <a:cxn ang="0">
                  <a:pos x="T8" y="T9"/>
                </a:cxn>
              </a:cxnLst>
              <a:rect l="0" t="0" r="r" b="b"/>
              <a:pathLst>
                <a:path w="33" h="19">
                  <a:moveTo>
                    <a:pt x="30" y="0"/>
                  </a:moveTo>
                  <a:lnTo>
                    <a:pt x="0" y="4"/>
                  </a:lnTo>
                  <a:lnTo>
                    <a:pt x="5" y="19"/>
                  </a:lnTo>
                  <a:lnTo>
                    <a:pt x="33" y="10"/>
                  </a:lnTo>
                  <a:lnTo>
                    <a:pt x="3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8" name="ïṥḻïďê">
              <a:extLst>
                <a:ext uri="{FF2B5EF4-FFF2-40B4-BE49-F238E27FC236}">
                  <a16:creationId xmlns="" xmlns:a16="http://schemas.microsoft.com/office/drawing/2014/main" id="{A5682C97-9089-46AC-A6A3-76A80B25EF5B}"/>
                </a:ext>
              </a:extLst>
            </p:cNvPr>
            <p:cNvSpPr/>
            <p:nvPr/>
          </p:nvSpPr>
          <p:spPr bwMode="auto">
            <a:xfrm>
              <a:off x="2060747" y="3780015"/>
              <a:ext cx="19716" cy="4601"/>
            </a:xfrm>
            <a:custGeom>
              <a:avLst/>
              <a:gdLst>
                <a:gd name="T0" fmla="*/ 30 w 30"/>
                <a:gd name="T1" fmla="*/ 0 h 7"/>
                <a:gd name="T2" fmla="*/ 0 w 30"/>
                <a:gd name="T3" fmla="*/ 3 h 7"/>
                <a:gd name="T4" fmla="*/ 2 w 30"/>
                <a:gd name="T5" fmla="*/ 7 h 7"/>
                <a:gd name="T6" fmla="*/ 30 w 30"/>
                <a:gd name="T7" fmla="*/ 0 h 7"/>
                <a:gd name="T8" fmla="*/ 30 w 30"/>
                <a:gd name="T9" fmla="*/ 0 h 7"/>
              </a:gdLst>
              <a:ahLst/>
              <a:cxnLst>
                <a:cxn ang="0">
                  <a:pos x="T0" y="T1"/>
                </a:cxn>
                <a:cxn ang="0">
                  <a:pos x="T2" y="T3"/>
                </a:cxn>
                <a:cxn ang="0">
                  <a:pos x="T4" y="T5"/>
                </a:cxn>
                <a:cxn ang="0">
                  <a:pos x="T6" y="T7"/>
                </a:cxn>
                <a:cxn ang="0">
                  <a:pos x="T8" y="T9"/>
                </a:cxn>
              </a:cxnLst>
              <a:rect l="0" t="0" r="r" b="b"/>
              <a:pathLst>
                <a:path w="30" h="7">
                  <a:moveTo>
                    <a:pt x="30" y="0"/>
                  </a:moveTo>
                  <a:lnTo>
                    <a:pt x="0" y="3"/>
                  </a:lnTo>
                  <a:lnTo>
                    <a:pt x="2" y="7"/>
                  </a:lnTo>
                  <a:lnTo>
                    <a:pt x="30" y="0"/>
                  </a:lnTo>
                  <a:lnTo>
                    <a:pt x="30" y="0"/>
                  </a:lnTo>
                  <a:close/>
                </a:path>
              </a:pathLst>
            </a:custGeom>
            <a:solidFill>
              <a:srgbClr val="3582B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69" name="íşlïḍe">
              <a:extLst>
                <a:ext uri="{FF2B5EF4-FFF2-40B4-BE49-F238E27FC236}">
                  <a16:creationId xmlns="" xmlns:a16="http://schemas.microsoft.com/office/drawing/2014/main" id="{8A973062-30CF-449F-800A-A12D779BE9BF}"/>
                </a:ext>
              </a:extLst>
            </p:cNvPr>
            <p:cNvSpPr/>
            <p:nvPr/>
          </p:nvSpPr>
          <p:spPr bwMode="auto">
            <a:xfrm>
              <a:off x="2060747" y="3780015"/>
              <a:ext cx="19716" cy="4601"/>
            </a:xfrm>
            <a:custGeom>
              <a:avLst/>
              <a:gdLst>
                <a:gd name="T0" fmla="*/ 30 w 30"/>
                <a:gd name="T1" fmla="*/ 0 h 7"/>
                <a:gd name="T2" fmla="*/ 0 w 30"/>
                <a:gd name="T3" fmla="*/ 3 h 7"/>
                <a:gd name="T4" fmla="*/ 2 w 30"/>
                <a:gd name="T5" fmla="*/ 7 h 7"/>
                <a:gd name="T6" fmla="*/ 30 w 30"/>
                <a:gd name="T7" fmla="*/ 0 h 7"/>
                <a:gd name="T8" fmla="*/ 30 w 30"/>
                <a:gd name="T9" fmla="*/ 0 h 7"/>
              </a:gdLst>
              <a:ahLst/>
              <a:cxnLst>
                <a:cxn ang="0">
                  <a:pos x="T0" y="T1"/>
                </a:cxn>
                <a:cxn ang="0">
                  <a:pos x="T2" y="T3"/>
                </a:cxn>
                <a:cxn ang="0">
                  <a:pos x="T4" y="T5"/>
                </a:cxn>
                <a:cxn ang="0">
                  <a:pos x="T6" y="T7"/>
                </a:cxn>
                <a:cxn ang="0">
                  <a:pos x="T8" y="T9"/>
                </a:cxn>
              </a:cxnLst>
              <a:rect l="0" t="0" r="r" b="b"/>
              <a:pathLst>
                <a:path w="30" h="7">
                  <a:moveTo>
                    <a:pt x="30" y="0"/>
                  </a:moveTo>
                  <a:lnTo>
                    <a:pt x="0" y="3"/>
                  </a:lnTo>
                  <a:lnTo>
                    <a:pt x="2" y="7"/>
                  </a:lnTo>
                  <a:lnTo>
                    <a:pt x="30" y="0"/>
                  </a:lnTo>
                  <a:lnTo>
                    <a:pt x="3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0" name="iŝḻïḋe">
              <a:extLst>
                <a:ext uri="{FF2B5EF4-FFF2-40B4-BE49-F238E27FC236}">
                  <a16:creationId xmlns="" xmlns:a16="http://schemas.microsoft.com/office/drawing/2014/main" id="{5E28E0B9-5018-458C-97F6-04C30C7E1B79}"/>
                </a:ext>
              </a:extLst>
            </p:cNvPr>
            <p:cNvSpPr/>
            <p:nvPr/>
          </p:nvSpPr>
          <p:spPr bwMode="auto">
            <a:xfrm>
              <a:off x="2080463" y="3779359"/>
              <a:ext cx="1972" cy="658"/>
            </a:xfrm>
            <a:custGeom>
              <a:avLst/>
              <a:gdLst>
                <a:gd name="T0" fmla="*/ 3 w 3"/>
                <a:gd name="T1" fmla="*/ 0 h 1"/>
                <a:gd name="T2" fmla="*/ 0 w 3"/>
                <a:gd name="T3" fmla="*/ 1 h 1"/>
                <a:gd name="T4" fmla="*/ 0 w 3"/>
                <a:gd name="T5" fmla="*/ 1 h 1"/>
                <a:gd name="T6" fmla="*/ 3 w 3"/>
                <a:gd name="T7" fmla="*/ 0 h 1"/>
              </a:gdLst>
              <a:ahLst/>
              <a:cxnLst>
                <a:cxn ang="0">
                  <a:pos x="T0" y="T1"/>
                </a:cxn>
                <a:cxn ang="0">
                  <a:pos x="T2" y="T3"/>
                </a:cxn>
                <a:cxn ang="0">
                  <a:pos x="T4" y="T5"/>
                </a:cxn>
                <a:cxn ang="0">
                  <a:pos x="T6" y="T7"/>
                </a:cxn>
              </a:cxnLst>
              <a:rect l="0" t="0" r="r" b="b"/>
              <a:pathLst>
                <a:path w="3" h="1">
                  <a:moveTo>
                    <a:pt x="3" y="0"/>
                  </a:moveTo>
                  <a:lnTo>
                    <a:pt x="0" y="1"/>
                  </a:lnTo>
                  <a:lnTo>
                    <a:pt x="0" y="1"/>
                  </a:lnTo>
                  <a:lnTo>
                    <a:pt x="3" y="0"/>
                  </a:lnTo>
                  <a:close/>
                </a:path>
              </a:pathLst>
            </a:custGeom>
            <a:solidFill>
              <a:srgbClr val="9B363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1" name="íṧliḋê">
              <a:extLst>
                <a:ext uri="{FF2B5EF4-FFF2-40B4-BE49-F238E27FC236}">
                  <a16:creationId xmlns="" xmlns:a16="http://schemas.microsoft.com/office/drawing/2014/main" id="{D92A985C-3E14-4B4D-AE28-761C429F375F}"/>
                </a:ext>
              </a:extLst>
            </p:cNvPr>
            <p:cNvSpPr/>
            <p:nvPr/>
          </p:nvSpPr>
          <p:spPr bwMode="auto">
            <a:xfrm>
              <a:off x="2080463" y="3779359"/>
              <a:ext cx="1972" cy="658"/>
            </a:xfrm>
            <a:custGeom>
              <a:avLst/>
              <a:gdLst>
                <a:gd name="T0" fmla="*/ 3 w 3"/>
                <a:gd name="T1" fmla="*/ 0 h 1"/>
                <a:gd name="T2" fmla="*/ 0 w 3"/>
                <a:gd name="T3" fmla="*/ 1 h 1"/>
                <a:gd name="T4" fmla="*/ 0 w 3"/>
                <a:gd name="T5" fmla="*/ 1 h 1"/>
                <a:gd name="T6" fmla="*/ 3 w 3"/>
                <a:gd name="T7" fmla="*/ 0 h 1"/>
              </a:gdLst>
              <a:ahLst/>
              <a:cxnLst>
                <a:cxn ang="0">
                  <a:pos x="T0" y="T1"/>
                </a:cxn>
                <a:cxn ang="0">
                  <a:pos x="T2" y="T3"/>
                </a:cxn>
                <a:cxn ang="0">
                  <a:pos x="T4" y="T5"/>
                </a:cxn>
                <a:cxn ang="0">
                  <a:pos x="T6" y="T7"/>
                </a:cxn>
              </a:cxnLst>
              <a:rect l="0" t="0" r="r" b="b"/>
              <a:pathLst>
                <a:path w="3" h="1">
                  <a:moveTo>
                    <a:pt x="3" y="0"/>
                  </a:moveTo>
                  <a:lnTo>
                    <a:pt x="0" y="1"/>
                  </a:lnTo>
                  <a:lnTo>
                    <a:pt x="0" y="1"/>
                  </a:lnTo>
                  <a:lnTo>
                    <a:pt x="3"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2" name="iŝļîḍé">
              <a:extLst>
                <a:ext uri="{FF2B5EF4-FFF2-40B4-BE49-F238E27FC236}">
                  <a16:creationId xmlns="" xmlns:a16="http://schemas.microsoft.com/office/drawing/2014/main" id="{B9E63BC2-CEFC-4FDC-8060-9FCB617595D2}"/>
                </a:ext>
              </a:extLst>
            </p:cNvPr>
            <p:cNvSpPr/>
            <p:nvPr/>
          </p:nvSpPr>
          <p:spPr bwMode="auto">
            <a:xfrm>
              <a:off x="2436010" y="3729411"/>
              <a:ext cx="67692" cy="43376"/>
            </a:xfrm>
            <a:custGeom>
              <a:avLst/>
              <a:gdLst>
                <a:gd name="T0" fmla="*/ 103 w 103"/>
                <a:gd name="T1" fmla="*/ 0 h 66"/>
                <a:gd name="T2" fmla="*/ 37 w 103"/>
                <a:gd name="T3" fmla="*/ 9 h 66"/>
                <a:gd name="T4" fmla="*/ 44 w 103"/>
                <a:gd name="T5" fmla="*/ 34 h 66"/>
                <a:gd name="T6" fmla="*/ 4 w 103"/>
                <a:gd name="T7" fmla="*/ 44 h 66"/>
                <a:gd name="T8" fmla="*/ 0 w 103"/>
                <a:gd name="T9" fmla="*/ 66 h 66"/>
                <a:gd name="T10" fmla="*/ 94 w 103"/>
                <a:gd name="T11" fmla="*/ 52 h 66"/>
                <a:gd name="T12" fmla="*/ 103 w 103"/>
                <a:gd name="T13" fmla="*/ 0 h 66"/>
              </a:gdLst>
              <a:ahLst/>
              <a:cxnLst>
                <a:cxn ang="0">
                  <a:pos x="T0" y="T1"/>
                </a:cxn>
                <a:cxn ang="0">
                  <a:pos x="T2" y="T3"/>
                </a:cxn>
                <a:cxn ang="0">
                  <a:pos x="T4" y="T5"/>
                </a:cxn>
                <a:cxn ang="0">
                  <a:pos x="T6" y="T7"/>
                </a:cxn>
                <a:cxn ang="0">
                  <a:pos x="T8" y="T9"/>
                </a:cxn>
                <a:cxn ang="0">
                  <a:pos x="T10" y="T11"/>
                </a:cxn>
                <a:cxn ang="0">
                  <a:pos x="T12" y="T13"/>
                </a:cxn>
              </a:cxnLst>
              <a:rect l="0" t="0" r="r" b="b"/>
              <a:pathLst>
                <a:path w="103" h="66">
                  <a:moveTo>
                    <a:pt x="103" y="0"/>
                  </a:moveTo>
                  <a:lnTo>
                    <a:pt x="37" y="9"/>
                  </a:lnTo>
                  <a:lnTo>
                    <a:pt x="44" y="34"/>
                  </a:lnTo>
                  <a:lnTo>
                    <a:pt x="4" y="44"/>
                  </a:lnTo>
                  <a:lnTo>
                    <a:pt x="0" y="66"/>
                  </a:lnTo>
                  <a:lnTo>
                    <a:pt x="94" y="52"/>
                  </a:lnTo>
                  <a:lnTo>
                    <a:pt x="103" y="0"/>
                  </a:lnTo>
                  <a:close/>
                </a:path>
              </a:pathLst>
            </a:custGeom>
            <a:solidFill>
              <a:srgbClr val="6377A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3" name="išľiḍe">
              <a:extLst>
                <a:ext uri="{FF2B5EF4-FFF2-40B4-BE49-F238E27FC236}">
                  <a16:creationId xmlns="" xmlns:a16="http://schemas.microsoft.com/office/drawing/2014/main" id="{372964DF-7FC9-49C4-AA38-D6C50174DDB4}"/>
                </a:ext>
              </a:extLst>
            </p:cNvPr>
            <p:cNvSpPr/>
            <p:nvPr/>
          </p:nvSpPr>
          <p:spPr bwMode="auto">
            <a:xfrm>
              <a:off x="2436010" y="3729411"/>
              <a:ext cx="67692" cy="43376"/>
            </a:xfrm>
            <a:custGeom>
              <a:avLst/>
              <a:gdLst>
                <a:gd name="T0" fmla="*/ 103 w 103"/>
                <a:gd name="T1" fmla="*/ 0 h 66"/>
                <a:gd name="T2" fmla="*/ 37 w 103"/>
                <a:gd name="T3" fmla="*/ 9 h 66"/>
                <a:gd name="T4" fmla="*/ 44 w 103"/>
                <a:gd name="T5" fmla="*/ 34 h 66"/>
                <a:gd name="T6" fmla="*/ 4 w 103"/>
                <a:gd name="T7" fmla="*/ 44 h 66"/>
                <a:gd name="T8" fmla="*/ 0 w 103"/>
                <a:gd name="T9" fmla="*/ 66 h 66"/>
                <a:gd name="T10" fmla="*/ 94 w 103"/>
                <a:gd name="T11" fmla="*/ 52 h 66"/>
                <a:gd name="T12" fmla="*/ 103 w 103"/>
                <a:gd name="T13" fmla="*/ 0 h 66"/>
              </a:gdLst>
              <a:ahLst/>
              <a:cxnLst>
                <a:cxn ang="0">
                  <a:pos x="T0" y="T1"/>
                </a:cxn>
                <a:cxn ang="0">
                  <a:pos x="T2" y="T3"/>
                </a:cxn>
                <a:cxn ang="0">
                  <a:pos x="T4" y="T5"/>
                </a:cxn>
                <a:cxn ang="0">
                  <a:pos x="T6" y="T7"/>
                </a:cxn>
                <a:cxn ang="0">
                  <a:pos x="T8" y="T9"/>
                </a:cxn>
                <a:cxn ang="0">
                  <a:pos x="T10" y="T11"/>
                </a:cxn>
                <a:cxn ang="0">
                  <a:pos x="T12" y="T13"/>
                </a:cxn>
              </a:cxnLst>
              <a:rect l="0" t="0" r="r" b="b"/>
              <a:pathLst>
                <a:path w="103" h="66">
                  <a:moveTo>
                    <a:pt x="103" y="0"/>
                  </a:moveTo>
                  <a:lnTo>
                    <a:pt x="37" y="9"/>
                  </a:lnTo>
                  <a:lnTo>
                    <a:pt x="44" y="34"/>
                  </a:lnTo>
                  <a:lnTo>
                    <a:pt x="4" y="44"/>
                  </a:lnTo>
                  <a:lnTo>
                    <a:pt x="0" y="66"/>
                  </a:lnTo>
                  <a:lnTo>
                    <a:pt x="94" y="52"/>
                  </a:lnTo>
                  <a:lnTo>
                    <a:pt x="103"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4" name="î$ļïḑé">
              <a:extLst>
                <a:ext uri="{FF2B5EF4-FFF2-40B4-BE49-F238E27FC236}">
                  <a16:creationId xmlns="" xmlns:a16="http://schemas.microsoft.com/office/drawing/2014/main" id="{5497BCDC-D2C3-4948-90CE-E7AB1F9FB576}"/>
                </a:ext>
              </a:extLst>
            </p:cNvPr>
            <p:cNvSpPr/>
            <p:nvPr/>
          </p:nvSpPr>
          <p:spPr bwMode="auto">
            <a:xfrm>
              <a:off x="2438638" y="3735326"/>
              <a:ext cx="26288" cy="23002"/>
            </a:xfrm>
            <a:custGeom>
              <a:avLst/>
              <a:gdLst>
                <a:gd name="T0" fmla="*/ 33 w 40"/>
                <a:gd name="T1" fmla="*/ 0 h 35"/>
                <a:gd name="T2" fmla="*/ 6 w 40"/>
                <a:gd name="T3" fmla="*/ 3 h 35"/>
                <a:gd name="T4" fmla="*/ 0 w 40"/>
                <a:gd name="T5" fmla="*/ 35 h 35"/>
                <a:gd name="T6" fmla="*/ 40 w 40"/>
                <a:gd name="T7" fmla="*/ 25 h 35"/>
                <a:gd name="T8" fmla="*/ 33 w 40"/>
                <a:gd name="T9" fmla="*/ 0 h 35"/>
              </a:gdLst>
              <a:ahLst/>
              <a:cxnLst>
                <a:cxn ang="0">
                  <a:pos x="T0" y="T1"/>
                </a:cxn>
                <a:cxn ang="0">
                  <a:pos x="T2" y="T3"/>
                </a:cxn>
                <a:cxn ang="0">
                  <a:pos x="T4" y="T5"/>
                </a:cxn>
                <a:cxn ang="0">
                  <a:pos x="T6" y="T7"/>
                </a:cxn>
                <a:cxn ang="0">
                  <a:pos x="T8" y="T9"/>
                </a:cxn>
              </a:cxnLst>
              <a:rect l="0" t="0" r="r" b="b"/>
              <a:pathLst>
                <a:path w="40" h="35">
                  <a:moveTo>
                    <a:pt x="33" y="0"/>
                  </a:moveTo>
                  <a:lnTo>
                    <a:pt x="6" y="3"/>
                  </a:lnTo>
                  <a:lnTo>
                    <a:pt x="0" y="35"/>
                  </a:lnTo>
                  <a:lnTo>
                    <a:pt x="40" y="25"/>
                  </a:lnTo>
                  <a:lnTo>
                    <a:pt x="33" y="0"/>
                  </a:lnTo>
                  <a:close/>
                </a:path>
              </a:pathLst>
            </a:custGeom>
            <a:solidFill>
              <a:srgbClr val="242C5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5" name="ísḻïḋé">
              <a:extLst>
                <a:ext uri="{FF2B5EF4-FFF2-40B4-BE49-F238E27FC236}">
                  <a16:creationId xmlns="" xmlns:a16="http://schemas.microsoft.com/office/drawing/2014/main" id="{A982CBFB-0281-4CA3-A6DB-923BB6E94FBB}"/>
                </a:ext>
              </a:extLst>
            </p:cNvPr>
            <p:cNvSpPr/>
            <p:nvPr/>
          </p:nvSpPr>
          <p:spPr bwMode="auto">
            <a:xfrm>
              <a:off x="2438638" y="3735326"/>
              <a:ext cx="26288" cy="23002"/>
            </a:xfrm>
            <a:custGeom>
              <a:avLst/>
              <a:gdLst>
                <a:gd name="T0" fmla="*/ 33 w 40"/>
                <a:gd name="T1" fmla="*/ 0 h 35"/>
                <a:gd name="T2" fmla="*/ 6 w 40"/>
                <a:gd name="T3" fmla="*/ 3 h 35"/>
                <a:gd name="T4" fmla="*/ 0 w 40"/>
                <a:gd name="T5" fmla="*/ 35 h 35"/>
                <a:gd name="T6" fmla="*/ 40 w 40"/>
                <a:gd name="T7" fmla="*/ 25 h 35"/>
                <a:gd name="T8" fmla="*/ 33 w 40"/>
                <a:gd name="T9" fmla="*/ 0 h 35"/>
              </a:gdLst>
              <a:ahLst/>
              <a:cxnLst>
                <a:cxn ang="0">
                  <a:pos x="T0" y="T1"/>
                </a:cxn>
                <a:cxn ang="0">
                  <a:pos x="T2" y="T3"/>
                </a:cxn>
                <a:cxn ang="0">
                  <a:pos x="T4" y="T5"/>
                </a:cxn>
                <a:cxn ang="0">
                  <a:pos x="T6" y="T7"/>
                </a:cxn>
                <a:cxn ang="0">
                  <a:pos x="T8" y="T9"/>
                </a:cxn>
              </a:cxnLst>
              <a:rect l="0" t="0" r="r" b="b"/>
              <a:pathLst>
                <a:path w="40" h="35">
                  <a:moveTo>
                    <a:pt x="33" y="0"/>
                  </a:moveTo>
                  <a:lnTo>
                    <a:pt x="6" y="3"/>
                  </a:lnTo>
                  <a:lnTo>
                    <a:pt x="0" y="35"/>
                  </a:lnTo>
                  <a:lnTo>
                    <a:pt x="40" y="25"/>
                  </a:lnTo>
                  <a:lnTo>
                    <a:pt x="33"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6" name="í$1íďe">
              <a:extLst>
                <a:ext uri="{FF2B5EF4-FFF2-40B4-BE49-F238E27FC236}">
                  <a16:creationId xmlns="" xmlns:a16="http://schemas.microsoft.com/office/drawing/2014/main" id="{29CC3819-3EC6-4A3D-A615-B7AA37D42AF1}"/>
                </a:ext>
              </a:extLst>
            </p:cNvPr>
            <p:cNvSpPr/>
            <p:nvPr/>
          </p:nvSpPr>
          <p:spPr bwMode="auto">
            <a:xfrm>
              <a:off x="2497787" y="3537507"/>
              <a:ext cx="1431390" cy="226078"/>
            </a:xfrm>
            <a:custGeom>
              <a:avLst/>
              <a:gdLst>
                <a:gd name="T0" fmla="*/ 287 w 1527"/>
                <a:gd name="T1" fmla="*/ 163 h 241"/>
                <a:gd name="T2" fmla="*/ 216 w 1527"/>
                <a:gd name="T3" fmla="*/ 172 h 241"/>
                <a:gd name="T4" fmla="*/ 215 w 1527"/>
                <a:gd name="T5" fmla="*/ 179 h 241"/>
                <a:gd name="T6" fmla="*/ 6 w 1527"/>
                <a:gd name="T7" fmla="*/ 205 h 241"/>
                <a:gd name="T8" fmla="*/ 0 w 1527"/>
                <a:gd name="T9" fmla="*/ 241 h 241"/>
                <a:gd name="T10" fmla="*/ 409 w 1527"/>
                <a:gd name="T11" fmla="*/ 184 h 241"/>
                <a:gd name="T12" fmla="*/ 287 w 1527"/>
                <a:gd name="T13" fmla="*/ 163 h 241"/>
                <a:gd name="T14" fmla="*/ 1129 w 1527"/>
                <a:gd name="T15" fmla="*/ 52 h 241"/>
                <a:gd name="T16" fmla="*/ 389 w 1527"/>
                <a:gd name="T17" fmla="*/ 149 h 241"/>
                <a:gd name="T18" fmla="*/ 509 w 1527"/>
                <a:gd name="T19" fmla="*/ 170 h 241"/>
                <a:gd name="T20" fmla="*/ 1225 w 1527"/>
                <a:gd name="T21" fmla="*/ 68 h 241"/>
                <a:gd name="T22" fmla="*/ 1129 w 1527"/>
                <a:gd name="T23" fmla="*/ 52 h 241"/>
                <a:gd name="T24" fmla="*/ 1325 w 1527"/>
                <a:gd name="T25" fmla="*/ 26 h 241"/>
                <a:gd name="T26" fmla="*/ 1197 w 1527"/>
                <a:gd name="T27" fmla="*/ 43 h 241"/>
                <a:gd name="T28" fmla="*/ 1291 w 1527"/>
                <a:gd name="T29" fmla="*/ 59 h 241"/>
                <a:gd name="T30" fmla="*/ 1415 w 1527"/>
                <a:gd name="T31" fmla="*/ 42 h 241"/>
                <a:gd name="T32" fmla="*/ 1325 w 1527"/>
                <a:gd name="T33" fmla="*/ 26 h 241"/>
                <a:gd name="T34" fmla="*/ 1520 w 1527"/>
                <a:gd name="T35" fmla="*/ 0 h 241"/>
                <a:gd name="T36" fmla="*/ 1393 w 1527"/>
                <a:gd name="T37" fmla="*/ 17 h 241"/>
                <a:gd name="T38" fmla="*/ 1480 w 1527"/>
                <a:gd name="T39" fmla="*/ 32 h 241"/>
                <a:gd name="T40" fmla="*/ 1527 w 1527"/>
                <a:gd name="T41" fmla="*/ 2 h 241"/>
                <a:gd name="T42" fmla="*/ 1520 w 1527"/>
                <a:gd name="T43" fmla="*/ 0 h 2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1527" h="241">
                  <a:moveTo>
                    <a:pt x="287" y="163"/>
                  </a:moveTo>
                  <a:cubicBezTo>
                    <a:pt x="216" y="172"/>
                    <a:pt x="216" y="172"/>
                    <a:pt x="216" y="172"/>
                  </a:cubicBezTo>
                  <a:cubicBezTo>
                    <a:pt x="215" y="179"/>
                    <a:pt x="215" y="179"/>
                    <a:pt x="215" y="179"/>
                  </a:cubicBezTo>
                  <a:cubicBezTo>
                    <a:pt x="6" y="205"/>
                    <a:pt x="6" y="205"/>
                    <a:pt x="6" y="205"/>
                  </a:cubicBezTo>
                  <a:cubicBezTo>
                    <a:pt x="0" y="241"/>
                    <a:pt x="0" y="241"/>
                    <a:pt x="0" y="241"/>
                  </a:cubicBezTo>
                  <a:cubicBezTo>
                    <a:pt x="409" y="184"/>
                    <a:pt x="409" y="184"/>
                    <a:pt x="409" y="184"/>
                  </a:cubicBezTo>
                  <a:cubicBezTo>
                    <a:pt x="287" y="163"/>
                    <a:pt x="287" y="163"/>
                    <a:pt x="287" y="163"/>
                  </a:cubicBezTo>
                  <a:moveTo>
                    <a:pt x="1129" y="52"/>
                  </a:moveTo>
                  <a:cubicBezTo>
                    <a:pt x="389" y="149"/>
                    <a:pt x="389" y="149"/>
                    <a:pt x="389" y="149"/>
                  </a:cubicBezTo>
                  <a:cubicBezTo>
                    <a:pt x="509" y="170"/>
                    <a:pt x="509" y="170"/>
                    <a:pt x="509" y="170"/>
                  </a:cubicBezTo>
                  <a:cubicBezTo>
                    <a:pt x="1225" y="68"/>
                    <a:pt x="1225" y="68"/>
                    <a:pt x="1225" y="68"/>
                  </a:cubicBezTo>
                  <a:cubicBezTo>
                    <a:pt x="1129" y="52"/>
                    <a:pt x="1129" y="52"/>
                    <a:pt x="1129" y="52"/>
                  </a:cubicBezTo>
                  <a:moveTo>
                    <a:pt x="1325" y="26"/>
                  </a:moveTo>
                  <a:cubicBezTo>
                    <a:pt x="1197" y="43"/>
                    <a:pt x="1197" y="43"/>
                    <a:pt x="1197" y="43"/>
                  </a:cubicBezTo>
                  <a:cubicBezTo>
                    <a:pt x="1291" y="59"/>
                    <a:pt x="1291" y="59"/>
                    <a:pt x="1291" y="59"/>
                  </a:cubicBezTo>
                  <a:cubicBezTo>
                    <a:pt x="1415" y="42"/>
                    <a:pt x="1415" y="42"/>
                    <a:pt x="1415" y="42"/>
                  </a:cubicBezTo>
                  <a:cubicBezTo>
                    <a:pt x="1325" y="26"/>
                    <a:pt x="1325" y="26"/>
                    <a:pt x="1325" y="26"/>
                  </a:cubicBezTo>
                  <a:moveTo>
                    <a:pt x="1520" y="0"/>
                  </a:moveTo>
                  <a:cubicBezTo>
                    <a:pt x="1393" y="17"/>
                    <a:pt x="1393" y="17"/>
                    <a:pt x="1393" y="17"/>
                  </a:cubicBezTo>
                  <a:cubicBezTo>
                    <a:pt x="1480" y="32"/>
                    <a:pt x="1480" y="32"/>
                    <a:pt x="1480" y="32"/>
                  </a:cubicBezTo>
                  <a:cubicBezTo>
                    <a:pt x="1500" y="28"/>
                    <a:pt x="1516" y="17"/>
                    <a:pt x="1527" y="2"/>
                  </a:cubicBezTo>
                  <a:cubicBezTo>
                    <a:pt x="1520" y="0"/>
                    <a:pt x="1520" y="0"/>
                    <a:pt x="1520" y="0"/>
                  </a:cubicBezTo>
                </a:path>
              </a:pathLst>
            </a:custGeom>
            <a:solidFill>
              <a:srgbClr val="99A9C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7" name="iṧliḓe">
              <a:extLst>
                <a:ext uri="{FF2B5EF4-FFF2-40B4-BE49-F238E27FC236}">
                  <a16:creationId xmlns="" xmlns:a16="http://schemas.microsoft.com/office/drawing/2014/main" id="{6FF76F24-DF9F-4C03-A12B-C584681F0809}"/>
                </a:ext>
              </a:extLst>
            </p:cNvPr>
            <p:cNvSpPr/>
            <p:nvPr/>
          </p:nvSpPr>
          <p:spPr bwMode="auto">
            <a:xfrm>
              <a:off x="2766584" y="3676834"/>
              <a:ext cx="208334" cy="32860"/>
            </a:xfrm>
            <a:custGeom>
              <a:avLst/>
              <a:gdLst>
                <a:gd name="T0" fmla="*/ 146 w 317"/>
                <a:gd name="T1" fmla="*/ 0 h 50"/>
                <a:gd name="T2" fmla="*/ 0 w 317"/>
                <a:gd name="T3" fmla="*/ 20 h 50"/>
                <a:gd name="T4" fmla="*/ 174 w 317"/>
                <a:gd name="T5" fmla="*/ 50 h 50"/>
                <a:gd name="T6" fmla="*/ 317 w 317"/>
                <a:gd name="T7" fmla="*/ 30 h 50"/>
                <a:gd name="T8" fmla="*/ 146 w 317"/>
                <a:gd name="T9" fmla="*/ 0 h 50"/>
              </a:gdLst>
              <a:ahLst/>
              <a:cxnLst>
                <a:cxn ang="0">
                  <a:pos x="T0" y="T1"/>
                </a:cxn>
                <a:cxn ang="0">
                  <a:pos x="T2" y="T3"/>
                </a:cxn>
                <a:cxn ang="0">
                  <a:pos x="T4" y="T5"/>
                </a:cxn>
                <a:cxn ang="0">
                  <a:pos x="T6" y="T7"/>
                </a:cxn>
                <a:cxn ang="0">
                  <a:pos x="T8" y="T9"/>
                </a:cxn>
              </a:cxnLst>
              <a:rect l="0" t="0" r="r" b="b"/>
              <a:pathLst>
                <a:path w="317" h="50">
                  <a:moveTo>
                    <a:pt x="146" y="0"/>
                  </a:moveTo>
                  <a:lnTo>
                    <a:pt x="0" y="20"/>
                  </a:lnTo>
                  <a:lnTo>
                    <a:pt x="174" y="50"/>
                  </a:lnTo>
                  <a:lnTo>
                    <a:pt x="317" y="30"/>
                  </a:lnTo>
                  <a:lnTo>
                    <a:pt x="146" y="0"/>
                  </a:lnTo>
                  <a:close/>
                </a:path>
              </a:pathLst>
            </a:custGeom>
            <a:solidFill>
              <a:srgbClr val="393F6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8" name="iṣļîḑé">
              <a:extLst>
                <a:ext uri="{FF2B5EF4-FFF2-40B4-BE49-F238E27FC236}">
                  <a16:creationId xmlns="" xmlns:a16="http://schemas.microsoft.com/office/drawing/2014/main" id="{204BBB02-8F26-4DAF-B7FC-F152968364EB}"/>
                </a:ext>
              </a:extLst>
            </p:cNvPr>
            <p:cNvSpPr/>
            <p:nvPr/>
          </p:nvSpPr>
          <p:spPr bwMode="auto">
            <a:xfrm>
              <a:off x="2766584" y="3676834"/>
              <a:ext cx="208334" cy="32860"/>
            </a:xfrm>
            <a:custGeom>
              <a:avLst/>
              <a:gdLst>
                <a:gd name="T0" fmla="*/ 146 w 317"/>
                <a:gd name="T1" fmla="*/ 0 h 50"/>
                <a:gd name="T2" fmla="*/ 0 w 317"/>
                <a:gd name="T3" fmla="*/ 20 h 50"/>
                <a:gd name="T4" fmla="*/ 174 w 317"/>
                <a:gd name="T5" fmla="*/ 50 h 50"/>
                <a:gd name="T6" fmla="*/ 317 w 317"/>
                <a:gd name="T7" fmla="*/ 30 h 50"/>
                <a:gd name="T8" fmla="*/ 146 w 317"/>
                <a:gd name="T9" fmla="*/ 0 h 50"/>
              </a:gdLst>
              <a:ahLst/>
              <a:cxnLst>
                <a:cxn ang="0">
                  <a:pos x="T0" y="T1"/>
                </a:cxn>
                <a:cxn ang="0">
                  <a:pos x="T2" y="T3"/>
                </a:cxn>
                <a:cxn ang="0">
                  <a:pos x="T4" y="T5"/>
                </a:cxn>
                <a:cxn ang="0">
                  <a:pos x="T6" y="T7"/>
                </a:cxn>
                <a:cxn ang="0">
                  <a:pos x="T8" y="T9"/>
                </a:cxn>
              </a:cxnLst>
              <a:rect l="0" t="0" r="r" b="b"/>
              <a:pathLst>
                <a:path w="317" h="50">
                  <a:moveTo>
                    <a:pt x="146" y="0"/>
                  </a:moveTo>
                  <a:lnTo>
                    <a:pt x="0" y="20"/>
                  </a:lnTo>
                  <a:lnTo>
                    <a:pt x="174" y="50"/>
                  </a:lnTo>
                  <a:lnTo>
                    <a:pt x="317" y="30"/>
                  </a:lnTo>
                  <a:lnTo>
                    <a:pt x="14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79" name="ïšlïḍe">
              <a:extLst>
                <a:ext uri="{FF2B5EF4-FFF2-40B4-BE49-F238E27FC236}">
                  <a16:creationId xmlns="" xmlns:a16="http://schemas.microsoft.com/office/drawing/2014/main" id="{F20CC27B-3F1F-4A25-886D-E72514AC8226}"/>
                </a:ext>
              </a:extLst>
            </p:cNvPr>
            <p:cNvSpPr/>
            <p:nvPr/>
          </p:nvSpPr>
          <p:spPr bwMode="auto">
            <a:xfrm>
              <a:off x="3922606" y="3536850"/>
              <a:ext cx="8544" cy="2629"/>
            </a:xfrm>
            <a:custGeom>
              <a:avLst/>
              <a:gdLst>
                <a:gd name="T0" fmla="*/ 9 w 9"/>
                <a:gd name="T1" fmla="*/ 0 h 3"/>
                <a:gd name="T2" fmla="*/ 0 w 9"/>
                <a:gd name="T3" fmla="*/ 1 h 3"/>
                <a:gd name="T4" fmla="*/ 7 w 9"/>
                <a:gd name="T5" fmla="*/ 3 h 3"/>
                <a:gd name="T6" fmla="*/ 9 w 9"/>
                <a:gd name="T7" fmla="*/ 0 h 3"/>
              </a:gdLst>
              <a:ahLst/>
              <a:cxnLst>
                <a:cxn ang="0">
                  <a:pos x="T0" y="T1"/>
                </a:cxn>
                <a:cxn ang="0">
                  <a:pos x="T2" y="T3"/>
                </a:cxn>
                <a:cxn ang="0">
                  <a:pos x="T4" y="T5"/>
                </a:cxn>
                <a:cxn ang="0">
                  <a:pos x="T6" y="T7"/>
                </a:cxn>
              </a:cxnLst>
              <a:rect l="0" t="0" r="r" b="b"/>
              <a:pathLst>
                <a:path w="9" h="3">
                  <a:moveTo>
                    <a:pt x="9" y="0"/>
                  </a:moveTo>
                  <a:cubicBezTo>
                    <a:pt x="0" y="1"/>
                    <a:pt x="0" y="1"/>
                    <a:pt x="0" y="1"/>
                  </a:cubicBezTo>
                  <a:cubicBezTo>
                    <a:pt x="7" y="3"/>
                    <a:pt x="7" y="3"/>
                    <a:pt x="7" y="3"/>
                  </a:cubicBezTo>
                  <a:cubicBezTo>
                    <a:pt x="8" y="2"/>
                    <a:pt x="8" y="1"/>
                    <a:pt x="9" y="0"/>
                  </a:cubicBezTo>
                </a:path>
              </a:pathLst>
            </a:custGeom>
            <a:solidFill>
              <a:srgbClr val="5E6B8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0" name="îṥlîḑe">
              <a:extLst>
                <a:ext uri="{FF2B5EF4-FFF2-40B4-BE49-F238E27FC236}">
                  <a16:creationId xmlns="" xmlns:a16="http://schemas.microsoft.com/office/drawing/2014/main" id="{3E58F320-6B0B-4AA5-9786-78F7A8E4F90D}"/>
                </a:ext>
              </a:extLst>
            </p:cNvPr>
            <p:cNvSpPr/>
            <p:nvPr/>
          </p:nvSpPr>
          <p:spPr bwMode="auto">
            <a:xfrm>
              <a:off x="3739902" y="3553280"/>
              <a:ext cx="145242" cy="23659"/>
            </a:xfrm>
            <a:custGeom>
              <a:avLst/>
              <a:gdLst>
                <a:gd name="T0" fmla="*/ 68 w 155"/>
                <a:gd name="T1" fmla="*/ 0 h 25"/>
                <a:gd name="T2" fmla="*/ 0 w 155"/>
                <a:gd name="T3" fmla="*/ 9 h 25"/>
                <a:gd name="T4" fmla="*/ 90 w 155"/>
                <a:gd name="T5" fmla="*/ 25 h 25"/>
                <a:gd name="T6" fmla="*/ 151 w 155"/>
                <a:gd name="T7" fmla="*/ 16 h 25"/>
                <a:gd name="T8" fmla="*/ 155 w 155"/>
                <a:gd name="T9" fmla="*/ 15 h 25"/>
                <a:gd name="T10" fmla="*/ 68 w 155"/>
                <a:gd name="T11" fmla="*/ 0 h 25"/>
              </a:gdLst>
              <a:ahLst/>
              <a:cxnLst>
                <a:cxn ang="0">
                  <a:pos x="T0" y="T1"/>
                </a:cxn>
                <a:cxn ang="0">
                  <a:pos x="T2" y="T3"/>
                </a:cxn>
                <a:cxn ang="0">
                  <a:pos x="T4" y="T5"/>
                </a:cxn>
                <a:cxn ang="0">
                  <a:pos x="T6" y="T7"/>
                </a:cxn>
                <a:cxn ang="0">
                  <a:pos x="T8" y="T9"/>
                </a:cxn>
                <a:cxn ang="0">
                  <a:pos x="T10" y="T11"/>
                </a:cxn>
              </a:cxnLst>
              <a:rect l="0" t="0" r="r" b="b"/>
              <a:pathLst>
                <a:path w="155" h="25">
                  <a:moveTo>
                    <a:pt x="68" y="0"/>
                  </a:moveTo>
                  <a:cubicBezTo>
                    <a:pt x="0" y="9"/>
                    <a:pt x="0" y="9"/>
                    <a:pt x="0" y="9"/>
                  </a:cubicBezTo>
                  <a:cubicBezTo>
                    <a:pt x="90" y="25"/>
                    <a:pt x="90" y="25"/>
                    <a:pt x="90" y="25"/>
                  </a:cubicBezTo>
                  <a:cubicBezTo>
                    <a:pt x="151" y="16"/>
                    <a:pt x="151" y="16"/>
                    <a:pt x="151" y="16"/>
                  </a:cubicBezTo>
                  <a:cubicBezTo>
                    <a:pt x="152" y="16"/>
                    <a:pt x="154" y="16"/>
                    <a:pt x="155" y="15"/>
                  </a:cubicBezTo>
                  <a:cubicBezTo>
                    <a:pt x="68" y="0"/>
                    <a:pt x="68" y="0"/>
                    <a:pt x="68" y="0"/>
                  </a:cubicBezTo>
                </a:path>
              </a:pathLst>
            </a:custGeom>
            <a:solidFill>
              <a:srgbClr val="5E6B8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1" name="ï$ľiḍe">
              <a:extLst>
                <a:ext uri="{FF2B5EF4-FFF2-40B4-BE49-F238E27FC236}">
                  <a16:creationId xmlns="" xmlns:a16="http://schemas.microsoft.com/office/drawing/2014/main" id="{DFED5D4B-CC4B-4A6E-8E4D-EBB5386AF822}"/>
                </a:ext>
              </a:extLst>
            </p:cNvPr>
            <p:cNvSpPr/>
            <p:nvPr/>
          </p:nvSpPr>
          <p:spPr bwMode="auto">
            <a:xfrm>
              <a:off x="3556543" y="3578254"/>
              <a:ext cx="151814" cy="23002"/>
            </a:xfrm>
            <a:custGeom>
              <a:avLst/>
              <a:gdLst>
                <a:gd name="T0" fmla="*/ 97 w 231"/>
                <a:gd name="T1" fmla="*/ 0 h 35"/>
                <a:gd name="T2" fmla="*/ 0 w 231"/>
                <a:gd name="T3" fmla="*/ 12 h 35"/>
                <a:gd name="T4" fmla="*/ 136 w 231"/>
                <a:gd name="T5" fmla="*/ 35 h 35"/>
                <a:gd name="T6" fmla="*/ 231 w 231"/>
                <a:gd name="T7" fmla="*/ 22 h 35"/>
                <a:gd name="T8" fmla="*/ 97 w 231"/>
                <a:gd name="T9" fmla="*/ 0 h 35"/>
              </a:gdLst>
              <a:ahLst/>
              <a:cxnLst>
                <a:cxn ang="0">
                  <a:pos x="T0" y="T1"/>
                </a:cxn>
                <a:cxn ang="0">
                  <a:pos x="T2" y="T3"/>
                </a:cxn>
                <a:cxn ang="0">
                  <a:pos x="T4" y="T5"/>
                </a:cxn>
                <a:cxn ang="0">
                  <a:pos x="T6" y="T7"/>
                </a:cxn>
                <a:cxn ang="0">
                  <a:pos x="T8" y="T9"/>
                </a:cxn>
              </a:cxnLst>
              <a:rect l="0" t="0" r="r" b="b"/>
              <a:pathLst>
                <a:path w="231" h="35">
                  <a:moveTo>
                    <a:pt x="97" y="0"/>
                  </a:moveTo>
                  <a:lnTo>
                    <a:pt x="0" y="12"/>
                  </a:lnTo>
                  <a:lnTo>
                    <a:pt x="136" y="35"/>
                  </a:lnTo>
                  <a:lnTo>
                    <a:pt x="231" y="22"/>
                  </a:lnTo>
                  <a:lnTo>
                    <a:pt x="97" y="0"/>
                  </a:lnTo>
                  <a:close/>
                </a:path>
              </a:pathLst>
            </a:custGeom>
            <a:solidFill>
              <a:srgbClr val="5E6B8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2" name="îŝḻídé">
              <a:extLst>
                <a:ext uri="{FF2B5EF4-FFF2-40B4-BE49-F238E27FC236}">
                  <a16:creationId xmlns="" xmlns:a16="http://schemas.microsoft.com/office/drawing/2014/main" id="{8CCF5340-F88A-439B-90C0-88CBB6BD2DCC}"/>
                </a:ext>
              </a:extLst>
            </p:cNvPr>
            <p:cNvSpPr/>
            <p:nvPr/>
          </p:nvSpPr>
          <p:spPr bwMode="auto">
            <a:xfrm>
              <a:off x="3556543" y="3578254"/>
              <a:ext cx="151814" cy="23002"/>
            </a:xfrm>
            <a:custGeom>
              <a:avLst/>
              <a:gdLst>
                <a:gd name="T0" fmla="*/ 97 w 231"/>
                <a:gd name="T1" fmla="*/ 0 h 35"/>
                <a:gd name="T2" fmla="*/ 0 w 231"/>
                <a:gd name="T3" fmla="*/ 12 h 35"/>
                <a:gd name="T4" fmla="*/ 136 w 231"/>
                <a:gd name="T5" fmla="*/ 35 h 35"/>
                <a:gd name="T6" fmla="*/ 231 w 231"/>
                <a:gd name="T7" fmla="*/ 22 h 35"/>
                <a:gd name="T8" fmla="*/ 97 w 231"/>
                <a:gd name="T9" fmla="*/ 0 h 35"/>
              </a:gdLst>
              <a:ahLst/>
              <a:cxnLst>
                <a:cxn ang="0">
                  <a:pos x="T0" y="T1"/>
                </a:cxn>
                <a:cxn ang="0">
                  <a:pos x="T2" y="T3"/>
                </a:cxn>
                <a:cxn ang="0">
                  <a:pos x="T4" y="T5"/>
                </a:cxn>
                <a:cxn ang="0">
                  <a:pos x="T6" y="T7"/>
                </a:cxn>
                <a:cxn ang="0">
                  <a:pos x="T8" y="T9"/>
                </a:cxn>
              </a:cxnLst>
              <a:rect l="0" t="0" r="r" b="b"/>
              <a:pathLst>
                <a:path w="231" h="35">
                  <a:moveTo>
                    <a:pt x="97" y="0"/>
                  </a:moveTo>
                  <a:lnTo>
                    <a:pt x="0" y="12"/>
                  </a:lnTo>
                  <a:lnTo>
                    <a:pt x="136" y="35"/>
                  </a:lnTo>
                  <a:lnTo>
                    <a:pt x="231" y="22"/>
                  </a:lnTo>
                  <a:lnTo>
                    <a:pt x="97"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3" name="ïṩľíḑê">
              <a:extLst>
                <a:ext uri="{FF2B5EF4-FFF2-40B4-BE49-F238E27FC236}">
                  <a16:creationId xmlns="" xmlns:a16="http://schemas.microsoft.com/office/drawing/2014/main" id="{102A9ADD-E215-49A4-98A5-33D6CCCF8B23}"/>
                </a:ext>
              </a:extLst>
            </p:cNvPr>
            <p:cNvSpPr/>
            <p:nvPr/>
          </p:nvSpPr>
          <p:spPr bwMode="auto">
            <a:xfrm>
              <a:off x="1761061" y="3176045"/>
              <a:ext cx="38118" cy="45347"/>
            </a:xfrm>
            <a:custGeom>
              <a:avLst/>
              <a:gdLst>
                <a:gd name="T0" fmla="*/ 0 w 58"/>
                <a:gd name="T1" fmla="*/ 0 h 69"/>
                <a:gd name="T2" fmla="*/ 8 w 58"/>
                <a:gd name="T3" fmla="*/ 65 h 69"/>
                <a:gd name="T4" fmla="*/ 58 w 58"/>
                <a:gd name="T5" fmla="*/ 69 h 69"/>
                <a:gd name="T6" fmla="*/ 51 w 58"/>
                <a:gd name="T7" fmla="*/ 5 h 69"/>
                <a:gd name="T8" fmla="*/ 0 w 58"/>
                <a:gd name="T9" fmla="*/ 0 h 69"/>
              </a:gdLst>
              <a:ahLst/>
              <a:cxnLst>
                <a:cxn ang="0">
                  <a:pos x="T0" y="T1"/>
                </a:cxn>
                <a:cxn ang="0">
                  <a:pos x="T2" y="T3"/>
                </a:cxn>
                <a:cxn ang="0">
                  <a:pos x="T4" y="T5"/>
                </a:cxn>
                <a:cxn ang="0">
                  <a:pos x="T6" y="T7"/>
                </a:cxn>
                <a:cxn ang="0">
                  <a:pos x="T8" y="T9"/>
                </a:cxn>
              </a:cxnLst>
              <a:rect l="0" t="0" r="r" b="b"/>
              <a:pathLst>
                <a:path w="58" h="69">
                  <a:moveTo>
                    <a:pt x="0" y="0"/>
                  </a:moveTo>
                  <a:lnTo>
                    <a:pt x="8" y="65"/>
                  </a:lnTo>
                  <a:lnTo>
                    <a:pt x="58" y="69"/>
                  </a:lnTo>
                  <a:lnTo>
                    <a:pt x="51" y="5"/>
                  </a:lnTo>
                  <a:lnTo>
                    <a:pt x="0" y="0"/>
                  </a:lnTo>
                  <a:close/>
                </a:path>
              </a:pathLst>
            </a:custGeom>
            <a:solidFill>
              <a:srgbClr val="6377A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4" name="iṧļídè">
              <a:extLst>
                <a:ext uri="{FF2B5EF4-FFF2-40B4-BE49-F238E27FC236}">
                  <a16:creationId xmlns="" xmlns:a16="http://schemas.microsoft.com/office/drawing/2014/main" id="{865EFA42-F528-4C4A-84CC-E8F074753AEF}"/>
                </a:ext>
              </a:extLst>
            </p:cNvPr>
            <p:cNvSpPr/>
            <p:nvPr/>
          </p:nvSpPr>
          <p:spPr bwMode="auto">
            <a:xfrm>
              <a:off x="1761061" y="3176045"/>
              <a:ext cx="38118" cy="45347"/>
            </a:xfrm>
            <a:custGeom>
              <a:avLst/>
              <a:gdLst>
                <a:gd name="T0" fmla="*/ 0 w 58"/>
                <a:gd name="T1" fmla="*/ 0 h 69"/>
                <a:gd name="T2" fmla="*/ 8 w 58"/>
                <a:gd name="T3" fmla="*/ 65 h 69"/>
                <a:gd name="T4" fmla="*/ 58 w 58"/>
                <a:gd name="T5" fmla="*/ 69 h 69"/>
                <a:gd name="T6" fmla="*/ 51 w 58"/>
                <a:gd name="T7" fmla="*/ 5 h 69"/>
                <a:gd name="T8" fmla="*/ 0 w 58"/>
                <a:gd name="T9" fmla="*/ 0 h 69"/>
              </a:gdLst>
              <a:ahLst/>
              <a:cxnLst>
                <a:cxn ang="0">
                  <a:pos x="T0" y="T1"/>
                </a:cxn>
                <a:cxn ang="0">
                  <a:pos x="T2" y="T3"/>
                </a:cxn>
                <a:cxn ang="0">
                  <a:pos x="T4" y="T5"/>
                </a:cxn>
                <a:cxn ang="0">
                  <a:pos x="T6" y="T7"/>
                </a:cxn>
                <a:cxn ang="0">
                  <a:pos x="T8" y="T9"/>
                </a:cxn>
              </a:cxnLst>
              <a:rect l="0" t="0" r="r" b="b"/>
              <a:pathLst>
                <a:path w="58" h="69">
                  <a:moveTo>
                    <a:pt x="0" y="0"/>
                  </a:moveTo>
                  <a:lnTo>
                    <a:pt x="8" y="65"/>
                  </a:lnTo>
                  <a:lnTo>
                    <a:pt x="58" y="69"/>
                  </a:lnTo>
                  <a:lnTo>
                    <a:pt x="51" y="5"/>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5" name="iṥḷiďè">
              <a:extLst>
                <a:ext uri="{FF2B5EF4-FFF2-40B4-BE49-F238E27FC236}">
                  <a16:creationId xmlns="" xmlns:a16="http://schemas.microsoft.com/office/drawing/2014/main" id="{8226C4AF-3940-4599-A0E1-12896CEF2608}"/>
                </a:ext>
              </a:extLst>
            </p:cNvPr>
            <p:cNvSpPr/>
            <p:nvPr/>
          </p:nvSpPr>
          <p:spPr bwMode="auto">
            <a:xfrm>
              <a:off x="1663138" y="2449177"/>
              <a:ext cx="131441" cy="730154"/>
            </a:xfrm>
            <a:custGeom>
              <a:avLst/>
              <a:gdLst>
                <a:gd name="T0" fmla="*/ 37 w 140"/>
                <a:gd name="T1" fmla="*/ 0 h 780"/>
                <a:gd name="T2" fmla="*/ 5 w 140"/>
                <a:gd name="T3" fmla="*/ 73 h 780"/>
                <a:gd name="T4" fmla="*/ 104 w 140"/>
                <a:gd name="T5" fmla="*/ 777 h 780"/>
                <a:gd name="T6" fmla="*/ 140 w 140"/>
                <a:gd name="T7" fmla="*/ 780 h 780"/>
                <a:gd name="T8" fmla="*/ 37 w 140"/>
                <a:gd name="T9" fmla="*/ 0 h 780"/>
              </a:gdLst>
              <a:ahLst/>
              <a:cxnLst>
                <a:cxn ang="0">
                  <a:pos x="T0" y="T1"/>
                </a:cxn>
                <a:cxn ang="0">
                  <a:pos x="T2" y="T3"/>
                </a:cxn>
                <a:cxn ang="0">
                  <a:pos x="T4" y="T5"/>
                </a:cxn>
                <a:cxn ang="0">
                  <a:pos x="T6" y="T7"/>
                </a:cxn>
                <a:cxn ang="0">
                  <a:pos x="T8" y="T9"/>
                </a:cxn>
              </a:cxnLst>
              <a:rect l="0" t="0" r="r" b="b"/>
              <a:pathLst>
                <a:path w="140" h="780">
                  <a:moveTo>
                    <a:pt x="37" y="0"/>
                  </a:moveTo>
                  <a:cubicBezTo>
                    <a:pt x="14" y="16"/>
                    <a:pt x="0" y="44"/>
                    <a:pt x="5" y="73"/>
                  </a:cubicBezTo>
                  <a:cubicBezTo>
                    <a:pt x="104" y="777"/>
                    <a:pt x="104" y="777"/>
                    <a:pt x="104" y="777"/>
                  </a:cubicBezTo>
                  <a:cubicBezTo>
                    <a:pt x="140" y="780"/>
                    <a:pt x="140" y="780"/>
                    <a:pt x="140" y="780"/>
                  </a:cubicBezTo>
                  <a:cubicBezTo>
                    <a:pt x="37" y="0"/>
                    <a:pt x="37" y="0"/>
                    <a:pt x="37" y="0"/>
                  </a:cubicBezTo>
                </a:path>
              </a:pathLst>
            </a:custGeom>
            <a:solidFill>
              <a:srgbClr val="9DACC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6" name="ïṥlidé">
              <a:extLst>
                <a:ext uri="{FF2B5EF4-FFF2-40B4-BE49-F238E27FC236}">
                  <a16:creationId xmlns="" xmlns:a16="http://schemas.microsoft.com/office/drawing/2014/main" id="{B80B5873-5630-433F-BB6B-FF6DF87424BF}"/>
                </a:ext>
              </a:extLst>
            </p:cNvPr>
            <p:cNvSpPr/>
            <p:nvPr/>
          </p:nvSpPr>
          <p:spPr bwMode="auto">
            <a:xfrm>
              <a:off x="1702570" y="2096259"/>
              <a:ext cx="2300214" cy="1694272"/>
            </a:xfrm>
            <a:custGeom>
              <a:avLst/>
              <a:gdLst>
                <a:gd name="T0" fmla="*/ 2448 w 2453"/>
                <a:gd name="T1" fmla="*/ 1442 h 1810"/>
                <a:gd name="T2" fmla="*/ 2382 w 2453"/>
                <a:gd name="T3" fmla="*/ 1527 h 1810"/>
                <a:gd name="T4" fmla="*/ 271 w 2453"/>
                <a:gd name="T5" fmla="*/ 1805 h 1810"/>
                <a:gd name="T6" fmla="*/ 185 w 2453"/>
                <a:gd name="T7" fmla="*/ 1739 h 1810"/>
                <a:gd name="T8" fmla="*/ 5 w 2453"/>
                <a:gd name="T9" fmla="*/ 369 h 1810"/>
                <a:gd name="T10" fmla="*/ 71 w 2453"/>
                <a:gd name="T11" fmla="*/ 283 h 1810"/>
                <a:gd name="T12" fmla="*/ 2182 w 2453"/>
                <a:gd name="T13" fmla="*/ 5 h 1810"/>
                <a:gd name="T14" fmla="*/ 2268 w 2453"/>
                <a:gd name="T15" fmla="*/ 71 h 1810"/>
                <a:gd name="T16" fmla="*/ 2448 w 2453"/>
                <a:gd name="T17" fmla="*/ 1442 h 18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2453" h="1810">
                  <a:moveTo>
                    <a:pt x="2448" y="1442"/>
                  </a:moveTo>
                  <a:cubicBezTo>
                    <a:pt x="2453" y="1483"/>
                    <a:pt x="2424" y="1522"/>
                    <a:pt x="2382" y="1527"/>
                  </a:cubicBezTo>
                  <a:cubicBezTo>
                    <a:pt x="271" y="1805"/>
                    <a:pt x="271" y="1805"/>
                    <a:pt x="271" y="1805"/>
                  </a:cubicBezTo>
                  <a:cubicBezTo>
                    <a:pt x="229" y="1810"/>
                    <a:pt x="191" y="1781"/>
                    <a:pt x="185" y="1739"/>
                  </a:cubicBezTo>
                  <a:cubicBezTo>
                    <a:pt x="5" y="369"/>
                    <a:pt x="5" y="369"/>
                    <a:pt x="5" y="369"/>
                  </a:cubicBezTo>
                  <a:cubicBezTo>
                    <a:pt x="0" y="327"/>
                    <a:pt x="29" y="288"/>
                    <a:pt x="71" y="283"/>
                  </a:cubicBezTo>
                  <a:cubicBezTo>
                    <a:pt x="2182" y="5"/>
                    <a:pt x="2182" y="5"/>
                    <a:pt x="2182" y="5"/>
                  </a:cubicBezTo>
                  <a:cubicBezTo>
                    <a:pt x="2224" y="0"/>
                    <a:pt x="2262" y="29"/>
                    <a:pt x="2268" y="71"/>
                  </a:cubicBezTo>
                  <a:cubicBezTo>
                    <a:pt x="2448" y="1442"/>
                    <a:pt x="2448" y="1442"/>
                    <a:pt x="2448" y="1442"/>
                  </a:cubicBezTo>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7" name="îslídê">
              <a:extLst>
                <a:ext uri="{FF2B5EF4-FFF2-40B4-BE49-F238E27FC236}">
                  <a16:creationId xmlns="" xmlns:a16="http://schemas.microsoft.com/office/drawing/2014/main" id="{DC469F64-1595-4548-82DB-C188CD516CFE}"/>
                </a:ext>
              </a:extLst>
            </p:cNvPr>
            <p:cNvSpPr/>
            <p:nvPr/>
          </p:nvSpPr>
          <p:spPr bwMode="auto">
            <a:xfrm>
              <a:off x="1717686" y="2111374"/>
              <a:ext cx="2272611" cy="1664040"/>
            </a:xfrm>
            <a:custGeom>
              <a:avLst/>
              <a:gdLst>
                <a:gd name="T0" fmla="*/ 2290 w 2424"/>
                <a:gd name="T1" fmla="*/ 551 h 1778"/>
                <a:gd name="T2" fmla="*/ 2406 w 2424"/>
                <a:gd name="T3" fmla="*/ 1429 h 1778"/>
                <a:gd name="T4" fmla="*/ 2396 w 2424"/>
                <a:gd name="T5" fmla="*/ 1466 h 1778"/>
                <a:gd name="T6" fmla="*/ 2363 w 2424"/>
                <a:gd name="T7" fmla="*/ 1485 h 1778"/>
                <a:gd name="T8" fmla="*/ 1057 w 2424"/>
                <a:gd name="T9" fmla="*/ 1657 h 1778"/>
                <a:gd name="T10" fmla="*/ 1053 w 2424"/>
                <a:gd name="T11" fmla="*/ 1672 h 1778"/>
                <a:gd name="T12" fmla="*/ 2365 w 2424"/>
                <a:gd name="T13" fmla="*/ 1500 h 1778"/>
                <a:gd name="T14" fmla="*/ 2405 w 2424"/>
                <a:gd name="T15" fmla="*/ 1478 h 1778"/>
                <a:gd name="T16" fmla="*/ 2421 w 2424"/>
                <a:gd name="T17" fmla="*/ 1436 h 1778"/>
                <a:gd name="T18" fmla="*/ 2421 w 2424"/>
                <a:gd name="T19" fmla="*/ 1427 h 1778"/>
                <a:gd name="T20" fmla="*/ 2424 w 2424"/>
                <a:gd name="T21" fmla="*/ 1426 h 1778"/>
                <a:gd name="T22" fmla="*/ 2424 w 2424"/>
                <a:gd name="T23" fmla="*/ 1426 h 1778"/>
                <a:gd name="T24" fmla="*/ 2421 w 2424"/>
                <a:gd name="T25" fmla="*/ 1427 h 1778"/>
                <a:gd name="T26" fmla="*/ 2306 w 2424"/>
                <a:gd name="T27" fmla="*/ 557 h 1778"/>
                <a:gd name="T28" fmla="*/ 2290 w 2424"/>
                <a:gd name="T29" fmla="*/ 551 h 1778"/>
                <a:gd name="T30" fmla="*/ 789 w 2424"/>
                <a:gd name="T31" fmla="*/ 182 h 1778"/>
                <a:gd name="T32" fmla="*/ 57 w 2424"/>
                <a:gd name="T33" fmla="*/ 278 h 1778"/>
                <a:gd name="T34" fmla="*/ 16 w 2424"/>
                <a:gd name="T35" fmla="*/ 300 h 1778"/>
                <a:gd name="T36" fmla="*/ 0 w 2424"/>
                <a:gd name="T37" fmla="*/ 343 h 1778"/>
                <a:gd name="T38" fmla="*/ 1 w 2424"/>
                <a:gd name="T39" fmla="*/ 351 h 1778"/>
                <a:gd name="T40" fmla="*/ 181 w 2424"/>
                <a:gd name="T41" fmla="*/ 1721 h 1778"/>
                <a:gd name="T42" fmla="*/ 202 w 2424"/>
                <a:gd name="T43" fmla="*/ 1762 h 1778"/>
                <a:gd name="T44" fmla="*/ 245 w 2424"/>
                <a:gd name="T45" fmla="*/ 1778 h 1778"/>
                <a:gd name="T46" fmla="*/ 254 w 2424"/>
                <a:gd name="T47" fmla="*/ 1777 h 1778"/>
                <a:gd name="T48" fmla="*/ 456 w 2424"/>
                <a:gd name="T49" fmla="*/ 1751 h 1778"/>
                <a:gd name="T50" fmla="*/ 459 w 2424"/>
                <a:gd name="T51" fmla="*/ 1735 h 1778"/>
                <a:gd name="T52" fmla="*/ 252 w 2424"/>
                <a:gd name="T53" fmla="*/ 1762 h 1778"/>
                <a:gd name="T54" fmla="*/ 245 w 2424"/>
                <a:gd name="T55" fmla="*/ 1763 h 1778"/>
                <a:gd name="T56" fmla="*/ 196 w 2424"/>
                <a:gd name="T57" fmla="*/ 1719 h 1778"/>
                <a:gd name="T58" fmla="*/ 15 w 2424"/>
                <a:gd name="T59" fmla="*/ 349 h 1778"/>
                <a:gd name="T60" fmla="*/ 58 w 2424"/>
                <a:gd name="T61" fmla="*/ 293 h 1778"/>
                <a:gd name="T62" fmla="*/ 786 w 2424"/>
                <a:gd name="T63" fmla="*/ 198 h 1778"/>
                <a:gd name="T64" fmla="*/ 789 w 2424"/>
                <a:gd name="T65" fmla="*/ 182 h 1778"/>
                <a:gd name="T66" fmla="*/ 2176 w 2424"/>
                <a:gd name="T67" fmla="*/ 0 h 1778"/>
                <a:gd name="T68" fmla="*/ 2168 w 2424"/>
                <a:gd name="T69" fmla="*/ 1 h 1778"/>
                <a:gd name="T70" fmla="*/ 1387 w 2424"/>
                <a:gd name="T71" fmla="*/ 103 h 1778"/>
                <a:gd name="T72" fmla="*/ 1384 w 2424"/>
                <a:gd name="T73" fmla="*/ 119 h 1778"/>
                <a:gd name="T74" fmla="*/ 2170 w 2424"/>
                <a:gd name="T75" fmla="*/ 16 h 1778"/>
                <a:gd name="T76" fmla="*/ 2176 w 2424"/>
                <a:gd name="T77" fmla="*/ 15 h 1778"/>
                <a:gd name="T78" fmla="*/ 2226 w 2424"/>
                <a:gd name="T79" fmla="*/ 59 h 1778"/>
                <a:gd name="T80" fmla="*/ 2284 w 2424"/>
                <a:gd name="T81" fmla="*/ 505 h 1778"/>
                <a:gd name="T82" fmla="*/ 2300 w 2424"/>
                <a:gd name="T83" fmla="*/ 512 h 1778"/>
                <a:gd name="T84" fmla="*/ 2241 w 2424"/>
                <a:gd name="T85" fmla="*/ 57 h 1778"/>
                <a:gd name="T86" fmla="*/ 2219 w 2424"/>
                <a:gd name="T87" fmla="*/ 16 h 1778"/>
                <a:gd name="T88" fmla="*/ 2176 w 2424"/>
                <a:gd name="T89" fmla="*/ 0 h 177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2424" h="1778">
                  <a:moveTo>
                    <a:pt x="2290" y="551"/>
                  </a:moveTo>
                  <a:cubicBezTo>
                    <a:pt x="2406" y="1429"/>
                    <a:pt x="2406" y="1429"/>
                    <a:pt x="2406" y="1429"/>
                  </a:cubicBezTo>
                  <a:cubicBezTo>
                    <a:pt x="2407" y="1442"/>
                    <a:pt x="2404" y="1455"/>
                    <a:pt x="2396" y="1466"/>
                  </a:cubicBezTo>
                  <a:cubicBezTo>
                    <a:pt x="2388" y="1476"/>
                    <a:pt x="2376" y="1483"/>
                    <a:pt x="2363" y="1485"/>
                  </a:cubicBezTo>
                  <a:cubicBezTo>
                    <a:pt x="1057" y="1657"/>
                    <a:pt x="1057" y="1657"/>
                    <a:pt x="1057" y="1657"/>
                  </a:cubicBezTo>
                  <a:cubicBezTo>
                    <a:pt x="1053" y="1672"/>
                    <a:pt x="1053" y="1672"/>
                    <a:pt x="1053" y="1672"/>
                  </a:cubicBezTo>
                  <a:cubicBezTo>
                    <a:pt x="2365" y="1500"/>
                    <a:pt x="2365" y="1500"/>
                    <a:pt x="2365" y="1500"/>
                  </a:cubicBezTo>
                  <a:cubicBezTo>
                    <a:pt x="2381" y="1498"/>
                    <a:pt x="2395" y="1490"/>
                    <a:pt x="2405" y="1478"/>
                  </a:cubicBezTo>
                  <a:cubicBezTo>
                    <a:pt x="2415" y="1467"/>
                    <a:pt x="2421" y="1452"/>
                    <a:pt x="2421" y="1436"/>
                  </a:cubicBezTo>
                  <a:cubicBezTo>
                    <a:pt x="2421" y="1433"/>
                    <a:pt x="2421" y="1430"/>
                    <a:pt x="2421" y="1427"/>
                  </a:cubicBezTo>
                  <a:cubicBezTo>
                    <a:pt x="2424" y="1426"/>
                    <a:pt x="2424" y="1426"/>
                    <a:pt x="2424" y="1426"/>
                  </a:cubicBezTo>
                  <a:cubicBezTo>
                    <a:pt x="2424" y="1426"/>
                    <a:pt x="2424" y="1426"/>
                    <a:pt x="2424" y="1426"/>
                  </a:cubicBezTo>
                  <a:cubicBezTo>
                    <a:pt x="2421" y="1427"/>
                    <a:pt x="2421" y="1427"/>
                    <a:pt x="2421" y="1427"/>
                  </a:cubicBezTo>
                  <a:cubicBezTo>
                    <a:pt x="2306" y="557"/>
                    <a:pt x="2306" y="557"/>
                    <a:pt x="2306" y="557"/>
                  </a:cubicBezTo>
                  <a:cubicBezTo>
                    <a:pt x="2290" y="551"/>
                    <a:pt x="2290" y="551"/>
                    <a:pt x="2290" y="551"/>
                  </a:cubicBezTo>
                  <a:moveTo>
                    <a:pt x="789" y="182"/>
                  </a:moveTo>
                  <a:cubicBezTo>
                    <a:pt x="57" y="278"/>
                    <a:pt x="57" y="278"/>
                    <a:pt x="57" y="278"/>
                  </a:cubicBezTo>
                  <a:cubicBezTo>
                    <a:pt x="40" y="280"/>
                    <a:pt x="26" y="288"/>
                    <a:pt x="16" y="300"/>
                  </a:cubicBezTo>
                  <a:cubicBezTo>
                    <a:pt x="6" y="312"/>
                    <a:pt x="0" y="327"/>
                    <a:pt x="0" y="343"/>
                  </a:cubicBezTo>
                  <a:cubicBezTo>
                    <a:pt x="0" y="345"/>
                    <a:pt x="0" y="348"/>
                    <a:pt x="1" y="351"/>
                  </a:cubicBezTo>
                  <a:cubicBezTo>
                    <a:pt x="181" y="1721"/>
                    <a:pt x="181" y="1721"/>
                    <a:pt x="181" y="1721"/>
                  </a:cubicBezTo>
                  <a:cubicBezTo>
                    <a:pt x="183" y="1738"/>
                    <a:pt x="191" y="1752"/>
                    <a:pt x="202" y="1762"/>
                  </a:cubicBezTo>
                  <a:cubicBezTo>
                    <a:pt x="214" y="1772"/>
                    <a:pt x="229" y="1778"/>
                    <a:pt x="245" y="1778"/>
                  </a:cubicBezTo>
                  <a:cubicBezTo>
                    <a:pt x="248" y="1778"/>
                    <a:pt x="251" y="1778"/>
                    <a:pt x="254" y="1777"/>
                  </a:cubicBezTo>
                  <a:cubicBezTo>
                    <a:pt x="456" y="1751"/>
                    <a:pt x="456" y="1751"/>
                    <a:pt x="456" y="1751"/>
                  </a:cubicBezTo>
                  <a:cubicBezTo>
                    <a:pt x="459" y="1735"/>
                    <a:pt x="459" y="1735"/>
                    <a:pt x="459" y="1735"/>
                  </a:cubicBezTo>
                  <a:cubicBezTo>
                    <a:pt x="252" y="1762"/>
                    <a:pt x="252" y="1762"/>
                    <a:pt x="252" y="1762"/>
                  </a:cubicBezTo>
                  <a:cubicBezTo>
                    <a:pt x="249" y="1763"/>
                    <a:pt x="247" y="1763"/>
                    <a:pt x="245" y="1763"/>
                  </a:cubicBezTo>
                  <a:cubicBezTo>
                    <a:pt x="220" y="1763"/>
                    <a:pt x="199" y="1744"/>
                    <a:pt x="196" y="1719"/>
                  </a:cubicBezTo>
                  <a:cubicBezTo>
                    <a:pt x="15" y="349"/>
                    <a:pt x="15" y="349"/>
                    <a:pt x="15" y="349"/>
                  </a:cubicBezTo>
                  <a:cubicBezTo>
                    <a:pt x="12" y="322"/>
                    <a:pt x="31" y="297"/>
                    <a:pt x="58" y="293"/>
                  </a:cubicBezTo>
                  <a:cubicBezTo>
                    <a:pt x="786" y="198"/>
                    <a:pt x="786" y="198"/>
                    <a:pt x="786" y="198"/>
                  </a:cubicBezTo>
                  <a:cubicBezTo>
                    <a:pt x="789" y="182"/>
                    <a:pt x="789" y="182"/>
                    <a:pt x="789" y="182"/>
                  </a:cubicBezTo>
                  <a:moveTo>
                    <a:pt x="2176" y="0"/>
                  </a:moveTo>
                  <a:cubicBezTo>
                    <a:pt x="2173" y="0"/>
                    <a:pt x="2170" y="0"/>
                    <a:pt x="2168" y="1"/>
                  </a:cubicBezTo>
                  <a:cubicBezTo>
                    <a:pt x="1387" y="103"/>
                    <a:pt x="1387" y="103"/>
                    <a:pt x="1387" y="103"/>
                  </a:cubicBezTo>
                  <a:cubicBezTo>
                    <a:pt x="1384" y="119"/>
                    <a:pt x="1384" y="119"/>
                    <a:pt x="1384" y="119"/>
                  </a:cubicBezTo>
                  <a:cubicBezTo>
                    <a:pt x="2170" y="16"/>
                    <a:pt x="2170" y="16"/>
                    <a:pt x="2170" y="16"/>
                  </a:cubicBezTo>
                  <a:cubicBezTo>
                    <a:pt x="2172" y="15"/>
                    <a:pt x="2174" y="15"/>
                    <a:pt x="2176" y="15"/>
                  </a:cubicBezTo>
                  <a:cubicBezTo>
                    <a:pt x="2201" y="15"/>
                    <a:pt x="2222" y="34"/>
                    <a:pt x="2226" y="59"/>
                  </a:cubicBezTo>
                  <a:cubicBezTo>
                    <a:pt x="2284" y="505"/>
                    <a:pt x="2284" y="505"/>
                    <a:pt x="2284" y="505"/>
                  </a:cubicBezTo>
                  <a:cubicBezTo>
                    <a:pt x="2300" y="512"/>
                    <a:pt x="2300" y="512"/>
                    <a:pt x="2300" y="512"/>
                  </a:cubicBezTo>
                  <a:cubicBezTo>
                    <a:pt x="2241" y="57"/>
                    <a:pt x="2241" y="57"/>
                    <a:pt x="2241" y="57"/>
                  </a:cubicBezTo>
                  <a:cubicBezTo>
                    <a:pt x="2238" y="40"/>
                    <a:pt x="2230" y="26"/>
                    <a:pt x="2219" y="16"/>
                  </a:cubicBezTo>
                  <a:cubicBezTo>
                    <a:pt x="2207" y="6"/>
                    <a:pt x="2192" y="0"/>
                    <a:pt x="2176" y="0"/>
                  </a:cubicBezTo>
                </a:path>
              </a:pathLst>
            </a:custGeom>
            <a:solidFill>
              <a:srgbClr val="373B4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8" name="îṣḷîḓe">
              <a:extLst>
                <a:ext uri="{FF2B5EF4-FFF2-40B4-BE49-F238E27FC236}">
                  <a16:creationId xmlns="" xmlns:a16="http://schemas.microsoft.com/office/drawing/2014/main" id="{1C465C64-FB87-4A5A-95E7-A8E01098538A}"/>
                </a:ext>
              </a:extLst>
            </p:cNvPr>
            <p:cNvSpPr/>
            <p:nvPr/>
          </p:nvSpPr>
          <p:spPr bwMode="auto">
            <a:xfrm>
              <a:off x="1695998" y="2089687"/>
              <a:ext cx="2313358" cy="1707416"/>
            </a:xfrm>
            <a:custGeom>
              <a:avLst/>
              <a:gdLst>
                <a:gd name="T0" fmla="*/ 2455 w 2467"/>
                <a:gd name="T1" fmla="*/ 1449 h 1824"/>
                <a:gd name="T2" fmla="*/ 2444 w 2467"/>
                <a:gd name="T3" fmla="*/ 1450 h 1824"/>
                <a:gd name="T4" fmla="*/ 2444 w 2467"/>
                <a:gd name="T5" fmla="*/ 1459 h 1824"/>
                <a:gd name="T6" fmla="*/ 2428 w 2467"/>
                <a:gd name="T7" fmla="*/ 1501 h 1824"/>
                <a:gd name="T8" fmla="*/ 2388 w 2467"/>
                <a:gd name="T9" fmla="*/ 1523 h 1824"/>
                <a:gd name="T10" fmla="*/ 277 w 2467"/>
                <a:gd name="T11" fmla="*/ 1800 h 1824"/>
                <a:gd name="T12" fmla="*/ 268 w 2467"/>
                <a:gd name="T13" fmla="*/ 1801 h 1824"/>
                <a:gd name="T14" fmla="*/ 225 w 2467"/>
                <a:gd name="T15" fmla="*/ 1785 h 1824"/>
                <a:gd name="T16" fmla="*/ 204 w 2467"/>
                <a:gd name="T17" fmla="*/ 1744 h 1824"/>
                <a:gd name="T18" fmla="*/ 24 w 2467"/>
                <a:gd name="T19" fmla="*/ 374 h 1824"/>
                <a:gd name="T20" fmla="*/ 23 w 2467"/>
                <a:gd name="T21" fmla="*/ 366 h 1824"/>
                <a:gd name="T22" fmla="*/ 39 w 2467"/>
                <a:gd name="T23" fmla="*/ 323 h 1824"/>
                <a:gd name="T24" fmla="*/ 80 w 2467"/>
                <a:gd name="T25" fmla="*/ 301 h 1824"/>
                <a:gd name="T26" fmla="*/ 2191 w 2467"/>
                <a:gd name="T27" fmla="*/ 24 h 1824"/>
                <a:gd name="T28" fmla="*/ 2199 w 2467"/>
                <a:gd name="T29" fmla="*/ 23 h 1824"/>
                <a:gd name="T30" fmla="*/ 2242 w 2467"/>
                <a:gd name="T31" fmla="*/ 39 h 1824"/>
                <a:gd name="T32" fmla="*/ 2264 w 2467"/>
                <a:gd name="T33" fmla="*/ 80 h 1824"/>
                <a:gd name="T34" fmla="*/ 2444 w 2467"/>
                <a:gd name="T35" fmla="*/ 1450 h 1824"/>
                <a:gd name="T36" fmla="*/ 2455 w 2467"/>
                <a:gd name="T37" fmla="*/ 1449 h 1824"/>
                <a:gd name="T38" fmla="*/ 2466 w 2467"/>
                <a:gd name="T39" fmla="*/ 1447 h 1824"/>
                <a:gd name="T40" fmla="*/ 2286 w 2467"/>
                <a:gd name="T41" fmla="*/ 77 h 1824"/>
                <a:gd name="T42" fmla="*/ 2257 w 2467"/>
                <a:gd name="T43" fmla="*/ 22 h 1824"/>
                <a:gd name="T44" fmla="*/ 2199 w 2467"/>
                <a:gd name="T45" fmla="*/ 0 h 1824"/>
                <a:gd name="T46" fmla="*/ 2188 w 2467"/>
                <a:gd name="T47" fmla="*/ 1 h 1824"/>
                <a:gd name="T48" fmla="*/ 77 w 2467"/>
                <a:gd name="T49" fmla="*/ 279 h 1824"/>
                <a:gd name="T50" fmla="*/ 22 w 2467"/>
                <a:gd name="T51" fmla="*/ 308 h 1824"/>
                <a:gd name="T52" fmla="*/ 0 w 2467"/>
                <a:gd name="T53" fmla="*/ 366 h 1824"/>
                <a:gd name="T54" fmla="*/ 1 w 2467"/>
                <a:gd name="T55" fmla="*/ 377 h 1824"/>
                <a:gd name="T56" fmla="*/ 181 w 2467"/>
                <a:gd name="T57" fmla="*/ 1747 h 1824"/>
                <a:gd name="T58" fmla="*/ 211 w 2467"/>
                <a:gd name="T59" fmla="*/ 1802 h 1824"/>
                <a:gd name="T60" fmla="*/ 268 w 2467"/>
                <a:gd name="T61" fmla="*/ 1824 h 1824"/>
                <a:gd name="T62" fmla="*/ 280 w 2467"/>
                <a:gd name="T63" fmla="*/ 1823 h 1824"/>
                <a:gd name="T64" fmla="*/ 2391 w 2467"/>
                <a:gd name="T65" fmla="*/ 1545 h 1824"/>
                <a:gd name="T66" fmla="*/ 2445 w 2467"/>
                <a:gd name="T67" fmla="*/ 1516 h 1824"/>
                <a:gd name="T68" fmla="*/ 2467 w 2467"/>
                <a:gd name="T69" fmla="*/ 1459 h 1824"/>
                <a:gd name="T70" fmla="*/ 2466 w 2467"/>
                <a:gd name="T71" fmla="*/ 1447 h 1824"/>
                <a:gd name="T72" fmla="*/ 2455 w 2467"/>
                <a:gd name="T73" fmla="*/ 1449 h 18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2467" h="1824">
                  <a:moveTo>
                    <a:pt x="2455" y="1449"/>
                  </a:moveTo>
                  <a:cubicBezTo>
                    <a:pt x="2444" y="1450"/>
                    <a:pt x="2444" y="1450"/>
                    <a:pt x="2444" y="1450"/>
                  </a:cubicBezTo>
                  <a:cubicBezTo>
                    <a:pt x="2444" y="1453"/>
                    <a:pt x="2444" y="1456"/>
                    <a:pt x="2444" y="1459"/>
                  </a:cubicBezTo>
                  <a:cubicBezTo>
                    <a:pt x="2444" y="1475"/>
                    <a:pt x="2438" y="1490"/>
                    <a:pt x="2428" y="1501"/>
                  </a:cubicBezTo>
                  <a:cubicBezTo>
                    <a:pt x="2418" y="1513"/>
                    <a:pt x="2404" y="1521"/>
                    <a:pt x="2388" y="1523"/>
                  </a:cubicBezTo>
                  <a:cubicBezTo>
                    <a:pt x="277" y="1800"/>
                    <a:pt x="277" y="1800"/>
                    <a:pt x="277" y="1800"/>
                  </a:cubicBezTo>
                  <a:cubicBezTo>
                    <a:pt x="274" y="1801"/>
                    <a:pt x="271" y="1801"/>
                    <a:pt x="268" y="1801"/>
                  </a:cubicBezTo>
                  <a:cubicBezTo>
                    <a:pt x="252" y="1801"/>
                    <a:pt x="237" y="1795"/>
                    <a:pt x="225" y="1785"/>
                  </a:cubicBezTo>
                  <a:cubicBezTo>
                    <a:pt x="214" y="1775"/>
                    <a:pt x="206" y="1761"/>
                    <a:pt x="204" y="1744"/>
                  </a:cubicBezTo>
                  <a:cubicBezTo>
                    <a:pt x="24" y="374"/>
                    <a:pt x="24" y="374"/>
                    <a:pt x="24" y="374"/>
                  </a:cubicBezTo>
                  <a:cubicBezTo>
                    <a:pt x="23" y="371"/>
                    <a:pt x="23" y="368"/>
                    <a:pt x="23" y="366"/>
                  </a:cubicBezTo>
                  <a:cubicBezTo>
                    <a:pt x="23" y="350"/>
                    <a:pt x="29" y="335"/>
                    <a:pt x="39" y="323"/>
                  </a:cubicBezTo>
                  <a:cubicBezTo>
                    <a:pt x="49" y="311"/>
                    <a:pt x="63" y="303"/>
                    <a:pt x="80" y="301"/>
                  </a:cubicBezTo>
                  <a:cubicBezTo>
                    <a:pt x="2191" y="24"/>
                    <a:pt x="2191" y="24"/>
                    <a:pt x="2191" y="24"/>
                  </a:cubicBezTo>
                  <a:cubicBezTo>
                    <a:pt x="2193" y="23"/>
                    <a:pt x="2196" y="23"/>
                    <a:pt x="2199" y="23"/>
                  </a:cubicBezTo>
                  <a:cubicBezTo>
                    <a:pt x="2215" y="23"/>
                    <a:pt x="2230" y="29"/>
                    <a:pt x="2242" y="39"/>
                  </a:cubicBezTo>
                  <a:cubicBezTo>
                    <a:pt x="2253" y="49"/>
                    <a:pt x="2261" y="63"/>
                    <a:pt x="2264" y="80"/>
                  </a:cubicBezTo>
                  <a:cubicBezTo>
                    <a:pt x="2444" y="1450"/>
                    <a:pt x="2444" y="1450"/>
                    <a:pt x="2444" y="1450"/>
                  </a:cubicBezTo>
                  <a:cubicBezTo>
                    <a:pt x="2455" y="1449"/>
                    <a:pt x="2455" y="1449"/>
                    <a:pt x="2455" y="1449"/>
                  </a:cubicBezTo>
                  <a:cubicBezTo>
                    <a:pt x="2466" y="1447"/>
                    <a:pt x="2466" y="1447"/>
                    <a:pt x="2466" y="1447"/>
                  </a:cubicBezTo>
                  <a:cubicBezTo>
                    <a:pt x="2286" y="77"/>
                    <a:pt x="2286" y="77"/>
                    <a:pt x="2286" y="77"/>
                  </a:cubicBezTo>
                  <a:cubicBezTo>
                    <a:pt x="2283" y="55"/>
                    <a:pt x="2272" y="36"/>
                    <a:pt x="2257" y="22"/>
                  </a:cubicBezTo>
                  <a:cubicBezTo>
                    <a:pt x="2241" y="9"/>
                    <a:pt x="2221" y="0"/>
                    <a:pt x="2199" y="0"/>
                  </a:cubicBezTo>
                  <a:cubicBezTo>
                    <a:pt x="2195" y="0"/>
                    <a:pt x="2192" y="1"/>
                    <a:pt x="2188" y="1"/>
                  </a:cubicBezTo>
                  <a:cubicBezTo>
                    <a:pt x="77" y="279"/>
                    <a:pt x="77" y="279"/>
                    <a:pt x="77" y="279"/>
                  </a:cubicBezTo>
                  <a:cubicBezTo>
                    <a:pt x="55" y="282"/>
                    <a:pt x="35" y="293"/>
                    <a:pt x="22" y="308"/>
                  </a:cubicBezTo>
                  <a:cubicBezTo>
                    <a:pt x="8" y="324"/>
                    <a:pt x="0" y="344"/>
                    <a:pt x="0" y="366"/>
                  </a:cubicBezTo>
                  <a:cubicBezTo>
                    <a:pt x="0" y="369"/>
                    <a:pt x="1" y="373"/>
                    <a:pt x="1" y="377"/>
                  </a:cubicBezTo>
                  <a:cubicBezTo>
                    <a:pt x="181" y="1747"/>
                    <a:pt x="181" y="1747"/>
                    <a:pt x="181" y="1747"/>
                  </a:cubicBezTo>
                  <a:cubicBezTo>
                    <a:pt x="184" y="1769"/>
                    <a:pt x="195" y="1789"/>
                    <a:pt x="211" y="1802"/>
                  </a:cubicBezTo>
                  <a:cubicBezTo>
                    <a:pt x="226" y="1816"/>
                    <a:pt x="246" y="1824"/>
                    <a:pt x="268" y="1824"/>
                  </a:cubicBezTo>
                  <a:cubicBezTo>
                    <a:pt x="272" y="1824"/>
                    <a:pt x="276" y="1823"/>
                    <a:pt x="280" y="1823"/>
                  </a:cubicBezTo>
                  <a:cubicBezTo>
                    <a:pt x="2391" y="1545"/>
                    <a:pt x="2391" y="1545"/>
                    <a:pt x="2391" y="1545"/>
                  </a:cubicBezTo>
                  <a:cubicBezTo>
                    <a:pt x="2413" y="1542"/>
                    <a:pt x="2432" y="1532"/>
                    <a:pt x="2445" y="1516"/>
                  </a:cubicBezTo>
                  <a:cubicBezTo>
                    <a:pt x="2459" y="1500"/>
                    <a:pt x="2467" y="1480"/>
                    <a:pt x="2467" y="1459"/>
                  </a:cubicBezTo>
                  <a:cubicBezTo>
                    <a:pt x="2467" y="1455"/>
                    <a:pt x="2467" y="1451"/>
                    <a:pt x="2466" y="1447"/>
                  </a:cubicBezTo>
                  <a:cubicBezTo>
                    <a:pt x="2455" y="1449"/>
                    <a:pt x="2455" y="1449"/>
                    <a:pt x="2455" y="1449"/>
                  </a:cubicBezTo>
                </a:path>
              </a:pathLst>
            </a:custGeom>
            <a:solidFill>
              <a:srgbClr val="BFC9D8"/>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89" name="î$ḻíḍé">
              <a:extLst>
                <a:ext uri="{FF2B5EF4-FFF2-40B4-BE49-F238E27FC236}">
                  <a16:creationId xmlns="" xmlns:a16="http://schemas.microsoft.com/office/drawing/2014/main" id="{1DEB1746-010F-4822-9B99-699829504CA0}"/>
                </a:ext>
              </a:extLst>
            </p:cNvPr>
            <p:cNvSpPr/>
            <p:nvPr/>
          </p:nvSpPr>
          <p:spPr bwMode="auto">
            <a:xfrm>
              <a:off x="2462298" y="2248073"/>
              <a:ext cx="88066" cy="11173"/>
            </a:xfrm>
            <a:custGeom>
              <a:avLst/>
              <a:gdLst>
                <a:gd name="T0" fmla="*/ 134 w 134"/>
                <a:gd name="T1" fmla="*/ 0 h 17"/>
                <a:gd name="T2" fmla="*/ 1 w 134"/>
                <a:gd name="T3" fmla="*/ 17 h 17"/>
                <a:gd name="T4" fmla="*/ 0 w 134"/>
                <a:gd name="T5" fmla="*/ 17 h 17"/>
                <a:gd name="T6" fmla="*/ 134 w 134"/>
                <a:gd name="T7" fmla="*/ 0 h 17"/>
              </a:gdLst>
              <a:ahLst/>
              <a:cxnLst>
                <a:cxn ang="0">
                  <a:pos x="T0" y="T1"/>
                </a:cxn>
                <a:cxn ang="0">
                  <a:pos x="T2" y="T3"/>
                </a:cxn>
                <a:cxn ang="0">
                  <a:pos x="T4" y="T5"/>
                </a:cxn>
                <a:cxn ang="0">
                  <a:pos x="T6" y="T7"/>
                </a:cxn>
              </a:cxnLst>
              <a:rect l="0" t="0" r="r" b="b"/>
              <a:pathLst>
                <a:path w="134" h="17">
                  <a:moveTo>
                    <a:pt x="134" y="0"/>
                  </a:moveTo>
                  <a:lnTo>
                    <a:pt x="1" y="17"/>
                  </a:lnTo>
                  <a:lnTo>
                    <a:pt x="0" y="17"/>
                  </a:lnTo>
                  <a:lnTo>
                    <a:pt x="134" y="0"/>
                  </a:lnTo>
                  <a:close/>
                </a:path>
              </a:pathLst>
            </a:custGeom>
            <a:solidFill>
              <a:srgbClr val="F9F9F9"/>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0" name="îṥ1iďê">
              <a:extLst>
                <a:ext uri="{FF2B5EF4-FFF2-40B4-BE49-F238E27FC236}">
                  <a16:creationId xmlns="" xmlns:a16="http://schemas.microsoft.com/office/drawing/2014/main" id="{982F7E98-36E8-4640-8A99-E91FD1436627}"/>
                </a:ext>
              </a:extLst>
            </p:cNvPr>
            <p:cNvSpPr/>
            <p:nvPr/>
          </p:nvSpPr>
          <p:spPr bwMode="auto">
            <a:xfrm>
              <a:off x="2462298" y="2248073"/>
              <a:ext cx="88066" cy="11173"/>
            </a:xfrm>
            <a:custGeom>
              <a:avLst/>
              <a:gdLst>
                <a:gd name="T0" fmla="*/ 134 w 134"/>
                <a:gd name="T1" fmla="*/ 0 h 17"/>
                <a:gd name="T2" fmla="*/ 1 w 134"/>
                <a:gd name="T3" fmla="*/ 17 h 17"/>
                <a:gd name="T4" fmla="*/ 0 w 134"/>
                <a:gd name="T5" fmla="*/ 17 h 17"/>
                <a:gd name="T6" fmla="*/ 134 w 134"/>
                <a:gd name="T7" fmla="*/ 0 h 17"/>
              </a:gdLst>
              <a:ahLst/>
              <a:cxnLst>
                <a:cxn ang="0">
                  <a:pos x="T0" y="T1"/>
                </a:cxn>
                <a:cxn ang="0">
                  <a:pos x="T2" y="T3"/>
                </a:cxn>
                <a:cxn ang="0">
                  <a:pos x="T4" y="T5"/>
                </a:cxn>
                <a:cxn ang="0">
                  <a:pos x="T6" y="T7"/>
                </a:cxn>
              </a:cxnLst>
              <a:rect l="0" t="0" r="r" b="b"/>
              <a:pathLst>
                <a:path w="134" h="17">
                  <a:moveTo>
                    <a:pt x="134" y="0"/>
                  </a:moveTo>
                  <a:lnTo>
                    <a:pt x="1" y="17"/>
                  </a:lnTo>
                  <a:lnTo>
                    <a:pt x="0" y="17"/>
                  </a:lnTo>
                  <a:lnTo>
                    <a:pt x="13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1" name="íṥḻíḍé">
              <a:extLst>
                <a:ext uri="{FF2B5EF4-FFF2-40B4-BE49-F238E27FC236}">
                  <a16:creationId xmlns="" xmlns:a16="http://schemas.microsoft.com/office/drawing/2014/main" id="{2B440AA2-C906-42E8-A801-014B81807BE2}"/>
                </a:ext>
              </a:extLst>
            </p:cNvPr>
            <p:cNvSpPr/>
            <p:nvPr/>
          </p:nvSpPr>
          <p:spPr bwMode="auto">
            <a:xfrm>
              <a:off x="2424837" y="2222442"/>
              <a:ext cx="590169" cy="214249"/>
            </a:xfrm>
            <a:custGeom>
              <a:avLst/>
              <a:gdLst>
                <a:gd name="T0" fmla="*/ 674 w 898"/>
                <a:gd name="T1" fmla="*/ 30 h 326"/>
                <a:gd name="T2" fmla="*/ 45 w 898"/>
                <a:gd name="T3" fmla="*/ 113 h 326"/>
                <a:gd name="T4" fmla="*/ 0 w 898"/>
                <a:gd name="T5" fmla="*/ 326 h 326"/>
                <a:gd name="T6" fmla="*/ 853 w 898"/>
                <a:gd name="T7" fmla="*/ 215 h 326"/>
                <a:gd name="T8" fmla="*/ 876 w 898"/>
                <a:gd name="T9" fmla="*/ 107 h 326"/>
                <a:gd name="T10" fmla="*/ 674 w 898"/>
                <a:gd name="T11" fmla="*/ 30 h 326"/>
                <a:gd name="T12" fmla="*/ 898 w 898"/>
                <a:gd name="T13" fmla="*/ 0 h 326"/>
                <a:gd name="T14" fmla="*/ 810 w 898"/>
                <a:gd name="T15" fmla="*/ 11 h 326"/>
                <a:gd name="T16" fmla="*/ 888 w 898"/>
                <a:gd name="T17" fmla="*/ 43 h 326"/>
                <a:gd name="T18" fmla="*/ 898 w 898"/>
                <a:gd name="T19" fmla="*/ 0 h 3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98" h="326">
                  <a:moveTo>
                    <a:pt x="674" y="30"/>
                  </a:moveTo>
                  <a:lnTo>
                    <a:pt x="45" y="113"/>
                  </a:lnTo>
                  <a:lnTo>
                    <a:pt x="0" y="326"/>
                  </a:lnTo>
                  <a:lnTo>
                    <a:pt x="853" y="215"/>
                  </a:lnTo>
                  <a:lnTo>
                    <a:pt x="876" y="107"/>
                  </a:lnTo>
                  <a:lnTo>
                    <a:pt x="674" y="30"/>
                  </a:lnTo>
                  <a:close/>
                  <a:moveTo>
                    <a:pt x="898" y="0"/>
                  </a:moveTo>
                  <a:lnTo>
                    <a:pt x="810" y="11"/>
                  </a:lnTo>
                  <a:lnTo>
                    <a:pt x="888" y="43"/>
                  </a:lnTo>
                  <a:lnTo>
                    <a:pt x="898" y="0"/>
                  </a:lnTo>
                  <a:close/>
                </a:path>
              </a:pathLst>
            </a:custGeom>
            <a:solidFill>
              <a:srgbClr val="797F8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2" name="íṧlïḓé">
              <a:extLst>
                <a:ext uri="{FF2B5EF4-FFF2-40B4-BE49-F238E27FC236}">
                  <a16:creationId xmlns="" xmlns:a16="http://schemas.microsoft.com/office/drawing/2014/main" id="{83A364AB-D45C-471B-8815-9BF5B85FA7DA}"/>
                </a:ext>
              </a:extLst>
            </p:cNvPr>
            <p:cNvSpPr/>
            <p:nvPr/>
          </p:nvSpPr>
          <p:spPr bwMode="auto">
            <a:xfrm>
              <a:off x="2424837" y="2222442"/>
              <a:ext cx="590169" cy="214249"/>
            </a:xfrm>
            <a:custGeom>
              <a:avLst/>
              <a:gdLst>
                <a:gd name="T0" fmla="*/ 674 w 898"/>
                <a:gd name="T1" fmla="*/ 30 h 326"/>
                <a:gd name="T2" fmla="*/ 45 w 898"/>
                <a:gd name="T3" fmla="*/ 113 h 326"/>
                <a:gd name="T4" fmla="*/ 0 w 898"/>
                <a:gd name="T5" fmla="*/ 326 h 326"/>
                <a:gd name="T6" fmla="*/ 853 w 898"/>
                <a:gd name="T7" fmla="*/ 215 h 326"/>
                <a:gd name="T8" fmla="*/ 876 w 898"/>
                <a:gd name="T9" fmla="*/ 107 h 326"/>
                <a:gd name="T10" fmla="*/ 674 w 898"/>
                <a:gd name="T11" fmla="*/ 30 h 326"/>
                <a:gd name="T12" fmla="*/ 898 w 898"/>
                <a:gd name="T13" fmla="*/ 0 h 326"/>
                <a:gd name="T14" fmla="*/ 810 w 898"/>
                <a:gd name="T15" fmla="*/ 11 h 326"/>
                <a:gd name="T16" fmla="*/ 888 w 898"/>
                <a:gd name="T17" fmla="*/ 43 h 326"/>
                <a:gd name="T18" fmla="*/ 898 w 898"/>
                <a:gd name="T19" fmla="*/ 0 h 3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98" h="326">
                  <a:moveTo>
                    <a:pt x="674" y="30"/>
                  </a:moveTo>
                  <a:lnTo>
                    <a:pt x="45" y="113"/>
                  </a:lnTo>
                  <a:lnTo>
                    <a:pt x="0" y="326"/>
                  </a:lnTo>
                  <a:lnTo>
                    <a:pt x="853" y="215"/>
                  </a:lnTo>
                  <a:lnTo>
                    <a:pt x="876" y="107"/>
                  </a:lnTo>
                  <a:lnTo>
                    <a:pt x="674" y="30"/>
                  </a:lnTo>
                  <a:moveTo>
                    <a:pt x="898" y="0"/>
                  </a:moveTo>
                  <a:lnTo>
                    <a:pt x="810" y="11"/>
                  </a:lnTo>
                  <a:lnTo>
                    <a:pt x="888" y="43"/>
                  </a:lnTo>
                  <a:lnTo>
                    <a:pt x="898"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3" name="îŝḷîḓè">
              <a:extLst>
                <a:ext uri="{FF2B5EF4-FFF2-40B4-BE49-F238E27FC236}">
                  <a16:creationId xmlns="" xmlns:a16="http://schemas.microsoft.com/office/drawing/2014/main" id="{8B81351F-97E8-4504-B9B2-ECFC78EB0B37}"/>
                </a:ext>
              </a:extLst>
            </p:cNvPr>
            <p:cNvSpPr/>
            <p:nvPr/>
          </p:nvSpPr>
          <p:spPr bwMode="auto">
            <a:xfrm>
              <a:off x="2454411" y="2207326"/>
              <a:ext cx="563881" cy="89380"/>
            </a:xfrm>
            <a:custGeom>
              <a:avLst/>
              <a:gdLst>
                <a:gd name="T0" fmla="*/ 588 w 858"/>
                <a:gd name="T1" fmla="*/ 36 h 136"/>
                <a:gd name="T2" fmla="*/ 5 w 858"/>
                <a:gd name="T3" fmla="*/ 113 h 136"/>
                <a:gd name="T4" fmla="*/ 0 w 858"/>
                <a:gd name="T5" fmla="*/ 136 h 136"/>
                <a:gd name="T6" fmla="*/ 629 w 858"/>
                <a:gd name="T7" fmla="*/ 53 h 136"/>
                <a:gd name="T8" fmla="*/ 588 w 858"/>
                <a:gd name="T9" fmla="*/ 36 h 136"/>
                <a:gd name="T10" fmla="*/ 858 w 858"/>
                <a:gd name="T11" fmla="*/ 0 h 136"/>
                <a:gd name="T12" fmla="*/ 724 w 858"/>
                <a:gd name="T13" fmla="*/ 19 h 136"/>
                <a:gd name="T14" fmla="*/ 765 w 858"/>
                <a:gd name="T15" fmla="*/ 34 h 136"/>
                <a:gd name="T16" fmla="*/ 853 w 858"/>
                <a:gd name="T17" fmla="*/ 23 h 136"/>
                <a:gd name="T18" fmla="*/ 858 w 858"/>
                <a:gd name="T19" fmla="*/ 0 h 1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58" h="136">
                  <a:moveTo>
                    <a:pt x="588" y="36"/>
                  </a:moveTo>
                  <a:lnTo>
                    <a:pt x="5" y="113"/>
                  </a:lnTo>
                  <a:lnTo>
                    <a:pt x="0" y="136"/>
                  </a:lnTo>
                  <a:lnTo>
                    <a:pt x="629" y="53"/>
                  </a:lnTo>
                  <a:lnTo>
                    <a:pt x="588" y="36"/>
                  </a:lnTo>
                  <a:close/>
                  <a:moveTo>
                    <a:pt x="858" y="0"/>
                  </a:moveTo>
                  <a:lnTo>
                    <a:pt x="724" y="19"/>
                  </a:lnTo>
                  <a:lnTo>
                    <a:pt x="765" y="34"/>
                  </a:lnTo>
                  <a:lnTo>
                    <a:pt x="853" y="23"/>
                  </a:lnTo>
                  <a:lnTo>
                    <a:pt x="858" y="0"/>
                  </a:lnTo>
                  <a:close/>
                </a:path>
              </a:pathLst>
            </a:custGeom>
            <a:solidFill>
              <a:srgbClr val="73767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4" name="îṥḷîḍé">
              <a:extLst>
                <a:ext uri="{FF2B5EF4-FFF2-40B4-BE49-F238E27FC236}">
                  <a16:creationId xmlns="" xmlns:a16="http://schemas.microsoft.com/office/drawing/2014/main" id="{300CDE93-DA32-48B2-BAFD-C3F54165A4A8}"/>
                </a:ext>
              </a:extLst>
            </p:cNvPr>
            <p:cNvSpPr/>
            <p:nvPr/>
          </p:nvSpPr>
          <p:spPr bwMode="auto">
            <a:xfrm>
              <a:off x="2454411" y="2207326"/>
              <a:ext cx="563881" cy="89380"/>
            </a:xfrm>
            <a:custGeom>
              <a:avLst/>
              <a:gdLst>
                <a:gd name="T0" fmla="*/ 588 w 858"/>
                <a:gd name="T1" fmla="*/ 36 h 136"/>
                <a:gd name="T2" fmla="*/ 5 w 858"/>
                <a:gd name="T3" fmla="*/ 113 h 136"/>
                <a:gd name="T4" fmla="*/ 0 w 858"/>
                <a:gd name="T5" fmla="*/ 136 h 136"/>
                <a:gd name="T6" fmla="*/ 629 w 858"/>
                <a:gd name="T7" fmla="*/ 53 h 136"/>
                <a:gd name="T8" fmla="*/ 588 w 858"/>
                <a:gd name="T9" fmla="*/ 36 h 136"/>
                <a:gd name="T10" fmla="*/ 858 w 858"/>
                <a:gd name="T11" fmla="*/ 0 h 136"/>
                <a:gd name="T12" fmla="*/ 724 w 858"/>
                <a:gd name="T13" fmla="*/ 19 h 136"/>
                <a:gd name="T14" fmla="*/ 765 w 858"/>
                <a:gd name="T15" fmla="*/ 34 h 136"/>
                <a:gd name="T16" fmla="*/ 853 w 858"/>
                <a:gd name="T17" fmla="*/ 23 h 136"/>
                <a:gd name="T18" fmla="*/ 858 w 858"/>
                <a:gd name="T19" fmla="*/ 0 h 1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58" h="136">
                  <a:moveTo>
                    <a:pt x="588" y="36"/>
                  </a:moveTo>
                  <a:lnTo>
                    <a:pt x="5" y="113"/>
                  </a:lnTo>
                  <a:lnTo>
                    <a:pt x="0" y="136"/>
                  </a:lnTo>
                  <a:lnTo>
                    <a:pt x="629" y="53"/>
                  </a:lnTo>
                  <a:lnTo>
                    <a:pt x="588" y="36"/>
                  </a:lnTo>
                  <a:moveTo>
                    <a:pt x="858" y="0"/>
                  </a:moveTo>
                  <a:lnTo>
                    <a:pt x="724" y="19"/>
                  </a:lnTo>
                  <a:lnTo>
                    <a:pt x="765" y="34"/>
                  </a:lnTo>
                  <a:lnTo>
                    <a:pt x="853" y="23"/>
                  </a:lnTo>
                  <a:lnTo>
                    <a:pt x="858"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5" name="îṡ1íḑé">
              <a:extLst>
                <a:ext uri="{FF2B5EF4-FFF2-40B4-BE49-F238E27FC236}">
                  <a16:creationId xmlns="" xmlns:a16="http://schemas.microsoft.com/office/drawing/2014/main" id="{0F3C5D41-DB53-4E61-8CAA-8DC8D8A41581}"/>
                </a:ext>
              </a:extLst>
            </p:cNvPr>
            <p:cNvSpPr/>
            <p:nvPr/>
          </p:nvSpPr>
          <p:spPr bwMode="auto">
            <a:xfrm>
              <a:off x="2457698" y="2189582"/>
              <a:ext cx="563881" cy="92009"/>
            </a:xfrm>
            <a:custGeom>
              <a:avLst/>
              <a:gdLst>
                <a:gd name="T0" fmla="*/ 527 w 858"/>
                <a:gd name="T1" fmla="*/ 42 h 140"/>
                <a:gd name="T2" fmla="*/ 141 w 858"/>
                <a:gd name="T3" fmla="*/ 89 h 140"/>
                <a:gd name="T4" fmla="*/ 7 w 858"/>
                <a:gd name="T5" fmla="*/ 106 h 140"/>
                <a:gd name="T6" fmla="*/ 0 w 858"/>
                <a:gd name="T7" fmla="*/ 140 h 140"/>
                <a:gd name="T8" fmla="*/ 583 w 858"/>
                <a:gd name="T9" fmla="*/ 63 h 140"/>
                <a:gd name="T10" fmla="*/ 527 w 858"/>
                <a:gd name="T11" fmla="*/ 42 h 140"/>
                <a:gd name="T12" fmla="*/ 858 w 858"/>
                <a:gd name="T13" fmla="*/ 0 h 140"/>
                <a:gd name="T14" fmla="*/ 666 w 858"/>
                <a:gd name="T15" fmla="*/ 24 h 140"/>
                <a:gd name="T16" fmla="*/ 719 w 858"/>
                <a:gd name="T17" fmla="*/ 46 h 140"/>
                <a:gd name="T18" fmla="*/ 853 w 858"/>
                <a:gd name="T19" fmla="*/ 27 h 140"/>
                <a:gd name="T20" fmla="*/ 858 w 858"/>
                <a:gd name="T21" fmla="*/ 0 h 1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858" h="140">
                  <a:moveTo>
                    <a:pt x="527" y="42"/>
                  </a:moveTo>
                  <a:lnTo>
                    <a:pt x="141" y="89"/>
                  </a:lnTo>
                  <a:lnTo>
                    <a:pt x="7" y="106"/>
                  </a:lnTo>
                  <a:lnTo>
                    <a:pt x="0" y="140"/>
                  </a:lnTo>
                  <a:lnTo>
                    <a:pt x="583" y="63"/>
                  </a:lnTo>
                  <a:lnTo>
                    <a:pt x="527" y="42"/>
                  </a:lnTo>
                  <a:close/>
                  <a:moveTo>
                    <a:pt x="858" y="0"/>
                  </a:moveTo>
                  <a:lnTo>
                    <a:pt x="666" y="24"/>
                  </a:lnTo>
                  <a:lnTo>
                    <a:pt x="719" y="46"/>
                  </a:lnTo>
                  <a:lnTo>
                    <a:pt x="853" y="27"/>
                  </a:lnTo>
                  <a:lnTo>
                    <a:pt x="858" y="0"/>
                  </a:lnTo>
                  <a:close/>
                </a:path>
              </a:pathLst>
            </a:custGeom>
            <a:solidFill>
              <a:srgbClr val="D2D9E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6" name="íṣlíďé">
              <a:extLst>
                <a:ext uri="{FF2B5EF4-FFF2-40B4-BE49-F238E27FC236}">
                  <a16:creationId xmlns="" xmlns:a16="http://schemas.microsoft.com/office/drawing/2014/main" id="{595F90CA-DBE9-4F02-A936-C7BB1C6BC280}"/>
                </a:ext>
              </a:extLst>
            </p:cNvPr>
            <p:cNvSpPr/>
            <p:nvPr/>
          </p:nvSpPr>
          <p:spPr bwMode="auto">
            <a:xfrm>
              <a:off x="2457698" y="2189582"/>
              <a:ext cx="563881" cy="92009"/>
            </a:xfrm>
            <a:custGeom>
              <a:avLst/>
              <a:gdLst>
                <a:gd name="T0" fmla="*/ 527 w 858"/>
                <a:gd name="T1" fmla="*/ 42 h 140"/>
                <a:gd name="T2" fmla="*/ 141 w 858"/>
                <a:gd name="T3" fmla="*/ 89 h 140"/>
                <a:gd name="T4" fmla="*/ 7 w 858"/>
                <a:gd name="T5" fmla="*/ 106 h 140"/>
                <a:gd name="T6" fmla="*/ 0 w 858"/>
                <a:gd name="T7" fmla="*/ 140 h 140"/>
                <a:gd name="T8" fmla="*/ 583 w 858"/>
                <a:gd name="T9" fmla="*/ 63 h 140"/>
                <a:gd name="T10" fmla="*/ 527 w 858"/>
                <a:gd name="T11" fmla="*/ 42 h 140"/>
                <a:gd name="T12" fmla="*/ 858 w 858"/>
                <a:gd name="T13" fmla="*/ 0 h 140"/>
                <a:gd name="T14" fmla="*/ 666 w 858"/>
                <a:gd name="T15" fmla="*/ 24 h 140"/>
                <a:gd name="T16" fmla="*/ 719 w 858"/>
                <a:gd name="T17" fmla="*/ 46 h 140"/>
                <a:gd name="T18" fmla="*/ 853 w 858"/>
                <a:gd name="T19" fmla="*/ 27 h 140"/>
                <a:gd name="T20" fmla="*/ 858 w 858"/>
                <a:gd name="T21" fmla="*/ 0 h 1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858" h="140">
                  <a:moveTo>
                    <a:pt x="527" y="42"/>
                  </a:moveTo>
                  <a:lnTo>
                    <a:pt x="141" y="89"/>
                  </a:lnTo>
                  <a:lnTo>
                    <a:pt x="7" y="106"/>
                  </a:lnTo>
                  <a:lnTo>
                    <a:pt x="0" y="140"/>
                  </a:lnTo>
                  <a:lnTo>
                    <a:pt x="583" y="63"/>
                  </a:lnTo>
                  <a:lnTo>
                    <a:pt x="527" y="42"/>
                  </a:lnTo>
                  <a:moveTo>
                    <a:pt x="858" y="0"/>
                  </a:moveTo>
                  <a:lnTo>
                    <a:pt x="666" y="24"/>
                  </a:lnTo>
                  <a:lnTo>
                    <a:pt x="719" y="46"/>
                  </a:lnTo>
                  <a:lnTo>
                    <a:pt x="853" y="27"/>
                  </a:lnTo>
                  <a:lnTo>
                    <a:pt x="858"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7" name="is1íḋe">
              <a:extLst>
                <a:ext uri="{FF2B5EF4-FFF2-40B4-BE49-F238E27FC236}">
                  <a16:creationId xmlns="" xmlns:a16="http://schemas.microsoft.com/office/drawing/2014/main" id="{2D98A772-8402-4834-85D9-AEC21F246F72}"/>
                </a:ext>
              </a:extLst>
            </p:cNvPr>
            <p:cNvSpPr/>
            <p:nvPr/>
          </p:nvSpPr>
          <p:spPr bwMode="auto">
            <a:xfrm>
              <a:off x="2139611" y="3732697"/>
              <a:ext cx="303629" cy="42061"/>
            </a:xfrm>
            <a:custGeom>
              <a:avLst/>
              <a:gdLst>
                <a:gd name="T0" fmla="*/ 462 w 462"/>
                <a:gd name="T1" fmla="*/ 0 h 64"/>
                <a:gd name="T2" fmla="*/ 2 w 462"/>
                <a:gd name="T3" fmla="*/ 59 h 64"/>
                <a:gd name="T4" fmla="*/ 0 w 462"/>
                <a:gd name="T5" fmla="*/ 64 h 64"/>
                <a:gd name="T6" fmla="*/ 442 w 462"/>
                <a:gd name="T7" fmla="*/ 9 h 64"/>
                <a:gd name="T8" fmla="*/ 461 w 462"/>
                <a:gd name="T9" fmla="*/ 4 h 64"/>
                <a:gd name="T10" fmla="*/ 462 w 462"/>
                <a:gd name="T11" fmla="*/ 0 h 64"/>
              </a:gdLst>
              <a:ahLst/>
              <a:cxnLst>
                <a:cxn ang="0">
                  <a:pos x="T0" y="T1"/>
                </a:cxn>
                <a:cxn ang="0">
                  <a:pos x="T2" y="T3"/>
                </a:cxn>
                <a:cxn ang="0">
                  <a:pos x="T4" y="T5"/>
                </a:cxn>
                <a:cxn ang="0">
                  <a:pos x="T6" y="T7"/>
                </a:cxn>
                <a:cxn ang="0">
                  <a:pos x="T8" y="T9"/>
                </a:cxn>
                <a:cxn ang="0">
                  <a:pos x="T10" y="T11"/>
                </a:cxn>
              </a:cxnLst>
              <a:rect l="0" t="0" r="r" b="b"/>
              <a:pathLst>
                <a:path w="462" h="64">
                  <a:moveTo>
                    <a:pt x="462" y="0"/>
                  </a:moveTo>
                  <a:lnTo>
                    <a:pt x="2" y="59"/>
                  </a:lnTo>
                  <a:lnTo>
                    <a:pt x="0" y="64"/>
                  </a:lnTo>
                  <a:lnTo>
                    <a:pt x="442" y="9"/>
                  </a:lnTo>
                  <a:lnTo>
                    <a:pt x="461" y="4"/>
                  </a:lnTo>
                  <a:lnTo>
                    <a:pt x="462" y="0"/>
                  </a:lnTo>
                  <a:close/>
                </a:path>
              </a:pathLst>
            </a:custGeom>
            <a:solidFill>
              <a:srgbClr val="BAC4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8" name="ïṣľíďê">
              <a:extLst>
                <a:ext uri="{FF2B5EF4-FFF2-40B4-BE49-F238E27FC236}">
                  <a16:creationId xmlns="" xmlns:a16="http://schemas.microsoft.com/office/drawing/2014/main" id="{8D9EDC0C-040A-4998-A764-36812857D06F}"/>
                </a:ext>
              </a:extLst>
            </p:cNvPr>
            <p:cNvSpPr/>
            <p:nvPr/>
          </p:nvSpPr>
          <p:spPr bwMode="auto">
            <a:xfrm>
              <a:off x="2139611" y="3732697"/>
              <a:ext cx="303629" cy="42061"/>
            </a:xfrm>
            <a:custGeom>
              <a:avLst/>
              <a:gdLst>
                <a:gd name="T0" fmla="*/ 462 w 462"/>
                <a:gd name="T1" fmla="*/ 0 h 64"/>
                <a:gd name="T2" fmla="*/ 2 w 462"/>
                <a:gd name="T3" fmla="*/ 59 h 64"/>
                <a:gd name="T4" fmla="*/ 0 w 462"/>
                <a:gd name="T5" fmla="*/ 64 h 64"/>
                <a:gd name="T6" fmla="*/ 442 w 462"/>
                <a:gd name="T7" fmla="*/ 9 h 64"/>
                <a:gd name="T8" fmla="*/ 461 w 462"/>
                <a:gd name="T9" fmla="*/ 4 h 64"/>
                <a:gd name="T10" fmla="*/ 462 w 462"/>
                <a:gd name="T11" fmla="*/ 0 h 64"/>
              </a:gdLst>
              <a:ahLst/>
              <a:cxnLst>
                <a:cxn ang="0">
                  <a:pos x="T0" y="T1"/>
                </a:cxn>
                <a:cxn ang="0">
                  <a:pos x="T2" y="T3"/>
                </a:cxn>
                <a:cxn ang="0">
                  <a:pos x="T4" y="T5"/>
                </a:cxn>
                <a:cxn ang="0">
                  <a:pos x="T6" y="T7"/>
                </a:cxn>
                <a:cxn ang="0">
                  <a:pos x="T8" y="T9"/>
                </a:cxn>
                <a:cxn ang="0">
                  <a:pos x="T10" y="T11"/>
                </a:cxn>
              </a:cxnLst>
              <a:rect l="0" t="0" r="r" b="b"/>
              <a:pathLst>
                <a:path w="462" h="64">
                  <a:moveTo>
                    <a:pt x="462" y="0"/>
                  </a:moveTo>
                  <a:lnTo>
                    <a:pt x="2" y="59"/>
                  </a:lnTo>
                  <a:lnTo>
                    <a:pt x="0" y="64"/>
                  </a:lnTo>
                  <a:lnTo>
                    <a:pt x="442" y="9"/>
                  </a:lnTo>
                  <a:lnTo>
                    <a:pt x="461" y="4"/>
                  </a:lnTo>
                  <a:lnTo>
                    <a:pt x="46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99" name="ïşḷîḑè">
              <a:extLst>
                <a:ext uri="{FF2B5EF4-FFF2-40B4-BE49-F238E27FC236}">
                  <a16:creationId xmlns="" xmlns:a16="http://schemas.microsoft.com/office/drawing/2014/main" id="{B38C0358-BDF4-4128-8479-6C71833E66DB}"/>
                </a:ext>
              </a:extLst>
            </p:cNvPr>
            <p:cNvSpPr/>
            <p:nvPr/>
          </p:nvSpPr>
          <p:spPr bwMode="auto">
            <a:xfrm>
              <a:off x="2430095" y="3735326"/>
              <a:ext cx="12487" cy="3286"/>
            </a:xfrm>
            <a:custGeom>
              <a:avLst/>
              <a:gdLst>
                <a:gd name="T0" fmla="*/ 19 w 19"/>
                <a:gd name="T1" fmla="*/ 0 h 5"/>
                <a:gd name="T2" fmla="*/ 0 w 19"/>
                <a:gd name="T3" fmla="*/ 5 h 5"/>
                <a:gd name="T4" fmla="*/ 19 w 19"/>
                <a:gd name="T5" fmla="*/ 3 h 5"/>
                <a:gd name="T6" fmla="*/ 19 w 19"/>
                <a:gd name="T7" fmla="*/ 0 h 5"/>
              </a:gdLst>
              <a:ahLst/>
              <a:cxnLst>
                <a:cxn ang="0">
                  <a:pos x="T0" y="T1"/>
                </a:cxn>
                <a:cxn ang="0">
                  <a:pos x="T2" y="T3"/>
                </a:cxn>
                <a:cxn ang="0">
                  <a:pos x="T4" y="T5"/>
                </a:cxn>
                <a:cxn ang="0">
                  <a:pos x="T6" y="T7"/>
                </a:cxn>
              </a:cxnLst>
              <a:rect l="0" t="0" r="r" b="b"/>
              <a:pathLst>
                <a:path w="19" h="5">
                  <a:moveTo>
                    <a:pt x="19" y="0"/>
                  </a:moveTo>
                  <a:lnTo>
                    <a:pt x="0" y="5"/>
                  </a:lnTo>
                  <a:lnTo>
                    <a:pt x="19" y="3"/>
                  </a:lnTo>
                  <a:lnTo>
                    <a:pt x="19" y="0"/>
                  </a:lnTo>
                  <a:close/>
                </a:path>
              </a:pathLst>
            </a:custGeom>
            <a:solidFill>
              <a:srgbClr val="75799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0" name="iṧ1iďe">
              <a:extLst>
                <a:ext uri="{FF2B5EF4-FFF2-40B4-BE49-F238E27FC236}">
                  <a16:creationId xmlns="" xmlns:a16="http://schemas.microsoft.com/office/drawing/2014/main" id="{A37D1961-1977-4141-8DE8-B74534403A83}"/>
                </a:ext>
              </a:extLst>
            </p:cNvPr>
            <p:cNvSpPr/>
            <p:nvPr/>
          </p:nvSpPr>
          <p:spPr bwMode="auto">
            <a:xfrm>
              <a:off x="2430095" y="3735326"/>
              <a:ext cx="12487" cy="3286"/>
            </a:xfrm>
            <a:custGeom>
              <a:avLst/>
              <a:gdLst>
                <a:gd name="T0" fmla="*/ 19 w 19"/>
                <a:gd name="T1" fmla="*/ 0 h 5"/>
                <a:gd name="T2" fmla="*/ 0 w 19"/>
                <a:gd name="T3" fmla="*/ 5 h 5"/>
                <a:gd name="T4" fmla="*/ 19 w 19"/>
                <a:gd name="T5" fmla="*/ 3 h 5"/>
                <a:gd name="T6" fmla="*/ 19 w 19"/>
                <a:gd name="T7" fmla="*/ 0 h 5"/>
              </a:gdLst>
              <a:ahLst/>
              <a:cxnLst>
                <a:cxn ang="0">
                  <a:pos x="T0" y="T1"/>
                </a:cxn>
                <a:cxn ang="0">
                  <a:pos x="T2" y="T3"/>
                </a:cxn>
                <a:cxn ang="0">
                  <a:pos x="T4" y="T5"/>
                </a:cxn>
                <a:cxn ang="0">
                  <a:pos x="T6" y="T7"/>
                </a:cxn>
              </a:cxnLst>
              <a:rect l="0" t="0" r="r" b="b"/>
              <a:pathLst>
                <a:path w="19" h="5">
                  <a:moveTo>
                    <a:pt x="19" y="0"/>
                  </a:moveTo>
                  <a:lnTo>
                    <a:pt x="0" y="5"/>
                  </a:lnTo>
                  <a:lnTo>
                    <a:pt x="19" y="3"/>
                  </a:lnTo>
                  <a:lnTo>
                    <a:pt x="1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1" name="íšlîḑe">
              <a:extLst>
                <a:ext uri="{FF2B5EF4-FFF2-40B4-BE49-F238E27FC236}">
                  <a16:creationId xmlns="" xmlns:a16="http://schemas.microsoft.com/office/drawing/2014/main" id="{AA54908F-6F14-4B8E-B710-278F511EC8C0}"/>
                </a:ext>
              </a:extLst>
            </p:cNvPr>
            <p:cNvSpPr/>
            <p:nvPr/>
          </p:nvSpPr>
          <p:spPr bwMode="auto">
            <a:xfrm>
              <a:off x="2442582" y="3724153"/>
              <a:ext cx="61777" cy="11173"/>
            </a:xfrm>
            <a:custGeom>
              <a:avLst/>
              <a:gdLst>
                <a:gd name="T0" fmla="*/ 94 w 94"/>
                <a:gd name="T1" fmla="*/ 0 h 17"/>
                <a:gd name="T2" fmla="*/ 1 w 94"/>
                <a:gd name="T3" fmla="*/ 13 h 17"/>
                <a:gd name="T4" fmla="*/ 0 w 94"/>
                <a:gd name="T5" fmla="*/ 17 h 17"/>
                <a:gd name="T6" fmla="*/ 26 w 94"/>
                <a:gd name="T7" fmla="*/ 10 h 17"/>
                <a:gd name="T8" fmla="*/ 27 w 94"/>
                <a:gd name="T9" fmla="*/ 17 h 17"/>
                <a:gd name="T10" fmla="*/ 93 w 94"/>
                <a:gd name="T11" fmla="*/ 8 h 17"/>
                <a:gd name="T12" fmla="*/ 94 w 94"/>
                <a:gd name="T13" fmla="*/ 0 h 17"/>
              </a:gdLst>
              <a:ahLst/>
              <a:cxnLst>
                <a:cxn ang="0">
                  <a:pos x="T0" y="T1"/>
                </a:cxn>
                <a:cxn ang="0">
                  <a:pos x="T2" y="T3"/>
                </a:cxn>
                <a:cxn ang="0">
                  <a:pos x="T4" y="T5"/>
                </a:cxn>
                <a:cxn ang="0">
                  <a:pos x="T6" y="T7"/>
                </a:cxn>
                <a:cxn ang="0">
                  <a:pos x="T8" y="T9"/>
                </a:cxn>
                <a:cxn ang="0">
                  <a:pos x="T10" y="T11"/>
                </a:cxn>
                <a:cxn ang="0">
                  <a:pos x="T12" y="T13"/>
                </a:cxn>
              </a:cxnLst>
              <a:rect l="0" t="0" r="r" b="b"/>
              <a:pathLst>
                <a:path w="94" h="17">
                  <a:moveTo>
                    <a:pt x="94" y="0"/>
                  </a:moveTo>
                  <a:lnTo>
                    <a:pt x="1" y="13"/>
                  </a:lnTo>
                  <a:lnTo>
                    <a:pt x="0" y="17"/>
                  </a:lnTo>
                  <a:lnTo>
                    <a:pt x="26" y="10"/>
                  </a:lnTo>
                  <a:lnTo>
                    <a:pt x="27" y="17"/>
                  </a:lnTo>
                  <a:lnTo>
                    <a:pt x="93" y="8"/>
                  </a:lnTo>
                  <a:lnTo>
                    <a:pt x="94" y="0"/>
                  </a:lnTo>
                  <a:close/>
                </a:path>
              </a:pathLst>
            </a:custGeom>
            <a:solidFill>
              <a:srgbClr val="92A0C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2" name="ísḷiḑé">
              <a:extLst>
                <a:ext uri="{FF2B5EF4-FFF2-40B4-BE49-F238E27FC236}">
                  <a16:creationId xmlns="" xmlns:a16="http://schemas.microsoft.com/office/drawing/2014/main" id="{F973B1BF-7405-4AC1-B72B-0AB64DE136E0}"/>
                </a:ext>
              </a:extLst>
            </p:cNvPr>
            <p:cNvSpPr/>
            <p:nvPr/>
          </p:nvSpPr>
          <p:spPr bwMode="auto">
            <a:xfrm>
              <a:off x="2442582" y="3724153"/>
              <a:ext cx="61777" cy="11173"/>
            </a:xfrm>
            <a:custGeom>
              <a:avLst/>
              <a:gdLst>
                <a:gd name="T0" fmla="*/ 94 w 94"/>
                <a:gd name="T1" fmla="*/ 0 h 17"/>
                <a:gd name="T2" fmla="*/ 1 w 94"/>
                <a:gd name="T3" fmla="*/ 13 h 17"/>
                <a:gd name="T4" fmla="*/ 0 w 94"/>
                <a:gd name="T5" fmla="*/ 17 h 17"/>
                <a:gd name="T6" fmla="*/ 26 w 94"/>
                <a:gd name="T7" fmla="*/ 10 h 17"/>
                <a:gd name="T8" fmla="*/ 27 w 94"/>
                <a:gd name="T9" fmla="*/ 17 h 17"/>
                <a:gd name="T10" fmla="*/ 93 w 94"/>
                <a:gd name="T11" fmla="*/ 8 h 17"/>
                <a:gd name="T12" fmla="*/ 94 w 94"/>
                <a:gd name="T13" fmla="*/ 0 h 17"/>
              </a:gdLst>
              <a:ahLst/>
              <a:cxnLst>
                <a:cxn ang="0">
                  <a:pos x="T0" y="T1"/>
                </a:cxn>
                <a:cxn ang="0">
                  <a:pos x="T2" y="T3"/>
                </a:cxn>
                <a:cxn ang="0">
                  <a:pos x="T4" y="T5"/>
                </a:cxn>
                <a:cxn ang="0">
                  <a:pos x="T6" y="T7"/>
                </a:cxn>
                <a:cxn ang="0">
                  <a:pos x="T8" y="T9"/>
                </a:cxn>
                <a:cxn ang="0">
                  <a:pos x="T10" y="T11"/>
                </a:cxn>
                <a:cxn ang="0">
                  <a:pos x="T12" y="T13"/>
                </a:cxn>
              </a:cxnLst>
              <a:rect l="0" t="0" r="r" b="b"/>
              <a:pathLst>
                <a:path w="94" h="17">
                  <a:moveTo>
                    <a:pt x="94" y="0"/>
                  </a:moveTo>
                  <a:lnTo>
                    <a:pt x="1" y="13"/>
                  </a:lnTo>
                  <a:lnTo>
                    <a:pt x="0" y="17"/>
                  </a:lnTo>
                  <a:lnTo>
                    <a:pt x="26" y="10"/>
                  </a:lnTo>
                  <a:lnTo>
                    <a:pt x="27" y="17"/>
                  </a:lnTo>
                  <a:lnTo>
                    <a:pt x="93" y="8"/>
                  </a:lnTo>
                  <a:lnTo>
                    <a:pt x="9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3" name="íślîďê">
              <a:extLst>
                <a:ext uri="{FF2B5EF4-FFF2-40B4-BE49-F238E27FC236}">
                  <a16:creationId xmlns="" xmlns:a16="http://schemas.microsoft.com/office/drawing/2014/main" id="{7FC33BE5-5F6E-46D6-BF21-C0A651A5C041}"/>
                </a:ext>
              </a:extLst>
            </p:cNvPr>
            <p:cNvSpPr/>
            <p:nvPr/>
          </p:nvSpPr>
          <p:spPr bwMode="auto">
            <a:xfrm>
              <a:off x="2442582" y="3730725"/>
              <a:ext cx="17745" cy="6572"/>
            </a:xfrm>
            <a:custGeom>
              <a:avLst/>
              <a:gdLst>
                <a:gd name="T0" fmla="*/ 26 w 27"/>
                <a:gd name="T1" fmla="*/ 0 h 10"/>
                <a:gd name="T2" fmla="*/ 0 w 27"/>
                <a:gd name="T3" fmla="*/ 7 h 10"/>
                <a:gd name="T4" fmla="*/ 0 w 27"/>
                <a:gd name="T5" fmla="*/ 10 h 10"/>
                <a:gd name="T6" fmla="*/ 27 w 27"/>
                <a:gd name="T7" fmla="*/ 7 h 10"/>
                <a:gd name="T8" fmla="*/ 26 w 27"/>
                <a:gd name="T9" fmla="*/ 0 h 10"/>
              </a:gdLst>
              <a:ahLst/>
              <a:cxnLst>
                <a:cxn ang="0">
                  <a:pos x="T0" y="T1"/>
                </a:cxn>
                <a:cxn ang="0">
                  <a:pos x="T2" y="T3"/>
                </a:cxn>
                <a:cxn ang="0">
                  <a:pos x="T4" y="T5"/>
                </a:cxn>
                <a:cxn ang="0">
                  <a:pos x="T6" y="T7"/>
                </a:cxn>
                <a:cxn ang="0">
                  <a:pos x="T8" y="T9"/>
                </a:cxn>
              </a:cxnLst>
              <a:rect l="0" t="0" r="r" b="b"/>
              <a:pathLst>
                <a:path w="27" h="10">
                  <a:moveTo>
                    <a:pt x="26" y="0"/>
                  </a:moveTo>
                  <a:lnTo>
                    <a:pt x="0" y="7"/>
                  </a:lnTo>
                  <a:lnTo>
                    <a:pt x="0" y="10"/>
                  </a:lnTo>
                  <a:lnTo>
                    <a:pt x="27" y="7"/>
                  </a:lnTo>
                  <a:lnTo>
                    <a:pt x="26" y="0"/>
                  </a:lnTo>
                  <a:close/>
                </a:path>
              </a:pathLst>
            </a:custGeom>
            <a:solidFill>
              <a:srgbClr val="666C89"/>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4" name="i$ľiḑé">
              <a:extLst>
                <a:ext uri="{FF2B5EF4-FFF2-40B4-BE49-F238E27FC236}">
                  <a16:creationId xmlns="" xmlns:a16="http://schemas.microsoft.com/office/drawing/2014/main" id="{C2791B9D-C2FC-4FBE-9527-451179A12544}"/>
                </a:ext>
              </a:extLst>
            </p:cNvPr>
            <p:cNvSpPr/>
            <p:nvPr/>
          </p:nvSpPr>
          <p:spPr bwMode="auto">
            <a:xfrm>
              <a:off x="2442582" y="3730725"/>
              <a:ext cx="17745" cy="6572"/>
            </a:xfrm>
            <a:custGeom>
              <a:avLst/>
              <a:gdLst>
                <a:gd name="T0" fmla="*/ 26 w 27"/>
                <a:gd name="T1" fmla="*/ 0 h 10"/>
                <a:gd name="T2" fmla="*/ 0 w 27"/>
                <a:gd name="T3" fmla="*/ 7 h 10"/>
                <a:gd name="T4" fmla="*/ 0 w 27"/>
                <a:gd name="T5" fmla="*/ 10 h 10"/>
                <a:gd name="T6" fmla="*/ 27 w 27"/>
                <a:gd name="T7" fmla="*/ 7 h 10"/>
                <a:gd name="T8" fmla="*/ 26 w 27"/>
                <a:gd name="T9" fmla="*/ 0 h 10"/>
              </a:gdLst>
              <a:ahLst/>
              <a:cxnLst>
                <a:cxn ang="0">
                  <a:pos x="T0" y="T1"/>
                </a:cxn>
                <a:cxn ang="0">
                  <a:pos x="T2" y="T3"/>
                </a:cxn>
                <a:cxn ang="0">
                  <a:pos x="T4" y="T5"/>
                </a:cxn>
                <a:cxn ang="0">
                  <a:pos x="T6" y="T7"/>
                </a:cxn>
                <a:cxn ang="0">
                  <a:pos x="T8" y="T9"/>
                </a:cxn>
              </a:cxnLst>
              <a:rect l="0" t="0" r="r" b="b"/>
              <a:pathLst>
                <a:path w="27" h="10">
                  <a:moveTo>
                    <a:pt x="26" y="0"/>
                  </a:moveTo>
                  <a:lnTo>
                    <a:pt x="0" y="7"/>
                  </a:lnTo>
                  <a:lnTo>
                    <a:pt x="0" y="10"/>
                  </a:lnTo>
                  <a:lnTo>
                    <a:pt x="27" y="7"/>
                  </a:lnTo>
                  <a:lnTo>
                    <a:pt x="2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5" name="ïŝ1ïḍe">
              <a:extLst>
                <a:ext uri="{FF2B5EF4-FFF2-40B4-BE49-F238E27FC236}">
                  <a16:creationId xmlns="" xmlns:a16="http://schemas.microsoft.com/office/drawing/2014/main" id="{473FFE98-DD16-40DC-BD42-08E929E76B5D}"/>
                </a:ext>
              </a:extLst>
            </p:cNvPr>
            <p:cNvSpPr/>
            <p:nvPr/>
          </p:nvSpPr>
          <p:spPr bwMode="auto">
            <a:xfrm>
              <a:off x="2503702" y="3698522"/>
              <a:ext cx="196504" cy="30889"/>
            </a:xfrm>
            <a:custGeom>
              <a:avLst/>
              <a:gdLst>
                <a:gd name="T0" fmla="*/ 299 w 299"/>
                <a:gd name="T1" fmla="*/ 0 h 47"/>
                <a:gd name="T2" fmla="*/ 1 w 299"/>
                <a:gd name="T3" fmla="*/ 39 h 47"/>
                <a:gd name="T4" fmla="*/ 0 w 299"/>
                <a:gd name="T5" fmla="*/ 47 h 47"/>
                <a:gd name="T6" fmla="*/ 298 w 299"/>
                <a:gd name="T7" fmla="*/ 10 h 47"/>
                <a:gd name="T8" fmla="*/ 299 w 299"/>
                <a:gd name="T9" fmla="*/ 0 h 47"/>
              </a:gdLst>
              <a:ahLst/>
              <a:cxnLst>
                <a:cxn ang="0">
                  <a:pos x="T0" y="T1"/>
                </a:cxn>
                <a:cxn ang="0">
                  <a:pos x="T2" y="T3"/>
                </a:cxn>
                <a:cxn ang="0">
                  <a:pos x="T4" y="T5"/>
                </a:cxn>
                <a:cxn ang="0">
                  <a:pos x="T6" y="T7"/>
                </a:cxn>
                <a:cxn ang="0">
                  <a:pos x="T8" y="T9"/>
                </a:cxn>
              </a:cxnLst>
              <a:rect l="0" t="0" r="r" b="b"/>
              <a:pathLst>
                <a:path w="299" h="47">
                  <a:moveTo>
                    <a:pt x="299" y="0"/>
                  </a:moveTo>
                  <a:lnTo>
                    <a:pt x="1" y="39"/>
                  </a:lnTo>
                  <a:lnTo>
                    <a:pt x="0" y="47"/>
                  </a:lnTo>
                  <a:lnTo>
                    <a:pt x="298" y="10"/>
                  </a:lnTo>
                  <a:lnTo>
                    <a:pt x="299" y="0"/>
                  </a:lnTo>
                  <a:close/>
                </a:path>
              </a:pathLst>
            </a:custGeom>
            <a:solidFill>
              <a:srgbClr val="B8C3D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6" name="íšliḓè">
              <a:extLst>
                <a:ext uri="{FF2B5EF4-FFF2-40B4-BE49-F238E27FC236}">
                  <a16:creationId xmlns="" xmlns:a16="http://schemas.microsoft.com/office/drawing/2014/main" id="{8E6E9366-21B1-4FCE-9833-094F3877669C}"/>
                </a:ext>
              </a:extLst>
            </p:cNvPr>
            <p:cNvSpPr/>
            <p:nvPr/>
          </p:nvSpPr>
          <p:spPr bwMode="auto">
            <a:xfrm>
              <a:off x="2503702" y="3698522"/>
              <a:ext cx="196504" cy="30889"/>
            </a:xfrm>
            <a:custGeom>
              <a:avLst/>
              <a:gdLst>
                <a:gd name="T0" fmla="*/ 299 w 299"/>
                <a:gd name="T1" fmla="*/ 0 h 47"/>
                <a:gd name="T2" fmla="*/ 1 w 299"/>
                <a:gd name="T3" fmla="*/ 39 h 47"/>
                <a:gd name="T4" fmla="*/ 0 w 299"/>
                <a:gd name="T5" fmla="*/ 47 h 47"/>
                <a:gd name="T6" fmla="*/ 298 w 299"/>
                <a:gd name="T7" fmla="*/ 10 h 47"/>
                <a:gd name="T8" fmla="*/ 299 w 299"/>
                <a:gd name="T9" fmla="*/ 0 h 47"/>
              </a:gdLst>
              <a:ahLst/>
              <a:cxnLst>
                <a:cxn ang="0">
                  <a:pos x="T0" y="T1"/>
                </a:cxn>
                <a:cxn ang="0">
                  <a:pos x="T2" y="T3"/>
                </a:cxn>
                <a:cxn ang="0">
                  <a:pos x="T4" y="T5"/>
                </a:cxn>
                <a:cxn ang="0">
                  <a:pos x="T6" y="T7"/>
                </a:cxn>
                <a:cxn ang="0">
                  <a:pos x="T8" y="T9"/>
                </a:cxn>
              </a:cxnLst>
              <a:rect l="0" t="0" r="r" b="b"/>
              <a:pathLst>
                <a:path w="299" h="47">
                  <a:moveTo>
                    <a:pt x="299" y="0"/>
                  </a:moveTo>
                  <a:lnTo>
                    <a:pt x="1" y="39"/>
                  </a:lnTo>
                  <a:lnTo>
                    <a:pt x="0" y="47"/>
                  </a:lnTo>
                  <a:lnTo>
                    <a:pt x="298" y="10"/>
                  </a:lnTo>
                  <a:lnTo>
                    <a:pt x="29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7" name="ïs1íďê">
              <a:extLst>
                <a:ext uri="{FF2B5EF4-FFF2-40B4-BE49-F238E27FC236}">
                  <a16:creationId xmlns="" xmlns:a16="http://schemas.microsoft.com/office/drawing/2014/main" id="{27F76F6B-558F-4785-9A90-724EC69A2C42}"/>
                </a:ext>
              </a:extLst>
            </p:cNvPr>
            <p:cNvSpPr/>
            <p:nvPr/>
          </p:nvSpPr>
          <p:spPr bwMode="auto">
            <a:xfrm>
              <a:off x="2148155" y="3517134"/>
              <a:ext cx="591483" cy="218192"/>
            </a:xfrm>
            <a:custGeom>
              <a:avLst/>
              <a:gdLst>
                <a:gd name="T0" fmla="*/ 900 w 900"/>
                <a:gd name="T1" fmla="*/ 0 h 332"/>
                <a:gd name="T2" fmla="*/ 47 w 900"/>
                <a:gd name="T3" fmla="*/ 112 h 332"/>
                <a:gd name="T4" fmla="*/ 0 w 900"/>
                <a:gd name="T5" fmla="*/ 332 h 332"/>
                <a:gd name="T6" fmla="*/ 853 w 900"/>
                <a:gd name="T7" fmla="*/ 221 h 332"/>
                <a:gd name="T8" fmla="*/ 900 w 900"/>
                <a:gd name="T9" fmla="*/ 0 h 332"/>
              </a:gdLst>
              <a:ahLst/>
              <a:cxnLst>
                <a:cxn ang="0">
                  <a:pos x="T0" y="T1"/>
                </a:cxn>
                <a:cxn ang="0">
                  <a:pos x="T2" y="T3"/>
                </a:cxn>
                <a:cxn ang="0">
                  <a:pos x="T4" y="T5"/>
                </a:cxn>
                <a:cxn ang="0">
                  <a:pos x="T6" y="T7"/>
                </a:cxn>
                <a:cxn ang="0">
                  <a:pos x="T8" y="T9"/>
                </a:cxn>
              </a:cxnLst>
              <a:rect l="0" t="0" r="r" b="b"/>
              <a:pathLst>
                <a:path w="900" h="332">
                  <a:moveTo>
                    <a:pt x="900" y="0"/>
                  </a:moveTo>
                  <a:lnTo>
                    <a:pt x="47" y="112"/>
                  </a:lnTo>
                  <a:lnTo>
                    <a:pt x="0" y="332"/>
                  </a:lnTo>
                  <a:lnTo>
                    <a:pt x="853" y="221"/>
                  </a:lnTo>
                  <a:lnTo>
                    <a:pt x="900" y="0"/>
                  </a:lnTo>
                  <a:close/>
                </a:path>
              </a:pathLst>
            </a:custGeom>
            <a:solidFill>
              <a:srgbClr val="797F8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8" name="iŝliḍè">
              <a:extLst>
                <a:ext uri="{FF2B5EF4-FFF2-40B4-BE49-F238E27FC236}">
                  <a16:creationId xmlns="" xmlns:a16="http://schemas.microsoft.com/office/drawing/2014/main" id="{6451EB38-8D1B-4D8D-8996-508BCC74271F}"/>
                </a:ext>
              </a:extLst>
            </p:cNvPr>
            <p:cNvSpPr/>
            <p:nvPr/>
          </p:nvSpPr>
          <p:spPr bwMode="auto">
            <a:xfrm>
              <a:off x="2148155" y="3517134"/>
              <a:ext cx="591483" cy="218192"/>
            </a:xfrm>
            <a:custGeom>
              <a:avLst/>
              <a:gdLst>
                <a:gd name="T0" fmla="*/ 900 w 900"/>
                <a:gd name="T1" fmla="*/ 0 h 332"/>
                <a:gd name="T2" fmla="*/ 47 w 900"/>
                <a:gd name="T3" fmla="*/ 112 h 332"/>
                <a:gd name="T4" fmla="*/ 0 w 900"/>
                <a:gd name="T5" fmla="*/ 332 h 332"/>
                <a:gd name="T6" fmla="*/ 853 w 900"/>
                <a:gd name="T7" fmla="*/ 221 h 332"/>
                <a:gd name="T8" fmla="*/ 900 w 900"/>
                <a:gd name="T9" fmla="*/ 0 h 332"/>
              </a:gdLst>
              <a:ahLst/>
              <a:cxnLst>
                <a:cxn ang="0">
                  <a:pos x="T0" y="T1"/>
                </a:cxn>
                <a:cxn ang="0">
                  <a:pos x="T2" y="T3"/>
                </a:cxn>
                <a:cxn ang="0">
                  <a:pos x="T4" y="T5"/>
                </a:cxn>
                <a:cxn ang="0">
                  <a:pos x="T6" y="T7"/>
                </a:cxn>
                <a:cxn ang="0">
                  <a:pos x="T8" y="T9"/>
                </a:cxn>
              </a:cxnLst>
              <a:rect l="0" t="0" r="r" b="b"/>
              <a:pathLst>
                <a:path w="900" h="332">
                  <a:moveTo>
                    <a:pt x="900" y="0"/>
                  </a:moveTo>
                  <a:lnTo>
                    <a:pt x="47" y="112"/>
                  </a:lnTo>
                  <a:lnTo>
                    <a:pt x="0" y="332"/>
                  </a:lnTo>
                  <a:lnTo>
                    <a:pt x="853" y="221"/>
                  </a:lnTo>
                  <a:lnTo>
                    <a:pt x="90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9" name="iṡḷíďé">
              <a:extLst>
                <a:ext uri="{FF2B5EF4-FFF2-40B4-BE49-F238E27FC236}">
                  <a16:creationId xmlns="" xmlns:a16="http://schemas.microsoft.com/office/drawing/2014/main" id="{DA405AD6-24F4-45F9-8E63-F3BB4C68ED68}"/>
                </a:ext>
              </a:extLst>
            </p:cNvPr>
            <p:cNvSpPr/>
            <p:nvPr/>
          </p:nvSpPr>
          <p:spPr bwMode="auto">
            <a:xfrm>
              <a:off x="2145526" y="3662376"/>
              <a:ext cx="563224" cy="88066"/>
            </a:xfrm>
            <a:custGeom>
              <a:avLst/>
              <a:gdLst>
                <a:gd name="T0" fmla="*/ 857 w 857"/>
                <a:gd name="T1" fmla="*/ 0 h 134"/>
                <a:gd name="T2" fmla="*/ 4 w 857"/>
                <a:gd name="T3" fmla="*/ 111 h 134"/>
                <a:gd name="T4" fmla="*/ 0 w 857"/>
                <a:gd name="T5" fmla="*/ 134 h 134"/>
                <a:gd name="T6" fmla="*/ 851 w 857"/>
                <a:gd name="T7" fmla="*/ 21 h 134"/>
                <a:gd name="T8" fmla="*/ 857 w 857"/>
                <a:gd name="T9" fmla="*/ 0 h 134"/>
              </a:gdLst>
              <a:ahLst/>
              <a:cxnLst>
                <a:cxn ang="0">
                  <a:pos x="T0" y="T1"/>
                </a:cxn>
                <a:cxn ang="0">
                  <a:pos x="T2" y="T3"/>
                </a:cxn>
                <a:cxn ang="0">
                  <a:pos x="T4" y="T5"/>
                </a:cxn>
                <a:cxn ang="0">
                  <a:pos x="T6" y="T7"/>
                </a:cxn>
                <a:cxn ang="0">
                  <a:pos x="T8" y="T9"/>
                </a:cxn>
              </a:cxnLst>
              <a:rect l="0" t="0" r="r" b="b"/>
              <a:pathLst>
                <a:path w="857" h="134">
                  <a:moveTo>
                    <a:pt x="857" y="0"/>
                  </a:moveTo>
                  <a:lnTo>
                    <a:pt x="4" y="111"/>
                  </a:lnTo>
                  <a:lnTo>
                    <a:pt x="0" y="134"/>
                  </a:lnTo>
                  <a:lnTo>
                    <a:pt x="851" y="21"/>
                  </a:lnTo>
                  <a:lnTo>
                    <a:pt x="857" y="0"/>
                  </a:lnTo>
                  <a:close/>
                </a:path>
              </a:pathLst>
            </a:custGeom>
            <a:solidFill>
              <a:srgbClr val="73767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0" name="î$ľîḓê">
              <a:extLst>
                <a:ext uri="{FF2B5EF4-FFF2-40B4-BE49-F238E27FC236}">
                  <a16:creationId xmlns="" xmlns:a16="http://schemas.microsoft.com/office/drawing/2014/main" id="{28D195A6-B37A-42E9-8C88-0E578A36905E}"/>
                </a:ext>
              </a:extLst>
            </p:cNvPr>
            <p:cNvSpPr/>
            <p:nvPr/>
          </p:nvSpPr>
          <p:spPr bwMode="auto">
            <a:xfrm>
              <a:off x="2145526" y="3662376"/>
              <a:ext cx="563224" cy="88066"/>
            </a:xfrm>
            <a:custGeom>
              <a:avLst/>
              <a:gdLst>
                <a:gd name="T0" fmla="*/ 857 w 857"/>
                <a:gd name="T1" fmla="*/ 0 h 134"/>
                <a:gd name="T2" fmla="*/ 4 w 857"/>
                <a:gd name="T3" fmla="*/ 111 h 134"/>
                <a:gd name="T4" fmla="*/ 0 w 857"/>
                <a:gd name="T5" fmla="*/ 134 h 134"/>
                <a:gd name="T6" fmla="*/ 851 w 857"/>
                <a:gd name="T7" fmla="*/ 21 h 134"/>
                <a:gd name="T8" fmla="*/ 857 w 857"/>
                <a:gd name="T9" fmla="*/ 0 h 134"/>
              </a:gdLst>
              <a:ahLst/>
              <a:cxnLst>
                <a:cxn ang="0">
                  <a:pos x="T0" y="T1"/>
                </a:cxn>
                <a:cxn ang="0">
                  <a:pos x="T2" y="T3"/>
                </a:cxn>
                <a:cxn ang="0">
                  <a:pos x="T4" y="T5"/>
                </a:cxn>
                <a:cxn ang="0">
                  <a:pos x="T6" y="T7"/>
                </a:cxn>
                <a:cxn ang="0">
                  <a:pos x="T8" y="T9"/>
                </a:cxn>
              </a:cxnLst>
              <a:rect l="0" t="0" r="r" b="b"/>
              <a:pathLst>
                <a:path w="857" h="134">
                  <a:moveTo>
                    <a:pt x="857" y="0"/>
                  </a:moveTo>
                  <a:lnTo>
                    <a:pt x="4" y="111"/>
                  </a:lnTo>
                  <a:lnTo>
                    <a:pt x="0" y="134"/>
                  </a:lnTo>
                  <a:lnTo>
                    <a:pt x="851" y="21"/>
                  </a:lnTo>
                  <a:lnTo>
                    <a:pt x="857"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1" name="ïṩḷîḓé">
              <a:extLst>
                <a:ext uri="{FF2B5EF4-FFF2-40B4-BE49-F238E27FC236}">
                  <a16:creationId xmlns="" xmlns:a16="http://schemas.microsoft.com/office/drawing/2014/main" id="{47B0D51C-E8BD-4603-82A4-ADC6688D82E2}"/>
                </a:ext>
              </a:extLst>
            </p:cNvPr>
            <p:cNvSpPr/>
            <p:nvPr/>
          </p:nvSpPr>
          <p:spPr bwMode="auto">
            <a:xfrm>
              <a:off x="2140926" y="3676177"/>
              <a:ext cx="563881" cy="95295"/>
            </a:xfrm>
            <a:custGeom>
              <a:avLst/>
              <a:gdLst>
                <a:gd name="T0" fmla="*/ 858 w 858"/>
                <a:gd name="T1" fmla="*/ 0 h 145"/>
                <a:gd name="T2" fmla="*/ 7 w 858"/>
                <a:gd name="T3" fmla="*/ 113 h 145"/>
                <a:gd name="T4" fmla="*/ 0 w 858"/>
                <a:gd name="T5" fmla="*/ 145 h 145"/>
                <a:gd name="T6" fmla="*/ 460 w 858"/>
                <a:gd name="T7" fmla="*/ 86 h 145"/>
                <a:gd name="T8" fmla="*/ 553 w 858"/>
                <a:gd name="T9" fmla="*/ 73 h 145"/>
                <a:gd name="T10" fmla="*/ 851 w 858"/>
                <a:gd name="T11" fmla="*/ 34 h 145"/>
                <a:gd name="T12" fmla="*/ 858 w 858"/>
                <a:gd name="T13" fmla="*/ 0 h 145"/>
              </a:gdLst>
              <a:ahLst/>
              <a:cxnLst>
                <a:cxn ang="0">
                  <a:pos x="T0" y="T1"/>
                </a:cxn>
                <a:cxn ang="0">
                  <a:pos x="T2" y="T3"/>
                </a:cxn>
                <a:cxn ang="0">
                  <a:pos x="T4" y="T5"/>
                </a:cxn>
                <a:cxn ang="0">
                  <a:pos x="T6" y="T7"/>
                </a:cxn>
                <a:cxn ang="0">
                  <a:pos x="T8" y="T9"/>
                </a:cxn>
                <a:cxn ang="0">
                  <a:pos x="T10" y="T11"/>
                </a:cxn>
                <a:cxn ang="0">
                  <a:pos x="T12" y="T13"/>
                </a:cxn>
              </a:cxnLst>
              <a:rect l="0" t="0" r="r" b="b"/>
              <a:pathLst>
                <a:path w="858" h="145">
                  <a:moveTo>
                    <a:pt x="858" y="0"/>
                  </a:moveTo>
                  <a:lnTo>
                    <a:pt x="7" y="113"/>
                  </a:lnTo>
                  <a:lnTo>
                    <a:pt x="0" y="145"/>
                  </a:lnTo>
                  <a:lnTo>
                    <a:pt x="460" y="86"/>
                  </a:lnTo>
                  <a:lnTo>
                    <a:pt x="553" y="73"/>
                  </a:lnTo>
                  <a:lnTo>
                    <a:pt x="851" y="34"/>
                  </a:lnTo>
                  <a:lnTo>
                    <a:pt x="858" y="0"/>
                  </a:lnTo>
                  <a:close/>
                </a:path>
              </a:pathLst>
            </a:custGeom>
            <a:solidFill>
              <a:srgbClr val="D2D9E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2" name="íśľïďê">
              <a:extLst>
                <a:ext uri="{FF2B5EF4-FFF2-40B4-BE49-F238E27FC236}">
                  <a16:creationId xmlns="" xmlns:a16="http://schemas.microsoft.com/office/drawing/2014/main" id="{15EEF063-24CA-449F-B948-D5AFA8D54BFF}"/>
                </a:ext>
              </a:extLst>
            </p:cNvPr>
            <p:cNvSpPr/>
            <p:nvPr/>
          </p:nvSpPr>
          <p:spPr bwMode="auto">
            <a:xfrm>
              <a:off x="2140926" y="3676177"/>
              <a:ext cx="563881" cy="95295"/>
            </a:xfrm>
            <a:custGeom>
              <a:avLst/>
              <a:gdLst>
                <a:gd name="T0" fmla="*/ 858 w 858"/>
                <a:gd name="T1" fmla="*/ 0 h 145"/>
                <a:gd name="T2" fmla="*/ 7 w 858"/>
                <a:gd name="T3" fmla="*/ 113 h 145"/>
                <a:gd name="T4" fmla="*/ 0 w 858"/>
                <a:gd name="T5" fmla="*/ 145 h 145"/>
                <a:gd name="T6" fmla="*/ 460 w 858"/>
                <a:gd name="T7" fmla="*/ 86 h 145"/>
                <a:gd name="T8" fmla="*/ 553 w 858"/>
                <a:gd name="T9" fmla="*/ 73 h 145"/>
                <a:gd name="T10" fmla="*/ 851 w 858"/>
                <a:gd name="T11" fmla="*/ 34 h 145"/>
                <a:gd name="T12" fmla="*/ 858 w 858"/>
                <a:gd name="T13" fmla="*/ 0 h 145"/>
              </a:gdLst>
              <a:ahLst/>
              <a:cxnLst>
                <a:cxn ang="0">
                  <a:pos x="T0" y="T1"/>
                </a:cxn>
                <a:cxn ang="0">
                  <a:pos x="T2" y="T3"/>
                </a:cxn>
                <a:cxn ang="0">
                  <a:pos x="T4" y="T5"/>
                </a:cxn>
                <a:cxn ang="0">
                  <a:pos x="T6" y="T7"/>
                </a:cxn>
                <a:cxn ang="0">
                  <a:pos x="T8" y="T9"/>
                </a:cxn>
                <a:cxn ang="0">
                  <a:pos x="T10" y="T11"/>
                </a:cxn>
                <a:cxn ang="0">
                  <a:pos x="T12" y="T13"/>
                </a:cxn>
              </a:cxnLst>
              <a:rect l="0" t="0" r="r" b="b"/>
              <a:pathLst>
                <a:path w="858" h="145">
                  <a:moveTo>
                    <a:pt x="858" y="0"/>
                  </a:moveTo>
                  <a:lnTo>
                    <a:pt x="7" y="113"/>
                  </a:lnTo>
                  <a:lnTo>
                    <a:pt x="0" y="145"/>
                  </a:lnTo>
                  <a:lnTo>
                    <a:pt x="460" y="86"/>
                  </a:lnTo>
                  <a:lnTo>
                    <a:pt x="553" y="73"/>
                  </a:lnTo>
                  <a:lnTo>
                    <a:pt x="851" y="34"/>
                  </a:lnTo>
                  <a:lnTo>
                    <a:pt x="858"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3" name="ïṧlîḋê">
              <a:extLst>
                <a:ext uri="{FF2B5EF4-FFF2-40B4-BE49-F238E27FC236}">
                  <a16:creationId xmlns="" xmlns:a16="http://schemas.microsoft.com/office/drawing/2014/main" id="{03072EF1-AD06-4E73-8D30-834D1AF22224}"/>
                </a:ext>
              </a:extLst>
            </p:cNvPr>
            <p:cNvSpPr/>
            <p:nvPr/>
          </p:nvSpPr>
          <p:spPr bwMode="auto">
            <a:xfrm>
              <a:off x="2752125" y="2295391"/>
              <a:ext cx="36147" cy="36804"/>
            </a:xfrm>
            <a:custGeom>
              <a:avLst/>
              <a:gdLst>
                <a:gd name="T0" fmla="*/ 38 w 39"/>
                <a:gd name="T1" fmla="*/ 17 h 39"/>
                <a:gd name="T2" fmla="*/ 22 w 39"/>
                <a:gd name="T3" fmla="*/ 38 h 39"/>
                <a:gd name="T4" fmla="*/ 1 w 39"/>
                <a:gd name="T5" fmla="*/ 22 h 39"/>
                <a:gd name="T6" fmla="*/ 17 w 39"/>
                <a:gd name="T7" fmla="*/ 1 h 39"/>
                <a:gd name="T8" fmla="*/ 38 w 39"/>
                <a:gd name="T9" fmla="*/ 17 h 39"/>
              </a:gdLst>
              <a:ahLst/>
              <a:cxnLst>
                <a:cxn ang="0">
                  <a:pos x="T0" y="T1"/>
                </a:cxn>
                <a:cxn ang="0">
                  <a:pos x="T2" y="T3"/>
                </a:cxn>
                <a:cxn ang="0">
                  <a:pos x="T4" y="T5"/>
                </a:cxn>
                <a:cxn ang="0">
                  <a:pos x="T6" y="T7"/>
                </a:cxn>
                <a:cxn ang="0">
                  <a:pos x="T8" y="T9"/>
                </a:cxn>
              </a:cxnLst>
              <a:rect l="0" t="0" r="r" b="b"/>
              <a:pathLst>
                <a:path w="39" h="39">
                  <a:moveTo>
                    <a:pt x="38" y="17"/>
                  </a:moveTo>
                  <a:cubicBezTo>
                    <a:pt x="39" y="27"/>
                    <a:pt x="32" y="37"/>
                    <a:pt x="22" y="38"/>
                  </a:cubicBezTo>
                  <a:cubicBezTo>
                    <a:pt x="11" y="39"/>
                    <a:pt x="2" y="32"/>
                    <a:pt x="1" y="22"/>
                  </a:cubicBezTo>
                  <a:cubicBezTo>
                    <a:pt x="0" y="12"/>
                    <a:pt x="7" y="3"/>
                    <a:pt x="17" y="1"/>
                  </a:cubicBezTo>
                  <a:cubicBezTo>
                    <a:pt x="27" y="0"/>
                    <a:pt x="36" y="7"/>
                    <a:pt x="38" y="17"/>
                  </a:cubicBez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4" name="íšlïḓe">
              <a:extLst>
                <a:ext uri="{FF2B5EF4-FFF2-40B4-BE49-F238E27FC236}">
                  <a16:creationId xmlns="" xmlns:a16="http://schemas.microsoft.com/office/drawing/2014/main" id="{E7CA5057-356F-4867-8C16-9834EAC2C207}"/>
                </a:ext>
              </a:extLst>
            </p:cNvPr>
            <p:cNvSpPr/>
            <p:nvPr/>
          </p:nvSpPr>
          <p:spPr bwMode="auto">
            <a:xfrm>
              <a:off x="1899731" y="2275018"/>
              <a:ext cx="1905892" cy="1334124"/>
            </a:xfrm>
            <a:custGeom>
              <a:avLst/>
              <a:gdLst>
                <a:gd name="T0" fmla="*/ 2900 w 2900"/>
                <a:gd name="T1" fmla="*/ 1678 h 2030"/>
                <a:gd name="T2" fmla="*/ 220 w 2900"/>
                <a:gd name="T3" fmla="*/ 2030 h 2030"/>
                <a:gd name="T4" fmla="*/ 0 w 2900"/>
                <a:gd name="T5" fmla="*/ 352 h 2030"/>
                <a:gd name="T6" fmla="*/ 2679 w 2900"/>
                <a:gd name="T7" fmla="*/ 0 h 2030"/>
                <a:gd name="T8" fmla="*/ 2900 w 2900"/>
                <a:gd name="T9" fmla="*/ 1678 h 2030"/>
              </a:gdLst>
              <a:ahLst/>
              <a:cxnLst>
                <a:cxn ang="0">
                  <a:pos x="T0" y="T1"/>
                </a:cxn>
                <a:cxn ang="0">
                  <a:pos x="T2" y="T3"/>
                </a:cxn>
                <a:cxn ang="0">
                  <a:pos x="T4" y="T5"/>
                </a:cxn>
                <a:cxn ang="0">
                  <a:pos x="T6" y="T7"/>
                </a:cxn>
                <a:cxn ang="0">
                  <a:pos x="T8" y="T9"/>
                </a:cxn>
              </a:cxnLst>
              <a:rect l="0" t="0" r="r" b="b"/>
              <a:pathLst>
                <a:path w="2900" h="2030">
                  <a:moveTo>
                    <a:pt x="2900" y="1678"/>
                  </a:moveTo>
                  <a:lnTo>
                    <a:pt x="220" y="2030"/>
                  </a:lnTo>
                  <a:lnTo>
                    <a:pt x="0" y="352"/>
                  </a:lnTo>
                  <a:lnTo>
                    <a:pt x="2679" y="0"/>
                  </a:lnTo>
                  <a:lnTo>
                    <a:pt x="2900" y="16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5" name="ísḻîḍé">
              <a:extLst>
                <a:ext uri="{FF2B5EF4-FFF2-40B4-BE49-F238E27FC236}">
                  <a16:creationId xmlns="" xmlns:a16="http://schemas.microsoft.com/office/drawing/2014/main" id="{3B106295-F664-40E1-9FCC-0A35E56281EC}"/>
                </a:ext>
              </a:extLst>
            </p:cNvPr>
            <p:cNvSpPr/>
            <p:nvPr/>
          </p:nvSpPr>
          <p:spPr bwMode="auto">
            <a:xfrm>
              <a:off x="1899731" y="2275018"/>
              <a:ext cx="1905892" cy="1334124"/>
            </a:xfrm>
            <a:custGeom>
              <a:avLst/>
              <a:gdLst>
                <a:gd name="T0" fmla="*/ 2900 w 2900"/>
                <a:gd name="T1" fmla="*/ 1678 h 2030"/>
                <a:gd name="T2" fmla="*/ 220 w 2900"/>
                <a:gd name="T3" fmla="*/ 2030 h 2030"/>
                <a:gd name="T4" fmla="*/ 0 w 2900"/>
                <a:gd name="T5" fmla="*/ 352 h 2030"/>
                <a:gd name="T6" fmla="*/ 2679 w 2900"/>
                <a:gd name="T7" fmla="*/ 0 h 2030"/>
                <a:gd name="T8" fmla="*/ 2900 w 2900"/>
                <a:gd name="T9" fmla="*/ 1678 h 2030"/>
              </a:gdLst>
              <a:ahLst/>
              <a:cxnLst>
                <a:cxn ang="0">
                  <a:pos x="T0" y="T1"/>
                </a:cxn>
                <a:cxn ang="0">
                  <a:pos x="T2" y="T3"/>
                </a:cxn>
                <a:cxn ang="0">
                  <a:pos x="T4" y="T5"/>
                </a:cxn>
                <a:cxn ang="0">
                  <a:pos x="T6" y="T7"/>
                </a:cxn>
                <a:cxn ang="0">
                  <a:pos x="T8" y="T9"/>
                </a:cxn>
              </a:cxnLst>
              <a:rect l="0" t="0" r="r" b="b"/>
              <a:pathLst>
                <a:path w="2900" h="2030">
                  <a:moveTo>
                    <a:pt x="2900" y="1678"/>
                  </a:moveTo>
                  <a:lnTo>
                    <a:pt x="220" y="2030"/>
                  </a:lnTo>
                  <a:lnTo>
                    <a:pt x="0" y="352"/>
                  </a:lnTo>
                  <a:lnTo>
                    <a:pt x="2679" y="0"/>
                  </a:lnTo>
                  <a:lnTo>
                    <a:pt x="2900" y="167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6" name="iṡľiḍé">
              <a:extLst>
                <a:ext uri="{FF2B5EF4-FFF2-40B4-BE49-F238E27FC236}">
                  <a16:creationId xmlns="" xmlns:a16="http://schemas.microsoft.com/office/drawing/2014/main" id="{D09EAF81-2618-4C85-88FA-40B3FA0E1A49}"/>
                </a:ext>
              </a:extLst>
            </p:cNvPr>
            <p:cNvSpPr/>
            <p:nvPr/>
          </p:nvSpPr>
          <p:spPr bwMode="auto">
            <a:xfrm>
              <a:off x="3434960" y="2689714"/>
              <a:ext cx="127497" cy="157072"/>
            </a:xfrm>
            <a:custGeom>
              <a:avLst/>
              <a:gdLst>
                <a:gd name="T0" fmla="*/ 57 w 136"/>
                <a:gd name="T1" fmla="*/ 168 h 168"/>
                <a:gd name="T2" fmla="*/ 55 w 136"/>
                <a:gd name="T3" fmla="*/ 168 h 168"/>
                <a:gd name="T4" fmla="*/ 52 w 136"/>
                <a:gd name="T5" fmla="*/ 164 h 168"/>
                <a:gd name="T6" fmla="*/ 0 w 136"/>
                <a:gd name="T7" fmla="*/ 8 h 168"/>
                <a:gd name="T8" fmla="*/ 3 w 136"/>
                <a:gd name="T9" fmla="*/ 1 h 168"/>
                <a:gd name="T10" fmla="*/ 6 w 136"/>
                <a:gd name="T11" fmla="*/ 0 h 168"/>
                <a:gd name="T12" fmla="*/ 10 w 136"/>
                <a:gd name="T13" fmla="*/ 2 h 168"/>
                <a:gd name="T14" fmla="*/ 134 w 136"/>
                <a:gd name="T15" fmla="*/ 110 h 168"/>
                <a:gd name="T16" fmla="*/ 136 w 136"/>
                <a:gd name="T17" fmla="*/ 114 h 168"/>
                <a:gd name="T18" fmla="*/ 134 w 136"/>
                <a:gd name="T19" fmla="*/ 118 h 168"/>
                <a:gd name="T20" fmla="*/ 59 w 136"/>
                <a:gd name="T21" fmla="*/ 168 h 168"/>
                <a:gd name="T22" fmla="*/ 57 w 136"/>
                <a:gd name="T23" fmla="*/ 168 h 1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168">
                  <a:moveTo>
                    <a:pt x="57" y="168"/>
                  </a:moveTo>
                  <a:cubicBezTo>
                    <a:pt x="56" y="168"/>
                    <a:pt x="55" y="168"/>
                    <a:pt x="55" y="168"/>
                  </a:cubicBezTo>
                  <a:cubicBezTo>
                    <a:pt x="53" y="167"/>
                    <a:pt x="52" y="166"/>
                    <a:pt x="52" y="164"/>
                  </a:cubicBezTo>
                  <a:cubicBezTo>
                    <a:pt x="0" y="8"/>
                    <a:pt x="0" y="8"/>
                    <a:pt x="0" y="8"/>
                  </a:cubicBezTo>
                  <a:cubicBezTo>
                    <a:pt x="0" y="5"/>
                    <a:pt x="1" y="3"/>
                    <a:pt x="3" y="1"/>
                  </a:cubicBezTo>
                  <a:cubicBezTo>
                    <a:pt x="4" y="1"/>
                    <a:pt x="5" y="0"/>
                    <a:pt x="6" y="0"/>
                  </a:cubicBezTo>
                  <a:cubicBezTo>
                    <a:pt x="7" y="0"/>
                    <a:pt x="8" y="1"/>
                    <a:pt x="10" y="2"/>
                  </a:cubicBezTo>
                  <a:cubicBezTo>
                    <a:pt x="134" y="110"/>
                    <a:pt x="134" y="110"/>
                    <a:pt x="134" y="110"/>
                  </a:cubicBezTo>
                  <a:cubicBezTo>
                    <a:pt x="135" y="111"/>
                    <a:pt x="136" y="112"/>
                    <a:pt x="136" y="114"/>
                  </a:cubicBezTo>
                  <a:cubicBezTo>
                    <a:pt x="136" y="115"/>
                    <a:pt x="136" y="117"/>
                    <a:pt x="134" y="118"/>
                  </a:cubicBezTo>
                  <a:cubicBezTo>
                    <a:pt x="114" y="140"/>
                    <a:pt x="88" y="157"/>
                    <a:pt x="59" y="168"/>
                  </a:cubicBezTo>
                  <a:cubicBezTo>
                    <a:pt x="58" y="168"/>
                    <a:pt x="58" y="168"/>
                    <a:pt x="57" y="168"/>
                  </a:cubicBezTo>
                  <a:close/>
                </a:path>
              </a:pathLst>
            </a:custGeom>
            <a:solidFill>
              <a:srgbClr val="72BDB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7" name="iṡḻîḑe">
              <a:extLst>
                <a:ext uri="{FF2B5EF4-FFF2-40B4-BE49-F238E27FC236}">
                  <a16:creationId xmlns="" xmlns:a16="http://schemas.microsoft.com/office/drawing/2014/main" id="{B618B34A-70F1-449B-AE3E-743932C76BA9}"/>
                </a:ext>
              </a:extLst>
            </p:cNvPr>
            <p:cNvSpPr/>
            <p:nvPr/>
          </p:nvSpPr>
          <p:spPr bwMode="auto">
            <a:xfrm>
              <a:off x="3429046" y="2685113"/>
              <a:ext cx="139327" cy="167587"/>
            </a:xfrm>
            <a:custGeom>
              <a:avLst/>
              <a:gdLst>
                <a:gd name="T0" fmla="*/ 13 w 149"/>
                <a:gd name="T1" fmla="*/ 11 h 179"/>
                <a:gd name="T2" fmla="*/ 137 w 149"/>
                <a:gd name="T3" fmla="*/ 119 h 179"/>
                <a:gd name="T4" fmla="*/ 64 w 149"/>
                <a:gd name="T5" fmla="*/ 168 h 179"/>
                <a:gd name="T6" fmla="*/ 13 w 149"/>
                <a:gd name="T7" fmla="*/ 11 h 179"/>
                <a:gd name="T8" fmla="*/ 13 w 149"/>
                <a:gd name="T9" fmla="*/ 0 h 179"/>
                <a:gd name="T10" fmla="*/ 7 w 149"/>
                <a:gd name="T11" fmla="*/ 2 h 179"/>
                <a:gd name="T12" fmla="*/ 2 w 149"/>
                <a:gd name="T13" fmla="*/ 15 h 179"/>
                <a:gd name="T14" fmla="*/ 53 w 149"/>
                <a:gd name="T15" fmla="*/ 171 h 179"/>
                <a:gd name="T16" fmla="*/ 59 w 149"/>
                <a:gd name="T17" fmla="*/ 178 h 179"/>
                <a:gd name="T18" fmla="*/ 64 w 149"/>
                <a:gd name="T19" fmla="*/ 179 h 179"/>
                <a:gd name="T20" fmla="*/ 68 w 149"/>
                <a:gd name="T21" fmla="*/ 178 h 179"/>
                <a:gd name="T22" fmla="*/ 146 w 149"/>
                <a:gd name="T23" fmla="*/ 127 h 179"/>
                <a:gd name="T24" fmla="*/ 149 w 149"/>
                <a:gd name="T25" fmla="*/ 118 h 179"/>
                <a:gd name="T26" fmla="*/ 145 w 149"/>
                <a:gd name="T27" fmla="*/ 110 h 179"/>
                <a:gd name="T28" fmla="*/ 20 w 149"/>
                <a:gd name="T29" fmla="*/ 3 h 179"/>
                <a:gd name="T30" fmla="*/ 13 w 149"/>
                <a:gd name="T31" fmla="*/ 0 h 1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149" h="179">
                  <a:moveTo>
                    <a:pt x="13" y="11"/>
                  </a:moveTo>
                  <a:cubicBezTo>
                    <a:pt x="137" y="119"/>
                    <a:pt x="137" y="119"/>
                    <a:pt x="137" y="119"/>
                  </a:cubicBezTo>
                  <a:cubicBezTo>
                    <a:pt x="117" y="140"/>
                    <a:pt x="92" y="157"/>
                    <a:pt x="64" y="168"/>
                  </a:cubicBezTo>
                  <a:cubicBezTo>
                    <a:pt x="13" y="11"/>
                    <a:pt x="13" y="11"/>
                    <a:pt x="13" y="11"/>
                  </a:cubicBezTo>
                  <a:moveTo>
                    <a:pt x="13" y="0"/>
                  </a:moveTo>
                  <a:cubicBezTo>
                    <a:pt x="11" y="0"/>
                    <a:pt x="8" y="0"/>
                    <a:pt x="7" y="2"/>
                  </a:cubicBezTo>
                  <a:cubicBezTo>
                    <a:pt x="2" y="5"/>
                    <a:pt x="0" y="10"/>
                    <a:pt x="2" y="15"/>
                  </a:cubicBezTo>
                  <a:cubicBezTo>
                    <a:pt x="53" y="171"/>
                    <a:pt x="53" y="171"/>
                    <a:pt x="53" y="171"/>
                  </a:cubicBezTo>
                  <a:cubicBezTo>
                    <a:pt x="54" y="174"/>
                    <a:pt x="56" y="177"/>
                    <a:pt x="59" y="178"/>
                  </a:cubicBezTo>
                  <a:cubicBezTo>
                    <a:pt x="61" y="179"/>
                    <a:pt x="62" y="179"/>
                    <a:pt x="64" y="179"/>
                  </a:cubicBezTo>
                  <a:cubicBezTo>
                    <a:pt x="65" y="179"/>
                    <a:pt x="67" y="179"/>
                    <a:pt x="68" y="178"/>
                  </a:cubicBezTo>
                  <a:cubicBezTo>
                    <a:pt x="97" y="167"/>
                    <a:pt x="124" y="150"/>
                    <a:pt x="146" y="127"/>
                  </a:cubicBezTo>
                  <a:cubicBezTo>
                    <a:pt x="148" y="124"/>
                    <a:pt x="149" y="121"/>
                    <a:pt x="149" y="118"/>
                  </a:cubicBezTo>
                  <a:cubicBezTo>
                    <a:pt x="148" y="115"/>
                    <a:pt x="147" y="112"/>
                    <a:pt x="145" y="110"/>
                  </a:cubicBezTo>
                  <a:cubicBezTo>
                    <a:pt x="20" y="3"/>
                    <a:pt x="20" y="3"/>
                    <a:pt x="20" y="3"/>
                  </a:cubicBezTo>
                  <a:cubicBezTo>
                    <a:pt x="18" y="1"/>
                    <a:pt x="15" y="0"/>
                    <a:pt x="13"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8" name="ïṡļïḑe">
              <a:extLst>
                <a:ext uri="{FF2B5EF4-FFF2-40B4-BE49-F238E27FC236}">
                  <a16:creationId xmlns="" xmlns:a16="http://schemas.microsoft.com/office/drawing/2014/main" id="{45A5A75E-3D72-4117-975A-D3E31C344339}"/>
                </a:ext>
              </a:extLst>
            </p:cNvPr>
            <p:cNvSpPr/>
            <p:nvPr/>
          </p:nvSpPr>
          <p:spPr bwMode="auto">
            <a:xfrm>
              <a:off x="3436932" y="2654225"/>
              <a:ext cx="177445" cy="137356"/>
            </a:xfrm>
            <a:custGeom>
              <a:avLst/>
              <a:gdLst>
                <a:gd name="T0" fmla="*/ 137 w 189"/>
                <a:gd name="T1" fmla="*/ 147 h 147"/>
                <a:gd name="T2" fmla="*/ 134 w 189"/>
                <a:gd name="T3" fmla="*/ 146 h 147"/>
                <a:gd name="T4" fmla="*/ 2 w 189"/>
                <a:gd name="T5" fmla="*/ 32 h 147"/>
                <a:gd name="T6" fmla="*/ 0 w 189"/>
                <a:gd name="T7" fmla="*/ 26 h 147"/>
                <a:gd name="T8" fmla="*/ 5 w 189"/>
                <a:gd name="T9" fmla="*/ 22 h 147"/>
                <a:gd name="T10" fmla="*/ 178 w 189"/>
                <a:gd name="T11" fmla="*/ 0 h 147"/>
                <a:gd name="T12" fmla="*/ 178 w 189"/>
                <a:gd name="T13" fmla="*/ 0 h 147"/>
                <a:gd name="T14" fmla="*/ 182 w 189"/>
                <a:gd name="T15" fmla="*/ 1 h 147"/>
                <a:gd name="T16" fmla="*/ 184 w 189"/>
                <a:gd name="T17" fmla="*/ 5 h 147"/>
                <a:gd name="T18" fmla="*/ 142 w 189"/>
                <a:gd name="T19" fmla="*/ 145 h 147"/>
                <a:gd name="T20" fmla="*/ 138 w 189"/>
                <a:gd name="T21" fmla="*/ 147 h 147"/>
                <a:gd name="T22" fmla="*/ 137 w 189"/>
                <a:gd name="T23" fmla="*/ 147 h 1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89" h="147">
                  <a:moveTo>
                    <a:pt x="137" y="147"/>
                  </a:moveTo>
                  <a:cubicBezTo>
                    <a:pt x="136" y="147"/>
                    <a:pt x="135" y="147"/>
                    <a:pt x="134" y="146"/>
                  </a:cubicBezTo>
                  <a:cubicBezTo>
                    <a:pt x="2" y="32"/>
                    <a:pt x="2" y="32"/>
                    <a:pt x="2" y="32"/>
                  </a:cubicBezTo>
                  <a:cubicBezTo>
                    <a:pt x="0" y="30"/>
                    <a:pt x="0" y="28"/>
                    <a:pt x="0" y="26"/>
                  </a:cubicBezTo>
                  <a:cubicBezTo>
                    <a:pt x="1" y="24"/>
                    <a:pt x="3" y="22"/>
                    <a:pt x="5" y="22"/>
                  </a:cubicBezTo>
                  <a:cubicBezTo>
                    <a:pt x="178" y="0"/>
                    <a:pt x="178" y="0"/>
                    <a:pt x="178" y="0"/>
                  </a:cubicBezTo>
                  <a:cubicBezTo>
                    <a:pt x="178" y="0"/>
                    <a:pt x="178" y="0"/>
                    <a:pt x="178" y="0"/>
                  </a:cubicBezTo>
                  <a:cubicBezTo>
                    <a:pt x="180" y="0"/>
                    <a:pt x="181" y="1"/>
                    <a:pt x="182" y="1"/>
                  </a:cubicBezTo>
                  <a:cubicBezTo>
                    <a:pt x="183" y="2"/>
                    <a:pt x="184" y="4"/>
                    <a:pt x="184" y="5"/>
                  </a:cubicBezTo>
                  <a:cubicBezTo>
                    <a:pt x="189" y="56"/>
                    <a:pt x="174" y="105"/>
                    <a:pt x="142" y="145"/>
                  </a:cubicBezTo>
                  <a:cubicBezTo>
                    <a:pt x="141" y="146"/>
                    <a:pt x="139" y="147"/>
                    <a:pt x="138" y="147"/>
                  </a:cubicBezTo>
                  <a:lnTo>
                    <a:pt x="137" y="147"/>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9" name="íş1îḋê">
              <a:extLst>
                <a:ext uri="{FF2B5EF4-FFF2-40B4-BE49-F238E27FC236}">
                  <a16:creationId xmlns="" xmlns:a16="http://schemas.microsoft.com/office/drawing/2014/main" id="{59D0C374-F04F-4F3F-B7F5-C051C31E2883}"/>
                </a:ext>
              </a:extLst>
            </p:cNvPr>
            <p:cNvSpPr/>
            <p:nvPr/>
          </p:nvSpPr>
          <p:spPr bwMode="auto">
            <a:xfrm>
              <a:off x="3431674" y="2649625"/>
              <a:ext cx="187303" cy="147871"/>
            </a:xfrm>
            <a:custGeom>
              <a:avLst/>
              <a:gdLst>
                <a:gd name="T0" fmla="*/ 184 w 200"/>
                <a:gd name="T1" fmla="*/ 11 h 158"/>
                <a:gd name="T2" fmla="*/ 143 w 200"/>
                <a:gd name="T3" fmla="*/ 146 h 158"/>
                <a:gd name="T4" fmla="*/ 12 w 200"/>
                <a:gd name="T5" fmla="*/ 33 h 158"/>
                <a:gd name="T6" fmla="*/ 184 w 200"/>
                <a:gd name="T7" fmla="*/ 11 h 158"/>
                <a:gd name="T8" fmla="*/ 184 w 200"/>
                <a:gd name="T9" fmla="*/ 0 h 158"/>
                <a:gd name="T10" fmla="*/ 183 w 200"/>
                <a:gd name="T11" fmla="*/ 0 h 158"/>
                <a:gd name="T12" fmla="*/ 10 w 200"/>
                <a:gd name="T13" fmla="*/ 21 h 158"/>
                <a:gd name="T14" fmla="*/ 1 w 200"/>
                <a:gd name="T15" fmla="*/ 29 h 158"/>
                <a:gd name="T16" fmla="*/ 4 w 200"/>
                <a:gd name="T17" fmla="*/ 41 h 158"/>
                <a:gd name="T18" fmla="*/ 136 w 200"/>
                <a:gd name="T19" fmla="*/ 155 h 158"/>
                <a:gd name="T20" fmla="*/ 143 w 200"/>
                <a:gd name="T21" fmla="*/ 158 h 158"/>
                <a:gd name="T22" fmla="*/ 144 w 200"/>
                <a:gd name="T23" fmla="*/ 158 h 158"/>
                <a:gd name="T24" fmla="*/ 152 w 200"/>
                <a:gd name="T25" fmla="*/ 153 h 158"/>
                <a:gd name="T26" fmla="*/ 196 w 200"/>
                <a:gd name="T27" fmla="*/ 10 h 158"/>
                <a:gd name="T28" fmla="*/ 192 w 200"/>
                <a:gd name="T29" fmla="*/ 2 h 158"/>
                <a:gd name="T30" fmla="*/ 184 w 200"/>
                <a:gd name="T31" fmla="*/ 0 h 15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200" h="158">
                  <a:moveTo>
                    <a:pt x="184" y="11"/>
                  </a:moveTo>
                  <a:cubicBezTo>
                    <a:pt x="189" y="61"/>
                    <a:pt x="173" y="109"/>
                    <a:pt x="143" y="146"/>
                  </a:cubicBezTo>
                  <a:cubicBezTo>
                    <a:pt x="12" y="33"/>
                    <a:pt x="12" y="33"/>
                    <a:pt x="12" y="33"/>
                  </a:cubicBezTo>
                  <a:cubicBezTo>
                    <a:pt x="184" y="11"/>
                    <a:pt x="184" y="11"/>
                    <a:pt x="184" y="11"/>
                  </a:cubicBezTo>
                  <a:moveTo>
                    <a:pt x="184" y="0"/>
                  </a:moveTo>
                  <a:cubicBezTo>
                    <a:pt x="184" y="0"/>
                    <a:pt x="183" y="0"/>
                    <a:pt x="183" y="0"/>
                  </a:cubicBezTo>
                  <a:cubicBezTo>
                    <a:pt x="10" y="21"/>
                    <a:pt x="10" y="21"/>
                    <a:pt x="10" y="21"/>
                  </a:cubicBezTo>
                  <a:cubicBezTo>
                    <a:pt x="6" y="22"/>
                    <a:pt x="2" y="25"/>
                    <a:pt x="1" y="29"/>
                  </a:cubicBezTo>
                  <a:cubicBezTo>
                    <a:pt x="0" y="34"/>
                    <a:pt x="1" y="38"/>
                    <a:pt x="4" y="41"/>
                  </a:cubicBezTo>
                  <a:cubicBezTo>
                    <a:pt x="136" y="155"/>
                    <a:pt x="136" y="155"/>
                    <a:pt x="136" y="155"/>
                  </a:cubicBezTo>
                  <a:cubicBezTo>
                    <a:pt x="138" y="157"/>
                    <a:pt x="141" y="158"/>
                    <a:pt x="143" y="158"/>
                  </a:cubicBezTo>
                  <a:cubicBezTo>
                    <a:pt x="144" y="158"/>
                    <a:pt x="144" y="158"/>
                    <a:pt x="144" y="158"/>
                  </a:cubicBezTo>
                  <a:cubicBezTo>
                    <a:pt x="147" y="157"/>
                    <a:pt x="150" y="156"/>
                    <a:pt x="152" y="153"/>
                  </a:cubicBezTo>
                  <a:cubicBezTo>
                    <a:pt x="185" y="113"/>
                    <a:pt x="200" y="62"/>
                    <a:pt x="196" y="10"/>
                  </a:cubicBezTo>
                  <a:cubicBezTo>
                    <a:pt x="195" y="7"/>
                    <a:pt x="194" y="4"/>
                    <a:pt x="192" y="2"/>
                  </a:cubicBezTo>
                  <a:cubicBezTo>
                    <a:pt x="190" y="0"/>
                    <a:pt x="187" y="0"/>
                    <a:pt x="184"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0" name="îsḷîḍé">
              <a:extLst>
                <a:ext uri="{FF2B5EF4-FFF2-40B4-BE49-F238E27FC236}">
                  <a16:creationId xmlns="" xmlns:a16="http://schemas.microsoft.com/office/drawing/2014/main" id="{F68CFCCD-B9A9-42CA-98FB-CEB72258A0FB}"/>
                </a:ext>
              </a:extLst>
            </p:cNvPr>
            <p:cNvSpPr/>
            <p:nvPr/>
          </p:nvSpPr>
          <p:spPr bwMode="auto">
            <a:xfrm>
              <a:off x="3406043" y="2491895"/>
              <a:ext cx="202419" cy="182046"/>
            </a:xfrm>
            <a:custGeom>
              <a:avLst/>
              <a:gdLst>
                <a:gd name="T0" fmla="*/ 28 w 216"/>
                <a:gd name="T1" fmla="*/ 194 h 194"/>
                <a:gd name="T2" fmla="*/ 25 w 216"/>
                <a:gd name="T3" fmla="*/ 192 h 194"/>
                <a:gd name="T4" fmla="*/ 23 w 216"/>
                <a:gd name="T5" fmla="*/ 189 h 194"/>
                <a:gd name="T6" fmla="*/ 0 w 216"/>
                <a:gd name="T7" fmla="*/ 7 h 194"/>
                <a:gd name="T8" fmla="*/ 1 w 216"/>
                <a:gd name="T9" fmla="*/ 3 h 194"/>
                <a:gd name="T10" fmla="*/ 5 w 216"/>
                <a:gd name="T11" fmla="*/ 1 h 194"/>
                <a:gd name="T12" fmla="*/ 23 w 216"/>
                <a:gd name="T13" fmla="*/ 0 h 194"/>
                <a:gd name="T14" fmla="*/ 215 w 216"/>
                <a:gd name="T15" fmla="*/ 164 h 194"/>
                <a:gd name="T16" fmla="*/ 214 w 216"/>
                <a:gd name="T17" fmla="*/ 169 h 194"/>
                <a:gd name="T18" fmla="*/ 210 w 216"/>
                <a:gd name="T19" fmla="*/ 171 h 194"/>
                <a:gd name="T20" fmla="*/ 29 w 216"/>
                <a:gd name="T21" fmla="*/ 193 h 194"/>
                <a:gd name="T22" fmla="*/ 28 w 216"/>
                <a:gd name="T23" fmla="*/ 194 h 1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16" h="194">
                  <a:moveTo>
                    <a:pt x="28" y="194"/>
                  </a:moveTo>
                  <a:cubicBezTo>
                    <a:pt x="27" y="194"/>
                    <a:pt x="26" y="193"/>
                    <a:pt x="25" y="192"/>
                  </a:cubicBezTo>
                  <a:cubicBezTo>
                    <a:pt x="24" y="191"/>
                    <a:pt x="23" y="190"/>
                    <a:pt x="23" y="189"/>
                  </a:cubicBezTo>
                  <a:cubicBezTo>
                    <a:pt x="0" y="7"/>
                    <a:pt x="0" y="7"/>
                    <a:pt x="0" y="7"/>
                  </a:cubicBezTo>
                  <a:cubicBezTo>
                    <a:pt x="0" y="6"/>
                    <a:pt x="0" y="4"/>
                    <a:pt x="1" y="3"/>
                  </a:cubicBezTo>
                  <a:cubicBezTo>
                    <a:pt x="2" y="2"/>
                    <a:pt x="4" y="1"/>
                    <a:pt x="5" y="1"/>
                  </a:cubicBezTo>
                  <a:cubicBezTo>
                    <a:pt x="11" y="0"/>
                    <a:pt x="17" y="0"/>
                    <a:pt x="23" y="0"/>
                  </a:cubicBezTo>
                  <a:cubicBezTo>
                    <a:pt x="119" y="0"/>
                    <a:pt x="200" y="69"/>
                    <a:pt x="215" y="164"/>
                  </a:cubicBezTo>
                  <a:cubicBezTo>
                    <a:pt x="216" y="166"/>
                    <a:pt x="215" y="167"/>
                    <a:pt x="214" y="169"/>
                  </a:cubicBezTo>
                  <a:cubicBezTo>
                    <a:pt x="213" y="170"/>
                    <a:pt x="212" y="171"/>
                    <a:pt x="210" y="171"/>
                  </a:cubicBezTo>
                  <a:cubicBezTo>
                    <a:pt x="29" y="193"/>
                    <a:pt x="29" y="193"/>
                    <a:pt x="29" y="193"/>
                  </a:cubicBezTo>
                  <a:lnTo>
                    <a:pt x="28" y="194"/>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1" name="ïšḻïḓé">
              <a:extLst>
                <a:ext uri="{FF2B5EF4-FFF2-40B4-BE49-F238E27FC236}">
                  <a16:creationId xmlns="" xmlns:a16="http://schemas.microsoft.com/office/drawing/2014/main" id="{4CDBC100-BE40-44DB-AB9C-133EF5F1D0E6}"/>
                </a:ext>
              </a:extLst>
            </p:cNvPr>
            <p:cNvSpPr/>
            <p:nvPr/>
          </p:nvSpPr>
          <p:spPr bwMode="auto">
            <a:xfrm>
              <a:off x="3400785" y="2487295"/>
              <a:ext cx="212934" cy="191247"/>
            </a:xfrm>
            <a:custGeom>
              <a:avLst/>
              <a:gdLst>
                <a:gd name="T0" fmla="*/ 29 w 227"/>
                <a:gd name="T1" fmla="*/ 11 h 204"/>
                <a:gd name="T2" fmla="*/ 216 w 227"/>
                <a:gd name="T3" fmla="*/ 170 h 204"/>
                <a:gd name="T4" fmla="*/ 34 w 227"/>
                <a:gd name="T5" fmla="*/ 193 h 204"/>
                <a:gd name="T6" fmla="*/ 12 w 227"/>
                <a:gd name="T7" fmla="*/ 12 h 204"/>
                <a:gd name="T8" fmla="*/ 29 w 227"/>
                <a:gd name="T9" fmla="*/ 11 h 204"/>
                <a:gd name="T10" fmla="*/ 29 w 227"/>
                <a:gd name="T11" fmla="*/ 0 h 204"/>
                <a:gd name="T12" fmla="*/ 11 w 227"/>
                <a:gd name="T13" fmla="*/ 0 h 204"/>
                <a:gd name="T14" fmla="*/ 3 w 227"/>
                <a:gd name="T15" fmla="*/ 5 h 204"/>
                <a:gd name="T16" fmla="*/ 1 w 227"/>
                <a:gd name="T17" fmla="*/ 13 h 204"/>
                <a:gd name="T18" fmla="*/ 23 w 227"/>
                <a:gd name="T19" fmla="*/ 194 h 204"/>
                <a:gd name="T20" fmla="*/ 28 w 227"/>
                <a:gd name="T21" fmla="*/ 202 h 204"/>
                <a:gd name="T22" fmla="*/ 34 w 227"/>
                <a:gd name="T23" fmla="*/ 204 h 204"/>
                <a:gd name="T24" fmla="*/ 36 w 227"/>
                <a:gd name="T25" fmla="*/ 204 h 204"/>
                <a:gd name="T26" fmla="*/ 217 w 227"/>
                <a:gd name="T27" fmla="*/ 181 h 204"/>
                <a:gd name="T28" fmla="*/ 225 w 227"/>
                <a:gd name="T29" fmla="*/ 177 h 204"/>
                <a:gd name="T30" fmla="*/ 227 w 227"/>
                <a:gd name="T31" fmla="*/ 168 h 204"/>
                <a:gd name="T32" fmla="*/ 158 w 227"/>
                <a:gd name="T33" fmla="*/ 47 h 204"/>
                <a:gd name="T34" fmla="*/ 29 w 227"/>
                <a:gd name="T35"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227" h="204">
                  <a:moveTo>
                    <a:pt x="29" y="11"/>
                  </a:moveTo>
                  <a:cubicBezTo>
                    <a:pt x="121" y="11"/>
                    <a:pt x="201" y="78"/>
                    <a:pt x="216" y="170"/>
                  </a:cubicBezTo>
                  <a:cubicBezTo>
                    <a:pt x="34" y="193"/>
                    <a:pt x="34" y="193"/>
                    <a:pt x="34" y="193"/>
                  </a:cubicBezTo>
                  <a:cubicBezTo>
                    <a:pt x="12" y="12"/>
                    <a:pt x="12" y="12"/>
                    <a:pt x="12" y="12"/>
                  </a:cubicBezTo>
                  <a:cubicBezTo>
                    <a:pt x="17" y="11"/>
                    <a:pt x="23" y="11"/>
                    <a:pt x="29" y="11"/>
                  </a:cubicBezTo>
                  <a:moveTo>
                    <a:pt x="29" y="0"/>
                  </a:moveTo>
                  <a:cubicBezTo>
                    <a:pt x="23" y="0"/>
                    <a:pt x="17" y="0"/>
                    <a:pt x="11" y="0"/>
                  </a:cubicBezTo>
                  <a:cubicBezTo>
                    <a:pt x="8" y="1"/>
                    <a:pt x="5" y="2"/>
                    <a:pt x="3" y="5"/>
                  </a:cubicBezTo>
                  <a:cubicBezTo>
                    <a:pt x="1" y="7"/>
                    <a:pt x="0" y="10"/>
                    <a:pt x="1" y="13"/>
                  </a:cubicBezTo>
                  <a:cubicBezTo>
                    <a:pt x="23" y="194"/>
                    <a:pt x="23" y="194"/>
                    <a:pt x="23" y="194"/>
                  </a:cubicBezTo>
                  <a:cubicBezTo>
                    <a:pt x="24" y="197"/>
                    <a:pt x="25" y="200"/>
                    <a:pt x="28" y="202"/>
                  </a:cubicBezTo>
                  <a:cubicBezTo>
                    <a:pt x="30" y="203"/>
                    <a:pt x="32" y="204"/>
                    <a:pt x="34" y="204"/>
                  </a:cubicBezTo>
                  <a:cubicBezTo>
                    <a:pt x="35" y="204"/>
                    <a:pt x="35" y="204"/>
                    <a:pt x="36" y="204"/>
                  </a:cubicBezTo>
                  <a:cubicBezTo>
                    <a:pt x="217" y="181"/>
                    <a:pt x="217" y="181"/>
                    <a:pt x="217" y="181"/>
                  </a:cubicBezTo>
                  <a:cubicBezTo>
                    <a:pt x="220" y="181"/>
                    <a:pt x="223" y="179"/>
                    <a:pt x="225" y="177"/>
                  </a:cubicBezTo>
                  <a:cubicBezTo>
                    <a:pt x="227" y="174"/>
                    <a:pt x="227" y="171"/>
                    <a:pt x="227" y="168"/>
                  </a:cubicBezTo>
                  <a:cubicBezTo>
                    <a:pt x="219" y="121"/>
                    <a:pt x="195" y="78"/>
                    <a:pt x="158" y="47"/>
                  </a:cubicBezTo>
                  <a:cubicBezTo>
                    <a:pt x="122" y="16"/>
                    <a:pt x="76" y="0"/>
                    <a:pt x="29"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2" name="íŝľîḑê">
              <a:extLst>
                <a:ext uri="{FF2B5EF4-FFF2-40B4-BE49-F238E27FC236}">
                  <a16:creationId xmlns="" xmlns:a16="http://schemas.microsoft.com/office/drawing/2014/main" id="{BEBE7474-958F-4BDF-B2D1-F52FF252155F}"/>
                </a:ext>
              </a:extLst>
            </p:cNvPr>
            <p:cNvSpPr/>
            <p:nvPr/>
          </p:nvSpPr>
          <p:spPr bwMode="auto">
            <a:xfrm>
              <a:off x="3323893" y="2683799"/>
              <a:ext cx="158386" cy="174159"/>
            </a:xfrm>
            <a:custGeom>
              <a:avLst/>
              <a:gdLst>
                <a:gd name="T0" fmla="*/ 110 w 169"/>
                <a:gd name="T1" fmla="*/ 186 h 186"/>
                <a:gd name="T2" fmla="*/ 3 w 169"/>
                <a:gd name="T3" fmla="*/ 154 h 186"/>
                <a:gd name="T4" fmla="*/ 0 w 169"/>
                <a:gd name="T5" fmla="*/ 150 h 186"/>
                <a:gd name="T6" fmla="*/ 1 w 169"/>
                <a:gd name="T7" fmla="*/ 146 h 186"/>
                <a:gd name="T8" fmla="*/ 104 w 169"/>
                <a:gd name="T9" fmla="*/ 2 h 186"/>
                <a:gd name="T10" fmla="*/ 108 w 169"/>
                <a:gd name="T11" fmla="*/ 0 h 186"/>
                <a:gd name="T12" fmla="*/ 109 w 169"/>
                <a:gd name="T13" fmla="*/ 0 h 186"/>
                <a:gd name="T14" fmla="*/ 114 w 169"/>
                <a:gd name="T15" fmla="*/ 4 h 186"/>
                <a:gd name="T16" fmla="*/ 168 w 169"/>
                <a:gd name="T17" fmla="*/ 171 h 186"/>
                <a:gd name="T18" fmla="*/ 168 w 169"/>
                <a:gd name="T19" fmla="*/ 176 h 186"/>
                <a:gd name="T20" fmla="*/ 164 w 169"/>
                <a:gd name="T21" fmla="*/ 178 h 186"/>
                <a:gd name="T22" fmla="*/ 135 w 169"/>
                <a:gd name="T23" fmla="*/ 184 h 186"/>
                <a:gd name="T24" fmla="*/ 110 w 169"/>
                <a:gd name="T25" fmla="*/ 186 h 18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69" h="186">
                  <a:moveTo>
                    <a:pt x="110" y="186"/>
                  </a:moveTo>
                  <a:cubicBezTo>
                    <a:pt x="72" y="186"/>
                    <a:pt x="35" y="175"/>
                    <a:pt x="3" y="154"/>
                  </a:cubicBezTo>
                  <a:cubicBezTo>
                    <a:pt x="2" y="153"/>
                    <a:pt x="1" y="151"/>
                    <a:pt x="0" y="150"/>
                  </a:cubicBezTo>
                  <a:cubicBezTo>
                    <a:pt x="0" y="148"/>
                    <a:pt x="0" y="147"/>
                    <a:pt x="1" y="146"/>
                  </a:cubicBezTo>
                  <a:cubicBezTo>
                    <a:pt x="104" y="2"/>
                    <a:pt x="104" y="2"/>
                    <a:pt x="104" y="2"/>
                  </a:cubicBezTo>
                  <a:cubicBezTo>
                    <a:pt x="105" y="1"/>
                    <a:pt x="106" y="0"/>
                    <a:pt x="108" y="0"/>
                  </a:cubicBezTo>
                  <a:cubicBezTo>
                    <a:pt x="109" y="0"/>
                    <a:pt x="109" y="0"/>
                    <a:pt x="109" y="0"/>
                  </a:cubicBezTo>
                  <a:cubicBezTo>
                    <a:pt x="111" y="0"/>
                    <a:pt x="113" y="2"/>
                    <a:pt x="114" y="4"/>
                  </a:cubicBezTo>
                  <a:cubicBezTo>
                    <a:pt x="168" y="171"/>
                    <a:pt x="168" y="171"/>
                    <a:pt x="168" y="171"/>
                  </a:cubicBezTo>
                  <a:cubicBezTo>
                    <a:pt x="169" y="173"/>
                    <a:pt x="169" y="174"/>
                    <a:pt x="168" y="176"/>
                  </a:cubicBezTo>
                  <a:cubicBezTo>
                    <a:pt x="167" y="177"/>
                    <a:pt x="166" y="178"/>
                    <a:pt x="164" y="178"/>
                  </a:cubicBezTo>
                  <a:cubicBezTo>
                    <a:pt x="155" y="181"/>
                    <a:pt x="145" y="183"/>
                    <a:pt x="135" y="184"/>
                  </a:cubicBezTo>
                  <a:cubicBezTo>
                    <a:pt x="127" y="185"/>
                    <a:pt x="118" y="186"/>
                    <a:pt x="110" y="186"/>
                  </a:cubicBez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3" name="ïŝlidè">
              <a:extLst>
                <a:ext uri="{FF2B5EF4-FFF2-40B4-BE49-F238E27FC236}">
                  <a16:creationId xmlns="" xmlns:a16="http://schemas.microsoft.com/office/drawing/2014/main" id="{BA66FEA1-6357-40F6-9261-20BBA04E6B22}"/>
                </a:ext>
              </a:extLst>
            </p:cNvPr>
            <p:cNvSpPr/>
            <p:nvPr/>
          </p:nvSpPr>
          <p:spPr bwMode="auto">
            <a:xfrm>
              <a:off x="3317977" y="2678541"/>
              <a:ext cx="169559" cy="185331"/>
            </a:xfrm>
            <a:custGeom>
              <a:avLst/>
              <a:gdLst>
                <a:gd name="T0" fmla="*/ 114 w 181"/>
                <a:gd name="T1" fmla="*/ 12 h 198"/>
                <a:gd name="T2" fmla="*/ 169 w 181"/>
                <a:gd name="T3" fmla="*/ 179 h 198"/>
                <a:gd name="T4" fmla="*/ 140 w 181"/>
                <a:gd name="T5" fmla="*/ 185 h 198"/>
                <a:gd name="T6" fmla="*/ 116 w 181"/>
                <a:gd name="T7" fmla="*/ 186 h 198"/>
                <a:gd name="T8" fmla="*/ 12 w 181"/>
                <a:gd name="T9" fmla="*/ 155 h 198"/>
                <a:gd name="T10" fmla="*/ 114 w 181"/>
                <a:gd name="T11" fmla="*/ 12 h 198"/>
                <a:gd name="T12" fmla="*/ 114 w 181"/>
                <a:gd name="T13" fmla="*/ 0 h 198"/>
                <a:gd name="T14" fmla="*/ 105 w 181"/>
                <a:gd name="T15" fmla="*/ 5 h 198"/>
                <a:gd name="T16" fmla="*/ 3 w 181"/>
                <a:gd name="T17" fmla="*/ 148 h 198"/>
                <a:gd name="T18" fmla="*/ 1 w 181"/>
                <a:gd name="T19" fmla="*/ 157 h 198"/>
                <a:gd name="T20" fmla="*/ 6 w 181"/>
                <a:gd name="T21" fmla="*/ 164 h 198"/>
                <a:gd name="T22" fmla="*/ 116 w 181"/>
                <a:gd name="T23" fmla="*/ 198 h 198"/>
                <a:gd name="T24" fmla="*/ 141 w 181"/>
                <a:gd name="T25" fmla="*/ 196 h 198"/>
                <a:gd name="T26" fmla="*/ 172 w 181"/>
                <a:gd name="T27" fmla="*/ 190 h 198"/>
                <a:gd name="T28" fmla="*/ 179 w 181"/>
                <a:gd name="T29" fmla="*/ 184 h 198"/>
                <a:gd name="T30" fmla="*/ 180 w 181"/>
                <a:gd name="T31" fmla="*/ 175 h 198"/>
                <a:gd name="T32" fmla="*/ 125 w 181"/>
                <a:gd name="T33" fmla="*/ 8 h 198"/>
                <a:gd name="T34" fmla="*/ 116 w 181"/>
                <a:gd name="T35" fmla="*/ 1 h 198"/>
                <a:gd name="T36" fmla="*/ 114 w 181"/>
                <a:gd name="T37" fmla="*/ 0 h 1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181" h="198">
                  <a:moveTo>
                    <a:pt x="114" y="12"/>
                  </a:moveTo>
                  <a:cubicBezTo>
                    <a:pt x="169" y="179"/>
                    <a:pt x="169" y="179"/>
                    <a:pt x="169" y="179"/>
                  </a:cubicBezTo>
                  <a:cubicBezTo>
                    <a:pt x="160" y="182"/>
                    <a:pt x="150" y="184"/>
                    <a:pt x="140" y="185"/>
                  </a:cubicBezTo>
                  <a:cubicBezTo>
                    <a:pt x="132" y="186"/>
                    <a:pt x="124" y="186"/>
                    <a:pt x="116" y="186"/>
                  </a:cubicBezTo>
                  <a:cubicBezTo>
                    <a:pt x="78" y="186"/>
                    <a:pt x="42" y="175"/>
                    <a:pt x="12" y="155"/>
                  </a:cubicBezTo>
                  <a:cubicBezTo>
                    <a:pt x="114" y="12"/>
                    <a:pt x="114" y="12"/>
                    <a:pt x="114" y="12"/>
                  </a:cubicBezTo>
                  <a:moveTo>
                    <a:pt x="114" y="0"/>
                  </a:moveTo>
                  <a:cubicBezTo>
                    <a:pt x="111" y="0"/>
                    <a:pt x="107" y="2"/>
                    <a:pt x="105" y="5"/>
                  </a:cubicBezTo>
                  <a:cubicBezTo>
                    <a:pt x="3" y="148"/>
                    <a:pt x="3" y="148"/>
                    <a:pt x="3" y="148"/>
                  </a:cubicBezTo>
                  <a:cubicBezTo>
                    <a:pt x="1" y="151"/>
                    <a:pt x="0" y="154"/>
                    <a:pt x="1" y="157"/>
                  </a:cubicBezTo>
                  <a:cubicBezTo>
                    <a:pt x="1" y="160"/>
                    <a:pt x="3" y="163"/>
                    <a:pt x="6" y="164"/>
                  </a:cubicBezTo>
                  <a:cubicBezTo>
                    <a:pt x="39" y="186"/>
                    <a:pt x="77" y="198"/>
                    <a:pt x="116" y="198"/>
                  </a:cubicBezTo>
                  <a:cubicBezTo>
                    <a:pt x="125" y="198"/>
                    <a:pt x="133" y="197"/>
                    <a:pt x="141" y="196"/>
                  </a:cubicBezTo>
                  <a:cubicBezTo>
                    <a:pt x="152" y="195"/>
                    <a:pt x="162" y="193"/>
                    <a:pt x="172" y="190"/>
                  </a:cubicBezTo>
                  <a:cubicBezTo>
                    <a:pt x="175" y="189"/>
                    <a:pt x="177" y="187"/>
                    <a:pt x="179" y="184"/>
                  </a:cubicBezTo>
                  <a:cubicBezTo>
                    <a:pt x="180" y="182"/>
                    <a:pt x="181" y="178"/>
                    <a:pt x="180" y="175"/>
                  </a:cubicBezTo>
                  <a:cubicBezTo>
                    <a:pt x="125" y="8"/>
                    <a:pt x="125" y="8"/>
                    <a:pt x="125" y="8"/>
                  </a:cubicBezTo>
                  <a:cubicBezTo>
                    <a:pt x="124" y="4"/>
                    <a:pt x="120" y="1"/>
                    <a:pt x="116" y="1"/>
                  </a:cubicBezTo>
                  <a:cubicBezTo>
                    <a:pt x="115" y="0"/>
                    <a:pt x="115" y="0"/>
                    <a:pt x="114"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4" name="îśļïdè">
              <a:extLst>
                <a:ext uri="{FF2B5EF4-FFF2-40B4-BE49-F238E27FC236}">
                  <a16:creationId xmlns="" xmlns:a16="http://schemas.microsoft.com/office/drawing/2014/main" id="{D03C1D1A-9A77-41C7-B02B-67C5104FB09E}"/>
                </a:ext>
              </a:extLst>
            </p:cNvPr>
            <p:cNvSpPr/>
            <p:nvPr/>
          </p:nvSpPr>
          <p:spPr bwMode="auto">
            <a:xfrm>
              <a:off x="3232541" y="2495181"/>
              <a:ext cx="193218" cy="326630"/>
            </a:xfrm>
            <a:custGeom>
              <a:avLst/>
              <a:gdLst>
                <a:gd name="T0" fmla="*/ 92 w 206"/>
                <a:gd name="T1" fmla="*/ 349 h 349"/>
                <a:gd name="T2" fmla="*/ 88 w 206"/>
                <a:gd name="T3" fmla="*/ 347 h 349"/>
                <a:gd name="T4" fmla="*/ 66 w 206"/>
                <a:gd name="T5" fmla="*/ 328 h 349"/>
                <a:gd name="T6" fmla="*/ 57 w 206"/>
                <a:gd name="T7" fmla="*/ 317 h 349"/>
                <a:gd name="T8" fmla="*/ 14 w 206"/>
                <a:gd name="T9" fmla="*/ 217 h 349"/>
                <a:gd name="T10" fmla="*/ 176 w 206"/>
                <a:gd name="T11" fmla="*/ 0 h 349"/>
                <a:gd name="T12" fmla="*/ 177 w 206"/>
                <a:gd name="T13" fmla="*/ 0 h 349"/>
                <a:gd name="T14" fmla="*/ 180 w 206"/>
                <a:gd name="T15" fmla="*/ 1 h 349"/>
                <a:gd name="T16" fmla="*/ 183 w 206"/>
                <a:gd name="T17" fmla="*/ 5 h 349"/>
                <a:gd name="T18" fmla="*/ 206 w 206"/>
                <a:gd name="T19" fmla="*/ 193 h 349"/>
                <a:gd name="T20" fmla="*/ 205 w 206"/>
                <a:gd name="T21" fmla="*/ 197 h 349"/>
                <a:gd name="T22" fmla="*/ 96 w 206"/>
                <a:gd name="T23" fmla="*/ 346 h 349"/>
                <a:gd name="T24" fmla="*/ 92 w 206"/>
                <a:gd name="T25" fmla="*/ 348 h 349"/>
                <a:gd name="T26" fmla="*/ 92 w 206"/>
                <a:gd name="T27" fmla="*/ 349 h 34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206" h="349">
                  <a:moveTo>
                    <a:pt x="92" y="349"/>
                  </a:moveTo>
                  <a:cubicBezTo>
                    <a:pt x="90" y="349"/>
                    <a:pt x="89" y="348"/>
                    <a:pt x="88" y="347"/>
                  </a:cubicBezTo>
                  <a:cubicBezTo>
                    <a:pt x="80" y="341"/>
                    <a:pt x="73" y="335"/>
                    <a:pt x="66" y="328"/>
                  </a:cubicBezTo>
                  <a:cubicBezTo>
                    <a:pt x="57" y="317"/>
                    <a:pt x="57" y="317"/>
                    <a:pt x="57" y="317"/>
                  </a:cubicBezTo>
                  <a:cubicBezTo>
                    <a:pt x="33" y="289"/>
                    <a:pt x="18" y="254"/>
                    <a:pt x="14" y="217"/>
                  </a:cubicBezTo>
                  <a:cubicBezTo>
                    <a:pt x="0" y="112"/>
                    <a:pt x="72" y="17"/>
                    <a:pt x="176" y="0"/>
                  </a:cubicBezTo>
                  <a:cubicBezTo>
                    <a:pt x="177" y="0"/>
                    <a:pt x="177" y="0"/>
                    <a:pt x="177" y="0"/>
                  </a:cubicBezTo>
                  <a:cubicBezTo>
                    <a:pt x="178" y="0"/>
                    <a:pt x="179" y="0"/>
                    <a:pt x="180" y="1"/>
                  </a:cubicBezTo>
                  <a:cubicBezTo>
                    <a:pt x="182" y="2"/>
                    <a:pt x="182" y="3"/>
                    <a:pt x="183" y="5"/>
                  </a:cubicBezTo>
                  <a:cubicBezTo>
                    <a:pt x="206" y="193"/>
                    <a:pt x="206" y="193"/>
                    <a:pt x="206" y="193"/>
                  </a:cubicBezTo>
                  <a:cubicBezTo>
                    <a:pt x="206" y="194"/>
                    <a:pt x="206" y="195"/>
                    <a:pt x="205" y="197"/>
                  </a:cubicBezTo>
                  <a:cubicBezTo>
                    <a:pt x="96" y="346"/>
                    <a:pt x="96" y="346"/>
                    <a:pt x="96" y="346"/>
                  </a:cubicBezTo>
                  <a:cubicBezTo>
                    <a:pt x="95" y="347"/>
                    <a:pt x="94" y="348"/>
                    <a:pt x="92" y="348"/>
                  </a:cubicBezTo>
                  <a:lnTo>
                    <a:pt x="92" y="349"/>
                  </a:lnTo>
                  <a:close/>
                </a:path>
              </a:pathLst>
            </a:custGeom>
            <a:solidFill>
              <a:srgbClr val="B74F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5" name="îṩ1îḍè">
              <a:extLst>
                <a:ext uri="{FF2B5EF4-FFF2-40B4-BE49-F238E27FC236}">
                  <a16:creationId xmlns="" xmlns:a16="http://schemas.microsoft.com/office/drawing/2014/main" id="{67AB6C81-0542-4810-9C1A-4998666C0972}"/>
                </a:ext>
              </a:extLst>
            </p:cNvPr>
            <p:cNvSpPr/>
            <p:nvPr/>
          </p:nvSpPr>
          <p:spPr bwMode="auto">
            <a:xfrm>
              <a:off x="3233856" y="2489267"/>
              <a:ext cx="197819" cy="337146"/>
            </a:xfrm>
            <a:custGeom>
              <a:avLst/>
              <a:gdLst>
                <a:gd name="T0" fmla="*/ 176 w 211"/>
                <a:gd name="T1" fmla="*/ 11 h 360"/>
                <a:gd name="T2" fmla="*/ 190 w 211"/>
                <a:gd name="T3" fmla="*/ 122 h 360"/>
                <a:gd name="T4" fmla="*/ 199 w 211"/>
                <a:gd name="T5" fmla="*/ 196 h 360"/>
                <a:gd name="T6" fmla="*/ 200 w 211"/>
                <a:gd name="T7" fmla="*/ 199 h 360"/>
                <a:gd name="T8" fmla="*/ 91 w 211"/>
                <a:gd name="T9" fmla="*/ 349 h 360"/>
                <a:gd name="T10" fmla="*/ 69 w 211"/>
                <a:gd name="T11" fmla="*/ 330 h 360"/>
                <a:gd name="T12" fmla="*/ 60 w 211"/>
                <a:gd name="T13" fmla="*/ 320 h 360"/>
                <a:gd name="T14" fmla="*/ 18 w 211"/>
                <a:gd name="T15" fmla="*/ 222 h 360"/>
                <a:gd name="T16" fmla="*/ 176 w 211"/>
                <a:gd name="T17" fmla="*/ 11 h 360"/>
                <a:gd name="T18" fmla="*/ 176 w 211"/>
                <a:gd name="T19" fmla="*/ 0 h 360"/>
                <a:gd name="T20" fmla="*/ 174 w 211"/>
                <a:gd name="T21" fmla="*/ 0 h 360"/>
                <a:gd name="T22" fmla="*/ 46 w 211"/>
                <a:gd name="T23" fmla="*/ 78 h 360"/>
                <a:gd name="T24" fmla="*/ 7 w 211"/>
                <a:gd name="T25" fmla="*/ 224 h 360"/>
                <a:gd name="T26" fmla="*/ 52 w 211"/>
                <a:gd name="T27" fmla="*/ 327 h 360"/>
                <a:gd name="T28" fmla="*/ 52 w 211"/>
                <a:gd name="T29" fmla="*/ 327 h 360"/>
                <a:gd name="T30" fmla="*/ 61 w 211"/>
                <a:gd name="T31" fmla="*/ 337 h 360"/>
                <a:gd name="T32" fmla="*/ 61 w 211"/>
                <a:gd name="T33" fmla="*/ 338 h 360"/>
                <a:gd name="T34" fmla="*/ 84 w 211"/>
                <a:gd name="T35" fmla="*/ 358 h 360"/>
                <a:gd name="T36" fmla="*/ 91 w 211"/>
                <a:gd name="T37" fmla="*/ 360 h 360"/>
                <a:gd name="T38" fmla="*/ 92 w 211"/>
                <a:gd name="T39" fmla="*/ 360 h 360"/>
                <a:gd name="T40" fmla="*/ 100 w 211"/>
                <a:gd name="T41" fmla="*/ 356 h 360"/>
                <a:gd name="T42" fmla="*/ 209 w 211"/>
                <a:gd name="T43" fmla="*/ 206 h 360"/>
                <a:gd name="T44" fmla="*/ 211 w 211"/>
                <a:gd name="T45" fmla="*/ 198 h 360"/>
                <a:gd name="T46" fmla="*/ 210 w 211"/>
                <a:gd name="T47" fmla="*/ 194 h 360"/>
                <a:gd name="T48" fmla="*/ 201 w 211"/>
                <a:gd name="T49" fmla="*/ 120 h 360"/>
                <a:gd name="T50" fmla="*/ 187 w 211"/>
                <a:gd name="T51" fmla="*/ 10 h 360"/>
                <a:gd name="T52" fmla="*/ 183 w 211"/>
                <a:gd name="T53" fmla="*/ 2 h 360"/>
                <a:gd name="T54" fmla="*/ 176 w 211"/>
                <a:gd name="T55" fmla="*/ 0 h 36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211" h="360">
                  <a:moveTo>
                    <a:pt x="176" y="11"/>
                  </a:moveTo>
                  <a:cubicBezTo>
                    <a:pt x="190" y="122"/>
                    <a:pt x="190" y="122"/>
                    <a:pt x="190" y="122"/>
                  </a:cubicBezTo>
                  <a:cubicBezTo>
                    <a:pt x="199" y="196"/>
                    <a:pt x="199" y="196"/>
                    <a:pt x="199" y="196"/>
                  </a:cubicBezTo>
                  <a:cubicBezTo>
                    <a:pt x="200" y="199"/>
                    <a:pt x="200" y="199"/>
                    <a:pt x="200" y="199"/>
                  </a:cubicBezTo>
                  <a:cubicBezTo>
                    <a:pt x="91" y="349"/>
                    <a:pt x="91" y="349"/>
                    <a:pt x="91" y="349"/>
                  </a:cubicBezTo>
                  <a:cubicBezTo>
                    <a:pt x="83" y="343"/>
                    <a:pt x="76" y="337"/>
                    <a:pt x="69" y="330"/>
                  </a:cubicBezTo>
                  <a:cubicBezTo>
                    <a:pt x="60" y="320"/>
                    <a:pt x="60" y="320"/>
                    <a:pt x="60" y="320"/>
                  </a:cubicBezTo>
                  <a:cubicBezTo>
                    <a:pt x="38" y="293"/>
                    <a:pt x="23" y="259"/>
                    <a:pt x="18" y="222"/>
                  </a:cubicBezTo>
                  <a:cubicBezTo>
                    <a:pt x="5" y="121"/>
                    <a:pt x="76" y="28"/>
                    <a:pt x="176" y="11"/>
                  </a:cubicBezTo>
                  <a:moveTo>
                    <a:pt x="176" y="0"/>
                  </a:moveTo>
                  <a:cubicBezTo>
                    <a:pt x="175" y="0"/>
                    <a:pt x="175" y="0"/>
                    <a:pt x="174" y="0"/>
                  </a:cubicBezTo>
                  <a:cubicBezTo>
                    <a:pt x="123" y="9"/>
                    <a:pt x="77" y="36"/>
                    <a:pt x="46" y="78"/>
                  </a:cubicBezTo>
                  <a:cubicBezTo>
                    <a:pt x="14" y="120"/>
                    <a:pt x="0" y="172"/>
                    <a:pt x="7" y="224"/>
                  </a:cubicBezTo>
                  <a:cubicBezTo>
                    <a:pt x="12" y="262"/>
                    <a:pt x="27" y="297"/>
                    <a:pt x="52" y="327"/>
                  </a:cubicBezTo>
                  <a:cubicBezTo>
                    <a:pt x="52" y="327"/>
                    <a:pt x="52" y="327"/>
                    <a:pt x="52" y="327"/>
                  </a:cubicBezTo>
                  <a:cubicBezTo>
                    <a:pt x="61" y="337"/>
                    <a:pt x="61" y="337"/>
                    <a:pt x="61" y="337"/>
                  </a:cubicBezTo>
                  <a:cubicBezTo>
                    <a:pt x="61" y="338"/>
                    <a:pt x="61" y="338"/>
                    <a:pt x="61" y="338"/>
                  </a:cubicBezTo>
                  <a:cubicBezTo>
                    <a:pt x="68" y="345"/>
                    <a:pt x="76" y="352"/>
                    <a:pt x="84" y="358"/>
                  </a:cubicBezTo>
                  <a:cubicBezTo>
                    <a:pt x="86" y="359"/>
                    <a:pt x="88" y="360"/>
                    <a:pt x="91" y="360"/>
                  </a:cubicBezTo>
                  <a:cubicBezTo>
                    <a:pt x="91" y="360"/>
                    <a:pt x="92" y="360"/>
                    <a:pt x="92" y="360"/>
                  </a:cubicBezTo>
                  <a:cubicBezTo>
                    <a:pt x="95" y="360"/>
                    <a:pt x="98" y="358"/>
                    <a:pt x="100" y="356"/>
                  </a:cubicBezTo>
                  <a:cubicBezTo>
                    <a:pt x="209" y="206"/>
                    <a:pt x="209" y="206"/>
                    <a:pt x="209" y="206"/>
                  </a:cubicBezTo>
                  <a:cubicBezTo>
                    <a:pt x="210" y="204"/>
                    <a:pt x="211" y="201"/>
                    <a:pt x="211" y="198"/>
                  </a:cubicBezTo>
                  <a:cubicBezTo>
                    <a:pt x="210" y="194"/>
                    <a:pt x="210" y="194"/>
                    <a:pt x="210" y="194"/>
                  </a:cubicBezTo>
                  <a:cubicBezTo>
                    <a:pt x="201" y="120"/>
                    <a:pt x="201" y="120"/>
                    <a:pt x="201" y="120"/>
                  </a:cubicBezTo>
                  <a:cubicBezTo>
                    <a:pt x="187" y="10"/>
                    <a:pt x="187" y="10"/>
                    <a:pt x="187" y="10"/>
                  </a:cubicBezTo>
                  <a:cubicBezTo>
                    <a:pt x="187" y="7"/>
                    <a:pt x="185" y="4"/>
                    <a:pt x="183" y="2"/>
                  </a:cubicBezTo>
                  <a:cubicBezTo>
                    <a:pt x="181" y="1"/>
                    <a:pt x="178" y="0"/>
                    <a:pt x="176"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6" name="ïṩḻíḓé">
              <a:extLst>
                <a:ext uri="{FF2B5EF4-FFF2-40B4-BE49-F238E27FC236}">
                  <a16:creationId xmlns="" xmlns:a16="http://schemas.microsoft.com/office/drawing/2014/main" id="{6810D388-ED24-4D57-B41A-2692E4822EA8}"/>
                </a:ext>
              </a:extLst>
            </p:cNvPr>
            <p:cNvSpPr/>
            <p:nvPr/>
          </p:nvSpPr>
          <p:spPr bwMode="auto">
            <a:xfrm>
              <a:off x="3302205" y="2978227"/>
              <a:ext cx="59806" cy="59806"/>
            </a:xfrm>
            <a:custGeom>
              <a:avLst/>
              <a:gdLst>
                <a:gd name="T0" fmla="*/ 0 w 91"/>
                <a:gd name="T1" fmla="*/ 9 h 91"/>
                <a:gd name="T2" fmla="*/ 81 w 91"/>
                <a:gd name="T3" fmla="*/ 0 h 91"/>
                <a:gd name="T4" fmla="*/ 91 w 91"/>
                <a:gd name="T5" fmla="*/ 79 h 91"/>
                <a:gd name="T6" fmla="*/ 11 w 91"/>
                <a:gd name="T7" fmla="*/ 91 h 91"/>
                <a:gd name="T8" fmla="*/ 0 w 91"/>
                <a:gd name="T9" fmla="*/ 9 h 91"/>
              </a:gdLst>
              <a:ahLst/>
              <a:cxnLst>
                <a:cxn ang="0">
                  <a:pos x="T0" y="T1"/>
                </a:cxn>
                <a:cxn ang="0">
                  <a:pos x="T2" y="T3"/>
                </a:cxn>
                <a:cxn ang="0">
                  <a:pos x="T4" y="T5"/>
                </a:cxn>
                <a:cxn ang="0">
                  <a:pos x="T6" y="T7"/>
                </a:cxn>
                <a:cxn ang="0">
                  <a:pos x="T8" y="T9"/>
                </a:cxn>
              </a:cxnLst>
              <a:rect l="0" t="0" r="r" b="b"/>
              <a:pathLst>
                <a:path w="91" h="91">
                  <a:moveTo>
                    <a:pt x="0" y="9"/>
                  </a:moveTo>
                  <a:lnTo>
                    <a:pt x="81" y="0"/>
                  </a:lnTo>
                  <a:lnTo>
                    <a:pt x="91" y="79"/>
                  </a:lnTo>
                  <a:lnTo>
                    <a:pt x="11" y="91"/>
                  </a:lnTo>
                  <a:lnTo>
                    <a:pt x="0" y="9"/>
                  </a:lnTo>
                  <a:close/>
                </a:path>
              </a:pathLst>
            </a:custGeom>
            <a:solidFill>
              <a:srgbClr val="72BDB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7" name="işļiḑê">
              <a:extLst>
                <a:ext uri="{FF2B5EF4-FFF2-40B4-BE49-F238E27FC236}">
                  <a16:creationId xmlns="" xmlns:a16="http://schemas.microsoft.com/office/drawing/2014/main" id="{BE39C3DC-D5FD-4190-B770-A2863F8AC853}"/>
                </a:ext>
              </a:extLst>
            </p:cNvPr>
            <p:cNvSpPr/>
            <p:nvPr/>
          </p:nvSpPr>
          <p:spPr bwMode="auto">
            <a:xfrm>
              <a:off x="3294976" y="2969683"/>
              <a:ext cx="74921" cy="75579"/>
            </a:xfrm>
            <a:custGeom>
              <a:avLst/>
              <a:gdLst>
                <a:gd name="T0" fmla="*/ 82 w 114"/>
                <a:gd name="T1" fmla="*/ 24 h 115"/>
                <a:gd name="T2" fmla="*/ 91 w 114"/>
                <a:gd name="T3" fmla="*/ 84 h 115"/>
                <a:gd name="T4" fmla="*/ 31 w 114"/>
                <a:gd name="T5" fmla="*/ 91 h 115"/>
                <a:gd name="T6" fmla="*/ 24 w 114"/>
                <a:gd name="T7" fmla="*/ 32 h 115"/>
                <a:gd name="T8" fmla="*/ 82 w 114"/>
                <a:gd name="T9" fmla="*/ 24 h 115"/>
                <a:gd name="T10" fmla="*/ 101 w 114"/>
                <a:gd name="T11" fmla="*/ 0 h 115"/>
                <a:gd name="T12" fmla="*/ 79 w 114"/>
                <a:gd name="T13" fmla="*/ 3 h 115"/>
                <a:gd name="T14" fmla="*/ 21 w 114"/>
                <a:gd name="T15" fmla="*/ 11 h 115"/>
                <a:gd name="T16" fmla="*/ 0 w 114"/>
                <a:gd name="T17" fmla="*/ 14 h 115"/>
                <a:gd name="T18" fmla="*/ 2 w 114"/>
                <a:gd name="T19" fmla="*/ 35 h 115"/>
                <a:gd name="T20" fmla="*/ 10 w 114"/>
                <a:gd name="T21" fmla="*/ 94 h 115"/>
                <a:gd name="T22" fmla="*/ 12 w 114"/>
                <a:gd name="T23" fmla="*/ 115 h 115"/>
                <a:gd name="T24" fmla="*/ 34 w 114"/>
                <a:gd name="T25" fmla="*/ 112 h 115"/>
                <a:gd name="T26" fmla="*/ 94 w 114"/>
                <a:gd name="T27" fmla="*/ 105 h 115"/>
                <a:gd name="T28" fmla="*/ 114 w 114"/>
                <a:gd name="T29" fmla="*/ 102 h 115"/>
                <a:gd name="T30" fmla="*/ 111 w 114"/>
                <a:gd name="T31" fmla="*/ 81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2" y="24"/>
                  </a:moveTo>
                  <a:lnTo>
                    <a:pt x="91" y="84"/>
                  </a:lnTo>
                  <a:lnTo>
                    <a:pt x="31" y="91"/>
                  </a:lnTo>
                  <a:lnTo>
                    <a:pt x="24" y="32"/>
                  </a:lnTo>
                  <a:lnTo>
                    <a:pt x="82" y="24"/>
                  </a:lnTo>
                  <a:close/>
                  <a:moveTo>
                    <a:pt x="101" y="0"/>
                  </a:moveTo>
                  <a:lnTo>
                    <a:pt x="79" y="3"/>
                  </a:lnTo>
                  <a:lnTo>
                    <a:pt x="21" y="11"/>
                  </a:lnTo>
                  <a:lnTo>
                    <a:pt x="0" y="14"/>
                  </a:lnTo>
                  <a:lnTo>
                    <a:pt x="2" y="35"/>
                  </a:lnTo>
                  <a:lnTo>
                    <a:pt x="10" y="94"/>
                  </a:lnTo>
                  <a:lnTo>
                    <a:pt x="12" y="115"/>
                  </a:lnTo>
                  <a:lnTo>
                    <a:pt x="34" y="112"/>
                  </a:lnTo>
                  <a:lnTo>
                    <a:pt x="94" y="105"/>
                  </a:lnTo>
                  <a:lnTo>
                    <a:pt x="114" y="102"/>
                  </a:lnTo>
                  <a:lnTo>
                    <a:pt x="111" y="81"/>
                  </a:lnTo>
                  <a:lnTo>
                    <a:pt x="104" y="21"/>
                  </a:lnTo>
                  <a:lnTo>
                    <a:pt x="101"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8" name="ïŝľiḓè">
              <a:extLst>
                <a:ext uri="{FF2B5EF4-FFF2-40B4-BE49-F238E27FC236}">
                  <a16:creationId xmlns="" xmlns:a16="http://schemas.microsoft.com/office/drawing/2014/main" id="{0B442ABD-82DE-40C5-9689-4B3FB63FC791}"/>
                </a:ext>
              </a:extLst>
            </p:cNvPr>
            <p:cNvSpPr/>
            <p:nvPr/>
          </p:nvSpPr>
          <p:spPr bwMode="auto">
            <a:xfrm>
              <a:off x="3294976" y="2969683"/>
              <a:ext cx="74921" cy="75579"/>
            </a:xfrm>
            <a:custGeom>
              <a:avLst/>
              <a:gdLst>
                <a:gd name="T0" fmla="*/ 82 w 114"/>
                <a:gd name="T1" fmla="*/ 24 h 115"/>
                <a:gd name="T2" fmla="*/ 91 w 114"/>
                <a:gd name="T3" fmla="*/ 84 h 115"/>
                <a:gd name="T4" fmla="*/ 31 w 114"/>
                <a:gd name="T5" fmla="*/ 91 h 115"/>
                <a:gd name="T6" fmla="*/ 24 w 114"/>
                <a:gd name="T7" fmla="*/ 32 h 115"/>
                <a:gd name="T8" fmla="*/ 82 w 114"/>
                <a:gd name="T9" fmla="*/ 24 h 115"/>
                <a:gd name="T10" fmla="*/ 101 w 114"/>
                <a:gd name="T11" fmla="*/ 0 h 115"/>
                <a:gd name="T12" fmla="*/ 79 w 114"/>
                <a:gd name="T13" fmla="*/ 3 h 115"/>
                <a:gd name="T14" fmla="*/ 21 w 114"/>
                <a:gd name="T15" fmla="*/ 11 h 115"/>
                <a:gd name="T16" fmla="*/ 0 w 114"/>
                <a:gd name="T17" fmla="*/ 14 h 115"/>
                <a:gd name="T18" fmla="*/ 2 w 114"/>
                <a:gd name="T19" fmla="*/ 35 h 115"/>
                <a:gd name="T20" fmla="*/ 10 w 114"/>
                <a:gd name="T21" fmla="*/ 94 h 115"/>
                <a:gd name="T22" fmla="*/ 12 w 114"/>
                <a:gd name="T23" fmla="*/ 115 h 115"/>
                <a:gd name="T24" fmla="*/ 34 w 114"/>
                <a:gd name="T25" fmla="*/ 112 h 115"/>
                <a:gd name="T26" fmla="*/ 94 w 114"/>
                <a:gd name="T27" fmla="*/ 105 h 115"/>
                <a:gd name="T28" fmla="*/ 114 w 114"/>
                <a:gd name="T29" fmla="*/ 102 h 115"/>
                <a:gd name="T30" fmla="*/ 111 w 114"/>
                <a:gd name="T31" fmla="*/ 81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2" y="24"/>
                  </a:moveTo>
                  <a:lnTo>
                    <a:pt x="91" y="84"/>
                  </a:lnTo>
                  <a:lnTo>
                    <a:pt x="31" y="91"/>
                  </a:lnTo>
                  <a:lnTo>
                    <a:pt x="24" y="32"/>
                  </a:lnTo>
                  <a:lnTo>
                    <a:pt x="82" y="24"/>
                  </a:lnTo>
                  <a:moveTo>
                    <a:pt x="101" y="0"/>
                  </a:moveTo>
                  <a:lnTo>
                    <a:pt x="79" y="3"/>
                  </a:lnTo>
                  <a:lnTo>
                    <a:pt x="21" y="11"/>
                  </a:lnTo>
                  <a:lnTo>
                    <a:pt x="0" y="14"/>
                  </a:lnTo>
                  <a:lnTo>
                    <a:pt x="2" y="35"/>
                  </a:lnTo>
                  <a:lnTo>
                    <a:pt x="10" y="94"/>
                  </a:lnTo>
                  <a:lnTo>
                    <a:pt x="12" y="115"/>
                  </a:lnTo>
                  <a:lnTo>
                    <a:pt x="34" y="112"/>
                  </a:lnTo>
                  <a:lnTo>
                    <a:pt x="94" y="105"/>
                  </a:lnTo>
                  <a:lnTo>
                    <a:pt x="114" y="102"/>
                  </a:lnTo>
                  <a:lnTo>
                    <a:pt x="111" y="81"/>
                  </a:lnTo>
                  <a:lnTo>
                    <a:pt x="104" y="21"/>
                  </a:lnTo>
                  <a:lnTo>
                    <a:pt x="10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9" name="îṡ1íde">
              <a:extLst>
                <a:ext uri="{FF2B5EF4-FFF2-40B4-BE49-F238E27FC236}">
                  <a16:creationId xmlns="" xmlns:a16="http://schemas.microsoft.com/office/drawing/2014/main" id="{BC30C1DE-C036-4B11-B4FB-EEF0340B7F9C}"/>
                </a:ext>
              </a:extLst>
            </p:cNvPr>
            <p:cNvSpPr/>
            <p:nvPr/>
          </p:nvSpPr>
          <p:spPr bwMode="auto">
            <a:xfrm>
              <a:off x="3384356" y="2959825"/>
              <a:ext cx="251710" cy="47976"/>
            </a:xfrm>
            <a:custGeom>
              <a:avLst/>
              <a:gdLst>
                <a:gd name="T0" fmla="*/ 383 w 383"/>
                <a:gd name="T1" fmla="*/ 23 h 73"/>
                <a:gd name="T2" fmla="*/ 3 w 383"/>
                <a:gd name="T3" fmla="*/ 73 h 73"/>
                <a:gd name="T4" fmla="*/ 0 w 383"/>
                <a:gd name="T5" fmla="*/ 50 h 73"/>
                <a:gd name="T6" fmla="*/ 380 w 383"/>
                <a:gd name="T7" fmla="*/ 0 h 73"/>
                <a:gd name="T8" fmla="*/ 383 w 383"/>
                <a:gd name="T9" fmla="*/ 23 h 73"/>
              </a:gdLst>
              <a:ahLst/>
              <a:cxnLst>
                <a:cxn ang="0">
                  <a:pos x="T0" y="T1"/>
                </a:cxn>
                <a:cxn ang="0">
                  <a:pos x="T2" y="T3"/>
                </a:cxn>
                <a:cxn ang="0">
                  <a:pos x="T4" y="T5"/>
                </a:cxn>
                <a:cxn ang="0">
                  <a:pos x="T6" y="T7"/>
                </a:cxn>
                <a:cxn ang="0">
                  <a:pos x="T8" y="T9"/>
                </a:cxn>
              </a:cxnLst>
              <a:rect l="0" t="0" r="r" b="b"/>
              <a:pathLst>
                <a:path w="383" h="73">
                  <a:moveTo>
                    <a:pt x="383" y="23"/>
                  </a:moveTo>
                  <a:lnTo>
                    <a:pt x="3" y="73"/>
                  </a:lnTo>
                  <a:lnTo>
                    <a:pt x="0" y="50"/>
                  </a:lnTo>
                  <a:lnTo>
                    <a:pt x="380" y="0"/>
                  </a:lnTo>
                  <a:lnTo>
                    <a:pt x="383" y="23"/>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0" name="iSḷíḍè">
              <a:extLst>
                <a:ext uri="{FF2B5EF4-FFF2-40B4-BE49-F238E27FC236}">
                  <a16:creationId xmlns="" xmlns:a16="http://schemas.microsoft.com/office/drawing/2014/main" id="{31054C85-F085-429E-ACE3-3C6EB0EAEB01}"/>
                </a:ext>
              </a:extLst>
            </p:cNvPr>
            <p:cNvSpPr/>
            <p:nvPr/>
          </p:nvSpPr>
          <p:spPr bwMode="auto">
            <a:xfrm>
              <a:off x="3310748" y="3040661"/>
              <a:ext cx="59806" cy="59149"/>
            </a:xfrm>
            <a:custGeom>
              <a:avLst/>
              <a:gdLst>
                <a:gd name="T0" fmla="*/ 0 w 91"/>
                <a:gd name="T1" fmla="*/ 10 h 90"/>
                <a:gd name="T2" fmla="*/ 80 w 91"/>
                <a:gd name="T3" fmla="*/ 0 h 90"/>
                <a:gd name="T4" fmla="*/ 91 w 91"/>
                <a:gd name="T5" fmla="*/ 80 h 90"/>
                <a:gd name="T6" fmla="*/ 11 w 91"/>
                <a:gd name="T7" fmla="*/ 90 h 90"/>
                <a:gd name="T8" fmla="*/ 0 w 91"/>
                <a:gd name="T9" fmla="*/ 10 h 90"/>
              </a:gdLst>
              <a:ahLst/>
              <a:cxnLst>
                <a:cxn ang="0">
                  <a:pos x="T0" y="T1"/>
                </a:cxn>
                <a:cxn ang="0">
                  <a:pos x="T2" y="T3"/>
                </a:cxn>
                <a:cxn ang="0">
                  <a:pos x="T4" y="T5"/>
                </a:cxn>
                <a:cxn ang="0">
                  <a:pos x="T6" y="T7"/>
                </a:cxn>
                <a:cxn ang="0">
                  <a:pos x="T8" y="T9"/>
                </a:cxn>
              </a:cxnLst>
              <a:rect l="0" t="0" r="r" b="b"/>
              <a:pathLst>
                <a:path w="91" h="90">
                  <a:moveTo>
                    <a:pt x="0" y="10"/>
                  </a:moveTo>
                  <a:lnTo>
                    <a:pt x="80" y="0"/>
                  </a:lnTo>
                  <a:lnTo>
                    <a:pt x="91" y="80"/>
                  </a:lnTo>
                  <a:lnTo>
                    <a:pt x="11" y="90"/>
                  </a:lnTo>
                  <a:lnTo>
                    <a:pt x="0" y="10"/>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1" name="íšlïďe">
              <a:extLst>
                <a:ext uri="{FF2B5EF4-FFF2-40B4-BE49-F238E27FC236}">
                  <a16:creationId xmlns="" xmlns:a16="http://schemas.microsoft.com/office/drawing/2014/main" id="{87CF0AC9-124F-4F15-A197-DE7FA57A075C}"/>
                </a:ext>
              </a:extLst>
            </p:cNvPr>
            <p:cNvSpPr/>
            <p:nvPr/>
          </p:nvSpPr>
          <p:spPr bwMode="auto">
            <a:xfrm>
              <a:off x="3302862" y="3032118"/>
              <a:ext cx="74921" cy="75579"/>
            </a:xfrm>
            <a:custGeom>
              <a:avLst/>
              <a:gdLst>
                <a:gd name="T0" fmla="*/ 83 w 114"/>
                <a:gd name="T1" fmla="*/ 24 h 115"/>
                <a:gd name="T2" fmla="*/ 90 w 114"/>
                <a:gd name="T3" fmla="*/ 83 h 115"/>
                <a:gd name="T4" fmla="*/ 32 w 114"/>
                <a:gd name="T5" fmla="*/ 91 h 115"/>
                <a:gd name="T6" fmla="*/ 25 w 114"/>
                <a:gd name="T7" fmla="*/ 33 h 115"/>
                <a:gd name="T8" fmla="*/ 83 w 114"/>
                <a:gd name="T9" fmla="*/ 24 h 115"/>
                <a:gd name="T10" fmla="*/ 102 w 114"/>
                <a:gd name="T11" fmla="*/ 0 h 115"/>
                <a:gd name="T12" fmla="*/ 80 w 114"/>
                <a:gd name="T13" fmla="*/ 3 h 115"/>
                <a:gd name="T14" fmla="*/ 22 w 114"/>
                <a:gd name="T15" fmla="*/ 12 h 115"/>
                <a:gd name="T16" fmla="*/ 0 w 114"/>
                <a:gd name="T17" fmla="*/ 14 h 115"/>
                <a:gd name="T18" fmla="*/ 3 w 114"/>
                <a:gd name="T19" fmla="*/ 36 h 115"/>
                <a:gd name="T20" fmla="*/ 10 w 114"/>
                <a:gd name="T21" fmla="*/ 94 h 115"/>
                <a:gd name="T22" fmla="*/ 13 w 114"/>
                <a:gd name="T23" fmla="*/ 115 h 115"/>
                <a:gd name="T24" fmla="*/ 35 w 114"/>
                <a:gd name="T25" fmla="*/ 113 h 115"/>
                <a:gd name="T26" fmla="*/ 93 w 114"/>
                <a:gd name="T27" fmla="*/ 104 h 115"/>
                <a:gd name="T28" fmla="*/ 114 w 114"/>
                <a:gd name="T29" fmla="*/ 101 h 115"/>
                <a:gd name="T30" fmla="*/ 112 w 114"/>
                <a:gd name="T31" fmla="*/ 80 h 115"/>
                <a:gd name="T32" fmla="*/ 104 w 114"/>
                <a:gd name="T33" fmla="*/ 21 h 115"/>
                <a:gd name="T34" fmla="*/ 102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3" y="24"/>
                  </a:moveTo>
                  <a:lnTo>
                    <a:pt x="90" y="83"/>
                  </a:lnTo>
                  <a:lnTo>
                    <a:pt x="32" y="91"/>
                  </a:lnTo>
                  <a:lnTo>
                    <a:pt x="25" y="33"/>
                  </a:lnTo>
                  <a:lnTo>
                    <a:pt x="83" y="24"/>
                  </a:lnTo>
                  <a:close/>
                  <a:moveTo>
                    <a:pt x="102" y="0"/>
                  </a:moveTo>
                  <a:lnTo>
                    <a:pt x="80" y="3"/>
                  </a:lnTo>
                  <a:lnTo>
                    <a:pt x="22" y="12"/>
                  </a:lnTo>
                  <a:lnTo>
                    <a:pt x="0" y="14"/>
                  </a:lnTo>
                  <a:lnTo>
                    <a:pt x="3" y="36"/>
                  </a:lnTo>
                  <a:lnTo>
                    <a:pt x="10" y="94"/>
                  </a:lnTo>
                  <a:lnTo>
                    <a:pt x="13" y="115"/>
                  </a:lnTo>
                  <a:lnTo>
                    <a:pt x="35" y="113"/>
                  </a:lnTo>
                  <a:lnTo>
                    <a:pt x="93" y="104"/>
                  </a:lnTo>
                  <a:lnTo>
                    <a:pt x="114" y="101"/>
                  </a:lnTo>
                  <a:lnTo>
                    <a:pt x="112" y="80"/>
                  </a:lnTo>
                  <a:lnTo>
                    <a:pt x="104" y="21"/>
                  </a:lnTo>
                  <a:lnTo>
                    <a:pt x="102"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2" name="ïṥḻíde">
              <a:extLst>
                <a:ext uri="{FF2B5EF4-FFF2-40B4-BE49-F238E27FC236}">
                  <a16:creationId xmlns="" xmlns:a16="http://schemas.microsoft.com/office/drawing/2014/main" id="{009A1207-FBFA-4E64-9DE1-94A666DC48C8}"/>
                </a:ext>
              </a:extLst>
            </p:cNvPr>
            <p:cNvSpPr/>
            <p:nvPr/>
          </p:nvSpPr>
          <p:spPr bwMode="auto">
            <a:xfrm>
              <a:off x="3302862" y="3032118"/>
              <a:ext cx="74921" cy="75579"/>
            </a:xfrm>
            <a:custGeom>
              <a:avLst/>
              <a:gdLst>
                <a:gd name="T0" fmla="*/ 83 w 114"/>
                <a:gd name="T1" fmla="*/ 24 h 115"/>
                <a:gd name="T2" fmla="*/ 90 w 114"/>
                <a:gd name="T3" fmla="*/ 83 h 115"/>
                <a:gd name="T4" fmla="*/ 32 w 114"/>
                <a:gd name="T5" fmla="*/ 91 h 115"/>
                <a:gd name="T6" fmla="*/ 25 w 114"/>
                <a:gd name="T7" fmla="*/ 33 h 115"/>
                <a:gd name="T8" fmla="*/ 83 w 114"/>
                <a:gd name="T9" fmla="*/ 24 h 115"/>
                <a:gd name="T10" fmla="*/ 102 w 114"/>
                <a:gd name="T11" fmla="*/ 0 h 115"/>
                <a:gd name="T12" fmla="*/ 80 w 114"/>
                <a:gd name="T13" fmla="*/ 3 h 115"/>
                <a:gd name="T14" fmla="*/ 22 w 114"/>
                <a:gd name="T15" fmla="*/ 12 h 115"/>
                <a:gd name="T16" fmla="*/ 0 w 114"/>
                <a:gd name="T17" fmla="*/ 14 h 115"/>
                <a:gd name="T18" fmla="*/ 3 w 114"/>
                <a:gd name="T19" fmla="*/ 36 h 115"/>
                <a:gd name="T20" fmla="*/ 10 w 114"/>
                <a:gd name="T21" fmla="*/ 94 h 115"/>
                <a:gd name="T22" fmla="*/ 13 w 114"/>
                <a:gd name="T23" fmla="*/ 115 h 115"/>
                <a:gd name="T24" fmla="*/ 35 w 114"/>
                <a:gd name="T25" fmla="*/ 113 h 115"/>
                <a:gd name="T26" fmla="*/ 93 w 114"/>
                <a:gd name="T27" fmla="*/ 104 h 115"/>
                <a:gd name="T28" fmla="*/ 114 w 114"/>
                <a:gd name="T29" fmla="*/ 101 h 115"/>
                <a:gd name="T30" fmla="*/ 112 w 114"/>
                <a:gd name="T31" fmla="*/ 80 h 115"/>
                <a:gd name="T32" fmla="*/ 104 w 114"/>
                <a:gd name="T33" fmla="*/ 21 h 115"/>
                <a:gd name="T34" fmla="*/ 102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3" y="24"/>
                  </a:moveTo>
                  <a:lnTo>
                    <a:pt x="90" y="83"/>
                  </a:lnTo>
                  <a:lnTo>
                    <a:pt x="32" y="91"/>
                  </a:lnTo>
                  <a:lnTo>
                    <a:pt x="25" y="33"/>
                  </a:lnTo>
                  <a:lnTo>
                    <a:pt x="83" y="24"/>
                  </a:lnTo>
                  <a:moveTo>
                    <a:pt x="102" y="0"/>
                  </a:moveTo>
                  <a:lnTo>
                    <a:pt x="80" y="3"/>
                  </a:lnTo>
                  <a:lnTo>
                    <a:pt x="22" y="12"/>
                  </a:lnTo>
                  <a:lnTo>
                    <a:pt x="0" y="14"/>
                  </a:lnTo>
                  <a:lnTo>
                    <a:pt x="3" y="36"/>
                  </a:lnTo>
                  <a:lnTo>
                    <a:pt x="10" y="94"/>
                  </a:lnTo>
                  <a:lnTo>
                    <a:pt x="13" y="115"/>
                  </a:lnTo>
                  <a:lnTo>
                    <a:pt x="35" y="113"/>
                  </a:lnTo>
                  <a:lnTo>
                    <a:pt x="93" y="104"/>
                  </a:lnTo>
                  <a:lnTo>
                    <a:pt x="114" y="101"/>
                  </a:lnTo>
                  <a:lnTo>
                    <a:pt x="112" y="80"/>
                  </a:lnTo>
                  <a:lnTo>
                    <a:pt x="104" y="21"/>
                  </a:lnTo>
                  <a:lnTo>
                    <a:pt x="10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3" name="ïṥḷîďè">
              <a:extLst>
                <a:ext uri="{FF2B5EF4-FFF2-40B4-BE49-F238E27FC236}">
                  <a16:creationId xmlns="" xmlns:a16="http://schemas.microsoft.com/office/drawing/2014/main" id="{1DEC59A6-3445-4791-8E21-1E5A361C6314}"/>
                </a:ext>
              </a:extLst>
            </p:cNvPr>
            <p:cNvSpPr/>
            <p:nvPr/>
          </p:nvSpPr>
          <p:spPr bwMode="auto">
            <a:xfrm>
              <a:off x="3392899" y="3044604"/>
              <a:ext cx="90037" cy="26288"/>
            </a:xfrm>
            <a:custGeom>
              <a:avLst/>
              <a:gdLst>
                <a:gd name="T0" fmla="*/ 137 w 137"/>
                <a:gd name="T1" fmla="*/ 21 h 40"/>
                <a:gd name="T2" fmla="*/ 3 w 137"/>
                <a:gd name="T3" fmla="*/ 40 h 40"/>
                <a:gd name="T4" fmla="*/ 0 w 137"/>
                <a:gd name="T5" fmla="*/ 17 h 40"/>
                <a:gd name="T6" fmla="*/ 134 w 137"/>
                <a:gd name="T7" fmla="*/ 0 h 40"/>
                <a:gd name="T8" fmla="*/ 137 w 137"/>
                <a:gd name="T9" fmla="*/ 21 h 40"/>
              </a:gdLst>
              <a:ahLst/>
              <a:cxnLst>
                <a:cxn ang="0">
                  <a:pos x="T0" y="T1"/>
                </a:cxn>
                <a:cxn ang="0">
                  <a:pos x="T2" y="T3"/>
                </a:cxn>
                <a:cxn ang="0">
                  <a:pos x="T4" y="T5"/>
                </a:cxn>
                <a:cxn ang="0">
                  <a:pos x="T6" y="T7"/>
                </a:cxn>
                <a:cxn ang="0">
                  <a:pos x="T8" y="T9"/>
                </a:cxn>
              </a:cxnLst>
              <a:rect l="0" t="0" r="r" b="b"/>
              <a:pathLst>
                <a:path w="137" h="40">
                  <a:moveTo>
                    <a:pt x="137" y="21"/>
                  </a:moveTo>
                  <a:lnTo>
                    <a:pt x="3" y="40"/>
                  </a:lnTo>
                  <a:lnTo>
                    <a:pt x="0" y="17"/>
                  </a:lnTo>
                  <a:lnTo>
                    <a:pt x="134" y="0"/>
                  </a:lnTo>
                  <a:lnTo>
                    <a:pt x="137" y="21"/>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4" name="iṡļîďe">
              <a:extLst>
                <a:ext uri="{FF2B5EF4-FFF2-40B4-BE49-F238E27FC236}">
                  <a16:creationId xmlns="" xmlns:a16="http://schemas.microsoft.com/office/drawing/2014/main" id="{73CBD02D-A549-4904-9A0C-3C5E44456B84}"/>
                </a:ext>
              </a:extLst>
            </p:cNvPr>
            <p:cNvSpPr/>
            <p:nvPr/>
          </p:nvSpPr>
          <p:spPr bwMode="auto">
            <a:xfrm>
              <a:off x="3319292" y="3103095"/>
              <a:ext cx="59806" cy="59149"/>
            </a:xfrm>
            <a:custGeom>
              <a:avLst/>
              <a:gdLst>
                <a:gd name="T0" fmla="*/ 0 w 91"/>
                <a:gd name="T1" fmla="*/ 10 h 90"/>
                <a:gd name="T2" fmla="*/ 79 w 91"/>
                <a:gd name="T3" fmla="*/ 0 h 90"/>
                <a:gd name="T4" fmla="*/ 91 w 91"/>
                <a:gd name="T5" fmla="*/ 80 h 90"/>
                <a:gd name="T6" fmla="*/ 10 w 91"/>
                <a:gd name="T7" fmla="*/ 90 h 90"/>
                <a:gd name="T8" fmla="*/ 0 w 91"/>
                <a:gd name="T9" fmla="*/ 10 h 90"/>
              </a:gdLst>
              <a:ahLst/>
              <a:cxnLst>
                <a:cxn ang="0">
                  <a:pos x="T0" y="T1"/>
                </a:cxn>
                <a:cxn ang="0">
                  <a:pos x="T2" y="T3"/>
                </a:cxn>
                <a:cxn ang="0">
                  <a:pos x="T4" y="T5"/>
                </a:cxn>
                <a:cxn ang="0">
                  <a:pos x="T6" y="T7"/>
                </a:cxn>
                <a:cxn ang="0">
                  <a:pos x="T8" y="T9"/>
                </a:cxn>
              </a:cxnLst>
              <a:rect l="0" t="0" r="r" b="b"/>
              <a:pathLst>
                <a:path w="91" h="90">
                  <a:moveTo>
                    <a:pt x="0" y="10"/>
                  </a:moveTo>
                  <a:lnTo>
                    <a:pt x="79" y="0"/>
                  </a:lnTo>
                  <a:lnTo>
                    <a:pt x="91" y="80"/>
                  </a:lnTo>
                  <a:lnTo>
                    <a:pt x="10" y="90"/>
                  </a:lnTo>
                  <a:lnTo>
                    <a:pt x="0" y="10"/>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5" name="íṩľïḋê">
              <a:extLst>
                <a:ext uri="{FF2B5EF4-FFF2-40B4-BE49-F238E27FC236}">
                  <a16:creationId xmlns="" xmlns:a16="http://schemas.microsoft.com/office/drawing/2014/main" id="{691B4567-B9A4-4B51-B770-CD1322D4731A}"/>
                </a:ext>
              </a:extLst>
            </p:cNvPr>
            <p:cNvSpPr/>
            <p:nvPr/>
          </p:nvSpPr>
          <p:spPr bwMode="auto">
            <a:xfrm>
              <a:off x="3311405" y="3095209"/>
              <a:ext cx="74921" cy="75579"/>
            </a:xfrm>
            <a:custGeom>
              <a:avLst/>
              <a:gdLst>
                <a:gd name="T0" fmla="*/ 83 w 114"/>
                <a:gd name="T1" fmla="*/ 24 h 115"/>
                <a:gd name="T2" fmla="*/ 90 w 114"/>
                <a:gd name="T3" fmla="*/ 82 h 115"/>
                <a:gd name="T4" fmla="*/ 32 w 114"/>
                <a:gd name="T5" fmla="*/ 91 h 115"/>
                <a:gd name="T6" fmla="*/ 24 w 114"/>
                <a:gd name="T7" fmla="*/ 31 h 115"/>
                <a:gd name="T8" fmla="*/ 83 w 114"/>
                <a:gd name="T9" fmla="*/ 24 h 115"/>
                <a:gd name="T10" fmla="*/ 101 w 114"/>
                <a:gd name="T11" fmla="*/ 0 h 115"/>
                <a:gd name="T12" fmla="*/ 80 w 114"/>
                <a:gd name="T13" fmla="*/ 2 h 115"/>
                <a:gd name="T14" fmla="*/ 22 w 114"/>
                <a:gd name="T15" fmla="*/ 10 h 115"/>
                <a:gd name="T16" fmla="*/ 0 w 114"/>
                <a:gd name="T17" fmla="*/ 12 h 115"/>
                <a:gd name="T18" fmla="*/ 3 w 114"/>
                <a:gd name="T19" fmla="*/ 34 h 115"/>
                <a:gd name="T20" fmla="*/ 10 w 114"/>
                <a:gd name="T21" fmla="*/ 94 h 115"/>
                <a:gd name="T22" fmla="*/ 13 w 114"/>
                <a:gd name="T23" fmla="*/ 115 h 115"/>
                <a:gd name="T24" fmla="*/ 34 w 114"/>
                <a:gd name="T25" fmla="*/ 112 h 115"/>
                <a:gd name="T26" fmla="*/ 93 w 114"/>
                <a:gd name="T27" fmla="*/ 104 h 115"/>
                <a:gd name="T28" fmla="*/ 114 w 114"/>
                <a:gd name="T29" fmla="*/ 101 h 115"/>
                <a:gd name="T30" fmla="*/ 111 w 114"/>
                <a:gd name="T31" fmla="*/ 79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3" y="24"/>
                  </a:moveTo>
                  <a:lnTo>
                    <a:pt x="90" y="82"/>
                  </a:lnTo>
                  <a:lnTo>
                    <a:pt x="32" y="91"/>
                  </a:lnTo>
                  <a:lnTo>
                    <a:pt x="24" y="31"/>
                  </a:lnTo>
                  <a:lnTo>
                    <a:pt x="83" y="24"/>
                  </a:lnTo>
                  <a:close/>
                  <a:moveTo>
                    <a:pt x="101" y="0"/>
                  </a:moveTo>
                  <a:lnTo>
                    <a:pt x="80" y="2"/>
                  </a:lnTo>
                  <a:lnTo>
                    <a:pt x="22" y="10"/>
                  </a:lnTo>
                  <a:lnTo>
                    <a:pt x="0" y="12"/>
                  </a:lnTo>
                  <a:lnTo>
                    <a:pt x="3" y="34"/>
                  </a:lnTo>
                  <a:lnTo>
                    <a:pt x="10" y="94"/>
                  </a:lnTo>
                  <a:lnTo>
                    <a:pt x="13" y="115"/>
                  </a:lnTo>
                  <a:lnTo>
                    <a:pt x="34" y="112"/>
                  </a:lnTo>
                  <a:lnTo>
                    <a:pt x="93" y="104"/>
                  </a:lnTo>
                  <a:lnTo>
                    <a:pt x="114" y="101"/>
                  </a:lnTo>
                  <a:lnTo>
                    <a:pt x="111" y="79"/>
                  </a:lnTo>
                  <a:lnTo>
                    <a:pt x="104" y="21"/>
                  </a:lnTo>
                  <a:lnTo>
                    <a:pt x="101"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6" name="ïŝļíḑé">
              <a:extLst>
                <a:ext uri="{FF2B5EF4-FFF2-40B4-BE49-F238E27FC236}">
                  <a16:creationId xmlns="" xmlns:a16="http://schemas.microsoft.com/office/drawing/2014/main" id="{2D1DAD1E-2512-4934-BAA4-214B0348D533}"/>
                </a:ext>
              </a:extLst>
            </p:cNvPr>
            <p:cNvSpPr/>
            <p:nvPr/>
          </p:nvSpPr>
          <p:spPr bwMode="auto">
            <a:xfrm>
              <a:off x="3311405" y="3095209"/>
              <a:ext cx="74921" cy="75579"/>
            </a:xfrm>
            <a:custGeom>
              <a:avLst/>
              <a:gdLst>
                <a:gd name="T0" fmla="*/ 83 w 114"/>
                <a:gd name="T1" fmla="*/ 24 h 115"/>
                <a:gd name="T2" fmla="*/ 90 w 114"/>
                <a:gd name="T3" fmla="*/ 82 h 115"/>
                <a:gd name="T4" fmla="*/ 32 w 114"/>
                <a:gd name="T5" fmla="*/ 91 h 115"/>
                <a:gd name="T6" fmla="*/ 24 w 114"/>
                <a:gd name="T7" fmla="*/ 31 h 115"/>
                <a:gd name="T8" fmla="*/ 83 w 114"/>
                <a:gd name="T9" fmla="*/ 24 h 115"/>
                <a:gd name="T10" fmla="*/ 101 w 114"/>
                <a:gd name="T11" fmla="*/ 0 h 115"/>
                <a:gd name="T12" fmla="*/ 80 w 114"/>
                <a:gd name="T13" fmla="*/ 2 h 115"/>
                <a:gd name="T14" fmla="*/ 22 w 114"/>
                <a:gd name="T15" fmla="*/ 10 h 115"/>
                <a:gd name="T16" fmla="*/ 0 w 114"/>
                <a:gd name="T17" fmla="*/ 12 h 115"/>
                <a:gd name="T18" fmla="*/ 3 w 114"/>
                <a:gd name="T19" fmla="*/ 34 h 115"/>
                <a:gd name="T20" fmla="*/ 10 w 114"/>
                <a:gd name="T21" fmla="*/ 94 h 115"/>
                <a:gd name="T22" fmla="*/ 13 w 114"/>
                <a:gd name="T23" fmla="*/ 115 h 115"/>
                <a:gd name="T24" fmla="*/ 34 w 114"/>
                <a:gd name="T25" fmla="*/ 112 h 115"/>
                <a:gd name="T26" fmla="*/ 93 w 114"/>
                <a:gd name="T27" fmla="*/ 104 h 115"/>
                <a:gd name="T28" fmla="*/ 114 w 114"/>
                <a:gd name="T29" fmla="*/ 101 h 115"/>
                <a:gd name="T30" fmla="*/ 111 w 114"/>
                <a:gd name="T31" fmla="*/ 79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3" y="24"/>
                  </a:moveTo>
                  <a:lnTo>
                    <a:pt x="90" y="82"/>
                  </a:lnTo>
                  <a:lnTo>
                    <a:pt x="32" y="91"/>
                  </a:lnTo>
                  <a:lnTo>
                    <a:pt x="24" y="31"/>
                  </a:lnTo>
                  <a:lnTo>
                    <a:pt x="83" y="24"/>
                  </a:lnTo>
                  <a:moveTo>
                    <a:pt x="101" y="0"/>
                  </a:moveTo>
                  <a:lnTo>
                    <a:pt x="80" y="2"/>
                  </a:lnTo>
                  <a:lnTo>
                    <a:pt x="22" y="10"/>
                  </a:lnTo>
                  <a:lnTo>
                    <a:pt x="0" y="12"/>
                  </a:lnTo>
                  <a:lnTo>
                    <a:pt x="3" y="34"/>
                  </a:lnTo>
                  <a:lnTo>
                    <a:pt x="10" y="94"/>
                  </a:lnTo>
                  <a:lnTo>
                    <a:pt x="13" y="115"/>
                  </a:lnTo>
                  <a:lnTo>
                    <a:pt x="34" y="112"/>
                  </a:lnTo>
                  <a:lnTo>
                    <a:pt x="93" y="104"/>
                  </a:lnTo>
                  <a:lnTo>
                    <a:pt x="114" y="101"/>
                  </a:lnTo>
                  <a:lnTo>
                    <a:pt x="111" y="79"/>
                  </a:lnTo>
                  <a:lnTo>
                    <a:pt x="104" y="21"/>
                  </a:lnTo>
                  <a:lnTo>
                    <a:pt x="10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7" name="îšḷiḋè">
              <a:extLst>
                <a:ext uri="{FF2B5EF4-FFF2-40B4-BE49-F238E27FC236}">
                  <a16:creationId xmlns="" xmlns:a16="http://schemas.microsoft.com/office/drawing/2014/main" id="{A46F4E5D-A68E-48A4-B0CD-15AB655450FF}"/>
                </a:ext>
              </a:extLst>
            </p:cNvPr>
            <p:cNvSpPr/>
            <p:nvPr/>
          </p:nvSpPr>
          <p:spPr bwMode="auto">
            <a:xfrm>
              <a:off x="3401443" y="3091923"/>
              <a:ext cx="201762" cy="41404"/>
            </a:xfrm>
            <a:custGeom>
              <a:avLst/>
              <a:gdLst>
                <a:gd name="T0" fmla="*/ 307 w 307"/>
                <a:gd name="T1" fmla="*/ 22 h 63"/>
                <a:gd name="T2" fmla="*/ 3 w 307"/>
                <a:gd name="T3" fmla="*/ 63 h 63"/>
                <a:gd name="T4" fmla="*/ 0 w 307"/>
                <a:gd name="T5" fmla="*/ 40 h 63"/>
                <a:gd name="T6" fmla="*/ 304 w 307"/>
                <a:gd name="T7" fmla="*/ 0 h 63"/>
                <a:gd name="T8" fmla="*/ 307 w 307"/>
                <a:gd name="T9" fmla="*/ 22 h 63"/>
              </a:gdLst>
              <a:ahLst/>
              <a:cxnLst>
                <a:cxn ang="0">
                  <a:pos x="T0" y="T1"/>
                </a:cxn>
                <a:cxn ang="0">
                  <a:pos x="T2" y="T3"/>
                </a:cxn>
                <a:cxn ang="0">
                  <a:pos x="T4" y="T5"/>
                </a:cxn>
                <a:cxn ang="0">
                  <a:pos x="T6" y="T7"/>
                </a:cxn>
                <a:cxn ang="0">
                  <a:pos x="T8" y="T9"/>
                </a:cxn>
              </a:cxnLst>
              <a:rect l="0" t="0" r="r" b="b"/>
              <a:pathLst>
                <a:path w="307" h="63">
                  <a:moveTo>
                    <a:pt x="307" y="22"/>
                  </a:moveTo>
                  <a:lnTo>
                    <a:pt x="3" y="63"/>
                  </a:lnTo>
                  <a:lnTo>
                    <a:pt x="0" y="40"/>
                  </a:lnTo>
                  <a:lnTo>
                    <a:pt x="304" y="0"/>
                  </a:lnTo>
                  <a:lnTo>
                    <a:pt x="307" y="22"/>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8" name="î$liḑé">
              <a:extLst>
                <a:ext uri="{FF2B5EF4-FFF2-40B4-BE49-F238E27FC236}">
                  <a16:creationId xmlns="" xmlns:a16="http://schemas.microsoft.com/office/drawing/2014/main" id="{50B76805-E2E6-486D-B721-5A49E95538A5}"/>
                </a:ext>
              </a:extLst>
            </p:cNvPr>
            <p:cNvSpPr/>
            <p:nvPr/>
          </p:nvSpPr>
          <p:spPr bwMode="auto">
            <a:xfrm>
              <a:off x="3326521" y="3166844"/>
              <a:ext cx="59806" cy="59806"/>
            </a:xfrm>
            <a:custGeom>
              <a:avLst/>
              <a:gdLst>
                <a:gd name="T0" fmla="*/ 0 w 91"/>
                <a:gd name="T1" fmla="*/ 12 h 91"/>
                <a:gd name="T2" fmla="*/ 80 w 91"/>
                <a:gd name="T3" fmla="*/ 0 h 91"/>
                <a:gd name="T4" fmla="*/ 91 w 91"/>
                <a:gd name="T5" fmla="*/ 81 h 91"/>
                <a:gd name="T6" fmla="*/ 11 w 91"/>
                <a:gd name="T7" fmla="*/ 91 h 91"/>
                <a:gd name="T8" fmla="*/ 0 w 91"/>
                <a:gd name="T9" fmla="*/ 12 h 91"/>
              </a:gdLst>
              <a:ahLst/>
              <a:cxnLst>
                <a:cxn ang="0">
                  <a:pos x="T0" y="T1"/>
                </a:cxn>
                <a:cxn ang="0">
                  <a:pos x="T2" y="T3"/>
                </a:cxn>
                <a:cxn ang="0">
                  <a:pos x="T4" y="T5"/>
                </a:cxn>
                <a:cxn ang="0">
                  <a:pos x="T6" y="T7"/>
                </a:cxn>
                <a:cxn ang="0">
                  <a:pos x="T8" y="T9"/>
                </a:cxn>
              </a:cxnLst>
              <a:rect l="0" t="0" r="r" b="b"/>
              <a:pathLst>
                <a:path w="91" h="91">
                  <a:moveTo>
                    <a:pt x="0" y="12"/>
                  </a:moveTo>
                  <a:lnTo>
                    <a:pt x="80" y="0"/>
                  </a:lnTo>
                  <a:lnTo>
                    <a:pt x="91" y="81"/>
                  </a:lnTo>
                  <a:lnTo>
                    <a:pt x="11" y="91"/>
                  </a:lnTo>
                  <a:lnTo>
                    <a:pt x="0" y="12"/>
                  </a:lnTo>
                  <a:close/>
                </a:path>
              </a:pathLst>
            </a:custGeom>
            <a:solidFill>
              <a:srgbClr val="B74FB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9" name="íṡ1íḍê">
              <a:extLst>
                <a:ext uri="{FF2B5EF4-FFF2-40B4-BE49-F238E27FC236}">
                  <a16:creationId xmlns="" xmlns:a16="http://schemas.microsoft.com/office/drawing/2014/main" id="{BAE0C2D4-6701-44AD-B3A0-B6C9A416A60F}"/>
                </a:ext>
              </a:extLst>
            </p:cNvPr>
            <p:cNvSpPr/>
            <p:nvPr/>
          </p:nvSpPr>
          <p:spPr bwMode="auto">
            <a:xfrm>
              <a:off x="3319292" y="3159615"/>
              <a:ext cx="74921" cy="75579"/>
            </a:xfrm>
            <a:custGeom>
              <a:avLst/>
              <a:gdLst>
                <a:gd name="T0" fmla="*/ 82 w 114"/>
                <a:gd name="T1" fmla="*/ 24 h 115"/>
                <a:gd name="T2" fmla="*/ 89 w 114"/>
                <a:gd name="T3" fmla="*/ 82 h 115"/>
                <a:gd name="T4" fmla="*/ 31 w 114"/>
                <a:gd name="T5" fmla="*/ 91 h 115"/>
                <a:gd name="T6" fmla="*/ 24 w 114"/>
                <a:gd name="T7" fmla="*/ 31 h 115"/>
                <a:gd name="T8" fmla="*/ 82 w 114"/>
                <a:gd name="T9" fmla="*/ 24 h 115"/>
                <a:gd name="T10" fmla="*/ 101 w 114"/>
                <a:gd name="T11" fmla="*/ 0 h 115"/>
                <a:gd name="T12" fmla="*/ 79 w 114"/>
                <a:gd name="T13" fmla="*/ 3 h 115"/>
                <a:gd name="T14" fmla="*/ 21 w 114"/>
                <a:gd name="T15" fmla="*/ 10 h 115"/>
                <a:gd name="T16" fmla="*/ 0 w 114"/>
                <a:gd name="T17" fmla="*/ 13 h 115"/>
                <a:gd name="T18" fmla="*/ 2 w 114"/>
                <a:gd name="T19" fmla="*/ 34 h 115"/>
                <a:gd name="T20" fmla="*/ 10 w 114"/>
                <a:gd name="T21" fmla="*/ 94 h 115"/>
                <a:gd name="T22" fmla="*/ 12 w 114"/>
                <a:gd name="T23" fmla="*/ 115 h 115"/>
                <a:gd name="T24" fmla="*/ 34 w 114"/>
                <a:gd name="T25" fmla="*/ 112 h 115"/>
                <a:gd name="T26" fmla="*/ 92 w 114"/>
                <a:gd name="T27" fmla="*/ 104 h 115"/>
                <a:gd name="T28" fmla="*/ 114 w 114"/>
                <a:gd name="T29" fmla="*/ 101 h 115"/>
                <a:gd name="T30" fmla="*/ 111 w 114"/>
                <a:gd name="T31" fmla="*/ 80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2" y="24"/>
                  </a:moveTo>
                  <a:lnTo>
                    <a:pt x="89" y="82"/>
                  </a:lnTo>
                  <a:lnTo>
                    <a:pt x="31" y="91"/>
                  </a:lnTo>
                  <a:lnTo>
                    <a:pt x="24" y="31"/>
                  </a:lnTo>
                  <a:lnTo>
                    <a:pt x="82" y="24"/>
                  </a:lnTo>
                  <a:close/>
                  <a:moveTo>
                    <a:pt x="101" y="0"/>
                  </a:moveTo>
                  <a:lnTo>
                    <a:pt x="79" y="3"/>
                  </a:lnTo>
                  <a:lnTo>
                    <a:pt x="21" y="10"/>
                  </a:lnTo>
                  <a:lnTo>
                    <a:pt x="0" y="13"/>
                  </a:lnTo>
                  <a:lnTo>
                    <a:pt x="2" y="34"/>
                  </a:lnTo>
                  <a:lnTo>
                    <a:pt x="10" y="94"/>
                  </a:lnTo>
                  <a:lnTo>
                    <a:pt x="12" y="115"/>
                  </a:lnTo>
                  <a:lnTo>
                    <a:pt x="34" y="112"/>
                  </a:lnTo>
                  <a:lnTo>
                    <a:pt x="92" y="104"/>
                  </a:lnTo>
                  <a:lnTo>
                    <a:pt x="114" y="101"/>
                  </a:lnTo>
                  <a:lnTo>
                    <a:pt x="111" y="80"/>
                  </a:lnTo>
                  <a:lnTo>
                    <a:pt x="104" y="21"/>
                  </a:lnTo>
                  <a:lnTo>
                    <a:pt x="101"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0" name="îṣḻiḓè">
              <a:extLst>
                <a:ext uri="{FF2B5EF4-FFF2-40B4-BE49-F238E27FC236}">
                  <a16:creationId xmlns="" xmlns:a16="http://schemas.microsoft.com/office/drawing/2014/main" id="{F72649A7-3130-4AA9-A384-AB24B9730BAC}"/>
                </a:ext>
              </a:extLst>
            </p:cNvPr>
            <p:cNvSpPr/>
            <p:nvPr/>
          </p:nvSpPr>
          <p:spPr bwMode="auto">
            <a:xfrm>
              <a:off x="3319292" y="3159615"/>
              <a:ext cx="74921" cy="75579"/>
            </a:xfrm>
            <a:custGeom>
              <a:avLst/>
              <a:gdLst>
                <a:gd name="T0" fmla="*/ 82 w 114"/>
                <a:gd name="T1" fmla="*/ 24 h 115"/>
                <a:gd name="T2" fmla="*/ 89 w 114"/>
                <a:gd name="T3" fmla="*/ 82 h 115"/>
                <a:gd name="T4" fmla="*/ 31 w 114"/>
                <a:gd name="T5" fmla="*/ 91 h 115"/>
                <a:gd name="T6" fmla="*/ 24 w 114"/>
                <a:gd name="T7" fmla="*/ 31 h 115"/>
                <a:gd name="T8" fmla="*/ 82 w 114"/>
                <a:gd name="T9" fmla="*/ 24 h 115"/>
                <a:gd name="T10" fmla="*/ 101 w 114"/>
                <a:gd name="T11" fmla="*/ 0 h 115"/>
                <a:gd name="T12" fmla="*/ 79 w 114"/>
                <a:gd name="T13" fmla="*/ 3 h 115"/>
                <a:gd name="T14" fmla="*/ 21 w 114"/>
                <a:gd name="T15" fmla="*/ 10 h 115"/>
                <a:gd name="T16" fmla="*/ 0 w 114"/>
                <a:gd name="T17" fmla="*/ 13 h 115"/>
                <a:gd name="T18" fmla="*/ 2 w 114"/>
                <a:gd name="T19" fmla="*/ 34 h 115"/>
                <a:gd name="T20" fmla="*/ 10 w 114"/>
                <a:gd name="T21" fmla="*/ 94 h 115"/>
                <a:gd name="T22" fmla="*/ 12 w 114"/>
                <a:gd name="T23" fmla="*/ 115 h 115"/>
                <a:gd name="T24" fmla="*/ 34 w 114"/>
                <a:gd name="T25" fmla="*/ 112 h 115"/>
                <a:gd name="T26" fmla="*/ 92 w 114"/>
                <a:gd name="T27" fmla="*/ 104 h 115"/>
                <a:gd name="T28" fmla="*/ 114 w 114"/>
                <a:gd name="T29" fmla="*/ 101 h 115"/>
                <a:gd name="T30" fmla="*/ 111 w 114"/>
                <a:gd name="T31" fmla="*/ 80 h 115"/>
                <a:gd name="T32" fmla="*/ 104 w 114"/>
                <a:gd name="T33" fmla="*/ 21 h 115"/>
                <a:gd name="T34" fmla="*/ 101 w 114"/>
                <a:gd name="T35"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Lst>
              <a:rect l="0" t="0" r="r" b="b"/>
              <a:pathLst>
                <a:path w="114" h="115">
                  <a:moveTo>
                    <a:pt x="82" y="24"/>
                  </a:moveTo>
                  <a:lnTo>
                    <a:pt x="89" y="82"/>
                  </a:lnTo>
                  <a:lnTo>
                    <a:pt x="31" y="91"/>
                  </a:lnTo>
                  <a:lnTo>
                    <a:pt x="24" y="31"/>
                  </a:lnTo>
                  <a:lnTo>
                    <a:pt x="82" y="24"/>
                  </a:lnTo>
                  <a:moveTo>
                    <a:pt x="101" y="0"/>
                  </a:moveTo>
                  <a:lnTo>
                    <a:pt x="79" y="3"/>
                  </a:lnTo>
                  <a:lnTo>
                    <a:pt x="21" y="10"/>
                  </a:lnTo>
                  <a:lnTo>
                    <a:pt x="0" y="13"/>
                  </a:lnTo>
                  <a:lnTo>
                    <a:pt x="2" y="34"/>
                  </a:lnTo>
                  <a:lnTo>
                    <a:pt x="10" y="94"/>
                  </a:lnTo>
                  <a:lnTo>
                    <a:pt x="12" y="115"/>
                  </a:lnTo>
                  <a:lnTo>
                    <a:pt x="34" y="112"/>
                  </a:lnTo>
                  <a:lnTo>
                    <a:pt x="92" y="104"/>
                  </a:lnTo>
                  <a:lnTo>
                    <a:pt x="114" y="101"/>
                  </a:lnTo>
                  <a:lnTo>
                    <a:pt x="111" y="80"/>
                  </a:lnTo>
                  <a:lnTo>
                    <a:pt x="104" y="21"/>
                  </a:lnTo>
                  <a:lnTo>
                    <a:pt x="10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1" name="ïşľiḍè">
              <a:extLst>
                <a:ext uri="{FF2B5EF4-FFF2-40B4-BE49-F238E27FC236}">
                  <a16:creationId xmlns="" xmlns:a16="http://schemas.microsoft.com/office/drawing/2014/main" id="{7410C904-0871-4E68-A925-773F9BBF3EB3}"/>
                </a:ext>
              </a:extLst>
            </p:cNvPr>
            <p:cNvSpPr/>
            <p:nvPr/>
          </p:nvSpPr>
          <p:spPr bwMode="auto">
            <a:xfrm>
              <a:off x="3409329" y="3156986"/>
              <a:ext cx="201104" cy="40747"/>
            </a:xfrm>
            <a:custGeom>
              <a:avLst/>
              <a:gdLst>
                <a:gd name="T0" fmla="*/ 306 w 306"/>
                <a:gd name="T1" fmla="*/ 21 h 62"/>
                <a:gd name="T2" fmla="*/ 2 w 306"/>
                <a:gd name="T3" fmla="*/ 62 h 62"/>
                <a:gd name="T4" fmla="*/ 0 w 306"/>
                <a:gd name="T5" fmla="*/ 39 h 62"/>
                <a:gd name="T6" fmla="*/ 303 w 306"/>
                <a:gd name="T7" fmla="*/ 0 h 62"/>
                <a:gd name="T8" fmla="*/ 306 w 306"/>
                <a:gd name="T9" fmla="*/ 21 h 62"/>
              </a:gdLst>
              <a:ahLst/>
              <a:cxnLst>
                <a:cxn ang="0">
                  <a:pos x="T0" y="T1"/>
                </a:cxn>
                <a:cxn ang="0">
                  <a:pos x="T2" y="T3"/>
                </a:cxn>
                <a:cxn ang="0">
                  <a:pos x="T4" y="T5"/>
                </a:cxn>
                <a:cxn ang="0">
                  <a:pos x="T6" y="T7"/>
                </a:cxn>
                <a:cxn ang="0">
                  <a:pos x="T8" y="T9"/>
                </a:cxn>
              </a:cxnLst>
              <a:rect l="0" t="0" r="r" b="b"/>
              <a:pathLst>
                <a:path w="306" h="62">
                  <a:moveTo>
                    <a:pt x="306" y="21"/>
                  </a:moveTo>
                  <a:lnTo>
                    <a:pt x="2" y="62"/>
                  </a:lnTo>
                  <a:lnTo>
                    <a:pt x="0" y="39"/>
                  </a:lnTo>
                  <a:lnTo>
                    <a:pt x="303" y="0"/>
                  </a:lnTo>
                  <a:lnTo>
                    <a:pt x="306" y="21"/>
                  </a:lnTo>
                  <a:close/>
                </a:path>
              </a:pathLst>
            </a:custGeom>
            <a:solidFill>
              <a:srgbClr val="5A5A7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2" name="íṥḻide">
              <a:extLst>
                <a:ext uri="{FF2B5EF4-FFF2-40B4-BE49-F238E27FC236}">
                  <a16:creationId xmlns="" xmlns:a16="http://schemas.microsoft.com/office/drawing/2014/main" id="{442B3A7E-9A84-40A0-8765-E39D51EF7A68}"/>
                </a:ext>
              </a:extLst>
            </p:cNvPr>
            <p:cNvSpPr/>
            <p:nvPr/>
          </p:nvSpPr>
          <p:spPr bwMode="auto">
            <a:xfrm>
              <a:off x="2161299" y="2747548"/>
              <a:ext cx="1020638" cy="636831"/>
            </a:xfrm>
            <a:custGeom>
              <a:avLst/>
              <a:gdLst>
                <a:gd name="T0" fmla="*/ 1081 w 1089"/>
                <a:gd name="T1" fmla="*/ 468 h 680"/>
                <a:gd name="T2" fmla="*/ 1078 w 1089"/>
                <a:gd name="T3" fmla="*/ 469 h 680"/>
                <a:gd name="T4" fmla="*/ 1084 w 1089"/>
                <a:gd name="T5" fmla="*/ 529 h 680"/>
                <a:gd name="T6" fmla="*/ 1083 w 1089"/>
                <a:gd name="T7" fmla="*/ 529 h 680"/>
                <a:gd name="T8" fmla="*/ 1083 w 1089"/>
                <a:gd name="T9" fmla="*/ 530 h 680"/>
                <a:gd name="T10" fmla="*/ 0 w 1089"/>
                <a:gd name="T11" fmla="*/ 672 h 680"/>
                <a:gd name="T12" fmla="*/ 1 w 1089"/>
                <a:gd name="T13" fmla="*/ 680 h 680"/>
                <a:gd name="T14" fmla="*/ 1089 w 1089"/>
                <a:gd name="T15" fmla="*/ 535 h 680"/>
                <a:gd name="T16" fmla="*/ 1081 w 1089"/>
                <a:gd name="T17" fmla="*/ 468 h 680"/>
                <a:gd name="T18" fmla="*/ 322 w 1089"/>
                <a:gd name="T19" fmla="*/ 0 h 680"/>
                <a:gd name="T20" fmla="*/ 306 w 1089"/>
                <a:gd name="T21" fmla="*/ 0 h 680"/>
                <a:gd name="T22" fmla="*/ 83 w 1089"/>
                <a:gd name="T23" fmla="*/ 326 h 680"/>
                <a:gd name="T24" fmla="*/ 197 w 1089"/>
                <a:gd name="T25" fmla="*/ 411 h 680"/>
                <a:gd name="T26" fmla="*/ 197 w 1089"/>
                <a:gd name="T27" fmla="*/ 411 h 680"/>
                <a:gd name="T28" fmla="*/ 198 w 1089"/>
                <a:gd name="T29" fmla="*/ 411 h 680"/>
                <a:gd name="T30" fmla="*/ 336 w 1089"/>
                <a:gd name="T31" fmla="*/ 468 h 680"/>
                <a:gd name="T32" fmla="*/ 336 w 1089"/>
                <a:gd name="T33" fmla="*/ 468 h 680"/>
                <a:gd name="T34" fmla="*/ 336 w 1089"/>
                <a:gd name="T35" fmla="*/ 468 h 680"/>
                <a:gd name="T36" fmla="*/ 490 w 1089"/>
                <a:gd name="T37" fmla="*/ 377 h 680"/>
                <a:gd name="T38" fmla="*/ 491 w 1089"/>
                <a:gd name="T39" fmla="*/ 376 h 680"/>
                <a:gd name="T40" fmla="*/ 491 w 1089"/>
                <a:gd name="T41" fmla="*/ 376 h 680"/>
                <a:gd name="T42" fmla="*/ 491 w 1089"/>
                <a:gd name="T43" fmla="*/ 376 h 680"/>
                <a:gd name="T44" fmla="*/ 491 w 1089"/>
                <a:gd name="T45" fmla="*/ 375 h 680"/>
                <a:gd name="T46" fmla="*/ 492 w 1089"/>
                <a:gd name="T47" fmla="*/ 375 h 680"/>
                <a:gd name="T48" fmla="*/ 492 w 1089"/>
                <a:gd name="T49" fmla="*/ 375 h 680"/>
                <a:gd name="T50" fmla="*/ 492 w 1089"/>
                <a:gd name="T51" fmla="*/ 374 h 680"/>
                <a:gd name="T52" fmla="*/ 492 w 1089"/>
                <a:gd name="T53" fmla="*/ 374 h 680"/>
                <a:gd name="T54" fmla="*/ 492 w 1089"/>
                <a:gd name="T55" fmla="*/ 374 h 680"/>
                <a:gd name="T56" fmla="*/ 493 w 1089"/>
                <a:gd name="T57" fmla="*/ 373 h 680"/>
                <a:gd name="T58" fmla="*/ 493 w 1089"/>
                <a:gd name="T59" fmla="*/ 373 h 680"/>
                <a:gd name="T60" fmla="*/ 587 w 1089"/>
                <a:gd name="T61" fmla="*/ 263 h 680"/>
                <a:gd name="T62" fmla="*/ 575 w 1089"/>
                <a:gd name="T63" fmla="*/ 243 h 680"/>
                <a:gd name="T64" fmla="*/ 322 w 1089"/>
                <a:gd name="T65" fmla="*/ 0 h 68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1089" h="680">
                  <a:moveTo>
                    <a:pt x="1081" y="468"/>
                  </a:moveTo>
                  <a:cubicBezTo>
                    <a:pt x="1080" y="468"/>
                    <a:pt x="1079" y="468"/>
                    <a:pt x="1078" y="469"/>
                  </a:cubicBezTo>
                  <a:cubicBezTo>
                    <a:pt x="1084" y="529"/>
                    <a:pt x="1084" y="529"/>
                    <a:pt x="1084" y="529"/>
                  </a:cubicBezTo>
                  <a:cubicBezTo>
                    <a:pt x="1083" y="529"/>
                    <a:pt x="1083" y="529"/>
                    <a:pt x="1083" y="529"/>
                  </a:cubicBezTo>
                  <a:cubicBezTo>
                    <a:pt x="1083" y="530"/>
                    <a:pt x="1083" y="530"/>
                    <a:pt x="1083" y="530"/>
                  </a:cubicBezTo>
                  <a:cubicBezTo>
                    <a:pt x="0" y="672"/>
                    <a:pt x="0" y="672"/>
                    <a:pt x="0" y="672"/>
                  </a:cubicBezTo>
                  <a:cubicBezTo>
                    <a:pt x="1" y="680"/>
                    <a:pt x="1" y="680"/>
                    <a:pt x="1" y="680"/>
                  </a:cubicBezTo>
                  <a:cubicBezTo>
                    <a:pt x="1089" y="535"/>
                    <a:pt x="1089" y="535"/>
                    <a:pt x="1089" y="535"/>
                  </a:cubicBezTo>
                  <a:cubicBezTo>
                    <a:pt x="1081" y="468"/>
                    <a:pt x="1081" y="468"/>
                    <a:pt x="1081" y="468"/>
                  </a:cubicBezTo>
                  <a:moveTo>
                    <a:pt x="322" y="0"/>
                  </a:moveTo>
                  <a:cubicBezTo>
                    <a:pt x="317" y="0"/>
                    <a:pt x="311" y="0"/>
                    <a:pt x="306" y="0"/>
                  </a:cubicBezTo>
                  <a:cubicBezTo>
                    <a:pt x="139" y="14"/>
                    <a:pt x="122" y="193"/>
                    <a:pt x="83" y="326"/>
                  </a:cubicBezTo>
                  <a:cubicBezTo>
                    <a:pt x="132" y="349"/>
                    <a:pt x="169" y="384"/>
                    <a:pt x="197" y="411"/>
                  </a:cubicBezTo>
                  <a:cubicBezTo>
                    <a:pt x="197" y="411"/>
                    <a:pt x="197" y="411"/>
                    <a:pt x="197" y="411"/>
                  </a:cubicBezTo>
                  <a:cubicBezTo>
                    <a:pt x="197" y="411"/>
                    <a:pt x="197" y="411"/>
                    <a:pt x="198" y="411"/>
                  </a:cubicBezTo>
                  <a:cubicBezTo>
                    <a:pt x="234" y="446"/>
                    <a:pt x="284" y="468"/>
                    <a:pt x="336" y="468"/>
                  </a:cubicBezTo>
                  <a:cubicBezTo>
                    <a:pt x="336" y="468"/>
                    <a:pt x="336" y="468"/>
                    <a:pt x="336" y="468"/>
                  </a:cubicBezTo>
                  <a:cubicBezTo>
                    <a:pt x="336" y="468"/>
                    <a:pt x="336" y="468"/>
                    <a:pt x="336" y="468"/>
                  </a:cubicBezTo>
                  <a:cubicBezTo>
                    <a:pt x="392" y="468"/>
                    <a:pt x="450" y="441"/>
                    <a:pt x="490" y="377"/>
                  </a:cubicBezTo>
                  <a:cubicBezTo>
                    <a:pt x="491" y="377"/>
                    <a:pt x="491" y="376"/>
                    <a:pt x="491" y="376"/>
                  </a:cubicBezTo>
                  <a:cubicBezTo>
                    <a:pt x="491" y="376"/>
                    <a:pt x="491" y="376"/>
                    <a:pt x="491" y="376"/>
                  </a:cubicBezTo>
                  <a:cubicBezTo>
                    <a:pt x="491" y="376"/>
                    <a:pt x="491" y="376"/>
                    <a:pt x="491" y="376"/>
                  </a:cubicBezTo>
                  <a:cubicBezTo>
                    <a:pt x="491" y="375"/>
                    <a:pt x="491" y="375"/>
                    <a:pt x="491" y="375"/>
                  </a:cubicBezTo>
                  <a:cubicBezTo>
                    <a:pt x="491" y="375"/>
                    <a:pt x="491" y="375"/>
                    <a:pt x="492" y="375"/>
                  </a:cubicBezTo>
                  <a:cubicBezTo>
                    <a:pt x="492" y="375"/>
                    <a:pt x="492" y="375"/>
                    <a:pt x="492" y="375"/>
                  </a:cubicBezTo>
                  <a:cubicBezTo>
                    <a:pt x="492" y="375"/>
                    <a:pt x="492" y="374"/>
                    <a:pt x="492" y="374"/>
                  </a:cubicBezTo>
                  <a:cubicBezTo>
                    <a:pt x="492" y="374"/>
                    <a:pt x="492" y="374"/>
                    <a:pt x="492" y="374"/>
                  </a:cubicBezTo>
                  <a:cubicBezTo>
                    <a:pt x="492" y="374"/>
                    <a:pt x="492" y="374"/>
                    <a:pt x="492" y="374"/>
                  </a:cubicBezTo>
                  <a:cubicBezTo>
                    <a:pt x="492" y="374"/>
                    <a:pt x="492" y="373"/>
                    <a:pt x="493" y="373"/>
                  </a:cubicBezTo>
                  <a:cubicBezTo>
                    <a:pt x="493" y="373"/>
                    <a:pt x="493" y="373"/>
                    <a:pt x="493" y="373"/>
                  </a:cubicBezTo>
                  <a:cubicBezTo>
                    <a:pt x="523" y="325"/>
                    <a:pt x="555" y="289"/>
                    <a:pt x="587" y="263"/>
                  </a:cubicBezTo>
                  <a:cubicBezTo>
                    <a:pt x="583" y="256"/>
                    <a:pt x="579" y="249"/>
                    <a:pt x="575" y="243"/>
                  </a:cubicBezTo>
                  <a:cubicBezTo>
                    <a:pt x="503" y="121"/>
                    <a:pt x="447" y="0"/>
                    <a:pt x="322" y="0"/>
                  </a:cubicBezTo>
                </a:path>
              </a:pathLst>
            </a:custGeom>
            <a:solidFill>
              <a:srgbClr val="D6D4F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3" name="îš1íḋé">
              <a:extLst>
                <a:ext uri="{FF2B5EF4-FFF2-40B4-BE49-F238E27FC236}">
                  <a16:creationId xmlns="" xmlns:a16="http://schemas.microsoft.com/office/drawing/2014/main" id="{E77970DB-B029-45DE-B030-1AF58A43FEF5}"/>
                </a:ext>
              </a:extLst>
            </p:cNvPr>
            <p:cNvSpPr/>
            <p:nvPr/>
          </p:nvSpPr>
          <p:spPr bwMode="auto">
            <a:xfrm>
              <a:off x="2111351" y="2946023"/>
              <a:ext cx="1060727" cy="249738"/>
            </a:xfrm>
            <a:custGeom>
              <a:avLst/>
              <a:gdLst>
                <a:gd name="T0" fmla="*/ 33 w 1131"/>
                <a:gd name="T1" fmla="*/ 91 h 267"/>
                <a:gd name="T2" fmla="*/ 0 w 1131"/>
                <a:gd name="T3" fmla="*/ 93 h 267"/>
                <a:gd name="T4" fmla="*/ 21 w 1131"/>
                <a:gd name="T5" fmla="*/ 246 h 267"/>
                <a:gd name="T6" fmla="*/ 130 w 1131"/>
                <a:gd name="T7" fmla="*/ 111 h 267"/>
                <a:gd name="T8" fmla="*/ 136 w 1131"/>
                <a:gd name="T9" fmla="*/ 114 h 267"/>
                <a:gd name="T10" fmla="*/ 136 w 1131"/>
                <a:gd name="T11" fmla="*/ 114 h 267"/>
                <a:gd name="T12" fmla="*/ 33 w 1131"/>
                <a:gd name="T13" fmla="*/ 91 h 267"/>
                <a:gd name="T14" fmla="*/ 773 w 1131"/>
                <a:gd name="T15" fmla="*/ 0 h 267"/>
                <a:gd name="T16" fmla="*/ 640 w 1131"/>
                <a:gd name="T17" fmla="*/ 51 h 267"/>
                <a:gd name="T18" fmla="*/ 658 w 1131"/>
                <a:gd name="T19" fmla="*/ 78 h 267"/>
                <a:gd name="T20" fmla="*/ 979 w 1131"/>
                <a:gd name="T21" fmla="*/ 267 h 267"/>
                <a:gd name="T22" fmla="*/ 1046 w 1131"/>
                <a:gd name="T23" fmla="*/ 262 h 267"/>
                <a:gd name="T24" fmla="*/ 1129 w 1131"/>
                <a:gd name="T25" fmla="*/ 248 h 267"/>
                <a:gd name="T26" fmla="*/ 1130 w 1131"/>
                <a:gd name="T27" fmla="*/ 257 h 267"/>
                <a:gd name="T28" fmla="*/ 1131 w 1131"/>
                <a:gd name="T29" fmla="*/ 257 h 267"/>
                <a:gd name="T30" fmla="*/ 1118 w 1131"/>
                <a:gd name="T31" fmla="*/ 138 h 267"/>
                <a:gd name="T32" fmla="*/ 1098 w 1131"/>
                <a:gd name="T33" fmla="*/ 139 h 267"/>
                <a:gd name="T34" fmla="*/ 950 w 1131"/>
                <a:gd name="T35" fmla="*/ 78 h 267"/>
                <a:gd name="T36" fmla="*/ 773 w 1131"/>
                <a:gd name="T37" fmla="*/ 0 h 2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Lst>
              <a:rect l="0" t="0" r="r" b="b"/>
              <a:pathLst>
                <a:path w="1131" h="267">
                  <a:moveTo>
                    <a:pt x="33" y="91"/>
                  </a:moveTo>
                  <a:cubicBezTo>
                    <a:pt x="22" y="91"/>
                    <a:pt x="12" y="91"/>
                    <a:pt x="0" y="93"/>
                  </a:cubicBezTo>
                  <a:cubicBezTo>
                    <a:pt x="21" y="246"/>
                    <a:pt x="21" y="246"/>
                    <a:pt x="21" y="246"/>
                  </a:cubicBezTo>
                  <a:cubicBezTo>
                    <a:pt x="81" y="236"/>
                    <a:pt x="109" y="181"/>
                    <a:pt x="130" y="111"/>
                  </a:cubicBezTo>
                  <a:cubicBezTo>
                    <a:pt x="132" y="112"/>
                    <a:pt x="134" y="113"/>
                    <a:pt x="136" y="114"/>
                  </a:cubicBezTo>
                  <a:cubicBezTo>
                    <a:pt x="136" y="114"/>
                    <a:pt x="136" y="114"/>
                    <a:pt x="136" y="114"/>
                  </a:cubicBezTo>
                  <a:cubicBezTo>
                    <a:pt x="106" y="100"/>
                    <a:pt x="72" y="91"/>
                    <a:pt x="33" y="91"/>
                  </a:cubicBezTo>
                  <a:moveTo>
                    <a:pt x="773" y="0"/>
                  </a:moveTo>
                  <a:cubicBezTo>
                    <a:pt x="728" y="0"/>
                    <a:pt x="684" y="16"/>
                    <a:pt x="640" y="51"/>
                  </a:cubicBezTo>
                  <a:cubicBezTo>
                    <a:pt x="646" y="60"/>
                    <a:pt x="652" y="69"/>
                    <a:pt x="658" y="78"/>
                  </a:cubicBezTo>
                  <a:cubicBezTo>
                    <a:pt x="726" y="179"/>
                    <a:pt x="815" y="267"/>
                    <a:pt x="979" y="267"/>
                  </a:cubicBezTo>
                  <a:cubicBezTo>
                    <a:pt x="1000" y="267"/>
                    <a:pt x="1022" y="265"/>
                    <a:pt x="1046" y="262"/>
                  </a:cubicBezTo>
                  <a:cubicBezTo>
                    <a:pt x="1076" y="258"/>
                    <a:pt x="1103" y="254"/>
                    <a:pt x="1129" y="248"/>
                  </a:cubicBezTo>
                  <a:cubicBezTo>
                    <a:pt x="1130" y="257"/>
                    <a:pt x="1130" y="257"/>
                    <a:pt x="1130" y="257"/>
                  </a:cubicBezTo>
                  <a:cubicBezTo>
                    <a:pt x="1131" y="257"/>
                    <a:pt x="1131" y="257"/>
                    <a:pt x="1131" y="257"/>
                  </a:cubicBezTo>
                  <a:cubicBezTo>
                    <a:pt x="1118" y="138"/>
                    <a:pt x="1118" y="138"/>
                    <a:pt x="1118" y="138"/>
                  </a:cubicBezTo>
                  <a:cubicBezTo>
                    <a:pt x="1112" y="138"/>
                    <a:pt x="1105" y="139"/>
                    <a:pt x="1098" y="139"/>
                  </a:cubicBezTo>
                  <a:cubicBezTo>
                    <a:pt x="1049" y="139"/>
                    <a:pt x="997" y="118"/>
                    <a:pt x="950" y="78"/>
                  </a:cubicBezTo>
                  <a:cubicBezTo>
                    <a:pt x="893" y="28"/>
                    <a:pt x="833" y="0"/>
                    <a:pt x="773" y="0"/>
                  </a:cubicBezTo>
                </a:path>
              </a:pathLst>
            </a:custGeom>
            <a:solidFill>
              <a:srgbClr val="FFBEA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4" name="ïśḻïḑê">
              <a:extLst>
                <a:ext uri="{FF2B5EF4-FFF2-40B4-BE49-F238E27FC236}">
                  <a16:creationId xmlns="" xmlns:a16="http://schemas.microsoft.com/office/drawing/2014/main" id="{88B7EE43-9954-4DCA-9B75-A54C61D716D7}"/>
                </a:ext>
              </a:extLst>
            </p:cNvPr>
            <p:cNvSpPr/>
            <p:nvPr/>
          </p:nvSpPr>
          <p:spPr bwMode="auto">
            <a:xfrm>
              <a:off x="2238848" y="2994000"/>
              <a:ext cx="938488" cy="249081"/>
            </a:xfrm>
            <a:custGeom>
              <a:avLst/>
              <a:gdLst>
                <a:gd name="T0" fmla="*/ 995 w 1001"/>
                <a:gd name="T1" fmla="*/ 206 h 266"/>
                <a:gd name="T2" fmla="*/ 994 w 1001"/>
                <a:gd name="T3" fmla="*/ 206 h 266"/>
                <a:gd name="T4" fmla="*/ 1000 w 1001"/>
                <a:gd name="T5" fmla="*/ 266 h 266"/>
                <a:gd name="T6" fmla="*/ 1001 w 1001"/>
                <a:gd name="T7" fmla="*/ 266 h 266"/>
                <a:gd name="T8" fmla="*/ 995 w 1001"/>
                <a:gd name="T9" fmla="*/ 206 h 266"/>
                <a:gd name="T10" fmla="*/ 253 w 1001"/>
                <a:gd name="T11" fmla="*/ 205 h 266"/>
                <a:gd name="T12" fmla="*/ 253 w 1001"/>
                <a:gd name="T13" fmla="*/ 205 h 266"/>
                <a:gd name="T14" fmla="*/ 253 w 1001"/>
                <a:gd name="T15" fmla="*/ 205 h 266"/>
                <a:gd name="T16" fmla="*/ 253 w 1001"/>
                <a:gd name="T17" fmla="*/ 205 h 266"/>
                <a:gd name="T18" fmla="*/ 115 w 1001"/>
                <a:gd name="T19" fmla="*/ 148 h 266"/>
                <a:gd name="T20" fmla="*/ 253 w 1001"/>
                <a:gd name="T21" fmla="*/ 205 h 266"/>
                <a:gd name="T22" fmla="*/ 115 w 1001"/>
                <a:gd name="T23" fmla="*/ 148 h 266"/>
                <a:gd name="T24" fmla="*/ 408 w 1001"/>
                <a:gd name="T25" fmla="*/ 113 h 266"/>
                <a:gd name="T26" fmla="*/ 407 w 1001"/>
                <a:gd name="T27" fmla="*/ 114 h 266"/>
                <a:gd name="T28" fmla="*/ 408 w 1001"/>
                <a:gd name="T29" fmla="*/ 113 h 266"/>
                <a:gd name="T30" fmla="*/ 408 w 1001"/>
                <a:gd name="T31" fmla="*/ 112 h 266"/>
                <a:gd name="T32" fmla="*/ 408 w 1001"/>
                <a:gd name="T33" fmla="*/ 113 h 266"/>
                <a:gd name="T34" fmla="*/ 408 w 1001"/>
                <a:gd name="T35" fmla="*/ 112 h 266"/>
                <a:gd name="T36" fmla="*/ 409 w 1001"/>
                <a:gd name="T37" fmla="*/ 112 h 266"/>
                <a:gd name="T38" fmla="*/ 409 w 1001"/>
                <a:gd name="T39" fmla="*/ 112 h 266"/>
                <a:gd name="T40" fmla="*/ 409 w 1001"/>
                <a:gd name="T41" fmla="*/ 112 h 266"/>
                <a:gd name="T42" fmla="*/ 409 w 1001"/>
                <a:gd name="T43" fmla="*/ 111 h 266"/>
                <a:gd name="T44" fmla="*/ 409 w 1001"/>
                <a:gd name="T45" fmla="*/ 111 h 266"/>
                <a:gd name="T46" fmla="*/ 409 w 1001"/>
                <a:gd name="T47" fmla="*/ 111 h 266"/>
                <a:gd name="T48" fmla="*/ 410 w 1001"/>
                <a:gd name="T49" fmla="*/ 110 h 266"/>
                <a:gd name="T50" fmla="*/ 409 w 1001"/>
                <a:gd name="T51" fmla="*/ 111 h 266"/>
                <a:gd name="T52" fmla="*/ 410 w 1001"/>
                <a:gd name="T53" fmla="*/ 110 h 266"/>
                <a:gd name="T54" fmla="*/ 0 w 1001"/>
                <a:gd name="T55" fmla="*/ 63 h 266"/>
                <a:gd name="T56" fmla="*/ 0 w 1001"/>
                <a:gd name="T57" fmla="*/ 63 h 266"/>
                <a:gd name="T58" fmla="*/ 114 w 1001"/>
                <a:gd name="T59" fmla="*/ 148 h 266"/>
                <a:gd name="T60" fmla="*/ 0 w 1001"/>
                <a:gd name="T61" fmla="*/ 63 h 266"/>
                <a:gd name="T62" fmla="*/ 504 w 1001"/>
                <a:gd name="T63" fmla="*/ 0 h 266"/>
                <a:gd name="T64" fmla="*/ 410 w 1001"/>
                <a:gd name="T65" fmla="*/ 110 h 266"/>
                <a:gd name="T66" fmla="*/ 504 w 1001"/>
                <a:gd name="T67" fmla="*/ 0 h 266"/>
                <a:gd name="T68" fmla="*/ 522 w 1001"/>
                <a:gd name="T69" fmla="*/ 27 h 266"/>
                <a:gd name="T70" fmla="*/ 504 w 1001"/>
                <a:gd name="T71" fmla="*/ 0 h 26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1001" h="266">
                  <a:moveTo>
                    <a:pt x="995" y="206"/>
                  </a:moveTo>
                  <a:cubicBezTo>
                    <a:pt x="995" y="206"/>
                    <a:pt x="995" y="206"/>
                    <a:pt x="994" y="206"/>
                  </a:cubicBezTo>
                  <a:cubicBezTo>
                    <a:pt x="1000" y="266"/>
                    <a:pt x="1000" y="266"/>
                    <a:pt x="1000" y="266"/>
                  </a:cubicBezTo>
                  <a:cubicBezTo>
                    <a:pt x="1001" y="266"/>
                    <a:pt x="1001" y="266"/>
                    <a:pt x="1001" y="266"/>
                  </a:cubicBezTo>
                  <a:cubicBezTo>
                    <a:pt x="995" y="206"/>
                    <a:pt x="995" y="206"/>
                    <a:pt x="995" y="206"/>
                  </a:cubicBezTo>
                  <a:moveTo>
                    <a:pt x="253" y="205"/>
                  </a:moveTo>
                  <a:cubicBezTo>
                    <a:pt x="253" y="205"/>
                    <a:pt x="253" y="205"/>
                    <a:pt x="253" y="205"/>
                  </a:cubicBezTo>
                  <a:cubicBezTo>
                    <a:pt x="253" y="205"/>
                    <a:pt x="253" y="205"/>
                    <a:pt x="253" y="205"/>
                  </a:cubicBezTo>
                  <a:cubicBezTo>
                    <a:pt x="253" y="205"/>
                    <a:pt x="253" y="205"/>
                    <a:pt x="253" y="205"/>
                  </a:cubicBezTo>
                  <a:moveTo>
                    <a:pt x="115" y="148"/>
                  </a:moveTo>
                  <a:cubicBezTo>
                    <a:pt x="151" y="183"/>
                    <a:pt x="201" y="205"/>
                    <a:pt x="253" y="205"/>
                  </a:cubicBezTo>
                  <a:cubicBezTo>
                    <a:pt x="201" y="205"/>
                    <a:pt x="151" y="183"/>
                    <a:pt x="115" y="148"/>
                  </a:cubicBezTo>
                  <a:moveTo>
                    <a:pt x="408" y="113"/>
                  </a:moveTo>
                  <a:cubicBezTo>
                    <a:pt x="408" y="113"/>
                    <a:pt x="408" y="114"/>
                    <a:pt x="407" y="114"/>
                  </a:cubicBezTo>
                  <a:cubicBezTo>
                    <a:pt x="408" y="114"/>
                    <a:pt x="408" y="113"/>
                    <a:pt x="408" y="113"/>
                  </a:cubicBezTo>
                  <a:moveTo>
                    <a:pt x="408" y="112"/>
                  </a:moveTo>
                  <a:cubicBezTo>
                    <a:pt x="408" y="112"/>
                    <a:pt x="408" y="112"/>
                    <a:pt x="408" y="113"/>
                  </a:cubicBezTo>
                  <a:cubicBezTo>
                    <a:pt x="408" y="112"/>
                    <a:pt x="408" y="112"/>
                    <a:pt x="408" y="112"/>
                  </a:cubicBezTo>
                  <a:moveTo>
                    <a:pt x="409" y="112"/>
                  </a:moveTo>
                  <a:cubicBezTo>
                    <a:pt x="409" y="112"/>
                    <a:pt x="409" y="112"/>
                    <a:pt x="409" y="112"/>
                  </a:cubicBezTo>
                  <a:cubicBezTo>
                    <a:pt x="409" y="112"/>
                    <a:pt x="409" y="112"/>
                    <a:pt x="409" y="112"/>
                  </a:cubicBezTo>
                  <a:moveTo>
                    <a:pt x="409" y="111"/>
                  </a:moveTo>
                  <a:cubicBezTo>
                    <a:pt x="409" y="111"/>
                    <a:pt x="409" y="111"/>
                    <a:pt x="409" y="111"/>
                  </a:cubicBezTo>
                  <a:cubicBezTo>
                    <a:pt x="409" y="111"/>
                    <a:pt x="409" y="111"/>
                    <a:pt x="409" y="111"/>
                  </a:cubicBezTo>
                  <a:moveTo>
                    <a:pt x="410" y="110"/>
                  </a:moveTo>
                  <a:cubicBezTo>
                    <a:pt x="409" y="110"/>
                    <a:pt x="409" y="111"/>
                    <a:pt x="409" y="111"/>
                  </a:cubicBezTo>
                  <a:cubicBezTo>
                    <a:pt x="409" y="111"/>
                    <a:pt x="409" y="110"/>
                    <a:pt x="410" y="110"/>
                  </a:cubicBezTo>
                  <a:moveTo>
                    <a:pt x="0" y="63"/>
                  </a:moveTo>
                  <a:cubicBezTo>
                    <a:pt x="0" y="63"/>
                    <a:pt x="0" y="63"/>
                    <a:pt x="0" y="63"/>
                  </a:cubicBezTo>
                  <a:cubicBezTo>
                    <a:pt x="49" y="86"/>
                    <a:pt x="86" y="121"/>
                    <a:pt x="114" y="148"/>
                  </a:cubicBezTo>
                  <a:cubicBezTo>
                    <a:pt x="86" y="121"/>
                    <a:pt x="49" y="86"/>
                    <a:pt x="0" y="63"/>
                  </a:cubicBezTo>
                  <a:moveTo>
                    <a:pt x="504" y="0"/>
                  </a:moveTo>
                  <a:cubicBezTo>
                    <a:pt x="472" y="26"/>
                    <a:pt x="440" y="62"/>
                    <a:pt x="410" y="110"/>
                  </a:cubicBezTo>
                  <a:cubicBezTo>
                    <a:pt x="440" y="62"/>
                    <a:pt x="472" y="26"/>
                    <a:pt x="504" y="0"/>
                  </a:cubicBezTo>
                  <a:cubicBezTo>
                    <a:pt x="510" y="9"/>
                    <a:pt x="516" y="18"/>
                    <a:pt x="522" y="27"/>
                  </a:cubicBezTo>
                  <a:cubicBezTo>
                    <a:pt x="516" y="18"/>
                    <a:pt x="510" y="9"/>
                    <a:pt x="504" y="0"/>
                  </a:cubicBezTo>
                </a:path>
              </a:pathLst>
            </a:custGeom>
            <a:solidFill>
              <a:srgbClr val="EBA8A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5" name="îṥlîḑê">
              <a:extLst>
                <a:ext uri="{FF2B5EF4-FFF2-40B4-BE49-F238E27FC236}">
                  <a16:creationId xmlns="" xmlns:a16="http://schemas.microsoft.com/office/drawing/2014/main" id="{A6F17D1B-8CB0-4CEE-BD8B-8BCD05E62E38}"/>
                </a:ext>
              </a:extLst>
            </p:cNvPr>
            <p:cNvSpPr/>
            <p:nvPr/>
          </p:nvSpPr>
          <p:spPr bwMode="auto">
            <a:xfrm>
              <a:off x="2131067" y="3176045"/>
              <a:ext cx="30231" cy="200447"/>
            </a:xfrm>
            <a:custGeom>
              <a:avLst/>
              <a:gdLst>
                <a:gd name="T0" fmla="*/ 0 w 46"/>
                <a:gd name="T1" fmla="*/ 0 h 305"/>
                <a:gd name="T2" fmla="*/ 0 w 46"/>
                <a:gd name="T3" fmla="*/ 0 h 305"/>
                <a:gd name="T4" fmla="*/ 40 w 46"/>
                <a:gd name="T5" fmla="*/ 305 h 305"/>
                <a:gd name="T6" fmla="*/ 46 w 46"/>
                <a:gd name="T7" fmla="*/ 305 h 305"/>
                <a:gd name="T8" fmla="*/ 46 w 46"/>
                <a:gd name="T9" fmla="*/ 305 h 305"/>
                <a:gd name="T10" fmla="*/ 40 w 46"/>
                <a:gd name="T11" fmla="*/ 305 h 305"/>
                <a:gd name="T12" fmla="*/ 0 w 46"/>
                <a:gd name="T13" fmla="*/ 0 h 305"/>
              </a:gdLst>
              <a:ahLst/>
              <a:cxnLst>
                <a:cxn ang="0">
                  <a:pos x="T0" y="T1"/>
                </a:cxn>
                <a:cxn ang="0">
                  <a:pos x="T2" y="T3"/>
                </a:cxn>
                <a:cxn ang="0">
                  <a:pos x="T4" y="T5"/>
                </a:cxn>
                <a:cxn ang="0">
                  <a:pos x="T6" y="T7"/>
                </a:cxn>
                <a:cxn ang="0">
                  <a:pos x="T8" y="T9"/>
                </a:cxn>
                <a:cxn ang="0">
                  <a:pos x="T10" y="T11"/>
                </a:cxn>
                <a:cxn ang="0">
                  <a:pos x="T12" y="T13"/>
                </a:cxn>
              </a:cxnLst>
              <a:rect l="0" t="0" r="r" b="b"/>
              <a:pathLst>
                <a:path w="46" h="305">
                  <a:moveTo>
                    <a:pt x="0" y="0"/>
                  </a:moveTo>
                  <a:lnTo>
                    <a:pt x="0" y="0"/>
                  </a:lnTo>
                  <a:lnTo>
                    <a:pt x="40" y="305"/>
                  </a:lnTo>
                  <a:lnTo>
                    <a:pt x="46" y="305"/>
                  </a:lnTo>
                  <a:lnTo>
                    <a:pt x="46" y="305"/>
                  </a:lnTo>
                  <a:lnTo>
                    <a:pt x="40" y="305"/>
                  </a:lnTo>
                  <a:lnTo>
                    <a:pt x="0" y="0"/>
                  </a:lnTo>
                  <a:close/>
                </a:path>
              </a:pathLst>
            </a:custGeom>
            <a:solidFill>
              <a:srgbClr val="EBD2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6" name="ïṩlíḍè">
              <a:extLst>
                <a:ext uri="{FF2B5EF4-FFF2-40B4-BE49-F238E27FC236}">
                  <a16:creationId xmlns="" xmlns:a16="http://schemas.microsoft.com/office/drawing/2014/main" id="{ECAD990E-920E-449A-B0FD-48729F769EBD}"/>
                </a:ext>
              </a:extLst>
            </p:cNvPr>
            <p:cNvSpPr/>
            <p:nvPr/>
          </p:nvSpPr>
          <p:spPr bwMode="auto">
            <a:xfrm>
              <a:off x="2131067" y="3176045"/>
              <a:ext cx="30231" cy="200447"/>
            </a:xfrm>
            <a:custGeom>
              <a:avLst/>
              <a:gdLst>
                <a:gd name="T0" fmla="*/ 0 w 46"/>
                <a:gd name="T1" fmla="*/ 0 h 305"/>
                <a:gd name="T2" fmla="*/ 0 w 46"/>
                <a:gd name="T3" fmla="*/ 0 h 305"/>
                <a:gd name="T4" fmla="*/ 40 w 46"/>
                <a:gd name="T5" fmla="*/ 305 h 305"/>
                <a:gd name="T6" fmla="*/ 46 w 46"/>
                <a:gd name="T7" fmla="*/ 305 h 305"/>
                <a:gd name="T8" fmla="*/ 46 w 46"/>
                <a:gd name="T9" fmla="*/ 305 h 305"/>
                <a:gd name="T10" fmla="*/ 40 w 46"/>
                <a:gd name="T11" fmla="*/ 305 h 305"/>
                <a:gd name="T12" fmla="*/ 0 w 46"/>
                <a:gd name="T13" fmla="*/ 0 h 305"/>
              </a:gdLst>
              <a:ahLst/>
              <a:cxnLst>
                <a:cxn ang="0">
                  <a:pos x="T0" y="T1"/>
                </a:cxn>
                <a:cxn ang="0">
                  <a:pos x="T2" y="T3"/>
                </a:cxn>
                <a:cxn ang="0">
                  <a:pos x="T4" y="T5"/>
                </a:cxn>
                <a:cxn ang="0">
                  <a:pos x="T6" y="T7"/>
                </a:cxn>
                <a:cxn ang="0">
                  <a:pos x="T8" y="T9"/>
                </a:cxn>
                <a:cxn ang="0">
                  <a:pos x="T10" y="T11"/>
                </a:cxn>
                <a:cxn ang="0">
                  <a:pos x="T12" y="T13"/>
                </a:cxn>
              </a:cxnLst>
              <a:rect l="0" t="0" r="r" b="b"/>
              <a:pathLst>
                <a:path w="46" h="305">
                  <a:moveTo>
                    <a:pt x="0" y="0"/>
                  </a:moveTo>
                  <a:lnTo>
                    <a:pt x="0" y="0"/>
                  </a:lnTo>
                  <a:lnTo>
                    <a:pt x="40" y="305"/>
                  </a:lnTo>
                  <a:lnTo>
                    <a:pt x="46" y="305"/>
                  </a:lnTo>
                  <a:lnTo>
                    <a:pt x="46" y="305"/>
                  </a:lnTo>
                  <a:lnTo>
                    <a:pt x="40" y="305"/>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7" name="ïṡḷïḑe">
              <a:extLst>
                <a:ext uri="{FF2B5EF4-FFF2-40B4-BE49-F238E27FC236}">
                  <a16:creationId xmlns="" xmlns:a16="http://schemas.microsoft.com/office/drawing/2014/main" id="{3FABC03F-0592-4481-82CF-7CA8E0E2B521}"/>
                </a:ext>
              </a:extLst>
            </p:cNvPr>
            <p:cNvSpPr/>
            <p:nvPr/>
          </p:nvSpPr>
          <p:spPr bwMode="auto">
            <a:xfrm>
              <a:off x="2161299" y="3096523"/>
              <a:ext cx="1015380" cy="279969"/>
            </a:xfrm>
            <a:custGeom>
              <a:avLst/>
              <a:gdLst>
                <a:gd name="T0" fmla="*/ 1083 w 1083"/>
                <a:gd name="T1" fmla="*/ 156 h 299"/>
                <a:gd name="T2" fmla="*/ 0 w 1083"/>
                <a:gd name="T3" fmla="*/ 299 h 299"/>
                <a:gd name="T4" fmla="*/ 0 w 1083"/>
                <a:gd name="T5" fmla="*/ 299 h 299"/>
                <a:gd name="T6" fmla="*/ 1083 w 1083"/>
                <a:gd name="T7" fmla="*/ 157 h 299"/>
                <a:gd name="T8" fmla="*/ 1083 w 1083"/>
                <a:gd name="T9" fmla="*/ 156 h 299"/>
                <a:gd name="T10" fmla="*/ 336 w 1083"/>
                <a:gd name="T11" fmla="*/ 95 h 299"/>
                <a:gd name="T12" fmla="*/ 336 w 1083"/>
                <a:gd name="T13" fmla="*/ 95 h 299"/>
                <a:gd name="T14" fmla="*/ 336 w 1083"/>
                <a:gd name="T15" fmla="*/ 95 h 299"/>
                <a:gd name="T16" fmla="*/ 336 w 1083"/>
                <a:gd name="T17" fmla="*/ 95 h 299"/>
                <a:gd name="T18" fmla="*/ 197 w 1083"/>
                <a:gd name="T19" fmla="*/ 38 h 299"/>
                <a:gd name="T20" fmla="*/ 197 w 1083"/>
                <a:gd name="T21" fmla="*/ 38 h 299"/>
                <a:gd name="T22" fmla="*/ 198 w 1083"/>
                <a:gd name="T23" fmla="*/ 38 h 299"/>
                <a:gd name="T24" fmla="*/ 197 w 1083"/>
                <a:gd name="T25" fmla="*/ 38 h 299"/>
                <a:gd name="T26" fmla="*/ 197 w 1083"/>
                <a:gd name="T27" fmla="*/ 38 h 299"/>
                <a:gd name="T28" fmla="*/ 490 w 1083"/>
                <a:gd name="T29" fmla="*/ 4 h 299"/>
                <a:gd name="T30" fmla="*/ 336 w 1083"/>
                <a:gd name="T31" fmla="*/ 95 h 299"/>
                <a:gd name="T32" fmla="*/ 490 w 1083"/>
                <a:gd name="T33" fmla="*/ 4 h 299"/>
                <a:gd name="T34" fmla="*/ 491 w 1083"/>
                <a:gd name="T35" fmla="*/ 3 h 299"/>
                <a:gd name="T36" fmla="*/ 491 w 1083"/>
                <a:gd name="T37" fmla="*/ 3 h 299"/>
                <a:gd name="T38" fmla="*/ 491 w 1083"/>
                <a:gd name="T39" fmla="*/ 3 h 299"/>
                <a:gd name="T40" fmla="*/ 491 w 1083"/>
                <a:gd name="T41" fmla="*/ 3 h 299"/>
                <a:gd name="T42" fmla="*/ 491 w 1083"/>
                <a:gd name="T43" fmla="*/ 3 h 299"/>
                <a:gd name="T44" fmla="*/ 492 w 1083"/>
                <a:gd name="T45" fmla="*/ 2 h 299"/>
                <a:gd name="T46" fmla="*/ 491 w 1083"/>
                <a:gd name="T47" fmla="*/ 2 h 299"/>
                <a:gd name="T48" fmla="*/ 492 w 1083"/>
                <a:gd name="T49" fmla="*/ 2 h 299"/>
                <a:gd name="T50" fmla="*/ 492 w 1083"/>
                <a:gd name="T51" fmla="*/ 1 h 299"/>
                <a:gd name="T52" fmla="*/ 492 w 1083"/>
                <a:gd name="T53" fmla="*/ 2 h 299"/>
                <a:gd name="T54" fmla="*/ 492 w 1083"/>
                <a:gd name="T55" fmla="*/ 1 h 299"/>
                <a:gd name="T56" fmla="*/ 492 w 1083"/>
                <a:gd name="T57" fmla="*/ 1 h 299"/>
                <a:gd name="T58" fmla="*/ 492 w 1083"/>
                <a:gd name="T59" fmla="*/ 1 h 299"/>
                <a:gd name="T60" fmla="*/ 492 w 1083"/>
                <a:gd name="T61" fmla="*/ 1 h 299"/>
                <a:gd name="T62" fmla="*/ 493 w 1083"/>
                <a:gd name="T63" fmla="*/ 0 h 299"/>
                <a:gd name="T64" fmla="*/ 493 w 1083"/>
                <a:gd name="T65" fmla="*/ 0 h 299"/>
                <a:gd name="T66" fmla="*/ 493 w 1083"/>
                <a:gd name="T67" fmla="*/ 0 h 29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1083" h="299">
                  <a:moveTo>
                    <a:pt x="1083" y="156"/>
                  </a:moveTo>
                  <a:cubicBezTo>
                    <a:pt x="0" y="299"/>
                    <a:pt x="0" y="299"/>
                    <a:pt x="0" y="299"/>
                  </a:cubicBezTo>
                  <a:cubicBezTo>
                    <a:pt x="0" y="299"/>
                    <a:pt x="0" y="299"/>
                    <a:pt x="0" y="299"/>
                  </a:cubicBezTo>
                  <a:cubicBezTo>
                    <a:pt x="1083" y="157"/>
                    <a:pt x="1083" y="157"/>
                    <a:pt x="1083" y="157"/>
                  </a:cubicBezTo>
                  <a:cubicBezTo>
                    <a:pt x="1083" y="156"/>
                    <a:pt x="1083" y="156"/>
                    <a:pt x="1083" y="156"/>
                  </a:cubicBezTo>
                  <a:moveTo>
                    <a:pt x="336" y="95"/>
                  </a:moveTo>
                  <a:cubicBezTo>
                    <a:pt x="336" y="95"/>
                    <a:pt x="336" y="95"/>
                    <a:pt x="336" y="95"/>
                  </a:cubicBezTo>
                  <a:cubicBezTo>
                    <a:pt x="336" y="95"/>
                    <a:pt x="336" y="95"/>
                    <a:pt x="336" y="95"/>
                  </a:cubicBezTo>
                  <a:cubicBezTo>
                    <a:pt x="336" y="95"/>
                    <a:pt x="336" y="95"/>
                    <a:pt x="336" y="95"/>
                  </a:cubicBezTo>
                  <a:moveTo>
                    <a:pt x="197" y="38"/>
                  </a:moveTo>
                  <a:cubicBezTo>
                    <a:pt x="197" y="38"/>
                    <a:pt x="197" y="38"/>
                    <a:pt x="197" y="38"/>
                  </a:cubicBezTo>
                  <a:cubicBezTo>
                    <a:pt x="197" y="38"/>
                    <a:pt x="197" y="38"/>
                    <a:pt x="198" y="38"/>
                  </a:cubicBezTo>
                  <a:cubicBezTo>
                    <a:pt x="197" y="38"/>
                    <a:pt x="197" y="38"/>
                    <a:pt x="197" y="38"/>
                  </a:cubicBezTo>
                  <a:cubicBezTo>
                    <a:pt x="197" y="38"/>
                    <a:pt x="197" y="38"/>
                    <a:pt x="197" y="38"/>
                  </a:cubicBezTo>
                  <a:moveTo>
                    <a:pt x="490" y="4"/>
                  </a:moveTo>
                  <a:cubicBezTo>
                    <a:pt x="450" y="68"/>
                    <a:pt x="392" y="95"/>
                    <a:pt x="336" y="95"/>
                  </a:cubicBezTo>
                  <a:cubicBezTo>
                    <a:pt x="392" y="95"/>
                    <a:pt x="450" y="68"/>
                    <a:pt x="490" y="4"/>
                  </a:cubicBezTo>
                  <a:moveTo>
                    <a:pt x="491" y="3"/>
                  </a:moveTo>
                  <a:cubicBezTo>
                    <a:pt x="491" y="3"/>
                    <a:pt x="491" y="3"/>
                    <a:pt x="491" y="3"/>
                  </a:cubicBezTo>
                  <a:cubicBezTo>
                    <a:pt x="491" y="3"/>
                    <a:pt x="491" y="3"/>
                    <a:pt x="491" y="3"/>
                  </a:cubicBezTo>
                  <a:cubicBezTo>
                    <a:pt x="491" y="3"/>
                    <a:pt x="491" y="3"/>
                    <a:pt x="491" y="3"/>
                  </a:cubicBezTo>
                  <a:cubicBezTo>
                    <a:pt x="491" y="3"/>
                    <a:pt x="491" y="3"/>
                    <a:pt x="491" y="3"/>
                  </a:cubicBezTo>
                  <a:moveTo>
                    <a:pt x="492" y="2"/>
                  </a:moveTo>
                  <a:cubicBezTo>
                    <a:pt x="491" y="2"/>
                    <a:pt x="491" y="2"/>
                    <a:pt x="491" y="2"/>
                  </a:cubicBezTo>
                  <a:cubicBezTo>
                    <a:pt x="491" y="2"/>
                    <a:pt x="491" y="2"/>
                    <a:pt x="492" y="2"/>
                  </a:cubicBezTo>
                  <a:moveTo>
                    <a:pt x="492" y="1"/>
                  </a:moveTo>
                  <a:cubicBezTo>
                    <a:pt x="492" y="1"/>
                    <a:pt x="492" y="2"/>
                    <a:pt x="492" y="2"/>
                  </a:cubicBezTo>
                  <a:cubicBezTo>
                    <a:pt x="492" y="2"/>
                    <a:pt x="492" y="1"/>
                    <a:pt x="492" y="1"/>
                  </a:cubicBezTo>
                  <a:moveTo>
                    <a:pt x="492" y="1"/>
                  </a:moveTo>
                  <a:cubicBezTo>
                    <a:pt x="492" y="1"/>
                    <a:pt x="492" y="1"/>
                    <a:pt x="492" y="1"/>
                  </a:cubicBezTo>
                  <a:cubicBezTo>
                    <a:pt x="492" y="1"/>
                    <a:pt x="492" y="1"/>
                    <a:pt x="492" y="1"/>
                  </a:cubicBezTo>
                  <a:moveTo>
                    <a:pt x="493" y="0"/>
                  </a:moveTo>
                  <a:cubicBezTo>
                    <a:pt x="493" y="0"/>
                    <a:pt x="493" y="0"/>
                    <a:pt x="493" y="0"/>
                  </a:cubicBezTo>
                  <a:cubicBezTo>
                    <a:pt x="493" y="0"/>
                    <a:pt x="493" y="0"/>
                    <a:pt x="493" y="0"/>
                  </a:cubicBezTo>
                </a:path>
              </a:pathLst>
            </a:custGeom>
            <a:solidFill>
              <a:srgbClr val="D3B8F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8" name="î$lïďé">
              <a:extLst>
                <a:ext uri="{FF2B5EF4-FFF2-40B4-BE49-F238E27FC236}">
                  <a16:creationId xmlns="" xmlns:a16="http://schemas.microsoft.com/office/drawing/2014/main" id="{8EA5578A-0C31-4575-B903-64ED84613B1A}"/>
                </a:ext>
              </a:extLst>
            </p:cNvPr>
            <p:cNvSpPr/>
            <p:nvPr/>
          </p:nvSpPr>
          <p:spPr bwMode="auto">
            <a:xfrm>
              <a:off x="2131067" y="3018973"/>
              <a:ext cx="1039697" cy="357519"/>
            </a:xfrm>
            <a:custGeom>
              <a:avLst/>
              <a:gdLst>
                <a:gd name="T0" fmla="*/ 109 w 1109"/>
                <a:gd name="T1" fmla="*/ 33 h 382"/>
                <a:gd name="T2" fmla="*/ 0 w 1109"/>
                <a:gd name="T3" fmla="*/ 168 h 382"/>
                <a:gd name="T4" fmla="*/ 28 w 1109"/>
                <a:gd name="T5" fmla="*/ 382 h 382"/>
                <a:gd name="T6" fmla="*/ 32 w 1109"/>
                <a:gd name="T7" fmla="*/ 382 h 382"/>
                <a:gd name="T8" fmla="*/ 1 w 1109"/>
                <a:gd name="T9" fmla="*/ 176 h 382"/>
                <a:gd name="T10" fmla="*/ 115 w 1109"/>
                <a:gd name="T11" fmla="*/ 36 h 382"/>
                <a:gd name="T12" fmla="*/ 109 w 1109"/>
                <a:gd name="T13" fmla="*/ 33 h 382"/>
                <a:gd name="T14" fmla="*/ 637 w 1109"/>
                <a:gd name="T15" fmla="*/ 0 h 382"/>
                <a:gd name="T16" fmla="*/ 963 w 1109"/>
                <a:gd name="T17" fmla="*/ 196 h 382"/>
                <a:gd name="T18" fmla="*/ 1030 w 1109"/>
                <a:gd name="T19" fmla="*/ 192 h 382"/>
                <a:gd name="T20" fmla="*/ 1109 w 1109"/>
                <a:gd name="T21" fmla="*/ 179 h 382"/>
                <a:gd name="T22" fmla="*/ 1108 w 1109"/>
                <a:gd name="T23" fmla="*/ 170 h 382"/>
                <a:gd name="T24" fmla="*/ 1025 w 1109"/>
                <a:gd name="T25" fmla="*/ 184 h 382"/>
                <a:gd name="T26" fmla="*/ 958 w 1109"/>
                <a:gd name="T27" fmla="*/ 189 h 382"/>
                <a:gd name="T28" fmla="*/ 637 w 1109"/>
                <a:gd name="T29" fmla="*/ 0 h 3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1109" h="382">
                  <a:moveTo>
                    <a:pt x="109" y="33"/>
                  </a:moveTo>
                  <a:cubicBezTo>
                    <a:pt x="88" y="103"/>
                    <a:pt x="60" y="158"/>
                    <a:pt x="0" y="168"/>
                  </a:cubicBezTo>
                  <a:cubicBezTo>
                    <a:pt x="28" y="382"/>
                    <a:pt x="28" y="382"/>
                    <a:pt x="28" y="382"/>
                  </a:cubicBezTo>
                  <a:cubicBezTo>
                    <a:pt x="32" y="382"/>
                    <a:pt x="32" y="382"/>
                    <a:pt x="32" y="382"/>
                  </a:cubicBezTo>
                  <a:cubicBezTo>
                    <a:pt x="1" y="176"/>
                    <a:pt x="1" y="176"/>
                    <a:pt x="1" y="176"/>
                  </a:cubicBezTo>
                  <a:cubicBezTo>
                    <a:pt x="65" y="168"/>
                    <a:pt x="93" y="109"/>
                    <a:pt x="115" y="36"/>
                  </a:cubicBezTo>
                  <a:cubicBezTo>
                    <a:pt x="113" y="35"/>
                    <a:pt x="111" y="34"/>
                    <a:pt x="109" y="33"/>
                  </a:cubicBezTo>
                  <a:moveTo>
                    <a:pt x="637" y="0"/>
                  </a:moveTo>
                  <a:cubicBezTo>
                    <a:pt x="705" y="104"/>
                    <a:pt x="795" y="196"/>
                    <a:pt x="963" y="196"/>
                  </a:cubicBezTo>
                  <a:cubicBezTo>
                    <a:pt x="984" y="196"/>
                    <a:pt x="1006" y="195"/>
                    <a:pt x="1030" y="192"/>
                  </a:cubicBezTo>
                  <a:cubicBezTo>
                    <a:pt x="1058" y="188"/>
                    <a:pt x="1084" y="184"/>
                    <a:pt x="1109" y="179"/>
                  </a:cubicBezTo>
                  <a:cubicBezTo>
                    <a:pt x="1108" y="170"/>
                    <a:pt x="1108" y="170"/>
                    <a:pt x="1108" y="170"/>
                  </a:cubicBezTo>
                  <a:cubicBezTo>
                    <a:pt x="1082" y="176"/>
                    <a:pt x="1055" y="180"/>
                    <a:pt x="1025" y="184"/>
                  </a:cubicBezTo>
                  <a:cubicBezTo>
                    <a:pt x="1001" y="187"/>
                    <a:pt x="979" y="189"/>
                    <a:pt x="958" y="189"/>
                  </a:cubicBezTo>
                  <a:cubicBezTo>
                    <a:pt x="794" y="189"/>
                    <a:pt x="705" y="101"/>
                    <a:pt x="637" y="0"/>
                  </a:cubicBezTo>
                </a:path>
              </a:pathLst>
            </a:custGeom>
            <a:solidFill>
              <a:srgbClr val="EBABC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9" name="ïśľiḋè">
              <a:extLst>
                <a:ext uri="{FF2B5EF4-FFF2-40B4-BE49-F238E27FC236}">
                  <a16:creationId xmlns="" xmlns:a16="http://schemas.microsoft.com/office/drawing/2014/main" id="{989912D8-210B-4919-A542-B166B101DB2A}"/>
                </a:ext>
              </a:extLst>
            </p:cNvPr>
            <p:cNvSpPr/>
            <p:nvPr/>
          </p:nvSpPr>
          <p:spPr bwMode="auto">
            <a:xfrm>
              <a:off x="2132382" y="2994000"/>
              <a:ext cx="1044297" cy="382493"/>
            </a:xfrm>
            <a:custGeom>
              <a:avLst/>
              <a:gdLst>
                <a:gd name="T0" fmla="*/ 618 w 1114"/>
                <a:gd name="T1" fmla="*/ 0 h 409"/>
                <a:gd name="T2" fmla="*/ 524 w 1114"/>
                <a:gd name="T3" fmla="*/ 110 h 409"/>
                <a:gd name="T4" fmla="*/ 524 w 1114"/>
                <a:gd name="T5" fmla="*/ 110 h 409"/>
                <a:gd name="T6" fmla="*/ 523 w 1114"/>
                <a:gd name="T7" fmla="*/ 111 h 409"/>
                <a:gd name="T8" fmla="*/ 523 w 1114"/>
                <a:gd name="T9" fmla="*/ 111 h 409"/>
                <a:gd name="T10" fmla="*/ 523 w 1114"/>
                <a:gd name="T11" fmla="*/ 111 h 409"/>
                <a:gd name="T12" fmla="*/ 523 w 1114"/>
                <a:gd name="T13" fmla="*/ 112 h 409"/>
                <a:gd name="T14" fmla="*/ 523 w 1114"/>
                <a:gd name="T15" fmla="*/ 112 h 409"/>
                <a:gd name="T16" fmla="*/ 522 w 1114"/>
                <a:gd name="T17" fmla="*/ 112 h 409"/>
                <a:gd name="T18" fmla="*/ 522 w 1114"/>
                <a:gd name="T19" fmla="*/ 113 h 409"/>
                <a:gd name="T20" fmla="*/ 522 w 1114"/>
                <a:gd name="T21" fmla="*/ 113 h 409"/>
                <a:gd name="T22" fmla="*/ 522 w 1114"/>
                <a:gd name="T23" fmla="*/ 113 h 409"/>
                <a:gd name="T24" fmla="*/ 521 w 1114"/>
                <a:gd name="T25" fmla="*/ 114 h 409"/>
                <a:gd name="T26" fmla="*/ 367 w 1114"/>
                <a:gd name="T27" fmla="*/ 205 h 409"/>
                <a:gd name="T28" fmla="*/ 367 w 1114"/>
                <a:gd name="T29" fmla="*/ 205 h 409"/>
                <a:gd name="T30" fmla="*/ 367 w 1114"/>
                <a:gd name="T31" fmla="*/ 205 h 409"/>
                <a:gd name="T32" fmla="*/ 367 w 1114"/>
                <a:gd name="T33" fmla="*/ 205 h 409"/>
                <a:gd name="T34" fmla="*/ 367 w 1114"/>
                <a:gd name="T35" fmla="*/ 205 h 409"/>
                <a:gd name="T36" fmla="*/ 229 w 1114"/>
                <a:gd name="T37" fmla="*/ 148 h 409"/>
                <a:gd name="T38" fmla="*/ 228 w 1114"/>
                <a:gd name="T39" fmla="*/ 148 h 409"/>
                <a:gd name="T40" fmla="*/ 228 w 1114"/>
                <a:gd name="T41" fmla="*/ 148 h 409"/>
                <a:gd name="T42" fmla="*/ 114 w 1114"/>
                <a:gd name="T43" fmla="*/ 63 h 409"/>
                <a:gd name="T44" fmla="*/ 0 w 1114"/>
                <a:gd name="T45" fmla="*/ 203 h 409"/>
                <a:gd name="T46" fmla="*/ 31 w 1114"/>
                <a:gd name="T47" fmla="*/ 409 h 409"/>
                <a:gd name="T48" fmla="*/ 1114 w 1114"/>
                <a:gd name="T49" fmla="*/ 266 h 409"/>
                <a:gd name="T50" fmla="*/ 1108 w 1114"/>
                <a:gd name="T51" fmla="*/ 206 h 409"/>
                <a:gd name="T52" fmla="*/ 1029 w 1114"/>
                <a:gd name="T53" fmla="*/ 219 h 409"/>
                <a:gd name="T54" fmla="*/ 962 w 1114"/>
                <a:gd name="T55" fmla="*/ 223 h 409"/>
                <a:gd name="T56" fmla="*/ 636 w 1114"/>
                <a:gd name="T57" fmla="*/ 27 h 409"/>
                <a:gd name="T58" fmla="*/ 618 w 1114"/>
                <a:gd name="T59" fmla="*/ 0 h 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114" h="409">
                  <a:moveTo>
                    <a:pt x="618" y="0"/>
                  </a:moveTo>
                  <a:cubicBezTo>
                    <a:pt x="586" y="26"/>
                    <a:pt x="554" y="62"/>
                    <a:pt x="524" y="110"/>
                  </a:cubicBezTo>
                  <a:cubicBezTo>
                    <a:pt x="524" y="110"/>
                    <a:pt x="524" y="110"/>
                    <a:pt x="524" y="110"/>
                  </a:cubicBezTo>
                  <a:cubicBezTo>
                    <a:pt x="523" y="110"/>
                    <a:pt x="523" y="111"/>
                    <a:pt x="523" y="111"/>
                  </a:cubicBezTo>
                  <a:cubicBezTo>
                    <a:pt x="523" y="111"/>
                    <a:pt x="523" y="111"/>
                    <a:pt x="523" y="111"/>
                  </a:cubicBezTo>
                  <a:cubicBezTo>
                    <a:pt x="523" y="111"/>
                    <a:pt x="523" y="111"/>
                    <a:pt x="523" y="111"/>
                  </a:cubicBezTo>
                  <a:cubicBezTo>
                    <a:pt x="523" y="111"/>
                    <a:pt x="523" y="112"/>
                    <a:pt x="523" y="112"/>
                  </a:cubicBezTo>
                  <a:cubicBezTo>
                    <a:pt x="523" y="112"/>
                    <a:pt x="523" y="112"/>
                    <a:pt x="523" y="112"/>
                  </a:cubicBezTo>
                  <a:cubicBezTo>
                    <a:pt x="522" y="112"/>
                    <a:pt x="522" y="112"/>
                    <a:pt x="522" y="112"/>
                  </a:cubicBezTo>
                  <a:cubicBezTo>
                    <a:pt x="522" y="112"/>
                    <a:pt x="522" y="112"/>
                    <a:pt x="522" y="113"/>
                  </a:cubicBezTo>
                  <a:cubicBezTo>
                    <a:pt x="522" y="113"/>
                    <a:pt x="522" y="113"/>
                    <a:pt x="522" y="113"/>
                  </a:cubicBezTo>
                  <a:cubicBezTo>
                    <a:pt x="522" y="113"/>
                    <a:pt x="522" y="113"/>
                    <a:pt x="522" y="113"/>
                  </a:cubicBezTo>
                  <a:cubicBezTo>
                    <a:pt x="522" y="113"/>
                    <a:pt x="522" y="114"/>
                    <a:pt x="521" y="114"/>
                  </a:cubicBezTo>
                  <a:cubicBezTo>
                    <a:pt x="481" y="178"/>
                    <a:pt x="423" y="205"/>
                    <a:pt x="367" y="205"/>
                  </a:cubicBezTo>
                  <a:cubicBezTo>
                    <a:pt x="367" y="205"/>
                    <a:pt x="367" y="205"/>
                    <a:pt x="367" y="205"/>
                  </a:cubicBezTo>
                  <a:cubicBezTo>
                    <a:pt x="367" y="205"/>
                    <a:pt x="367" y="205"/>
                    <a:pt x="367" y="205"/>
                  </a:cubicBezTo>
                  <a:cubicBezTo>
                    <a:pt x="367" y="205"/>
                    <a:pt x="367" y="205"/>
                    <a:pt x="367" y="205"/>
                  </a:cubicBezTo>
                  <a:cubicBezTo>
                    <a:pt x="367" y="205"/>
                    <a:pt x="367" y="205"/>
                    <a:pt x="367" y="205"/>
                  </a:cubicBezTo>
                  <a:cubicBezTo>
                    <a:pt x="315" y="205"/>
                    <a:pt x="265" y="183"/>
                    <a:pt x="229" y="148"/>
                  </a:cubicBezTo>
                  <a:cubicBezTo>
                    <a:pt x="228" y="148"/>
                    <a:pt x="228" y="148"/>
                    <a:pt x="228" y="148"/>
                  </a:cubicBezTo>
                  <a:cubicBezTo>
                    <a:pt x="228" y="148"/>
                    <a:pt x="228" y="148"/>
                    <a:pt x="228" y="148"/>
                  </a:cubicBezTo>
                  <a:cubicBezTo>
                    <a:pt x="200" y="121"/>
                    <a:pt x="163" y="86"/>
                    <a:pt x="114" y="63"/>
                  </a:cubicBezTo>
                  <a:cubicBezTo>
                    <a:pt x="92" y="136"/>
                    <a:pt x="64" y="195"/>
                    <a:pt x="0" y="203"/>
                  </a:cubicBezTo>
                  <a:cubicBezTo>
                    <a:pt x="31" y="409"/>
                    <a:pt x="31" y="409"/>
                    <a:pt x="31" y="409"/>
                  </a:cubicBezTo>
                  <a:cubicBezTo>
                    <a:pt x="1114" y="266"/>
                    <a:pt x="1114" y="266"/>
                    <a:pt x="1114" y="266"/>
                  </a:cubicBezTo>
                  <a:cubicBezTo>
                    <a:pt x="1108" y="206"/>
                    <a:pt x="1108" y="206"/>
                    <a:pt x="1108" y="206"/>
                  </a:cubicBezTo>
                  <a:cubicBezTo>
                    <a:pt x="1083" y="211"/>
                    <a:pt x="1057" y="215"/>
                    <a:pt x="1029" y="219"/>
                  </a:cubicBezTo>
                  <a:cubicBezTo>
                    <a:pt x="1005" y="222"/>
                    <a:pt x="983" y="223"/>
                    <a:pt x="962" y="223"/>
                  </a:cubicBezTo>
                  <a:cubicBezTo>
                    <a:pt x="794" y="223"/>
                    <a:pt x="704" y="131"/>
                    <a:pt x="636" y="27"/>
                  </a:cubicBezTo>
                  <a:cubicBezTo>
                    <a:pt x="630" y="18"/>
                    <a:pt x="624" y="9"/>
                    <a:pt x="618" y="0"/>
                  </a:cubicBezTo>
                </a:path>
              </a:pathLst>
            </a:custGeom>
            <a:solidFill>
              <a:srgbClr val="DF9ECA"/>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0" name="íSlîḍê">
              <a:extLst>
                <a:ext uri="{FF2B5EF4-FFF2-40B4-BE49-F238E27FC236}">
                  <a16:creationId xmlns="" xmlns:a16="http://schemas.microsoft.com/office/drawing/2014/main" id="{21877CE8-902D-43DB-9922-9E84C9F111C8}"/>
                </a:ext>
              </a:extLst>
            </p:cNvPr>
            <p:cNvSpPr/>
            <p:nvPr/>
          </p:nvSpPr>
          <p:spPr bwMode="auto">
            <a:xfrm>
              <a:off x="2550363" y="2769236"/>
              <a:ext cx="203076" cy="546793"/>
            </a:xfrm>
            <a:custGeom>
              <a:avLst/>
              <a:gdLst>
                <a:gd name="T0" fmla="*/ 217 w 217"/>
                <a:gd name="T1" fmla="*/ 565 h 584"/>
                <a:gd name="T2" fmla="*/ 173 w 217"/>
                <a:gd name="T3" fmla="*/ 241 h 584"/>
                <a:gd name="T4" fmla="*/ 0 w 217"/>
                <a:gd name="T5" fmla="*/ 0 h 584"/>
                <a:gd name="T6" fmla="*/ 74 w 217"/>
                <a:gd name="T7" fmla="*/ 584 h 584"/>
                <a:gd name="T8" fmla="*/ 217 w 217"/>
                <a:gd name="T9" fmla="*/ 565 h 584"/>
              </a:gdLst>
              <a:ahLst/>
              <a:cxnLst>
                <a:cxn ang="0">
                  <a:pos x="T0" y="T1"/>
                </a:cxn>
                <a:cxn ang="0">
                  <a:pos x="T2" y="T3"/>
                </a:cxn>
                <a:cxn ang="0">
                  <a:pos x="T4" y="T5"/>
                </a:cxn>
                <a:cxn ang="0">
                  <a:pos x="T6" y="T7"/>
                </a:cxn>
                <a:cxn ang="0">
                  <a:pos x="T8" y="T9"/>
                </a:cxn>
              </a:cxnLst>
              <a:rect l="0" t="0" r="r" b="b"/>
              <a:pathLst>
                <a:path w="217" h="584">
                  <a:moveTo>
                    <a:pt x="217" y="565"/>
                  </a:moveTo>
                  <a:cubicBezTo>
                    <a:pt x="173" y="241"/>
                    <a:pt x="173" y="241"/>
                    <a:pt x="173" y="241"/>
                  </a:cubicBezTo>
                  <a:cubicBezTo>
                    <a:pt x="114" y="148"/>
                    <a:pt x="70" y="49"/>
                    <a:pt x="0" y="0"/>
                  </a:cubicBezTo>
                  <a:cubicBezTo>
                    <a:pt x="74" y="584"/>
                    <a:pt x="74" y="584"/>
                    <a:pt x="74" y="584"/>
                  </a:cubicBezTo>
                  <a:lnTo>
                    <a:pt x="217" y="565"/>
                  </a:lnTo>
                  <a:close/>
                </a:path>
              </a:pathLst>
            </a:custGeom>
            <a:solidFill>
              <a:srgbClr val="FFD12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1" name="išḻïḋé">
              <a:extLst>
                <a:ext uri="{FF2B5EF4-FFF2-40B4-BE49-F238E27FC236}">
                  <a16:creationId xmlns="" xmlns:a16="http://schemas.microsoft.com/office/drawing/2014/main" id="{570BD525-CAE1-45B3-BD2B-1BB62905031E}"/>
                </a:ext>
              </a:extLst>
            </p:cNvPr>
            <p:cNvSpPr/>
            <p:nvPr/>
          </p:nvSpPr>
          <p:spPr bwMode="auto">
            <a:xfrm>
              <a:off x="2708092" y="2990713"/>
              <a:ext cx="9858" cy="18402"/>
            </a:xfrm>
            <a:custGeom>
              <a:avLst/>
              <a:gdLst>
                <a:gd name="T0" fmla="*/ 1 w 11"/>
                <a:gd name="T1" fmla="*/ 5 h 19"/>
                <a:gd name="T2" fmla="*/ 2 w 11"/>
                <a:gd name="T3" fmla="*/ 14 h 19"/>
                <a:gd name="T4" fmla="*/ 7 w 11"/>
                <a:gd name="T5" fmla="*/ 18 h 19"/>
                <a:gd name="T6" fmla="*/ 11 w 11"/>
                <a:gd name="T7" fmla="*/ 13 h 19"/>
                <a:gd name="T8" fmla="*/ 10 w 11"/>
                <a:gd name="T9" fmla="*/ 4 h 19"/>
                <a:gd name="T10" fmla="*/ 5 w 11"/>
                <a:gd name="T11" fmla="*/ 0 h 19"/>
                <a:gd name="T12" fmla="*/ 1 w 11"/>
                <a:gd name="T13" fmla="*/ 5 h 19"/>
              </a:gdLst>
              <a:ahLst/>
              <a:cxnLst>
                <a:cxn ang="0">
                  <a:pos x="T0" y="T1"/>
                </a:cxn>
                <a:cxn ang="0">
                  <a:pos x="T2" y="T3"/>
                </a:cxn>
                <a:cxn ang="0">
                  <a:pos x="T4" y="T5"/>
                </a:cxn>
                <a:cxn ang="0">
                  <a:pos x="T6" y="T7"/>
                </a:cxn>
                <a:cxn ang="0">
                  <a:pos x="T8" y="T9"/>
                </a:cxn>
                <a:cxn ang="0">
                  <a:pos x="T10" y="T11"/>
                </a:cxn>
                <a:cxn ang="0">
                  <a:pos x="T12" y="T13"/>
                </a:cxn>
              </a:cxnLst>
              <a:rect l="0" t="0" r="r" b="b"/>
              <a:pathLst>
                <a:path w="11" h="19">
                  <a:moveTo>
                    <a:pt x="1" y="5"/>
                  </a:moveTo>
                  <a:cubicBezTo>
                    <a:pt x="2" y="14"/>
                    <a:pt x="2" y="14"/>
                    <a:pt x="2" y="14"/>
                  </a:cubicBezTo>
                  <a:cubicBezTo>
                    <a:pt x="2" y="17"/>
                    <a:pt x="5" y="19"/>
                    <a:pt x="7" y="18"/>
                  </a:cubicBezTo>
                  <a:cubicBezTo>
                    <a:pt x="10" y="18"/>
                    <a:pt x="11" y="16"/>
                    <a:pt x="11" y="13"/>
                  </a:cubicBezTo>
                  <a:cubicBezTo>
                    <a:pt x="10" y="4"/>
                    <a:pt x="10" y="4"/>
                    <a:pt x="10" y="4"/>
                  </a:cubicBezTo>
                  <a:cubicBezTo>
                    <a:pt x="10" y="1"/>
                    <a:pt x="7" y="0"/>
                    <a:pt x="5" y="0"/>
                  </a:cubicBezTo>
                  <a:cubicBezTo>
                    <a:pt x="2" y="0"/>
                    <a:pt x="0" y="3"/>
                    <a:pt x="1" y="5"/>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2" name="ïsľîḍê">
              <a:extLst>
                <a:ext uri="{FF2B5EF4-FFF2-40B4-BE49-F238E27FC236}">
                  <a16:creationId xmlns="" xmlns:a16="http://schemas.microsoft.com/office/drawing/2014/main" id="{90FCE212-18ED-42A1-AB7D-FA94E05EF388}"/>
                </a:ext>
              </a:extLst>
            </p:cNvPr>
            <p:cNvSpPr/>
            <p:nvPr/>
          </p:nvSpPr>
          <p:spPr bwMode="auto">
            <a:xfrm>
              <a:off x="2712693" y="3025545"/>
              <a:ext cx="40090" cy="248423"/>
            </a:xfrm>
            <a:custGeom>
              <a:avLst/>
              <a:gdLst>
                <a:gd name="T0" fmla="*/ 31 w 43"/>
                <a:gd name="T1" fmla="*/ 242 h 265"/>
                <a:gd name="T2" fmla="*/ 34 w 43"/>
                <a:gd name="T3" fmla="*/ 261 h 265"/>
                <a:gd name="T4" fmla="*/ 39 w 43"/>
                <a:gd name="T5" fmla="*/ 265 h 265"/>
                <a:gd name="T6" fmla="*/ 43 w 43"/>
                <a:gd name="T7" fmla="*/ 260 h 265"/>
                <a:gd name="T8" fmla="*/ 41 w 43"/>
                <a:gd name="T9" fmla="*/ 241 h 265"/>
                <a:gd name="T10" fmla="*/ 35 w 43"/>
                <a:gd name="T11" fmla="*/ 237 h 265"/>
                <a:gd name="T12" fmla="*/ 31 w 43"/>
                <a:gd name="T13" fmla="*/ 242 h 265"/>
                <a:gd name="T14" fmla="*/ 25 w 43"/>
                <a:gd name="T15" fmla="*/ 195 h 265"/>
                <a:gd name="T16" fmla="*/ 28 w 43"/>
                <a:gd name="T17" fmla="*/ 214 h 265"/>
                <a:gd name="T18" fmla="*/ 33 w 43"/>
                <a:gd name="T19" fmla="*/ 218 h 265"/>
                <a:gd name="T20" fmla="*/ 37 w 43"/>
                <a:gd name="T21" fmla="*/ 213 h 265"/>
                <a:gd name="T22" fmla="*/ 35 w 43"/>
                <a:gd name="T23" fmla="*/ 194 h 265"/>
                <a:gd name="T24" fmla="*/ 29 w 43"/>
                <a:gd name="T25" fmla="*/ 190 h 265"/>
                <a:gd name="T26" fmla="*/ 25 w 43"/>
                <a:gd name="T27" fmla="*/ 195 h 265"/>
                <a:gd name="T28" fmla="*/ 19 w 43"/>
                <a:gd name="T29" fmla="*/ 148 h 265"/>
                <a:gd name="T30" fmla="*/ 22 w 43"/>
                <a:gd name="T31" fmla="*/ 167 h 265"/>
                <a:gd name="T32" fmla="*/ 27 w 43"/>
                <a:gd name="T33" fmla="*/ 171 h 265"/>
                <a:gd name="T34" fmla="*/ 31 w 43"/>
                <a:gd name="T35" fmla="*/ 165 h 265"/>
                <a:gd name="T36" fmla="*/ 28 w 43"/>
                <a:gd name="T37" fmla="*/ 146 h 265"/>
                <a:gd name="T38" fmla="*/ 23 w 43"/>
                <a:gd name="T39" fmla="*/ 142 h 265"/>
                <a:gd name="T40" fmla="*/ 19 w 43"/>
                <a:gd name="T41" fmla="*/ 148 h 265"/>
                <a:gd name="T42" fmla="*/ 13 w 43"/>
                <a:gd name="T43" fmla="*/ 100 h 265"/>
                <a:gd name="T44" fmla="*/ 15 w 43"/>
                <a:gd name="T45" fmla="*/ 119 h 265"/>
                <a:gd name="T46" fmla="*/ 21 w 43"/>
                <a:gd name="T47" fmla="*/ 123 h 265"/>
                <a:gd name="T48" fmla="*/ 25 w 43"/>
                <a:gd name="T49" fmla="*/ 118 h 265"/>
                <a:gd name="T50" fmla="*/ 22 w 43"/>
                <a:gd name="T51" fmla="*/ 99 h 265"/>
                <a:gd name="T52" fmla="*/ 17 w 43"/>
                <a:gd name="T53" fmla="*/ 95 h 265"/>
                <a:gd name="T54" fmla="*/ 13 w 43"/>
                <a:gd name="T55" fmla="*/ 100 h 265"/>
                <a:gd name="T56" fmla="*/ 7 w 43"/>
                <a:gd name="T57" fmla="*/ 53 h 265"/>
                <a:gd name="T58" fmla="*/ 9 w 43"/>
                <a:gd name="T59" fmla="*/ 72 h 265"/>
                <a:gd name="T60" fmla="*/ 14 w 43"/>
                <a:gd name="T61" fmla="*/ 76 h 265"/>
                <a:gd name="T62" fmla="*/ 18 w 43"/>
                <a:gd name="T63" fmla="*/ 71 h 265"/>
                <a:gd name="T64" fmla="*/ 16 w 43"/>
                <a:gd name="T65" fmla="*/ 52 h 265"/>
                <a:gd name="T66" fmla="*/ 11 w 43"/>
                <a:gd name="T67" fmla="*/ 48 h 265"/>
                <a:gd name="T68" fmla="*/ 7 w 43"/>
                <a:gd name="T69" fmla="*/ 53 h 265"/>
                <a:gd name="T70" fmla="*/ 1 w 43"/>
                <a:gd name="T71" fmla="*/ 6 h 265"/>
                <a:gd name="T72" fmla="*/ 3 w 43"/>
                <a:gd name="T73" fmla="*/ 25 h 265"/>
                <a:gd name="T74" fmla="*/ 8 w 43"/>
                <a:gd name="T75" fmla="*/ 29 h 265"/>
                <a:gd name="T76" fmla="*/ 12 w 43"/>
                <a:gd name="T77" fmla="*/ 23 h 265"/>
                <a:gd name="T78" fmla="*/ 10 w 43"/>
                <a:gd name="T79" fmla="*/ 5 h 265"/>
                <a:gd name="T80" fmla="*/ 5 w 43"/>
                <a:gd name="T81" fmla="*/ 1 h 265"/>
                <a:gd name="T82" fmla="*/ 1 w 43"/>
                <a:gd name="T83" fmla="*/ 6 h 2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43" h="265">
                  <a:moveTo>
                    <a:pt x="31" y="242"/>
                  </a:moveTo>
                  <a:cubicBezTo>
                    <a:pt x="34" y="261"/>
                    <a:pt x="34" y="261"/>
                    <a:pt x="34" y="261"/>
                  </a:cubicBezTo>
                  <a:cubicBezTo>
                    <a:pt x="34" y="264"/>
                    <a:pt x="37" y="265"/>
                    <a:pt x="39" y="265"/>
                  </a:cubicBezTo>
                  <a:cubicBezTo>
                    <a:pt x="42" y="265"/>
                    <a:pt x="43" y="262"/>
                    <a:pt x="43" y="260"/>
                  </a:cubicBezTo>
                  <a:cubicBezTo>
                    <a:pt x="41" y="241"/>
                    <a:pt x="41" y="241"/>
                    <a:pt x="41" y="241"/>
                  </a:cubicBezTo>
                  <a:cubicBezTo>
                    <a:pt x="40" y="238"/>
                    <a:pt x="38" y="237"/>
                    <a:pt x="35" y="237"/>
                  </a:cubicBezTo>
                  <a:cubicBezTo>
                    <a:pt x="33" y="237"/>
                    <a:pt x="31" y="240"/>
                    <a:pt x="31" y="242"/>
                  </a:cubicBezTo>
                  <a:close/>
                  <a:moveTo>
                    <a:pt x="25" y="195"/>
                  </a:moveTo>
                  <a:cubicBezTo>
                    <a:pt x="28" y="214"/>
                    <a:pt x="28" y="214"/>
                    <a:pt x="28" y="214"/>
                  </a:cubicBezTo>
                  <a:cubicBezTo>
                    <a:pt x="28" y="216"/>
                    <a:pt x="30" y="218"/>
                    <a:pt x="33" y="218"/>
                  </a:cubicBezTo>
                  <a:cubicBezTo>
                    <a:pt x="36" y="217"/>
                    <a:pt x="37" y="215"/>
                    <a:pt x="37" y="213"/>
                  </a:cubicBezTo>
                  <a:cubicBezTo>
                    <a:pt x="35" y="194"/>
                    <a:pt x="35" y="194"/>
                    <a:pt x="35" y="194"/>
                  </a:cubicBezTo>
                  <a:cubicBezTo>
                    <a:pt x="34" y="191"/>
                    <a:pt x="32" y="189"/>
                    <a:pt x="29" y="190"/>
                  </a:cubicBezTo>
                  <a:cubicBezTo>
                    <a:pt x="27" y="190"/>
                    <a:pt x="25" y="192"/>
                    <a:pt x="25" y="195"/>
                  </a:cubicBezTo>
                  <a:close/>
                  <a:moveTo>
                    <a:pt x="19" y="148"/>
                  </a:moveTo>
                  <a:cubicBezTo>
                    <a:pt x="22" y="167"/>
                    <a:pt x="22" y="167"/>
                    <a:pt x="22" y="167"/>
                  </a:cubicBezTo>
                  <a:cubicBezTo>
                    <a:pt x="22" y="169"/>
                    <a:pt x="24" y="171"/>
                    <a:pt x="27" y="171"/>
                  </a:cubicBezTo>
                  <a:cubicBezTo>
                    <a:pt x="29" y="170"/>
                    <a:pt x="31" y="168"/>
                    <a:pt x="31" y="165"/>
                  </a:cubicBezTo>
                  <a:cubicBezTo>
                    <a:pt x="28" y="146"/>
                    <a:pt x="28" y="146"/>
                    <a:pt x="28" y="146"/>
                  </a:cubicBezTo>
                  <a:cubicBezTo>
                    <a:pt x="28" y="144"/>
                    <a:pt x="26" y="142"/>
                    <a:pt x="23" y="142"/>
                  </a:cubicBezTo>
                  <a:cubicBezTo>
                    <a:pt x="21" y="143"/>
                    <a:pt x="19" y="145"/>
                    <a:pt x="19" y="148"/>
                  </a:cubicBezTo>
                  <a:close/>
                  <a:moveTo>
                    <a:pt x="13" y="100"/>
                  </a:moveTo>
                  <a:cubicBezTo>
                    <a:pt x="15" y="119"/>
                    <a:pt x="15" y="119"/>
                    <a:pt x="15" y="119"/>
                  </a:cubicBezTo>
                  <a:cubicBezTo>
                    <a:pt x="16" y="122"/>
                    <a:pt x="18" y="124"/>
                    <a:pt x="21" y="123"/>
                  </a:cubicBezTo>
                  <a:cubicBezTo>
                    <a:pt x="23" y="123"/>
                    <a:pt x="25" y="121"/>
                    <a:pt x="25" y="118"/>
                  </a:cubicBezTo>
                  <a:cubicBezTo>
                    <a:pt x="22" y="99"/>
                    <a:pt x="22" y="99"/>
                    <a:pt x="22" y="99"/>
                  </a:cubicBezTo>
                  <a:cubicBezTo>
                    <a:pt x="22" y="97"/>
                    <a:pt x="19" y="95"/>
                    <a:pt x="17" y="95"/>
                  </a:cubicBezTo>
                  <a:cubicBezTo>
                    <a:pt x="14" y="95"/>
                    <a:pt x="13" y="98"/>
                    <a:pt x="13" y="100"/>
                  </a:cubicBezTo>
                  <a:close/>
                  <a:moveTo>
                    <a:pt x="7" y="53"/>
                  </a:moveTo>
                  <a:cubicBezTo>
                    <a:pt x="9" y="72"/>
                    <a:pt x="9" y="72"/>
                    <a:pt x="9" y="72"/>
                  </a:cubicBezTo>
                  <a:cubicBezTo>
                    <a:pt x="10" y="74"/>
                    <a:pt x="12" y="76"/>
                    <a:pt x="14" y="76"/>
                  </a:cubicBezTo>
                  <a:cubicBezTo>
                    <a:pt x="17" y="76"/>
                    <a:pt x="19" y="73"/>
                    <a:pt x="18" y="71"/>
                  </a:cubicBezTo>
                  <a:cubicBezTo>
                    <a:pt x="16" y="52"/>
                    <a:pt x="16" y="52"/>
                    <a:pt x="16" y="52"/>
                  </a:cubicBezTo>
                  <a:cubicBezTo>
                    <a:pt x="16" y="49"/>
                    <a:pt x="13" y="47"/>
                    <a:pt x="11" y="48"/>
                  </a:cubicBezTo>
                  <a:cubicBezTo>
                    <a:pt x="8" y="48"/>
                    <a:pt x="6" y="50"/>
                    <a:pt x="7" y="53"/>
                  </a:cubicBezTo>
                  <a:close/>
                  <a:moveTo>
                    <a:pt x="1" y="6"/>
                  </a:moveTo>
                  <a:cubicBezTo>
                    <a:pt x="3" y="25"/>
                    <a:pt x="3" y="25"/>
                    <a:pt x="3" y="25"/>
                  </a:cubicBezTo>
                  <a:cubicBezTo>
                    <a:pt x="3" y="27"/>
                    <a:pt x="6" y="29"/>
                    <a:pt x="8" y="29"/>
                  </a:cubicBezTo>
                  <a:cubicBezTo>
                    <a:pt x="11" y="28"/>
                    <a:pt x="13" y="26"/>
                    <a:pt x="12" y="23"/>
                  </a:cubicBezTo>
                  <a:cubicBezTo>
                    <a:pt x="10" y="5"/>
                    <a:pt x="10" y="5"/>
                    <a:pt x="10" y="5"/>
                  </a:cubicBezTo>
                  <a:cubicBezTo>
                    <a:pt x="10" y="2"/>
                    <a:pt x="7" y="0"/>
                    <a:pt x="5" y="1"/>
                  </a:cubicBezTo>
                  <a:cubicBezTo>
                    <a:pt x="2" y="1"/>
                    <a:pt x="0" y="3"/>
                    <a:pt x="1" y="6"/>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3" name="işḷïdè">
              <a:extLst>
                <a:ext uri="{FF2B5EF4-FFF2-40B4-BE49-F238E27FC236}">
                  <a16:creationId xmlns="" xmlns:a16="http://schemas.microsoft.com/office/drawing/2014/main" id="{EA0D07F0-F0C7-420B-A831-CE50AB94FA4A}"/>
                </a:ext>
              </a:extLst>
            </p:cNvPr>
            <p:cNvSpPr/>
            <p:nvPr/>
          </p:nvSpPr>
          <p:spPr bwMode="auto">
            <a:xfrm>
              <a:off x="2746868" y="3291713"/>
              <a:ext cx="10515" cy="17745"/>
            </a:xfrm>
            <a:custGeom>
              <a:avLst/>
              <a:gdLst>
                <a:gd name="T0" fmla="*/ 1 w 11"/>
                <a:gd name="T1" fmla="*/ 5 h 19"/>
                <a:gd name="T2" fmla="*/ 2 w 11"/>
                <a:gd name="T3" fmla="*/ 15 h 19"/>
                <a:gd name="T4" fmla="*/ 7 w 11"/>
                <a:gd name="T5" fmla="*/ 19 h 19"/>
                <a:gd name="T6" fmla="*/ 11 w 11"/>
                <a:gd name="T7" fmla="*/ 13 h 19"/>
                <a:gd name="T8" fmla="*/ 10 w 11"/>
                <a:gd name="T9" fmla="*/ 4 h 19"/>
                <a:gd name="T10" fmla="*/ 5 w 11"/>
                <a:gd name="T11" fmla="*/ 0 h 19"/>
                <a:gd name="T12" fmla="*/ 1 w 11"/>
                <a:gd name="T13" fmla="*/ 5 h 19"/>
              </a:gdLst>
              <a:ahLst/>
              <a:cxnLst>
                <a:cxn ang="0">
                  <a:pos x="T0" y="T1"/>
                </a:cxn>
                <a:cxn ang="0">
                  <a:pos x="T2" y="T3"/>
                </a:cxn>
                <a:cxn ang="0">
                  <a:pos x="T4" y="T5"/>
                </a:cxn>
                <a:cxn ang="0">
                  <a:pos x="T6" y="T7"/>
                </a:cxn>
                <a:cxn ang="0">
                  <a:pos x="T8" y="T9"/>
                </a:cxn>
                <a:cxn ang="0">
                  <a:pos x="T10" y="T11"/>
                </a:cxn>
                <a:cxn ang="0">
                  <a:pos x="T12" y="T13"/>
                </a:cxn>
              </a:cxnLst>
              <a:rect l="0" t="0" r="r" b="b"/>
              <a:pathLst>
                <a:path w="11" h="19">
                  <a:moveTo>
                    <a:pt x="1" y="5"/>
                  </a:moveTo>
                  <a:cubicBezTo>
                    <a:pt x="2" y="15"/>
                    <a:pt x="2" y="15"/>
                    <a:pt x="2" y="15"/>
                  </a:cubicBezTo>
                  <a:cubicBezTo>
                    <a:pt x="2" y="17"/>
                    <a:pt x="4" y="19"/>
                    <a:pt x="7" y="19"/>
                  </a:cubicBezTo>
                  <a:cubicBezTo>
                    <a:pt x="10" y="18"/>
                    <a:pt x="11" y="16"/>
                    <a:pt x="11" y="13"/>
                  </a:cubicBezTo>
                  <a:cubicBezTo>
                    <a:pt x="10" y="4"/>
                    <a:pt x="10" y="4"/>
                    <a:pt x="10" y="4"/>
                  </a:cubicBezTo>
                  <a:cubicBezTo>
                    <a:pt x="10" y="2"/>
                    <a:pt x="7" y="0"/>
                    <a:pt x="5" y="0"/>
                  </a:cubicBezTo>
                  <a:cubicBezTo>
                    <a:pt x="2" y="1"/>
                    <a:pt x="0" y="3"/>
                    <a:pt x="1" y="5"/>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4" name="îṧḷîḓè">
              <a:extLst>
                <a:ext uri="{FF2B5EF4-FFF2-40B4-BE49-F238E27FC236}">
                  <a16:creationId xmlns="" xmlns:a16="http://schemas.microsoft.com/office/drawing/2014/main" id="{6DC4A881-A7A0-4C05-A0DA-F7431FF6B4A7}"/>
                </a:ext>
              </a:extLst>
            </p:cNvPr>
            <p:cNvSpPr/>
            <p:nvPr/>
          </p:nvSpPr>
          <p:spPr bwMode="auto">
            <a:xfrm>
              <a:off x="2879623" y="2938794"/>
              <a:ext cx="9858" cy="18402"/>
            </a:xfrm>
            <a:custGeom>
              <a:avLst/>
              <a:gdLst>
                <a:gd name="T0" fmla="*/ 0 w 11"/>
                <a:gd name="T1" fmla="*/ 6 h 20"/>
                <a:gd name="T2" fmla="*/ 1 w 11"/>
                <a:gd name="T3" fmla="*/ 15 h 20"/>
                <a:gd name="T4" fmla="*/ 6 w 11"/>
                <a:gd name="T5" fmla="*/ 19 h 20"/>
                <a:gd name="T6" fmla="*/ 11 w 11"/>
                <a:gd name="T7" fmla="*/ 14 h 20"/>
                <a:gd name="T8" fmla="*/ 9 w 11"/>
                <a:gd name="T9" fmla="*/ 5 h 20"/>
                <a:gd name="T10" fmla="*/ 4 w 11"/>
                <a:gd name="T11" fmla="*/ 1 h 20"/>
                <a:gd name="T12" fmla="*/ 0 w 11"/>
                <a:gd name="T13" fmla="*/ 6 h 20"/>
              </a:gdLst>
              <a:ahLst/>
              <a:cxnLst>
                <a:cxn ang="0">
                  <a:pos x="T0" y="T1"/>
                </a:cxn>
                <a:cxn ang="0">
                  <a:pos x="T2" y="T3"/>
                </a:cxn>
                <a:cxn ang="0">
                  <a:pos x="T4" y="T5"/>
                </a:cxn>
                <a:cxn ang="0">
                  <a:pos x="T6" y="T7"/>
                </a:cxn>
                <a:cxn ang="0">
                  <a:pos x="T8" y="T9"/>
                </a:cxn>
                <a:cxn ang="0">
                  <a:pos x="T10" y="T11"/>
                </a:cxn>
                <a:cxn ang="0">
                  <a:pos x="T12" y="T13"/>
                </a:cxn>
              </a:cxnLst>
              <a:rect l="0" t="0" r="r" b="b"/>
              <a:pathLst>
                <a:path w="11" h="20">
                  <a:moveTo>
                    <a:pt x="0" y="6"/>
                  </a:moveTo>
                  <a:cubicBezTo>
                    <a:pt x="1" y="15"/>
                    <a:pt x="1" y="15"/>
                    <a:pt x="1" y="15"/>
                  </a:cubicBezTo>
                  <a:cubicBezTo>
                    <a:pt x="2" y="18"/>
                    <a:pt x="4" y="20"/>
                    <a:pt x="6" y="19"/>
                  </a:cubicBezTo>
                  <a:cubicBezTo>
                    <a:pt x="9" y="19"/>
                    <a:pt x="11" y="17"/>
                    <a:pt x="11" y="14"/>
                  </a:cubicBezTo>
                  <a:cubicBezTo>
                    <a:pt x="9" y="5"/>
                    <a:pt x="9" y="5"/>
                    <a:pt x="9" y="5"/>
                  </a:cubicBezTo>
                  <a:cubicBezTo>
                    <a:pt x="9" y="2"/>
                    <a:pt x="7" y="0"/>
                    <a:pt x="4" y="1"/>
                  </a:cubicBezTo>
                  <a:cubicBezTo>
                    <a:pt x="2" y="1"/>
                    <a:pt x="0" y="3"/>
                    <a:pt x="0" y="6"/>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5" name="íṥlïďè">
              <a:extLst>
                <a:ext uri="{FF2B5EF4-FFF2-40B4-BE49-F238E27FC236}">
                  <a16:creationId xmlns="" xmlns:a16="http://schemas.microsoft.com/office/drawing/2014/main" id="{5DA3E19C-9274-4E8A-A9F2-DAA8BFBE66BD}"/>
                </a:ext>
              </a:extLst>
            </p:cNvPr>
            <p:cNvSpPr/>
            <p:nvPr/>
          </p:nvSpPr>
          <p:spPr bwMode="auto">
            <a:xfrm>
              <a:off x="2882908" y="2972969"/>
              <a:ext cx="45347" cy="279312"/>
            </a:xfrm>
            <a:custGeom>
              <a:avLst/>
              <a:gdLst>
                <a:gd name="T0" fmla="*/ 36 w 48"/>
                <a:gd name="T1" fmla="*/ 276 h 298"/>
                <a:gd name="T2" fmla="*/ 38 w 48"/>
                <a:gd name="T3" fmla="*/ 294 h 298"/>
                <a:gd name="T4" fmla="*/ 44 w 48"/>
                <a:gd name="T5" fmla="*/ 298 h 298"/>
                <a:gd name="T6" fmla="*/ 48 w 48"/>
                <a:gd name="T7" fmla="*/ 293 h 298"/>
                <a:gd name="T8" fmla="*/ 45 w 48"/>
                <a:gd name="T9" fmla="*/ 275 h 298"/>
                <a:gd name="T10" fmla="*/ 40 w 48"/>
                <a:gd name="T11" fmla="*/ 271 h 298"/>
                <a:gd name="T12" fmla="*/ 36 w 48"/>
                <a:gd name="T13" fmla="*/ 276 h 298"/>
                <a:gd name="T14" fmla="*/ 30 w 48"/>
                <a:gd name="T15" fmla="*/ 231 h 298"/>
                <a:gd name="T16" fmla="*/ 33 w 48"/>
                <a:gd name="T17" fmla="*/ 249 h 298"/>
                <a:gd name="T18" fmla="*/ 38 w 48"/>
                <a:gd name="T19" fmla="*/ 253 h 298"/>
                <a:gd name="T20" fmla="*/ 42 w 48"/>
                <a:gd name="T21" fmla="*/ 248 h 298"/>
                <a:gd name="T22" fmla="*/ 39 w 48"/>
                <a:gd name="T23" fmla="*/ 230 h 298"/>
                <a:gd name="T24" fmla="*/ 34 w 48"/>
                <a:gd name="T25" fmla="*/ 226 h 298"/>
                <a:gd name="T26" fmla="*/ 30 w 48"/>
                <a:gd name="T27" fmla="*/ 231 h 298"/>
                <a:gd name="T28" fmla="*/ 24 w 48"/>
                <a:gd name="T29" fmla="*/ 186 h 298"/>
                <a:gd name="T30" fmla="*/ 27 w 48"/>
                <a:gd name="T31" fmla="*/ 204 h 298"/>
                <a:gd name="T32" fmla="*/ 32 w 48"/>
                <a:gd name="T33" fmla="*/ 208 h 298"/>
                <a:gd name="T34" fmla="*/ 36 w 48"/>
                <a:gd name="T35" fmla="*/ 203 h 298"/>
                <a:gd name="T36" fmla="*/ 34 w 48"/>
                <a:gd name="T37" fmla="*/ 185 h 298"/>
                <a:gd name="T38" fmla="*/ 28 w 48"/>
                <a:gd name="T39" fmla="*/ 181 h 298"/>
                <a:gd name="T40" fmla="*/ 24 w 48"/>
                <a:gd name="T41" fmla="*/ 186 h 298"/>
                <a:gd name="T42" fmla="*/ 18 w 48"/>
                <a:gd name="T43" fmla="*/ 141 h 298"/>
                <a:gd name="T44" fmla="*/ 21 w 48"/>
                <a:gd name="T45" fmla="*/ 159 h 298"/>
                <a:gd name="T46" fmla="*/ 26 w 48"/>
                <a:gd name="T47" fmla="*/ 163 h 298"/>
                <a:gd name="T48" fmla="*/ 30 w 48"/>
                <a:gd name="T49" fmla="*/ 157 h 298"/>
                <a:gd name="T50" fmla="*/ 28 w 48"/>
                <a:gd name="T51" fmla="*/ 139 h 298"/>
                <a:gd name="T52" fmla="*/ 22 w 48"/>
                <a:gd name="T53" fmla="*/ 135 h 298"/>
                <a:gd name="T54" fmla="*/ 18 w 48"/>
                <a:gd name="T55" fmla="*/ 141 h 298"/>
                <a:gd name="T56" fmla="*/ 13 w 48"/>
                <a:gd name="T57" fmla="*/ 95 h 298"/>
                <a:gd name="T58" fmla="*/ 15 w 48"/>
                <a:gd name="T59" fmla="*/ 114 h 298"/>
                <a:gd name="T60" fmla="*/ 20 w 48"/>
                <a:gd name="T61" fmla="*/ 118 h 298"/>
                <a:gd name="T62" fmla="*/ 24 w 48"/>
                <a:gd name="T63" fmla="*/ 112 h 298"/>
                <a:gd name="T64" fmla="*/ 22 w 48"/>
                <a:gd name="T65" fmla="*/ 94 h 298"/>
                <a:gd name="T66" fmla="*/ 17 w 48"/>
                <a:gd name="T67" fmla="*/ 90 h 298"/>
                <a:gd name="T68" fmla="*/ 13 w 48"/>
                <a:gd name="T69" fmla="*/ 95 h 298"/>
                <a:gd name="T70" fmla="*/ 7 w 48"/>
                <a:gd name="T71" fmla="*/ 50 h 298"/>
                <a:gd name="T72" fmla="*/ 9 w 48"/>
                <a:gd name="T73" fmla="*/ 68 h 298"/>
                <a:gd name="T74" fmla="*/ 14 w 48"/>
                <a:gd name="T75" fmla="*/ 72 h 298"/>
                <a:gd name="T76" fmla="*/ 18 w 48"/>
                <a:gd name="T77" fmla="*/ 67 h 298"/>
                <a:gd name="T78" fmla="*/ 16 w 48"/>
                <a:gd name="T79" fmla="*/ 49 h 298"/>
                <a:gd name="T80" fmla="*/ 11 w 48"/>
                <a:gd name="T81" fmla="*/ 45 h 298"/>
                <a:gd name="T82" fmla="*/ 7 w 48"/>
                <a:gd name="T83" fmla="*/ 50 h 298"/>
                <a:gd name="T84" fmla="*/ 1 w 48"/>
                <a:gd name="T85" fmla="*/ 5 h 298"/>
                <a:gd name="T86" fmla="*/ 3 w 48"/>
                <a:gd name="T87" fmla="*/ 23 h 298"/>
                <a:gd name="T88" fmla="*/ 8 w 48"/>
                <a:gd name="T89" fmla="*/ 27 h 298"/>
                <a:gd name="T90" fmla="*/ 12 w 48"/>
                <a:gd name="T91" fmla="*/ 22 h 298"/>
                <a:gd name="T92" fmla="*/ 10 w 48"/>
                <a:gd name="T93" fmla="*/ 4 h 298"/>
                <a:gd name="T94" fmla="*/ 5 w 48"/>
                <a:gd name="T95" fmla="*/ 0 h 298"/>
                <a:gd name="T96" fmla="*/ 1 w 48"/>
                <a:gd name="T97" fmla="*/ 5 h 2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48" h="298">
                  <a:moveTo>
                    <a:pt x="36" y="276"/>
                  </a:moveTo>
                  <a:cubicBezTo>
                    <a:pt x="38" y="294"/>
                    <a:pt x="38" y="294"/>
                    <a:pt x="38" y="294"/>
                  </a:cubicBezTo>
                  <a:cubicBezTo>
                    <a:pt x="39" y="297"/>
                    <a:pt x="41" y="298"/>
                    <a:pt x="44" y="298"/>
                  </a:cubicBezTo>
                  <a:cubicBezTo>
                    <a:pt x="46" y="298"/>
                    <a:pt x="48" y="295"/>
                    <a:pt x="48" y="293"/>
                  </a:cubicBezTo>
                  <a:cubicBezTo>
                    <a:pt x="45" y="275"/>
                    <a:pt x="45" y="275"/>
                    <a:pt x="45" y="275"/>
                  </a:cubicBezTo>
                  <a:cubicBezTo>
                    <a:pt x="45" y="272"/>
                    <a:pt x="43" y="270"/>
                    <a:pt x="40" y="271"/>
                  </a:cubicBezTo>
                  <a:cubicBezTo>
                    <a:pt x="38" y="271"/>
                    <a:pt x="36" y="273"/>
                    <a:pt x="36" y="276"/>
                  </a:cubicBezTo>
                  <a:close/>
                  <a:moveTo>
                    <a:pt x="30" y="231"/>
                  </a:moveTo>
                  <a:cubicBezTo>
                    <a:pt x="33" y="249"/>
                    <a:pt x="33" y="249"/>
                    <a:pt x="33" y="249"/>
                  </a:cubicBezTo>
                  <a:cubicBezTo>
                    <a:pt x="33" y="251"/>
                    <a:pt x="35" y="253"/>
                    <a:pt x="38" y="253"/>
                  </a:cubicBezTo>
                  <a:cubicBezTo>
                    <a:pt x="40" y="253"/>
                    <a:pt x="42" y="250"/>
                    <a:pt x="42" y="248"/>
                  </a:cubicBezTo>
                  <a:cubicBezTo>
                    <a:pt x="39" y="230"/>
                    <a:pt x="39" y="230"/>
                    <a:pt x="39" y="230"/>
                  </a:cubicBezTo>
                  <a:cubicBezTo>
                    <a:pt x="39" y="227"/>
                    <a:pt x="37" y="225"/>
                    <a:pt x="34" y="226"/>
                  </a:cubicBezTo>
                  <a:cubicBezTo>
                    <a:pt x="32" y="226"/>
                    <a:pt x="30" y="228"/>
                    <a:pt x="30" y="231"/>
                  </a:cubicBezTo>
                  <a:close/>
                  <a:moveTo>
                    <a:pt x="24" y="186"/>
                  </a:moveTo>
                  <a:cubicBezTo>
                    <a:pt x="27" y="204"/>
                    <a:pt x="27" y="204"/>
                    <a:pt x="27" y="204"/>
                  </a:cubicBezTo>
                  <a:cubicBezTo>
                    <a:pt x="27" y="206"/>
                    <a:pt x="29" y="208"/>
                    <a:pt x="32" y="208"/>
                  </a:cubicBezTo>
                  <a:cubicBezTo>
                    <a:pt x="34" y="207"/>
                    <a:pt x="36" y="205"/>
                    <a:pt x="36" y="203"/>
                  </a:cubicBezTo>
                  <a:cubicBezTo>
                    <a:pt x="34" y="185"/>
                    <a:pt x="34" y="185"/>
                    <a:pt x="34" y="185"/>
                  </a:cubicBezTo>
                  <a:cubicBezTo>
                    <a:pt x="33" y="182"/>
                    <a:pt x="31" y="180"/>
                    <a:pt x="28" y="181"/>
                  </a:cubicBezTo>
                  <a:cubicBezTo>
                    <a:pt x="26" y="181"/>
                    <a:pt x="24" y="183"/>
                    <a:pt x="24" y="186"/>
                  </a:cubicBezTo>
                  <a:close/>
                  <a:moveTo>
                    <a:pt x="18" y="141"/>
                  </a:moveTo>
                  <a:cubicBezTo>
                    <a:pt x="21" y="159"/>
                    <a:pt x="21" y="159"/>
                    <a:pt x="21" y="159"/>
                  </a:cubicBezTo>
                  <a:cubicBezTo>
                    <a:pt x="21" y="161"/>
                    <a:pt x="23" y="163"/>
                    <a:pt x="26" y="163"/>
                  </a:cubicBezTo>
                  <a:cubicBezTo>
                    <a:pt x="29" y="162"/>
                    <a:pt x="30" y="160"/>
                    <a:pt x="30" y="157"/>
                  </a:cubicBezTo>
                  <a:cubicBezTo>
                    <a:pt x="28" y="139"/>
                    <a:pt x="28" y="139"/>
                    <a:pt x="28" y="139"/>
                  </a:cubicBezTo>
                  <a:cubicBezTo>
                    <a:pt x="27" y="137"/>
                    <a:pt x="25" y="135"/>
                    <a:pt x="22" y="135"/>
                  </a:cubicBezTo>
                  <a:cubicBezTo>
                    <a:pt x="20" y="136"/>
                    <a:pt x="18" y="138"/>
                    <a:pt x="18" y="141"/>
                  </a:cubicBezTo>
                  <a:close/>
                  <a:moveTo>
                    <a:pt x="13" y="95"/>
                  </a:moveTo>
                  <a:cubicBezTo>
                    <a:pt x="15" y="114"/>
                    <a:pt x="15" y="114"/>
                    <a:pt x="15" y="114"/>
                  </a:cubicBezTo>
                  <a:cubicBezTo>
                    <a:pt x="15" y="116"/>
                    <a:pt x="18" y="118"/>
                    <a:pt x="20" y="118"/>
                  </a:cubicBezTo>
                  <a:cubicBezTo>
                    <a:pt x="23" y="117"/>
                    <a:pt x="25" y="115"/>
                    <a:pt x="24" y="112"/>
                  </a:cubicBezTo>
                  <a:cubicBezTo>
                    <a:pt x="22" y="94"/>
                    <a:pt x="22" y="94"/>
                    <a:pt x="22" y="94"/>
                  </a:cubicBezTo>
                  <a:cubicBezTo>
                    <a:pt x="21" y="92"/>
                    <a:pt x="19" y="90"/>
                    <a:pt x="17" y="90"/>
                  </a:cubicBezTo>
                  <a:cubicBezTo>
                    <a:pt x="14" y="91"/>
                    <a:pt x="12" y="93"/>
                    <a:pt x="13" y="95"/>
                  </a:cubicBezTo>
                  <a:close/>
                  <a:moveTo>
                    <a:pt x="7" y="50"/>
                  </a:moveTo>
                  <a:cubicBezTo>
                    <a:pt x="9" y="68"/>
                    <a:pt x="9" y="68"/>
                    <a:pt x="9" y="68"/>
                  </a:cubicBezTo>
                  <a:cubicBezTo>
                    <a:pt x="9" y="71"/>
                    <a:pt x="12" y="73"/>
                    <a:pt x="14" y="72"/>
                  </a:cubicBezTo>
                  <a:cubicBezTo>
                    <a:pt x="17" y="72"/>
                    <a:pt x="19" y="70"/>
                    <a:pt x="18" y="67"/>
                  </a:cubicBezTo>
                  <a:cubicBezTo>
                    <a:pt x="16" y="49"/>
                    <a:pt x="16" y="49"/>
                    <a:pt x="16" y="49"/>
                  </a:cubicBezTo>
                  <a:cubicBezTo>
                    <a:pt x="16" y="47"/>
                    <a:pt x="13" y="45"/>
                    <a:pt x="11" y="45"/>
                  </a:cubicBezTo>
                  <a:cubicBezTo>
                    <a:pt x="8" y="45"/>
                    <a:pt x="6" y="48"/>
                    <a:pt x="7" y="50"/>
                  </a:cubicBezTo>
                  <a:close/>
                  <a:moveTo>
                    <a:pt x="1" y="5"/>
                  </a:moveTo>
                  <a:cubicBezTo>
                    <a:pt x="3" y="23"/>
                    <a:pt x="3" y="23"/>
                    <a:pt x="3" y="23"/>
                  </a:cubicBezTo>
                  <a:cubicBezTo>
                    <a:pt x="3" y="26"/>
                    <a:pt x="6" y="28"/>
                    <a:pt x="8" y="27"/>
                  </a:cubicBezTo>
                  <a:cubicBezTo>
                    <a:pt x="11" y="27"/>
                    <a:pt x="13" y="25"/>
                    <a:pt x="12" y="22"/>
                  </a:cubicBezTo>
                  <a:cubicBezTo>
                    <a:pt x="10" y="4"/>
                    <a:pt x="10" y="4"/>
                    <a:pt x="10" y="4"/>
                  </a:cubicBezTo>
                  <a:cubicBezTo>
                    <a:pt x="10" y="1"/>
                    <a:pt x="7" y="0"/>
                    <a:pt x="5" y="0"/>
                  </a:cubicBezTo>
                  <a:cubicBezTo>
                    <a:pt x="2" y="0"/>
                    <a:pt x="0" y="3"/>
                    <a:pt x="1" y="5"/>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6" name="iṡḻïḓé">
              <a:extLst>
                <a:ext uri="{FF2B5EF4-FFF2-40B4-BE49-F238E27FC236}">
                  <a16:creationId xmlns="" xmlns:a16="http://schemas.microsoft.com/office/drawing/2014/main" id="{20F9A165-563B-4C66-A541-F56628D289B0}"/>
                </a:ext>
              </a:extLst>
            </p:cNvPr>
            <p:cNvSpPr/>
            <p:nvPr/>
          </p:nvSpPr>
          <p:spPr bwMode="auto">
            <a:xfrm>
              <a:off x="2922341" y="3268711"/>
              <a:ext cx="10515" cy="18402"/>
            </a:xfrm>
            <a:custGeom>
              <a:avLst/>
              <a:gdLst>
                <a:gd name="T0" fmla="*/ 0 w 11"/>
                <a:gd name="T1" fmla="*/ 5 h 19"/>
                <a:gd name="T2" fmla="*/ 1 w 11"/>
                <a:gd name="T3" fmla="*/ 14 h 19"/>
                <a:gd name="T4" fmla="*/ 6 w 11"/>
                <a:gd name="T5" fmla="*/ 18 h 19"/>
                <a:gd name="T6" fmla="*/ 10 w 11"/>
                <a:gd name="T7" fmla="*/ 13 h 19"/>
                <a:gd name="T8" fmla="*/ 9 w 11"/>
                <a:gd name="T9" fmla="*/ 4 h 19"/>
                <a:gd name="T10" fmla="*/ 4 w 11"/>
                <a:gd name="T11" fmla="*/ 0 h 19"/>
                <a:gd name="T12" fmla="*/ 0 w 11"/>
                <a:gd name="T13" fmla="*/ 5 h 19"/>
              </a:gdLst>
              <a:ahLst/>
              <a:cxnLst>
                <a:cxn ang="0">
                  <a:pos x="T0" y="T1"/>
                </a:cxn>
                <a:cxn ang="0">
                  <a:pos x="T2" y="T3"/>
                </a:cxn>
                <a:cxn ang="0">
                  <a:pos x="T4" y="T5"/>
                </a:cxn>
                <a:cxn ang="0">
                  <a:pos x="T6" y="T7"/>
                </a:cxn>
                <a:cxn ang="0">
                  <a:pos x="T8" y="T9"/>
                </a:cxn>
                <a:cxn ang="0">
                  <a:pos x="T10" y="T11"/>
                </a:cxn>
                <a:cxn ang="0">
                  <a:pos x="T12" y="T13"/>
                </a:cxn>
              </a:cxnLst>
              <a:rect l="0" t="0" r="r" b="b"/>
              <a:pathLst>
                <a:path w="11" h="19">
                  <a:moveTo>
                    <a:pt x="0" y="5"/>
                  </a:moveTo>
                  <a:cubicBezTo>
                    <a:pt x="1" y="14"/>
                    <a:pt x="1" y="14"/>
                    <a:pt x="1" y="14"/>
                  </a:cubicBezTo>
                  <a:cubicBezTo>
                    <a:pt x="2" y="17"/>
                    <a:pt x="4" y="19"/>
                    <a:pt x="6" y="18"/>
                  </a:cubicBezTo>
                  <a:cubicBezTo>
                    <a:pt x="9" y="18"/>
                    <a:pt x="11" y="16"/>
                    <a:pt x="10" y="13"/>
                  </a:cubicBezTo>
                  <a:cubicBezTo>
                    <a:pt x="9" y="4"/>
                    <a:pt x="9" y="4"/>
                    <a:pt x="9" y="4"/>
                  </a:cubicBezTo>
                  <a:cubicBezTo>
                    <a:pt x="9" y="1"/>
                    <a:pt x="7" y="0"/>
                    <a:pt x="4" y="0"/>
                  </a:cubicBezTo>
                  <a:cubicBezTo>
                    <a:pt x="1" y="0"/>
                    <a:pt x="0" y="3"/>
                    <a:pt x="0" y="5"/>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7" name="iṧḻîdé">
              <a:extLst>
                <a:ext uri="{FF2B5EF4-FFF2-40B4-BE49-F238E27FC236}">
                  <a16:creationId xmlns="" xmlns:a16="http://schemas.microsoft.com/office/drawing/2014/main" id="{2A24D61D-7AE9-4EB1-9017-B2C75E2B5918}"/>
                </a:ext>
              </a:extLst>
            </p:cNvPr>
            <p:cNvSpPr/>
            <p:nvPr/>
          </p:nvSpPr>
          <p:spPr bwMode="auto">
            <a:xfrm>
              <a:off x="2545763" y="2773836"/>
              <a:ext cx="9858" cy="17745"/>
            </a:xfrm>
            <a:custGeom>
              <a:avLst/>
              <a:gdLst>
                <a:gd name="T0" fmla="*/ 0 w 11"/>
                <a:gd name="T1" fmla="*/ 5 h 19"/>
                <a:gd name="T2" fmla="*/ 2 w 11"/>
                <a:gd name="T3" fmla="*/ 14 h 19"/>
                <a:gd name="T4" fmla="*/ 7 w 11"/>
                <a:gd name="T5" fmla="*/ 18 h 19"/>
                <a:gd name="T6" fmla="*/ 11 w 11"/>
                <a:gd name="T7" fmla="*/ 13 h 19"/>
                <a:gd name="T8" fmla="*/ 10 w 11"/>
                <a:gd name="T9" fmla="*/ 4 h 19"/>
                <a:gd name="T10" fmla="*/ 4 w 11"/>
                <a:gd name="T11" fmla="*/ 0 h 19"/>
                <a:gd name="T12" fmla="*/ 0 w 11"/>
                <a:gd name="T13" fmla="*/ 5 h 19"/>
              </a:gdLst>
              <a:ahLst/>
              <a:cxnLst>
                <a:cxn ang="0">
                  <a:pos x="T0" y="T1"/>
                </a:cxn>
                <a:cxn ang="0">
                  <a:pos x="T2" y="T3"/>
                </a:cxn>
                <a:cxn ang="0">
                  <a:pos x="T4" y="T5"/>
                </a:cxn>
                <a:cxn ang="0">
                  <a:pos x="T6" y="T7"/>
                </a:cxn>
                <a:cxn ang="0">
                  <a:pos x="T8" y="T9"/>
                </a:cxn>
                <a:cxn ang="0">
                  <a:pos x="T10" y="T11"/>
                </a:cxn>
                <a:cxn ang="0">
                  <a:pos x="T12" y="T13"/>
                </a:cxn>
              </a:cxnLst>
              <a:rect l="0" t="0" r="r" b="b"/>
              <a:pathLst>
                <a:path w="11" h="19">
                  <a:moveTo>
                    <a:pt x="0" y="5"/>
                  </a:moveTo>
                  <a:cubicBezTo>
                    <a:pt x="2" y="14"/>
                    <a:pt x="2" y="14"/>
                    <a:pt x="2" y="14"/>
                  </a:cubicBezTo>
                  <a:cubicBezTo>
                    <a:pt x="2" y="17"/>
                    <a:pt x="4" y="19"/>
                    <a:pt x="7" y="18"/>
                  </a:cubicBezTo>
                  <a:cubicBezTo>
                    <a:pt x="9" y="18"/>
                    <a:pt x="11" y="16"/>
                    <a:pt x="11" y="13"/>
                  </a:cubicBezTo>
                  <a:cubicBezTo>
                    <a:pt x="10" y="4"/>
                    <a:pt x="10" y="4"/>
                    <a:pt x="10" y="4"/>
                  </a:cubicBezTo>
                  <a:cubicBezTo>
                    <a:pt x="9" y="1"/>
                    <a:pt x="7" y="0"/>
                    <a:pt x="4" y="0"/>
                  </a:cubicBezTo>
                  <a:cubicBezTo>
                    <a:pt x="2" y="0"/>
                    <a:pt x="0" y="3"/>
                    <a:pt x="0" y="5"/>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8" name="isḷîḋè">
              <a:extLst>
                <a:ext uri="{FF2B5EF4-FFF2-40B4-BE49-F238E27FC236}">
                  <a16:creationId xmlns="" xmlns:a16="http://schemas.microsoft.com/office/drawing/2014/main" id="{A7527054-8B7A-4101-8922-454E16C6A50B}"/>
                </a:ext>
              </a:extLst>
            </p:cNvPr>
            <p:cNvSpPr/>
            <p:nvPr/>
          </p:nvSpPr>
          <p:spPr bwMode="auto">
            <a:xfrm>
              <a:off x="2550363" y="2809325"/>
              <a:ext cx="70321" cy="474501"/>
            </a:xfrm>
            <a:custGeom>
              <a:avLst/>
              <a:gdLst>
                <a:gd name="T0" fmla="*/ 65 w 75"/>
                <a:gd name="T1" fmla="*/ 502 h 507"/>
                <a:gd name="T2" fmla="*/ 75 w 75"/>
                <a:gd name="T3" fmla="*/ 501 h 507"/>
                <a:gd name="T4" fmla="*/ 67 w 75"/>
                <a:gd name="T5" fmla="*/ 478 h 507"/>
                <a:gd name="T6" fmla="*/ 57 w 75"/>
                <a:gd name="T7" fmla="*/ 435 h 507"/>
                <a:gd name="T8" fmla="*/ 64 w 75"/>
                <a:gd name="T9" fmla="*/ 459 h 507"/>
                <a:gd name="T10" fmla="*/ 66 w 75"/>
                <a:gd name="T11" fmla="*/ 434 h 507"/>
                <a:gd name="T12" fmla="*/ 57 w 75"/>
                <a:gd name="T13" fmla="*/ 435 h 507"/>
                <a:gd name="T14" fmla="*/ 53 w 75"/>
                <a:gd name="T15" fmla="*/ 407 h 507"/>
                <a:gd name="T16" fmla="*/ 62 w 75"/>
                <a:gd name="T17" fmla="*/ 406 h 507"/>
                <a:gd name="T18" fmla="*/ 54 w 75"/>
                <a:gd name="T19" fmla="*/ 382 h 507"/>
                <a:gd name="T20" fmla="*/ 44 w 75"/>
                <a:gd name="T21" fmla="*/ 340 h 507"/>
                <a:gd name="T22" fmla="*/ 52 w 75"/>
                <a:gd name="T23" fmla="*/ 363 h 507"/>
                <a:gd name="T24" fmla="*/ 53 w 75"/>
                <a:gd name="T25" fmla="*/ 339 h 507"/>
                <a:gd name="T26" fmla="*/ 44 w 75"/>
                <a:gd name="T27" fmla="*/ 340 h 507"/>
                <a:gd name="T28" fmla="*/ 40 w 75"/>
                <a:gd name="T29" fmla="*/ 311 h 507"/>
                <a:gd name="T30" fmla="*/ 50 w 75"/>
                <a:gd name="T31" fmla="*/ 310 h 507"/>
                <a:gd name="T32" fmla="*/ 42 w 75"/>
                <a:gd name="T33" fmla="*/ 287 h 507"/>
                <a:gd name="T34" fmla="*/ 32 w 75"/>
                <a:gd name="T35" fmla="*/ 244 h 507"/>
                <a:gd name="T36" fmla="*/ 39 w 75"/>
                <a:gd name="T37" fmla="*/ 267 h 507"/>
                <a:gd name="T38" fmla="*/ 41 w 75"/>
                <a:gd name="T39" fmla="*/ 243 h 507"/>
                <a:gd name="T40" fmla="*/ 32 w 75"/>
                <a:gd name="T41" fmla="*/ 244 h 507"/>
                <a:gd name="T42" fmla="*/ 28 w 75"/>
                <a:gd name="T43" fmla="*/ 215 h 507"/>
                <a:gd name="T44" fmla="*/ 37 w 75"/>
                <a:gd name="T45" fmla="*/ 214 h 507"/>
                <a:gd name="T46" fmla="*/ 29 w 75"/>
                <a:gd name="T47" fmla="*/ 191 h 507"/>
                <a:gd name="T48" fmla="*/ 19 w 75"/>
                <a:gd name="T49" fmla="*/ 149 h 507"/>
                <a:gd name="T50" fmla="*/ 27 w 75"/>
                <a:gd name="T51" fmla="*/ 172 h 507"/>
                <a:gd name="T52" fmla="*/ 28 w 75"/>
                <a:gd name="T53" fmla="*/ 147 h 507"/>
                <a:gd name="T54" fmla="*/ 19 w 75"/>
                <a:gd name="T55" fmla="*/ 149 h 507"/>
                <a:gd name="T56" fmla="*/ 15 w 75"/>
                <a:gd name="T57" fmla="*/ 120 h 507"/>
                <a:gd name="T58" fmla="*/ 25 w 75"/>
                <a:gd name="T59" fmla="*/ 119 h 507"/>
                <a:gd name="T60" fmla="*/ 17 w 75"/>
                <a:gd name="T61" fmla="*/ 96 h 507"/>
                <a:gd name="T62" fmla="*/ 7 w 75"/>
                <a:gd name="T63" fmla="*/ 53 h 507"/>
                <a:gd name="T64" fmla="*/ 14 w 75"/>
                <a:gd name="T65" fmla="*/ 76 h 507"/>
                <a:gd name="T66" fmla="*/ 16 w 75"/>
                <a:gd name="T67" fmla="*/ 52 h 507"/>
                <a:gd name="T68" fmla="*/ 7 w 75"/>
                <a:gd name="T69" fmla="*/ 53 h 507"/>
                <a:gd name="T70" fmla="*/ 3 w 75"/>
                <a:gd name="T71" fmla="*/ 24 h 507"/>
                <a:gd name="T72" fmla="*/ 12 w 75"/>
                <a:gd name="T73" fmla="*/ 23 h 507"/>
                <a:gd name="T74" fmla="*/ 4 w 75"/>
                <a:gd name="T75" fmla="*/ 0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75" h="507">
                  <a:moveTo>
                    <a:pt x="63" y="483"/>
                  </a:moveTo>
                  <a:cubicBezTo>
                    <a:pt x="65" y="502"/>
                    <a:pt x="65" y="502"/>
                    <a:pt x="65" y="502"/>
                  </a:cubicBezTo>
                  <a:cubicBezTo>
                    <a:pt x="66" y="505"/>
                    <a:pt x="68" y="507"/>
                    <a:pt x="70" y="506"/>
                  </a:cubicBezTo>
                  <a:cubicBezTo>
                    <a:pt x="73" y="506"/>
                    <a:pt x="75" y="504"/>
                    <a:pt x="75" y="501"/>
                  </a:cubicBezTo>
                  <a:cubicBezTo>
                    <a:pt x="72" y="482"/>
                    <a:pt x="72" y="482"/>
                    <a:pt x="72" y="482"/>
                  </a:cubicBezTo>
                  <a:cubicBezTo>
                    <a:pt x="72" y="479"/>
                    <a:pt x="69" y="478"/>
                    <a:pt x="67" y="478"/>
                  </a:cubicBezTo>
                  <a:cubicBezTo>
                    <a:pt x="64" y="478"/>
                    <a:pt x="62" y="481"/>
                    <a:pt x="63" y="483"/>
                  </a:cubicBezTo>
                  <a:close/>
                  <a:moveTo>
                    <a:pt x="57" y="435"/>
                  </a:moveTo>
                  <a:cubicBezTo>
                    <a:pt x="59" y="455"/>
                    <a:pt x="59" y="455"/>
                    <a:pt x="59" y="455"/>
                  </a:cubicBezTo>
                  <a:cubicBezTo>
                    <a:pt x="59" y="457"/>
                    <a:pt x="62" y="459"/>
                    <a:pt x="64" y="459"/>
                  </a:cubicBezTo>
                  <a:cubicBezTo>
                    <a:pt x="67" y="458"/>
                    <a:pt x="69" y="456"/>
                    <a:pt x="68" y="453"/>
                  </a:cubicBezTo>
                  <a:cubicBezTo>
                    <a:pt x="66" y="434"/>
                    <a:pt x="66" y="434"/>
                    <a:pt x="66" y="434"/>
                  </a:cubicBezTo>
                  <a:cubicBezTo>
                    <a:pt x="65" y="432"/>
                    <a:pt x="63" y="430"/>
                    <a:pt x="61" y="430"/>
                  </a:cubicBezTo>
                  <a:cubicBezTo>
                    <a:pt x="58" y="431"/>
                    <a:pt x="56" y="433"/>
                    <a:pt x="57" y="435"/>
                  </a:cubicBezTo>
                  <a:close/>
                  <a:moveTo>
                    <a:pt x="50" y="388"/>
                  </a:moveTo>
                  <a:cubicBezTo>
                    <a:pt x="53" y="407"/>
                    <a:pt x="53" y="407"/>
                    <a:pt x="53" y="407"/>
                  </a:cubicBezTo>
                  <a:cubicBezTo>
                    <a:pt x="53" y="409"/>
                    <a:pt x="55" y="411"/>
                    <a:pt x="58" y="411"/>
                  </a:cubicBezTo>
                  <a:cubicBezTo>
                    <a:pt x="61" y="410"/>
                    <a:pt x="62" y="408"/>
                    <a:pt x="62" y="406"/>
                  </a:cubicBezTo>
                  <a:cubicBezTo>
                    <a:pt x="60" y="386"/>
                    <a:pt x="60" y="386"/>
                    <a:pt x="60" y="386"/>
                  </a:cubicBezTo>
                  <a:cubicBezTo>
                    <a:pt x="59" y="384"/>
                    <a:pt x="57" y="382"/>
                    <a:pt x="54" y="382"/>
                  </a:cubicBezTo>
                  <a:cubicBezTo>
                    <a:pt x="52" y="383"/>
                    <a:pt x="50" y="385"/>
                    <a:pt x="50" y="388"/>
                  </a:cubicBezTo>
                  <a:close/>
                  <a:moveTo>
                    <a:pt x="44" y="340"/>
                  </a:moveTo>
                  <a:cubicBezTo>
                    <a:pt x="47" y="359"/>
                    <a:pt x="47" y="359"/>
                    <a:pt x="47" y="359"/>
                  </a:cubicBezTo>
                  <a:cubicBezTo>
                    <a:pt x="47" y="361"/>
                    <a:pt x="49" y="363"/>
                    <a:pt x="52" y="363"/>
                  </a:cubicBezTo>
                  <a:cubicBezTo>
                    <a:pt x="54" y="363"/>
                    <a:pt x="56" y="360"/>
                    <a:pt x="56" y="358"/>
                  </a:cubicBezTo>
                  <a:cubicBezTo>
                    <a:pt x="53" y="339"/>
                    <a:pt x="53" y="339"/>
                    <a:pt x="53" y="339"/>
                  </a:cubicBezTo>
                  <a:cubicBezTo>
                    <a:pt x="53" y="336"/>
                    <a:pt x="51" y="334"/>
                    <a:pt x="48" y="335"/>
                  </a:cubicBezTo>
                  <a:cubicBezTo>
                    <a:pt x="46" y="335"/>
                    <a:pt x="44" y="337"/>
                    <a:pt x="44" y="340"/>
                  </a:cubicBezTo>
                  <a:close/>
                  <a:moveTo>
                    <a:pt x="38" y="292"/>
                  </a:moveTo>
                  <a:cubicBezTo>
                    <a:pt x="40" y="311"/>
                    <a:pt x="40" y="311"/>
                    <a:pt x="40" y="311"/>
                  </a:cubicBezTo>
                  <a:cubicBezTo>
                    <a:pt x="41" y="314"/>
                    <a:pt x="43" y="315"/>
                    <a:pt x="46" y="315"/>
                  </a:cubicBezTo>
                  <a:cubicBezTo>
                    <a:pt x="48" y="315"/>
                    <a:pt x="50" y="312"/>
                    <a:pt x="50" y="310"/>
                  </a:cubicBezTo>
                  <a:cubicBezTo>
                    <a:pt x="47" y="291"/>
                    <a:pt x="47" y="291"/>
                    <a:pt x="47" y="291"/>
                  </a:cubicBezTo>
                  <a:cubicBezTo>
                    <a:pt x="47" y="288"/>
                    <a:pt x="44" y="286"/>
                    <a:pt x="42" y="287"/>
                  </a:cubicBezTo>
                  <a:cubicBezTo>
                    <a:pt x="39" y="287"/>
                    <a:pt x="37" y="289"/>
                    <a:pt x="38" y="292"/>
                  </a:cubicBezTo>
                  <a:close/>
                  <a:moveTo>
                    <a:pt x="32" y="244"/>
                  </a:moveTo>
                  <a:cubicBezTo>
                    <a:pt x="34" y="263"/>
                    <a:pt x="34" y="263"/>
                    <a:pt x="34" y="263"/>
                  </a:cubicBezTo>
                  <a:cubicBezTo>
                    <a:pt x="34" y="266"/>
                    <a:pt x="37" y="268"/>
                    <a:pt x="39" y="267"/>
                  </a:cubicBezTo>
                  <a:cubicBezTo>
                    <a:pt x="42" y="267"/>
                    <a:pt x="44" y="265"/>
                    <a:pt x="43" y="262"/>
                  </a:cubicBezTo>
                  <a:cubicBezTo>
                    <a:pt x="41" y="243"/>
                    <a:pt x="41" y="243"/>
                    <a:pt x="41" y="243"/>
                  </a:cubicBezTo>
                  <a:cubicBezTo>
                    <a:pt x="41" y="240"/>
                    <a:pt x="38" y="239"/>
                    <a:pt x="36" y="239"/>
                  </a:cubicBezTo>
                  <a:cubicBezTo>
                    <a:pt x="33" y="239"/>
                    <a:pt x="31" y="242"/>
                    <a:pt x="32" y="244"/>
                  </a:cubicBezTo>
                  <a:close/>
                  <a:moveTo>
                    <a:pt x="25" y="196"/>
                  </a:moveTo>
                  <a:cubicBezTo>
                    <a:pt x="28" y="215"/>
                    <a:pt x="28" y="215"/>
                    <a:pt x="28" y="215"/>
                  </a:cubicBezTo>
                  <a:cubicBezTo>
                    <a:pt x="28" y="218"/>
                    <a:pt x="31" y="220"/>
                    <a:pt x="33" y="220"/>
                  </a:cubicBezTo>
                  <a:cubicBezTo>
                    <a:pt x="36" y="219"/>
                    <a:pt x="37" y="217"/>
                    <a:pt x="37" y="214"/>
                  </a:cubicBezTo>
                  <a:cubicBezTo>
                    <a:pt x="35" y="195"/>
                    <a:pt x="35" y="195"/>
                    <a:pt x="35" y="195"/>
                  </a:cubicBezTo>
                  <a:cubicBezTo>
                    <a:pt x="34" y="193"/>
                    <a:pt x="32" y="191"/>
                    <a:pt x="29" y="191"/>
                  </a:cubicBezTo>
                  <a:cubicBezTo>
                    <a:pt x="27" y="191"/>
                    <a:pt x="25" y="194"/>
                    <a:pt x="25" y="196"/>
                  </a:cubicBezTo>
                  <a:close/>
                  <a:moveTo>
                    <a:pt x="19" y="149"/>
                  </a:moveTo>
                  <a:cubicBezTo>
                    <a:pt x="22" y="168"/>
                    <a:pt x="22" y="168"/>
                    <a:pt x="22" y="168"/>
                  </a:cubicBezTo>
                  <a:cubicBezTo>
                    <a:pt x="22" y="170"/>
                    <a:pt x="24" y="172"/>
                    <a:pt x="27" y="172"/>
                  </a:cubicBezTo>
                  <a:cubicBezTo>
                    <a:pt x="29" y="171"/>
                    <a:pt x="31" y="169"/>
                    <a:pt x="31" y="166"/>
                  </a:cubicBezTo>
                  <a:cubicBezTo>
                    <a:pt x="28" y="147"/>
                    <a:pt x="28" y="147"/>
                    <a:pt x="28" y="147"/>
                  </a:cubicBezTo>
                  <a:cubicBezTo>
                    <a:pt x="28" y="145"/>
                    <a:pt x="26" y="143"/>
                    <a:pt x="23" y="143"/>
                  </a:cubicBezTo>
                  <a:cubicBezTo>
                    <a:pt x="21" y="144"/>
                    <a:pt x="19" y="146"/>
                    <a:pt x="19" y="149"/>
                  </a:cubicBezTo>
                  <a:close/>
                  <a:moveTo>
                    <a:pt x="13" y="101"/>
                  </a:moveTo>
                  <a:cubicBezTo>
                    <a:pt x="15" y="120"/>
                    <a:pt x="15" y="120"/>
                    <a:pt x="15" y="120"/>
                  </a:cubicBezTo>
                  <a:cubicBezTo>
                    <a:pt x="16" y="122"/>
                    <a:pt x="18" y="124"/>
                    <a:pt x="21" y="124"/>
                  </a:cubicBezTo>
                  <a:cubicBezTo>
                    <a:pt x="23" y="124"/>
                    <a:pt x="25" y="121"/>
                    <a:pt x="25" y="119"/>
                  </a:cubicBezTo>
                  <a:cubicBezTo>
                    <a:pt x="22" y="100"/>
                    <a:pt x="22" y="100"/>
                    <a:pt x="22" y="100"/>
                  </a:cubicBezTo>
                  <a:cubicBezTo>
                    <a:pt x="22" y="97"/>
                    <a:pt x="19" y="95"/>
                    <a:pt x="17" y="96"/>
                  </a:cubicBezTo>
                  <a:cubicBezTo>
                    <a:pt x="14" y="96"/>
                    <a:pt x="13" y="98"/>
                    <a:pt x="13" y="101"/>
                  </a:cubicBezTo>
                  <a:close/>
                  <a:moveTo>
                    <a:pt x="7" y="53"/>
                  </a:moveTo>
                  <a:cubicBezTo>
                    <a:pt x="9" y="72"/>
                    <a:pt x="9" y="72"/>
                    <a:pt x="9" y="72"/>
                  </a:cubicBezTo>
                  <a:cubicBezTo>
                    <a:pt x="9" y="75"/>
                    <a:pt x="12" y="76"/>
                    <a:pt x="14" y="76"/>
                  </a:cubicBezTo>
                  <a:cubicBezTo>
                    <a:pt x="17" y="76"/>
                    <a:pt x="19" y="73"/>
                    <a:pt x="18" y="71"/>
                  </a:cubicBezTo>
                  <a:cubicBezTo>
                    <a:pt x="16" y="52"/>
                    <a:pt x="16" y="52"/>
                    <a:pt x="16" y="52"/>
                  </a:cubicBezTo>
                  <a:cubicBezTo>
                    <a:pt x="16" y="49"/>
                    <a:pt x="13" y="47"/>
                    <a:pt x="11" y="48"/>
                  </a:cubicBezTo>
                  <a:cubicBezTo>
                    <a:pt x="8" y="48"/>
                    <a:pt x="6" y="50"/>
                    <a:pt x="7" y="53"/>
                  </a:cubicBezTo>
                  <a:close/>
                  <a:moveTo>
                    <a:pt x="0" y="5"/>
                  </a:moveTo>
                  <a:cubicBezTo>
                    <a:pt x="3" y="24"/>
                    <a:pt x="3" y="24"/>
                    <a:pt x="3" y="24"/>
                  </a:cubicBezTo>
                  <a:cubicBezTo>
                    <a:pt x="3" y="27"/>
                    <a:pt x="6" y="29"/>
                    <a:pt x="8" y="28"/>
                  </a:cubicBezTo>
                  <a:cubicBezTo>
                    <a:pt x="11" y="28"/>
                    <a:pt x="12" y="26"/>
                    <a:pt x="12" y="23"/>
                  </a:cubicBezTo>
                  <a:cubicBezTo>
                    <a:pt x="10" y="4"/>
                    <a:pt x="10" y="4"/>
                    <a:pt x="10" y="4"/>
                  </a:cubicBezTo>
                  <a:cubicBezTo>
                    <a:pt x="9" y="1"/>
                    <a:pt x="7" y="0"/>
                    <a:pt x="4" y="0"/>
                  </a:cubicBezTo>
                  <a:cubicBezTo>
                    <a:pt x="2" y="0"/>
                    <a:pt x="0" y="3"/>
                    <a:pt x="0" y="5"/>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59" name="îṥḻïďé">
              <a:extLst>
                <a:ext uri="{FF2B5EF4-FFF2-40B4-BE49-F238E27FC236}">
                  <a16:creationId xmlns="" xmlns:a16="http://schemas.microsoft.com/office/drawing/2014/main" id="{995B8065-E62A-4EE2-A4F6-0EF410E74433}"/>
                </a:ext>
              </a:extLst>
            </p:cNvPr>
            <p:cNvSpPr/>
            <p:nvPr/>
          </p:nvSpPr>
          <p:spPr bwMode="auto">
            <a:xfrm>
              <a:off x="2614770" y="3300914"/>
              <a:ext cx="10515" cy="18402"/>
            </a:xfrm>
            <a:custGeom>
              <a:avLst/>
              <a:gdLst>
                <a:gd name="T0" fmla="*/ 0 w 11"/>
                <a:gd name="T1" fmla="*/ 6 h 20"/>
                <a:gd name="T2" fmla="*/ 1 w 11"/>
                <a:gd name="T3" fmla="*/ 15 h 20"/>
                <a:gd name="T4" fmla="*/ 6 w 11"/>
                <a:gd name="T5" fmla="*/ 19 h 20"/>
                <a:gd name="T6" fmla="*/ 10 w 11"/>
                <a:gd name="T7" fmla="*/ 14 h 20"/>
                <a:gd name="T8" fmla="*/ 9 w 11"/>
                <a:gd name="T9" fmla="*/ 5 h 20"/>
                <a:gd name="T10" fmla="*/ 4 w 11"/>
                <a:gd name="T11" fmla="*/ 1 h 20"/>
                <a:gd name="T12" fmla="*/ 0 w 11"/>
                <a:gd name="T13" fmla="*/ 6 h 20"/>
              </a:gdLst>
              <a:ahLst/>
              <a:cxnLst>
                <a:cxn ang="0">
                  <a:pos x="T0" y="T1"/>
                </a:cxn>
                <a:cxn ang="0">
                  <a:pos x="T2" y="T3"/>
                </a:cxn>
                <a:cxn ang="0">
                  <a:pos x="T4" y="T5"/>
                </a:cxn>
                <a:cxn ang="0">
                  <a:pos x="T6" y="T7"/>
                </a:cxn>
                <a:cxn ang="0">
                  <a:pos x="T8" y="T9"/>
                </a:cxn>
                <a:cxn ang="0">
                  <a:pos x="T10" y="T11"/>
                </a:cxn>
                <a:cxn ang="0">
                  <a:pos x="T12" y="T13"/>
                </a:cxn>
              </a:cxnLst>
              <a:rect l="0" t="0" r="r" b="b"/>
              <a:pathLst>
                <a:path w="11" h="20">
                  <a:moveTo>
                    <a:pt x="0" y="6"/>
                  </a:moveTo>
                  <a:cubicBezTo>
                    <a:pt x="1" y="15"/>
                    <a:pt x="1" y="15"/>
                    <a:pt x="1" y="15"/>
                  </a:cubicBezTo>
                  <a:cubicBezTo>
                    <a:pt x="2" y="18"/>
                    <a:pt x="4" y="20"/>
                    <a:pt x="6" y="19"/>
                  </a:cubicBezTo>
                  <a:cubicBezTo>
                    <a:pt x="9" y="19"/>
                    <a:pt x="11" y="17"/>
                    <a:pt x="10" y="14"/>
                  </a:cubicBezTo>
                  <a:cubicBezTo>
                    <a:pt x="9" y="5"/>
                    <a:pt x="9" y="5"/>
                    <a:pt x="9" y="5"/>
                  </a:cubicBezTo>
                  <a:cubicBezTo>
                    <a:pt x="9" y="2"/>
                    <a:pt x="7" y="0"/>
                    <a:pt x="4" y="1"/>
                  </a:cubicBezTo>
                  <a:cubicBezTo>
                    <a:pt x="1" y="1"/>
                    <a:pt x="0" y="3"/>
                    <a:pt x="0" y="6"/>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0" name="íṩ1îḍê">
              <a:extLst>
                <a:ext uri="{FF2B5EF4-FFF2-40B4-BE49-F238E27FC236}">
                  <a16:creationId xmlns="" xmlns:a16="http://schemas.microsoft.com/office/drawing/2014/main" id="{AE886875-A706-458E-9406-FE45AC234556}"/>
                </a:ext>
              </a:extLst>
            </p:cNvPr>
            <p:cNvSpPr/>
            <p:nvPr/>
          </p:nvSpPr>
          <p:spPr bwMode="auto">
            <a:xfrm>
              <a:off x="2230305" y="3052491"/>
              <a:ext cx="10515" cy="18402"/>
            </a:xfrm>
            <a:custGeom>
              <a:avLst/>
              <a:gdLst>
                <a:gd name="T0" fmla="*/ 0 w 11"/>
                <a:gd name="T1" fmla="*/ 6 h 19"/>
                <a:gd name="T2" fmla="*/ 1 w 11"/>
                <a:gd name="T3" fmla="*/ 15 h 19"/>
                <a:gd name="T4" fmla="*/ 6 w 11"/>
                <a:gd name="T5" fmla="*/ 19 h 19"/>
                <a:gd name="T6" fmla="*/ 10 w 11"/>
                <a:gd name="T7" fmla="*/ 14 h 19"/>
                <a:gd name="T8" fmla="*/ 9 w 11"/>
                <a:gd name="T9" fmla="*/ 4 h 19"/>
                <a:gd name="T10" fmla="*/ 4 w 11"/>
                <a:gd name="T11" fmla="*/ 0 h 19"/>
                <a:gd name="T12" fmla="*/ 0 w 11"/>
                <a:gd name="T13" fmla="*/ 6 h 19"/>
              </a:gdLst>
              <a:ahLst/>
              <a:cxnLst>
                <a:cxn ang="0">
                  <a:pos x="T0" y="T1"/>
                </a:cxn>
                <a:cxn ang="0">
                  <a:pos x="T2" y="T3"/>
                </a:cxn>
                <a:cxn ang="0">
                  <a:pos x="T4" y="T5"/>
                </a:cxn>
                <a:cxn ang="0">
                  <a:pos x="T6" y="T7"/>
                </a:cxn>
                <a:cxn ang="0">
                  <a:pos x="T8" y="T9"/>
                </a:cxn>
                <a:cxn ang="0">
                  <a:pos x="T10" y="T11"/>
                </a:cxn>
                <a:cxn ang="0">
                  <a:pos x="T12" y="T13"/>
                </a:cxn>
              </a:cxnLst>
              <a:rect l="0" t="0" r="r" b="b"/>
              <a:pathLst>
                <a:path w="11" h="19">
                  <a:moveTo>
                    <a:pt x="0" y="6"/>
                  </a:moveTo>
                  <a:cubicBezTo>
                    <a:pt x="1" y="15"/>
                    <a:pt x="1" y="15"/>
                    <a:pt x="1" y="15"/>
                  </a:cubicBezTo>
                  <a:cubicBezTo>
                    <a:pt x="1" y="17"/>
                    <a:pt x="4" y="19"/>
                    <a:pt x="6" y="19"/>
                  </a:cubicBezTo>
                  <a:cubicBezTo>
                    <a:pt x="9" y="19"/>
                    <a:pt x="11" y="16"/>
                    <a:pt x="10" y="14"/>
                  </a:cubicBezTo>
                  <a:cubicBezTo>
                    <a:pt x="9" y="4"/>
                    <a:pt x="9" y="4"/>
                    <a:pt x="9" y="4"/>
                  </a:cubicBezTo>
                  <a:cubicBezTo>
                    <a:pt x="9" y="2"/>
                    <a:pt x="6" y="0"/>
                    <a:pt x="4" y="0"/>
                  </a:cubicBezTo>
                  <a:cubicBezTo>
                    <a:pt x="1" y="1"/>
                    <a:pt x="0" y="3"/>
                    <a:pt x="0" y="6"/>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1" name="íslïḑe">
              <a:extLst>
                <a:ext uri="{FF2B5EF4-FFF2-40B4-BE49-F238E27FC236}">
                  <a16:creationId xmlns="" xmlns:a16="http://schemas.microsoft.com/office/drawing/2014/main" id="{D94BB71C-E1BF-4502-B528-86D7528056E6}"/>
                </a:ext>
              </a:extLst>
            </p:cNvPr>
            <p:cNvSpPr/>
            <p:nvPr/>
          </p:nvSpPr>
          <p:spPr bwMode="auto">
            <a:xfrm>
              <a:off x="2234248" y="3088637"/>
              <a:ext cx="41404" cy="247766"/>
            </a:xfrm>
            <a:custGeom>
              <a:avLst/>
              <a:gdLst>
                <a:gd name="T0" fmla="*/ 32 w 44"/>
                <a:gd name="T1" fmla="*/ 242 h 265"/>
                <a:gd name="T2" fmla="*/ 34 w 44"/>
                <a:gd name="T3" fmla="*/ 261 h 265"/>
                <a:gd name="T4" fmla="*/ 39 w 44"/>
                <a:gd name="T5" fmla="*/ 265 h 265"/>
                <a:gd name="T6" fmla="*/ 43 w 44"/>
                <a:gd name="T7" fmla="*/ 259 h 265"/>
                <a:gd name="T8" fmla="*/ 41 w 44"/>
                <a:gd name="T9" fmla="*/ 240 h 265"/>
                <a:gd name="T10" fmla="*/ 36 w 44"/>
                <a:gd name="T11" fmla="*/ 236 h 265"/>
                <a:gd name="T12" fmla="*/ 32 w 44"/>
                <a:gd name="T13" fmla="*/ 242 h 265"/>
                <a:gd name="T14" fmla="*/ 25 w 44"/>
                <a:gd name="T15" fmla="*/ 194 h 265"/>
                <a:gd name="T16" fmla="*/ 28 w 44"/>
                <a:gd name="T17" fmla="*/ 213 h 265"/>
                <a:gd name="T18" fmla="*/ 33 w 44"/>
                <a:gd name="T19" fmla="*/ 217 h 265"/>
                <a:gd name="T20" fmla="*/ 37 w 44"/>
                <a:gd name="T21" fmla="*/ 212 h 265"/>
                <a:gd name="T22" fmla="*/ 35 w 44"/>
                <a:gd name="T23" fmla="*/ 193 h 265"/>
                <a:gd name="T24" fmla="*/ 29 w 44"/>
                <a:gd name="T25" fmla="*/ 189 h 265"/>
                <a:gd name="T26" fmla="*/ 25 w 44"/>
                <a:gd name="T27" fmla="*/ 194 h 265"/>
                <a:gd name="T28" fmla="*/ 19 w 44"/>
                <a:gd name="T29" fmla="*/ 147 h 265"/>
                <a:gd name="T30" fmla="*/ 22 w 44"/>
                <a:gd name="T31" fmla="*/ 166 h 265"/>
                <a:gd name="T32" fmla="*/ 27 w 44"/>
                <a:gd name="T33" fmla="*/ 170 h 265"/>
                <a:gd name="T34" fmla="*/ 31 w 44"/>
                <a:gd name="T35" fmla="*/ 165 h 265"/>
                <a:gd name="T36" fmla="*/ 29 w 44"/>
                <a:gd name="T37" fmla="*/ 146 h 265"/>
                <a:gd name="T38" fmla="*/ 23 w 44"/>
                <a:gd name="T39" fmla="*/ 142 h 265"/>
                <a:gd name="T40" fmla="*/ 19 w 44"/>
                <a:gd name="T41" fmla="*/ 147 h 265"/>
                <a:gd name="T42" fmla="*/ 13 w 44"/>
                <a:gd name="T43" fmla="*/ 100 h 265"/>
                <a:gd name="T44" fmla="*/ 16 w 44"/>
                <a:gd name="T45" fmla="*/ 119 h 265"/>
                <a:gd name="T46" fmla="*/ 21 w 44"/>
                <a:gd name="T47" fmla="*/ 123 h 265"/>
                <a:gd name="T48" fmla="*/ 25 w 44"/>
                <a:gd name="T49" fmla="*/ 118 h 265"/>
                <a:gd name="T50" fmla="*/ 22 w 44"/>
                <a:gd name="T51" fmla="*/ 99 h 265"/>
                <a:gd name="T52" fmla="*/ 17 w 44"/>
                <a:gd name="T53" fmla="*/ 95 h 265"/>
                <a:gd name="T54" fmla="*/ 13 w 44"/>
                <a:gd name="T55" fmla="*/ 100 h 265"/>
                <a:gd name="T56" fmla="*/ 7 w 44"/>
                <a:gd name="T57" fmla="*/ 53 h 265"/>
                <a:gd name="T58" fmla="*/ 9 w 44"/>
                <a:gd name="T59" fmla="*/ 71 h 265"/>
                <a:gd name="T60" fmla="*/ 15 w 44"/>
                <a:gd name="T61" fmla="*/ 75 h 265"/>
                <a:gd name="T62" fmla="*/ 19 w 44"/>
                <a:gd name="T63" fmla="*/ 70 h 265"/>
                <a:gd name="T64" fmla="*/ 16 w 44"/>
                <a:gd name="T65" fmla="*/ 51 h 265"/>
                <a:gd name="T66" fmla="*/ 11 w 44"/>
                <a:gd name="T67" fmla="*/ 47 h 265"/>
                <a:gd name="T68" fmla="*/ 7 w 44"/>
                <a:gd name="T69" fmla="*/ 53 h 265"/>
                <a:gd name="T70" fmla="*/ 1 w 44"/>
                <a:gd name="T71" fmla="*/ 5 h 265"/>
                <a:gd name="T72" fmla="*/ 3 w 44"/>
                <a:gd name="T73" fmla="*/ 24 h 265"/>
                <a:gd name="T74" fmla="*/ 8 w 44"/>
                <a:gd name="T75" fmla="*/ 28 h 265"/>
                <a:gd name="T76" fmla="*/ 13 w 44"/>
                <a:gd name="T77" fmla="*/ 23 h 265"/>
                <a:gd name="T78" fmla="*/ 10 w 44"/>
                <a:gd name="T79" fmla="*/ 4 h 265"/>
                <a:gd name="T80" fmla="*/ 5 w 44"/>
                <a:gd name="T81" fmla="*/ 0 h 265"/>
                <a:gd name="T82" fmla="*/ 1 w 44"/>
                <a:gd name="T83" fmla="*/ 5 h 2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44" h="265">
                  <a:moveTo>
                    <a:pt x="32" y="242"/>
                  </a:moveTo>
                  <a:cubicBezTo>
                    <a:pt x="34" y="261"/>
                    <a:pt x="34" y="261"/>
                    <a:pt x="34" y="261"/>
                  </a:cubicBezTo>
                  <a:cubicBezTo>
                    <a:pt x="34" y="263"/>
                    <a:pt x="37" y="265"/>
                    <a:pt x="39" y="265"/>
                  </a:cubicBezTo>
                  <a:cubicBezTo>
                    <a:pt x="42" y="264"/>
                    <a:pt x="44" y="262"/>
                    <a:pt x="43" y="259"/>
                  </a:cubicBezTo>
                  <a:cubicBezTo>
                    <a:pt x="41" y="240"/>
                    <a:pt x="41" y="240"/>
                    <a:pt x="41" y="240"/>
                  </a:cubicBezTo>
                  <a:cubicBezTo>
                    <a:pt x="41" y="238"/>
                    <a:pt x="38" y="236"/>
                    <a:pt x="36" y="236"/>
                  </a:cubicBezTo>
                  <a:cubicBezTo>
                    <a:pt x="33" y="237"/>
                    <a:pt x="31" y="239"/>
                    <a:pt x="32" y="242"/>
                  </a:cubicBezTo>
                  <a:close/>
                  <a:moveTo>
                    <a:pt x="25" y="194"/>
                  </a:moveTo>
                  <a:cubicBezTo>
                    <a:pt x="28" y="213"/>
                    <a:pt x="28" y="213"/>
                    <a:pt x="28" y="213"/>
                  </a:cubicBezTo>
                  <a:cubicBezTo>
                    <a:pt x="28" y="216"/>
                    <a:pt x="31" y="218"/>
                    <a:pt x="33" y="217"/>
                  </a:cubicBezTo>
                  <a:cubicBezTo>
                    <a:pt x="36" y="217"/>
                    <a:pt x="38" y="215"/>
                    <a:pt x="37" y="212"/>
                  </a:cubicBezTo>
                  <a:cubicBezTo>
                    <a:pt x="35" y="193"/>
                    <a:pt x="35" y="193"/>
                    <a:pt x="35" y="193"/>
                  </a:cubicBezTo>
                  <a:cubicBezTo>
                    <a:pt x="34" y="191"/>
                    <a:pt x="32" y="189"/>
                    <a:pt x="29" y="189"/>
                  </a:cubicBezTo>
                  <a:cubicBezTo>
                    <a:pt x="27" y="189"/>
                    <a:pt x="25" y="192"/>
                    <a:pt x="25" y="194"/>
                  </a:cubicBezTo>
                  <a:close/>
                  <a:moveTo>
                    <a:pt x="19" y="147"/>
                  </a:moveTo>
                  <a:cubicBezTo>
                    <a:pt x="22" y="166"/>
                    <a:pt x="22" y="166"/>
                    <a:pt x="22" y="166"/>
                  </a:cubicBezTo>
                  <a:cubicBezTo>
                    <a:pt x="22" y="169"/>
                    <a:pt x="24" y="170"/>
                    <a:pt x="27" y="170"/>
                  </a:cubicBezTo>
                  <a:cubicBezTo>
                    <a:pt x="30" y="170"/>
                    <a:pt x="31" y="167"/>
                    <a:pt x="31" y="165"/>
                  </a:cubicBezTo>
                  <a:cubicBezTo>
                    <a:pt x="29" y="146"/>
                    <a:pt x="29" y="146"/>
                    <a:pt x="29" y="146"/>
                  </a:cubicBezTo>
                  <a:cubicBezTo>
                    <a:pt x="28" y="143"/>
                    <a:pt x="26" y="142"/>
                    <a:pt x="23" y="142"/>
                  </a:cubicBezTo>
                  <a:cubicBezTo>
                    <a:pt x="21" y="142"/>
                    <a:pt x="19" y="145"/>
                    <a:pt x="19" y="147"/>
                  </a:cubicBezTo>
                  <a:close/>
                  <a:moveTo>
                    <a:pt x="13" y="100"/>
                  </a:moveTo>
                  <a:cubicBezTo>
                    <a:pt x="16" y="119"/>
                    <a:pt x="16" y="119"/>
                    <a:pt x="16" y="119"/>
                  </a:cubicBezTo>
                  <a:cubicBezTo>
                    <a:pt x="16" y="121"/>
                    <a:pt x="18" y="123"/>
                    <a:pt x="21" y="123"/>
                  </a:cubicBezTo>
                  <a:cubicBezTo>
                    <a:pt x="23" y="122"/>
                    <a:pt x="25" y="120"/>
                    <a:pt x="25" y="118"/>
                  </a:cubicBezTo>
                  <a:cubicBezTo>
                    <a:pt x="22" y="99"/>
                    <a:pt x="22" y="99"/>
                    <a:pt x="22" y="99"/>
                  </a:cubicBezTo>
                  <a:cubicBezTo>
                    <a:pt x="22" y="96"/>
                    <a:pt x="20" y="94"/>
                    <a:pt x="17" y="95"/>
                  </a:cubicBezTo>
                  <a:cubicBezTo>
                    <a:pt x="15" y="95"/>
                    <a:pt x="13" y="97"/>
                    <a:pt x="13" y="100"/>
                  </a:cubicBezTo>
                  <a:close/>
                  <a:moveTo>
                    <a:pt x="7" y="53"/>
                  </a:moveTo>
                  <a:cubicBezTo>
                    <a:pt x="9" y="71"/>
                    <a:pt x="9" y="71"/>
                    <a:pt x="9" y="71"/>
                  </a:cubicBezTo>
                  <a:cubicBezTo>
                    <a:pt x="10" y="74"/>
                    <a:pt x="12" y="76"/>
                    <a:pt x="15" y="75"/>
                  </a:cubicBezTo>
                  <a:cubicBezTo>
                    <a:pt x="17" y="75"/>
                    <a:pt x="19" y="73"/>
                    <a:pt x="19" y="70"/>
                  </a:cubicBezTo>
                  <a:cubicBezTo>
                    <a:pt x="16" y="51"/>
                    <a:pt x="16" y="51"/>
                    <a:pt x="16" y="51"/>
                  </a:cubicBezTo>
                  <a:cubicBezTo>
                    <a:pt x="16" y="49"/>
                    <a:pt x="14" y="47"/>
                    <a:pt x="11" y="47"/>
                  </a:cubicBezTo>
                  <a:cubicBezTo>
                    <a:pt x="8" y="48"/>
                    <a:pt x="7" y="50"/>
                    <a:pt x="7" y="53"/>
                  </a:cubicBezTo>
                  <a:close/>
                  <a:moveTo>
                    <a:pt x="1" y="5"/>
                  </a:moveTo>
                  <a:cubicBezTo>
                    <a:pt x="3" y="24"/>
                    <a:pt x="3" y="24"/>
                    <a:pt x="3" y="24"/>
                  </a:cubicBezTo>
                  <a:cubicBezTo>
                    <a:pt x="4" y="27"/>
                    <a:pt x="6" y="29"/>
                    <a:pt x="8" y="28"/>
                  </a:cubicBezTo>
                  <a:cubicBezTo>
                    <a:pt x="11" y="28"/>
                    <a:pt x="13" y="26"/>
                    <a:pt x="13" y="23"/>
                  </a:cubicBezTo>
                  <a:cubicBezTo>
                    <a:pt x="10" y="4"/>
                    <a:pt x="10" y="4"/>
                    <a:pt x="10" y="4"/>
                  </a:cubicBezTo>
                  <a:cubicBezTo>
                    <a:pt x="10" y="1"/>
                    <a:pt x="7" y="0"/>
                    <a:pt x="5" y="0"/>
                  </a:cubicBezTo>
                  <a:cubicBezTo>
                    <a:pt x="2" y="0"/>
                    <a:pt x="0" y="3"/>
                    <a:pt x="1" y="5"/>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2" name="ïśliďè">
              <a:extLst>
                <a:ext uri="{FF2B5EF4-FFF2-40B4-BE49-F238E27FC236}">
                  <a16:creationId xmlns="" xmlns:a16="http://schemas.microsoft.com/office/drawing/2014/main" id="{D3DFBDA0-AE6F-480E-A424-69613A62CB79}"/>
                </a:ext>
              </a:extLst>
            </p:cNvPr>
            <p:cNvSpPr/>
            <p:nvPr/>
          </p:nvSpPr>
          <p:spPr bwMode="auto">
            <a:xfrm>
              <a:off x="2269080" y="3353490"/>
              <a:ext cx="11173" cy="18402"/>
            </a:xfrm>
            <a:custGeom>
              <a:avLst/>
              <a:gdLst>
                <a:gd name="T0" fmla="*/ 1 w 12"/>
                <a:gd name="T1" fmla="*/ 6 h 20"/>
                <a:gd name="T2" fmla="*/ 2 w 12"/>
                <a:gd name="T3" fmla="*/ 15 h 20"/>
                <a:gd name="T4" fmla="*/ 7 w 12"/>
                <a:gd name="T5" fmla="*/ 19 h 20"/>
                <a:gd name="T6" fmla="*/ 11 w 12"/>
                <a:gd name="T7" fmla="*/ 14 h 20"/>
                <a:gd name="T8" fmla="*/ 10 w 12"/>
                <a:gd name="T9" fmla="*/ 5 h 20"/>
                <a:gd name="T10" fmla="*/ 5 w 12"/>
                <a:gd name="T11" fmla="*/ 1 h 20"/>
                <a:gd name="T12" fmla="*/ 1 w 12"/>
                <a:gd name="T13" fmla="*/ 6 h 20"/>
              </a:gdLst>
              <a:ahLst/>
              <a:cxnLst>
                <a:cxn ang="0">
                  <a:pos x="T0" y="T1"/>
                </a:cxn>
                <a:cxn ang="0">
                  <a:pos x="T2" y="T3"/>
                </a:cxn>
                <a:cxn ang="0">
                  <a:pos x="T4" y="T5"/>
                </a:cxn>
                <a:cxn ang="0">
                  <a:pos x="T6" y="T7"/>
                </a:cxn>
                <a:cxn ang="0">
                  <a:pos x="T8" y="T9"/>
                </a:cxn>
                <a:cxn ang="0">
                  <a:pos x="T10" y="T11"/>
                </a:cxn>
                <a:cxn ang="0">
                  <a:pos x="T12" y="T13"/>
                </a:cxn>
              </a:cxnLst>
              <a:rect l="0" t="0" r="r" b="b"/>
              <a:pathLst>
                <a:path w="12" h="20">
                  <a:moveTo>
                    <a:pt x="1" y="6"/>
                  </a:moveTo>
                  <a:cubicBezTo>
                    <a:pt x="2" y="15"/>
                    <a:pt x="2" y="15"/>
                    <a:pt x="2" y="15"/>
                  </a:cubicBezTo>
                  <a:cubicBezTo>
                    <a:pt x="2" y="18"/>
                    <a:pt x="5" y="20"/>
                    <a:pt x="7" y="19"/>
                  </a:cubicBezTo>
                  <a:cubicBezTo>
                    <a:pt x="10" y="19"/>
                    <a:pt x="12" y="17"/>
                    <a:pt x="11" y="14"/>
                  </a:cubicBezTo>
                  <a:cubicBezTo>
                    <a:pt x="10" y="5"/>
                    <a:pt x="10" y="5"/>
                    <a:pt x="10" y="5"/>
                  </a:cubicBezTo>
                  <a:cubicBezTo>
                    <a:pt x="10" y="2"/>
                    <a:pt x="7" y="0"/>
                    <a:pt x="5" y="1"/>
                  </a:cubicBezTo>
                  <a:cubicBezTo>
                    <a:pt x="2" y="1"/>
                    <a:pt x="0" y="3"/>
                    <a:pt x="1" y="6"/>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3" name="íSḷïḑé">
              <a:extLst>
                <a:ext uri="{FF2B5EF4-FFF2-40B4-BE49-F238E27FC236}">
                  <a16:creationId xmlns="" xmlns:a16="http://schemas.microsoft.com/office/drawing/2014/main" id="{B107AA1F-D791-43E6-8971-93117BF2A9F1}"/>
                </a:ext>
              </a:extLst>
            </p:cNvPr>
            <p:cNvSpPr/>
            <p:nvPr/>
          </p:nvSpPr>
          <p:spPr bwMode="auto">
            <a:xfrm>
              <a:off x="2912483" y="3171445"/>
              <a:ext cx="259596" cy="30231"/>
            </a:xfrm>
            <a:custGeom>
              <a:avLst/>
              <a:gdLst>
                <a:gd name="T0" fmla="*/ 0 w 277"/>
                <a:gd name="T1" fmla="*/ 12 h 32"/>
                <a:gd name="T2" fmla="*/ 125 w 277"/>
                <a:gd name="T3" fmla="*/ 32 h 32"/>
                <a:gd name="T4" fmla="*/ 193 w 277"/>
                <a:gd name="T5" fmla="*/ 27 h 32"/>
                <a:gd name="T6" fmla="*/ 277 w 277"/>
                <a:gd name="T7" fmla="*/ 13 h 32"/>
                <a:gd name="T8" fmla="*/ 274 w 277"/>
                <a:gd name="T9" fmla="*/ 1 h 32"/>
                <a:gd name="T10" fmla="*/ 191 w 277"/>
                <a:gd name="T11" fmla="*/ 15 h 32"/>
                <a:gd name="T12" fmla="*/ 125 w 277"/>
                <a:gd name="T13" fmla="*/ 19 h 32"/>
                <a:gd name="T14" fmla="*/ 4 w 277"/>
                <a:gd name="T15" fmla="*/ 0 h 32"/>
                <a:gd name="T16" fmla="*/ 0 w 277"/>
                <a:gd name="T17" fmla="*/ 12 h 3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277" h="32">
                  <a:moveTo>
                    <a:pt x="0" y="12"/>
                  </a:moveTo>
                  <a:cubicBezTo>
                    <a:pt x="37" y="25"/>
                    <a:pt x="78" y="32"/>
                    <a:pt x="125" y="32"/>
                  </a:cubicBezTo>
                  <a:cubicBezTo>
                    <a:pt x="146" y="32"/>
                    <a:pt x="169" y="30"/>
                    <a:pt x="193" y="27"/>
                  </a:cubicBezTo>
                  <a:cubicBezTo>
                    <a:pt x="222" y="23"/>
                    <a:pt x="250" y="19"/>
                    <a:pt x="277" y="13"/>
                  </a:cubicBezTo>
                  <a:cubicBezTo>
                    <a:pt x="274" y="1"/>
                    <a:pt x="274" y="1"/>
                    <a:pt x="274" y="1"/>
                  </a:cubicBezTo>
                  <a:cubicBezTo>
                    <a:pt x="248" y="6"/>
                    <a:pt x="221" y="11"/>
                    <a:pt x="191" y="15"/>
                  </a:cubicBezTo>
                  <a:cubicBezTo>
                    <a:pt x="168" y="18"/>
                    <a:pt x="146" y="19"/>
                    <a:pt x="125" y="19"/>
                  </a:cubicBezTo>
                  <a:cubicBezTo>
                    <a:pt x="79" y="19"/>
                    <a:pt x="39" y="12"/>
                    <a:pt x="4" y="0"/>
                  </a:cubicBezTo>
                  <a:cubicBezTo>
                    <a:pt x="0" y="12"/>
                    <a:pt x="0" y="12"/>
                    <a:pt x="0" y="12"/>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4" name="îṧlïdè">
              <a:extLst>
                <a:ext uri="{FF2B5EF4-FFF2-40B4-BE49-F238E27FC236}">
                  <a16:creationId xmlns="" xmlns:a16="http://schemas.microsoft.com/office/drawing/2014/main" id="{63FF5E19-CF73-4627-A62E-AF4F0D3555FD}"/>
                </a:ext>
              </a:extLst>
            </p:cNvPr>
            <p:cNvSpPr/>
            <p:nvPr/>
          </p:nvSpPr>
          <p:spPr bwMode="auto">
            <a:xfrm>
              <a:off x="2126467" y="2734404"/>
              <a:ext cx="789302" cy="448213"/>
            </a:xfrm>
            <a:custGeom>
              <a:avLst/>
              <a:gdLst>
                <a:gd name="T0" fmla="*/ 2 w 842"/>
                <a:gd name="T1" fmla="*/ 479 h 479"/>
                <a:gd name="T2" fmla="*/ 61 w 842"/>
                <a:gd name="T3" fmla="*/ 451 h 479"/>
                <a:gd name="T4" fmla="*/ 95 w 842"/>
                <a:gd name="T5" fmla="*/ 404 h 479"/>
                <a:gd name="T6" fmla="*/ 133 w 842"/>
                <a:gd name="T7" fmla="*/ 289 h 479"/>
                <a:gd name="T8" fmla="*/ 194 w 842"/>
                <a:gd name="T9" fmla="*/ 108 h 479"/>
                <a:gd name="T10" fmla="*/ 250 w 842"/>
                <a:gd name="T11" fmla="*/ 43 h 479"/>
                <a:gd name="T12" fmla="*/ 338 w 842"/>
                <a:gd name="T13" fmla="*/ 13 h 479"/>
                <a:gd name="T14" fmla="*/ 354 w 842"/>
                <a:gd name="T15" fmla="*/ 12 h 479"/>
                <a:gd name="T16" fmla="*/ 424 w 842"/>
                <a:gd name="T17" fmla="*/ 28 h 479"/>
                <a:gd name="T18" fmla="*/ 519 w 842"/>
                <a:gd name="T19" fmla="*/ 116 h 479"/>
                <a:gd name="T20" fmla="*/ 644 w 842"/>
                <a:gd name="T21" fmla="*/ 319 h 479"/>
                <a:gd name="T22" fmla="*/ 726 w 842"/>
                <a:gd name="T23" fmla="*/ 413 h 479"/>
                <a:gd name="T24" fmla="*/ 838 w 842"/>
                <a:gd name="T25" fmla="*/ 479 h 479"/>
                <a:gd name="T26" fmla="*/ 842 w 842"/>
                <a:gd name="T27" fmla="*/ 467 h 479"/>
                <a:gd name="T28" fmla="*/ 690 w 842"/>
                <a:gd name="T29" fmla="*/ 358 h 479"/>
                <a:gd name="T30" fmla="*/ 541 w 842"/>
                <a:gd name="T31" fmla="*/ 127 h 479"/>
                <a:gd name="T32" fmla="*/ 462 w 842"/>
                <a:gd name="T33" fmla="*/ 36 h 479"/>
                <a:gd name="T34" fmla="*/ 354 w 842"/>
                <a:gd name="T35" fmla="*/ 0 h 479"/>
                <a:gd name="T36" fmla="*/ 337 w 842"/>
                <a:gd name="T37" fmla="*/ 1 h 479"/>
                <a:gd name="T38" fmla="*/ 253 w 842"/>
                <a:gd name="T39" fmla="*/ 26 h 479"/>
                <a:gd name="T40" fmla="*/ 202 w 842"/>
                <a:gd name="T41" fmla="*/ 73 h 479"/>
                <a:gd name="T42" fmla="*/ 148 w 842"/>
                <a:gd name="T43" fmla="*/ 188 h 479"/>
                <a:gd name="T44" fmla="*/ 96 w 842"/>
                <a:gd name="T45" fmla="*/ 371 h 479"/>
                <a:gd name="T46" fmla="*/ 59 w 842"/>
                <a:gd name="T47" fmla="*/ 436 h 479"/>
                <a:gd name="T48" fmla="*/ 0 w 842"/>
                <a:gd name="T49" fmla="*/ 466 h 479"/>
                <a:gd name="T50" fmla="*/ 2 w 842"/>
                <a:gd name="T51" fmla="*/ 479 h 4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842" h="479">
                  <a:moveTo>
                    <a:pt x="2" y="479"/>
                  </a:moveTo>
                  <a:cubicBezTo>
                    <a:pt x="26" y="476"/>
                    <a:pt x="45" y="466"/>
                    <a:pt x="61" y="451"/>
                  </a:cubicBezTo>
                  <a:cubicBezTo>
                    <a:pt x="75" y="438"/>
                    <a:pt x="86" y="422"/>
                    <a:pt x="95" y="404"/>
                  </a:cubicBezTo>
                  <a:cubicBezTo>
                    <a:pt x="111" y="371"/>
                    <a:pt x="122" y="331"/>
                    <a:pt x="133" y="289"/>
                  </a:cubicBezTo>
                  <a:cubicBezTo>
                    <a:pt x="149" y="227"/>
                    <a:pt x="165" y="160"/>
                    <a:pt x="194" y="108"/>
                  </a:cubicBezTo>
                  <a:cubicBezTo>
                    <a:pt x="209" y="82"/>
                    <a:pt x="227" y="60"/>
                    <a:pt x="250" y="43"/>
                  </a:cubicBezTo>
                  <a:cubicBezTo>
                    <a:pt x="273" y="27"/>
                    <a:pt x="302" y="16"/>
                    <a:pt x="338" y="13"/>
                  </a:cubicBezTo>
                  <a:cubicBezTo>
                    <a:pt x="343" y="12"/>
                    <a:pt x="349" y="12"/>
                    <a:pt x="354" y="12"/>
                  </a:cubicBezTo>
                  <a:cubicBezTo>
                    <a:pt x="380" y="12"/>
                    <a:pt x="404" y="18"/>
                    <a:pt x="424" y="28"/>
                  </a:cubicBezTo>
                  <a:cubicBezTo>
                    <a:pt x="461" y="46"/>
                    <a:pt x="491" y="77"/>
                    <a:pt x="519" y="116"/>
                  </a:cubicBezTo>
                  <a:cubicBezTo>
                    <a:pt x="560" y="175"/>
                    <a:pt x="597" y="250"/>
                    <a:pt x="644" y="319"/>
                  </a:cubicBezTo>
                  <a:cubicBezTo>
                    <a:pt x="668" y="353"/>
                    <a:pt x="695" y="385"/>
                    <a:pt x="726" y="413"/>
                  </a:cubicBezTo>
                  <a:cubicBezTo>
                    <a:pt x="758" y="441"/>
                    <a:pt x="795" y="464"/>
                    <a:pt x="838" y="479"/>
                  </a:cubicBezTo>
                  <a:cubicBezTo>
                    <a:pt x="842" y="467"/>
                    <a:pt x="842" y="467"/>
                    <a:pt x="842" y="467"/>
                  </a:cubicBezTo>
                  <a:cubicBezTo>
                    <a:pt x="778" y="445"/>
                    <a:pt x="730" y="405"/>
                    <a:pt x="690" y="358"/>
                  </a:cubicBezTo>
                  <a:cubicBezTo>
                    <a:pt x="630" y="287"/>
                    <a:pt x="588" y="198"/>
                    <a:pt x="541" y="127"/>
                  </a:cubicBezTo>
                  <a:cubicBezTo>
                    <a:pt x="517" y="91"/>
                    <a:pt x="492" y="59"/>
                    <a:pt x="462" y="36"/>
                  </a:cubicBezTo>
                  <a:cubicBezTo>
                    <a:pt x="432" y="14"/>
                    <a:pt x="396" y="0"/>
                    <a:pt x="354" y="0"/>
                  </a:cubicBezTo>
                  <a:cubicBezTo>
                    <a:pt x="348" y="0"/>
                    <a:pt x="343" y="0"/>
                    <a:pt x="337" y="1"/>
                  </a:cubicBezTo>
                  <a:cubicBezTo>
                    <a:pt x="304" y="3"/>
                    <a:pt x="276" y="12"/>
                    <a:pt x="253" y="26"/>
                  </a:cubicBezTo>
                  <a:cubicBezTo>
                    <a:pt x="233" y="39"/>
                    <a:pt x="216" y="55"/>
                    <a:pt x="202" y="73"/>
                  </a:cubicBezTo>
                  <a:cubicBezTo>
                    <a:pt x="177" y="106"/>
                    <a:pt x="161" y="146"/>
                    <a:pt x="148" y="188"/>
                  </a:cubicBezTo>
                  <a:cubicBezTo>
                    <a:pt x="128" y="251"/>
                    <a:pt x="116" y="318"/>
                    <a:pt x="96" y="371"/>
                  </a:cubicBezTo>
                  <a:cubicBezTo>
                    <a:pt x="86" y="397"/>
                    <a:pt x="74" y="419"/>
                    <a:pt x="59" y="436"/>
                  </a:cubicBezTo>
                  <a:cubicBezTo>
                    <a:pt x="43" y="452"/>
                    <a:pt x="25" y="463"/>
                    <a:pt x="0" y="466"/>
                  </a:cubicBezTo>
                  <a:cubicBezTo>
                    <a:pt x="2" y="479"/>
                    <a:pt x="2" y="479"/>
                    <a:pt x="2" y="479"/>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5" name="î$ľíḍè">
              <a:extLst>
                <a:ext uri="{FF2B5EF4-FFF2-40B4-BE49-F238E27FC236}">
                  <a16:creationId xmlns="" xmlns:a16="http://schemas.microsoft.com/office/drawing/2014/main" id="{7B46FB09-E0BE-4858-94D4-28656A89D2A1}"/>
                </a:ext>
              </a:extLst>
            </p:cNvPr>
            <p:cNvSpPr/>
            <p:nvPr/>
          </p:nvSpPr>
          <p:spPr bwMode="auto">
            <a:xfrm>
              <a:off x="2708750" y="2941423"/>
              <a:ext cx="452156" cy="139327"/>
            </a:xfrm>
            <a:custGeom>
              <a:avLst/>
              <a:gdLst>
                <a:gd name="T0" fmla="*/ 7 w 482"/>
                <a:gd name="T1" fmla="*/ 59 h 149"/>
                <a:gd name="T2" fmla="*/ 136 w 482"/>
                <a:gd name="T3" fmla="*/ 10 h 149"/>
                <a:gd name="T4" fmla="*/ 310 w 482"/>
                <a:gd name="T5" fmla="*/ 86 h 149"/>
                <a:gd name="T6" fmla="*/ 461 w 482"/>
                <a:gd name="T7" fmla="*/ 149 h 149"/>
                <a:gd name="T8" fmla="*/ 482 w 482"/>
                <a:gd name="T9" fmla="*/ 148 h 149"/>
                <a:gd name="T10" fmla="*/ 481 w 482"/>
                <a:gd name="T11" fmla="*/ 138 h 149"/>
                <a:gd name="T12" fmla="*/ 461 w 482"/>
                <a:gd name="T13" fmla="*/ 139 h 149"/>
                <a:gd name="T14" fmla="*/ 317 w 482"/>
                <a:gd name="T15" fmla="*/ 79 h 149"/>
                <a:gd name="T16" fmla="*/ 136 w 482"/>
                <a:gd name="T17" fmla="*/ 0 h 149"/>
                <a:gd name="T18" fmla="*/ 0 w 482"/>
                <a:gd name="T19" fmla="*/ 52 h 149"/>
                <a:gd name="T20" fmla="*/ 7 w 482"/>
                <a:gd name="T21" fmla="*/ 59 h 14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82" h="149">
                  <a:moveTo>
                    <a:pt x="7" y="59"/>
                  </a:moveTo>
                  <a:cubicBezTo>
                    <a:pt x="49" y="26"/>
                    <a:pt x="92" y="10"/>
                    <a:pt x="136" y="10"/>
                  </a:cubicBezTo>
                  <a:cubicBezTo>
                    <a:pt x="194" y="10"/>
                    <a:pt x="253" y="37"/>
                    <a:pt x="310" y="86"/>
                  </a:cubicBezTo>
                  <a:cubicBezTo>
                    <a:pt x="358" y="127"/>
                    <a:pt x="410" y="149"/>
                    <a:pt x="461" y="149"/>
                  </a:cubicBezTo>
                  <a:cubicBezTo>
                    <a:pt x="468" y="149"/>
                    <a:pt x="475" y="148"/>
                    <a:pt x="482" y="148"/>
                  </a:cubicBezTo>
                  <a:cubicBezTo>
                    <a:pt x="481" y="138"/>
                    <a:pt x="481" y="138"/>
                    <a:pt x="481" y="138"/>
                  </a:cubicBezTo>
                  <a:cubicBezTo>
                    <a:pt x="474" y="139"/>
                    <a:pt x="468" y="139"/>
                    <a:pt x="461" y="139"/>
                  </a:cubicBezTo>
                  <a:cubicBezTo>
                    <a:pt x="413" y="139"/>
                    <a:pt x="363" y="118"/>
                    <a:pt x="317" y="79"/>
                  </a:cubicBezTo>
                  <a:cubicBezTo>
                    <a:pt x="258" y="29"/>
                    <a:pt x="197" y="0"/>
                    <a:pt x="136" y="0"/>
                  </a:cubicBezTo>
                  <a:cubicBezTo>
                    <a:pt x="90" y="0"/>
                    <a:pt x="44" y="17"/>
                    <a:pt x="0" y="52"/>
                  </a:cubicBezTo>
                  <a:cubicBezTo>
                    <a:pt x="7" y="59"/>
                    <a:pt x="7" y="59"/>
                    <a:pt x="7" y="59"/>
                  </a:cubicBezTo>
                  <a:close/>
                </a:path>
              </a:pathLst>
            </a:custGeom>
            <a:solidFill>
              <a:srgbClr val="FF726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6" name="îṩlidê">
              <a:extLst>
                <a:ext uri="{FF2B5EF4-FFF2-40B4-BE49-F238E27FC236}">
                  <a16:creationId xmlns="" xmlns:a16="http://schemas.microsoft.com/office/drawing/2014/main" id="{76E191FC-EC1E-43F6-9230-A99883B99EF2}"/>
                </a:ext>
              </a:extLst>
            </p:cNvPr>
            <p:cNvSpPr/>
            <p:nvPr/>
          </p:nvSpPr>
          <p:spPr bwMode="auto">
            <a:xfrm>
              <a:off x="2592425" y="2990056"/>
              <a:ext cx="122897" cy="145899"/>
            </a:xfrm>
            <a:custGeom>
              <a:avLst/>
              <a:gdLst>
                <a:gd name="T0" fmla="*/ 7 w 131"/>
                <a:gd name="T1" fmla="*/ 156 h 156"/>
                <a:gd name="T2" fmla="*/ 35 w 131"/>
                <a:gd name="T3" fmla="*/ 120 h 156"/>
                <a:gd name="T4" fmla="*/ 131 w 131"/>
                <a:gd name="T5" fmla="*/ 7 h 156"/>
                <a:gd name="T6" fmla="*/ 124 w 131"/>
                <a:gd name="T7" fmla="*/ 0 h 156"/>
                <a:gd name="T8" fmla="*/ 27 w 131"/>
                <a:gd name="T9" fmla="*/ 115 h 156"/>
                <a:gd name="T10" fmla="*/ 0 w 131"/>
                <a:gd name="T11" fmla="*/ 149 h 156"/>
                <a:gd name="T12" fmla="*/ 7 w 131"/>
                <a:gd name="T13" fmla="*/ 156 h 156"/>
              </a:gdLst>
              <a:ahLst/>
              <a:cxnLst>
                <a:cxn ang="0">
                  <a:pos x="T0" y="T1"/>
                </a:cxn>
                <a:cxn ang="0">
                  <a:pos x="T2" y="T3"/>
                </a:cxn>
                <a:cxn ang="0">
                  <a:pos x="T4" y="T5"/>
                </a:cxn>
                <a:cxn ang="0">
                  <a:pos x="T6" y="T7"/>
                </a:cxn>
                <a:cxn ang="0">
                  <a:pos x="T8" y="T9"/>
                </a:cxn>
                <a:cxn ang="0">
                  <a:pos x="T10" y="T11"/>
                </a:cxn>
                <a:cxn ang="0">
                  <a:pos x="T12" y="T13"/>
                </a:cxn>
              </a:cxnLst>
              <a:rect l="0" t="0" r="r" b="b"/>
              <a:pathLst>
                <a:path w="131" h="156">
                  <a:moveTo>
                    <a:pt x="7" y="156"/>
                  </a:moveTo>
                  <a:cubicBezTo>
                    <a:pt x="17" y="146"/>
                    <a:pt x="26" y="134"/>
                    <a:pt x="35" y="120"/>
                  </a:cubicBezTo>
                  <a:cubicBezTo>
                    <a:pt x="66" y="70"/>
                    <a:pt x="98" y="33"/>
                    <a:pt x="131" y="7"/>
                  </a:cubicBezTo>
                  <a:cubicBezTo>
                    <a:pt x="124" y="0"/>
                    <a:pt x="124" y="0"/>
                    <a:pt x="124" y="0"/>
                  </a:cubicBezTo>
                  <a:cubicBezTo>
                    <a:pt x="91" y="27"/>
                    <a:pt x="58" y="64"/>
                    <a:pt x="27" y="115"/>
                  </a:cubicBezTo>
                  <a:cubicBezTo>
                    <a:pt x="18" y="128"/>
                    <a:pt x="9" y="139"/>
                    <a:pt x="0" y="149"/>
                  </a:cubicBezTo>
                  <a:cubicBezTo>
                    <a:pt x="7" y="156"/>
                    <a:pt x="7" y="156"/>
                    <a:pt x="7" y="156"/>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7" name="î$ļîďê">
              <a:extLst>
                <a:ext uri="{FF2B5EF4-FFF2-40B4-BE49-F238E27FC236}">
                  <a16:creationId xmlns="" xmlns:a16="http://schemas.microsoft.com/office/drawing/2014/main" id="{6733861D-2FE4-4E00-826D-50129857FB96}"/>
                </a:ext>
              </a:extLst>
            </p:cNvPr>
            <p:cNvSpPr/>
            <p:nvPr/>
          </p:nvSpPr>
          <p:spPr bwMode="auto">
            <a:xfrm>
              <a:off x="2111351" y="3026860"/>
              <a:ext cx="487646" cy="163644"/>
            </a:xfrm>
            <a:custGeom>
              <a:avLst/>
              <a:gdLst>
                <a:gd name="T0" fmla="*/ 1 w 520"/>
                <a:gd name="T1" fmla="*/ 12 h 175"/>
                <a:gd name="T2" fmla="*/ 33 w 520"/>
                <a:gd name="T3" fmla="*/ 9 h 175"/>
                <a:gd name="T4" fmla="*/ 161 w 520"/>
                <a:gd name="T5" fmla="*/ 47 h 175"/>
                <a:gd name="T6" fmla="*/ 246 w 520"/>
                <a:gd name="T7" fmla="*/ 116 h 175"/>
                <a:gd name="T8" fmla="*/ 389 w 520"/>
                <a:gd name="T9" fmla="*/ 175 h 175"/>
                <a:gd name="T10" fmla="*/ 520 w 520"/>
                <a:gd name="T11" fmla="*/ 117 h 175"/>
                <a:gd name="T12" fmla="*/ 513 w 520"/>
                <a:gd name="T13" fmla="*/ 110 h 175"/>
                <a:gd name="T14" fmla="*/ 389 w 520"/>
                <a:gd name="T15" fmla="*/ 165 h 175"/>
                <a:gd name="T16" fmla="*/ 253 w 520"/>
                <a:gd name="T17" fmla="*/ 109 h 175"/>
                <a:gd name="T18" fmla="*/ 166 w 520"/>
                <a:gd name="T19" fmla="*/ 38 h 175"/>
                <a:gd name="T20" fmla="*/ 33 w 520"/>
                <a:gd name="T21" fmla="*/ 0 h 175"/>
                <a:gd name="T22" fmla="*/ 0 w 520"/>
                <a:gd name="T23" fmla="*/ 2 h 175"/>
                <a:gd name="T24" fmla="*/ 1 w 520"/>
                <a:gd name="T25" fmla="*/ 12 h 1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520" h="175">
                  <a:moveTo>
                    <a:pt x="1" y="12"/>
                  </a:moveTo>
                  <a:cubicBezTo>
                    <a:pt x="12" y="10"/>
                    <a:pt x="23" y="9"/>
                    <a:pt x="33" y="9"/>
                  </a:cubicBezTo>
                  <a:cubicBezTo>
                    <a:pt x="83" y="10"/>
                    <a:pt x="125" y="25"/>
                    <a:pt x="161" y="47"/>
                  </a:cubicBezTo>
                  <a:cubicBezTo>
                    <a:pt x="196" y="68"/>
                    <a:pt x="224" y="95"/>
                    <a:pt x="246" y="116"/>
                  </a:cubicBezTo>
                  <a:cubicBezTo>
                    <a:pt x="283" y="152"/>
                    <a:pt x="336" y="175"/>
                    <a:pt x="389" y="175"/>
                  </a:cubicBezTo>
                  <a:cubicBezTo>
                    <a:pt x="435" y="175"/>
                    <a:pt x="482" y="158"/>
                    <a:pt x="520" y="117"/>
                  </a:cubicBezTo>
                  <a:cubicBezTo>
                    <a:pt x="513" y="110"/>
                    <a:pt x="513" y="110"/>
                    <a:pt x="513" y="110"/>
                  </a:cubicBezTo>
                  <a:cubicBezTo>
                    <a:pt x="477" y="149"/>
                    <a:pt x="433" y="165"/>
                    <a:pt x="389" y="165"/>
                  </a:cubicBezTo>
                  <a:cubicBezTo>
                    <a:pt x="338" y="165"/>
                    <a:pt x="288" y="143"/>
                    <a:pt x="253" y="109"/>
                  </a:cubicBezTo>
                  <a:cubicBezTo>
                    <a:pt x="231" y="87"/>
                    <a:pt x="202" y="60"/>
                    <a:pt x="166" y="38"/>
                  </a:cubicBezTo>
                  <a:cubicBezTo>
                    <a:pt x="129" y="16"/>
                    <a:pt x="85" y="0"/>
                    <a:pt x="33" y="0"/>
                  </a:cubicBezTo>
                  <a:cubicBezTo>
                    <a:pt x="22" y="0"/>
                    <a:pt x="11" y="0"/>
                    <a:pt x="0" y="2"/>
                  </a:cubicBezTo>
                  <a:cubicBezTo>
                    <a:pt x="1" y="12"/>
                    <a:pt x="1" y="12"/>
                    <a:pt x="1" y="12"/>
                  </a:cubicBezTo>
                  <a:close/>
                </a:path>
              </a:pathLst>
            </a:custGeom>
            <a:solidFill>
              <a:srgbClr val="FF726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8" name="iṥḷîḍê">
              <a:extLst>
                <a:ext uri="{FF2B5EF4-FFF2-40B4-BE49-F238E27FC236}">
                  <a16:creationId xmlns="" xmlns:a16="http://schemas.microsoft.com/office/drawing/2014/main" id="{0AFB85AA-E853-48C8-9329-69C1E97BADDF}"/>
                </a:ext>
              </a:extLst>
            </p:cNvPr>
            <p:cNvSpPr/>
            <p:nvPr/>
          </p:nvSpPr>
          <p:spPr bwMode="auto">
            <a:xfrm>
              <a:off x="2065347" y="2722574"/>
              <a:ext cx="1121190" cy="662462"/>
            </a:xfrm>
            <a:custGeom>
              <a:avLst/>
              <a:gdLst>
                <a:gd name="T0" fmla="*/ 0 w 1706"/>
                <a:gd name="T1" fmla="*/ 3 h 1008"/>
                <a:gd name="T2" fmla="*/ 132 w 1706"/>
                <a:gd name="T3" fmla="*/ 1008 h 1008"/>
                <a:gd name="T4" fmla="*/ 1706 w 1706"/>
                <a:gd name="T5" fmla="*/ 803 h 1008"/>
                <a:gd name="T6" fmla="*/ 1704 w 1706"/>
                <a:gd name="T7" fmla="*/ 780 h 1008"/>
                <a:gd name="T8" fmla="*/ 150 w 1706"/>
                <a:gd name="T9" fmla="*/ 982 h 1008"/>
                <a:gd name="T10" fmla="*/ 22 w 1706"/>
                <a:gd name="T11" fmla="*/ 0 h 1008"/>
                <a:gd name="T12" fmla="*/ 0 w 1706"/>
                <a:gd name="T13" fmla="*/ 3 h 1008"/>
                <a:gd name="T14" fmla="*/ 0 w 1706"/>
                <a:gd name="T15" fmla="*/ 3 h 1008"/>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706" h="1008">
                  <a:moveTo>
                    <a:pt x="0" y="3"/>
                  </a:moveTo>
                  <a:lnTo>
                    <a:pt x="132" y="1008"/>
                  </a:lnTo>
                  <a:lnTo>
                    <a:pt x="1706" y="803"/>
                  </a:lnTo>
                  <a:lnTo>
                    <a:pt x="1704" y="780"/>
                  </a:lnTo>
                  <a:lnTo>
                    <a:pt x="150" y="982"/>
                  </a:lnTo>
                  <a:lnTo>
                    <a:pt x="22" y="0"/>
                  </a:lnTo>
                  <a:lnTo>
                    <a:pt x="0" y="3"/>
                  </a:lnTo>
                  <a:lnTo>
                    <a:pt x="0" y="3"/>
                  </a:ln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9" name="ïśḻídé">
              <a:extLst>
                <a:ext uri="{FF2B5EF4-FFF2-40B4-BE49-F238E27FC236}">
                  <a16:creationId xmlns="" xmlns:a16="http://schemas.microsoft.com/office/drawing/2014/main" id="{F2D27609-6A30-4C5F-9B1D-F7B234B90276}"/>
                </a:ext>
              </a:extLst>
            </p:cNvPr>
            <p:cNvSpPr/>
            <p:nvPr/>
          </p:nvSpPr>
          <p:spPr bwMode="auto">
            <a:xfrm>
              <a:off x="2051546" y="2683142"/>
              <a:ext cx="46662" cy="60463"/>
            </a:xfrm>
            <a:custGeom>
              <a:avLst/>
              <a:gdLst>
                <a:gd name="T0" fmla="*/ 24 w 71"/>
                <a:gd name="T1" fmla="*/ 0 h 92"/>
                <a:gd name="T2" fmla="*/ 0 w 71"/>
                <a:gd name="T3" fmla="*/ 92 h 92"/>
                <a:gd name="T4" fmla="*/ 33 w 71"/>
                <a:gd name="T5" fmla="*/ 67 h 92"/>
                <a:gd name="T6" fmla="*/ 71 w 71"/>
                <a:gd name="T7" fmla="*/ 82 h 92"/>
                <a:gd name="T8" fmla="*/ 24 w 71"/>
                <a:gd name="T9" fmla="*/ 0 h 92"/>
              </a:gdLst>
              <a:ahLst/>
              <a:cxnLst>
                <a:cxn ang="0">
                  <a:pos x="T0" y="T1"/>
                </a:cxn>
                <a:cxn ang="0">
                  <a:pos x="T2" y="T3"/>
                </a:cxn>
                <a:cxn ang="0">
                  <a:pos x="T4" y="T5"/>
                </a:cxn>
                <a:cxn ang="0">
                  <a:pos x="T6" y="T7"/>
                </a:cxn>
                <a:cxn ang="0">
                  <a:pos x="T8" y="T9"/>
                </a:cxn>
              </a:cxnLst>
              <a:rect l="0" t="0" r="r" b="b"/>
              <a:pathLst>
                <a:path w="71" h="92">
                  <a:moveTo>
                    <a:pt x="24" y="0"/>
                  </a:moveTo>
                  <a:lnTo>
                    <a:pt x="0" y="92"/>
                  </a:lnTo>
                  <a:lnTo>
                    <a:pt x="33" y="67"/>
                  </a:lnTo>
                  <a:lnTo>
                    <a:pt x="71" y="82"/>
                  </a:lnTo>
                  <a:lnTo>
                    <a:pt x="24" y="0"/>
                  </a:ln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0" name="íṥḻïḍè">
              <a:extLst>
                <a:ext uri="{FF2B5EF4-FFF2-40B4-BE49-F238E27FC236}">
                  <a16:creationId xmlns="" xmlns:a16="http://schemas.microsoft.com/office/drawing/2014/main" id="{5F1C3D80-8A3B-4D2D-8D12-AF4309E535D9}"/>
                </a:ext>
              </a:extLst>
            </p:cNvPr>
            <p:cNvSpPr/>
            <p:nvPr/>
          </p:nvSpPr>
          <p:spPr bwMode="auto">
            <a:xfrm>
              <a:off x="3166164" y="3221392"/>
              <a:ext cx="59806" cy="47319"/>
            </a:xfrm>
            <a:custGeom>
              <a:avLst/>
              <a:gdLst>
                <a:gd name="T0" fmla="*/ 91 w 91"/>
                <a:gd name="T1" fmla="*/ 25 h 72"/>
                <a:gd name="T2" fmla="*/ 9 w 91"/>
                <a:gd name="T3" fmla="*/ 72 h 72"/>
                <a:gd name="T4" fmla="*/ 26 w 91"/>
                <a:gd name="T5" fmla="*/ 34 h 72"/>
                <a:gd name="T6" fmla="*/ 0 w 91"/>
                <a:gd name="T7" fmla="*/ 0 h 72"/>
                <a:gd name="T8" fmla="*/ 91 w 91"/>
                <a:gd name="T9" fmla="*/ 25 h 72"/>
              </a:gdLst>
              <a:ahLst/>
              <a:cxnLst>
                <a:cxn ang="0">
                  <a:pos x="T0" y="T1"/>
                </a:cxn>
                <a:cxn ang="0">
                  <a:pos x="T2" y="T3"/>
                </a:cxn>
                <a:cxn ang="0">
                  <a:pos x="T4" y="T5"/>
                </a:cxn>
                <a:cxn ang="0">
                  <a:pos x="T6" y="T7"/>
                </a:cxn>
                <a:cxn ang="0">
                  <a:pos x="T8" y="T9"/>
                </a:cxn>
              </a:cxnLst>
              <a:rect l="0" t="0" r="r" b="b"/>
              <a:pathLst>
                <a:path w="91" h="72">
                  <a:moveTo>
                    <a:pt x="91" y="25"/>
                  </a:moveTo>
                  <a:lnTo>
                    <a:pt x="9" y="72"/>
                  </a:lnTo>
                  <a:lnTo>
                    <a:pt x="26" y="34"/>
                  </a:lnTo>
                  <a:lnTo>
                    <a:pt x="0" y="0"/>
                  </a:lnTo>
                  <a:lnTo>
                    <a:pt x="91" y="25"/>
                  </a:ln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1" name="îṥḷiḑè">
              <a:extLst>
                <a:ext uri="{FF2B5EF4-FFF2-40B4-BE49-F238E27FC236}">
                  <a16:creationId xmlns="" xmlns:a16="http://schemas.microsoft.com/office/drawing/2014/main" id="{4A2967C9-0E88-4407-9017-F8BB6C609F1F}"/>
                </a:ext>
              </a:extLst>
            </p:cNvPr>
            <p:cNvSpPr/>
            <p:nvPr/>
          </p:nvSpPr>
          <p:spPr bwMode="auto">
            <a:xfrm>
              <a:off x="2217161" y="3033432"/>
              <a:ext cx="32860" cy="32203"/>
            </a:xfrm>
            <a:custGeom>
              <a:avLst/>
              <a:gdLst>
                <a:gd name="T0" fmla="*/ 1 w 35"/>
                <a:gd name="T1" fmla="*/ 20 h 35"/>
                <a:gd name="T2" fmla="*/ 15 w 35"/>
                <a:gd name="T3" fmla="*/ 2 h 35"/>
                <a:gd name="T4" fmla="*/ 34 w 35"/>
                <a:gd name="T5" fmla="*/ 16 h 35"/>
                <a:gd name="T6" fmla="*/ 20 w 35"/>
                <a:gd name="T7" fmla="*/ 34 h 35"/>
                <a:gd name="T8" fmla="*/ 1 w 35"/>
                <a:gd name="T9" fmla="*/ 20 h 35"/>
              </a:gdLst>
              <a:ahLst/>
              <a:cxnLst>
                <a:cxn ang="0">
                  <a:pos x="T0" y="T1"/>
                </a:cxn>
                <a:cxn ang="0">
                  <a:pos x="T2" y="T3"/>
                </a:cxn>
                <a:cxn ang="0">
                  <a:pos x="T4" y="T5"/>
                </a:cxn>
                <a:cxn ang="0">
                  <a:pos x="T6" y="T7"/>
                </a:cxn>
                <a:cxn ang="0">
                  <a:pos x="T8" y="T9"/>
                </a:cxn>
              </a:cxnLst>
              <a:rect l="0" t="0" r="r" b="b"/>
              <a:pathLst>
                <a:path w="35" h="35">
                  <a:moveTo>
                    <a:pt x="1" y="20"/>
                  </a:moveTo>
                  <a:cubicBezTo>
                    <a:pt x="0" y="11"/>
                    <a:pt x="6" y="3"/>
                    <a:pt x="15" y="2"/>
                  </a:cubicBezTo>
                  <a:cubicBezTo>
                    <a:pt x="24" y="0"/>
                    <a:pt x="32" y="7"/>
                    <a:pt x="34" y="16"/>
                  </a:cubicBezTo>
                  <a:cubicBezTo>
                    <a:pt x="35" y="25"/>
                    <a:pt x="29" y="33"/>
                    <a:pt x="20" y="34"/>
                  </a:cubicBezTo>
                  <a:cubicBezTo>
                    <a:pt x="11" y="35"/>
                    <a:pt x="2" y="29"/>
                    <a:pt x="1" y="2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2" name="i$ḻïḍè">
              <a:extLst>
                <a:ext uri="{FF2B5EF4-FFF2-40B4-BE49-F238E27FC236}">
                  <a16:creationId xmlns="" xmlns:a16="http://schemas.microsoft.com/office/drawing/2014/main" id="{5FB82390-E14C-414C-99B2-1E74F3C76B0F}"/>
                </a:ext>
              </a:extLst>
            </p:cNvPr>
            <p:cNvSpPr/>
            <p:nvPr/>
          </p:nvSpPr>
          <p:spPr bwMode="auto">
            <a:xfrm>
              <a:off x="2213875" y="3030146"/>
              <a:ext cx="39432" cy="39432"/>
            </a:xfrm>
            <a:custGeom>
              <a:avLst/>
              <a:gdLst>
                <a:gd name="T0" fmla="*/ 5 w 42"/>
                <a:gd name="T1" fmla="*/ 23 h 42"/>
                <a:gd name="T2" fmla="*/ 10 w 42"/>
                <a:gd name="T3" fmla="*/ 22 h 42"/>
                <a:gd name="T4" fmla="*/ 10 w 42"/>
                <a:gd name="T5" fmla="*/ 21 h 42"/>
                <a:gd name="T6" fmla="*/ 20 w 42"/>
                <a:gd name="T7" fmla="*/ 9 h 42"/>
                <a:gd name="T8" fmla="*/ 21 w 42"/>
                <a:gd name="T9" fmla="*/ 9 h 42"/>
                <a:gd name="T10" fmla="*/ 33 w 42"/>
                <a:gd name="T11" fmla="*/ 19 h 42"/>
                <a:gd name="T12" fmla="*/ 33 w 42"/>
                <a:gd name="T13" fmla="*/ 21 h 42"/>
                <a:gd name="T14" fmla="*/ 23 w 42"/>
                <a:gd name="T15" fmla="*/ 32 h 42"/>
                <a:gd name="T16" fmla="*/ 21 w 42"/>
                <a:gd name="T17" fmla="*/ 32 h 42"/>
                <a:gd name="T18" fmla="*/ 10 w 42"/>
                <a:gd name="T19" fmla="*/ 22 h 42"/>
                <a:gd name="T20" fmla="*/ 5 w 42"/>
                <a:gd name="T21" fmla="*/ 23 h 42"/>
                <a:gd name="T22" fmla="*/ 1 w 42"/>
                <a:gd name="T23" fmla="*/ 23 h 42"/>
                <a:gd name="T24" fmla="*/ 21 w 42"/>
                <a:gd name="T25" fmla="*/ 42 h 42"/>
                <a:gd name="T26" fmla="*/ 24 w 42"/>
                <a:gd name="T27" fmla="*/ 42 h 42"/>
                <a:gd name="T28" fmla="*/ 42 w 42"/>
                <a:gd name="T29" fmla="*/ 21 h 42"/>
                <a:gd name="T30" fmla="*/ 42 w 42"/>
                <a:gd name="T31" fmla="*/ 18 h 42"/>
                <a:gd name="T32" fmla="*/ 21 w 42"/>
                <a:gd name="T33" fmla="*/ 0 h 42"/>
                <a:gd name="T34" fmla="*/ 19 w 42"/>
                <a:gd name="T35" fmla="*/ 0 h 42"/>
                <a:gd name="T36" fmla="*/ 0 w 42"/>
                <a:gd name="T37" fmla="*/ 21 h 42"/>
                <a:gd name="T38" fmla="*/ 1 w 42"/>
                <a:gd name="T39" fmla="*/ 23 h 42"/>
                <a:gd name="T40" fmla="*/ 5 w 42"/>
                <a:gd name="T41" fmla="*/ 23 h 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2" h="42">
                  <a:moveTo>
                    <a:pt x="5" y="23"/>
                  </a:moveTo>
                  <a:cubicBezTo>
                    <a:pt x="10" y="22"/>
                    <a:pt x="10" y="22"/>
                    <a:pt x="10" y="22"/>
                  </a:cubicBezTo>
                  <a:cubicBezTo>
                    <a:pt x="10" y="22"/>
                    <a:pt x="10" y="21"/>
                    <a:pt x="10" y="21"/>
                  </a:cubicBezTo>
                  <a:cubicBezTo>
                    <a:pt x="10" y="15"/>
                    <a:pt x="14" y="10"/>
                    <a:pt x="20" y="9"/>
                  </a:cubicBezTo>
                  <a:cubicBezTo>
                    <a:pt x="20" y="9"/>
                    <a:pt x="21" y="9"/>
                    <a:pt x="21" y="9"/>
                  </a:cubicBezTo>
                  <a:cubicBezTo>
                    <a:pt x="27" y="9"/>
                    <a:pt x="32" y="13"/>
                    <a:pt x="33" y="19"/>
                  </a:cubicBezTo>
                  <a:cubicBezTo>
                    <a:pt x="33" y="20"/>
                    <a:pt x="33" y="20"/>
                    <a:pt x="33" y="21"/>
                  </a:cubicBezTo>
                  <a:cubicBezTo>
                    <a:pt x="33" y="27"/>
                    <a:pt x="29" y="32"/>
                    <a:pt x="23" y="32"/>
                  </a:cubicBezTo>
                  <a:cubicBezTo>
                    <a:pt x="22" y="32"/>
                    <a:pt x="22" y="32"/>
                    <a:pt x="21" y="32"/>
                  </a:cubicBezTo>
                  <a:cubicBezTo>
                    <a:pt x="16" y="32"/>
                    <a:pt x="11" y="28"/>
                    <a:pt x="10" y="22"/>
                  </a:cubicBezTo>
                  <a:cubicBezTo>
                    <a:pt x="5" y="23"/>
                    <a:pt x="5" y="23"/>
                    <a:pt x="5" y="23"/>
                  </a:cubicBezTo>
                  <a:cubicBezTo>
                    <a:pt x="1" y="23"/>
                    <a:pt x="1" y="23"/>
                    <a:pt x="1" y="23"/>
                  </a:cubicBezTo>
                  <a:cubicBezTo>
                    <a:pt x="2" y="34"/>
                    <a:pt x="11" y="42"/>
                    <a:pt x="21" y="42"/>
                  </a:cubicBezTo>
                  <a:cubicBezTo>
                    <a:pt x="22" y="42"/>
                    <a:pt x="23" y="42"/>
                    <a:pt x="24" y="42"/>
                  </a:cubicBezTo>
                  <a:cubicBezTo>
                    <a:pt x="35" y="40"/>
                    <a:pt x="42" y="31"/>
                    <a:pt x="42" y="21"/>
                  </a:cubicBezTo>
                  <a:cubicBezTo>
                    <a:pt x="42" y="20"/>
                    <a:pt x="42" y="19"/>
                    <a:pt x="42" y="18"/>
                  </a:cubicBezTo>
                  <a:cubicBezTo>
                    <a:pt x="41" y="7"/>
                    <a:pt x="32" y="0"/>
                    <a:pt x="21" y="0"/>
                  </a:cubicBezTo>
                  <a:cubicBezTo>
                    <a:pt x="21" y="0"/>
                    <a:pt x="20" y="0"/>
                    <a:pt x="19" y="0"/>
                  </a:cubicBezTo>
                  <a:cubicBezTo>
                    <a:pt x="8" y="1"/>
                    <a:pt x="0" y="10"/>
                    <a:pt x="0" y="21"/>
                  </a:cubicBezTo>
                  <a:cubicBezTo>
                    <a:pt x="0" y="22"/>
                    <a:pt x="0" y="23"/>
                    <a:pt x="1" y="23"/>
                  </a:cubicBezTo>
                  <a:lnTo>
                    <a:pt x="5" y="23"/>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3" name="išḻíḓé">
              <a:extLst>
                <a:ext uri="{FF2B5EF4-FFF2-40B4-BE49-F238E27FC236}">
                  <a16:creationId xmlns="" xmlns:a16="http://schemas.microsoft.com/office/drawing/2014/main" id="{D5F09058-F97A-4784-ADEB-D942F61A9377}"/>
                </a:ext>
              </a:extLst>
            </p:cNvPr>
            <p:cNvSpPr/>
            <p:nvPr/>
          </p:nvSpPr>
          <p:spPr bwMode="auto">
            <a:xfrm>
              <a:off x="2097550" y="3018316"/>
              <a:ext cx="32860" cy="31546"/>
            </a:xfrm>
            <a:custGeom>
              <a:avLst/>
              <a:gdLst>
                <a:gd name="T0" fmla="*/ 1 w 35"/>
                <a:gd name="T1" fmla="*/ 19 h 34"/>
                <a:gd name="T2" fmla="*/ 15 w 35"/>
                <a:gd name="T3" fmla="*/ 1 h 34"/>
                <a:gd name="T4" fmla="*/ 34 w 35"/>
                <a:gd name="T5" fmla="*/ 15 h 34"/>
                <a:gd name="T6" fmla="*/ 20 w 35"/>
                <a:gd name="T7" fmla="*/ 33 h 34"/>
                <a:gd name="T8" fmla="*/ 1 w 35"/>
                <a:gd name="T9" fmla="*/ 19 h 34"/>
              </a:gdLst>
              <a:ahLst/>
              <a:cxnLst>
                <a:cxn ang="0">
                  <a:pos x="T0" y="T1"/>
                </a:cxn>
                <a:cxn ang="0">
                  <a:pos x="T2" y="T3"/>
                </a:cxn>
                <a:cxn ang="0">
                  <a:pos x="T4" y="T5"/>
                </a:cxn>
                <a:cxn ang="0">
                  <a:pos x="T6" y="T7"/>
                </a:cxn>
                <a:cxn ang="0">
                  <a:pos x="T8" y="T9"/>
                </a:cxn>
              </a:cxnLst>
              <a:rect l="0" t="0" r="r" b="b"/>
              <a:pathLst>
                <a:path w="35" h="34">
                  <a:moveTo>
                    <a:pt x="1" y="19"/>
                  </a:moveTo>
                  <a:cubicBezTo>
                    <a:pt x="0" y="10"/>
                    <a:pt x="6" y="2"/>
                    <a:pt x="15" y="1"/>
                  </a:cubicBezTo>
                  <a:cubicBezTo>
                    <a:pt x="24" y="0"/>
                    <a:pt x="33" y="6"/>
                    <a:pt x="34" y="15"/>
                  </a:cubicBezTo>
                  <a:cubicBezTo>
                    <a:pt x="35" y="24"/>
                    <a:pt x="29" y="32"/>
                    <a:pt x="20" y="33"/>
                  </a:cubicBezTo>
                  <a:cubicBezTo>
                    <a:pt x="11" y="34"/>
                    <a:pt x="2" y="28"/>
                    <a:pt x="1" y="19"/>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4" name="îşḷîḍe">
              <a:extLst>
                <a:ext uri="{FF2B5EF4-FFF2-40B4-BE49-F238E27FC236}">
                  <a16:creationId xmlns="" xmlns:a16="http://schemas.microsoft.com/office/drawing/2014/main" id="{E9E7B7FE-619C-4507-B0D2-53041B01BB10}"/>
                </a:ext>
              </a:extLst>
            </p:cNvPr>
            <p:cNvSpPr/>
            <p:nvPr/>
          </p:nvSpPr>
          <p:spPr bwMode="auto">
            <a:xfrm>
              <a:off x="2094921" y="3014373"/>
              <a:ext cx="39432" cy="39432"/>
            </a:xfrm>
            <a:custGeom>
              <a:avLst/>
              <a:gdLst>
                <a:gd name="T0" fmla="*/ 4 w 42"/>
                <a:gd name="T1" fmla="*/ 23 h 42"/>
                <a:gd name="T2" fmla="*/ 9 w 42"/>
                <a:gd name="T3" fmla="*/ 22 h 42"/>
                <a:gd name="T4" fmla="*/ 9 w 42"/>
                <a:gd name="T5" fmla="*/ 21 h 42"/>
                <a:gd name="T6" fmla="*/ 19 w 42"/>
                <a:gd name="T7" fmla="*/ 9 h 42"/>
                <a:gd name="T8" fmla="*/ 21 w 42"/>
                <a:gd name="T9" fmla="*/ 9 h 42"/>
                <a:gd name="T10" fmla="*/ 32 w 42"/>
                <a:gd name="T11" fmla="*/ 19 h 42"/>
                <a:gd name="T12" fmla="*/ 32 w 42"/>
                <a:gd name="T13" fmla="*/ 21 h 42"/>
                <a:gd name="T14" fmla="*/ 22 w 42"/>
                <a:gd name="T15" fmla="*/ 33 h 42"/>
                <a:gd name="T16" fmla="*/ 21 w 42"/>
                <a:gd name="T17" fmla="*/ 33 h 42"/>
                <a:gd name="T18" fmla="*/ 9 w 42"/>
                <a:gd name="T19" fmla="*/ 22 h 42"/>
                <a:gd name="T20" fmla="*/ 4 w 42"/>
                <a:gd name="T21" fmla="*/ 23 h 42"/>
                <a:gd name="T22" fmla="*/ 0 w 42"/>
                <a:gd name="T23" fmla="*/ 24 h 42"/>
                <a:gd name="T24" fmla="*/ 21 w 42"/>
                <a:gd name="T25" fmla="*/ 42 h 42"/>
                <a:gd name="T26" fmla="*/ 23 w 42"/>
                <a:gd name="T27" fmla="*/ 42 h 42"/>
                <a:gd name="T28" fmla="*/ 42 w 42"/>
                <a:gd name="T29" fmla="*/ 21 h 42"/>
                <a:gd name="T30" fmla="*/ 41 w 42"/>
                <a:gd name="T31" fmla="*/ 18 h 42"/>
                <a:gd name="T32" fmla="*/ 21 w 42"/>
                <a:gd name="T33" fmla="*/ 0 h 42"/>
                <a:gd name="T34" fmla="*/ 18 w 42"/>
                <a:gd name="T35" fmla="*/ 0 h 42"/>
                <a:gd name="T36" fmla="*/ 0 w 42"/>
                <a:gd name="T37" fmla="*/ 21 h 42"/>
                <a:gd name="T38" fmla="*/ 0 w 42"/>
                <a:gd name="T39" fmla="*/ 24 h 42"/>
                <a:gd name="T40" fmla="*/ 4 w 42"/>
                <a:gd name="T41" fmla="*/ 23 h 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2" h="42">
                  <a:moveTo>
                    <a:pt x="4" y="23"/>
                  </a:moveTo>
                  <a:cubicBezTo>
                    <a:pt x="9" y="22"/>
                    <a:pt x="9" y="22"/>
                    <a:pt x="9" y="22"/>
                  </a:cubicBezTo>
                  <a:cubicBezTo>
                    <a:pt x="9" y="22"/>
                    <a:pt x="9" y="21"/>
                    <a:pt x="9" y="21"/>
                  </a:cubicBezTo>
                  <a:cubicBezTo>
                    <a:pt x="9" y="15"/>
                    <a:pt x="13" y="10"/>
                    <a:pt x="19" y="9"/>
                  </a:cubicBezTo>
                  <a:cubicBezTo>
                    <a:pt x="20" y="9"/>
                    <a:pt x="20" y="9"/>
                    <a:pt x="21" y="9"/>
                  </a:cubicBezTo>
                  <a:cubicBezTo>
                    <a:pt x="26" y="9"/>
                    <a:pt x="31" y="14"/>
                    <a:pt x="32" y="19"/>
                  </a:cubicBezTo>
                  <a:cubicBezTo>
                    <a:pt x="32" y="20"/>
                    <a:pt x="32" y="20"/>
                    <a:pt x="32" y="21"/>
                  </a:cubicBezTo>
                  <a:cubicBezTo>
                    <a:pt x="32" y="27"/>
                    <a:pt x="28" y="32"/>
                    <a:pt x="22" y="33"/>
                  </a:cubicBezTo>
                  <a:cubicBezTo>
                    <a:pt x="22" y="33"/>
                    <a:pt x="21" y="33"/>
                    <a:pt x="21" y="33"/>
                  </a:cubicBezTo>
                  <a:cubicBezTo>
                    <a:pt x="15" y="33"/>
                    <a:pt x="10" y="28"/>
                    <a:pt x="9" y="22"/>
                  </a:cubicBezTo>
                  <a:cubicBezTo>
                    <a:pt x="4" y="23"/>
                    <a:pt x="4" y="23"/>
                    <a:pt x="4" y="23"/>
                  </a:cubicBezTo>
                  <a:cubicBezTo>
                    <a:pt x="0" y="24"/>
                    <a:pt x="0" y="24"/>
                    <a:pt x="0" y="24"/>
                  </a:cubicBezTo>
                  <a:cubicBezTo>
                    <a:pt x="1" y="34"/>
                    <a:pt x="10" y="42"/>
                    <a:pt x="21" y="42"/>
                  </a:cubicBezTo>
                  <a:cubicBezTo>
                    <a:pt x="21" y="42"/>
                    <a:pt x="22" y="42"/>
                    <a:pt x="23" y="42"/>
                  </a:cubicBezTo>
                  <a:cubicBezTo>
                    <a:pt x="34" y="40"/>
                    <a:pt x="42" y="31"/>
                    <a:pt x="42" y="21"/>
                  </a:cubicBezTo>
                  <a:cubicBezTo>
                    <a:pt x="42" y="20"/>
                    <a:pt x="42" y="19"/>
                    <a:pt x="41" y="18"/>
                  </a:cubicBezTo>
                  <a:cubicBezTo>
                    <a:pt x="40" y="8"/>
                    <a:pt x="31" y="0"/>
                    <a:pt x="21" y="0"/>
                  </a:cubicBezTo>
                  <a:cubicBezTo>
                    <a:pt x="20" y="0"/>
                    <a:pt x="19" y="0"/>
                    <a:pt x="18" y="0"/>
                  </a:cubicBezTo>
                  <a:cubicBezTo>
                    <a:pt x="7" y="1"/>
                    <a:pt x="0" y="10"/>
                    <a:pt x="0" y="21"/>
                  </a:cubicBezTo>
                  <a:cubicBezTo>
                    <a:pt x="0" y="22"/>
                    <a:pt x="0" y="23"/>
                    <a:pt x="0" y="24"/>
                  </a:cubicBezTo>
                  <a:lnTo>
                    <a:pt x="4" y="23"/>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5" name="ísľîḓé">
              <a:extLst>
                <a:ext uri="{FF2B5EF4-FFF2-40B4-BE49-F238E27FC236}">
                  <a16:creationId xmlns="" xmlns:a16="http://schemas.microsoft.com/office/drawing/2014/main" id="{9092649E-D13A-49D3-83A6-5A66A6EF44FD}"/>
                </a:ext>
              </a:extLst>
            </p:cNvPr>
            <p:cNvSpPr/>
            <p:nvPr/>
          </p:nvSpPr>
          <p:spPr bwMode="auto">
            <a:xfrm>
              <a:off x="2696263" y="2978884"/>
              <a:ext cx="32860" cy="32860"/>
            </a:xfrm>
            <a:custGeom>
              <a:avLst/>
              <a:gdLst>
                <a:gd name="T0" fmla="*/ 1 w 35"/>
                <a:gd name="T1" fmla="*/ 20 h 35"/>
                <a:gd name="T2" fmla="*/ 15 w 35"/>
                <a:gd name="T3" fmla="*/ 1 h 35"/>
                <a:gd name="T4" fmla="*/ 34 w 35"/>
                <a:gd name="T5" fmla="*/ 15 h 35"/>
                <a:gd name="T6" fmla="*/ 19 w 35"/>
                <a:gd name="T7" fmla="*/ 34 h 35"/>
                <a:gd name="T8" fmla="*/ 1 w 35"/>
                <a:gd name="T9" fmla="*/ 20 h 35"/>
              </a:gdLst>
              <a:ahLst/>
              <a:cxnLst>
                <a:cxn ang="0">
                  <a:pos x="T0" y="T1"/>
                </a:cxn>
                <a:cxn ang="0">
                  <a:pos x="T2" y="T3"/>
                </a:cxn>
                <a:cxn ang="0">
                  <a:pos x="T4" y="T5"/>
                </a:cxn>
                <a:cxn ang="0">
                  <a:pos x="T6" y="T7"/>
                </a:cxn>
                <a:cxn ang="0">
                  <a:pos x="T8" y="T9"/>
                </a:cxn>
              </a:cxnLst>
              <a:rect l="0" t="0" r="r" b="b"/>
              <a:pathLst>
                <a:path w="35" h="35">
                  <a:moveTo>
                    <a:pt x="1" y="20"/>
                  </a:moveTo>
                  <a:cubicBezTo>
                    <a:pt x="0" y="11"/>
                    <a:pt x="6" y="2"/>
                    <a:pt x="15" y="1"/>
                  </a:cubicBezTo>
                  <a:cubicBezTo>
                    <a:pt x="24" y="0"/>
                    <a:pt x="32" y="6"/>
                    <a:pt x="34" y="15"/>
                  </a:cubicBezTo>
                  <a:cubicBezTo>
                    <a:pt x="35" y="24"/>
                    <a:pt x="28" y="33"/>
                    <a:pt x="19" y="34"/>
                  </a:cubicBezTo>
                  <a:cubicBezTo>
                    <a:pt x="10" y="35"/>
                    <a:pt x="2" y="29"/>
                    <a:pt x="1" y="2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6" name="ïṧḷidè">
              <a:extLst>
                <a:ext uri="{FF2B5EF4-FFF2-40B4-BE49-F238E27FC236}">
                  <a16:creationId xmlns="" xmlns:a16="http://schemas.microsoft.com/office/drawing/2014/main" id="{D27B18F0-1D1E-4CE6-823A-E0C9E330F415}"/>
                </a:ext>
              </a:extLst>
            </p:cNvPr>
            <p:cNvSpPr/>
            <p:nvPr/>
          </p:nvSpPr>
          <p:spPr bwMode="auto">
            <a:xfrm>
              <a:off x="2692977" y="2974940"/>
              <a:ext cx="39432" cy="40090"/>
            </a:xfrm>
            <a:custGeom>
              <a:avLst/>
              <a:gdLst>
                <a:gd name="T0" fmla="*/ 5 w 42"/>
                <a:gd name="T1" fmla="*/ 24 h 43"/>
                <a:gd name="T2" fmla="*/ 10 w 42"/>
                <a:gd name="T3" fmla="*/ 23 h 43"/>
                <a:gd name="T4" fmla="*/ 10 w 42"/>
                <a:gd name="T5" fmla="*/ 21 h 43"/>
                <a:gd name="T6" fmla="*/ 20 w 42"/>
                <a:gd name="T7" fmla="*/ 10 h 43"/>
                <a:gd name="T8" fmla="*/ 21 w 42"/>
                <a:gd name="T9" fmla="*/ 10 h 43"/>
                <a:gd name="T10" fmla="*/ 33 w 42"/>
                <a:gd name="T11" fmla="*/ 20 h 43"/>
                <a:gd name="T12" fmla="*/ 33 w 42"/>
                <a:gd name="T13" fmla="*/ 22 h 43"/>
                <a:gd name="T14" fmla="*/ 23 w 42"/>
                <a:gd name="T15" fmla="*/ 33 h 43"/>
                <a:gd name="T16" fmla="*/ 21 w 42"/>
                <a:gd name="T17" fmla="*/ 33 h 43"/>
                <a:gd name="T18" fmla="*/ 10 w 42"/>
                <a:gd name="T19" fmla="*/ 23 h 43"/>
                <a:gd name="T20" fmla="*/ 5 w 42"/>
                <a:gd name="T21" fmla="*/ 24 h 43"/>
                <a:gd name="T22" fmla="*/ 0 w 42"/>
                <a:gd name="T23" fmla="*/ 24 h 43"/>
                <a:gd name="T24" fmla="*/ 21 w 42"/>
                <a:gd name="T25" fmla="*/ 43 h 43"/>
                <a:gd name="T26" fmla="*/ 24 w 42"/>
                <a:gd name="T27" fmla="*/ 42 h 43"/>
                <a:gd name="T28" fmla="*/ 42 w 42"/>
                <a:gd name="T29" fmla="*/ 22 h 43"/>
                <a:gd name="T30" fmla="*/ 42 w 42"/>
                <a:gd name="T31" fmla="*/ 19 h 43"/>
                <a:gd name="T32" fmla="*/ 21 w 42"/>
                <a:gd name="T33" fmla="*/ 0 h 43"/>
                <a:gd name="T34" fmla="*/ 19 w 42"/>
                <a:gd name="T35" fmla="*/ 1 h 43"/>
                <a:gd name="T36" fmla="*/ 0 w 42"/>
                <a:gd name="T37" fmla="*/ 21 h 43"/>
                <a:gd name="T38" fmla="*/ 0 w 42"/>
                <a:gd name="T39" fmla="*/ 24 h 43"/>
                <a:gd name="T40" fmla="*/ 5 w 42"/>
                <a:gd name="T41" fmla="*/ 24 h 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2" h="43">
                  <a:moveTo>
                    <a:pt x="5" y="24"/>
                  </a:moveTo>
                  <a:cubicBezTo>
                    <a:pt x="10" y="23"/>
                    <a:pt x="10" y="23"/>
                    <a:pt x="10" y="23"/>
                  </a:cubicBezTo>
                  <a:cubicBezTo>
                    <a:pt x="10" y="23"/>
                    <a:pt x="10" y="22"/>
                    <a:pt x="10" y="21"/>
                  </a:cubicBezTo>
                  <a:cubicBezTo>
                    <a:pt x="10" y="16"/>
                    <a:pt x="14" y="11"/>
                    <a:pt x="20" y="10"/>
                  </a:cubicBezTo>
                  <a:cubicBezTo>
                    <a:pt x="20" y="10"/>
                    <a:pt x="21" y="10"/>
                    <a:pt x="21" y="10"/>
                  </a:cubicBezTo>
                  <a:cubicBezTo>
                    <a:pt x="27" y="10"/>
                    <a:pt x="32" y="14"/>
                    <a:pt x="33" y="20"/>
                  </a:cubicBezTo>
                  <a:cubicBezTo>
                    <a:pt x="33" y="21"/>
                    <a:pt x="33" y="21"/>
                    <a:pt x="33" y="22"/>
                  </a:cubicBezTo>
                  <a:cubicBezTo>
                    <a:pt x="33" y="27"/>
                    <a:pt x="29" y="32"/>
                    <a:pt x="23" y="33"/>
                  </a:cubicBezTo>
                  <a:cubicBezTo>
                    <a:pt x="22" y="33"/>
                    <a:pt x="22" y="33"/>
                    <a:pt x="21" y="33"/>
                  </a:cubicBezTo>
                  <a:cubicBezTo>
                    <a:pt x="16" y="33"/>
                    <a:pt x="10" y="29"/>
                    <a:pt x="10" y="23"/>
                  </a:cubicBezTo>
                  <a:cubicBezTo>
                    <a:pt x="5" y="24"/>
                    <a:pt x="5" y="24"/>
                    <a:pt x="5" y="24"/>
                  </a:cubicBezTo>
                  <a:cubicBezTo>
                    <a:pt x="0" y="24"/>
                    <a:pt x="0" y="24"/>
                    <a:pt x="0" y="24"/>
                  </a:cubicBezTo>
                  <a:cubicBezTo>
                    <a:pt x="2" y="35"/>
                    <a:pt x="11" y="43"/>
                    <a:pt x="21" y="43"/>
                  </a:cubicBezTo>
                  <a:cubicBezTo>
                    <a:pt x="22" y="43"/>
                    <a:pt x="23" y="42"/>
                    <a:pt x="24" y="42"/>
                  </a:cubicBezTo>
                  <a:cubicBezTo>
                    <a:pt x="35" y="41"/>
                    <a:pt x="42" y="32"/>
                    <a:pt x="42" y="22"/>
                  </a:cubicBezTo>
                  <a:cubicBezTo>
                    <a:pt x="42" y="21"/>
                    <a:pt x="42" y="20"/>
                    <a:pt x="42" y="19"/>
                  </a:cubicBezTo>
                  <a:cubicBezTo>
                    <a:pt x="41" y="8"/>
                    <a:pt x="32" y="0"/>
                    <a:pt x="21" y="0"/>
                  </a:cubicBezTo>
                  <a:cubicBezTo>
                    <a:pt x="20" y="0"/>
                    <a:pt x="19" y="1"/>
                    <a:pt x="19" y="1"/>
                  </a:cubicBezTo>
                  <a:cubicBezTo>
                    <a:pt x="8" y="2"/>
                    <a:pt x="0" y="11"/>
                    <a:pt x="0" y="21"/>
                  </a:cubicBezTo>
                  <a:cubicBezTo>
                    <a:pt x="0" y="22"/>
                    <a:pt x="0" y="23"/>
                    <a:pt x="0" y="24"/>
                  </a:cubicBezTo>
                  <a:lnTo>
                    <a:pt x="5" y="24"/>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7" name="iSḻíḑe">
              <a:extLst>
                <a:ext uri="{FF2B5EF4-FFF2-40B4-BE49-F238E27FC236}">
                  <a16:creationId xmlns="" xmlns:a16="http://schemas.microsoft.com/office/drawing/2014/main" id="{988C59E3-DEA9-49FB-85E9-D492FEA1CBD0}"/>
                </a:ext>
              </a:extLst>
            </p:cNvPr>
            <p:cNvSpPr/>
            <p:nvPr/>
          </p:nvSpPr>
          <p:spPr bwMode="auto">
            <a:xfrm>
              <a:off x="2533276" y="2751491"/>
              <a:ext cx="32860" cy="32860"/>
            </a:xfrm>
            <a:custGeom>
              <a:avLst/>
              <a:gdLst>
                <a:gd name="T0" fmla="*/ 1 w 35"/>
                <a:gd name="T1" fmla="*/ 19 h 35"/>
                <a:gd name="T2" fmla="*/ 15 w 35"/>
                <a:gd name="T3" fmla="*/ 1 h 35"/>
                <a:gd name="T4" fmla="*/ 34 w 35"/>
                <a:gd name="T5" fmla="*/ 15 h 35"/>
                <a:gd name="T6" fmla="*/ 20 w 35"/>
                <a:gd name="T7" fmla="*/ 34 h 35"/>
                <a:gd name="T8" fmla="*/ 1 w 35"/>
                <a:gd name="T9" fmla="*/ 19 h 35"/>
              </a:gdLst>
              <a:ahLst/>
              <a:cxnLst>
                <a:cxn ang="0">
                  <a:pos x="T0" y="T1"/>
                </a:cxn>
                <a:cxn ang="0">
                  <a:pos x="T2" y="T3"/>
                </a:cxn>
                <a:cxn ang="0">
                  <a:pos x="T4" y="T5"/>
                </a:cxn>
                <a:cxn ang="0">
                  <a:pos x="T6" y="T7"/>
                </a:cxn>
                <a:cxn ang="0">
                  <a:pos x="T8" y="T9"/>
                </a:cxn>
              </a:cxnLst>
              <a:rect l="0" t="0" r="r" b="b"/>
              <a:pathLst>
                <a:path w="35" h="35">
                  <a:moveTo>
                    <a:pt x="1" y="19"/>
                  </a:moveTo>
                  <a:cubicBezTo>
                    <a:pt x="0" y="10"/>
                    <a:pt x="6" y="2"/>
                    <a:pt x="15" y="1"/>
                  </a:cubicBezTo>
                  <a:cubicBezTo>
                    <a:pt x="24" y="0"/>
                    <a:pt x="33" y="6"/>
                    <a:pt x="34" y="15"/>
                  </a:cubicBezTo>
                  <a:cubicBezTo>
                    <a:pt x="35" y="24"/>
                    <a:pt x="29" y="32"/>
                    <a:pt x="20" y="34"/>
                  </a:cubicBezTo>
                  <a:cubicBezTo>
                    <a:pt x="11" y="35"/>
                    <a:pt x="2" y="28"/>
                    <a:pt x="1" y="19"/>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8" name="ïSḷîḋe">
              <a:extLst>
                <a:ext uri="{FF2B5EF4-FFF2-40B4-BE49-F238E27FC236}">
                  <a16:creationId xmlns="" xmlns:a16="http://schemas.microsoft.com/office/drawing/2014/main" id="{F631579A-2B16-4887-AA02-1E79FF8BFC2F}"/>
                </a:ext>
              </a:extLst>
            </p:cNvPr>
            <p:cNvSpPr/>
            <p:nvPr/>
          </p:nvSpPr>
          <p:spPr bwMode="auto">
            <a:xfrm>
              <a:off x="2869764" y="2935508"/>
              <a:ext cx="32860" cy="32860"/>
            </a:xfrm>
            <a:custGeom>
              <a:avLst/>
              <a:gdLst>
                <a:gd name="T0" fmla="*/ 1 w 35"/>
                <a:gd name="T1" fmla="*/ 19 h 35"/>
                <a:gd name="T2" fmla="*/ 15 w 35"/>
                <a:gd name="T3" fmla="*/ 1 h 35"/>
                <a:gd name="T4" fmla="*/ 34 w 35"/>
                <a:gd name="T5" fmla="*/ 15 h 35"/>
                <a:gd name="T6" fmla="*/ 20 w 35"/>
                <a:gd name="T7" fmla="*/ 34 h 35"/>
                <a:gd name="T8" fmla="*/ 1 w 35"/>
                <a:gd name="T9" fmla="*/ 19 h 35"/>
              </a:gdLst>
              <a:ahLst/>
              <a:cxnLst>
                <a:cxn ang="0">
                  <a:pos x="T0" y="T1"/>
                </a:cxn>
                <a:cxn ang="0">
                  <a:pos x="T2" y="T3"/>
                </a:cxn>
                <a:cxn ang="0">
                  <a:pos x="T4" y="T5"/>
                </a:cxn>
                <a:cxn ang="0">
                  <a:pos x="T6" y="T7"/>
                </a:cxn>
                <a:cxn ang="0">
                  <a:pos x="T8" y="T9"/>
                </a:cxn>
              </a:cxnLst>
              <a:rect l="0" t="0" r="r" b="b"/>
              <a:pathLst>
                <a:path w="35" h="35">
                  <a:moveTo>
                    <a:pt x="1" y="19"/>
                  </a:moveTo>
                  <a:cubicBezTo>
                    <a:pt x="0" y="11"/>
                    <a:pt x="6" y="2"/>
                    <a:pt x="15" y="1"/>
                  </a:cubicBezTo>
                  <a:cubicBezTo>
                    <a:pt x="24" y="0"/>
                    <a:pt x="32" y="6"/>
                    <a:pt x="34" y="15"/>
                  </a:cubicBezTo>
                  <a:cubicBezTo>
                    <a:pt x="35" y="24"/>
                    <a:pt x="29" y="32"/>
                    <a:pt x="20" y="34"/>
                  </a:cubicBezTo>
                  <a:cubicBezTo>
                    <a:pt x="11" y="35"/>
                    <a:pt x="2" y="28"/>
                    <a:pt x="1" y="19"/>
                  </a:cubicBez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79" name="ïsḷídè">
              <a:extLst>
                <a:ext uri="{FF2B5EF4-FFF2-40B4-BE49-F238E27FC236}">
                  <a16:creationId xmlns="" xmlns:a16="http://schemas.microsoft.com/office/drawing/2014/main" id="{8C4ECE31-8376-4D80-89EE-5EE99720511E}"/>
                </a:ext>
              </a:extLst>
            </p:cNvPr>
            <p:cNvSpPr/>
            <p:nvPr/>
          </p:nvSpPr>
          <p:spPr bwMode="auto">
            <a:xfrm>
              <a:off x="2260537" y="2878989"/>
              <a:ext cx="32203" cy="32203"/>
            </a:xfrm>
            <a:custGeom>
              <a:avLst/>
              <a:gdLst>
                <a:gd name="T0" fmla="*/ 1 w 34"/>
                <a:gd name="T1" fmla="*/ 20 h 35"/>
                <a:gd name="T2" fmla="*/ 15 w 34"/>
                <a:gd name="T3" fmla="*/ 1 h 35"/>
                <a:gd name="T4" fmla="*/ 33 w 34"/>
                <a:gd name="T5" fmla="*/ 16 h 35"/>
                <a:gd name="T6" fmla="*/ 19 w 34"/>
                <a:gd name="T7" fmla="*/ 34 h 35"/>
                <a:gd name="T8" fmla="*/ 1 w 34"/>
                <a:gd name="T9" fmla="*/ 20 h 35"/>
              </a:gdLst>
              <a:ahLst/>
              <a:cxnLst>
                <a:cxn ang="0">
                  <a:pos x="T0" y="T1"/>
                </a:cxn>
                <a:cxn ang="0">
                  <a:pos x="T2" y="T3"/>
                </a:cxn>
                <a:cxn ang="0">
                  <a:pos x="T4" y="T5"/>
                </a:cxn>
                <a:cxn ang="0">
                  <a:pos x="T6" y="T7"/>
                </a:cxn>
                <a:cxn ang="0">
                  <a:pos x="T8" y="T9"/>
                </a:cxn>
              </a:cxnLst>
              <a:rect l="0" t="0" r="r" b="b"/>
              <a:pathLst>
                <a:path w="34" h="35">
                  <a:moveTo>
                    <a:pt x="1" y="20"/>
                  </a:moveTo>
                  <a:cubicBezTo>
                    <a:pt x="0" y="11"/>
                    <a:pt x="6" y="3"/>
                    <a:pt x="15" y="1"/>
                  </a:cubicBezTo>
                  <a:cubicBezTo>
                    <a:pt x="24" y="0"/>
                    <a:pt x="32" y="7"/>
                    <a:pt x="33" y="16"/>
                  </a:cubicBezTo>
                  <a:cubicBezTo>
                    <a:pt x="34" y="24"/>
                    <a:pt x="28" y="33"/>
                    <a:pt x="19" y="34"/>
                  </a:cubicBezTo>
                  <a:cubicBezTo>
                    <a:pt x="10" y="35"/>
                    <a:pt x="2" y="29"/>
                    <a:pt x="1" y="20"/>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0" name="îşlîḑè">
              <a:extLst>
                <a:ext uri="{FF2B5EF4-FFF2-40B4-BE49-F238E27FC236}">
                  <a16:creationId xmlns="" xmlns:a16="http://schemas.microsoft.com/office/drawing/2014/main" id="{BBE9B6C0-CE94-4D73-8EDF-8EF401881BA2}"/>
                </a:ext>
              </a:extLst>
            </p:cNvPr>
            <p:cNvSpPr/>
            <p:nvPr/>
          </p:nvSpPr>
          <p:spPr bwMode="auto">
            <a:xfrm>
              <a:off x="2259879" y="3345603"/>
              <a:ext cx="31546" cy="32860"/>
            </a:xfrm>
            <a:custGeom>
              <a:avLst/>
              <a:gdLst>
                <a:gd name="T0" fmla="*/ 1 w 34"/>
                <a:gd name="T1" fmla="*/ 19 h 35"/>
                <a:gd name="T2" fmla="*/ 15 w 34"/>
                <a:gd name="T3" fmla="*/ 1 h 35"/>
                <a:gd name="T4" fmla="*/ 33 w 34"/>
                <a:gd name="T5" fmla="*/ 15 h 35"/>
                <a:gd name="T6" fmla="*/ 19 w 34"/>
                <a:gd name="T7" fmla="*/ 34 h 35"/>
                <a:gd name="T8" fmla="*/ 1 w 34"/>
                <a:gd name="T9" fmla="*/ 19 h 35"/>
              </a:gdLst>
              <a:ahLst/>
              <a:cxnLst>
                <a:cxn ang="0">
                  <a:pos x="T0" y="T1"/>
                </a:cxn>
                <a:cxn ang="0">
                  <a:pos x="T2" y="T3"/>
                </a:cxn>
                <a:cxn ang="0">
                  <a:pos x="T4" y="T5"/>
                </a:cxn>
                <a:cxn ang="0">
                  <a:pos x="T6" y="T7"/>
                </a:cxn>
                <a:cxn ang="0">
                  <a:pos x="T8" y="T9"/>
                </a:cxn>
              </a:cxnLst>
              <a:rect l="0" t="0" r="r" b="b"/>
              <a:pathLst>
                <a:path w="34" h="35">
                  <a:moveTo>
                    <a:pt x="1" y="19"/>
                  </a:moveTo>
                  <a:cubicBezTo>
                    <a:pt x="0" y="10"/>
                    <a:pt x="6" y="2"/>
                    <a:pt x="15" y="1"/>
                  </a:cubicBezTo>
                  <a:cubicBezTo>
                    <a:pt x="24" y="0"/>
                    <a:pt x="32" y="6"/>
                    <a:pt x="33" y="15"/>
                  </a:cubicBezTo>
                  <a:cubicBezTo>
                    <a:pt x="34" y="24"/>
                    <a:pt x="28" y="32"/>
                    <a:pt x="19" y="34"/>
                  </a:cubicBezTo>
                  <a:cubicBezTo>
                    <a:pt x="10" y="35"/>
                    <a:pt x="2" y="28"/>
                    <a:pt x="1" y="19"/>
                  </a:cubicBez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1" name="ïṡľíďé">
              <a:extLst>
                <a:ext uri="{FF2B5EF4-FFF2-40B4-BE49-F238E27FC236}">
                  <a16:creationId xmlns="" xmlns:a16="http://schemas.microsoft.com/office/drawing/2014/main" id="{AE81C5B3-A59C-45D3-AB89-F820D2D419AE}"/>
                </a:ext>
              </a:extLst>
            </p:cNvPr>
            <p:cNvSpPr/>
            <p:nvPr/>
          </p:nvSpPr>
          <p:spPr bwMode="auto">
            <a:xfrm>
              <a:off x="2737009" y="3283170"/>
              <a:ext cx="32860" cy="32860"/>
            </a:xfrm>
            <a:custGeom>
              <a:avLst/>
              <a:gdLst>
                <a:gd name="T0" fmla="*/ 2 w 35"/>
                <a:gd name="T1" fmla="*/ 20 h 35"/>
                <a:gd name="T2" fmla="*/ 16 w 35"/>
                <a:gd name="T3" fmla="*/ 2 h 35"/>
                <a:gd name="T4" fmla="*/ 34 w 35"/>
                <a:gd name="T5" fmla="*/ 16 h 35"/>
                <a:gd name="T6" fmla="*/ 20 w 35"/>
                <a:gd name="T7" fmla="*/ 34 h 35"/>
                <a:gd name="T8" fmla="*/ 2 w 35"/>
                <a:gd name="T9" fmla="*/ 20 h 35"/>
              </a:gdLst>
              <a:ahLst/>
              <a:cxnLst>
                <a:cxn ang="0">
                  <a:pos x="T0" y="T1"/>
                </a:cxn>
                <a:cxn ang="0">
                  <a:pos x="T2" y="T3"/>
                </a:cxn>
                <a:cxn ang="0">
                  <a:pos x="T4" y="T5"/>
                </a:cxn>
                <a:cxn ang="0">
                  <a:pos x="T6" y="T7"/>
                </a:cxn>
                <a:cxn ang="0">
                  <a:pos x="T8" y="T9"/>
                </a:cxn>
              </a:cxnLst>
              <a:rect l="0" t="0" r="r" b="b"/>
              <a:pathLst>
                <a:path w="35" h="35">
                  <a:moveTo>
                    <a:pt x="2" y="20"/>
                  </a:moveTo>
                  <a:cubicBezTo>
                    <a:pt x="0" y="11"/>
                    <a:pt x="7" y="3"/>
                    <a:pt x="16" y="2"/>
                  </a:cubicBezTo>
                  <a:cubicBezTo>
                    <a:pt x="25" y="0"/>
                    <a:pt x="33" y="7"/>
                    <a:pt x="34" y="16"/>
                  </a:cubicBezTo>
                  <a:cubicBezTo>
                    <a:pt x="35" y="25"/>
                    <a:pt x="29" y="33"/>
                    <a:pt x="20" y="34"/>
                  </a:cubicBezTo>
                  <a:cubicBezTo>
                    <a:pt x="11" y="35"/>
                    <a:pt x="3" y="29"/>
                    <a:pt x="2" y="20"/>
                  </a:cubicBez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2" name="íSḷîdê">
              <a:extLst>
                <a:ext uri="{FF2B5EF4-FFF2-40B4-BE49-F238E27FC236}">
                  <a16:creationId xmlns="" xmlns:a16="http://schemas.microsoft.com/office/drawing/2014/main" id="{C78845D4-7EAF-4135-B6F5-A93827BE814B}"/>
                </a:ext>
              </a:extLst>
            </p:cNvPr>
            <p:cNvSpPr/>
            <p:nvPr/>
          </p:nvSpPr>
          <p:spPr bwMode="auto">
            <a:xfrm>
              <a:off x="2913140" y="3260825"/>
              <a:ext cx="32860" cy="32860"/>
            </a:xfrm>
            <a:custGeom>
              <a:avLst/>
              <a:gdLst>
                <a:gd name="T0" fmla="*/ 1 w 35"/>
                <a:gd name="T1" fmla="*/ 19 h 35"/>
                <a:gd name="T2" fmla="*/ 15 w 35"/>
                <a:gd name="T3" fmla="*/ 1 h 35"/>
                <a:gd name="T4" fmla="*/ 33 w 35"/>
                <a:gd name="T5" fmla="*/ 15 h 35"/>
                <a:gd name="T6" fmla="*/ 19 w 35"/>
                <a:gd name="T7" fmla="*/ 34 h 35"/>
                <a:gd name="T8" fmla="*/ 1 w 35"/>
                <a:gd name="T9" fmla="*/ 19 h 35"/>
              </a:gdLst>
              <a:ahLst/>
              <a:cxnLst>
                <a:cxn ang="0">
                  <a:pos x="T0" y="T1"/>
                </a:cxn>
                <a:cxn ang="0">
                  <a:pos x="T2" y="T3"/>
                </a:cxn>
                <a:cxn ang="0">
                  <a:pos x="T4" y="T5"/>
                </a:cxn>
                <a:cxn ang="0">
                  <a:pos x="T6" y="T7"/>
                </a:cxn>
                <a:cxn ang="0">
                  <a:pos x="T8" y="T9"/>
                </a:cxn>
              </a:cxnLst>
              <a:rect l="0" t="0" r="r" b="b"/>
              <a:pathLst>
                <a:path w="35" h="35">
                  <a:moveTo>
                    <a:pt x="1" y="19"/>
                  </a:moveTo>
                  <a:cubicBezTo>
                    <a:pt x="0" y="11"/>
                    <a:pt x="6" y="2"/>
                    <a:pt x="15" y="1"/>
                  </a:cubicBezTo>
                  <a:cubicBezTo>
                    <a:pt x="24" y="0"/>
                    <a:pt x="32" y="6"/>
                    <a:pt x="33" y="15"/>
                  </a:cubicBezTo>
                  <a:cubicBezTo>
                    <a:pt x="35" y="24"/>
                    <a:pt x="28" y="32"/>
                    <a:pt x="19" y="34"/>
                  </a:cubicBezTo>
                  <a:cubicBezTo>
                    <a:pt x="10" y="35"/>
                    <a:pt x="2" y="28"/>
                    <a:pt x="1" y="19"/>
                  </a:cubicBez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3" name="îṩľîḑè">
              <a:extLst>
                <a:ext uri="{FF2B5EF4-FFF2-40B4-BE49-F238E27FC236}">
                  <a16:creationId xmlns="" xmlns:a16="http://schemas.microsoft.com/office/drawing/2014/main" id="{C1CE47C7-7FAB-4F19-B919-96EDF3879E76}"/>
                </a:ext>
              </a:extLst>
            </p:cNvPr>
            <p:cNvSpPr/>
            <p:nvPr/>
          </p:nvSpPr>
          <p:spPr bwMode="auto">
            <a:xfrm>
              <a:off x="2605569" y="3300914"/>
              <a:ext cx="32860" cy="32860"/>
            </a:xfrm>
            <a:custGeom>
              <a:avLst/>
              <a:gdLst>
                <a:gd name="T0" fmla="*/ 1 w 35"/>
                <a:gd name="T1" fmla="*/ 19 h 35"/>
                <a:gd name="T2" fmla="*/ 15 w 35"/>
                <a:gd name="T3" fmla="*/ 1 h 35"/>
                <a:gd name="T4" fmla="*/ 33 w 35"/>
                <a:gd name="T5" fmla="*/ 15 h 35"/>
                <a:gd name="T6" fmla="*/ 19 w 35"/>
                <a:gd name="T7" fmla="*/ 33 h 35"/>
                <a:gd name="T8" fmla="*/ 1 w 35"/>
                <a:gd name="T9" fmla="*/ 19 h 35"/>
              </a:gdLst>
              <a:ahLst/>
              <a:cxnLst>
                <a:cxn ang="0">
                  <a:pos x="T0" y="T1"/>
                </a:cxn>
                <a:cxn ang="0">
                  <a:pos x="T2" y="T3"/>
                </a:cxn>
                <a:cxn ang="0">
                  <a:pos x="T4" y="T5"/>
                </a:cxn>
                <a:cxn ang="0">
                  <a:pos x="T6" y="T7"/>
                </a:cxn>
                <a:cxn ang="0">
                  <a:pos x="T8" y="T9"/>
                </a:cxn>
              </a:cxnLst>
              <a:rect l="0" t="0" r="r" b="b"/>
              <a:pathLst>
                <a:path w="35" h="35">
                  <a:moveTo>
                    <a:pt x="1" y="19"/>
                  </a:moveTo>
                  <a:cubicBezTo>
                    <a:pt x="0" y="10"/>
                    <a:pt x="6" y="2"/>
                    <a:pt x="15" y="1"/>
                  </a:cubicBezTo>
                  <a:cubicBezTo>
                    <a:pt x="24" y="0"/>
                    <a:pt x="32" y="6"/>
                    <a:pt x="33" y="15"/>
                  </a:cubicBezTo>
                  <a:cubicBezTo>
                    <a:pt x="35" y="24"/>
                    <a:pt x="28" y="32"/>
                    <a:pt x="19" y="33"/>
                  </a:cubicBezTo>
                  <a:cubicBezTo>
                    <a:pt x="10" y="35"/>
                    <a:pt x="2" y="28"/>
                    <a:pt x="1" y="19"/>
                  </a:cubicBezTo>
                  <a:close/>
                </a:path>
              </a:pathLst>
            </a:custGeom>
            <a:solidFill>
              <a:srgbClr val="3F475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4" name="íṧḷiďé">
              <a:extLst>
                <a:ext uri="{FF2B5EF4-FFF2-40B4-BE49-F238E27FC236}">
                  <a16:creationId xmlns="" xmlns:a16="http://schemas.microsoft.com/office/drawing/2014/main" id="{5575D809-C18C-4FD5-B35B-6E6F8B6DDD07}"/>
                </a:ext>
              </a:extLst>
            </p:cNvPr>
            <p:cNvSpPr/>
            <p:nvPr/>
          </p:nvSpPr>
          <p:spPr bwMode="auto">
            <a:xfrm>
              <a:off x="2117266" y="3159615"/>
              <a:ext cx="32860" cy="32860"/>
            </a:xfrm>
            <a:custGeom>
              <a:avLst/>
              <a:gdLst>
                <a:gd name="T0" fmla="*/ 1 w 35"/>
                <a:gd name="T1" fmla="*/ 19 h 35"/>
                <a:gd name="T2" fmla="*/ 15 w 35"/>
                <a:gd name="T3" fmla="*/ 1 h 35"/>
                <a:gd name="T4" fmla="*/ 34 w 35"/>
                <a:gd name="T5" fmla="*/ 15 h 35"/>
                <a:gd name="T6" fmla="*/ 19 w 35"/>
                <a:gd name="T7" fmla="*/ 33 h 35"/>
                <a:gd name="T8" fmla="*/ 1 w 35"/>
                <a:gd name="T9" fmla="*/ 19 h 35"/>
              </a:gdLst>
              <a:ahLst/>
              <a:cxnLst>
                <a:cxn ang="0">
                  <a:pos x="T0" y="T1"/>
                </a:cxn>
                <a:cxn ang="0">
                  <a:pos x="T2" y="T3"/>
                </a:cxn>
                <a:cxn ang="0">
                  <a:pos x="T4" y="T5"/>
                </a:cxn>
                <a:cxn ang="0">
                  <a:pos x="T6" y="T7"/>
                </a:cxn>
                <a:cxn ang="0">
                  <a:pos x="T8" y="T9"/>
                </a:cxn>
              </a:cxnLst>
              <a:rect l="0" t="0" r="r" b="b"/>
              <a:pathLst>
                <a:path w="35" h="35">
                  <a:moveTo>
                    <a:pt x="1" y="19"/>
                  </a:moveTo>
                  <a:cubicBezTo>
                    <a:pt x="0" y="10"/>
                    <a:pt x="6" y="2"/>
                    <a:pt x="15" y="1"/>
                  </a:cubicBezTo>
                  <a:cubicBezTo>
                    <a:pt x="24" y="0"/>
                    <a:pt x="32" y="6"/>
                    <a:pt x="34" y="15"/>
                  </a:cubicBezTo>
                  <a:cubicBezTo>
                    <a:pt x="35" y="24"/>
                    <a:pt x="28" y="32"/>
                    <a:pt x="19" y="33"/>
                  </a:cubicBezTo>
                  <a:cubicBezTo>
                    <a:pt x="10" y="35"/>
                    <a:pt x="2" y="28"/>
                    <a:pt x="1" y="19"/>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5" name="ïṥḷíḑe">
              <a:extLst>
                <a:ext uri="{FF2B5EF4-FFF2-40B4-BE49-F238E27FC236}">
                  <a16:creationId xmlns="" xmlns:a16="http://schemas.microsoft.com/office/drawing/2014/main" id="{592686FD-013B-4641-9B99-CD73C238C71D}"/>
                </a:ext>
              </a:extLst>
            </p:cNvPr>
            <p:cNvSpPr/>
            <p:nvPr/>
          </p:nvSpPr>
          <p:spPr bwMode="auto">
            <a:xfrm>
              <a:off x="2113323" y="3155672"/>
              <a:ext cx="39432" cy="39432"/>
            </a:xfrm>
            <a:custGeom>
              <a:avLst/>
              <a:gdLst>
                <a:gd name="T0" fmla="*/ 5 w 42"/>
                <a:gd name="T1" fmla="*/ 23 h 42"/>
                <a:gd name="T2" fmla="*/ 10 w 42"/>
                <a:gd name="T3" fmla="*/ 23 h 42"/>
                <a:gd name="T4" fmla="*/ 10 w 42"/>
                <a:gd name="T5" fmla="*/ 21 h 42"/>
                <a:gd name="T6" fmla="*/ 20 w 42"/>
                <a:gd name="T7" fmla="*/ 10 h 42"/>
                <a:gd name="T8" fmla="*/ 21 w 42"/>
                <a:gd name="T9" fmla="*/ 9 h 42"/>
                <a:gd name="T10" fmla="*/ 33 w 42"/>
                <a:gd name="T11" fmla="*/ 20 h 42"/>
                <a:gd name="T12" fmla="*/ 33 w 42"/>
                <a:gd name="T13" fmla="*/ 21 h 42"/>
                <a:gd name="T14" fmla="*/ 23 w 42"/>
                <a:gd name="T15" fmla="*/ 33 h 42"/>
                <a:gd name="T16" fmla="*/ 21 w 42"/>
                <a:gd name="T17" fmla="*/ 33 h 42"/>
                <a:gd name="T18" fmla="*/ 10 w 42"/>
                <a:gd name="T19" fmla="*/ 23 h 42"/>
                <a:gd name="T20" fmla="*/ 5 w 42"/>
                <a:gd name="T21" fmla="*/ 23 h 42"/>
                <a:gd name="T22" fmla="*/ 0 w 42"/>
                <a:gd name="T23" fmla="*/ 24 h 42"/>
                <a:gd name="T24" fmla="*/ 21 w 42"/>
                <a:gd name="T25" fmla="*/ 42 h 42"/>
                <a:gd name="T26" fmla="*/ 24 w 42"/>
                <a:gd name="T27" fmla="*/ 42 h 42"/>
                <a:gd name="T28" fmla="*/ 42 w 42"/>
                <a:gd name="T29" fmla="*/ 21 h 42"/>
                <a:gd name="T30" fmla="*/ 42 w 42"/>
                <a:gd name="T31" fmla="*/ 18 h 42"/>
                <a:gd name="T32" fmla="*/ 21 w 42"/>
                <a:gd name="T33" fmla="*/ 0 h 42"/>
                <a:gd name="T34" fmla="*/ 19 w 42"/>
                <a:gd name="T35" fmla="*/ 0 h 42"/>
                <a:gd name="T36" fmla="*/ 0 w 42"/>
                <a:gd name="T37" fmla="*/ 21 h 42"/>
                <a:gd name="T38" fmla="*/ 0 w 42"/>
                <a:gd name="T39" fmla="*/ 24 h 42"/>
                <a:gd name="T40" fmla="*/ 5 w 42"/>
                <a:gd name="T41" fmla="*/ 23 h 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42" h="42">
                  <a:moveTo>
                    <a:pt x="5" y="23"/>
                  </a:moveTo>
                  <a:cubicBezTo>
                    <a:pt x="10" y="23"/>
                    <a:pt x="10" y="23"/>
                    <a:pt x="10" y="23"/>
                  </a:cubicBezTo>
                  <a:cubicBezTo>
                    <a:pt x="10" y="22"/>
                    <a:pt x="10" y="22"/>
                    <a:pt x="10" y="21"/>
                  </a:cubicBezTo>
                  <a:cubicBezTo>
                    <a:pt x="10" y="15"/>
                    <a:pt x="14" y="10"/>
                    <a:pt x="20" y="10"/>
                  </a:cubicBezTo>
                  <a:cubicBezTo>
                    <a:pt x="20" y="10"/>
                    <a:pt x="21" y="9"/>
                    <a:pt x="21" y="9"/>
                  </a:cubicBezTo>
                  <a:cubicBezTo>
                    <a:pt x="27" y="9"/>
                    <a:pt x="32" y="14"/>
                    <a:pt x="33" y="20"/>
                  </a:cubicBezTo>
                  <a:cubicBezTo>
                    <a:pt x="33" y="20"/>
                    <a:pt x="33" y="21"/>
                    <a:pt x="33" y="21"/>
                  </a:cubicBezTo>
                  <a:cubicBezTo>
                    <a:pt x="33" y="27"/>
                    <a:pt x="29" y="32"/>
                    <a:pt x="23" y="33"/>
                  </a:cubicBezTo>
                  <a:cubicBezTo>
                    <a:pt x="22" y="33"/>
                    <a:pt x="22" y="33"/>
                    <a:pt x="21" y="33"/>
                  </a:cubicBezTo>
                  <a:cubicBezTo>
                    <a:pt x="16" y="33"/>
                    <a:pt x="10" y="29"/>
                    <a:pt x="10" y="23"/>
                  </a:cubicBezTo>
                  <a:cubicBezTo>
                    <a:pt x="5" y="23"/>
                    <a:pt x="5" y="23"/>
                    <a:pt x="5" y="23"/>
                  </a:cubicBezTo>
                  <a:cubicBezTo>
                    <a:pt x="0" y="24"/>
                    <a:pt x="0" y="24"/>
                    <a:pt x="0" y="24"/>
                  </a:cubicBezTo>
                  <a:cubicBezTo>
                    <a:pt x="2" y="34"/>
                    <a:pt x="11" y="42"/>
                    <a:pt x="21" y="42"/>
                  </a:cubicBezTo>
                  <a:cubicBezTo>
                    <a:pt x="22" y="42"/>
                    <a:pt x="23" y="42"/>
                    <a:pt x="24" y="42"/>
                  </a:cubicBezTo>
                  <a:cubicBezTo>
                    <a:pt x="35" y="41"/>
                    <a:pt x="42" y="32"/>
                    <a:pt x="42" y="21"/>
                  </a:cubicBezTo>
                  <a:cubicBezTo>
                    <a:pt x="42" y="20"/>
                    <a:pt x="42" y="19"/>
                    <a:pt x="42" y="18"/>
                  </a:cubicBezTo>
                  <a:cubicBezTo>
                    <a:pt x="41" y="8"/>
                    <a:pt x="32" y="0"/>
                    <a:pt x="21" y="0"/>
                  </a:cubicBezTo>
                  <a:cubicBezTo>
                    <a:pt x="20" y="0"/>
                    <a:pt x="20" y="0"/>
                    <a:pt x="19" y="0"/>
                  </a:cubicBezTo>
                  <a:cubicBezTo>
                    <a:pt x="8" y="2"/>
                    <a:pt x="0" y="11"/>
                    <a:pt x="0" y="21"/>
                  </a:cubicBezTo>
                  <a:cubicBezTo>
                    <a:pt x="0" y="22"/>
                    <a:pt x="0" y="23"/>
                    <a:pt x="0" y="24"/>
                  </a:cubicBezTo>
                  <a:lnTo>
                    <a:pt x="5" y="23"/>
                  </a:ln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6" name="iŝľîḋe">
              <a:extLst>
                <a:ext uri="{FF2B5EF4-FFF2-40B4-BE49-F238E27FC236}">
                  <a16:creationId xmlns="" xmlns:a16="http://schemas.microsoft.com/office/drawing/2014/main" id="{7F1C9198-68DB-484A-AD09-B03D1830A04E}"/>
                </a:ext>
              </a:extLst>
            </p:cNvPr>
            <p:cNvSpPr/>
            <p:nvPr/>
          </p:nvSpPr>
          <p:spPr bwMode="auto">
            <a:xfrm>
              <a:off x="2563508" y="2676570"/>
              <a:ext cx="64406" cy="60463"/>
            </a:xfrm>
            <a:custGeom>
              <a:avLst/>
              <a:gdLst>
                <a:gd name="T0" fmla="*/ 0 w 98"/>
                <a:gd name="T1" fmla="*/ 0 h 92"/>
                <a:gd name="T2" fmla="*/ 7 w 98"/>
                <a:gd name="T3" fmla="*/ 92 h 92"/>
                <a:gd name="T4" fmla="*/ 98 w 98"/>
                <a:gd name="T5" fmla="*/ 84 h 92"/>
                <a:gd name="T6" fmla="*/ 71 w 98"/>
                <a:gd name="T7" fmla="*/ 33 h 92"/>
                <a:gd name="T8" fmla="*/ 0 w 98"/>
                <a:gd name="T9" fmla="*/ 0 h 92"/>
              </a:gdLst>
              <a:ahLst/>
              <a:cxnLst>
                <a:cxn ang="0">
                  <a:pos x="T0" y="T1"/>
                </a:cxn>
                <a:cxn ang="0">
                  <a:pos x="T2" y="T3"/>
                </a:cxn>
                <a:cxn ang="0">
                  <a:pos x="T4" y="T5"/>
                </a:cxn>
                <a:cxn ang="0">
                  <a:pos x="T6" y="T7"/>
                </a:cxn>
                <a:cxn ang="0">
                  <a:pos x="T8" y="T9"/>
                </a:cxn>
              </a:cxnLst>
              <a:rect l="0" t="0" r="r" b="b"/>
              <a:pathLst>
                <a:path w="98" h="92">
                  <a:moveTo>
                    <a:pt x="0" y="0"/>
                  </a:moveTo>
                  <a:lnTo>
                    <a:pt x="7" y="92"/>
                  </a:lnTo>
                  <a:lnTo>
                    <a:pt x="98" y="84"/>
                  </a:lnTo>
                  <a:lnTo>
                    <a:pt x="71" y="33"/>
                  </a:lnTo>
                  <a:lnTo>
                    <a:pt x="0" y="0"/>
                  </a:ln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7" name="ïŝ1idè">
              <a:extLst>
                <a:ext uri="{FF2B5EF4-FFF2-40B4-BE49-F238E27FC236}">
                  <a16:creationId xmlns="" xmlns:a16="http://schemas.microsoft.com/office/drawing/2014/main" id="{5D6AE596-3C70-42F5-AE4E-9C68826ED344}"/>
                </a:ext>
              </a:extLst>
            </p:cNvPr>
            <p:cNvSpPr/>
            <p:nvPr/>
          </p:nvSpPr>
          <p:spPr bwMode="auto">
            <a:xfrm>
              <a:off x="2565479" y="2622022"/>
              <a:ext cx="111067" cy="105153"/>
            </a:xfrm>
            <a:custGeom>
              <a:avLst/>
              <a:gdLst>
                <a:gd name="T0" fmla="*/ 59 w 119"/>
                <a:gd name="T1" fmla="*/ 112 h 112"/>
                <a:gd name="T2" fmla="*/ 4 w 119"/>
                <a:gd name="T3" fmla="*/ 63 h 112"/>
                <a:gd name="T4" fmla="*/ 52 w 119"/>
                <a:gd name="T5" fmla="*/ 0 h 112"/>
                <a:gd name="T6" fmla="*/ 59 w 119"/>
                <a:gd name="T7" fmla="*/ 0 h 112"/>
                <a:gd name="T8" fmla="*/ 115 w 119"/>
                <a:gd name="T9" fmla="*/ 49 h 112"/>
                <a:gd name="T10" fmla="*/ 67 w 119"/>
                <a:gd name="T11" fmla="*/ 111 h 112"/>
                <a:gd name="T12" fmla="*/ 59 w 119"/>
                <a:gd name="T13" fmla="*/ 112 h 112"/>
              </a:gdLst>
              <a:ahLst/>
              <a:cxnLst>
                <a:cxn ang="0">
                  <a:pos x="T0" y="T1"/>
                </a:cxn>
                <a:cxn ang="0">
                  <a:pos x="T2" y="T3"/>
                </a:cxn>
                <a:cxn ang="0">
                  <a:pos x="T4" y="T5"/>
                </a:cxn>
                <a:cxn ang="0">
                  <a:pos x="T6" y="T7"/>
                </a:cxn>
                <a:cxn ang="0">
                  <a:pos x="T8" y="T9"/>
                </a:cxn>
                <a:cxn ang="0">
                  <a:pos x="T10" y="T11"/>
                </a:cxn>
                <a:cxn ang="0">
                  <a:pos x="T12" y="T13"/>
                </a:cxn>
              </a:cxnLst>
              <a:rect l="0" t="0" r="r" b="b"/>
              <a:pathLst>
                <a:path w="119" h="112">
                  <a:moveTo>
                    <a:pt x="59" y="112"/>
                  </a:moveTo>
                  <a:cubicBezTo>
                    <a:pt x="31" y="112"/>
                    <a:pt x="7" y="91"/>
                    <a:pt x="4" y="63"/>
                  </a:cubicBezTo>
                  <a:cubicBezTo>
                    <a:pt x="0" y="32"/>
                    <a:pt x="21" y="4"/>
                    <a:pt x="52" y="0"/>
                  </a:cubicBezTo>
                  <a:cubicBezTo>
                    <a:pt x="54" y="0"/>
                    <a:pt x="57" y="0"/>
                    <a:pt x="59" y="0"/>
                  </a:cubicBezTo>
                  <a:cubicBezTo>
                    <a:pt x="87" y="0"/>
                    <a:pt x="111" y="21"/>
                    <a:pt x="115" y="49"/>
                  </a:cubicBezTo>
                  <a:cubicBezTo>
                    <a:pt x="119" y="79"/>
                    <a:pt x="97" y="107"/>
                    <a:pt x="67" y="111"/>
                  </a:cubicBezTo>
                  <a:cubicBezTo>
                    <a:pt x="64" y="112"/>
                    <a:pt x="62" y="112"/>
                    <a:pt x="59" y="112"/>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8" name="íś1ïḓé">
              <a:extLst>
                <a:ext uri="{FF2B5EF4-FFF2-40B4-BE49-F238E27FC236}">
                  <a16:creationId xmlns="" xmlns:a16="http://schemas.microsoft.com/office/drawing/2014/main" id="{02B8DD9A-488D-44A3-9128-9E1682FFA4A3}"/>
                </a:ext>
              </a:extLst>
            </p:cNvPr>
            <p:cNvSpPr/>
            <p:nvPr/>
          </p:nvSpPr>
          <p:spPr bwMode="auto">
            <a:xfrm>
              <a:off x="2561536" y="2616765"/>
              <a:ext cx="120925" cy="115011"/>
            </a:xfrm>
            <a:custGeom>
              <a:avLst/>
              <a:gdLst>
                <a:gd name="T0" fmla="*/ 63 w 129"/>
                <a:gd name="T1" fmla="*/ 11 h 123"/>
                <a:gd name="T2" fmla="*/ 113 w 129"/>
                <a:gd name="T3" fmla="*/ 55 h 123"/>
                <a:gd name="T4" fmla="*/ 70 w 129"/>
                <a:gd name="T5" fmla="*/ 112 h 123"/>
                <a:gd name="T6" fmla="*/ 63 w 129"/>
                <a:gd name="T7" fmla="*/ 112 h 123"/>
                <a:gd name="T8" fmla="*/ 13 w 129"/>
                <a:gd name="T9" fmla="*/ 68 h 123"/>
                <a:gd name="T10" fmla="*/ 57 w 129"/>
                <a:gd name="T11" fmla="*/ 12 h 123"/>
                <a:gd name="T12" fmla="*/ 63 w 129"/>
                <a:gd name="T13" fmla="*/ 11 h 123"/>
                <a:gd name="T14" fmla="*/ 63 w 129"/>
                <a:gd name="T15" fmla="*/ 0 h 123"/>
                <a:gd name="T16" fmla="*/ 63 w 129"/>
                <a:gd name="T17" fmla="*/ 0 h 123"/>
                <a:gd name="T18" fmla="*/ 55 w 129"/>
                <a:gd name="T19" fmla="*/ 1 h 123"/>
                <a:gd name="T20" fmla="*/ 14 w 129"/>
                <a:gd name="T21" fmla="*/ 24 h 123"/>
                <a:gd name="T22" fmla="*/ 2 w 129"/>
                <a:gd name="T23" fmla="*/ 70 h 123"/>
                <a:gd name="T24" fmla="*/ 63 w 129"/>
                <a:gd name="T25" fmla="*/ 123 h 123"/>
                <a:gd name="T26" fmla="*/ 71 w 129"/>
                <a:gd name="T27" fmla="*/ 123 h 123"/>
                <a:gd name="T28" fmla="*/ 124 w 129"/>
                <a:gd name="T29" fmla="*/ 54 h 123"/>
                <a:gd name="T30" fmla="*/ 63 w 129"/>
                <a:gd name="T31" fmla="*/ 0 h 12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129" h="123">
                  <a:moveTo>
                    <a:pt x="63" y="11"/>
                  </a:moveTo>
                  <a:cubicBezTo>
                    <a:pt x="88" y="11"/>
                    <a:pt x="110" y="30"/>
                    <a:pt x="113" y="55"/>
                  </a:cubicBezTo>
                  <a:cubicBezTo>
                    <a:pt x="117" y="83"/>
                    <a:pt x="97" y="108"/>
                    <a:pt x="70" y="112"/>
                  </a:cubicBezTo>
                  <a:cubicBezTo>
                    <a:pt x="68" y="112"/>
                    <a:pt x="65" y="112"/>
                    <a:pt x="63" y="112"/>
                  </a:cubicBezTo>
                  <a:cubicBezTo>
                    <a:pt x="38" y="112"/>
                    <a:pt x="17" y="94"/>
                    <a:pt x="13" y="68"/>
                  </a:cubicBezTo>
                  <a:cubicBezTo>
                    <a:pt x="10" y="41"/>
                    <a:pt x="29" y="15"/>
                    <a:pt x="57" y="12"/>
                  </a:cubicBezTo>
                  <a:cubicBezTo>
                    <a:pt x="59" y="12"/>
                    <a:pt x="61" y="11"/>
                    <a:pt x="63" y="11"/>
                  </a:cubicBezTo>
                  <a:moveTo>
                    <a:pt x="63" y="0"/>
                  </a:moveTo>
                  <a:cubicBezTo>
                    <a:pt x="63" y="0"/>
                    <a:pt x="63" y="0"/>
                    <a:pt x="63" y="0"/>
                  </a:cubicBezTo>
                  <a:cubicBezTo>
                    <a:pt x="61" y="0"/>
                    <a:pt x="58" y="0"/>
                    <a:pt x="55" y="1"/>
                  </a:cubicBezTo>
                  <a:cubicBezTo>
                    <a:pt x="39" y="3"/>
                    <a:pt x="24" y="11"/>
                    <a:pt x="14" y="24"/>
                  </a:cubicBezTo>
                  <a:cubicBezTo>
                    <a:pt x="4" y="37"/>
                    <a:pt x="0" y="53"/>
                    <a:pt x="2" y="70"/>
                  </a:cubicBezTo>
                  <a:cubicBezTo>
                    <a:pt x="6" y="100"/>
                    <a:pt x="32" y="123"/>
                    <a:pt x="63" y="123"/>
                  </a:cubicBezTo>
                  <a:cubicBezTo>
                    <a:pt x="66" y="123"/>
                    <a:pt x="69" y="123"/>
                    <a:pt x="71" y="123"/>
                  </a:cubicBezTo>
                  <a:cubicBezTo>
                    <a:pt x="105" y="119"/>
                    <a:pt x="129" y="88"/>
                    <a:pt x="124" y="54"/>
                  </a:cubicBezTo>
                  <a:cubicBezTo>
                    <a:pt x="120" y="23"/>
                    <a:pt x="94" y="0"/>
                    <a:pt x="63" y="0"/>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89" name="ïşlïdê">
              <a:extLst>
                <a:ext uri="{FF2B5EF4-FFF2-40B4-BE49-F238E27FC236}">
                  <a16:creationId xmlns="" xmlns:a16="http://schemas.microsoft.com/office/drawing/2014/main" id="{8ACE399A-21E3-43D4-A1CA-4DF598E15335}"/>
                </a:ext>
              </a:extLst>
            </p:cNvPr>
            <p:cNvSpPr/>
            <p:nvPr/>
          </p:nvSpPr>
          <p:spPr bwMode="auto">
            <a:xfrm>
              <a:off x="2899339" y="2869131"/>
              <a:ext cx="64406" cy="61120"/>
            </a:xfrm>
            <a:custGeom>
              <a:avLst/>
              <a:gdLst>
                <a:gd name="T0" fmla="*/ 0 w 98"/>
                <a:gd name="T1" fmla="*/ 0 h 93"/>
                <a:gd name="T2" fmla="*/ 8 w 98"/>
                <a:gd name="T3" fmla="*/ 93 h 93"/>
                <a:gd name="T4" fmla="*/ 98 w 98"/>
                <a:gd name="T5" fmla="*/ 84 h 93"/>
                <a:gd name="T6" fmla="*/ 71 w 98"/>
                <a:gd name="T7" fmla="*/ 34 h 93"/>
                <a:gd name="T8" fmla="*/ 0 w 98"/>
                <a:gd name="T9" fmla="*/ 0 h 93"/>
              </a:gdLst>
              <a:ahLst/>
              <a:cxnLst>
                <a:cxn ang="0">
                  <a:pos x="T0" y="T1"/>
                </a:cxn>
                <a:cxn ang="0">
                  <a:pos x="T2" y="T3"/>
                </a:cxn>
                <a:cxn ang="0">
                  <a:pos x="T4" y="T5"/>
                </a:cxn>
                <a:cxn ang="0">
                  <a:pos x="T6" y="T7"/>
                </a:cxn>
                <a:cxn ang="0">
                  <a:pos x="T8" y="T9"/>
                </a:cxn>
              </a:cxnLst>
              <a:rect l="0" t="0" r="r" b="b"/>
              <a:pathLst>
                <a:path w="98" h="93">
                  <a:moveTo>
                    <a:pt x="0" y="0"/>
                  </a:moveTo>
                  <a:lnTo>
                    <a:pt x="8" y="93"/>
                  </a:lnTo>
                  <a:lnTo>
                    <a:pt x="98" y="84"/>
                  </a:lnTo>
                  <a:lnTo>
                    <a:pt x="71" y="34"/>
                  </a:lnTo>
                  <a:lnTo>
                    <a:pt x="0" y="0"/>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0" name="îŝļïḍè">
              <a:extLst>
                <a:ext uri="{FF2B5EF4-FFF2-40B4-BE49-F238E27FC236}">
                  <a16:creationId xmlns="" xmlns:a16="http://schemas.microsoft.com/office/drawing/2014/main" id="{CCF05B17-6477-45AA-BEA9-E2EF6D6C7CEF}"/>
                </a:ext>
              </a:extLst>
            </p:cNvPr>
            <p:cNvSpPr/>
            <p:nvPr/>
          </p:nvSpPr>
          <p:spPr bwMode="auto">
            <a:xfrm>
              <a:off x="2902625" y="2815240"/>
              <a:ext cx="107782" cy="104495"/>
            </a:xfrm>
            <a:custGeom>
              <a:avLst/>
              <a:gdLst>
                <a:gd name="T0" fmla="*/ 58 w 115"/>
                <a:gd name="T1" fmla="*/ 112 h 112"/>
                <a:gd name="T2" fmla="*/ 2 w 115"/>
                <a:gd name="T3" fmla="*/ 63 h 112"/>
                <a:gd name="T4" fmla="*/ 13 w 115"/>
                <a:gd name="T5" fmla="*/ 22 h 112"/>
                <a:gd name="T6" fmla="*/ 50 w 115"/>
                <a:gd name="T7" fmla="*/ 0 h 112"/>
                <a:gd name="T8" fmla="*/ 58 w 115"/>
                <a:gd name="T9" fmla="*/ 0 h 112"/>
                <a:gd name="T10" fmla="*/ 113 w 115"/>
                <a:gd name="T11" fmla="*/ 49 h 112"/>
                <a:gd name="T12" fmla="*/ 102 w 115"/>
                <a:gd name="T13" fmla="*/ 90 h 112"/>
                <a:gd name="T14" fmla="*/ 65 w 115"/>
                <a:gd name="T15" fmla="*/ 112 h 112"/>
                <a:gd name="T16" fmla="*/ 58 w 115"/>
                <a:gd name="T17" fmla="*/ 112 h 1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15" h="112">
                  <a:moveTo>
                    <a:pt x="58" y="112"/>
                  </a:moveTo>
                  <a:cubicBezTo>
                    <a:pt x="30" y="112"/>
                    <a:pt x="6" y="91"/>
                    <a:pt x="2" y="63"/>
                  </a:cubicBezTo>
                  <a:cubicBezTo>
                    <a:pt x="0" y="48"/>
                    <a:pt x="4" y="34"/>
                    <a:pt x="13" y="22"/>
                  </a:cubicBezTo>
                  <a:cubicBezTo>
                    <a:pt x="22" y="10"/>
                    <a:pt x="36" y="2"/>
                    <a:pt x="50" y="0"/>
                  </a:cubicBezTo>
                  <a:cubicBezTo>
                    <a:pt x="53" y="0"/>
                    <a:pt x="55" y="0"/>
                    <a:pt x="58" y="0"/>
                  </a:cubicBezTo>
                  <a:cubicBezTo>
                    <a:pt x="86" y="0"/>
                    <a:pt x="110" y="21"/>
                    <a:pt x="113" y="49"/>
                  </a:cubicBezTo>
                  <a:cubicBezTo>
                    <a:pt x="115" y="64"/>
                    <a:pt x="111" y="78"/>
                    <a:pt x="102" y="90"/>
                  </a:cubicBezTo>
                  <a:cubicBezTo>
                    <a:pt x="93" y="102"/>
                    <a:pt x="80" y="110"/>
                    <a:pt x="65" y="112"/>
                  </a:cubicBezTo>
                  <a:cubicBezTo>
                    <a:pt x="63" y="112"/>
                    <a:pt x="60" y="112"/>
                    <a:pt x="58" y="112"/>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1" name="ïSľîḍè">
              <a:extLst>
                <a:ext uri="{FF2B5EF4-FFF2-40B4-BE49-F238E27FC236}">
                  <a16:creationId xmlns="" xmlns:a16="http://schemas.microsoft.com/office/drawing/2014/main" id="{16F5AAEC-58AE-494E-8A23-01EEE1A39E64}"/>
                </a:ext>
              </a:extLst>
            </p:cNvPr>
            <p:cNvSpPr/>
            <p:nvPr/>
          </p:nvSpPr>
          <p:spPr bwMode="auto">
            <a:xfrm>
              <a:off x="2895396" y="2809325"/>
              <a:ext cx="120925" cy="116325"/>
            </a:xfrm>
            <a:custGeom>
              <a:avLst/>
              <a:gdLst>
                <a:gd name="T0" fmla="*/ 66 w 129"/>
                <a:gd name="T1" fmla="*/ 12 h 124"/>
                <a:gd name="T2" fmla="*/ 116 w 129"/>
                <a:gd name="T3" fmla="*/ 55 h 124"/>
                <a:gd name="T4" fmla="*/ 72 w 129"/>
                <a:gd name="T5" fmla="*/ 112 h 124"/>
                <a:gd name="T6" fmla="*/ 66 w 129"/>
                <a:gd name="T7" fmla="*/ 112 h 124"/>
                <a:gd name="T8" fmla="*/ 16 w 129"/>
                <a:gd name="T9" fmla="*/ 69 h 124"/>
                <a:gd name="T10" fmla="*/ 59 w 129"/>
                <a:gd name="T11" fmla="*/ 12 h 124"/>
                <a:gd name="T12" fmla="*/ 66 w 129"/>
                <a:gd name="T13" fmla="*/ 12 h 124"/>
                <a:gd name="T14" fmla="*/ 66 w 129"/>
                <a:gd name="T15" fmla="*/ 0 h 124"/>
                <a:gd name="T16" fmla="*/ 66 w 129"/>
                <a:gd name="T17" fmla="*/ 0 h 124"/>
                <a:gd name="T18" fmla="*/ 58 w 129"/>
                <a:gd name="T19" fmla="*/ 1 h 124"/>
                <a:gd name="T20" fmla="*/ 5 w 129"/>
                <a:gd name="T21" fmla="*/ 70 h 124"/>
                <a:gd name="T22" fmla="*/ 66 w 129"/>
                <a:gd name="T23" fmla="*/ 124 h 124"/>
                <a:gd name="T24" fmla="*/ 74 w 129"/>
                <a:gd name="T25" fmla="*/ 123 h 124"/>
                <a:gd name="T26" fmla="*/ 115 w 129"/>
                <a:gd name="T27" fmla="*/ 100 h 124"/>
                <a:gd name="T28" fmla="*/ 127 w 129"/>
                <a:gd name="T29" fmla="*/ 54 h 124"/>
                <a:gd name="T30" fmla="*/ 66 w 129"/>
                <a:gd name="T31" fmla="*/ 0 h 1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129" h="124">
                  <a:moveTo>
                    <a:pt x="66" y="12"/>
                  </a:moveTo>
                  <a:cubicBezTo>
                    <a:pt x="91" y="12"/>
                    <a:pt x="112" y="30"/>
                    <a:pt x="116" y="55"/>
                  </a:cubicBezTo>
                  <a:cubicBezTo>
                    <a:pt x="119" y="83"/>
                    <a:pt x="100" y="108"/>
                    <a:pt x="72" y="112"/>
                  </a:cubicBezTo>
                  <a:cubicBezTo>
                    <a:pt x="70" y="112"/>
                    <a:pt x="68" y="112"/>
                    <a:pt x="66" y="112"/>
                  </a:cubicBezTo>
                  <a:cubicBezTo>
                    <a:pt x="41" y="112"/>
                    <a:pt x="19" y="94"/>
                    <a:pt x="16" y="69"/>
                  </a:cubicBezTo>
                  <a:cubicBezTo>
                    <a:pt x="12" y="41"/>
                    <a:pt x="32" y="16"/>
                    <a:pt x="59" y="12"/>
                  </a:cubicBezTo>
                  <a:cubicBezTo>
                    <a:pt x="61" y="12"/>
                    <a:pt x="64" y="12"/>
                    <a:pt x="66" y="12"/>
                  </a:cubicBezTo>
                  <a:moveTo>
                    <a:pt x="66" y="0"/>
                  </a:moveTo>
                  <a:cubicBezTo>
                    <a:pt x="66" y="0"/>
                    <a:pt x="66" y="0"/>
                    <a:pt x="66" y="0"/>
                  </a:cubicBezTo>
                  <a:cubicBezTo>
                    <a:pt x="63" y="0"/>
                    <a:pt x="60" y="1"/>
                    <a:pt x="58" y="1"/>
                  </a:cubicBezTo>
                  <a:cubicBezTo>
                    <a:pt x="24" y="5"/>
                    <a:pt x="0" y="36"/>
                    <a:pt x="5" y="70"/>
                  </a:cubicBezTo>
                  <a:cubicBezTo>
                    <a:pt x="9" y="101"/>
                    <a:pt x="35" y="124"/>
                    <a:pt x="66" y="124"/>
                  </a:cubicBezTo>
                  <a:cubicBezTo>
                    <a:pt x="68" y="124"/>
                    <a:pt x="71" y="123"/>
                    <a:pt x="74" y="123"/>
                  </a:cubicBezTo>
                  <a:cubicBezTo>
                    <a:pt x="90" y="121"/>
                    <a:pt x="105" y="113"/>
                    <a:pt x="115" y="100"/>
                  </a:cubicBezTo>
                  <a:cubicBezTo>
                    <a:pt x="125" y="87"/>
                    <a:pt x="129" y="70"/>
                    <a:pt x="127" y="54"/>
                  </a:cubicBezTo>
                  <a:cubicBezTo>
                    <a:pt x="123" y="23"/>
                    <a:pt x="97" y="0"/>
                    <a:pt x="66" y="0"/>
                  </a:cubicBez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2" name="íS1iḓê">
              <a:extLst>
                <a:ext uri="{FF2B5EF4-FFF2-40B4-BE49-F238E27FC236}">
                  <a16:creationId xmlns="" xmlns:a16="http://schemas.microsoft.com/office/drawing/2014/main" id="{E131FD0D-541E-43C8-AB40-7CA73FBE249D}"/>
                </a:ext>
              </a:extLst>
            </p:cNvPr>
            <p:cNvSpPr/>
            <p:nvPr/>
          </p:nvSpPr>
          <p:spPr bwMode="auto">
            <a:xfrm>
              <a:off x="2597025" y="2656196"/>
              <a:ext cx="25631" cy="34175"/>
            </a:xfrm>
            <a:custGeom>
              <a:avLst/>
              <a:gdLst>
                <a:gd name="T0" fmla="*/ 5 w 27"/>
                <a:gd name="T1" fmla="*/ 18 h 37"/>
                <a:gd name="T2" fmla="*/ 1 w 27"/>
                <a:gd name="T3" fmla="*/ 11 h 37"/>
                <a:gd name="T4" fmla="*/ 1 w 27"/>
                <a:gd name="T5" fmla="*/ 7 h 37"/>
                <a:gd name="T6" fmla="*/ 3 w 27"/>
                <a:gd name="T7" fmla="*/ 4 h 37"/>
                <a:gd name="T8" fmla="*/ 6 w 27"/>
                <a:gd name="T9" fmla="*/ 1 h 37"/>
                <a:gd name="T10" fmla="*/ 11 w 27"/>
                <a:gd name="T11" fmla="*/ 0 h 37"/>
                <a:gd name="T12" fmla="*/ 15 w 27"/>
                <a:gd name="T13" fmla="*/ 0 h 37"/>
                <a:gd name="T14" fmla="*/ 19 w 27"/>
                <a:gd name="T15" fmla="*/ 2 h 37"/>
                <a:gd name="T16" fmla="*/ 22 w 27"/>
                <a:gd name="T17" fmla="*/ 4 h 37"/>
                <a:gd name="T18" fmla="*/ 23 w 27"/>
                <a:gd name="T19" fmla="*/ 8 h 37"/>
                <a:gd name="T20" fmla="*/ 21 w 27"/>
                <a:gd name="T21" fmla="*/ 16 h 37"/>
                <a:gd name="T22" fmla="*/ 27 w 27"/>
                <a:gd name="T23" fmla="*/ 24 h 37"/>
                <a:gd name="T24" fmla="*/ 26 w 27"/>
                <a:gd name="T25" fmla="*/ 28 h 37"/>
                <a:gd name="T26" fmla="*/ 24 w 27"/>
                <a:gd name="T27" fmla="*/ 32 h 37"/>
                <a:gd name="T28" fmla="*/ 21 w 27"/>
                <a:gd name="T29" fmla="*/ 35 h 37"/>
                <a:gd name="T30" fmla="*/ 15 w 27"/>
                <a:gd name="T31" fmla="*/ 37 h 37"/>
                <a:gd name="T32" fmla="*/ 10 w 27"/>
                <a:gd name="T33" fmla="*/ 37 h 37"/>
                <a:gd name="T34" fmla="*/ 6 w 27"/>
                <a:gd name="T35" fmla="*/ 35 h 37"/>
                <a:gd name="T36" fmla="*/ 3 w 27"/>
                <a:gd name="T37" fmla="*/ 32 h 37"/>
                <a:gd name="T38" fmla="*/ 1 w 27"/>
                <a:gd name="T39" fmla="*/ 27 h 37"/>
                <a:gd name="T40" fmla="*/ 2 w 27"/>
                <a:gd name="T41" fmla="*/ 22 h 37"/>
                <a:gd name="T42" fmla="*/ 5 w 27"/>
                <a:gd name="T43" fmla="*/ 18 h 37"/>
                <a:gd name="T44" fmla="*/ 8 w 27"/>
                <a:gd name="T45" fmla="*/ 11 h 37"/>
                <a:gd name="T46" fmla="*/ 9 w 27"/>
                <a:gd name="T47" fmla="*/ 12 h 37"/>
                <a:gd name="T48" fmla="*/ 10 w 27"/>
                <a:gd name="T49" fmla="*/ 13 h 37"/>
                <a:gd name="T50" fmla="*/ 11 w 27"/>
                <a:gd name="T51" fmla="*/ 14 h 37"/>
                <a:gd name="T52" fmla="*/ 12 w 27"/>
                <a:gd name="T53" fmla="*/ 14 h 37"/>
                <a:gd name="T54" fmla="*/ 15 w 27"/>
                <a:gd name="T55" fmla="*/ 13 h 37"/>
                <a:gd name="T56" fmla="*/ 16 w 27"/>
                <a:gd name="T57" fmla="*/ 10 h 37"/>
                <a:gd name="T58" fmla="*/ 14 w 27"/>
                <a:gd name="T59" fmla="*/ 7 h 37"/>
                <a:gd name="T60" fmla="*/ 11 w 27"/>
                <a:gd name="T61" fmla="*/ 7 h 37"/>
                <a:gd name="T62" fmla="*/ 9 w 27"/>
                <a:gd name="T63" fmla="*/ 8 h 37"/>
                <a:gd name="T64" fmla="*/ 8 w 27"/>
                <a:gd name="T65" fmla="*/ 11 h 37"/>
                <a:gd name="T66" fmla="*/ 9 w 27"/>
                <a:gd name="T67" fmla="*/ 25 h 37"/>
                <a:gd name="T68" fmla="*/ 10 w 27"/>
                <a:gd name="T69" fmla="*/ 27 h 37"/>
                <a:gd name="T70" fmla="*/ 11 w 27"/>
                <a:gd name="T71" fmla="*/ 29 h 37"/>
                <a:gd name="T72" fmla="*/ 13 w 27"/>
                <a:gd name="T73" fmla="*/ 30 h 37"/>
                <a:gd name="T74" fmla="*/ 14 w 27"/>
                <a:gd name="T75" fmla="*/ 30 h 37"/>
                <a:gd name="T76" fmla="*/ 16 w 27"/>
                <a:gd name="T77" fmla="*/ 29 h 37"/>
                <a:gd name="T78" fmla="*/ 18 w 27"/>
                <a:gd name="T79" fmla="*/ 28 h 37"/>
                <a:gd name="T80" fmla="*/ 18 w 27"/>
                <a:gd name="T81" fmla="*/ 26 h 37"/>
                <a:gd name="T82" fmla="*/ 19 w 27"/>
                <a:gd name="T83" fmla="*/ 24 h 37"/>
                <a:gd name="T84" fmla="*/ 17 w 27"/>
                <a:gd name="T85" fmla="*/ 21 h 37"/>
                <a:gd name="T86" fmla="*/ 13 w 27"/>
                <a:gd name="T87" fmla="*/ 20 h 37"/>
                <a:gd name="T88" fmla="*/ 11 w 27"/>
                <a:gd name="T89" fmla="*/ 20 h 37"/>
                <a:gd name="T90" fmla="*/ 10 w 27"/>
                <a:gd name="T91" fmla="*/ 22 h 37"/>
                <a:gd name="T92" fmla="*/ 9 w 27"/>
                <a:gd name="T93" fmla="*/ 23 h 37"/>
                <a:gd name="T94" fmla="*/ 9 w 27"/>
                <a:gd name="T95" fmla="*/ 25 h 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27" h="37">
                  <a:moveTo>
                    <a:pt x="5" y="18"/>
                  </a:moveTo>
                  <a:cubicBezTo>
                    <a:pt x="2" y="16"/>
                    <a:pt x="1" y="14"/>
                    <a:pt x="1" y="11"/>
                  </a:cubicBezTo>
                  <a:cubicBezTo>
                    <a:pt x="0" y="10"/>
                    <a:pt x="1" y="8"/>
                    <a:pt x="1" y="7"/>
                  </a:cubicBezTo>
                  <a:cubicBezTo>
                    <a:pt x="1" y="6"/>
                    <a:pt x="2" y="5"/>
                    <a:pt x="3" y="4"/>
                  </a:cubicBezTo>
                  <a:cubicBezTo>
                    <a:pt x="4" y="3"/>
                    <a:pt x="5" y="2"/>
                    <a:pt x="6" y="1"/>
                  </a:cubicBezTo>
                  <a:cubicBezTo>
                    <a:pt x="7" y="0"/>
                    <a:pt x="9" y="0"/>
                    <a:pt x="11" y="0"/>
                  </a:cubicBezTo>
                  <a:cubicBezTo>
                    <a:pt x="12" y="0"/>
                    <a:pt x="14" y="0"/>
                    <a:pt x="15" y="0"/>
                  </a:cubicBezTo>
                  <a:cubicBezTo>
                    <a:pt x="17" y="0"/>
                    <a:pt x="18" y="1"/>
                    <a:pt x="19" y="2"/>
                  </a:cubicBezTo>
                  <a:cubicBezTo>
                    <a:pt x="20" y="2"/>
                    <a:pt x="21" y="3"/>
                    <a:pt x="22" y="4"/>
                  </a:cubicBezTo>
                  <a:cubicBezTo>
                    <a:pt x="23" y="6"/>
                    <a:pt x="23" y="7"/>
                    <a:pt x="23" y="8"/>
                  </a:cubicBezTo>
                  <a:cubicBezTo>
                    <a:pt x="23" y="11"/>
                    <a:pt x="23" y="13"/>
                    <a:pt x="21" y="16"/>
                  </a:cubicBezTo>
                  <a:cubicBezTo>
                    <a:pt x="24" y="17"/>
                    <a:pt x="26" y="20"/>
                    <a:pt x="27" y="24"/>
                  </a:cubicBezTo>
                  <a:cubicBezTo>
                    <a:pt x="27" y="25"/>
                    <a:pt x="27" y="27"/>
                    <a:pt x="26" y="28"/>
                  </a:cubicBezTo>
                  <a:cubicBezTo>
                    <a:pt x="26" y="30"/>
                    <a:pt x="25" y="31"/>
                    <a:pt x="24" y="32"/>
                  </a:cubicBezTo>
                  <a:cubicBezTo>
                    <a:pt x="23" y="34"/>
                    <a:pt x="22" y="35"/>
                    <a:pt x="21" y="35"/>
                  </a:cubicBezTo>
                  <a:cubicBezTo>
                    <a:pt x="19" y="36"/>
                    <a:pt x="17" y="37"/>
                    <a:pt x="15" y="37"/>
                  </a:cubicBezTo>
                  <a:cubicBezTo>
                    <a:pt x="14" y="37"/>
                    <a:pt x="12" y="37"/>
                    <a:pt x="10" y="37"/>
                  </a:cubicBezTo>
                  <a:cubicBezTo>
                    <a:pt x="8" y="36"/>
                    <a:pt x="7" y="36"/>
                    <a:pt x="6" y="35"/>
                  </a:cubicBezTo>
                  <a:cubicBezTo>
                    <a:pt x="4" y="34"/>
                    <a:pt x="3" y="33"/>
                    <a:pt x="3" y="32"/>
                  </a:cubicBezTo>
                  <a:cubicBezTo>
                    <a:pt x="2" y="30"/>
                    <a:pt x="1" y="29"/>
                    <a:pt x="1" y="27"/>
                  </a:cubicBezTo>
                  <a:cubicBezTo>
                    <a:pt x="1" y="25"/>
                    <a:pt x="1" y="24"/>
                    <a:pt x="2" y="22"/>
                  </a:cubicBezTo>
                  <a:cubicBezTo>
                    <a:pt x="2" y="20"/>
                    <a:pt x="3" y="19"/>
                    <a:pt x="5" y="18"/>
                  </a:cubicBezTo>
                  <a:close/>
                  <a:moveTo>
                    <a:pt x="8" y="11"/>
                  </a:moveTo>
                  <a:cubicBezTo>
                    <a:pt x="8" y="11"/>
                    <a:pt x="9" y="12"/>
                    <a:pt x="9" y="12"/>
                  </a:cubicBezTo>
                  <a:cubicBezTo>
                    <a:pt x="9" y="13"/>
                    <a:pt x="9" y="13"/>
                    <a:pt x="10" y="13"/>
                  </a:cubicBezTo>
                  <a:cubicBezTo>
                    <a:pt x="10" y="14"/>
                    <a:pt x="11" y="14"/>
                    <a:pt x="11" y="14"/>
                  </a:cubicBezTo>
                  <a:cubicBezTo>
                    <a:pt x="11" y="14"/>
                    <a:pt x="12" y="14"/>
                    <a:pt x="12" y="14"/>
                  </a:cubicBezTo>
                  <a:cubicBezTo>
                    <a:pt x="13" y="14"/>
                    <a:pt x="14" y="14"/>
                    <a:pt x="15" y="13"/>
                  </a:cubicBezTo>
                  <a:cubicBezTo>
                    <a:pt x="16" y="12"/>
                    <a:pt x="16" y="11"/>
                    <a:pt x="16" y="10"/>
                  </a:cubicBezTo>
                  <a:cubicBezTo>
                    <a:pt x="15" y="9"/>
                    <a:pt x="15" y="8"/>
                    <a:pt x="14" y="7"/>
                  </a:cubicBezTo>
                  <a:cubicBezTo>
                    <a:pt x="13" y="7"/>
                    <a:pt x="12" y="7"/>
                    <a:pt x="11" y="7"/>
                  </a:cubicBezTo>
                  <a:cubicBezTo>
                    <a:pt x="10" y="7"/>
                    <a:pt x="10" y="7"/>
                    <a:pt x="9" y="8"/>
                  </a:cubicBezTo>
                  <a:cubicBezTo>
                    <a:pt x="8" y="9"/>
                    <a:pt x="8" y="10"/>
                    <a:pt x="8" y="11"/>
                  </a:cubicBezTo>
                  <a:close/>
                  <a:moveTo>
                    <a:pt x="9" y="25"/>
                  </a:moveTo>
                  <a:cubicBezTo>
                    <a:pt x="9" y="26"/>
                    <a:pt x="9" y="27"/>
                    <a:pt x="10" y="27"/>
                  </a:cubicBezTo>
                  <a:cubicBezTo>
                    <a:pt x="10" y="28"/>
                    <a:pt x="10" y="28"/>
                    <a:pt x="11" y="29"/>
                  </a:cubicBezTo>
                  <a:cubicBezTo>
                    <a:pt x="11" y="29"/>
                    <a:pt x="12" y="29"/>
                    <a:pt x="13" y="30"/>
                  </a:cubicBezTo>
                  <a:cubicBezTo>
                    <a:pt x="13" y="30"/>
                    <a:pt x="14" y="30"/>
                    <a:pt x="14" y="30"/>
                  </a:cubicBezTo>
                  <a:cubicBezTo>
                    <a:pt x="15" y="30"/>
                    <a:pt x="16" y="30"/>
                    <a:pt x="16" y="29"/>
                  </a:cubicBezTo>
                  <a:cubicBezTo>
                    <a:pt x="17" y="29"/>
                    <a:pt x="17" y="28"/>
                    <a:pt x="18" y="28"/>
                  </a:cubicBezTo>
                  <a:cubicBezTo>
                    <a:pt x="18" y="27"/>
                    <a:pt x="18" y="27"/>
                    <a:pt x="18" y="26"/>
                  </a:cubicBezTo>
                  <a:cubicBezTo>
                    <a:pt x="19" y="26"/>
                    <a:pt x="19" y="25"/>
                    <a:pt x="19" y="24"/>
                  </a:cubicBezTo>
                  <a:cubicBezTo>
                    <a:pt x="18" y="23"/>
                    <a:pt x="18" y="22"/>
                    <a:pt x="17" y="21"/>
                  </a:cubicBezTo>
                  <a:cubicBezTo>
                    <a:pt x="16" y="20"/>
                    <a:pt x="14" y="20"/>
                    <a:pt x="13" y="20"/>
                  </a:cubicBezTo>
                  <a:cubicBezTo>
                    <a:pt x="12" y="20"/>
                    <a:pt x="12" y="20"/>
                    <a:pt x="11" y="20"/>
                  </a:cubicBezTo>
                  <a:cubicBezTo>
                    <a:pt x="11" y="21"/>
                    <a:pt x="10" y="21"/>
                    <a:pt x="10" y="22"/>
                  </a:cubicBezTo>
                  <a:cubicBezTo>
                    <a:pt x="10" y="22"/>
                    <a:pt x="9" y="23"/>
                    <a:pt x="9" y="23"/>
                  </a:cubicBezTo>
                  <a:cubicBezTo>
                    <a:pt x="9" y="24"/>
                    <a:pt x="9" y="25"/>
                    <a:pt x="9" y="25"/>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3" name="iśḷîďé">
              <a:extLst>
                <a:ext uri="{FF2B5EF4-FFF2-40B4-BE49-F238E27FC236}">
                  <a16:creationId xmlns="" xmlns:a16="http://schemas.microsoft.com/office/drawing/2014/main" id="{421ADDBC-4EF2-4365-9559-6E5A79EECAA5}"/>
                </a:ext>
              </a:extLst>
            </p:cNvPr>
            <p:cNvSpPr/>
            <p:nvPr/>
          </p:nvSpPr>
          <p:spPr bwMode="auto">
            <a:xfrm>
              <a:off x="2624627" y="2652254"/>
              <a:ext cx="24974" cy="35489"/>
            </a:xfrm>
            <a:custGeom>
              <a:avLst/>
              <a:gdLst>
                <a:gd name="T0" fmla="*/ 8 w 27"/>
                <a:gd name="T1" fmla="*/ 37 h 38"/>
                <a:gd name="T2" fmla="*/ 2 w 27"/>
                <a:gd name="T3" fmla="*/ 34 h 38"/>
                <a:gd name="T4" fmla="*/ 4 w 27"/>
                <a:gd name="T5" fmla="*/ 30 h 38"/>
                <a:gd name="T6" fmla="*/ 8 w 27"/>
                <a:gd name="T7" fmla="*/ 25 h 38"/>
                <a:gd name="T8" fmla="*/ 13 w 27"/>
                <a:gd name="T9" fmla="*/ 16 h 38"/>
                <a:gd name="T10" fmla="*/ 15 w 27"/>
                <a:gd name="T11" fmla="*/ 10 h 38"/>
                <a:gd name="T12" fmla="*/ 14 w 27"/>
                <a:gd name="T13" fmla="*/ 8 h 38"/>
                <a:gd name="T14" fmla="*/ 11 w 27"/>
                <a:gd name="T15" fmla="*/ 7 h 38"/>
                <a:gd name="T16" fmla="*/ 9 w 27"/>
                <a:gd name="T17" fmla="*/ 9 h 38"/>
                <a:gd name="T18" fmla="*/ 8 w 27"/>
                <a:gd name="T19" fmla="*/ 12 h 38"/>
                <a:gd name="T20" fmla="*/ 7 w 27"/>
                <a:gd name="T21" fmla="*/ 15 h 38"/>
                <a:gd name="T22" fmla="*/ 5 w 27"/>
                <a:gd name="T23" fmla="*/ 16 h 38"/>
                <a:gd name="T24" fmla="*/ 2 w 27"/>
                <a:gd name="T25" fmla="*/ 15 h 38"/>
                <a:gd name="T26" fmla="*/ 0 w 27"/>
                <a:gd name="T27" fmla="*/ 13 h 38"/>
                <a:gd name="T28" fmla="*/ 0 w 27"/>
                <a:gd name="T29" fmla="*/ 9 h 38"/>
                <a:gd name="T30" fmla="*/ 2 w 27"/>
                <a:gd name="T31" fmla="*/ 6 h 38"/>
                <a:gd name="T32" fmla="*/ 6 w 27"/>
                <a:gd name="T33" fmla="*/ 2 h 38"/>
                <a:gd name="T34" fmla="*/ 11 w 27"/>
                <a:gd name="T35" fmla="*/ 0 h 38"/>
                <a:gd name="T36" fmla="*/ 15 w 27"/>
                <a:gd name="T37" fmla="*/ 0 h 38"/>
                <a:gd name="T38" fmla="*/ 19 w 27"/>
                <a:gd name="T39" fmla="*/ 2 h 38"/>
                <a:gd name="T40" fmla="*/ 22 w 27"/>
                <a:gd name="T41" fmla="*/ 5 h 38"/>
                <a:gd name="T42" fmla="*/ 23 w 27"/>
                <a:gd name="T43" fmla="*/ 9 h 38"/>
                <a:gd name="T44" fmla="*/ 23 w 27"/>
                <a:gd name="T45" fmla="*/ 13 h 38"/>
                <a:gd name="T46" fmla="*/ 21 w 27"/>
                <a:gd name="T47" fmla="*/ 18 h 38"/>
                <a:gd name="T48" fmla="*/ 18 w 27"/>
                <a:gd name="T49" fmla="*/ 23 h 38"/>
                <a:gd name="T50" fmla="*/ 14 w 27"/>
                <a:gd name="T51" fmla="*/ 29 h 38"/>
                <a:gd name="T52" fmla="*/ 21 w 27"/>
                <a:gd name="T53" fmla="*/ 28 h 38"/>
                <a:gd name="T54" fmla="*/ 27 w 27"/>
                <a:gd name="T55" fmla="*/ 31 h 38"/>
                <a:gd name="T56" fmla="*/ 22 w 27"/>
                <a:gd name="T57" fmla="*/ 35 h 38"/>
                <a:gd name="T58" fmla="*/ 8 w 27"/>
                <a:gd name="T59" fmla="*/ 37 h 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27" h="38">
                  <a:moveTo>
                    <a:pt x="8" y="37"/>
                  </a:moveTo>
                  <a:cubicBezTo>
                    <a:pt x="5" y="38"/>
                    <a:pt x="3" y="37"/>
                    <a:pt x="2" y="34"/>
                  </a:cubicBezTo>
                  <a:cubicBezTo>
                    <a:pt x="2" y="33"/>
                    <a:pt x="3" y="32"/>
                    <a:pt x="4" y="30"/>
                  </a:cubicBezTo>
                  <a:cubicBezTo>
                    <a:pt x="5" y="29"/>
                    <a:pt x="6" y="27"/>
                    <a:pt x="8" y="25"/>
                  </a:cubicBezTo>
                  <a:cubicBezTo>
                    <a:pt x="10" y="21"/>
                    <a:pt x="12" y="18"/>
                    <a:pt x="13" y="16"/>
                  </a:cubicBezTo>
                  <a:cubicBezTo>
                    <a:pt x="15" y="14"/>
                    <a:pt x="15" y="12"/>
                    <a:pt x="15" y="10"/>
                  </a:cubicBezTo>
                  <a:cubicBezTo>
                    <a:pt x="15" y="9"/>
                    <a:pt x="14" y="9"/>
                    <a:pt x="14" y="8"/>
                  </a:cubicBezTo>
                  <a:cubicBezTo>
                    <a:pt x="13" y="8"/>
                    <a:pt x="12" y="7"/>
                    <a:pt x="11" y="7"/>
                  </a:cubicBezTo>
                  <a:cubicBezTo>
                    <a:pt x="11" y="8"/>
                    <a:pt x="10" y="8"/>
                    <a:pt x="9" y="9"/>
                  </a:cubicBezTo>
                  <a:cubicBezTo>
                    <a:pt x="9" y="9"/>
                    <a:pt x="8" y="10"/>
                    <a:pt x="8" y="12"/>
                  </a:cubicBezTo>
                  <a:cubicBezTo>
                    <a:pt x="8" y="13"/>
                    <a:pt x="7" y="14"/>
                    <a:pt x="7" y="15"/>
                  </a:cubicBezTo>
                  <a:cubicBezTo>
                    <a:pt x="7" y="16"/>
                    <a:pt x="6" y="16"/>
                    <a:pt x="5" y="16"/>
                  </a:cubicBezTo>
                  <a:cubicBezTo>
                    <a:pt x="4" y="16"/>
                    <a:pt x="3" y="16"/>
                    <a:pt x="2" y="15"/>
                  </a:cubicBezTo>
                  <a:cubicBezTo>
                    <a:pt x="1" y="15"/>
                    <a:pt x="0" y="14"/>
                    <a:pt x="0" y="13"/>
                  </a:cubicBezTo>
                  <a:cubicBezTo>
                    <a:pt x="0" y="12"/>
                    <a:pt x="0" y="11"/>
                    <a:pt x="0" y="9"/>
                  </a:cubicBezTo>
                  <a:cubicBezTo>
                    <a:pt x="1" y="8"/>
                    <a:pt x="1" y="7"/>
                    <a:pt x="2" y="6"/>
                  </a:cubicBezTo>
                  <a:cubicBezTo>
                    <a:pt x="3" y="4"/>
                    <a:pt x="4" y="3"/>
                    <a:pt x="6" y="2"/>
                  </a:cubicBezTo>
                  <a:cubicBezTo>
                    <a:pt x="7" y="1"/>
                    <a:pt x="9" y="0"/>
                    <a:pt x="11" y="0"/>
                  </a:cubicBezTo>
                  <a:cubicBezTo>
                    <a:pt x="12" y="0"/>
                    <a:pt x="14" y="0"/>
                    <a:pt x="15" y="0"/>
                  </a:cubicBezTo>
                  <a:cubicBezTo>
                    <a:pt x="17" y="1"/>
                    <a:pt x="18" y="1"/>
                    <a:pt x="19" y="2"/>
                  </a:cubicBezTo>
                  <a:cubicBezTo>
                    <a:pt x="20" y="3"/>
                    <a:pt x="21" y="4"/>
                    <a:pt x="22" y="5"/>
                  </a:cubicBezTo>
                  <a:cubicBezTo>
                    <a:pt x="23" y="6"/>
                    <a:pt x="23" y="7"/>
                    <a:pt x="23" y="9"/>
                  </a:cubicBezTo>
                  <a:cubicBezTo>
                    <a:pt x="24" y="10"/>
                    <a:pt x="23" y="12"/>
                    <a:pt x="23" y="13"/>
                  </a:cubicBezTo>
                  <a:cubicBezTo>
                    <a:pt x="23" y="15"/>
                    <a:pt x="22" y="16"/>
                    <a:pt x="21" y="18"/>
                  </a:cubicBezTo>
                  <a:cubicBezTo>
                    <a:pt x="20" y="19"/>
                    <a:pt x="19" y="21"/>
                    <a:pt x="18" y="23"/>
                  </a:cubicBezTo>
                  <a:cubicBezTo>
                    <a:pt x="17" y="25"/>
                    <a:pt x="15" y="27"/>
                    <a:pt x="14" y="29"/>
                  </a:cubicBezTo>
                  <a:cubicBezTo>
                    <a:pt x="21" y="28"/>
                    <a:pt x="21" y="28"/>
                    <a:pt x="21" y="28"/>
                  </a:cubicBezTo>
                  <a:cubicBezTo>
                    <a:pt x="25" y="27"/>
                    <a:pt x="27" y="28"/>
                    <a:pt x="27" y="31"/>
                  </a:cubicBezTo>
                  <a:cubicBezTo>
                    <a:pt x="27" y="33"/>
                    <a:pt x="26" y="35"/>
                    <a:pt x="22" y="35"/>
                  </a:cubicBezTo>
                  <a:lnTo>
                    <a:pt x="8" y="37"/>
                  </a:ln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4" name="íšḻiḍé">
              <a:extLst>
                <a:ext uri="{FF2B5EF4-FFF2-40B4-BE49-F238E27FC236}">
                  <a16:creationId xmlns="" xmlns:a16="http://schemas.microsoft.com/office/drawing/2014/main" id="{D8CD194B-54AF-479E-B3B7-491B265761E1}"/>
                </a:ext>
              </a:extLst>
            </p:cNvPr>
            <p:cNvSpPr/>
            <p:nvPr/>
          </p:nvSpPr>
          <p:spPr bwMode="auto">
            <a:xfrm>
              <a:off x="2928913" y="2849415"/>
              <a:ext cx="28917" cy="34832"/>
            </a:xfrm>
            <a:custGeom>
              <a:avLst/>
              <a:gdLst>
                <a:gd name="T0" fmla="*/ 18 w 31"/>
                <a:gd name="T1" fmla="*/ 29 h 37"/>
                <a:gd name="T2" fmla="*/ 6 w 31"/>
                <a:gd name="T3" fmla="*/ 30 h 37"/>
                <a:gd name="T4" fmla="*/ 2 w 31"/>
                <a:gd name="T5" fmla="*/ 30 h 37"/>
                <a:gd name="T6" fmla="*/ 0 w 31"/>
                <a:gd name="T7" fmla="*/ 28 h 37"/>
                <a:gd name="T8" fmla="*/ 1 w 31"/>
                <a:gd name="T9" fmla="*/ 25 h 37"/>
                <a:gd name="T10" fmla="*/ 2 w 31"/>
                <a:gd name="T11" fmla="*/ 23 h 37"/>
                <a:gd name="T12" fmla="*/ 10 w 31"/>
                <a:gd name="T13" fmla="*/ 5 h 37"/>
                <a:gd name="T14" fmla="*/ 12 w 31"/>
                <a:gd name="T15" fmla="*/ 2 h 37"/>
                <a:gd name="T16" fmla="*/ 15 w 31"/>
                <a:gd name="T17" fmla="*/ 1 h 37"/>
                <a:gd name="T18" fmla="*/ 20 w 31"/>
                <a:gd name="T19" fmla="*/ 2 h 37"/>
                <a:gd name="T20" fmla="*/ 23 w 31"/>
                <a:gd name="T21" fmla="*/ 8 h 37"/>
                <a:gd name="T22" fmla="*/ 24 w 31"/>
                <a:gd name="T23" fmla="*/ 21 h 37"/>
                <a:gd name="T24" fmla="*/ 25 w 31"/>
                <a:gd name="T25" fmla="*/ 21 h 37"/>
                <a:gd name="T26" fmla="*/ 25 w 31"/>
                <a:gd name="T27" fmla="*/ 21 h 37"/>
                <a:gd name="T28" fmla="*/ 29 w 31"/>
                <a:gd name="T29" fmla="*/ 21 h 37"/>
                <a:gd name="T30" fmla="*/ 30 w 31"/>
                <a:gd name="T31" fmla="*/ 23 h 37"/>
                <a:gd name="T32" fmla="*/ 26 w 31"/>
                <a:gd name="T33" fmla="*/ 28 h 37"/>
                <a:gd name="T34" fmla="*/ 25 w 31"/>
                <a:gd name="T35" fmla="*/ 28 h 37"/>
                <a:gd name="T36" fmla="*/ 26 w 31"/>
                <a:gd name="T37" fmla="*/ 32 h 37"/>
                <a:gd name="T38" fmla="*/ 25 w 31"/>
                <a:gd name="T39" fmla="*/ 35 h 37"/>
                <a:gd name="T40" fmla="*/ 22 w 31"/>
                <a:gd name="T41" fmla="*/ 36 h 37"/>
                <a:gd name="T42" fmla="*/ 18 w 31"/>
                <a:gd name="T43" fmla="*/ 32 h 37"/>
                <a:gd name="T44" fmla="*/ 18 w 31"/>
                <a:gd name="T45" fmla="*/ 29 h 37"/>
                <a:gd name="T46" fmla="*/ 17 w 31"/>
                <a:gd name="T47" fmla="*/ 22 h 37"/>
                <a:gd name="T48" fmla="*/ 15 w 31"/>
                <a:gd name="T49" fmla="*/ 8 h 37"/>
                <a:gd name="T50" fmla="*/ 9 w 31"/>
                <a:gd name="T51" fmla="*/ 23 h 37"/>
                <a:gd name="T52" fmla="*/ 17 w 31"/>
                <a:gd name="T53" fmla="*/ 22 h 3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1" h="37">
                  <a:moveTo>
                    <a:pt x="18" y="29"/>
                  </a:moveTo>
                  <a:cubicBezTo>
                    <a:pt x="6" y="30"/>
                    <a:pt x="6" y="30"/>
                    <a:pt x="6" y="30"/>
                  </a:cubicBezTo>
                  <a:cubicBezTo>
                    <a:pt x="4" y="31"/>
                    <a:pt x="3" y="31"/>
                    <a:pt x="2" y="30"/>
                  </a:cubicBezTo>
                  <a:cubicBezTo>
                    <a:pt x="1" y="30"/>
                    <a:pt x="0" y="29"/>
                    <a:pt x="0" y="28"/>
                  </a:cubicBezTo>
                  <a:cubicBezTo>
                    <a:pt x="0" y="27"/>
                    <a:pt x="0" y="26"/>
                    <a:pt x="1" y="25"/>
                  </a:cubicBezTo>
                  <a:cubicBezTo>
                    <a:pt x="1" y="25"/>
                    <a:pt x="1" y="24"/>
                    <a:pt x="2" y="23"/>
                  </a:cubicBezTo>
                  <a:cubicBezTo>
                    <a:pt x="10" y="5"/>
                    <a:pt x="10" y="5"/>
                    <a:pt x="10" y="5"/>
                  </a:cubicBezTo>
                  <a:cubicBezTo>
                    <a:pt x="11" y="4"/>
                    <a:pt x="11" y="3"/>
                    <a:pt x="12" y="2"/>
                  </a:cubicBezTo>
                  <a:cubicBezTo>
                    <a:pt x="13" y="1"/>
                    <a:pt x="14" y="1"/>
                    <a:pt x="15" y="1"/>
                  </a:cubicBezTo>
                  <a:cubicBezTo>
                    <a:pt x="17" y="0"/>
                    <a:pt x="19" y="1"/>
                    <a:pt x="20" y="2"/>
                  </a:cubicBezTo>
                  <a:cubicBezTo>
                    <a:pt x="21" y="3"/>
                    <a:pt x="22" y="5"/>
                    <a:pt x="23" y="8"/>
                  </a:cubicBezTo>
                  <a:cubicBezTo>
                    <a:pt x="24" y="21"/>
                    <a:pt x="24" y="21"/>
                    <a:pt x="24" y="21"/>
                  </a:cubicBezTo>
                  <a:cubicBezTo>
                    <a:pt x="25" y="21"/>
                    <a:pt x="25" y="21"/>
                    <a:pt x="25" y="21"/>
                  </a:cubicBezTo>
                  <a:cubicBezTo>
                    <a:pt x="25" y="21"/>
                    <a:pt x="25" y="21"/>
                    <a:pt x="25" y="21"/>
                  </a:cubicBezTo>
                  <a:cubicBezTo>
                    <a:pt x="27" y="20"/>
                    <a:pt x="28" y="21"/>
                    <a:pt x="29" y="21"/>
                  </a:cubicBezTo>
                  <a:cubicBezTo>
                    <a:pt x="30" y="22"/>
                    <a:pt x="30" y="22"/>
                    <a:pt x="30" y="23"/>
                  </a:cubicBezTo>
                  <a:cubicBezTo>
                    <a:pt x="31" y="26"/>
                    <a:pt x="29" y="27"/>
                    <a:pt x="26" y="28"/>
                  </a:cubicBezTo>
                  <a:cubicBezTo>
                    <a:pt x="25" y="28"/>
                    <a:pt x="25" y="28"/>
                    <a:pt x="25" y="28"/>
                  </a:cubicBezTo>
                  <a:cubicBezTo>
                    <a:pt x="26" y="32"/>
                    <a:pt x="26" y="32"/>
                    <a:pt x="26" y="32"/>
                  </a:cubicBezTo>
                  <a:cubicBezTo>
                    <a:pt x="26" y="33"/>
                    <a:pt x="26" y="34"/>
                    <a:pt x="25" y="35"/>
                  </a:cubicBezTo>
                  <a:cubicBezTo>
                    <a:pt x="24" y="36"/>
                    <a:pt x="24" y="36"/>
                    <a:pt x="22" y="36"/>
                  </a:cubicBezTo>
                  <a:cubicBezTo>
                    <a:pt x="20" y="37"/>
                    <a:pt x="19" y="35"/>
                    <a:pt x="18" y="32"/>
                  </a:cubicBezTo>
                  <a:lnTo>
                    <a:pt x="18" y="29"/>
                  </a:lnTo>
                  <a:close/>
                  <a:moveTo>
                    <a:pt x="17" y="22"/>
                  </a:moveTo>
                  <a:cubicBezTo>
                    <a:pt x="15" y="8"/>
                    <a:pt x="15" y="8"/>
                    <a:pt x="15" y="8"/>
                  </a:cubicBezTo>
                  <a:cubicBezTo>
                    <a:pt x="9" y="23"/>
                    <a:pt x="9" y="23"/>
                    <a:pt x="9" y="23"/>
                  </a:cubicBezTo>
                  <a:lnTo>
                    <a:pt x="17" y="22"/>
                  </a:ln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5" name="ï$ļîdé">
              <a:extLst>
                <a:ext uri="{FF2B5EF4-FFF2-40B4-BE49-F238E27FC236}">
                  <a16:creationId xmlns="" xmlns:a16="http://schemas.microsoft.com/office/drawing/2014/main" id="{DD5C6004-44B8-4F82-94E2-2F4E8783BF36}"/>
                </a:ext>
              </a:extLst>
            </p:cNvPr>
            <p:cNvSpPr/>
            <p:nvPr/>
          </p:nvSpPr>
          <p:spPr bwMode="auto">
            <a:xfrm>
              <a:off x="2961116" y="2846129"/>
              <a:ext cx="24317" cy="35489"/>
            </a:xfrm>
            <a:custGeom>
              <a:avLst/>
              <a:gdLst>
                <a:gd name="T0" fmla="*/ 4 w 26"/>
                <a:gd name="T1" fmla="*/ 18 h 38"/>
                <a:gd name="T2" fmla="*/ 0 w 26"/>
                <a:gd name="T3" fmla="*/ 12 h 38"/>
                <a:gd name="T4" fmla="*/ 0 w 26"/>
                <a:gd name="T5" fmla="*/ 8 h 38"/>
                <a:gd name="T6" fmla="*/ 2 w 26"/>
                <a:gd name="T7" fmla="*/ 4 h 38"/>
                <a:gd name="T8" fmla="*/ 6 w 26"/>
                <a:gd name="T9" fmla="*/ 2 h 38"/>
                <a:gd name="T10" fmla="*/ 10 w 26"/>
                <a:gd name="T11" fmla="*/ 0 h 38"/>
                <a:gd name="T12" fmla="*/ 15 w 26"/>
                <a:gd name="T13" fmla="*/ 1 h 38"/>
                <a:gd name="T14" fmla="*/ 19 w 26"/>
                <a:gd name="T15" fmla="*/ 2 h 38"/>
                <a:gd name="T16" fmla="*/ 21 w 26"/>
                <a:gd name="T17" fmla="*/ 5 h 38"/>
                <a:gd name="T18" fmla="*/ 23 w 26"/>
                <a:gd name="T19" fmla="*/ 9 h 38"/>
                <a:gd name="T20" fmla="*/ 20 w 26"/>
                <a:gd name="T21" fmla="*/ 16 h 38"/>
                <a:gd name="T22" fmla="*/ 26 w 26"/>
                <a:gd name="T23" fmla="*/ 24 h 38"/>
                <a:gd name="T24" fmla="*/ 26 w 26"/>
                <a:gd name="T25" fmla="*/ 29 h 38"/>
                <a:gd name="T26" fmla="*/ 24 w 26"/>
                <a:gd name="T27" fmla="*/ 33 h 38"/>
                <a:gd name="T28" fmla="*/ 20 w 26"/>
                <a:gd name="T29" fmla="*/ 36 h 38"/>
                <a:gd name="T30" fmla="*/ 15 w 26"/>
                <a:gd name="T31" fmla="*/ 38 h 38"/>
                <a:gd name="T32" fmla="*/ 10 w 26"/>
                <a:gd name="T33" fmla="*/ 37 h 38"/>
                <a:gd name="T34" fmla="*/ 5 w 26"/>
                <a:gd name="T35" fmla="*/ 35 h 38"/>
                <a:gd name="T36" fmla="*/ 2 w 26"/>
                <a:gd name="T37" fmla="*/ 32 h 38"/>
                <a:gd name="T38" fmla="*/ 1 w 26"/>
                <a:gd name="T39" fmla="*/ 28 h 38"/>
                <a:gd name="T40" fmla="*/ 1 w 26"/>
                <a:gd name="T41" fmla="*/ 22 h 38"/>
                <a:gd name="T42" fmla="*/ 4 w 26"/>
                <a:gd name="T43" fmla="*/ 18 h 38"/>
                <a:gd name="T44" fmla="*/ 8 w 26"/>
                <a:gd name="T45" fmla="*/ 11 h 38"/>
                <a:gd name="T46" fmla="*/ 8 w 26"/>
                <a:gd name="T47" fmla="*/ 13 h 38"/>
                <a:gd name="T48" fmla="*/ 9 w 26"/>
                <a:gd name="T49" fmla="*/ 14 h 38"/>
                <a:gd name="T50" fmla="*/ 10 w 26"/>
                <a:gd name="T51" fmla="*/ 15 h 38"/>
                <a:gd name="T52" fmla="*/ 12 w 26"/>
                <a:gd name="T53" fmla="*/ 15 h 38"/>
                <a:gd name="T54" fmla="*/ 14 w 26"/>
                <a:gd name="T55" fmla="*/ 13 h 38"/>
                <a:gd name="T56" fmla="*/ 15 w 26"/>
                <a:gd name="T57" fmla="*/ 10 h 38"/>
                <a:gd name="T58" fmla="*/ 14 w 26"/>
                <a:gd name="T59" fmla="*/ 8 h 38"/>
                <a:gd name="T60" fmla="*/ 11 w 26"/>
                <a:gd name="T61" fmla="*/ 7 h 38"/>
                <a:gd name="T62" fmla="*/ 9 w 26"/>
                <a:gd name="T63" fmla="*/ 9 h 38"/>
                <a:gd name="T64" fmla="*/ 8 w 26"/>
                <a:gd name="T65" fmla="*/ 11 h 38"/>
                <a:gd name="T66" fmla="*/ 9 w 26"/>
                <a:gd name="T67" fmla="*/ 26 h 38"/>
                <a:gd name="T68" fmla="*/ 9 w 26"/>
                <a:gd name="T69" fmla="*/ 28 h 38"/>
                <a:gd name="T70" fmla="*/ 10 w 26"/>
                <a:gd name="T71" fmla="*/ 29 h 38"/>
                <a:gd name="T72" fmla="*/ 12 w 26"/>
                <a:gd name="T73" fmla="*/ 30 h 38"/>
                <a:gd name="T74" fmla="*/ 14 w 26"/>
                <a:gd name="T75" fmla="*/ 30 h 38"/>
                <a:gd name="T76" fmla="*/ 16 w 26"/>
                <a:gd name="T77" fmla="*/ 30 h 38"/>
                <a:gd name="T78" fmla="*/ 17 w 26"/>
                <a:gd name="T79" fmla="*/ 28 h 38"/>
                <a:gd name="T80" fmla="*/ 18 w 26"/>
                <a:gd name="T81" fmla="*/ 27 h 38"/>
                <a:gd name="T82" fmla="*/ 18 w 26"/>
                <a:gd name="T83" fmla="*/ 25 h 38"/>
                <a:gd name="T84" fmla="*/ 16 w 26"/>
                <a:gd name="T85" fmla="*/ 21 h 38"/>
                <a:gd name="T86" fmla="*/ 13 w 26"/>
                <a:gd name="T87" fmla="*/ 20 h 38"/>
                <a:gd name="T88" fmla="*/ 11 w 26"/>
                <a:gd name="T89" fmla="*/ 21 h 38"/>
                <a:gd name="T90" fmla="*/ 9 w 26"/>
                <a:gd name="T91" fmla="*/ 22 h 38"/>
                <a:gd name="T92" fmla="*/ 9 w 26"/>
                <a:gd name="T93" fmla="*/ 24 h 38"/>
                <a:gd name="T94" fmla="*/ 9 w 26"/>
                <a:gd name="T95" fmla="*/ 26 h 3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Lst>
              <a:rect l="0" t="0" r="r" b="b"/>
              <a:pathLst>
                <a:path w="26" h="38">
                  <a:moveTo>
                    <a:pt x="4" y="18"/>
                  </a:moveTo>
                  <a:cubicBezTo>
                    <a:pt x="2" y="17"/>
                    <a:pt x="0" y="15"/>
                    <a:pt x="0" y="12"/>
                  </a:cubicBezTo>
                  <a:cubicBezTo>
                    <a:pt x="0" y="10"/>
                    <a:pt x="0" y="9"/>
                    <a:pt x="0" y="8"/>
                  </a:cubicBezTo>
                  <a:cubicBezTo>
                    <a:pt x="1" y="6"/>
                    <a:pt x="1" y="5"/>
                    <a:pt x="2" y="4"/>
                  </a:cubicBezTo>
                  <a:cubicBezTo>
                    <a:pt x="3" y="3"/>
                    <a:pt x="4" y="2"/>
                    <a:pt x="6" y="2"/>
                  </a:cubicBezTo>
                  <a:cubicBezTo>
                    <a:pt x="7" y="1"/>
                    <a:pt x="8" y="1"/>
                    <a:pt x="10" y="0"/>
                  </a:cubicBezTo>
                  <a:cubicBezTo>
                    <a:pt x="12" y="0"/>
                    <a:pt x="13" y="0"/>
                    <a:pt x="15" y="1"/>
                  </a:cubicBezTo>
                  <a:cubicBezTo>
                    <a:pt x="16" y="1"/>
                    <a:pt x="17" y="1"/>
                    <a:pt x="19" y="2"/>
                  </a:cubicBezTo>
                  <a:cubicBezTo>
                    <a:pt x="20" y="3"/>
                    <a:pt x="21" y="4"/>
                    <a:pt x="21" y="5"/>
                  </a:cubicBezTo>
                  <a:cubicBezTo>
                    <a:pt x="22" y="6"/>
                    <a:pt x="22" y="7"/>
                    <a:pt x="23" y="9"/>
                  </a:cubicBezTo>
                  <a:cubicBezTo>
                    <a:pt x="23" y="12"/>
                    <a:pt x="22" y="14"/>
                    <a:pt x="20" y="16"/>
                  </a:cubicBezTo>
                  <a:cubicBezTo>
                    <a:pt x="24" y="18"/>
                    <a:pt x="26" y="21"/>
                    <a:pt x="26" y="24"/>
                  </a:cubicBezTo>
                  <a:cubicBezTo>
                    <a:pt x="26" y="26"/>
                    <a:pt x="26" y="28"/>
                    <a:pt x="26" y="29"/>
                  </a:cubicBezTo>
                  <a:cubicBezTo>
                    <a:pt x="25" y="30"/>
                    <a:pt x="25" y="32"/>
                    <a:pt x="24" y="33"/>
                  </a:cubicBezTo>
                  <a:cubicBezTo>
                    <a:pt x="23" y="34"/>
                    <a:pt x="21" y="35"/>
                    <a:pt x="20" y="36"/>
                  </a:cubicBezTo>
                  <a:cubicBezTo>
                    <a:pt x="19" y="37"/>
                    <a:pt x="17" y="37"/>
                    <a:pt x="15" y="38"/>
                  </a:cubicBezTo>
                  <a:cubicBezTo>
                    <a:pt x="13" y="38"/>
                    <a:pt x="11" y="38"/>
                    <a:pt x="10" y="37"/>
                  </a:cubicBezTo>
                  <a:cubicBezTo>
                    <a:pt x="8" y="37"/>
                    <a:pt x="6" y="36"/>
                    <a:pt x="5" y="35"/>
                  </a:cubicBezTo>
                  <a:cubicBezTo>
                    <a:pt x="4" y="34"/>
                    <a:pt x="3" y="33"/>
                    <a:pt x="2" y="32"/>
                  </a:cubicBezTo>
                  <a:cubicBezTo>
                    <a:pt x="1" y="31"/>
                    <a:pt x="1" y="29"/>
                    <a:pt x="1" y="28"/>
                  </a:cubicBezTo>
                  <a:cubicBezTo>
                    <a:pt x="0" y="26"/>
                    <a:pt x="1" y="24"/>
                    <a:pt x="1" y="22"/>
                  </a:cubicBezTo>
                  <a:cubicBezTo>
                    <a:pt x="2" y="21"/>
                    <a:pt x="3" y="19"/>
                    <a:pt x="4" y="18"/>
                  </a:cubicBezTo>
                  <a:close/>
                  <a:moveTo>
                    <a:pt x="8" y="11"/>
                  </a:moveTo>
                  <a:cubicBezTo>
                    <a:pt x="8" y="12"/>
                    <a:pt x="8" y="12"/>
                    <a:pt x="8" y="13"/>
                  </a:cubicBezTo>
                  <a:cubicBezTo>
                    <a:pt x="9" y="13"/>
                    <a:pt x="9" y="14"/>
                    <a:pt x="9" y="14"/>
                  </a:cubicBezTo>
                  <a:cubicBezTo>
                    <a:pt x="10" y="14"/>
                    <a:pt x="10" y="14"/>
                    <a:pt x="10" y="15"/>
                  </a:cubicBezTo>
                  <a:cubicBezTo>
                    <a:pt x="11" y="15"/>
                    <a:pt x="11" y="15"/>
                    <a:pt x="12" y="15"/>
                  </a:cubicBezTo>
                  <a:cubicBezTo>
                    <a:pt x="13" y="15"/>
                    <a:pt x="14" y="14"/>
                    <a:pt x="14" y="13"/>
                  </a:cubicBezTo>
                  <a:cubicBezTo>
                    <a:pt x="15" y="12"/>
                    <a:pt x="15" y="12"/>
                    <a:pt x="15" y="10"/>
                  </a:cubicBezTo>
                  <a:cubicBezTo>
                    <a:pt x="15" y="9"/>
                    <a:pt x="14" y="9"/>
                    <a:pt x="14" y="8"/>
                  </a:cubicBezTo>
                  <a:cubicBezTo>
                    <a:pt x="13" y="7"/>
                    <a:pt x="12" y="7"/>
                    <a:pt x="11" y="7"/>
                  </a:cubicBezTo>
                  <a:cubicBezTo>
                    <a:pt x="10" y="7"/>
                    <a:pt x="9" y="8"/>
                    <a:pt x="9" y="9"/>
                  </a:cubicBezTo>
                  <a:cubicBezTo>
                    <a:pt x="8" y="9"/>
                    <a:pt x="8" y="10"/>
                    <a:pt x="8" y="11"/>
                  </a:cubicBezTo>
                  <a:close/>
                  <a:moveTo>
                    <a:pt x="9" y="26"/>
                  </a:moveTo>
                  <a:cubicBezTo>
                    <a:pt x="9" y="27"/>
                    <a:pt x="9" y="27"/>
                    <a:pt x="9" y="28"/>
                  </a:cubicBezTo>
                  <a:cubicBezTo>
                    <a:pt x="10" y="28"/>
                    <a:pt x="10" y="29"/>
                    <a:pt x="10" y="29"/>
                  </a:cubicBezTo>
                  <a:cubicBezTo>
                    <a:pt x="11" y="30"/>
                    <a:pt x="11" y="30"/>
                    <a:pt x="12" y="30"/>
                  </a:cubicBezTo>
                  <a:cubicBezTo>
                    <a:pt x="13" y="30"/>
                    <a:pt x="13" y="30"/>
                    <a:pt x="14" y="30"/>
                  </a:cubicBezTo>
                  <a:cubicBezTo>
                    <a:pt x="15" y="30"/>
                    <a:pt x="15" y="30"/>
                    <a:pt x="16" y="30"/>
                  </a:cubicBezTo>
                  <a:cubicBezTo>
                    <a:pt x="16" y="29"/>
                    <a:pt x="17" y="29"/>
                    <a:pt x="17" y="28"/>
                  </a:cubicBezTo>
                  <a:cubicBezTo>
                    <a:pt x="17" y="28"/>
                    <a:pt x="18" y="27"/>
                    <a:pt x="18" y="27"/>
                  </a:cubicBezTo>
                  <a:cubicBezTo>
                    <a:pt x="18" y="26"/>
                    <a:pt x="18" y="25"/>
                    <a:pt x="18" y="25"/>
                  </a:cubicBezTo>
                  <a:cubicBezTo>
                    <a:pt x="18" y="23"/>
                    <a:pt x="17" y="22"/>
                    <a:pt x="16" y="21"/>
                  </a:cubicBezTo>
                  <a:cubicBezTo>
                    <a:pt x="15" y="20"/>
                    <a:pt x="14" y="20"/>
                    <a:pt x="13" y="20"/>
                  </a:cubicBezTo>
                  <a:cubicBezTo>
                    <a:pt x="12" y="20"/>
                    <a:pt x="11" y="21"/>
                    <a:pt x="11" y="21"/>
                  </a:cubicBezTo>
                  <a:cubicBezTo>
                    <a:pt x="10" y="21"/>
                    <a:pt x="10" y="22"/>
                    <a:pt x="9" y="22"/>
                  </a:cubicBezTo>
                  <a:cubicBezTo>
                    <a:pt x="9" y="23"/>
                    <a:pt x="9" y="23"/>
                    <a:pt x="9" y="24"/>
                  </a:cubicBezTo>
                  <a:cubicBezTo>
                    <a:pt x="8" y="25"/>
                    <a:pt x="8" y="25"/>
                    <a:pt x="9" y="26"/>
                  </a:cubicBez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6" name="îšlîde">
              <a:extLst>
                <a:ext uri="{FF2B5EF4-FFF2-40B4-BE49-F238E27FC236}">
                  <a16:creationId xmlns="" xmlns:a16="http://schemas.microsoft.com/office/drawing/2014/main" id="{E02F3432-69C3-4FEA-B36B-80C854BBC3F0}"/>
                </a:ext>
              </a:extLst>
            </p:cNvPr>
            <p:cNvSpPr/>
            <p:nvPr/>
          </p:nvSpPr>
          <p:spPr bwMode="auto">
            <a:xfrm>
              <a:off x="2577309" y="3112954"/>
              <a:ext cx="41404" cy="38775"/>
            </a:xfrm>
            <a:custGeom>
              <a:avLst/>
              <a:gdLst>
                <a:gd name="T0" fmla="*/ 22 w 44"/>
                <a:gd name="T1" fmla="*/ 42 h 42"/>
                <a:gd name="T2" fmla="*/ 1 w 44"/>
                <a:gd name="T3" fmla="*/ 24 h 42"/>
                <a:gd name="T4" fmla="*/ 5 w 44"/>
                <a:gd name="T5" fmla="*/ 9 h 42"/>
                <a:gd name="T6" fmla="*/ 19 w 44"/>
                <a:gd name="T7" fmla="*/ 1 h 42"/>
                <a:gd name="T8" fmla="*/ 22 w 44"/>
                <a:gd name="T9" fmla="*/ 0 h 42"/>
                <a:gd name="T10" fmla="*/ 42 w 44"/>
                <a:gd name="T11" fmla="*/ 19 h 42"/>
                <a:gd name="T12" fmla="*/ 24 w 44"/>
                <a:gd name="T13" fmla="*/ 42 h 42"/>
                <a:gd name="T14" fmla="*/ 22 w 44"/>
                <a:gd name="T15" fmla="*/ 42 h 42"/>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4" h="42">
                  <a:moveTo>
                    <a:pt x="22" y="42"/>
                  </a:moveTo>
                  <a:cubicBezTo>
                    <a:pt x="11" y="42"/>
                    <a:pt x="2" y="35"/>
                    <a:pt x="1" y="24"/>
                  </a:cubicBezTo>
                  <a:cubicBezTo>
                    <a:pt x="0" y="19"/>
                    <a:pt x="1" y="13"/>
                    <a:pt x="5" y="9"/>
                  </a:cubicBezTo>
                  <a:cubicBezTo>
                    <a:pt x="8" y="4"/>
                    <a:pt x="13" y="1"/>
                    <a:pt x="19" y="1"/>
                  </a:cubicBezTo>
                  <a:cubicBezTo>
                    <a:pt x="20" y="0"/>
                    <a:pt x="21" y="0"/>
                    <a:pt x="22" y="0"/>
                  </a:cubicBezTo>
                  <a:cubicBezTo>
                    <a:pt x="32" y="0"/>
                    <a:pt x="41" y="8"/>
                    <a:pt x="42" y="19"/>
                  </a:cubicBezTo>
                  <a:cubicBezTo>
                    <a:pt x="44" y="30"/>
                    <a:pt x="36" y="41"/>
                    <a:pt x="24" y="42"/>
                  </a:cubicBezTo>
                  <a:cubicBezTo>
                    <a:pt x="23" y="42"/>
                    <a:pt x="22" y="42"/>
                    <a:pt x="22" y="42"/>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7" name="ïṣḻîḍé">
              <a:extLst>
                <a:ext uri="{FF2B5EF4-FFF2-40B4-BE49-F238E27FC236}">
                  <a16:creationId xmlns="" xmlns:a16="http://schemas.microsoft.com/office/drawing/2014/main" id="{656496EB-CB94-48E6-8085-02967124B5C5}"/>
                </a:ext>
              </a:extLst>
            </p:cNvPr>
            <p:cNvSpPr/>
            <p:nvPr/>
          </p:nvSpPr>
          <p:spPr bwMode="auto">
            <a:xfrm>
              <a:off x="2572051" y="3109010"/>
              <a:ext cx="51262" cy="47976"/>
            </a:xfrm>
            <a:custGeom>
              <a:avLst/>
              <a:gdLst>
                <a:gd name="T0" fmla="*/ 28 w 55"/>
                <a:gd name="T1" fmla="*/ 9 h 51"/>
                <a:gd name="T2" fmla="*/ 44 w 55"/>
                <a:gd name="T3" fmla="*/ 23 h 51"/>
                <a:gd name="T4" fmla="*/ 30 w 55"/>
                <a:gd name="T5" fmla="*/ 42 h 51"/>
                <a:gd name="T6" fmla="*/ 28 w 55"/>
                <a:gd name="T7" fmla="*/ 42 h 51"/>
                <a:gd name="T8" fmla="*/ 11 w 55"/>
                <a:gd name="T9" fmla="*/ 28 h 51"/>
                <a:gd name="T10" fmla="*/ 25 w 55"/>
                <a:gd name="T11" fmla="*/ 9 h 51"/>
                <a:gd name="T12" fmla="*/ 28 w 55"/>
                <a:gd name="T13" fmla="*/ 9 h 51"/>
                <a:gd name="T14" fmla="*/ 28 w 55"/>
                <a:gd name="T15" fmla="*/ 0 h 51"/>
                <a:gd name="T16" fmla="*/ 28 w 55"/>
                <a:gd name="T17" fmla="*/ 0 h 51"/>
                <a:gd name="T18" fmla="*/ 24 w 55"/>
                <a:gd name="T19" fmla="*/ 0 h 51"/>
                <a:gd name="T20" fmla="*/ 2 w 55"/>
                <a:gd name="T21" fmla="*/ 29 h 51"/>
                <a:gd name="T22" fmla="*/ 28 w 55"/>
                <a:gd name="T23" fmla="*/ 51 h 51"/>
                <a:gd name="T24" fmla="*/ 31 w 55"/>
                <a:gd name="T25" fmla="*/ 51 h 51"/>
                <a:gd name="T26" fmla="*/ 53 w 55"/>
                <a:gd name="T27" fmla="*/ 22 h 51"/>
                <a:gd name="T28" fmla="*/ 28 w 55"/>
                <a:gd name="T29" fmla="*/ 0 h 5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55" h="51">
                  <a:moveTo>
                    <a:pt x="28" y="9"/>
                  </a:moveTo>
                  <a:cubicBezTo>
                    <a:pt x="36" y="9"/>
                    <a:pt x="43" y="15"/>
                    <a:pt x="44" y="23"/>
                  </a:cubicBezTo>
                  <a:cubicBezTo>
                    <a:pt x="45" y="32"/>
                    <a:pt x="39" y="40"/>
                    <a:pt x="30" y="42"/>
                  </a:cubicBezTo>
                  <a:cubicBezTo>
                    <a:pt x="29" y="42"/>
                    <a:pt x="28" y="42"/>
                    <a:pt x="28" y="42"/>
                  </a:cubicBezTo>
                  <a:cubicBezTo>
                    <a:pt x="19" y="42"/>
                    <a:pt x="12" y="36"/>
                    <a:pt x="11" y="28"/>
                  </a:cubicBezTo>
                  <a:cubicBezTo>
                    <a:pt x="10" y="19"/>
                    <a:pt x="16" y="10"/>
                    <a:pt x="25" y="9"/>
                  </a:cubicBezTo>
                  <a:cubicBezTo>
                    <a:pt x="26" y="9"/>
                    <a:pt x="27" y="9"/>
                    <a:pt x="28" y="9"/>
                  </a:cubicBezTo>
                  <a:moveTo>
                    <a:pt x="28" y="0"/>
                  </a:moveTo>
                  <a:cubicBezTo>
                    <a:pt x="28" y="0"/>
                    <a:pt x="28" y="0"/>
                    <a:pt x="28" y="0"/>
                  </a:cubicBezTo>
                  <a:cubicBezTo>
                    <a:pt x="26" y="0"/>
                    <a:pt x="25" y="0"/>
                    <a:pt x="24" y="0"/>
                  </a:cubicBezTo>
                  <a:cubicBezTo>
                    <a:pt x="10" y="2"/>
                    <a:pt x="0" y="15"/>
                    <a:pt x="2" y="29"/>
                  </a:cubicBezTo>
                  <a:cubicBezTo>
                    <a:pt x="4" y="42"/>
                    <a:pt x="15" y="51"/>
                    <a:pt x="28" y="51"/>
                  </a:cubicBezTo>
                  <a:cubicBezTo>
                    <a:pt x="29" y="51"/>
                    <a:pt x="30" y="51"/>
                    <a:pt x="31" y="51"/>
                  </a:cubicBezTo>
                  <a:cubicBezTo>
                    <a:pt x="45" y="49"/>
                    <a:pt x="55" y="36"/>
                    <a:pt x="53" y="22"/>
                  </a:cubicBezTo>
                  <a:cubicBezTo>
                    <a:pt x="51" y="9"/>
                    <a:pt x="40" y="0"/>
                    <a:pt x="28" y="0"/>
                  </a:cubicBezTo>
                  <a:close/>
                </a:path>
              </a:pathLst>
            </a:custGeom>
            <a:solidFill>
              <a:srgbClr val="FF646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8" name="îŝ1íḓê">
              <a:extLst>
                <a:ext uri="{FF2B5EF4-FFF2-40B4-BE49-F238E27FC236}">
                  <a16:creationId xmlns="" xmlns:a16="http://schemas.microsoft.com/office/drawing/2014/main" id="{700FB740-9ADC-4F8F-A14D-94885141C281}"/>
                </a:ext>
              </a:extLst>
            </p:cNvPr>
            <p:cNvSpPr/>
            <p:nvPr/>
          </p:nvSpPr>
          <p:spPr bwMode="auto">
            <a:xfrm>
              <a:off x="2893424" y="3156986"/>
              <a:ext cx="41404" cy="40090"/>
            </a:xfrm>
            <a:custGeom>
              <a:avLst/>
              <a:gdLst>
                <a:gd name="T0" fmla="*/ 22 w 44"/>
                <a:gd name="T1" fmla="*/ 43 h 43"/>
                <a:gd name="T2" fmla="*/ 1 w 44"/>
                <a:gd name="T3" fmla="*/ 24 h 43"/>
                <a:gd name="T4" fmla="*/ 19 w 44"/>
                <a:gd name="T5" fmla="*/ 1 h 43"/>
                <a:gd name="T6" fmla="*/ 22 w 44"/>
                <a:gd name="T7" fmla="*/ 0 h 43"/>
                <a:gd name="T8" fmla="*/ 43 w 44"/>
                <a:gd name="T9" fmla="*/ 19 h 43"/>
                <a:gd name="T10" fmla="*/ 39 w 44"/>
                <a:gd name="T11" fmla="*/ 34 h 43"/>
                <a:gd name="T12" fmla="*/ 25 w 44"/>
                <a:gd name="T13" fmla="*/ 42 h 43"/>
                <a:gd name="T14" fmla="*/ 22 w 44"/>
                <a:gd name="T15" fmla="*/ 43 h 43"/>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4" h="43">
                  <a:moveTo>
                    <a:pt x="22" y="43"/>
                  </a:moveTo>
                  <a:cubicBezTo>
                    <a:pt x="12" y="43"/>
                    <a:pt x="3" y="35"/>
                    <a:pt x="1" y="24"/>
                  </a:cubicBezTo>
                  <a:cubicBezTo>
                    <a:pt x="0" y="13"/>
                    <a:pt x="8" y="2"/>
                    <a:pt x="19" y="1"/>
                  </a:cubicBezTo>
                  <a:cubicBezTo>
                    <a:pt x="20" y="1"/>
                    <a:pt x="21" y="0"/>
                    <a:pt x="22" y="0"/>
                  </a:cubicBezTo>
                  <a:cubicBezTo>
                    <a:pt x="33" y="0"/>
                    <a:pt x="42" y="8"/>
                    <a:pt x="43" y="19"/>
                  </a:cubicBezTo>
                  <a:cubicBezTo>
                    <a:pt x="44" y="24"/>
                    <a:pt x="42" y="30"/>
                    <a:pt x="39" y="34"/>
                  </a:cubicBezTo>
                  <a:cubicBezTo>
                    <a:pt x="35" y="39"/>
                    <a:pt x="30" y="42"/>
                    <a:pt x="25" y="42"/>
                  </a:cubicBezTo>
                  <a:cubicBezTo>
                    <a:pt x="24" y="43"/>
                    <a:pt x="23" y="43"/>
                    <a:pt x="22" y="43"/>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9" name="iSḷïḍé">
              <a:extLst>
                <a:ext uri="{FF2B5EF4-FFF2-40B4-BE49-F238E27FC236}">
                  <a16:creationId xmlns="" xmlns:a16="http://schemas.microsoft.com/office/drawing/2014/main" id="{878D6A86-50A8-467F-88F9-A3BF51522492}"/>
                </a:ext>
              </a:extLst>
            </p:cNvPr>
            <p:cNvSpPr/>
            <p:nvPr/>
          </p:nvSpPr>
          <p:spPr bwMode="auto">
            <a:xfrm>
              <a:off x="2888824" y="3153043"/>
              <a:ext cx="51262" cy="47319"/>
            </a:xfrm>
            <a:custGeom>
              <a:avLst/>
              <a:gdLst>
                <a:gd name="T0" fmla="*/ 27 w 55"/>
                <a:gd name="T1" fmla="*/ 9 h 51"/>
                <a:gd name="T2" fmla="*/ 43 w 55"/>
                <a:gd name="T3" fmla="*/ 23 h 51"/>
                <a:gd name="T4" fmla="*/ 29 w 55"/>
                <a:gd name="T5" fmla="*/ 42 h 51"/>
                <a:gd name="T6" fmla="*/ 27 w 55"/>
                <a:gd name="T7" fmla="*/ 42 h 51"/>
                <a:gd name="T8" fmla="*/ 11 w 55"/>
                <a:gd name="T9" fmla="*/ 28 h 51"/>
                <a:gd name="T10" fmla="*/ 25 w 55"/>
                <a:gd name="T11" fmla="*/ 9 h 51"/>
                <a:gd name="T12" fmla="*/ 27 w 55"/>
                <a:gd name="T13" fmla="*/ 9 h 51"/>
                <a:gd name="T14" fmla="*/ 27 w 55"/>
                <a:gd name="T15" fmla="*/ 0 h 51"/>
                <a:gd name="T16" fmla="*/ 27 w 55"/>
                <a:gd name="T17" fmla="*/ 0 h 51"/>
                <a:gd name="T18" fmla="*/ 24 w 55"/>
                <a:gd name="T19" fmla="*/ 0 h 51"/>
                <a:gd name="T20" fmla="*/ 2 w 55"/>
                <a:gd name="T21" fmla="*/ 29 h 51"/>
                <a:gd name="T22" fmla="*/ 27 w 55"/>
                <a:gd name="T23" fmla="*/ 51 h 51"/>
                <a:gd name="T24" fmla="*/ 31 w 55"/>
                <a:gd name="T25" fmla="*/ 51 h 51"/>
                <a:gd name="T26" fmla="*/ 53 w 55"/>
                <a:gd name="T27" fmla="*/ 22 h 51"/>
                <a:gd name="T28" fmla="*/ 27 w 55"/>
                <a:gd name="T29" fmla="*/ 0 h 5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55" h="51">
                  <a:moveTo>
                    <a:pt x="27" y="9"/>
                  </a:moveTo>
                  <a:cubicBezTo>
                    <a:pt x="35" y="9"/>
                    <a:pt x="42" y="15"/>
                    <a:pt x="43" y="23"/>
                  </a:cubicBezTo>
                  <a:cubicBezTo>
                    <a:pt x="45" y="32"/>
                    <a:pt x="38" y="41"/>
                    <a:pt x="29" y="42"/>
                  </a:cubicBezTo>
                  <a:cubicBezTo>
                    <a:pt x="29" y="42"/>
                    <a:pt x="28" y="42"/>
                    <a:pt x="27" y="42"/>
                  </a:cubicBezTo>
                  <a:cubicBezTo>
                    <a:pt x="19" y="42"/>
                    <a:pt x="12" y="36"/>
                    <a:pt x="11" y="28"/>
                  </a:cubicBezTo>
                  <a:cubicBezTo>
                    <a:pt x="10" y="19"/>
                    <a:pt x="16" y="10"/>
                    <a:pt x="25" y="9"/>
                  </a:cubicBezTo>
                  <a:cubicBezTo>
                    <a:pt x="26" y="9"/>
                    <a:pt x="27" y="9"/>
                    <a:pt x="27" y="9"/>
                  </a:cubicBezTo>
                  <a:moveTo>
                    <a:pt x="27" y="0"/>
                  </a:moveTo>
                  <a:cubicBezTo>
                    <a:pt x="27" y="0"/>
                    <a:pt x="27" y="0"/>
                    <a:pt x="27" y="0"/>
                  </a:cubicBezTo>
                  <a:cubicBezTo>
                    <a:pt x="26" y="0"/>
                    <a:pt x="25" y="0"/>
                    <a:pt x="24" y="0"/>
                  </a:cubicBezTo>
                  <a:cubicBezTo>
                    <a:pt x="10" y="2"/>
                    <a:pt x="0" y="15"/>
                    <a:pt x="2" y="29"/>
                  </a:cubicBezTo>
                  <a:cubicBezTo>
                    <a:pt x="3" y="42"/>
                    <a:pt x="14" y="51"/>
                    <a:pt x="27" y="51"/>
                  </a:cubicBezTo>
                  <a:cubicBezTo>
                    <a:pt x="28" y="51"/>
                    <a:pt x="29" y="51"/>
                    <a:pt x="31" y="51"/>
                  </a:cubicBezTo>
                  <a:cubicBezTo>
                    <a:pt x="45" y="49"/>
                    <a:pt x="55" y="36"/>
                    <a:pt x="53" y="22"/>
                  </a:cubicBezTo>
                  <a:cubicBezTo>
                    <a:pt x="51" y="9"/>
                    <a:pt x="40" y="0"/>
                    <a:pt x="27" y="0"/>
                  </a:cubicBezTo>
                  <a:close/>
                </a:path>
              </a:pathLst>
            </a:custGeom>
            <a:solidFill>
              <a:srgbClr val="8C83D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0" name="îšļïďe">
              <a:extLst>
                <a:ext uri="{FF2B5EF4-FFF2-40B4-BE49-F238E27FC236}">
                  <a16:creationId xmlns="" xmlns:a16="http://schemas.microsoft.com/office/drawing/2014/main" id="{1FF106A2-7ECE-45F0-8E09-D587F81FB998}"/>
                </a:ext>
              </a:extLst>
            </p:cNvPr>
            <p:cNvSpPr/>
            <p:nvPr/>
          </p:nvSpPr>
          <p:spPr bwMode="auto">
            <a:xfrm>
              <a:off x="2581252" y="2115975"/>
              <a:ext cx="308229" cy="102524"/>
            </a:xfrm>
            <a:custGeom>
              <a:avLst/>
              <a:gdLst>
                <a:gd name="T0" fmla="*/ 6 w 469"/>
                <a:gd name="T1" fmla="*/ 0 h 156"/>
                <a:gd name="T2" fmla="*/ 0 w 469"/>
                <a:gd name="T3" fmla="*/ 21 h 156"/>
                <a:gd name="T4" fmla="*/ 292 w 469"/>
                <a:gd name="T5" fmla="*/ 156 h 156"/>
                <a:gd name="T6" fmla="*/ 469 w 469"/>
                <a:gd name="T7" fmla="*/ 134 h 156"/>
                <a:gd name="T8" fmla="*/ 439 w 469"/>
                <a:gd name="T9" fmla="*/ 121 h 156"/>
                <a:gd name="T10" fmla="*/ 411 w 469"/>
                <a:gd name="T11" fmla="*/ 119 h 156"/>
                <a:gd name="T12" fmla="*/ 412 w 469"/>
                <a:gd name="T13" fmla="*/ 111 h 156"/>
                <a:gd name="T14" fmla="*/ 372 w 469"/>
                <a:gd name="T15" fmla="*/ 95 h 156"/>
                <a:gd name="T16" fmla="*/ 367 w 469"/>
                <a:gd name="T17" fmla="*/ 109 h 156"/>
                <a:gd name="T18" fmla="*/ 308 w 469"/>
                <a:gd name="T19" fmla="*/ 78 h 156"/>
                <a:gd name="T20" fmla="*/ 6 w 469"/>
                <a:gd name="T21" fmla="*/ 0 h 1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69" h="156">
                  <a:moveTo>
                    <a:pt x="6" y="0"/>
                  </a:moveTo>
                  <a:lnTo>
                    <a:pt x="0" y="21"/>
                  </a:lnTo>
                  <a:lnTo>
                    <a:pt x="292" y="156"/>
                  </a:lnTo>
                  <a:lnTo>
                    <a:pt x="469" y="134"/>
                  </a:lnTo>
                  <a:lnTo>
                    <a:pt x="439" y="121"/>
                  </a:lnTo>
                  <a:lnTo>
                    <a:pt x="411" y="119"/>
                  </a:lnTo>
                  <a:lnTo>
                    <a:pt x="412" y="111"/>
                  </a:lnTo>
                  <a:lnTo>
                    <a:pt x="372" y="95"/>
                  </a:lnTo>
                  <a:lnTo>
                    <a:pt x="367" y="109"/>
                  </a:lnTo>
                  <a:lnTo>
                    <a:pt x="308" y="78"/>
                  </a:lnTo>
                  <a:lnTo>
                    <a:pt x="6" y="0"/>
                  </a:lnTo>
                  <a:close/>
                </a:path>
              </a:pathLst>
            </a:custGeom>
            <a:solidFill>
              <a:srgbClr val="9DACC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1" name="ïş1îḑê">
              <a:extLst>
                <a:ext uri="{FF2B5EF4-FFF2-40B4-BE49-F238E27FC236}">
                  <a16:creationId xmlns="" xmlns:a16="http://schemas.microsoft.com/office/drawing/2014/main" id="{422A1AD0-386F-4683-899B-54BCD50E6621}"/>
                </a:ext>
              </a:extLst>
            </p:cNvPr>
            <p:cNvSpPr/>
            <p:nvPr/>
          </p:nvSpPr>
          <p:spPr bwMode="auto">
            <a:xfrm>
              <a:off x="2581252" y="2115975"/>
              <a:ext cx="308229" cy="102524"/>
            </a:xfrm>
            <a:custGeom>
              <a:avLst/>
              <a:gdLst>
                <a:gd name="T0" fmla="*/ 6 w 469"/>
                <a:gd name="T1" fmla="*/ 0 h 156"/>
                <a:gd name="T2" fmla="*/ 0 w 469"/>
                <a:gd name="T3" fmla="*/ 21 h 156"/>
                <a:gd name="T4" fmla="*/ 292 w 469"/>
                <a:gd name="T5" fmla="*/ 156 h 156"/>
                <a:gd name="T6" fmla="*/ 469 w 469"/>
                <a:gd name="T7" fmla="*/ 134 h 156"/>
                <a:gd name="T8" fmla="*/ 439 w 469"/>
                <a:gd name="T9" fmla="*/ 121 h 156"/>
                <a:gd name="T10" fmla="*/ 411 w 469"/>
                <a:gd name="T11" fmla="*/ 119 h 156"/>
                <a:gd name="T12" fmla="*/ 412 w 469"/>
                <a:gd name="T13" fmla="*/ 111 h 156"/>
                <a:gd name="T14" fmla="*/ 372 w 469"/>
                <a:gd name="T15" fmla="*/ 95 h 156"/>
                <a:gd name="T16" fmla="*/ 367 w 469"/>
                <a:gd name="T17" fmla="*/ 109 h 156"/>
                <a:gd name="T18" fmla="*/ 308 w 469"/>
                <a:gd name="T19" fmla="*/ 78 h 156"/>
                <a:gd name="T20" fmla="*/ 6 w 469"/>
                <a:gd name="T21" fmla="*/ 0 h 1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69" h="156">
                  <a:moveTo>
                    <a:pt x="6" y="0"/>
                  </a:moveTo>
                  <a:lnTo>
                    <a:pt x="0" y="21"/>
                  </a:lnTo>
                  <a:lnTo>
                    <a:pt x="292" y="156"/>
                  </a:lnTo>
                  <a:lnTo>
                    <a:pt x="469" y="134"/>
                  </a:lnTo>
                  <a:lnTo>
                    <a:pt x="439" y="121"/>
                  </a:lnTo>
                  <a:lnTo>
                    <a:pt x="411" y="119"/>
                  </a:lnTo>
                  <a:lnTo>
                    <a:pt x="412" y="111"/>
                  </a:lnTo>
                  <a:lnTo>
                    <a:pt x="372" y="95"/>
                  </a:lnTo>
                  <a:lnTo>
                    <a:pt x="367" y="109"/>
                  </a:lnTo>
                  <a:lnTo>
                    <a:pt x="308" y="78"/>
                  </a:lnTo>
                  <a:lnTo>
                    <a:pt x="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2" name="îṥlîḓè">
              <a:extLst>
                <a:ext uri="{FF2B5EF4-FFF2-40B4-BE49-F238E27FC236}">
                  <a16:creationId xmlns="" xmlns:a16="http://schemas.microsoft.com/office/drawing/2014/main" id="{84F4C8B3-1647-4E3E-A667-AF98CE207C28}"/>
                </a:ext>
              </a:extLst>
            </p:cNvPr>
            <p:cNvSpPr/>
            <p:nvPr/>
          </p:nvSpPr>
          <p:spPr bwMode="auto">
            <a:xfrm>
              <a:off x="2851363" y="2188924"/>
              <a:ext cx="18402" cy="6572"/>
            </a:xfrm>
            <a:custGeom>
              <a:avLst/>
              <a:gdLst>
                <a:gd name="T0" fmla="*/ 1 w 28"/>
                <a:gd name="T1" fmla="*/ 0 h 10"/>
                <a:gd name="T2" fmla="*/ 0 w 28"/>
                <a:gd name="T3" fmla="*/ 8 h 10"/>
                <a:gd name="T4" fmla="*/ 28 w 28"/>
                <a:gd name="T5" fmla="*/ 10 h 10"/>
                <a:gd name="T6" fmla="*/ 1 w 28"/>
                <a:gd name="T7" fmla="*/ 0 h 10"/>
              </a:gdLst>
              <a:ahLst/>
              <a:cxnLst>
                <a:cxn ang="0">
                  <a:pos x="T0" y="T1"/>
                </a:cxn>
                <a:cxn ang="0">
                  <a:pos x="T2" y="T3"/>
                </a:cxn>
                <a:cxn ang="0">
                  <a:pos x="T4" y="T5"/>
                </a:cxn>
                <a:cxn ang="0">
                  <a:pos x="T6" y="T7"/>
                </a:cxn>
              </a:cxnLst>
              <a:rect l="0" t="0" r="r" b="b"/>
              <a:pathLst>
                <a:path w="28" h="10">
                  <a:moveTo>
                    <a:pt x="1" y="0"/>
                  </a:moveTo>
                  <a:lnTo>
                    <a:pt x="0" y="8"/>
                  </a:lnTo>
                  <a:lnTo>
                    <a:pt x="28" y="10"/>
                  </a:lnTo>
                  <a:lnTo>
                    <a:pt x="1" y="0"/>
                  </a:lnTo>
                  <a:close/>
                </a:path>
              </a:pathLst>
            </a:custGeom>
            <a:solidFill>
              <a:srgbClr val="5E6B8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3" name="îṧľiḑé">
              <a:extLst>
                <a:ext uri="{FF2B5EF4-FFF2-40B4-BE49-F238E27FC236}">
                  <a16:creationId xmlns="" xmlns:a16="http://schemas.microsoft.com/office/drawing/2014/main" id="{B29599B7-CA1C-46E3-9F93-E424720A7F92}"/>
                </a:ext>
              </a:extLst>
            </p:cNvPr>
            <p:cNvSpPr/>
            <p:nvPr/>
          </p:nvSpPr>
          <p:spPr bwMode="auto">
            <a:xfrm>
              <a:off x="2851363" y="2188924"/>
              <a:ext cx="18402" cy="6572"/>
            </a:xfrm>
            <a:custGeom>
              <a:avLst/>
              <a:gdLst>
                <a:gd name="T0" fmla="*/ 1 w 28"/>
                <a:gd name="T1" fmla="*/ 0 h 10"/>
                <a:gd name="T2" fmla="*/ 0 w 28"/>
                <a:gd name="T3" fmla="*/ 8 h 10"/>
                <a:gd name="T4" fmla="*/ 28 w 28"/>
                <a:gd name="T5" fmla="*/ 10 h 10"/>
                <a:gd name="T6" fmla="*/ 1 w 28"/>
                <a:gd name="T7" fmla="*/ 0 h 10"/>
              </a:gdLst>
              <a:ahLst/>
              <a:cxnLst>
                <a:cxn ang="0">
                  <a:pos x="T0" y="T1"/>
                </a:cxn>
                <a:cxn ang="0">
                  <a:pos x="T2" y="T3"/>
                </a:cxn>
                <a:cxn ang="0">
                  <a:pos x="T4" y="T5"/>
                </a:cxn>
                <a:cxn ang="0">
                  <a:pos x="T6" y="T7"/>
                </a:cxn>
              </a:cxnLst>
              <a:rect l="0" t="0" r="r" b="b"/>
              <a:pathLst>
                <a:path w="28" h="10">
                  <a:moveTo>
                    <a:pt x="1" y="0"/>
                  </a:moveTo>
                  <a:lnTo>
                    <a:pt x="0" y="8"/>
                  </a:lnTo>
                  <a:lnTo>
                    <a:pt x="28" y="10"/>
                  </a:lnTo>
                  <a:lnTo>
                    <a:pt x="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4" name="íṡľïḍê">
              <a:extLst>
                <a:ext uri="{FF2B5EF4-FFF2-40B4-BE49-F238E27FC236}">
                  <a16:creationId xmlns="" xmlns:a16="http://schemas.microsoft.com/office/drawing/2014/main" id="{69EC6FA7-9FF5-47D9-8423-78D79202AB2E}"/>
                </a:ext>
              </a:extLst>
            </p:cNvPr>
            <p:cNvSpPr/>
            <p:nvPr/>
          </p:nvSpPr>
          <p:spPr bwMode="auto">
            <a:xfrm>
              <a:off x="3896317" y="2599020"/>
              <a:ext cx="327287" cy="188618"/>
            </a:xfrm>
            <a:custGeom>
              <a:avLst/>
              <a:gdLst>
                <a:gd name="T0" fmla="*/ 10 w 498"/>
                <a:gd name="T1" fmla="*/ 72 h 287"/>
                <a:gd name="T2" fmla="*/ 17 w 498"/>
                <a:gd name="T3" fmla="*/ 121 h 287"/>
                <a:gd name="T4" fmla="*/ 470 w 498"/>
                <a:gd name="T5" fmla="*/ 287 h 287"/>
                <a:gd name="T6" fmla="*/ 498 w 498"/>
                <a:gd name="T7" fmla="*/ 195 h 287"/>
                <a:gd name="T8" fmla="*/ 324 w 498"/>
                <a:gd name="T9" fmla="*/ 126 h 287"/>
                <a:gd name="T10" fmla="*/ 10 w 498"/>
                <a:gd name="T11" fmla="*/ 72 h 287"/>
                <a:gd name="T12" fmla="*/ 0 w 498"/>
                <a:gd name="T13" fmla="*/ 0 h 287"/>
                <a:gd name="T14" fmla="*/ 6 w 498"/>
                <a:gd name="T15" fmla="*/ 42 h 287"/>
                <a:gd name="T16" fmla="*/ 191 w 498"/>
                <a:gd name="T17" fmla="*/ 75 h 287"/>
                <a:gd name="T18" fmla="*/ 0 w 498"/>
                <a:gd name="T19" fmla="*/ 0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98" h="287">
                  <a:moveTo>
                    <a:pt x="10" y="72"/>
                  </a:moveTo>
                  <a:lnTo>
                    <a:pt x="17" y="121"/>
                  </a:lnTo>
                  <a:lnTo>
                    <a:pt x="470" y="287"/>
                  </a:lnTo>
                  <a:lnTo>
                    <a:pt x="498" y="195"/>
                  </a:lnTo>
                  <a:lnTo>
                    <a:pt x="324" y="126"/>
                  </a:lnTo>
                  <a:lnTo>
                    <a:pt x="10" y="72"/>
                  </a:lnTo>
                  <a:close/>
                  <a:moveTo>
                    <a:pt x="0" y="0"/>
                  </a:moveTo>
                  <a:lnTo>
                    <a:pt x="6" y="42"/>
                  </a:lnTo>
                  <a:lnTo>
                    <a:pt x="191" y="75"/>
                  </a:lnTo>
                  <a:lnTo>
                    <a:pt x="0" y="0"/>
                  </a:lnTo>
                  <a:close/>
                </a:path>
              </a:pathLst>
            </a:custGeom>
            <a:solidFill>
              <a:srgbClr val="99A9CB"/>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5" name="ïŝļîďe">
              <a:extLst>
                <a:ext uri="{FF2B5EF4-FFF2-40B4-BE49-F238E27FC236}">
                  <a16:creationId xmlns="" xmlns:a16="http://schemas.microsoft.com/office/drawing/2014/main" id="{6B5E1F25-711E-4EF8-9E89-7BF87B2EB060}"/>
                </a:ext>
              </a:extLst>
            </p:cNvPr>
            <p:cNvSpPr/>
            <p:nvPr/>
          </p:nvSpPr>
          <p:spPr bwMode="auto">
            <a:xfrm>
              <a:off x="3896317" y="2599020"/>
              <a:ext cx="327287" cy="188618"/>
            </a:xfrm>
            <a:custGeom>
              <a:avLst/>
              <a:gdLst>
                <a:gd name="T0" fmla="*/ 10 w 498"/>
                <a:gd name="T1" fmla="*/ 72 h 287"/>
                <a:gd name="T2" fmla="*/ 17 w 498"/>
                <a:gd name="T3" fmla="*/ 121 h 287"/>
                <a:gd name="T4" fmla="*/ 470 w 498"/>
                <a:gd name="T5" fmla="*/ 287 h 287"/>
                <a:gd name="T6" fmla="*/ 498 w 498"/>
                <a:gd name="T7" fmla="*/ 195 h 287"/>
                <a:gd name="T8" fmla="*/ 324 w 498"/>
                <a:gd name="T9" fmla="*/ 126 h 287"/>
                <a:gd name="T10" fmla="*/ 10 w 498"/>
                <a:gd name="T11" fmla="*/ 72 h 287"/>
                <a:gd name="T12" fmla="*/ 0 w 498"/>
                <a:gd name="T13" fmla="*/ 0 h 287"/>
                <a:gd name="T14" fmla="*/ 6 w 498"/>
                <a:gd name="T15" fmla="*/ 42 h 287"/>
                <a:gd name="T16" fmla="*/ 191 w 498"/>
                <a:gd name="T17" fmla="*/ 75 h 287"/>
                <a:gd name="T18" fmla="*/ 0 w 498"/>
                <a:gd name="T19" fmla="*/ 0 h 2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98" h="287">
                  <a:moveTo>
                    <a:pt x="10" y="72"/>
                  </a:moveTo>
                  <a:lnTo>
                    <a:pt x="17" y="121"/>
                  </a:lnTo>
                  <a:lnTo>
                    <a:pt x="470" y="287"/>
                  </a:lnTo>
                  <a:lnTo>
                    <a:pt x="498" y="195"/>
                  </a:lnTo>
                  <a:lnTo>
                    <a:pt x="324" y="126"/>
                  </a:lnTo>
                  <a:lnTo>
                    <a:pt x="10" y="72"/>
                  </a:lnTo>
                  <a:moveTo>
                    <a:pt x="0" y="0"/>
                  </a:moveTo>
                  <a:lnTo>
                    <a:pt x="6" y="42"/>
                  </a:lnTo>
                  <a:lnTo>
                    <a:pt x="191" y="75"/>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6" name="íšļîďé">
              <a:extLst>
                <a:ext uri="{FF2B5EF4-FFF2-40B4-BE49-F238E27FC236}">
                  <a16:creationId xmlns="" xmlns:a16="http://schemas.microsoft.com/office/drawing/2014/main" id="{A753BF6B-3390-44D2-8822-F1E162F4EE0C}"/>
                </a:ext>
              </a:extLst>
            </p:cNvPr>
            <p:cNvSpPr/>
            <p:nvPr/>
          </p:nvSpPr>
          <p:spPr bwMode="auto">
            <a:xfrm>
              <a:off x="3900261" y="2626622"/>
              <a:ext cx="208991" cy="55205"/>
            </a:xfrm>
            <a:custGeom>
              <a:avLst/>
              <a:gdLst>
                <a:gd name="T0" fmla="*/ 0 w 318"/>
                <a:gd name="T1" fmla="*/ 0 h 84"/>
                <a:gd name="T2" fmla="*/ 4 w 318"/>
                <a:gd name="T3" fmla="*/ 30 h 84"/>
                <a:gd name="T4" fmla="*/ 318 w 318"/>
                <a:gd name="T5" fmla="*/ 84 h 84"/>
                <a:gd name="T6" fmla="*/ 185 w 318"/>
                <a:gd name="T7" fmla="*/ 33 h 84"/>
                <a:gd name="T8" fmla="*/ 0 w 318"/>
                <a:gd name="T9" fmla="*/ 0 h 84"/>
              </a:gdLst>
              <a:ahLst/>
              <a:cxnLst>
                <a:cxn ang="0">
                  <a:pos x="T0" y="T1"/>
                </a:cxn>
                <a:cxn ang="0">
                  <a:pos x="T2" y="T3"/>
                </a:cxn>
                <a:cxn ang="0">
                  <a:pos x="T4" y="T5"/>
                </a:cxn>
                <a:cxn ang="0">
                  <a:pos x="T6" y="T7"/>
                </a:cxn>
                <a:cxn ang="0">
                  <a:pos x="T8" y="T9"/>
                </a:cxn>
              </a:cxnLst>
              <a:rect l="0" t="0" r="r" b="b"/>
              <a:pathLst>
                <a:path w="318" h="84">
                  <a:moveTo>
                    <a:pt x="0" y="0"/>
                  </a:moveTo>
                  <a:lnTo>
                    <a:pt x="4" y="30"/>
                  </a:lnTo>
                  <a:lnTo>
                    <a:pt x="318" y="84"/>
                  </a:lnTo>
                  <a:lnTo>
                    <a:pt x="185" y="33"/>
                  </a:lnTo>
                  <a:lnTo>
                    <a:pt x="0" y="0"/>
                  </a:lnTo>
                  <a:close/>
                </a:path>
              </a:pathLst>
            </a:custGeom>
            <a:solidFill>
              <a:srgbClr val="5E6B8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7" name="îş1iḑe">
              <a:extLst>
                <a:ext uri="{FF2B5EF4-FFF2-40B4-BE49-F238E27FC236}">
                  <a16:creationId xmlns="" xmlns:a16="http://schemas.microsoft.com/office/drawing/2014/main" id="{57FBD122-4636-47AD-B8FD-D9CFBF59ABF6}"/>
                </a:ext>
              </a:extLst>
            </p:cNvPr>
            <p:cNvSpPr/>
            <p:nvPr/>
          </p:nvSpPr>
          <p:spPr bwMode="auto">
            <a:xfrm>
              <a:off x="3900261" y="2626622"/>
              <a:ext cx="208991" cy="55205"/>
            </a:xfrm>
            <a:custGeom>
              <a:avLst/>
              <a:gdLst>
                <a:gd name="T0" fmla="*/ 0 w 318"/>
                <a:gd name="T1" fmla="*/ 0 h 84"/>
                <a:gd name="T2" fmla="*/ 4 w 318"/>
                <a:gd name="T3" fmla="*/ 30 h 84"/>
                <a:gd name="T4" fmla="*/ 318 w 318"/>
                <a:gd name="T5" fmla="*/ 84 h 84"/>
                <a:gd name="T6" fmla="*/ 185 w 318"/>
                <a:gd name="T7" fmla="*/ 33 h 84"/>
                <a:gd name="T8" fmla="*/ 0 w 318"/>
                <a:gd name="T9" fmla="*/ 0 h 84"/>
              </a:gdLst>
              <a:ahLst/>
              <a:cxnLst>
                <a:cxn ang="0">
                  <a:pos x="T0" y="T1"/>
                </a:cxn>
                <a:cxn ang="0">
                  <a:pos x="T2" y="T3"/>
                </a:cxn>
                <a:cxn ang="0">
                  <a:pos x="T4" y="T5"/>
                </a:cxn>
                <a:cxn ang="0">
                  <a:pos x="T6" y="T7"/>
                </a:cxn>
                <a:cxn ang="0">
                  <a:pos x="T8" y="T9"/>
                </a:cxn>
              </a:cxnLst>
              <a:rect l="0" t="0" r="r" b="b"/>
              <a:pathLst>
                <a:path w="318" h="84">
                  <a:moveTo>
                    <a:pt x="0" y="0"/>
                  </a:moveTo>
                  <a:lnTo>
                    <a:pt x="4" y="30"/>
                  </a:lnTo>
                  <a:lnTo>
                    <a:pt x="318" y="84"/>
                  </a:lnTo>
                  <a:lnTo>
                    <a:pt x="185" y="33"/>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8" name="îṩľîḋé">
              <a:extLst>
                <a:ext uri="{FF2B5EF4-FFF2-40B4-BE49-F238E27FC236}">
                  <a16:creationId xmlns="" xmlns:a16="http://schemas.microsoft.com/office/drawing/2014/main" id="{BDFB0279-0637-4396-8CC4-D25C393EAA5C}"/>
                </a:ext>
              </a:extLst>
            </p:cNvPr>
            <p:cNvSpPr/>
            <p:nvPr/>
          </p:nvSpPr>
          <p:spPr bwMode="auto">
            <a:xfrm>
              <a:off x="3000549" y="2250701"/>
              <a:ext cx="864224" cy="375921"/>
            </a:xfrm>
            <a:custGeom>
              <a:avLst/>
              <a:gdLst>
                <a:gd name="T0" fmla="*/ 1054 w 1315"/>
                <a:gd name="T1" fmla="*/ 407 h 572"/>
                <a:gd name="T2" fmla="*/ 1062 w 1315"/>
                <a:gd name="T3" fmla="*/ 474 h 572"/>
                <a:gd name="T4" fmla="*/ 1315 w 1315"/>
                <a:gd name="T5" fmla="*/ 572 h 572"/>
                <a:gd name="T6" fmla="*/ 1306 w 1315"/>
                <a:gd name="T7" fmla="*/ 507 h 572"/>
                <a:gd name="T8" fmla="*/ 1054 w 1315"/>
                <a:gd name="T9" fmla="*/ 407 h 572"/>
                <a:gd name="T10" fmla="*/ 12 w 1315"/>
                <a:gd name="T11" fmla="*/ 0 h 572"/>
                <a:gd name="T12" fmla="*/ 0 w 1315"/>
                <a:gd name="T13" fmla="*/ 64 h 572"/>
                <a:gd name="T14" fmla="*/ 202 w 1315"/>
                <a:gd name="T15" fmla="*/ 142 h 572"/>
                <a:gd name="T16" fmla="*/ 333 w 1315"/>
                <a:gd name="T17" fmla="*/ 125 h 572"/>
                <a:gd name="T18" fmla="*/ 12 w 1315"/>
                <a:gd name="T19" fmla="*/ 0 h 57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315" h="572">
                  <a:moveTo>
                    <a:pt x="1054" y="407"/>
                  </a:moveTo>
                  <a:lnTo>
                    <a:pt x="1062" y="474"/>
                  </a:lnTo>
                  <a:lnTo>
                    <a:pt x="1315" y="572"/>
                  </a:lnTo>
                  <a:lnTo>
                    <a:pt x="1306" y="507"/>
                  </a:lnTo>
                  <a:lnTo>
                    <a:pt x="1054" y="407"/>
                  </a:lnTo>
                  <a:close/>
                  <a:moveTo>
                    <a:pt x="12" y="0"/>
                  </a:moveTo>
                  <a:lnTo>
                    <a:pt x="0" y="64"/>
                  </a:lnTo>
                  <a:lnTo>
                    <a:pt x="202" y="142"/>
                  </a:lnTo>
                  <a:lnTo>
                    <a:pt x="333" y="125"/>
                  </a:lnTo>
                  <a:lnTo>
                    <a:pt x="12" y="0"/>
                  </a:lnTo>
                  <a:close/>
                </a:path>
              </a:pathLst>
            </a:custGeom>
            <a:solidFill>
              <a:srgbClr val="28324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9" name="iṡlïḑé">
              <a:extLst>
                <a:ext uri="{FF2B5EF4-FFF2-40B4-BE49-F238E27FC236}">
                  <a16:creationId xmlns="" xmlns:a16="http://schemas.microsoft.com/office/drawing/2014/main" id="{3E1A04CD-A5D5-407C-8691-40F3E7D80C35}"/>
                </a:ext>
              </a:extLst>
            </p:cNvPr>
            <p:cNvSpPr/>
            <p:nvPr/>
          </p:nvSpPr>
          <p:spPr bwMode="auto">
            <a:xfrm>
              <a:off x="3000549" y="2250701"/>
              <a:ext cx="864224" cy="375921"/>
            </a:xfrm>
            <a:custGeom>
              <a:avLst/>
              <a:gdLst>
                <a:gd name="T0" fmla="*/ 1054 w 1315"/>
                <a:gd name="T1" fmla="*/ 407 h 572"/>
                <a:gd name="T2" fmla="*/ 1062 w 1315"/>
                <a:gd name="T3" fmla="*/ 474 h 572"/>
                <a:gd name="T4" fmla="*/ 1315 w 1315"/>
                <a:gd name="T5" fmla="*/ 572 h 572"/>
                <a:gd name="T6" fmla="*/ 1306 w 1315"/>
                <a:gd name="T7" fmla="*/ 507 h 572"/>
                <a:gd name="T8" fmla="*/ 1054 w 1315"/>
                <a:gd name="T9" fmla="*/ 407 h 572"/>
                <a:gd name="T10" fmla="*/ 12 w 1315"/>
                <a:gd name="T11" fmla="*/ 0 h 572"/>
                <a:gd name="T12" fmla="*/ 0 w 1315"/>
                <a:gd name="T13" fmla="*/ 64 h 572"/>
                <a:gd name="T14" fmla="*/ 202 w 1315"/>
                <a:gd name="T15" fmla="*/ 142 h 572"/>
                <a:gd name="T16" fmla="*/ 333 w 1315"/>
                <a:gd name="T17" fmla="*/ 125 h 572"/>
                <a:gd name="T18" fmla="*/ 12 w 1315"/>
                <a:gd name="T19" fmla="*/ 0 h 57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315" h="572">
                  <a:moveTo>
                    <a:pt x="1054" y="407"/>
                  </a:moveTo>
                  <a:lnTo>
                    <a:pt x="1062" y="474"/>
                  </a:lnTo>
                  <a:lnTo>
                    <a:pt x="1315" y="572"/>
                  </a:lnTo>
                  <a:lnTo>
                    <a:pt x="1306" y="507"/>
                  </a:lnTo>
                  <a:lnTo>
                    <a:pt x="1054" y="407"/>
                  </a:lnTo>
                  <a:moveTo>
                    <a:pt x="12" y="0"/>
                  </a:moveTo>
                  <a:lnTo>
                    <a:pt x="0" y="64"/>
                  </a:lnTo>
                  <a:lnTo>
                    <a:pt x="202" y="142"/>
                  </a:lnTo>
                  <a:lnTo>
                    <a:pt x="333" y="125"/>
                  </a:lnTo>
                  <a:lnTo>
                    <a:pt x="1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0" name="îşļiḓê">
              <a:extLst>
                <a:ext uri="{FF2B5EF4-FFF2-40B4-BE49-F238E27FC236}">
                  <a16:creationId xmlns="" xmlns:a16="http://schemas.microsoft.com/office/drawing/2014/main" id="{A6C4CB69-0923-4D39-AB6D-256880E3BE17}"/>
                </a:ext>
              </a:extLst>
            </p:cNvPr>
            <p:cNvSpPr/>
            <p:nvPr/>
          </p:nvSpPr>
          <p:spPr bwMode="auto">
            <a:xfrm>
              <a:off x="3858857" y="2583904"/>
              <a:ext cx="21031" cy="48633"/>
            </a:xfrm>
            <a:custGeom>
              <a:avLst/>
              <a:gdLst>
                <a:gd name="T0" fmla="*/ 0 w 32"/>
                <a:gd name="T1" fmla="*/ 0 h 74"/>
                <a:gd name="T2" fmla="*/ 9 w 32"/>
                <a:gd name="T3" fmla="*/ 65 h 74"/>
                <a:gd name="T4" fmla="*/ 32 w 32"/>
                <a:gd name="T5" fmla="*/ 74 h 74"/>
                <a:gd name="T6" fmla="*/ 23 w 32"/>
                <a:gd name="T7" fmla="*/ 10 h 74"/>
                <a:gd name="T8" fmla="*/ 0 w 32"/>
                <a:gd name="T9" fmla="*/ 0 h 74"/>
              </a:gdLst>
              <a:ahLst/>
              <a:cxnLst>
                <a:cxn ang="0">
                  <a:pos x="T0" y="T1"/>
                </a:cxn>
                <a:cxn ang="0">
                  <a:pos x="T2" y="T3"/>
                </a:cxn>
                <a:cxn ang="0">
                  <a:pos x="T4" y="T5"/>
                </a:cxn>
                <a:cxn ang="0">
                  <a:pos x="T6" y="T7"/>
                </a:cxn>
                <a:cxn ang="0">
                  <a:pos x="T8" y="T9"/>
                </a:cxn>
              </a:cxnLst>
              <a:rect l="0" t="0" r="r" b="b"/>
              <a:pathLst>
                <a:path w="32" h="74">
                  <a:moveTo>
                    <a:pt x="0" y="0"/>
                  </a:moveTo>
                  <a:lnTo>
                    <a:pt x="9" y="65"/>
                  </a:lnTo>
                  <a:lnTo>
                    <a:pt x="32" y="74"/>
                  </a:lnTo>
                  <a:lnTo>
                    <a:pt x="23" y="10"/>
                  </a:lnTo>
                  <a:lnTo>
                    <a:pt x="0" y="0"/>
                  </a:lnTo>
                  <a:close/>
                </a:path>
              </a:pathLst>
            </a:custGeom>
            <a:solidFill>
              <a:srgbClr val="23293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1" name="ísļiḋê">
              <a:extLst>
                <a:ext uri="{FF2B5EF4-FFF2-40B4-BE49-F238E27FC236}">
                  <a16:creationId xmlns="" xmlns:a16="http://schemas.microsoft.com/office/drawing/2014/main" id="{127B162F-5EE5-4BBE-88F9-B2108BE5D3B1}"/>
                </a:ext>
              </a:extLst>
            </p:cNvPr>
            <p:cNvSpPr/>
            <p:nvPr/>
          </p:nvSpPr>
          <p:spPr bwMode="auto">
            <a:xfrm>
              <a:off x="3858857" y="2583904"/>
              <a:ext cx="21031" cy="48633"/>
            </a:xfrm>
            <a:custGeom>
              <a:avLst/>
              <a:gdLst>
                <a:gd name="T0" fmla="*/ 0 w 32"/>
                <a:gd name="T1" fmla="*/ 0 h 74"/>
                <a:gd name="T2" fmla="*/ 9 w 32"/>
                <a:gd name="T3" fmla="*/ 65 h 74"/>
                <a:gd name="T4" fmla="*/ 32 w 32"/>
                <a:gd name="T5" fmla="*/ 74 h 74"/>
                <a:gd name="T6" fmla="*/ 23 w 32"/>
                <a:gd name="T7" fmla="*/ 10 h 74"/>
                <a:gd name="T8" fmla="*/ 0 w 32"/>
                <a:gd name="T9" fmla="*/ 0 h 74"/>
              </a:gdLst>
              <a:ahLst/>
              <a:cxnLst>
                <a:cxn ang="0">
                  <a:pos x="T0" y="T1"/>
                </a:cxn>
                <a:cxn ang="0">
                  <a:pos x="T2" y="T3"/>
                </a:cxn>
                <a:cxn ang="0">
                  <a:pos x="T4" y="T5"/>
                </a:cxn>
                <a:cxn ang="0">
                  <a:pos x="T6" y="T7"/>
                </a:cxn>
                <a:cxn ang="0">
                  <a:pos x="T8" y="T9"/>
                </a:cxn>
              </a:cxnLst>
              <a:rect l="0" t="0" r="r" b="b"/>
              <a:pathLst>
                <a:path w="32" h="74">
                  <a:moveTo>
                    <a:pt x="0" y="0"/>
                  </a:moveTo>
                  <a:lnTo>
                    <a:pt x="9" y="65"/>
                  </a:lnTo>
                  <a:lnTo>
                    <a:pt x="32" y="74"/>
                  </a:lnTo>
                  <a:lnTo>
                    <a:pt x="23" y="10"/>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2" name="îşḷïḓé">
              <a:extLst>
                <a:ext uri="{FF2B5EF4-FFF2-40B4-BE49-F238E27FC236}">
                  <a16:creationId xmlns="" xmlns:a16="http://schemas.microsoft.com/office/drawing/2014/main" id="{A3536EEC-FC38-4188-9D3A-CED346EC9463}"/>
                </a:ext>
              </a:extLst>
            </p:cNvPr>
            <p:cNvSpPr/>
            <p:nvPr/>
          </p:nvSpPr>
          <p:spPr bwMode="auto">
            <a:xfrm>
              <a:off x="2773156" y="2204041"/>
              <a:ext cx="1134334" cy="474501"/>
            </a:xfrm>
            <a:custGeom>
              <a:avLst/>
              <a:gdLst>
                <a:gd name="T0" fmla="*/ 1675 w 1726"/>
                <a:gd name="T1" fmla="*/ 588 h 722"/>
                <a:gd name="T2" fmla="*/ 1684 w 1726"/>
                <a:gd name="T3" fmla="*/ 652 h 722"/>
                <a:gd name="T4" fmla="*/ 1718 w 1726"/>
                <a:gd name="T5" fmla="*/ 666 h 722"/>
                <a:gd name="T6" fmla="*/ 1725 w 1726"/>
                <a:gd name="T7" fmla="*/ 720 h 722"/>
                <a:gd name="T8" fmla="*/ 1726 w 1726"/>
                <a:gd name="T9" fmla="*/ 722 h 722"/>
                <a:gd name="T10" fmla="*/ 1719 w 1726"/>
                <a:gd name="T11" fmla="*/ 673 h 722"/>
                <a:gd name="T12" fmla="*/ 1715 w 1726"/>
                <a:gd name="T13" fmla="*/ 643 h 722"/>
                <a:gd name="T14" fmla="*/ 1709 w 1726"/>
                <a:gd name="T15" fmla="*/ 601 h 722"/>
                <a:gd name="T16" fmla="*/ 1675 w 1726"/>
                <a:gd name="T17" fmla="*/ 588 h 722"/>
                <a:gd name="T18" fmla="*/ 177 w 1726"/>
                <a:gd name="T19" fmla="*/ 0 h 722"/>
                <a:gd name="T20" fmla="*/ 0 w 1726"/>
                <a:gd name="T21" fmla="*/ 22 h 722"/>
                <a:gd name="T22" fmla="*/ 5 w 1726"/>
                <a:gd name="T23" fmla="*/ 24 h 722"/>
                <a:gd name="T24" fmla="*/ 42 w 1726"/>
                <a:gd name="T25" fmla="*/ 18 h 722"/>
                <a:gd name="T26" fmla="*/ 47 w 1726"/>
                <a:gd name="T27" fmla="*/ 20 h 722"/>
                <a:gd name="T28" fmla="*/ 186 w 1726"/>
                <a:gd name="T29" fmla="*/ 2 h 722"/>
                <a:gd name="T30" fmla="*/ 177 w 1726"/>
                <a:gd name="T31" fmla="*/ 0 h 72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1726" h="722">
                  <a:moveTo>
                    <a:pt x="1675" y="588"/>
                  </a:moveTo>
                  <a:lnTo>
                    <a:pt x="1684" y="652"/>
                  </a:lnTo>
                  <a:lnTo>
                    <a:pt x="1718" y="666"/>
                  </a:lnTo>
                  <a:lnTo>
                    <a:pt x="1725" y="720"/>
                  </a:lnTo>
                  <a:lnTo>
                    <a:pt x="1726" y="722"/>
                  </a:lnTo>
                  <a:lnTo>
                    <a:pt x="1719" y="673"/>
                  </a:lnTo>
                  <a:lnTo>
                    <a:pt x="1715" y="643"/>
                  </a:lnTo>
                  <a:lnTo>
                    <a:pt x="1709" y="601"/>
                  </a:lnTo>
                  <a:lnTo>
                    <a:pt x="1675" y="588"/>
                  </a:lnTo>
                  <a:close/>
                  <a:moveTo>
                    <a:pt x="177" y="0"/>
                  </a:moveTo>
                  <a:lnTo>
                    <a:pt x="0" y="22"/>
                  </a:lnTo>
                  <a:lnTo>
                    <a:pt x="5" y="24"/>
                  </a:lnTo>
                  <a:lnTo>
                    <a:pt x="42" y="18"/>
                  </a:lnTo>
                  <a:lnTo>
                    <a:pt x="47" y="20"/>
                  </a:lnTo>
                  <a:lnTo>
                    <a:pt x="186" y="2"/>
                  </a:lnTo>
                  <a:lnTo>
                    <a:pt x="177" y="0"/>
                  </a:lnTo>
                  <a:close/>
                </a:path>
              </a:pathLst>
            </a:custGeom>
            <a:solidFill>
              <a:srgbClr val="798CB5"/>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3" name="îsḷíḋê">
              <a:extLst>
                <a:ext uri="{FF2B5EF4-FFF2-40B4-BE49-F238E27FC236}">
                  <a16:creationId xmlns="" xmlns:a16="http://schemas.microsoft.com/office/drawing/2014/main" id="{42A3D487-2460-4D7C-BDCA-BC5C8C2297D5}"/>
                </a:ext>
              </a:extLst>
            </p:cNvPr>
            <p:cNvSpPr/>
            <p:nvPr/>
          </p:nvSpPr>
          <p:spPr bwMode="auto">
            <a:xfrm>
              <a:off x="2773156" y="2204041"/>
              <a:ext cx="1134334" cy="474501"/>
            </a:xfrm>
            <a:custGeom>
              <a:avLst/>
              <a:gdLst>
                <a:gd name="T0" fmla="*/ 1675 w 1726"/>
                <a:gd name="T1" fmla="*/ 588 h 722"/>
                <a:gd name="T2" fmla="*/ 1684 w 1726"/>
                <a:gd name="T3" fmla="*/ 652 h 722"/>
                <a:gd name="T4" fmla="*/ 1718 w 1726"/>
                <a:gd name="T5" fmla="*/ 666 h 722"/>
                <a:gd name="T6" fmla="*/ 1725 w 1726"/>
                <a:gd name="T7" fmla="*/ 720 h 722"/>
                <a:gd name="T8" fmla="*/ 1726 w 1726"/>
                <a:gd name="T9" fmla="*/ 722 h 722"/>
                <a:gd name="T10" fmla="*/ 1719 w 1726"/>
                <a:gd name="T11" fmla="*/ 673 h 722"/>
                <a:gd name="T12" fmla="*/ 1715 w 1726"/>
                <a:gd name="T13" fmla="*/ 643 h 722"/>
                <a:gd name="T14" fmla="*/ 1709 w 1726"/>
                <a:gd name="T15" fmla="*/ 601 h 722"/>
                <a:gd name="T16" fmla="*/ 1675 w 1726"/>
                <a:gd name="T17" fmla="*/ 588 h 722"/>
                <a:gd name="T18" fmla="*/ 177 w 1726"/>
                <a:gd name="T19" fmla="*/ 0 h 722"/>
                <a:gd name="T20" fmla="*/ 0 w 1726"/>
                <a:gd name="T21" fmla="*/ 22 h 722"/>
                <a:gd name="T22" fmla="*/ 5 w 1726"/>
                <a:gd name="T23" fmla="*/ 24 h 722"/>
                <a:gd name="T24" fmla="*/ 42 w 1726"/>
                <a:gd name="T25" fmla="*/ 18 h 722"/>
                <a:gd name="T26" fmla="*/ 47 w 1726"/>
                <a:gd name="T27" fmla="*/ 20 h 722"/>
                <a:gd name="T28" fmla="*/ 186 w 1726"/>
                <a:gd name="T29" fmla="*/ 2 h 722"/>
                <a:gd name="T30" fmla="*/ 177 w 1726"/>
                <a:gd name="T31" fmla="*/ 0 h 72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1726" h="722">
                  <a:moveTo>
                    <a:pt x="1675" y="588"/>
                  </a:moveTo>
                  <a:lnTo>
                    <a:pt x="1684" y="652"/>
                  </a:lnTo>
                  <a:lnTo>
                    <a:pt x="1718" y="666"/>
                  </a:lnTo>
                  <a:lnTo>
                    <a:pt x="1725" y="720"/>
                  </a:lnTo>
                  <a:lnTo>
                    <a:pt x="1726" y="722"/>
                  </a:lnTo>
                  <a:lnTo>
                    <a:pt x="1719" y="673"/>
                  </a:lnTo>
                  <a:lnTo>
                    <a:pt x="1715" y="643"/>
                  </a:lnTo>
                  <a:lnTo>
                    <a:pt x="1709" y="601"/>
                  </a:lnTo>
                  <a:lnTo>
                    <a:pt x="1675" y="588"/>
                  </a:lnTo>
                  <a:moveTo>
                    <a:pt x="177" y="0"/>
                  </a:moveTo>
                  <a:lnTo>
                    <a:pt x="0" y="22"/>
                  </a:lnTo>
                  <a:lnTo>
                    <a:pt x="5" y="24"/>
                  </a:lnTo>
                  <a:lnTo>
                    <a:pt x="42" y="18"/>
                  </a:lnTo>
                  <a:lnTo>
                    <a:pt x="47" y="20"/>
                  </a:lnTo>
                  <a:lnTo>
                    <a:pt x="186" y="2"/>
                  </a:lnTo>
                  <a:lnTo>
                    <a:pt x="177"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4" name="îśľïḍé">
              <a:extLst>
                <a:ext uri="{FF2B5EF4-FFF2-40B4-BE49-F238E27FC236}">
                  <a16:creationId xmlns="" xmlns:a16="http://schemas.microsoft.com/office/drawing/2014/main" id="{5DDC4D20-2919-47CA-8D77-F73401AEE93B}"/>
                </a:ext>
              </a:extLst>
            </p:cNvPr>
            <p:cNvSpPr/>
            <p:nvPr/>
          </p:nvSpPr>
          <p:spPr bwMode="auto">
            <a:xfrm>
              <a:off x="2867793" y="2229671"/>
              <a:ext cx="140641" cy="63092"/>
            </a:xfrm>
            <a:custGeom>
              <a:avLst/>
              <a:gdLst>
                <a:gd name="T0" fmla="*/ 136 w 214"/>
                <a:gd name="T1" fmla="*/ 0 h 96"/>
                <a:gd name="T2" fmla="*/ 0 w 214"/>
                <a:gd name="T3" fmla="*/ 19 h 96"/>
                <a:gd name="T4" fmla="*/ 202 w 214"/>
                <a:gd name="T5" fmla="*/ 96 h 96"/>
                <a:gd name="T6" fmla="*/ 214 w 214"/>
                <a:gd name="T7" fmla="*/ 32 h 96"/>
                <a:gd name="T8" fmla="*/ 136 w 214"/>
                <a:gd name="T9" fmla="*/ 0 h 96"/>
              </a:gdLst>
              <a:ahLst/>
              <a:cxnLst>
                <a:cxn ang="0">
                  <a:pos x="T0" y="T1"/>
                </a:cxn>
                <a:cxn ang="0">
                  <a:pos x="T2" y="T3"/>
                </a:cxn>
                <a:cxn ang="0">
                  <a:pos x="T4" y="T5"/>
                </a:cxn>
                <a:cxn ang="0">
                  <a:pos x="T6" y="T7"/>
                </a:cxn>
                <a:cxn ang="0">
                  <a:pos x="T8" y="T9"/>
                </a:cxn>
              </a:cxnLst>
              <a:rect l="0" t="0" r="r" b="b"/>
              <a:pathLst>
                <a:path w="214" h="96">
                  <a:moveTo>
                    <a:pt x="136" y="0"/>
                  </a:moveTo>
                  <a:lnTo>
                    <a:pt x="0" y="19"/>
                  </a:lnTo>
                  <a:lnTo>
                    <a:pt x="202" y="96"/>
                  </a:lnTo>
                  <a:lnTo>
                    <a:pt x="214" y="32"/>
                  </a:lnTo>
                  <a:lnTo>
                    <a:pt x="136" y="0"/>
                  </a:lnTo>
                  <a:close/>
                </a:path>
              </a:pathLst>
            </a:custGeom>
            <a:solidFill>
              <a:srgbClr val="4D597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5" name="ïṡlide">
              <a:extLst>
                <a:ext uri="{FF2B5EF4-FFF2-40B4-BE49-F238E27FC236}">
                  <a16:creationId xmlns="" xmlns:a16="http://schemas.microsoft.com/office/drawing/2014/main" id="{26C84C6E-A004-4320-9FDA-344022B488AB}"/>
                </a:ext>
              </a:extLst>
            </p:cNvPr>
            <p:cNvSpPr/>
            <p:nvPr/>
          </p:nvSpPr>
          <p:spPr bwMode="auto">
            <a:xfrm>
              <a:off x="2867793" y="2229671"/>
              <a:ext cx="140641" cy="63092"/>
            </a:xfrm>
            <a:custGeom>
              <a:avLst/>
              <a:gdLst>
                <a:gd name="T0" fmla="*/ 136 w 214"/>
                <a:gd name="T1" fmla="*/ 0 h 96"/>
                <a:gd name="T2" fmla="*/ 0 w 214"/>
                <a:gd name="T3" fmla="*/ 19 h 96"/>
                <a:gd name="T4" fmla="*/ 202 w 214"/>
                <a:gd name="T5" fmla="*/ 96 h 96"/>
                <a:gd name="T6" fmla="*/ 214 w 214"/>
                <a:gd name="T7" fmla="*/ 32 h 96"/>
                <a:gd name="T8" fmla="*/ 136 w 214"/>
                <a:gd name="T9" fmla="*/ 0 h 96"/>
              </a:gdLst>
              <a:ahLst/>
              <a:cxnLst>
                <a:cxn ang="0">
                  <a:pos x="T0" y="T1"/>
                </a:cxn>
                <a:cxn ang="0">
                  <a:pos x="T2" y="T3"/>
                </a:cxn>
                <a:cxn ang="0">
                  <a:pos x="T4" y="T5"/>
                </a:cxn>
                <a:cxn ang="0">
                  <a:pos x="T6" y="T7"/>
                </a:cxn>
                <a:cxn ang="0">
                  <a:pos x="T8" y="T9"/>
                </a:cxn>
              </a:cxnLst>
              <a:rect l="0" t="0" r="r" b="b"/>
              <a:pathLst>
                <a:path w="214" h="96">
                  <a:moveTo>
                    <a:pt x="136" y="0"/>
                  </a:moveTo>
                  <a:lnTo>
                    <a:pt x="0" y="19"/>
                  </a:lnTo>
                  <a:lnTo>
                    <a:pt x="202" y="96"/>
                  </a:lnTo>
                  <a:lnTo>
                    <a:pt x="214" y="32"/>
                  </a:lnTo>
                  <a:lnTo>
                    <a:pt x="13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6" name="ïṩlíḓé">
              <a:extLst>
                <a:ext uri="{FF2B5EF4-FFF2-40B4-BE49-F238E27FC236}">
                  <a16:creationId xmlns="" xmlns:a16="http://schemas.microsoft.com/office/drawing/2014/main" id="{2ADC1B3A-307E-421A-83E2-9AFD9FD37C69}"/>
                </a:ext>
              </a:extLst>
            </p:cNvPr>
            <p:cNvSpPr/>
            <p:nvPr/>
          </p:nvSpPr>
          <p:spPr bwMode="auto">
            <a:xfrm>
              <a:off x="2840848" y="2219813"/>
              <a:ext cx="116325" cy="22345"/>
            </a:xfrm>
            <a:custGeom>
              <a:avLst/>
              <a:gdLst>
                <a:gd name="T0" fmla="*/ 136 w 177"/>
                <a:gd name="T1" fmla="*/ 0 h 34"/>
                <a:gd name="T2" fmla="*/ 0 w 177"/>
                <a:gd name="T3" fmla="*/ 17 h 34"/>
                <a:gd name="T4" fmla="*/ 41 w 177"/>
                <a:gd name="T5" fmla="*/ 34 h 34"/>
                <a:gd name="T6" fmla="*/ 177 w 177"/>
                <a:gd name="T7" fmla="*/ 15 h 34"/>
                <a:gd name="T8" fmla="*/ 136 w 177"/>
                <a:gd name="T9" fmla="*/ 0 h 34"/>
              </a:gdLst>
              <a:ahLst/>
              <a:cxnLst>
                <a:cxn ang="0">
                  <a:pos x="T0" y="T1"/>
                </a:cxn>
                <a:cxn ang="0">
                  <a:pos x="T2" y="T3"/>
                </a:cxn>
                <a:cxn ang="0">
                  <a:pos x="T4" y="T5"/>
                </a:cxn>
                <a:cxn ang="0">
                  <a:pos x="T6" y="T7"/>
                </a:cxn>
                <a:cxn ang="0">
                  <a:pos x="T8" y="T9"/>
                </a:cxn>
              </a:cxnLst>
              <a:rect l="0" t="0" r="r" b="b"/>
              <a:pathLst>
                <a:path w="177" h="34">
                  <a:moveTo>
                    <a:pt x="136" y="0"/>
                  </a:moveTo>
                  <a:lnTo>
                    <a:pt x="0" y="17"/>
                  </a:lnTo>
                  <a:lnTo>
                    <a:pt x="41" y="34"/>
                  </a:lnTo>
                  <a:lnTo>
                    <a:pt x="177" y="15"/>
                  </a:lnTo>
                  <a:lnTo>
                    <a:pt x="136" y="0"/>
                  </a:lnTo>
                  <a:close/>
                </a:path>
              </a:pathLst>
            </a:custGeom>
            <a:solidFill>
              <a:srgbClr val="49526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7" name="îṥ1íḓè">
              <a:extLst>
                <a:ext uri="{FF2B5EF4-FFF2-40B4-BE49-F238E27FC236}">
                  <a16:creationId xmlns="" xmlns:a16="http://schemas.microsoft.com/office/drawing/2014/main" id="{E7E316E6-53AE-4925-84AF-B711FD39C1EC}"/>
                </a:ext>
              </a:extLst>
            </p:cNvPr>
            <p:cNvSpPr/>
            <p:nvPr/>
          </p:nvSpPr>
          <p:spPr bwMode="auto">
            <a:xfrm>
              <a:off x="2840848" y="2219813"/>
              <a:ext cx="116325" cy="22345"/>
            </a:xfrm>
            <a:custGeom>
              <a:avLst/>
              <a:gdLst>
                <a:gd name="T0" fmla="*/ 136 w 177"/>
                <a:gd name="T1" fmla="*/ 0 h 34"/>
                <a:gd name="T2" fmla="*/ 0 w 177"/>
                <a:gd name="T3" fmla="*/ 17 h 34"/>
                <a:gd name="T4" fmla="*/ 41 w 177"/>
                <a:gd name="T5" fmla="*/ 34 h 34"/>
                <a:gd name="T6" fmla="*/ 177 w 177"/>
                <a:gd name="T7" fmla="*/ 15 h 34"/>
                <a:gd name="T8" fmla="*/ 136 w 177"/>
                <a:gd name="T9" fmla="*/ 0 h 34"/>
              </a:gdLst>
              <a:ahLst/>
              <a:cxnLst>
                <a:cxn ang="0">
                  <a:pos x="T0" y="T1"/>
                </a:cxn>
                <a:cxn ang="0">
                  <a:pos x="T2" y="T3"/>
                </a:cxn>
                <a:cxn ang="0">
                  <a:pos x="T4" y="T5"/>
                </a:cxn>
                <a:cxn ang="0">
                  <a:pos x="T6" y="T7"/>
                </a:cxn>
                <a:cxn ang="0">
                  <a:pos x="T8" y="T9"/>
                </a:cxn>
              </a:cxnLst>
              <a:rect l="0" t="0" r="r" b="b"/>
              <a:pathLst>
                <a:path w="177" h="34">
                  <a:moveTo>
                    <a:pt x="136" y="0"/>
                  </a:moveTo>
                  <a:lnTo>
                    <a:pt x="0" y="17"/>
                  </a:lnTo>
                  <a:lnTo>
                    <a:pt x="41" y="34"/>
                  </a:lnTo>
                  <a:lnTo>
                    <a:pt x="177" y="15"/>
                  </a:lnTo>
                  <a:lnTo>
                    <a:pt x="13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8" name="ïśḷîḍè">
              <a:extLst>
                <a:ext uri="{FF2B5EF4-FFF2-40B4-BE49-F238E27FC236}">
                  <a16:creationId xmlns="" xmlns:a16="http://schemas.microsoft.com/office/drawing/2014/main" id="{733EC835-B631-4847-81C4-3797C1B29DBC}"/>
                </a:ext>
              </a:extLst>
            </p:cNvPr>
            <p:cNvSpPr/>
            <p:nvPr/>
          </p:nvSpPr>
          <p:spPr bwMode="auto">
            <a:xfrm>
              <a:off x="2804044" y="2205355"/>
              <a:ext cx="126183" cy="25631"/>
            </a:xfrm>
            <a:custGeom>
              <a:avLst/>
              <a:gdLst>
                <a:gd name="T0" fmla="*/ 139 w 192"/>
                <a:gd name="T1" fmla="*/ 0 h 39"/>
                <a:gd name="T2" fmla="*/ 0 w 192"/>
                <a:gd name="T3" fmla="*/ 18 h 39"/>
                <a:gd name="T4" fmla="*/ 56 w 192"/>
                <a:gd name="T5" fmla="*/ 39 h 39"/>
                <a:gd name="T6" fmla="*/ 192 w 192"/>
                <a:gd name="T7" fmla="*/ 22 h 39"/>
                <a:gd name="T8" fmla="*/ 139 w 192"/>
                <a:gd name="T9" fmla="*/ 0 h 39"/>
              </a:gdLst>
              <a:ahLst/>
              <a:cxnLst>
                <a:cxn ang="0">
                  <a:pos x="T0" y="T1"/>
                </a:cxn>
                <a:cxn ang="0">
                  <a:pos x="T2" y="T3"/>
                </a:cxn>
                <a:cxn ang="0">
                  <a:pos x="T4" y="T5"/>
                </a:cxn>
                <a:cxn ang="0">
                  <a:pos x="T6" y="T7"/>
                </a:cxn>
                <a:cxn ang="0">
                  <a:pos x="T8" y="T9"/>
                </a:cxn>
              </a:cxnLst>
              <a:rect l="0" t="0" r="r" b="b"/>
              <a:pathLst>
                <a:path w="192" h="39">
                  <a:moveTo>
                    <a:pt x="139" y="0"/>
                  </a:moveTo>
                  <a:lnTo>
                    <a:pt x="0" y="18"/>
                  </a:lnTo>
                  <a:lnTo>
                    <a:pt x="56" y="39"/>
                  </a:lnTo>
                  <a:lnTo>
                    <a:pt x="192" y="22"/>
                  </a:lnTo>
                  <a:lnTo>
                    <a:pt x="139" y="0"/>
                  </a:lnTo>
                  <a:close/>
                </a:path>
              </a:pathLst>
            </a:custGeom>
            <a:solidFill>
              <a:srgbClr val="8597B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9" name="ïṩḷîḍè">
              <a:extLst>
                <a:ext uri="{FF2B5EF4-FFF2-40B4-BE49-F238E27FC236}">
                  <a16:creationId xmlns="" xmlns:a16="http://schemas.microsoft.com/office/drawing/2014/main" id="{AE85203D-98CB-497C-9229-CDA38A524F3F}"/>
                </a:ext>
              </a:extLst>
            </p:cNvPr>
            <p:cNvSpPr/>
            <p:nvPr/>
          </p:nvSpPr>
          <p:spPr bwMode="auto">
            <a:xfrm>
              <a:off x="2804044" y="2205355"/>
              <a:ext cx="126183" cy="25631"/>
            </a:xfrm>
            <a:custGeom>
              <a:avLst/>
              <a:gdLst>
                <a:gd name="T0" fmla="*/ 139 w 192"/>
                <a:gd name="T1" fmla="*/ 0 h 39"/>
                <a:gd name="T2" fmla="*/ 0 w 192"/>
                <a:gd name="T3" fmla="*/ 18 h 39"/>
                <a:gd name="T4" fmla="*/ 56 w 192"/>
                <a:gd name="T5" fmla="*/ 39 h 39"/>
                <a:gd name="T6" fmla="*/ 192 w 192"/>
                <a:gd name="T7" fmla="*/ 22 h 39"/>
                <a:gd name="T8" fmla="*/ 139 w 192"/>
                <a:gd name="T9" fmla="*/ 0 h 39"/>
              </a:gdLst>
              <a:ahLst/>
              <a:cxnLst>
                <a:cxn ang="0">
                  <a:pos x="T0" y="T1"/>
                </a:cxn>
                <a:cxn ang="0">
                  <a:pos x="T2" y="T3"/>
                </a:cxn>
                <a:cxn ang="0">
                  <a:pos x="T4" y="T5"/>
                </a:cxn>
                <a:cxn ang="0">
                  <a:pos x="T6" y="T7"/>
                </a:cxn>
                <a:cxn ang="0">
                  <a:pos x="T8" y="T9"/>
                </a:cxn>
              </a:cxnLst>
              <a:rect l="0" t="0" r="r" b="b"/>
              <a:pathLst>
                <a:path w="192" h="39">
                  <a:moveTo>
                    <a:pt x="139" y="0"/>
                  </a:moveTo>
                  <a:lnTo>
                    <a:pt x="0" y="18"/>
                  </a:lnTo>
                  <a:lnTo>
                    <a:pt x="56" y="39"/>
                  </a:lnTo>
                  <a:lnTo>
                    <a:pt x="192" y="22"/>
                  </a:lnTo>
                  <a:lnTo>
                    <a:pt x="13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0" name="íṥļïdê">
              <a:extLst>
                <a:ext uri="{FF2B5EF4-FFF2-40B4-BE49-F238E27FC236}">
                  <a16:creationId xmlns="" xmlns:a16="http://schemas.microsoft.com/office/drawing/2014/main" id="{32D505B7-5085-48D0-9D7E-A403BD5EB6F9}"/>
                </a:ext>
              </a:extLst>
            </p:cNvPr>
            <p:cNvSpPr/>
            <p:nvPr/>
          </p:nvSpPr>
          <p:spPr bwMode="auto">
            <a:xfrm>
              <a:off x="3133304" y="2332852"/>
              <a:ext cx="565195" cy="229365"/>
            </a:xfrm>
            <a:custGeom>
              <a:avLst/>
              <a:gdLst>
                <a:gd name="T0" fmla="*/ 131 w 860"/>
                <a:gd name="T1" fmla="*/ 0 h 349"/>
                <a:gd name="T2" fmla="*/ 0 w 860"/>
                <a:gd name="T3" fmla="*/ 17 h 349"/>
                <a:gd name="T4" fmla="*/ 860 w 860"/>
                <a:gd name="T5" fmla="*/ 349 h 349"/>
                <a:gd name="T6" fmla="*/ 852 w 860"/>
                <a:gd name="T7" fmla="*/ 282 h 349"/>
                <a:gd name="T8" fmla="*/ 131 w 860"/>
                <a:gd name="T9" fmla="*/ 0 h 349"/>
              </a:gdLst>
              <a:ahLst/>
              <a:cxnLst>
                <a:cxn ang="0">
                  <a:pos x="T0" y="T1"/>
                </a:cxn>
                <a:cxn ang="0">
                  <a:pos x="T2" y="T3"/>
                </a:cxn>
                <a:cxn ang="0">
                  <a:pos x="T4" y="T5"/>
                </a:cxn>
                <a:cxn ang="0">
                  <a:pos x="T6" y="T7"/>
                </a:cxn>
                <a:cxn ang="0">
                  <a:pos x="T8" y="T9"/>
                </a:cxn>
              </a:cxnLst>
              <a:rect l="0" t="0" r="r" b="b"/>
              <a:pathLst>
                <a:path w="860" h="349">
                  <a:moveTo>
                    <a:pt x="131" y="0"/>
                  </a:moveTo>
                  <a:lnTo>
                    <a:pt x="0" y="17"/>
                  </a:lnTo>
                  <a:lnTo>
                    <a:pt x="860" y="349"/>
                  </a:lnTo>
                  <a:lnTo>
                    <a:pt x="852" y="282"/>
                  </a:lnTo>
                  <a:lnTo>
                    <a:pt x="131" y="0"/>
                  </a:lnTo>
                  <a:close/>
                </a:path>
              </a:pathLst>
            </a:custGeom>
            <a:solidFill>
              <a:srgbClr val="A2B2D6"/>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1" name="îṣḻïďe">
              <a:extLst>
                <a:ext uri="{FF2B5EF4-FFF2-40B4-BE49-F238E27FC236}">
                  <a16:creationId xmlns="" xmlns:a16="http://schemas.microsoft.com/office/drawing/2014/main" id="{C32EF546-F2E2-4E56-95C2-379BB8DC693C}"/>
                </a:ext>
              </a:extLst>
            </p:cNvPr>
            <p:cNvSpPr/>
            <p:nvPr/>
          </p:nvSpPr>
          <p:spPr bwMode="auto">
            <a:xfrm>
              <a:off x="3133304" y="2332852"/>
              <a:ext cx="565195" cy="229365"/>
            </a:xfrm>
            <a:custGeom>
              <a:avLst/>
              <a:gdLst>
                <a:gd name="T0" fmla="*/ 131 w 860"/>
                <a:gd name="T1" fmla="*/ 0 h 349"/>
                <a:gd name="T2" fmla="*/ 0 w 860"/>
                <a:gd name="T3" fmla="*/ 17 h 349"/>
                <a:gd name="T4" fmla="*/ 860 w 860"/>
                <a:gd name="T5" fmla="*/ 349 h 349"/>
                <a:gd name="T6" fmla="*/ 852 w 860"/>
                <a:gd name="T7" fmla="*/ 282 h 349"/>
                <a:gd name="T8" fmla="*/ 131 w 860"/>
                <a:gd name="T9" fmla="*/ 0 h 349"/>
              </a:gdLst>
              <a:ahLst/>
              <a:cxnLst>
                <a:cxn ang="0">
                  <a:pos x="T0" y="T1"/>
                </a:cxn>
                <a:cxn ang="0">
                  <a:pos x="T2" y="T3"/>
                </a:cxn>
                <a:cxn ang="0">
                  <a:pos x="T4" y="T5"/>
                </a:cxn>
                <a:cxn ang="0">
                  <a:pos x="T6" y="T7"/>
                </a:cxn>
                <a:cxn ang="0">
                  <a:pos x="T8" y="T9"/>
                </a:cxn>
              </a:cxnLst>
              <a:rect l="0" t="0" r="r" b="b"/>
              <a:pathLst>
                <a:path w="860" h="349">
                  <a:moveTo>
                    <a:pt x="131" y="0"/>
                  </a:moveTo>
                  <a:lnTo>
                    <a:pt x="0" y="17"/>
                  </a:lnTo>
                  <a:lnTo>
                    <a:pt x="860" y="349"/>
                  </a:lnTo>
                  <a:lnTo>
                    <a:pt x="852" y="282"/>
                  </a:lnTo>
                  <a:lnTo>
                    <a:pt x="131"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2" name="í$ľiḓé">
              <a:extLst>
                <a:ext uri="{FF2B5EF4-FFF2-40B4-BE49-F238E27FC236}">
                  <a16:creationId xmlns="" xmlns:a16="http://schemas.microsoft.com/office/drawing/2014/main" id="{BE8DF38D-7AD4-46E5-B1E3-F87711DB75C5}"/>
                </a:ext>
              </a:extLst>
            </p:cNvPr>
            <p:cNvSpPr/>
            <p:nvPr/>
          </p:nvSpPr>
          <p:spPr bwMode="auto">
            <a:xfrm>
              <a:off x="2822446" y="2108088"/>
              <a:ext cx="1434019" cy="619086"/>
            </a:xfrm>
            <a:custGeom>
              <a:avLst/>
              <a:gdLst>
                <a:gd name="T0" fmla="*/ 2132 w 2182"/>
                <a:gd name="T1" fmla="*/ 942 h 942"/>
                <a:gd name="T2" fmla="*/ 0 w 2182"/>
                <a:gd name="T3" fmla="*/ 121 h 942"/>
                <a:gd name="T4" fmla="*/ 47 w 2182"/>
                <a:gd name="T5" fmla="*/ 0 h 942"/>
                <a:gd name="T6" fmla="*/ 2179 w 2182"/>
                <a:gd name="T7" fmla="*/ 821 h 942"/>
                <a:gd name="T8" fmla="*/ 2182 w 2182"/>
                <a:gd name="T9" fmla="*/ 865 h 942"/>
                <a:gd name="T10" fmla="*/ 2165 w 2182"/>
                <a:gd name="T11" fmla="*/ 912 h 942"/>
                <a:gd name="T12" fmla="*/ 2132 w 2182"/>
                <a:gd name="T13" fmla="*/ 942 h 942"/>
              </a:gdLst>
              <a:ahLst/>
              <a:cxnLst>
                <a:cxn ang="0">
                  <a:pos x="T0" y="T1"/>
                </a:cxn>
                <a:cxn ang="0">
                  <a:pos x="T2" y="T3"/>
                </a:cxn>
                <a:cxn ang="0">
                  <a:pos x="T4" y="T5"/>
                </a:cxn>
                <a:cxn ang="0">
                  <a:pos x="T6" y="T7"/>
                </a:cxn>
                <a:cxn ang="0">
                  <a:pos x="T8" y="T9"/>
                </a:cxn>
                <a:cxn ang="0">
                  <a:pos x="T10" y="T11"/>
                </a:cxn>
                <a:cxn ang="0">
                  <a:pos x="T12" y="T13"/>
                </a:cxn>
              </a:cxnLst>
              <a:rect l="0" t="0" r="r" b="b"/>
              <a:pathLst>
                <a:path w="2182" h="942">
                  <a:moveTo>
                    <a:pt x="2132" y="942"/>
                  </a:moveTo>
                  <a:lnTo>
                    <a:pt x="0" y="121"/>
                  </a:lnTo>
                  <a:lnTo>
                    <a:pt x="47" y="0"/>
                  </a:lnTo>
                  <a:lnTo>
                    <a:pt x="2179" y="821"/>
                  </a:lnTo>
                  <a:lnTo>
                    <a:pt x="2182" y="865"/>
                  </a:lnTo>
                  <a:lnTo>
                    <a:pt x="2165" y="912"/>
                  </a:lnTo>
                  <a:lnTo>
                    <a:pt x="2132" y="942"/>
                  </a:lnTo>
                  <a:close/>
                </a:path>
              </a:pathLst>
            </a:custGeom>
            <a:solidFill>
              <a:srgbClr val="FABD15"/>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3" name="ïsľide">
              <a:extLst>
                <a:ext uri="{FF2B5EF4-FFF2-40B4-BE49-F238E27FC236}">
                  <a16:creationId xmlns="" xmlns:a16="http://schemas.microsoft.com/office/drawing/2014/main" id="{73E2C1FE-C8B4-40D6-87B1-060FC564CE1D}"/>
                </a:ext>
              </a:extLst>
            </p:cNvPr>
            <p:cNvSpPr/>
            <p:nvPr/>
          </p:nvSpPr>
          <p:spPr bwMode="auto">
            <a:xfrm>
              <a:off x="2840848" y="2108088"/>
              <a:ext cx="1415617" cy="568482"/>
            </a:xfrm>
            <a:custGeom>
              <a:avLst/>
              <a:gdLst>
                <a:gd name="T0" fmla="*/ 2154 w 2154"/>
                <a:gd name="T1" fmla="*/ 865 h 865"/>
                <a:gd name="T2" fmla="*/ 0 w 2154"/>
                <a:gd name="T3" fmla="*/ 42 h 865"/>
                <a:gd name="T4" fmla="*/ 19 w 2154"/>
                <a:gd name="T5" fmla="*/ 0 h 865"/>
                <a:gd name="T6" fmla="*/ 2151 w 2154"/>
                <a:gd name="T7" fmla="*/ 821 h 865"/>
                <a:gd name="T8" fmla="*/ 2154 w 2154"/>
                <a:gd name="T9" fmla="*/ 865 h 865"/>
              </a:gdLst>
              <a:ahLst/>
              <a:cxnLst>
                <a:cxn ang="0">
                  <a:pos x="T0" y="T1"/>
                </a:cxn>
                <a:cxn ang="0">
                  <a:pos x="T2" y="T3"/>
                </a:cxn>
                <a:cxn ang="0">
                  <a:pos x="T4" y="T5"/>
                </a:cxn>
                <a:cxn ang="0">
                  <a:pos x="T6" y="T7"/>
                </a:cxn>
                <a:cxn ang="0">
                  <a:pos x="T8" y="T9"/>
                </a:cxn>
              </a:cxnLst>
              <a:rect l="0" t="0" r="r" b="b"/>
              <a:pathLst>
                <a:path w="2154" h="865">
                  <a:moveTo>
                    <a:pt x="2154" y="865"/>
                  </a:moveTo>
                  <a:lnTo>
                    <a:pt x="0" y="42"/>
                  </a:lnTo>
                  <a:lnTo>
                    <a:pt x="19" y="0"/>
                  </a:lnTo>
                  <a:lnTo>
                    <a:pt x="2151" y="821"/>
                  </a:lnTo>
                  <a:lnTo>
                    <a:pt x="2154" y="865"/>
                  </a:lnTo>
                  <a:close/>
                </a:path>
              </a:pathLst>
            </a:custGeom>
            <a:solidFill>
              <a:srgbClr val="FFE8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4" name="ï$ḻïḋé">
              <a:extLst>
                <a:ext uri="{FF2B5EF4-FFF2-40B4-BE49-F238E27FC236}">
                  <a16:creationId xmlns="" xmlns:a16="http://schemas.microsoft.com/office/drawing/2014/main" id="{3587A03D-7E15-4BAB-94C2-F00DCB8BB9BF}"/>
                </a:ext>
              </a:extLst>
            </p:cNvPr>
            <p:cNvSpPr/>
            <p:nvPr/>
          </p:nvSpPr>
          <p:spPr bwMode="auto">
            <a:xfrm>
              <a:off x="2822446" y="2160007"/>
              <a:ext cx="1422847" cy="567167"/>
            </a:xfrm>
            <a:custGeom>
              <a:avLst/>
              <a:gdLst>
                <a:gd name="T0" fmla="*/ 2132 w 2165"/>
                <a:gd name="T1" fmla="*/ 863 h 863"/>
                <a:gd name="T2" fmla="*/ 0 w 2165"/>
                <a:gd name="T3" fmla="*/ 42 h 863"/>
                <a:gd name="T4" fmla="*/ 17 w 2165"/>
                <a:gd name="T5" fmla="*/ 0 h 863"/>
                <a:gd name="T6" fmla="*/ 2165 w 2165"/>
                <a:gd name="T7" fmla="*/ 833 h 863"/>
                <a:gd name="T8" fmla="*/ 2132 w 2165"/>
                <a:gd name="T9" fmla="*/ 863 h 863"/>
              </a:gdLst>
              <a:ahLst/>
              <a:cxnLst>
                <a:cxn ang="0">
                  <a:pos x="T0" y="T1"/>
                </a:cxn>
                <a:cxn ang="0">
                  <a:pos x="T2" y="T3"/>
                </a:cxn>
                <a:cxn ang="0">
                  <a:pos x="T4" y="T5"/>
                </a:cxn>
                <a:cxn ang="0">
                  <a:pos x="T6" y="T7"/>
                </a:cxn>
                <a:cxn ang="0">
                  <a:pos x="T8" y="T9"/>
                </a:cxn>
              </a:cxnLst>
              <a:rect l="0" t="0" r="r" b="b"/>
              <a:pathLst>
                <a:path w="2165" h="863">
                  <a:moveTo>
                    <a:pt x="2132" y="863"/>
                  </a:moveTo>
                  <a:lnTo>
                    <a:pt x="0" y="42"/>
                  </a:lnTo>
                  <a:lnTo>
                    <a:pt x="17" y="0"/>
                  </a:lnTo>
                  <a:lnTo>
                    <a:pt x="2165" y="833"/>
                  </a:lnTo>
                  <a:lnTo>
                    <a:pt x="2132" y="863"/>
                  </a:lnTo>
                  <a:close/>
                </a:path>
              </a:pathLst>
            </a:custGeom>
            <a:solidFill>
              <a:srgbClr val="ED943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5" name="íś1îďè">
              <a:extLst>
                <a:ext uri="{FF2B5EF4-FFF2-40B4-BE49-F238E27FC236}">
                  <a16:creationId xmlns="" xmlns:a16="http://schemas.microsoft.com/office/drawing/2014/main" id="{6CB0A12D-B316-46EA-853A-E6FF946D0ADE}"/>
                </a:ext>
              </a:extLst>
            </p:cNvPr>
            <p:cNvSpPr/>
            <p:nvPr/>
          </p:nvSpPr>
          <p:spPr bwMode="auto">
            <a:xfrm>
              <a:off x="2805359" y="2108088"/>
              <a:ext cx="54548" cy="80836"/>
            </a:xfrm>
            <a:custGeom>
              <a:avLst/>
              <a:gdLst>
                <a:gd name="T0" fmla="*/ 51 w 58"/>
                <a:gd name="T1" fmla="*/ 0 h 86"/>
                <a:gd name="T2" fmla="*/ 56 w 58"/>
                <a:gd name="T3" fmla="*/ 11 h 86"/>
                <a:gd name="T4" fmla="*/ 44 w 58"/>
                <a:gd name="T5" fmla="*/ 19 h 86"/>
                <a:gd name="T6" fmla="*/ 47 w 58"/>
                <a:gd name="T7" fmla="*/ 46 h 86"/>
                <a:gd name="T8" fmla="*/ 26 w 58"/>
                <a:gd name="T9" fmla="*/ 65 h 86"/>
                <a:gd name="T10" fmla="*/ 31 w 58"/>
                <a:gd name="T11" fmla="*/ 79 h 86"/>
                <a:gd name="T12" fmla="*/ 18 w 58"/>
                <a:gd name="T13" fmla="*/ 85 h 86"/>
                <a:gd name="T14" fmla="*/ 0 w 58"/>
                <a:gd name="T15" fmla="*/ 31 h 86"/>
                <a:gd name="T16" fmla="*/ 51 w 58"/>
                <a:gd name="T17" fmla="*/ 0 h 8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58" h="86">
                  <a:moveTo>
                    <a:pt x="51" y="0"/>
                  </a:moveTo>
                  <a:cubicBezTo>
                    <a:pt x="51" y="0"/>
                    <a:pt x="58" y="5"/>
                    <a:pt x="56" y="11"/>
                  </a:cubicBezTo>
                  <a:cubicBezTo>
                    <a:pt x="52" y="19"/>
                    <a:pt x="44" y="19"/>
                    <a:pt x="44" y="19"/>
                  </a:cubicBezTo>
                  <a:cubicBezTo>
                    <a:pt x="44" y="19"/>
                    <a:pt x="53" y="31"/>
                    <a:pt x="47" y="46"/>
                  </a:cubicBezTo>
                  <a:cubicBezTo>
                    <a:pt x="39" y="65"/>
                    <a:pt x="26" y="65"/>
                    <a:pt x="26" y="65"/>
                  </a:cubicBezTo>
                  <a:cubicBezTo>
                    <a:pt x="26" y="65"/>
                    <a:pt x="34" y="71"/>
                    <a:pt x="31" y="79"/>
                  </a:cubicBezTo>
                  <a:cubicBezTo>
                    <a:pt x="27" y="86"/>
                    <a:pt x="18" y="85"/>
                    <a:pt x="18" y="85"/>
                  </a:cubicBezTo>
                  <a:cubicBezTo>
                    <a:pt x="0" y="31"/>
                    <a:pt x="0" y="31"/>
                    <a:pt x="0" y="31"/>
                  </a:cubicBezTo>
                  <a:lnTo>
                    <a:pt x="51" y="0"/>
                  </a:lnTo>
                  <a:close/>
                </a:path>
              </a:pathLst>
            </a:custGeom>
            <a:solidFill>
              <a:srgbClr val="FEA26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6" name="ïṣľiďe">
              <a:extLst>
                <a:ext uri="{FF2B5EF4-FFF2-40B4-BE49-F238E27FC236}">
                  <a16:creationId xmlns="" xmlns:a16="http://schemas.microsoft.com/office/drawing/2014/main" id="{9AAA09F6-030F-42D1-AC91-698620A25BC1}"/>
                </a:ext>
              </a:extLst>
            </p:cNvPr>
            <p:cNvSpPr/>
            <p:nvPr/>
          </p:nvSpPr>
          <p:spPr bwMode="auto">
            <a:xfrm>
              <a:off x="2597025" y="2050254"/>
              <a:ext cx="84779" cy="53234"/>
            </a:xfrm>
            <a:custGeom>
              <a:avLst/>
              <a:gdLst>
                <a:gd name="T0" fmla="*/ 9 w 129"/>
                <a:gd name="T1" fmla="*/ 0 h 81"/>
                <a:gd name="T2" fmla="*/ 0 w 129"/>
                <a:gd name="T3" fmla="*/ 23 h 81"/>
                <a:gd name="T4" fmla="*/ 107 w 129"/>
                <a:gd name="T5" fmla="*/ 81 h 81"/>
                <a:gd name="T6" fmla="*/ 129 w 129"/>
                <a:gd name="T7" fmla="*/ 28 h 81"/>
                <a:gd name="T8" fmla="*/ 9 w 129"/>
                <a:gd name="T9" fmla="*/ 0 h 81"/>
              </a:gdLst>
              <a:ahLst/>
              <a:cxnLst>
                <a:cxn ang="0">
                  <a:pos x="T0" y="T1"/>
                </a:cxn>
                <a:cxn ang="0">
                  <a:pos x="T2" y="T3"/>
                </a:cxn>
                <a:cxn ang="0">
                  <a:pos x="T4" y="T5"/>
                </a:cxn>
                <a:cxn ang="0">
                  <a:pos x="T6" y="T7"/>
                </a:cxn>
                <a:cxn ang="0">
                  <a:pos x="T8" y="T9"/>
                </a:cxn>
              </a:cxnLst>
              <a:rect l="0" t="0" r="r" b="b"/>
              <a:pathLst>
                <a:path w="129" h="81">
                  <a:moveTo>
                    <a:pt x="9" y="0"/>
                  </a:moveTo>
                  <a:lnTo>
                    <a:pt x="0" y="23"/>
                  </a:lnTo>
                  <a:lnTo>
                    <a:pt x="107" y="81"/>
                  </a:lnTo>
                  <a:lnTo>
                    <a:pt x="129" y="28"/>
                  </a:lnTo>
                  <a:lnTo>
                    <a:pt x="9" y="0"/>
                  </a:lnTo>
                  <a:close/>
                </a:path>
              </a:pathLst>
            </a:custGeom>
            <a:solidFill>
              <a:srgbClr val="41404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7" name="íSľîḋè">
              <a:extLst>
                <a:ext uri="{FF2B5EF4-FFF2-40B4-BE49-F238E27FC236}">
                  <a16:creationId xmlns="" xmlns:a16="http://schemas.microsoft.com/office/drawing/2014/main" id="{A314C029-1B0D-4F1A-ACCE-86EF2A21AA4D}"/>
                </a:ext>
              </a:extLst>
            </p:cNvPr>
            <p:cNvSpPr/>
            <p:nvPr/>
          </p:nvSpPr>
          <p:spPr bwMode="auto">
            <a:xfrm>
              <a:off x="2597025" y="2050254"/>
              <a:ext cx="84779" cy="53234"/>
            </a:xfrm>
            <a:custGeom>
              <a:avLst/>
              <a:gdLst>
                <a:gd name="T0" fmla="*/ 9 w 129"/>
                <a:gd name="T1" fmla="*/ 0 h 81"/>
                <a:gd name="T2" fmla="*/ 0 w 129"/>
                <a:gd name="T3" fmla="*/ 23 h 81"/>
                <a:gd name="T4" fmla="*/ 107 w 129"/>
                <a:gd name="T5" fmla="*/ 81 h 81"/>
                <a:gd name="T6" fmla="*/ 129 w 129"/>
                <a:gd name="T7" fmla="*/ 28 h 81"/>
                <a:gd name="T8" fmla="*/ 9 w 129"/>
                <a:gd name="T9" fmla="*/ 0 h 81"/>
              </a:gdLst>
              <a:ahLst/>
              <a:cxnLst>
                <a:cxn ang="0">
                  <a:pos x="T0" y="T1"/>
                </a:cxn>
                <a:cxn ang="0">
                  <a:pos x="T2" y="T3"/>
                </a:cxn>
                <a:cxn ang="0">
                  <a:pos x="T4" y="T5"/>
                </a:cxn>
                <a:cxn ang="0">
                  <a:pos x="T6" y="T7"/>
                </a:cxn>
                <a:cxn ang="0">
                  <a:pos x="T8" y="T9"/>
                </a:cxn>
              </a:cxnLst>
              <a:rect l="0" t="0" r="r" b="b"/>
              <a:pathLst>
                <a:path w="129" h="81">
                  <a:moveTo>
                    <a:pt x="9" y="0"/>
                  </a:moveTo>
                  <a:lnTo>
                    <a:pt x="0" y="23"/>
                  </a:lnTo>
                  <a:lnTo>
                    <a:pt x="107" y="81"/>
                  </a:lnTo>
                  <a:lnTo>
                    <a:pt x="129" y="28"/>
                  </a:lnTo>
                  <a:lnTo>
                    <a:pt x="9"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8" name="iṣḷiďè">
              <a:extLst>
                <a:ext uri="{FF2B5EF4-FFF2-40B4-BE49-F238E27FC236}">
                  <a16:creationId xmlns="" xmlns:a16="http://schemas.microsoft.com/office/drawing/2014/main" id="{8BCBD798-B04B-40C3-A5B3-777F003575CF}"/>
                </a:ext>
              </a:extLst>
            </p:cNvPr>
            <p:cNvSpPr/>
            <p:nvPr/>
          </p:nvSpPr>
          <p:spPr bwMode="auto">
            <a:xfrm>
              <a:off x="2667345" y="2068656"/>
              <a:ext cx="181388" cy="118954"/>
            </a:xfrm>
            <a:custGeom>
              <a:avLst/>
              <a:gdLst>
                <a:gd name="T0" fmla="*/ 276 w 276"/>
                <a:gd name="T1" fmla="*/ 70 h 181"/>
                <a:gd name="T2" fmla="*/ 22 w 276"/>
                <a:gd name="T3" fmla="*/ 0 h 181"/>
                <a:gd name="T4" fmla="*/ 0 w 276"/>
                <a:gd name="T5" fmla="*/ 53 h 181"/>
                <a:gd name="T6" fmla="*/ 236 w 276"/>
                <a:gd name="T7" fmla="*/ 181 h 181"/>
                <a:gd name="T8" fmla="*/ 276 w 276"/>
                <a:gd name="T9" fmla="*/ 70 h 181"/>
              </a:gdLst>
              <a:ahLst/>
              <a:cxnLst>
                <a:cxn ang="0">
                  <a:pos x="T0" y="T1"/>
                </a:cxn>
                <a:cxn ang="0">
                  <a:pos x="T2" y="T3"/>
                </a:cxn>
                <a:cxn ang="0">
                  <a:pos x="T4" y="T5"/>
                </a:cxn>
                <a:cxn ang="0">
                  <a:pos x="T6" y="T7"/>
                </a:cxn>
                <a:cxn ang="0">
                  <a:pos x="T8" y="T9"/>
                </a:cxn>
              </a:cxnLst>
              <a:rect l="0" t="0" r="r" b="b"/>
              <a:pathLst>
                <a:path w="276" h="181">
                  <a:moveTo>
                    <a:pt x="276" y="70"/>
                  </a:moveTo>
                  <a:lnTo>
                    <a:pt x="22" y="0"/>
                  </a:lnTo>
                  <a:lnTo>
                    <a:pt x="0" y="53"/>
                  </a:lnTo>
                  <a:lnTo>
                    <a:pt x="236" y="181"/>
                  </a:lnTo>
                  <a:lnTo>
                    <a:pt x="276" y="70"/>
                  </a:lnTo>
                  <a:close/>
                </a:path>
              </a:pathLst>
            </a:custGeom>
            <a:solidFill>
              <a:srgbClr val="FEA26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9" name="iśľídê">
              <a:extLst>
                <a:ext uri="{FF2B5EF4-FFF2-40B4-BE49-F238E27FC236}">
                  <a16:creationId xmlns="" xmlns:a16="http://schemas.microsoft.com/office/drawing/2014/main" id="{7B61B551-1A46-4786-BAF4-382068EF53AC}"/>
                </a:ext>
              </a:extLst>
            </p:cNvPr>
            <p:cNvSpPr/>
            <p:nvPr/>
          </p:nvSpPr>
          <p:spPr bwMode="auto">
            <a:xfrm>
              <a:off x="2667345" y="2068656"/>
              <a:ext cx="181388" cy="118954"/>
            </a:xfrm>
            <a:custGeom>
              <a:avLst/>
              <a:gdLst>
                <a:gd name="T0" fmla="*/ 276 w 276"/>
                <a:gd name="T1" fmla="*/ 70 h 181"/>
                <a:gd name="T2" fmla="*/ 22 w 276"/>
                <a:gd name="T3" fmla="*/ 0 h 181"/>
                <a:gd name="T4" fmla="*/ 0 w 276"/>
                <a:gd name="T5" fmla="*/ 53 h 181"/>
                <a:gd name="T6" fmla="*/ 236 w 276"/>
                <a:gd name="T7" fmla="*/ 181 h 181"/>
                <a:gd name="T8" fmla="*/ 276 w 276"/>
                <a:gd name="T9" fmla="*/ 70 h 181"/>
              </a:gdLst>
              <a:ahLst/>
              <a:cxnLst>
                <a:cxn ang="0">
                  <a:pos x="T0" y="T1"/>
                </a:cxn>
                <a:cxn ang="0">
                  <a:pos x="T2" y="T3"/>
                </a:cxn>
                <a:cxn ang="0">
                  <a:pos x="T4" y="T5"/>
                </a:cxn>
                <a:cxn ang="0">
                  <a:pos x="T6" y="T7"/>
                </a:cxn>
                <a:cxn ang="0">
                  <a:pos x="T8" y="T9"/>
                </a:cxn>
              </a:cxnLst>
              <a:rect l="0" t="0" r="r" b="b"/>
              <a:pathLst>
                <a:path w="276" h="181">
                  <a:moveTo>
                    <a:pt x="276" y="70"/>
                  </a:moveTo>
                  <a:lnTo>
                    <a:pt x="22" y="0"/>
                  </a:lnTo>
                  <a:lnTo>
                    <a:pt x="0" y="53"/>
                  </a:lnTo>
                  <a:lnTo>
                    <a:pt x="236" y="181"/>
                  </a:lnTo>
                  <a:lnTo>
                    <a:pt x="276" y="7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0" name="iṧľíḍé">
              <a:extLst>
                <a:ext uri="{FF2B5EF4-FFF2-40B4-BE49-F238E27FC236}">
                  <a16:creationId xmlns="" xmlns:a16="http://schemas.microsoft.com/office/drawing/2014/main" id="{518001B3-A202-4D64-A4E2-B87677AD0252}"/>
                </a:ext>
              </a:extLst>
            </p:cNvPr>
            <p:cNvSpPr/>
            <p:nvPr/>
          </p:nvSpPr>
          <p:spPr bwMode="auto">
            <a:xfrm>
              <a:off x="2673918" y="2068656"/>
              <a:ext cx="185989" cy="78207"/>
            </a:xfrm>
            <a:custGeom>
              <a:avLst/>
              <a:gdLst>
                <a:gd name="T0" fmla="*/ 191 w 198"/>
                <a:gd name="T1" fmla="*/ 42 h 83"/>
                <a:gd name="T2" fmla="*/ 8 w 198"/>
                <a:gd name="T3" fmla="*/ 0 h 83"/>
                <a:gd name="T4" fmla="*/ 0 w 198"/>
                <a:gd name="T5" fmla="*/ 20 h 83"/>
                <a:gd name="T6" fmla="*/ 175 w 198"/>
                <a:gd name="T7" fmla="*/ 83 h 83"/>
                <a:gd name="T8" fmla="*/ 184 w 198"/>
                <a:gd name="T9" fmla="*/ 61 h 83"/>
                <a:gd name="T10" fmla="*/ 196 w 198"/>
                <a:gd name="T11" fmla="*/ 53 h 83"/>
                <a:gd name="T12" fmla="*/ 191 w 198"/>
                <a:gd name="T13" fmla="*/ 42 h 83"/>
              </a:gdLst>
              <a:ahLst/>
              <a:cxnLst>
                <a:cxn ang="0">
                  <a:pos x="T0" y="T1"/>
                </a:cxn>
                <a:cxn ang="0">
                  <a:pos x="T2" y="T3"/>
                </a:cxn>
                <a:cxn ang="0">
                  <a:pos x="T4" y="T5"/>
                </a:cxn>
                <a:cxn ang="0">
                  <a:pos x="T6" y="T7"/>
                </a:cxn>
                <a:cxn ang="0">
                  <a:pos x="T8" y="T9"/>
                </a:cxn>
                <a:cxn ang="0">
                  <a:pos x="T10" y="T11"/>
                </a:cxn>
                <a:cxn ang="0">
                  <a:pos x="T12" y="T13"/>
                </a:cxn>
              </a:cxnLst>
              <a:rect l="0" t="0" r="r" b="b"/>
              <a:pathLst>
                <a:path w="198" h="83">
                  <a:moveTo>
                    <a:pt x="191" y="42"/>
                  </a:moveTo>
                  <a:cubicBezTo>
                    <a:pt x="8" y="0"/>
                    <a:pt x="8" y="0"/>
                    <a:pt x="8" y="0"/>
                  </a:cubicBezTo>
                  <a:cubicBezTo>
                    <a:pt x="0" y="20"/>
                    <a:pt x="0" y="20"/>
                    <a:pt x="0" y="20"/>
                  </a:cubicBezTo>
                  <a:cubicBezTo>
                    <a:pt x="175" y="83"/>
                    <a:pt x="175" y="83"/>
                    <a:pt x="175" y="83"/>
                  </a:cubicBezTo>
                  <a:cubicBezTo>
                    <a:pt x="184" y="61"/>
                    <a:pt x="184" y="61"/>
                    <a:pt x="184" y="61"/>
                  </a:cubicBezTo>
                  <a:cubicBezTo>
                    <a:pt x="184" y="61"/>
                    <a:pt x="192" y="61"/>
                    <a:pt x="196" y="53"/>
                  </a:cubicBezTo>
                  <a:cubicBezTo>
                    <a:pt x="198" y="47"/>
                    <a:pt x="191" y="42"/>
                    <a:pt x="191" y="42"/>
                  </a:cubicBezTo>
                </a:path>
              </a:pathLst>
            </a:custGeom>
            <a:solidFill>
              <a:srgbClr val="FFDB9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1" name="iṣliḋe">
              <a:extLst>
                <a:ext uri="{FF2B5EF4-FFF2-40B4-BE49-F238E27FC236}">
                  <a16:creationId xmlns="" xmlns:a16="http://schemas.microsoft.com/office/drawing/2014/main" id="{CA77756E-6185-464A-8778-F34EECE0AB22}"/>
                </a:ext>
              </a:extLst>
            </p:cNvPr>
            <p:cNvSpPr/>
            <p:nvPr/>
          </p:nvSpPr>
          <p:spPr bwMode="auto">
            <a:xfrm>
              <a:off x="2599654" y="2056169"/>
              <a:ext cx="76893" cy="35489"/>
            </a:xfrm>
            <a:custGeom>
              <a:avLst/>
              <a:gdLst>
                <a:gd name="T0" fmla="*/ 2 w 117"/>
                <a:gd name="T1" fmla="*/ 0 h 54"/>
                <a:gd name="T2" fmla="*/ 0 w 117"/>
                <a:gd name="T3" fmla="*/ 4 h 54"/>
                <a:gd name="T4" fmla="*/ 110 w 117"/>
                <a:gd name="T5" fmla="*/ 54 h 54"/>
                <a:gd name="T6" fmla="*/ 113 w 117"/>
                <a:gd name="T7" fmla="*/ 47 h 54"/>
                <a:gd name="T8" fmla="*/ 117 w 117"/>
                <a:gd name="T9" fmla="*/ 35 h 54"/>
                <a:gd name="T10" fmla="*/ 2 w 117"/>
                <a:gd name="T11" fmla="*/ 0 h 54"/>
              </a:gdLst>
              <a:ahLst/>
              <a:cxnLst>
                <a:cxn ang="0">
                  <a:pos x="T0" y="T1"/>
                </a:cxn>
                <a:cxn ang="0">
                  <a:pos x="T2" y="T3"/>
                </a:cxn>
                <a:cxn ang="0">
                  <a:pos x="T4" y="T5"/>
                </a:cxn>
                <a:cxn ang="0">
                  <a:pos x="T6" y="T7"/>
                </a:cxn>
                <a:cxn ang="0">
                  <a:pos x="T8" y="T9"/>
                </a:cxn>
                <a:cxn ang="0">
                  <a:pos x="T10" y="T11"/>
                </a:cxn>
              </a:cxnLst>
              <a:rect l="0" t="0" r="r" b="b"/>
              <a:pathLst>
                <a:path w="117" h="54">
                  <a:moveTo>
                    <a:pt x="2" y="0"/>
                  </a:moveTo>
                  <a:lnTo>
                    <a:pt x="0" y="4"/>
                  </a:lnTo>
                  <a:lnTo>
                    <a:pt x="110" y="54"/>
                  </a:lnTo>
                  <a:lnTo>
                    <a:pt x="113" y="47"/>
                  </a:lnTo>
                  <a:lnTo>
                    <a:pt x="117" y="35"/>
                  </a:lnTo>
                  <a:lnTo>
                    <a:pt x="2" y="0"/>
                  </a:lnTo>
                  <a:close/>
                </a:path>
              </a:pathLst>
            </a:custGeom>
            <a:solidFill>
              <a:srgbClr val="67666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2" name="iṣlíḑe">
              <a:extLst>
                <a:ext uri="{FF2B5EF4-FFF2-40B4-BE49-F238E27FC236}">
                  <a16:creationId xmlns="" xmlns:a16="http://schemas.microsoft.com/office/drawing/2014/main" id="{2EBA5FA9-2B81-449F-A02F-BEE0089BC444}"/>
                </a:ext>
              </a:extLst>
            </p:cNvPr>
            <p:cNvSpPr/>
            <p:nvPr/>
          </p:nvSpPr>
          <p:spPr bwMode="auto">
            <a:xfrm>
              <a:off x="2599654" y="2056169"/>
              <a:ext cx="76893" cy="35489"/>
            </a:xfrm>
            <a:custGeom>
              <a:avLst/>
              <a:gdLst>
                <a:gd name="T0" fmla="*/ 2 w 117"/>
                <a:gd name="T1" fmla="*/ 0 h 54"/>
                <a:gd name="T2" fmla="*/ 0 w 117"/>
                <a:gd name="T3" fmla="*/ 4 h 54"/>
                <a:gd name="T4" fmla="*/ 110 w 117"/>
                <a:gd name="T5" fmla="*/ 54 h 54"/>
                <a:gd name="T6" fmla="*/ 113 w 117"/>
                <a:gd name="T7" fmla="*/ 47 h 54"/>
                <a:gd name="T8" fmla="*/ 117 w 117"/>
                <a:gd name="T9" fmla="*/ 35 h 54"/>
                <a:gd name="T10" fmla="*/ 2 w 117"/>
                <a:gd name="T11" fmla="*/ 0 h 54"/>
              </a:gdLst>
              <a:ahLst/>
              <a:cxnLst>
                <a:cxn ang="0">
                  <a:pos x="T0" y="T1"/>
                </a:cxn>
                <a:cxn ang="0">
                  <a:pos x="T2" y="T3"/>
                </a:cxn>
                <a:cxn ang="0">
                  <a:pos x="T4" y="T5"/>
                </a:cxn>
                <a:cxn ang="0">
                  <a:pos x="T6" y="T7"/>
                </a:cxn>
                <a:cxn ang="0">
                  <a:pos x="T8" y="T9"/>
                </a:cxn>
                <a:cxn ang="0">
                  <a:pos x="T10" y="T11"/>
                </a:cxn>
              </a:cxnLst>
              <a:rect l="0" t="0" r="r" b="b"/>
              <a:pathLst>
                <a:path w="117" h="54">
                  <a:moveTo>
                    <a:pt x="2" y="0"/>
                  </a:moveTo>
                  <a:lnTo>
                    <a:pt x="0" y="4"/>
                  </a:lnTo>
                  <a:lnTo>
                    <a:pt x="110" y="54"/>
                  </a:lnTo>
                  <a:lnTo>
                    <a:pt x="113" y="47"/>
                  </a:lnTo>
                  <a:lnTo>
                    <a:pt x="117" y="35"/>
                  </a:lnTo>
                  <a:lnTo>
                    <a:pt x="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3" name="ïṡḻîḓé">
              <a:extLst>
                <a:ext uri="{FF2B5EF4-FFF2-40B4-BE49-F238E27FC236}">
                  <a16:creationId xmlns="" xmlns:a16="http://schemas.microsoft.com/office/drawing/2014/main" id="{EE832C99-694C-4E86-A5D3-5E51B3827F35}"/>
                </a:ext>
              </a:extLst>
            </p:cNvPr>
            <p:cNvSpPr/>
            <p:nvPr/>
          </p:nvSpPr>
          <p:spPr bwMode="auto">
            <a:xfrm>
              <a:off x="2673918" y="2079171"/>
              <a:ext cx="2629" cy="7886"/>
            </a:xfrm>
            <a:custGeom>
              <a:avLst/>
              <a:gdLst>
                <a:gd name="T0" fmla="*/ 4 w 4"/>
                <a:gd name="T1" fmla="*/ 0 h 12"/>
                <a:gd name="T2" fmla="*/ 0 w 4"/>
                <a:gd name="T3" fmla="*/ 12 h 12"/>
                <a:gd name="T4" fmla="*/ 2 w 4"/>
                <a:gd name="T5" fmla="*/ 10 h 12"/>
                <a:gd name="T6" fmla="*/ 4 w 4"/>
                <a:gd name="T7" fmla="*/ 0 h 12"/>
                <a:gd name="T8" fmla="*/ 4 w 4"/>
                <a:gd name="T9" fmla="*/ 0 h 12"/>
              </a:gdLst>
              <a:ahLst/>
              <a:cxnLst>
                <a:cxn ang="0">
                  <a:pos x="T0" y="T1"/>
                </a:cxn>
                <a:cxn ang="0">
                  <a:pos x="T2" y="T3"/>
                </a:cxn>
                <a:cxn ang="0">
                  <a:pos x="T4" y="T5"/>
                </a:cxn>
                <a:cxn ang="0">
                  <a:pos x="T6" y="T7"/>
                </a:cxn>
                <a:cxn ang="0">
                  <a:pos x="T8" y="T9"/>
                </a:cxn>
              </a:cxnLst>
              <a:rect l="0" t="0" r="r" b="b"/>
              <a:pathLst>
                <a:path w="4" h="12">
                  <a:moveTo>
                    <a:pt x="4" y="0"/>
                  </a:moveTo>
                  <a:lnTo>
                    <a:pt x="0" y="12"/>
                  </a:lnTo>
                  <a:lnTo>
                    <a:pt x="2" y="10"/>
                  </a:lnTo>
                  <a:lnTo>
                    <a:pt x="4" y="0"/>
                  </a:lnTo>
                  <a:lnTo>
                    <a:pt x="4" y="0"/>
                  </a:lnTo>
                  <a:close/>
                </a:path>
              </a:pathLst>
            </a:custGeom>
            <a:solidFill>
              <a:srgbClr val="C5977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4" name="ïśľîḓé">
              <a:extLst>
                <a:ext uri="{FF2B5EF4-FFF2-40B4-BE49-F238E27FC236}">
                  <a16:creationId xmlns="" xmlns:a16="http://schemas.microsoft.com/office/drawing/2014/main" id="{60E8FE3D-DD20-4189-B350-9CBF3D2FDE4F}"/>
                </a:ext>
              </a:extLst>
            </p:cNvPr>
            <p:cNvSpPr/>
            <p:nvPr/>
          </p:nvSpPr>
          <p:spPr bwMode="auto">
            <a:xfrm>
              <a:off x="2673918" y="2079171"/>
              <a:ext cx="2629" cy="7886"/>
            </a:xfrm>
            <a:custGeom>
              <a:avLst/>
              <a:gdLst>
                <a:gd name="T0" fmla="*/ 4 w 4"/>
                <a:gd name="T1" fmla="*/ 0 h 12"/>
                <a:gd name="T2" fmla="*/ 0 w 4"/>
                <a:gd name="T3" fmla="*/ 12 h 12"/>
                <a:gd name="T4" fmla="*/ 2 w 4"/>
                <a:gd name="T5" fmla="*/ 10 h 12"/>
                <a:gd name="T6" fmla="*/ 4 w 4"/>
                <a:gd name="T7" fmla="*/ 0 h 12"/>
                <a:gd name="T8" fmla="*/ 4 w 4"/>
                <a:gd name="T9" fmla="*/ 0 h 12"/>
              </a:gdLst>
              <a:ahLst/>
              <a:cxnLst>
                <a:cxn ang="0">
                  <a:pos x="T0" y="T1"/>
                </a:cxn>
                <a:cxn ang="0">
                  <a:pos x="T2" y="T3"/>
                </a:cxn>
                <a:cxn ang="0">
                  <a:pos x="T4" y="T5"/>
                </a:cxn>
                <a:cxn ang="0">
                  <a:pos x="T6" y="T7"/>
                </a:cxn>
                <a:cxn ang="0">
                  <a:pos x="T8" y="T9"/>
                </a:cxn>
              </a:cxnLst>
              <a:rect l="0" t="0" r="r" b="b"/>
              <a:pathLst>
                <a:path w="4" h="12">
                  <a:moveTo>
                    <a:pt x="4" y="0"/>
                  </a:moveTo>
                  <a:lnTo>
                    <a:pt x="0" y="12"/>
                  </a:lnTo>
                  <a:lnTo>
                    <a:pt x="2" y="10"/>
                  </a:lnTo>
                  <a:lnTo>
                    <a:pt x="4" y="0"/>
                  </a:lnTo>
                  <a:lnTo>
                    <a:pt x="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5" name="ïṥļîde">
              <a:extLst>
                <a:ext uri="{FF2B5EF4-FFF2-40B4-BE49-F238E27FC236}">
                  <a16:creationId xmlns="" xmlns:a16="http://schemas.microsoft.com/office/drawing/2014/main" id="{BB14F045-7368-4F08-B1A5-BF30D330C07A}"/>
                </a:ext>
              </a:extLst>
            </p:cNvPr>
            <p:cNvSpPr/>
            <p:nvPr/>
          </p:nvSpPr>
          <p:spPr bwMode="auto">
            <a:xfrm>
              <a:off x="2675232" y="2079171"/>
              <a:ext cx="1314" cy="6572"/>
            </a:xfrm>
            <a:custGeom>
              <a:avLst/>
              <a:gdLst>
                <a:gd name="T0" fmla="*/ 2 w 2"/>
                <a:gd name="T1" fmla="*/ 0 h 10"/>
                <a:gd name="T2" fmla="*/ 0 w 2"/>
                <a:gd name="T3" fmla="*/ 10 h 10"/>
                <a:gd name="T4" fmla="*/ 2 w 2"/>
                <a:gd name="T5" fmla="*/ 0 h 10"/>
                <a:gd name="T6" fmla="*/ 2 w 2"/>
                <a:gd name="T7" fmla="*/ 0 h 10"/>
              </a:gdLst>
              <a:ahLst/>
              <a:cxnLst>
                <a:cxn ang="0">
                  <a:pos x="T0" y="T1"/>
                </a:cxn>
                <a:cxn ang="0">
                  <a:pos x="T2" y="T3"/>
                </a:cxn>
                <a:cxn ang="0">
                  <a:pos x="T4" y="T5"/>
                </a:cxn>
                <a:cxn ang="0">
                  <a:pos x="T6" y="T7"/>
                </a:cxn>
              </a:cxnLst>
              <a:rect l="0" t="0" r="r" b="b"/>
              <a:pathLst>
                <a:path w="2" h="10">
                  <a:moveTo>
                    <a:pt x="2" y="0"/>
                  </a:moveTo>
                  <a:lnTo>
                    <a:pt x="0" y="10"/>
                  </a:lnTo>
                  <a:lnTo>
                    <a:pt x="2" y="0"/>
                  </a:lnTo>
                  <a:lnTo>
                    <a:pt x="2" y="0"/>
                  </a:lnTo>
                  <a:close/>
                </a:path>
              </a:pathLst>
            </a:custGeom>
            <a:solidFill>
              <a:srgbClr val="C5B397"/>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6" name="î$ļîḍé">
              <a:extLst>
                <a:ext uri="{FF2B5EF4-FFF2-40B4-BE49-F238E27FC236}">
                  <a16:creationId xmlns="" xmlns:a16="http://schemas.microsoft.com/office/drawing/2014/main" id="{D6F5E90C-47AD-405A-B1AE-98660606087D}"/>
                </a:ext>
              </a:extLst>
            </p:cNvPr>
            <p:cNvSpPr/>
            <p:nvPr/>
          </p:nvSpPr>
          <p:spPr bwMode="auto">
            <a:xfrm>
              <a:off x="2675232" y="2079171"/>
              <a:ext cx="1314" cy="6572"/>
            </a:xfrm>
            <a:custGeom>
              <a:avLst/>
              <a:gdLst>
                <a:gd name="T0" fmla="*/ 2 w 2"/>
                <a:gd name="T1" fmla="*/ 0 h 10"/>
                <a:gd name="T2" fmla="*/ 0 w 2"/>
                <a:gd name="T3" fmla="*/ 10 h 10"/>
                <a:gd name="T4" fmla="*/ 2 w 2"/>
                <a:gd name="T5" fmla="*/ 0 h 10"/>
                <a:gd name="T6" fmla="*/ 2 w 2"/>
                <a:gd name="T7" fmla="*/ 0 h 10"/>
              </a:gdLst>
              <a:ahLst/>
              <a:cxnLst>
                <a:cxn ang="0">
                  <a:pos x="T0" y="T1"/>
                </a:cxn>
                <a:cxn ang="0">
                  <a:pos x="T2" y="T3"/>
                </a:cxn>
                <a:cxn ang="0">
                  <a:pos x="T4" y="T5"/>
                </a:cxn>
                <a:cxn ang="0">
                  <a:pos x="T6" y="T7"/>
                </a:cxn>
              </a:cxnLst>
              <a:rect l="0" t="0" r="r" b="b"/>
              <a:pathLst>
                <a:path w="2" h="10">
                  <a:moveTo>
                    <a:pt x="2" y="0"/>
                  </a:moveTo>
                  <a:lnTo>
                    <a:pt x="0" y="10"/>
                  </a:lnTo>
                  <a:lnTo>
                    <a:pt x="2" y="0"/>
                  </a:lnTo>
                  <a:lnTo>
                    <a:pt x="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7" name="ïSlîḓè">
              <a:extLst>
                <a:ext uri="{FF2B5EF4-FFF2-40B4-BE49-F238E27FC236}">
                  <a16:creationId xmlns="" xmlns:a16="http://schemas.microsoft.com/office/drawing/2014/main" id="{16F96289-320A-48C3-976B-1EE7D29C5A5D}"/>
                </a:ext>
              </a:extLst>
            </p:cNvPr>
            <p:cNvSpPr/>
            <p:nvPr/>
          </p:nvSpPr>
          <p:spPr bwMode="auto">
            <a:xfrm>
              <a:off x="2671946" y="2079171"/>
              <a:ext cx="184017" cy="90037"/>
            </a:xfrm>
            <a:custGeom>
              <a:avLst/>
              <a:gdLst>
                <a:gd name="T0" fmla="*/ 186 w 196"/>
                <a:gd name="T1" fmla="*/ 50 h 96"/>
                <a:gd name="T2" fmla="*/ 5 w 196"/>
                <a:gd name="T3" fmla="*/ 0 h 96"/>
                <a:gd name="T4" fmla="*/ 0 w 196"/>
                <a:gd name="T5" fmla="*/ 13 h 96"/>
                <a:gd name="T6" fmla="*/ 168 w 196"/>
                <a:gd name="T7" fmla="*/ 96 h 96"/>
                <a:gd name="T8" fmla="*/ 189 w 196"/>
                <a:gd name="T9" fmla="*/ 78 h 96"/>
                <a:gd name="T10" fmla="*/ 186 w 196"/>
                <a:gd name="T11" fmla="*/ 50 h 96"/>
              </a:gdLst>
              <a:ahLst/>
              <a:cxnLst>
                <a:cxn ang="0">
                  <a:pos x="T0" y="T1"/>
                </a:cxn>
                <a:cxn ang="0">
                  <a:pos x="T2" y="T3"/>
                </a:cxn>
                <a:cxn ang="0">
                  <a:pos x="T4" y="T5"/>
                </a:cxn>
                <a:cxn ang="0">
                  <a:pos x="T6" y="T7"/>
                </a:cxn>
                <a:cxn ang="0">
                  <a:pos x="T8" y="T9"/>
                </a:cxn>
                <a:cxn ang="0">
                  <a:pos x="T10" y="T11"/>
                </a:cxn>
              </a:cxnLst>
              <a:rect l="0" t="0" r="r" b="b"/>
              <a:pathLst>
                <a:path w="196" h="96">
                  <a:moveTo>
                    <a:pt x="186" y="50"/>
                  </a:moveTo>
                  <a:cubicBezTo>
                    <a:pt x="5" y="0"/>
                    <a:pt x="5" y="0"/>
                    <a:pt x="5" y="0"/>
                  </a:cubicBezTo>
                  <a:cubicBezTo>
                    <a:pt x="0" y="13"/>
                    <a:pt x="0" y="13"/>
                    <a:pt x="0" y="13"/>
                  </a:cubicBezTo>
                  <a:cubicBezTo>
                    <a:pt x="168" y="96"/>
                    <a:pt x="168" y="96"/>
                    <a:pt x="168" y="96"/>
                  </a:cubicBezTo>
                  <a:cubicBezTo>
                    <a:pt x="168" y="96"/>
                    <a:pt x="181" y="95"/>
                    <a:pt x="189" y="78"/>
                  </a:cubicBezTo>
                  <a:cubicBezTo>
                    <a:pt x="196" y="61"/>
                    <a:pt x="186" y="50"/>
                    <a:pt x="186" y="50"/>
                  </a:cubicBezTo>
                  <a:close/>
                </a:path>
              </a:pathLst>
            </a:custGeom>
            <a:solidFill>
              <a:srgbClr val="FFBE92"/>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spTree>
    <p:extLst>
      <p:ext uri="{BB962C8B-B14F-4D97-AF65-F5344CB8AC3E}">
        <p14:creationId xmlns:p14="http://schemas.microsoft.com/office/powerpoint/2010/main" val="2792287903"/>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par>
                                <p:cTn id="8" presetID="42" presetClass="entr" presetSubtype="0" fill="hold"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fade">
                                      <p:cBhvr>
                                        <p:cTn id="10" dur="1000"/>
                                        <p:tgtEl>
                                          <p:spTgt spid="2"/>
                                        </p:tgtEl>
                                      </p:cBhvr>
                                    </p:animEffect>
                                    <p:anim calcmode="lin" valueType="num">
                                      <p:cBhvr>
                                        <p:cTn id="11" dur="1000" fill="hold"/>
                                        <p:tgtEl>
                                          <p:spTgt spid="2"/>
                                        </p:tgtEl>
                                        <p:attrNameLst>
                                          <p:attrName>ppt_x</p:attrName>
                                        </p:attrNameLst>
                                      </p:cBhvr>
                                      <p:tavLst>
                                        <p:tav tm="0">
                                          <p:val>
                                            <p:strVal val="#ppt_x"/>
                                          </p:val>
                                        </p:tav>
                                        <p:tav tm="100000">
                                          <p:val>
                                            <p:strVal val="#ppt_x"/>
                                          </p:val>
                                        </p:tav>
                                      </p:tavLst>
                                    </p:anim>
                                    <p:anim calcmode="lin" valueType="num">
                                      <p:cBhvr>
                                        <p:cTn id="12" dur="1000" fill="hold"/>
                                        <p:tgtEl>
                                          <p:spTgt spid="2"/>
                                        </p:tgtEl>
                                        <p:attrNameLst>
                                          <p:attrName>ppt_y</p:attrName>
                                        </p:attrNameLst>
                                      </p:cBhvr>
                                      <p:tavLst>
                                        <p:tav tm="0">
                                          <p:val>
                                            <p:strVal val="#ppt_y+.1"/>
                                          </p:val>
                                        </p:tav>
                                        <p:tav tm="100000">
                                          <p:val>
                                            <p:strVal val="#ppt_y"/>
                                          </p:val>
                                        </p:tav>
                                      </p:tavLst>
                                    </p:anim>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9"/>
                                        </p:tgtEl>
                                        <p:attrNameLst>
                                          <p:attrName>style.visibility</p:attrName>
                                        </p:attrNameLst>
                                      </p:cBhvr>
                                      <p:to>
                                        <p:strVal val="visible"/>
                                      </p:to>
                                    </p:set>
                                    <p:animEffect transition="in" filter="wipe(up)">
                                      <p:cBhvr>
                                        <p:cTn id="16" dur="500"/>
                                        <p:tgtEl>
                                          <p:spTgt spid="9"/>
                                        </p:tgtEl>
                                      </p:cBhvr>
                                    </p:animEffect>
                                  </p:childTnLst>
                                </p:cTn>
                              </p:par>
                            </p:childTnLst>
                          </p:cTn>
                        </p:par>
                        <p:par>
                          <p:cTn id="17" fill="hold">
                            <p:stCondLst>
                              <p:cond delay="1500"/>
                            </p:stCondLst>
                            <p:childTnLst>
                              <p:par>
                                <p:cTn id="18" presetID="22" presetClass="entr" presetSubtype="8" fill="hold" grpId="0" nodeType="afterEffect">
                                  <p:stCondLst>
                                    <p:cond delay="0"/>
                                  </p:stCondLst>
                                  <p:iterate type="lt">
                                    <p:tmPct val="30000"/>
                                  </p:iterate>
                                  <p:childTnLst>
                                    <p:set>
                                      <p:cBhvr>
                                        <p:cTn id="19" dur="1" fill="hold">
                                          <p:stCondLst>
                                            <p:cond delay="0"/>
                                          </p:stCondLst>
                                        </p:cTn>
                                        <p:tgtEl>
                                          <p:spTgt spid="7"/>
                                        </p:tgtEl>
                                        <p:attrNameLst>
                                          <p:attrName>style.visibility</p:attrName>
                                        </p:attrNameLst>
                                      </p:cBhvr>
                                      <p:to>
                                        <p:strVal val="visible"/>
                                      </p:to>
                                    </p:set>
                                    <p:animEffect transition="in" filter="wipe(left)">
                                      <p:cBhvr>
                                        <p:cTn id="20" dur="100"/>
                                        <p:tgtEl>
                                          <p:spTgt spid="7"/>
                                        </p:tgtEl>
                                      </p:cBhvr>
                                    </p:animEffect>
                                  </p:childTnLst>
                                </p:cTn>
                              </p:par>
                              <p:par>
                                <p:cTn id="21" presetID="36" presetClass="emph" presetSubtype="0" fill="hold" grpId="1" nodeType="withEffect">
                                  <p:stCondLst>
                                    <p:cond delay="0"/>
                                  </p:stCondLst>
                                  <p:iterate type="lt">
                                    <p:tmPct val="30000"/>
                                  </p:iterate>
                                  <p:childTnLst>
                                    <p:animScale>
                                      <p:cBhvr>
                                        <p:cTn id="22" dur="50" autoRev="1" fill="hold">
                                          <p:stCondLst>
                                            <p:cond delay="0"/>
                                          </p:stCondLst>
                                        </p:cTn>
                                        <p:tgtEl>
                                          <p:spTgt spid="7"/>
                                        </p:tgtEl>
                                      </p:cBhvr>
                                      <p:to x="80000" y="100000"/>
                                    </p:animScale>
                                    <p:anim by="(#ppt_w*0.10)" calcmode="lin" valueType="num">
                                      <p:cBhvr>
                                        <p:cTn id="23" dur="50" autoRev="1" fill="hold">
                                          <p:stCondLst>
                                            <p:cond delay="0"/>
                                          </p:stCondLst>
                                        </p:cTn>
                                        <p:tgtEl>
                                          <p:spTgt spid="7"/>
                                        </p:tgtEl>
                                        <p:attrNameLst>
                                          <p:attrName>ppt_x</p:attrName>
                                        </p:attrNameLst>
                                      </p:cBhvr>
                                    </p:anim>
                                    <p:anim by="(-#ppt_w*0.10)" calcmode="lin" valueType="num">
                                      <p:cBhvr>
                                        <p:cTn id="24" dur="50" autoRev="1" fill="hold">
                                          <p:stCondLst>
                                            <p:cond delay="0"/>
                                          </p:stCondLst>
                                        </p:cTn>
                                        <p:tgtEl>
                                          <p:spTgt spid="7"/>
                                        </p:tgtEl>
                                        <p:attrNameLst>
                                          <p:attrName>ppt_y</p:attrName>
                                        </p:attrNameLst>
                                      </p:cBhvr>
                                    </p:anim>
                                    <p:animRot by="-480000">
                                      <p:cBhvr>
                                        <p:cTn id="25" dur="50" autoRev="1"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1331640" y="1347614"/>
            <a:ext cx="6480720" cy="2977740"/>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企业重组，除符合</a:t>
            </a: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59</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号文件规定适用特殊性税务处理规定的外，按以下规定进行税务处理：</a:t>
            </a:r>
            <a:endParaRPr lang="en-US" altLang="zh-CN" sz="1400" dirty="0" smtClean="0">
              <a:solidFill>
                <a:schemeClr val="tx1">
                  <a:lumMod val="95000"/>
                  <a:lumOff val="5000"/>
                </a:schemeClr>
              </a:solidFill>
              <a:latin typeface="微软雅黑" pitchFamily="34" charset="-122"/>
              <a:ea typeface="微软雅黑" pitchFamily="34" charset="-122"/>
              <a:sym typeface="微软雅黑" pitchFamily="34" charset="-122"/>
            </a:endParaRPr>
          </a:p>
          <a:p>
            <a:pPr indent="457200" algn="just" eaLnBrk="0" hangingPunct="0">
              <a:lnSpc>
                <a:spcPct val="150000"/>
              </a:lnSpc>
            </a:pPr>
            <a:r>
              <a:rPr lang="zh-CN" altLang="en-US" sz="1400" dirty="0" smtClean="0">
                <a:solidFill>
                  <a:schemeClr val="tx1">
                    <a:lumMod val="95000"/>
                    <a:lumOff val="5000"/>
                  </a:schemeClr>
                </a:solidFill>
                <a:latin typeface="微软雅黑" pitchFamily="34" charset="-122"/>
                <a:ea typeface="微软雅黑" pitchFamily="34" charset="-122"/>
                <a:sym typeface="微软雅黑" pitchFamily="34" charset="-122"/>
              </a:rPr>
              <a:t>（</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一）企业由法人转变为个人独资企业、合伙企业等非法人组织，或将登记注册地转移至中华人民共和国境外（包括港澳台地区），应视同企业进行清算、分配，股东重新投资成立新企业。企业的全部资产以及股东投资的计税基础均应以公允价值为基础确定。</a:t>
            </a:r>
          </a:p>
          <a:p>
            <a:pPr indent="457200" algn="just" eaLnBrk="0" hangingPunct="0">
              <a:lnSpc>
                <a:spcPct val="150000"/>
              </a:lnSpc>
            </a:pPr>
            <a:r>
              <a:rPr lang="zh-CN" altLang="en-US" sz="1400" dirty="0" smtClean="0">
                <a:solidFill>
                  <a:schemeClr val="tx1">
                    <a:lumMod val="95000"/>
                    <a:lumOff val="5000"/>
                  </a:schemeClr>
                </a:solidFill>
                <a:latin typeface="微软雅黑" pitchFamily="34" charset="-122"/>
                <a:ea typeface="微软雅黑" pitchFamily="34" charset="-122"/>
                <a:sym typeface="微软雅黑" pitchFamily="34" charset="-122"/>
              </a:rPr>
              <a:t>企业</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发生其他法律形式简单改变的，可直接变更税务登记，除另有规定外，有关企业所得税纳税事项（包括亏损结转、税收优惠等权益和义务）由变更后企业承继，但因住所发生变化而不符合税收优惠条件的除外。</a:t>
            </a: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一般性税务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spTree>
    <p:extLst>
      <p:ext uri="{BB962C8B-B14F-4D97-AF65-F5344CB8AC3E}">
        <p14:creationId xmlns:p14="http://schemas.microsoft.com/office/powerpoint/2010/main" val="4042425200"/>
      </p:ext>
    </p:extLst>
  </p:cSld>
  <p:clrMapOvr>
    <a:masterClrMapping/>
  </p:clrMapOvr>
  <mc:AlternateContent xmlns:mc="http://schemas.openxmlformats.org/markup-compatibility/2006" xmlns:p14="http://schemas.microsoft.com/office/powerpoint/2010/main">
    <mc:Choice Requires="p14">
      <p:transition spd="slow" p14:dur="1400" advTm="0">
        <p14:doors dir="vert"/>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1302296" y="1275606"/>
            <a:ext cx="6480720" cy="2939653"/>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1400" dirty="0" smtClean="0">
                <a:solidFill>
                  <a:schemeClr val="tx1">
                    <a:lumMod val="95000"/>
                    <a:lumOff val="5000"/>
                  </a:schemeClr>
                </a:solidFill>
                <a:latin typeface="微软雅黑" pitchFamily="34" charset="-122"/>
                <a:ea typeface="微软雅黑" pitchFamily="34" charset="-122"/>
                <a:sym typeface="微软雅黑" pitchFamily="34" charset="-122"/>
              </a:rPr>
              <a:t>（</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二）企业债务重组，相关交易应按以下规定处理：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1.</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以非货币资产清偿债务，应当分解为转让相关非货币性资产、按非货币性资产公允价值清偿债务两项业务，确认相关资产的所得或损失。</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2.</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发生债权转股权的，应当分解为债务清偿和股权投资两项业务，确认有关债务清偿所得或损失。</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3.</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债务人应当按照支付的债务清偿额低于债务计税基础的差额，确认债务重组所得；债权人应当按照收到的债务清偿额低于债权计税基础的差额，确认债务重组损失。</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4.</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债务人的相关所得税纳税事项原则上保持不变。</a:t>
            </a: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一般性税务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spTree>
    <p:extLst>
      <p:ext uri="{BB962C8B-B14F-4D97-AF65-F5344CB8AC3E}">
        <p14:creationId xmlns:p14="http://schemas.microsoft.com/office/powerpoint/2010/main" val="3522818044"/>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1302296" y="1707654"/>
            <a:ext cx="6480720" cy="1323826"/>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（三）企业股权收购、资产收购重组交易，相关交易应按以下规定处理：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1.</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被收购方应确认股权、资产转让所得或损失。</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2.</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收购方取得股权或资产的计税基础应以公允价值为基础确定。</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3.</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被收购企业的相关所得税事项原则上保持不变。</a:t>
            </a: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一般性税务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grpSp>
        <p:nvGrpSpPr>
          <p:cNvPr id="2" name="组合 1"/>
          <p:cNvGrpSpPr/>
          <p:nvPr/>
        </p:nvGrpSpPr>
        <p:grpSpPr>
          <a:xfrm>
            <a:off x="6059566" y="3147814"/>
            <a:ext cx="1481870" cy="1000098"/>
            <a:chOff x="5051643" y="4077107"/>
            <a:chExt cx="2148183" cy="1294941"/>
          </a:xfrm>
        </p:grpSpPr>
        <p:sp>
          <p:nvSpPr>
            <p:cNvPr id="8" name="Freeform 420"/>
            <p:cNvSpPr>
              <a:spLocks/>
            </p:cNvSpPr>
            <p:nvPr/>
          </p:nvSpPr>
          <p:spPr bwMode="auto">
            <a:xfrm>
              <a:off x="5714941" y="4077107"/>
              <a:ext cx="461294" cy="152258"/>
            </a:xfrm>
            <a:custGeom>
              <a:avLst/>
              <a:gdLst>
                <a:gd name="T0" fmla="*/ 87 w 306"/>
                <a:gd name="T1" fmla="*/ 0 h 101"/>
                <a:gd name="T2" fmla="*/ 219 w 306"/>
                <a:gd name="T3" fmla="*/ 0 h 101"/>
                <a:gd name="T4" fmla="*/ 236 w 306"/>
                <a:gd name="T5" fmla="*/ 2 h 101"/>
                <a:gd name="T6" fmla="*/ 256 w 306"/>
                <a:gd name="T7" fmla="*/ 10 h 101"/>
                <a:gd name="T8" fmla="*/ 275 w 306"/>
                <a:gd name="T9" fmla="*/ 21 h 101"/>
                <a:gd name="T10" fmla="*/ 289 w 306"/>
                <a:gd name="T11" fmla="*/ 33 h 101"/>
                <a:gd name="T12" fmla="*/ 302 w 306"/>
                <a:gd name="T13" fmla="*/ 45 h 101"/>
                <a:gd name="T14" fmla="*/ 306 w 306"/>
                <a:gd name="T15" fmla="*/ 56 h 101"/>
                <a:gd name="T16" fmla="*/ 306 w 306"/>
                <a:gd name="T17" fmla="*/ 101 h 101"/>
                <a:gd name="T18" fmla="*/ 0 w 306"/>
                <a:gd name="T19" fmla="*/ 101 h 101"/>
                <a:gd name="T20" fmla="*/ 2 w 306"/>
                <a:gd name="T21" fmla="*/ 52 h 101"/>
                <a:gd name="T22" fmla="*/ 6 w 306"/>
                <a:gd name="T23" fmla="*/ 41 h 101"/>
                <a:gd name="T24" fmla="*/ 19 w 306"/>
                <a:gd name="T25" fmla="*/ 31 h 101"/>
                <a:gd name="T26" fmla="*/ 33 w 306"/>
                <a:gd name="T27" fmla="*/ 19 h 101"/>
                <a:gd name="T28" fmla="*/ 52 w 306"/>
                <a:gd name="T29" fmla="*/ 10 h 101"/>
                <a:gd name="T30" fmla="*/ 70 w 306"/>
                <a:gd name="T31" fmla="*/ 2 h 101"/>
                <a:gd name="T32" fmla="*/ 87 w 306"/>
                <a:gd name="T33" fmla="*/ 0 h 1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306" h="101">
                  <a:moveTo>
                    <a:pt x="87" y="0"/>
                  </a:moveTo>
                  <a:lnTo>
                    <a:pt x="219" y="0"/>
                  </a:lnTo>
                  <a:lnTo>
                    <a:pt x="236" y="2"/>
                  </a:lnTo>
                  <a:lnTo>
                    <a:pt x="256" y="10"/>
                  </a:lnTo>
                  <a:lnTo>
                    <a:pt x="275" y="21"/>
                  </a:lnTo>
                  <a:lnTo>
                    <a:pt x="289" y="33"/>
                  </a:lnTo>
                  <a:lnTo>
                    <a:pt x="302" y="45"/>
                  </a:lnTo>
                  <a:lnTo>
                    <a:pt x="306" y="56"/>
                  </a:lnTo>
                  <a:lnTo>
                    <a:pt x="306" y="101"/>
                  </a:lnTo>
                  <a:lnTo>
                    <a:pt x="0" y="101"/>
                  </a:lnTo>
                  <a:lnTo>
                    <a:pt x="2" y="52"/>
                  </a:lnTo>
                  <a:lnTo>
                    <a:pt x="6" y="41"/>
                  </a:lnTo>
                  <a:lnTo>
                    <a:pt x="19" y="31"/>
                  </a:lnTo>
                  <a:lnTo>
                    <a:pt x="33" y="19"/>
                  </a:lnTo>
                  <a:lnTo>
                    <a:pt x="52" y="10"/>
                  </a:lnTo>
                  <a:lnTo>
                    <a:pt x="70" y="2"/>
                  </a:lnTo>
                  <a:lnTo>
                    <a:pt x="87" y="0"/>
                  </a:lnTo>
                  <a:close/>
                </a:path>
              </a:pathLst>
            </a:custGeom>
            <a:solidFill>
              <a:srgbClr val="FFA52B"/>
            </a:solidFill>
            <a:ln w="0">
              <a:solidFill>
                <a:srgbClr val="FFA52B"/>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0" name="Freeform 421"/>
            <p:cNvSpPr>
              <a:spLocks/>
            </p:cNvSpPr>
            <p:nvPr/>
          </p:nvSpPr>
          <p:spPr bwMode="auto">
            <a:xfrm>
              <a:off x="5717956" y="5029845"/>
              <a:ext cx="461294" cy="233662"/>
            </a:xfrm>
            <a:custGeom>
              <a:avLst/>
              <a:gdLst>
                <a:gd name="T0" fmla="*/ 4 w 306"/>
                <a:gd name="T1" fmla="*/ 0 h 155"/>
                <a:gd name="T2" fmla="*/ 21 w 306"/>
                <a:gd name="T3" fmla="*/ 2 h 155"/>
                <a:gd name="T4" fmla="*/ 46 w 306"/>
                <a:gd name="T5" fmla="*/ 2 h 155"/>
                <a:gd name="T6" fmla="*/ 77 w 306"/>
                <a:gd name="T7" fmla="*/ 4 h 155"/>
                <a:gd name="T8" fmla="*/ 114 w 306"/>
                <a:gd name="T9" fmla="*/ 6 h 155"/>
                <a:gd name="T10" fmla="*/ 153 w 306"/>
                <a:gd name="T11" fmla="*/ 8 h 155"/>
                <a:gd name="T12" fmla="*/ 190 w 306"/>
                <a:gd name="T13" fmla="*/ 10 h 155"/>
                <a:gd name="T14" fmla="*/ 227 w 306"/>
                <a:gd name="T15" fmla="*/ 12 h 155"/>
                <a:gd name="T16" fmla="*/ 258 w 306"/>
                <a:gd name="T17" fmla="*/ 14 h 155"/>
                <a:gd name="T18" fmla="*/ 283 w 306"/>
                <a:gd name="T19" fmla="*/ 17 h 155"/>
                <a:gd name="T20" fmla="*/ 300 w 306"/>
                <a:gd name="T21" fmla="*/ 19 h 155"/>
                <a:gd name="T22" fmla="*/ 306 w 306"/>
                <a:gd name="T23" fmla="*/ 19 h 155"/>
                <a:gd name="T24" fmla="*/ 203 w 306"/>
                <a:gd name="T25" fmla="*/ 155 h 155"/>
                <a:gd name="T26" fmla="*/ 103 w 306"/>
                <a:gd name="T27" fmla="*/ 155 h 155"/>
                <a:gd name="T28" fmla="*/ 0 w 306"/>
                <a:gd name="T29" fmla="*/ 0 h 155"/>
                <a:gd name="T30" fmla="*/ 4 w 306"/>
                <a:gd name="T31" fmla="*/ 0 h 1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306" h="155">
                  <a:moveTo>
                    <a:pt x="4" y="0"/>
                  </a:moveTo>
                  <a:lnTo>
                    <a:pt x="21" y="2"/>
                  </a:lnTo>
                  <a:lnTo>
                    <a:pt x="46" y="2"/>
                  </a:lnTo>
                  <a:lnTo>
                    <a:pt x="77" y="4"/>
                  </a:lnTo>
                  <a:lnTo>
                    <a:pt x="114" y="6"/>
                  </a:lnTo>
                  <a:lnTo>
                    <a:pt x="153" y="8"/>
                  </a:lnTo>
                  <a:lnTo>
                    <a:pt x="190" y="10"/>
                  </a:lnTo>
                  <a:lnTo>
                    <a:pt x="227" y="12"/>
                  </a:lnTo>
                  <a:lnTo>
                    <a:pt x="258" y="14"/>
                  </a:lnTo>
                  <a:lnTo>
                    <a:pt x="283" y="17"/>
                  </a:lnTo>
                  <a:lnTo>
                    <a:pt x="300" y="19"/>
                  </a:lnTo>
                  <a:lnTo>
                    <a:pt x="306" y="19"/>
                  </a:lnTo>
                  <a:lnTo>
                    <a:pt x="203" y="155"/>
                  </a:lnTo>
                  <a:lnTo>
                    <a:pt x="103" y="155"/>
                  </a:lnTo>
                  <a:lnTo>
                    <a:pt x="0" y="0"/>
                  </a:lnTo>
                  <a:lnTo>
                    <a:pt x="4" y="0"/>
                  </a:lnTo>
                  <a:close/>
                </a:path>
              </a:pathLst>
            </a:custGeom>
            <a:solidFill>
              <a:srgbClr val="F2E6A6"/>
            </a:solidFill>
            <a:ln w="0">
              <a:solidFill>
                <a:srgbClr val="F2E6A6"/>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4" name="Freeform 422"/>
            <p:cNvSpPr>
              <a:spLocks/>
            </p:cNvSpPr>
            <p:nvPr/>
          </p:nvSpPr>
          <p:spPr bwMode="auto">
            <a:xfrm>
              <a:off x="5714941" y="4229365"/>
              <a:ext cx="464309" cy="875856"/>
            </a:xfrm>
            <a:custGeom>
              <a:avLst/>
              <a:gdLst>
                <a:gd name="T0" fmla="*/ 0 w 308"/>
                <a:gd name="T1" fmla="*/ 0 h 581"/>
                <a:gd name="T2" fmla="*/ 308 w 308"/>
                <a:gd name="T3" fmla="*/ 0 h 581"/>
                <a:gd name="T4" fmla="*/ 308 w 308"/>
                <a:gd name="T5" fmla="*/ 19 h 581"/>
                <a:gd name="T6" fmla="*/ 308 w 308"/>
                <a:gd name="T7" fmla="*/ 500 h 581"/>
                <a:gd name="T8" fmla="*/ 308 w 308"/>
                <a:gd name="T9" fmla="*/ 527 h 581"/>
                <a:gd name="T10" fmla="*/ 308 w 308"/>
                <a:gd name="T11" fmla="*/ 545 h 581"/>
                <a:gd name="T12" fmla="*/ 308 w 308"/>
                <a:gd name="T13" fmla="*/ 548 h 581"/>
                <a:gd name="T14" fmla="*/ 308 w 308"/>
                <a:gd name="T15" fmla="*/ 550 h 581"/>
                <a:gd name="T16" fmla="*/ 304 w 308"/>
                <a:gd name="T17" fmla="*/ 554 h 581"/>
                <a:gd name="T18" fmla="*/ 295 w 308"/>
                <a:gd name="T19" fmla="*/ 560 h 581"/>
                <a:gd name="T20" fmla="*/ 285 w 308"/>
                <a:gd name="T21" fmla="*/ 568 h 581"/>
                <a:gd name="T22" fmla="*/ 271 w 308"/>
                <a:gd name="T23" fmla="*/ 576 h 581"/>
                <a:gd name="T24" fmla="*/ 258 w 308"/>
                <a:gd name="T25" fmla="*/ 581 h 581"/>
                <a:gd name="T26" fmla="*/ 246 w 308"/>
                <a:gd name="T27" fmla="*/ 581 h 581"/>
                <a:gd name="T28" fmla="*/ 229 w 308"/>
                <a:gd name="T29" fmla="*/ 574 h 581"/>
                <a:gd name="T30" fmla="*/ 215 w 308"/>
                <a:gd name="T31" fmla="*/ 564 h 581"/>
                <a:gd name="T32" fmla="*/ 203 w 308"/>
                <a:gd name="T33" fmla="*/ 554 h 581"/>
                <a:gd name="T34" fmla="*/ 192 w 308"/>
                <a:gd name="T35" fmla="*/ 545 h 581"/>
                <a:gd name="T36" fmla="*/ 188 w 308"/>
                <a:gd name="T37" fmla="*/ 543 h 581"/>
                <a:gd name="T38" fmla="*/ 186 w 308"/>
                <a:gd name="T39" fmla="*/ 545 h 581"/>
                <a:gd name="T40" fmla="*/ 176 w 308"/>
                <a:gd name="T41" fmla="*/ 552 h 581"/>
                <a:gd name="T42" fmla="*/ 163 w 308"/>
                <a:gd name="T43" fmla="*/ 558 h 581"/>
                <a:gd name="T44" fmla="*/ 149 w 308"/>
                <a:gd name="T45" fmla="*/ 566 h 581"/>
                <a:gd name="T46" fmla="*/ 132 w 308"/>
                <a:gd name="T47" fmla="*/ 570 h 581"/>
                <a:gd name="T48" fmla="*/ 118 w 308"/>
                <a:gd name="T49" fmla="*/ 572 h 581"/>
                <a:gd name="T50" fmla="*/ 105 w 308"/>
                <a:gd name="T51" fmla="*/ 570 h 581"/>
                <a:gd name="T52" fmla="*/ 91 w 308"/>
                <a:gd name="T53" fmla="*/ 564 h 581"/>
                <a:gd name="T54" fmla="*/ 77 w 308"/>
                <a:gd name="T55" fmla="*/ 554 h 581"/>
                <a:gd name="T56" fmla="*/ 64 w 308"/>
                <a:gd name="T57" fmla="*/ 545 h 581"/>
                <a:gd name="T58" fmla="*/ 56 w 308"/>
                <a:gd name="T59" fmla="*/ 537 h 581"/>
                <a:gd name="T60" fmla="*/ 54 w 308"/>
                <a:gd name="T61" fmla="*/ 535 h 581"/>
                <a:gd name="T62" fmla="*/ 54 w 308"/>
                <a:gd name="T63" fmla="*/ 537 h 581"/>
                <a:gd name="T64" fmla="*/ 52 w 308"/>
                <a:gd name="T65" fmla="*/ 539 h 581"/>
                <a:gd name="T66" fmla="*/ 50 w 308"/>
                <a:gd name="T67" fmla="*/ 545 h 581"/>
                <a:gd name="T68" fmla="*/ 48 w 308"/>
                <a:gd name="T69" fmla="*/ 552 h 581"/>
                <a:gd name="T70" fmla="*/ 46 w 308"/>
                <a:gd name="T71" fmla="*/ 558 h 581"/>
                <a:gd name="T72" fmla="*/ 44 w 308"/>
                <a:gd name="T73" fmla="*/ 564 h 581"/>
                <a:gd name="T74" fmla="*/ 39 w 308"/>
                <a:gd name="T75" fmla="*/ 568 h 581"/>
                <a:gd name="T76" fmla="*/ 35 w 308"/>
                <a:gd name="T77" fmla="*/ 572 h 581"/>
                <a:gd name="T78" fmla="*/ 31 w 308"/>
                <a:gd name="T79" fmla="*/ 574 h 581"/>
                <a:gd name="T80" fmla="*/ 27 w 308"/>
                <a:gd name="T81" fmla="*/ 572 h 581"/>
                <a:gd name="T82" fmla="*/ 23 w 308"/>
                <a:gd name="T83" fmla="*/ 568 h 581"/>
                <a:gd name="T84" fmla="*/ 10 w 308"/>
                <a:gd name="T85" fmla="*/ 548 h 581"/>
                <a:gd name="T86" fmla="*/ 4 w 308"/>
                <a:gd name="T87" fmla="*/ 535 h 581"/>
                <a:gd name="T88" fmla="*/ 2 w 308"/>
                <a:gd name="T89" fmla="*/ 531 h 581"/>
                <a:gd name="T90" fmla="*/ 0 w 308"/>
                <a:gd name="T91" fmla="*/ 527 h 581"/>
                <a:gd name="T92" fmla="*/ 0 w 308"/>
                <a:gd name="T93" fmla="*/ 508 h 581"/>
                <a:gd name="T94" fmla="*/ 0 w 308"/>
                <a:gd name="T95" fmla="*/ 481 h 581"/>
                <a:gd name="T96" fmla="*/ 0 w 308"/>
                <a:gd name="T97" fmla="*/ 0 h 581"/>
                <a:gd name="T98" fmla="*/ 0 w 308"/>
                <a:gd name="T99" fmla="*/ 0 h 58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308" h="581">
                  <a:moveTo>
                    <a:pt x="0" y="0"/>
                  </a:moveTo>
                  <a:lnTo>
                    <a:pt x="308" y="0"/>
                  </a:lnTo>
                  <a:lnTo>
                    <a:pt x="308" y="19"/>
                  </a:lnTo>
                  <a:lnTo>
                    <a:pt x="308" y="500"/>
                  </a:lnTo>
                  <a:lnTo>
                    <a:pt x="308" y="527"/>
                  </a:lnTo>
                  <a:lnTo>
                    <a:pt x="308" y="545"/>
                  </a:lnTo>
                  <a:lnTo>
                    <a:pt x="308" y="548"/>
                  </a:lnTo>
                  <a:lnTo>
                    <a:pt x="308" y="550"/>
                  </a:lnTo>
                  <a:lnTo>
                    <a:pt x="304" y="554"/>
                  </a:lnTo>
                  <a:lnTo>
                    <a:pt x="295" y="560"/>
                  </a:lnTo>
                  <a:lnTo>
                    <a:pt x="285" y="568"/>
                  </a:lnTo>
                  <a:lnTo>
                    <a:pt x="271" y="576"/>
                  </a:lnTo>
                  <a:lnTo>
                    <a:pt x="258" y="581"/>
                  </a:lnTo>
                  <a:lnTo>
                    <a:pt x="246" y="581"/>
                  </a:lnTo>
                  <a:lnTo>
                    <a:pt x="229" y="574"/>
                  </a:lnTo>
                  <a:lnTo>
                    <a:pt x="215" y="564"/>
                  </a:lnTo>
                  <a:lnTo>
                    <a:pt x="203" y="554"/>
                  </a:lnTo>
                  <a:lnTo>
                    <a:pt x="192" y="545"/>
                  </a:lnTo>
                  <a:lnTo>
                    <a:pt x="188" y="543"/>
                  </a:lnTo>
                  <a:lnTo>
                    <a:pt x="186" y="545"/>
                  </a:lnTo>
                  <a:lnTo>
                    <a:pt x="176" y="552"/>
                  </a:lnTo>
                  <a:lnTo>
                    <a:pt x="163" y="558"/>
                  </a:lnTo>
                  <a:lnTo>
                    <a:pt x="149" y="566"/>
                  </a:lnTo>
                  <a:lnTo>
                    <a:pt x="132" y="570"/>
                  </a:lnTo>
                  <a:lnTo>
                    <a:pt x="118" y="572"/>
                  </a:lnTo>
                  <a:lnTo>
                    <a:pt x="105" y="570"/>
                  </a:lnTo>
                  <a:lnTo>
                    <a:pt x="91" y="564"/>
                  </a:lnTo>
                  <a:lnTo>
                    <a:pt x="77" y="554"/>
                  </a:lnTo>
                  <a:lnTo>
                    <a:pt x="64" y="545"/>
                  </a:lnTo>
                  <a:lnTo>
                    <a:pt x="56" y="537"/>
                  </a:lnTo>
                  <a:lnTo>
                    <a:pt x="54" y="535"/>
                  </a:lnTo>
                  <a:lnTo>
                    <a:pt x="54" y="537"/>
                  </a:lnTo>
                  <a:lnTo>
                    <a:pt x="52" y="539"/>
                  </a:lnTo>
                  <a:lnTo>
                    <a:pt x="50" y="545"/>
                  </a:lnTo>
                  <a:lnTo>
                    <a:pt x="48" y="552"/>
                  </a:lnTo>
                  <a:lnTo>
                    <a:pt x="46" y="558"/>
                  </a:lnTo>
                  <a:lnTo>
                    <a:pt x="44" y="564"/>
                  </a:lnTo>
                  <a:lnTo>
                    <a:pt x="39" y="568"/>
                  </a:lnTo>
                  <a:lnTo>
                    <a:pt x="35" y="572"/>
                  </a:lnTo>
                  <a:lnTo>
                    <a:pt x="31" y="574"/>
                  </a:lnTo>
                  <a:lnTo>
                    <a:pt x="27" y="572"/>
                  </a:lnTo>
                  <a:lnTo>
                    <a:pt x="23" y="568"/>
                  </a:lnTo>
                  <a:lnTo>
                    <a:pt x="10" y="548"/>
                  </a:lnTo>
                  <a:lnTo>
                    <a:pt x="4" y="535"/>
                  </a:lnTo>
                  <a:lnTo>
                    <a:pt x="2" y="531"/>
                  </a:lnTo>
                  <a:lnTo>
                    <a:pt x="0" y="527"/>
                  </a:lnTo>
                  <a:lnTo>
                    <a:pt x="0" y="508"/>
                  </a:lnTo>
                  <a:lnTo>
                    <a:pt x="0" y="481"/>
                  </a:lnTo>
                  <a:lnTo>
                    <a:pt x="0" y="0"/>
                  </a:lnTo>
                  <a:lnTo>
                    <a:pt x="0" y="0"/>
                  </a:lnTo>
                  <a:close/>
                </a:path>
              </a:pathLst>
            </a:custGeom>
            <a:solidFill>
              <a:srgbClr val="FF3147"/>
            </a:solidFill>
            <a:ln w="0">
              <a:solidFill>
                <a:srgbClr val="FF3147"/>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5" name="Freeform 423"/>
            <p:cNvSpPr>
              <a:spLocks/>
            </p:cNvSpPr>
            <p:nvPr/>
          </p:nvSpPr>
          <p:spPr bwMode="auto">
            <a:xfrm>
              <a:off x="5870214" y="5254462"/>
              <a:ext cx="162810" cy="117585"/>
            </a:xfrm>
            <a:custGeom>
              <a:avLst/>
              <a:gdLst>
                <a:gd name="T0" fmla="*/ 0 w 108"/>
                <a:gd name="T1" fmla="*/ 0 h 78"/>
                <a:gd name="T2" fmla="*/ 54 w 108"/>
                <a:gd name="T3" fmla="*/ 2 h 78"/>
                <a:gd name="T4" fmla="*/ 108 w 108"/>
                <a:gd name="T5" fmla="*/ 0 h 78"/>
                <a:gd name="T6" fmla="*/ 56 w 108"/>
                <a:gd name="T7" fmla="*/ 76 h 78"/>
                <a:gd name="T8" fmla="*/ 52 w 108"/>
                <a:gd name="T9" fmla="*/ 78 h 78"/>
                <a:gd name="T10" fmla="*/ 50 w 108"/>
                <a:gd name="T11" fmla="*/ 76 h 78"/>
                <a:gd name="T12" fmla="*/ 0 w 108"/>
                <a:gd name="T13" fmla="*/ 0 h 78"/>
              </a:gdLst>
              <a:ahLst/>
              <a:cxnLst>
                <a:cxn ang="0">
                  <a:pos x="T0" y="T1"/>
                </a:cxn>
                <a:cxn ang="0">
                  <a:pos x="T2" y="T3"/>
                </a:cxn>
                <a:cxn ang="0">
                  <a:pos x="T4" y="T5"/>
                </a:cxn>
                <a:cxn ang="0">
                  <a:pos x="T6" y="T7"/>
                </a:cxn>
                <a:cxn ang="0">
                  <a:pos x="T8" y="T9"/>
                </a:cxn>
                <a:cxn ang="0">
                  <a:pos x="T10" y="T11"/>
                </a:cxn>
                <a:cxn ang="0">
                  <a:pos x="T12" y="T13"/>
                </a:cxn>
              </a:cxnLst>
              <a:rect l="0" t="0" r="r" b="b"/>
              <a:pathLst>
                <a:path w="108" h="78">
                  <a:moveTo>
                    <a:pt x="0" y="0"/>
                  </a:moveTo>
                  <a:lnTo>
                    <a:pt x="54" y="2"/>
                  </a:lnTo>
                  <a:lnTo>
                    <a:pt x="108" y="0"/>
                  </a:lnTo>
                  <a:lnTo>
                    <a:pt x="56" y="76"/>
                  </a:lnTo>
                  <a:lnTo>
                    <a:pt x="52" y="78"/>
                  </a:lnTo>
                  <a:lnTo>
                    <a:pt x="50" y="76"/>
                  </a:lnTo>
                  <a:lnTo>
                    <a:pt x="0" y="0"/>
                  </a:lnTo>
                  <a:close/>
                </a:path>
              </a:pathLst>
            </a:custGeom>
            <a:solidFill>
              <a:srgbClr val="423648"/>
            </a:solidFill>
            <a:ln w="0">
              <a:solidFill>
                <a:srgbClr val="423648"/>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6" name="Freeform 424"/>
            <p:cNvSpPr>
              <a:spLocks/>
            </p:cNvSpPr>
            <p:nvPr/>
          </p:nvSpPr>
          <p:spPr bwMode="auto">
            <a:xfrm>
              <a:off x="5054658" y="5219789"/>
              <a:ext cx="449234" cy="152258"/>
            </a:xfrm>
            <a:custGeom>
              <a:avLst/>
              <a:gdLst>
                <a:gd name="T0" fmla="*/ 298 w 298"/>
                <a:gd name="T1" fmla="*/ 0 h 101"/>
                <a:gd name="T2" fmla="*/ 296 w 298"/>
                <a:gd name="T3" fmla="*/ 45 h 101"/>
                <a:gd name="T4" fmla="*/ 291 w 298"/>
                <a:gd name="T5" fmla="*/ 56 h 101"/>
                <a:gd name="T6" fmla="*/ 281 w 298"/>
                <a:gd name="T7" fmla="*/ 68 h 101"/>
                <a:gd name="T8" fmla="*/ 265 w 298"/>
                <a:gd name="T9" fmla="*/ 81 h 101"/>
                <a:gd name="T10" fmla="*/ 248 w 298"/>
                <a:gd name="T11" fmla="*/ 91 h 101"/>
                <a:gd name="T12" fmla="*/ 230 w 298"/>
                <a:gd name="T13" fmla="*/ 97 h 101"/>
                <a:gd name="T14" fmla="*/ 213 w 298"/>
                <a:gd name="T15" fmla="*/ 101 h 101"/>
                <a:gd name="T16" fmla="*/ 83 w 298"/>
                <a:gd name="T17" fmla="*/ 101 h 101"/>
                <a:gd name="T18" fmla="*/ 62 w 298"/>
                <a:gd name="T19" fmla="*/ 97 h 101"/>
                <a:gd name="T20" fmla="*/ 42 w 298"/>
                <a:gd name="T21" fmla="*/ 87 h 101"/>
                <a:gd name="T22" fmla="*/ 21 w 298"/>
                <a:gd name="T23" fmla="*/ 74 h 101"/>
                <a:gd name="T24" fmla="*/ 6 w 298"/>
                <a:gd name="T25" fmla="*/ 60 h 101"/>
                <a:gd name="T26" fmla="*/ 0 w 298"/>
                <a:gd name="T27" fmla="*/ 48 h 101"/>
                <a:gd name="T28" fmla="*/ 0 w 298"/>
                <a:gd name="T29" fmla="*/ 0 h 101"/>
                <a:gd name="T30" fmla="*/ 298 w 298"/>
                <a:gd name="T31" fmla="*/ 0 h 1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298" h="101">
                  <a:moveTo>
                    <a:pt x="298" y="0"/>
                  </a:moveTo>
                  <a:lnTo>
                    <a:pt x="296" y="45"/>
                  </a:lnTo>
                  <a:lnTo>
                    <a:pt x="291" y="56"/>
                  </a:lnTo>
                  <a:lnTo>
                    <a:pt x="281" y="68"/>
                  </a:lnTo>
                  <a:lnTo>
                    <a:pt x="265" y="81"/>
                  </a:lnTo>
                  <a:lnTo>
                    <a:pt x="248" y="91"/>
                  </a:lnTo>
                  <a:lnTo>
                    <a:pt x="230" y="97"/>
                  </a:lnTo>
                  <a:lnTo>
                    <a:pt x="213" y="101"/>
                  </a:lnTo>
                  <a:lnTo>
                    <a:pt x="83" y="101"/>
                  </a:lnTo>
                  <a:lnTo>
                    <a:pt x="62" y="97"/>
                  </a:lnTo>
                  <a:lnTo>
                    <a:pt x="42" y="87"/>
                  </a:lnTo>
                  <a:lnTo>
                    <a:pt x="21" y="74"/>
                  </a:lnTo>
                  <a:lnTo>
                    <a:pt x="6" y="60"/>
                  </a:lnTo>
                  <a:lnTo>
                    <a:pt x="0" y="48"/>
                  </a:lnTo>
                  <a:lnTo>
                    <a:pt x="0" y="0"/>
                  </a:lnTo>
                  <a:lnTo>
                    <a:pt x="298" y="0"/>
                  </a:lnTo>
                  <a:close/>
                </a:path>
              </a:pathLst>
            </a:custGeom>
            <a:solidFill>
              <a:srgbClr val="FFA52B"/>
            </a:solidFill>
            <a:ln w="0">
              <a:solidFill>
                <a:srgbClr val="FFA52B"/>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7" name="Freeform 425"/>
            <p:cNvSpPr>
              <a:spLocks/>
            </p:cNvSpPr>
            <p:nvPr/>
          </p:nvSpPr>
          <p:spPr bwMode="auto">
            <a:xfrm>
              <a:off x="5054658" y="4185647"/>
              <a:ext cx="449234" cy="230647"/>
            </a:xfrm>
            <a:custGeom>
              <a:avLst/>
              <a:gdLst>
                <a:gd name="T0" fmla="*/ 101 w 298"/>
                <a:gd name="T1" fmla="*/ 0 h 153"/>
                <a:gd name="T2" fmla="*/ 199 w 298"/>
                <a:gd name="T3" fmla="*/ 0 h 153"/>
                <a:gd name="T4" fmla="*/ 298 w 298"/>
                <a:gd name="T5" fmla="*/ 135 h 153"/>
                <a:gd name="T6" fmla="*/ 294 w 298"/>
                <a:gd name="T7" fmla="*/ 137 h 153"/>
                <a:gd name="T8" fmla="*/ 277 w 298"/>
                <a:gd name="T9" fmla="*/ 139 h 153"/>
                <a:gd name="T10" fmla="*/ 252 w 298"/>
                <a:gd name="T11" fmla="*/ 139 h 153"/>
                <a:gd name="T12" fmla="*/ 221 w 298"/>
                <a:gd name="T13" fmla="*/ 141 h 153"/>
                <a:gd name="T14" fmla="*/ 186 w 298"/>
                <a:gd name="T15" fmla="*/ 145 h 153"/>
                <a:gd name="T16" fmla="*/ 149 w 298"/>
                <a:gd name="T17" fmla="*/ 147 h 153"/>
                <a:gd name="T18" fmla="*/ 112 w 298"/>
                <a:gd name="T19" fmla="*/ 149 h 153"/>
                <a:gd name="T20" fmla="*/ 75 w 298"/>
                <a:gd name="T21" fmla="*/ 151 h 153"/>
                <a:gd name="T22" fmla="*/ 44 w 298"/>
                <a:gd name="T23" fmla="*/ 153 h 153"/>
                <a:gd name="T24" fmla="*/ 21 w 298"/>
                <a:gd name="T25" fmla="*/ 153 h 153"/>
                <a:gd name="T26" fmla="*/ 4 w 298"/>
                <a:gd name="T27" fmla="*/ 153 h 153"/>
                <a:gd name="T28" fmla="*/ 0 w 298"/>
                <a:gd name="T29" fmla="*/ 153 h 153"/>
                <a:gd name="T30" fmla="*/ 101 w 298"/>
                <a:gd name="T31" fmla="*/ 0 h 1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298" h="153">
                  <a:moveTo>
                    <a:pt x="101" y="0"/>
                  </a:moveTo>
                  <a:lnTo>
                    <a:pt x="199" y="0"/>
                  </a:lnTo>
                  <a:lnTo>
                    <a:pt x="298" y="135"/>
                  </a:lnTo>
                  <a:lnTo>
                    <a:pt x="294" y="137"/>
                  </a:lnTo>
                  <a:lnTo>
                    <a:pt x="277" y="139"/>
                  </a:lnTo>
                  <a:lnTo>
                    <a:pt x="252" y="139"/>
                  </a:lnTo>
                  <a:lnTo>
                    <a:pt x="221" y="141"/>
                  </a:lnTo>
                  <a:lnTo>
                    <a:pt x="186" y="145"/>
                  </a:lnTo>
                  <a:lnTo>
                    <a:pt x="149" y="147"/>
                  </a:lnTo>
                  <a:lnTo>
                    <a:pt x="112" y="149"/>
                  </a:lnTo>
                  <a:lnTo>
                    <a:pt x="75" y="151"/>
                  </a:lnTo>
                  <a:lnTo>
                    <a:pt x="44" y="153"/>
                  </a:lnTo>
                  <a:lnTo>
                    <a:pt x="21" y="153"/>
                  </a:lnTo>
                  <a:lnTo>
                    <a:pt x="4" y="153"/>
                  </a:lnTo>
                  <a:lnTo>
                    <a:pt x="0" y="153"/>
                  </a:lnTo>
                  <a:lnTo>
                    <a:pt x="101" y="0"/>
                  </a:lnTo>
                  <a:close/>
                </a:path>
              </a:pathLst>
            </a:custGeom>
            <a:solidFill>
              <a:srgbClr val="F2E6A6"/>
            </a:solidFill>
            <a:ln w="0">
              <a:solidFill>
                <a:srgbClr val="F2E6A6"/>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8" name="Freeform 426"/>
            <p:cNvSpPr>
              <a:spLocks/>
            </p:cNvSpPr>
            <p:nvPr/>
          </p:nvSpPr>
          <p:spPr bwMode="auto">
            <a:xfrm>
              <a:off x="5051643" y="4342427"/>
              <a:ext cx="452249" cy="877363"/>
            </a:xfrm>
            <a:custGeom>
              <a:avLst/>
              <a:gdLst>
                <a:gd name="T0" fmla="*/ 252 w 300"/>
                <a:gd name="T1" fmla="*/ 0 h 582"/>
                <a:gd name="T2" fmla="*/ 265 w 300"/>
                <a:gd name="T3" fmla="*/ 6 h 582"/>
                <a:gd name="T4" fmla="*/ 279 w 300"/>
                <a:gd name="T5" fmla="*/ 14 h 582"/>
                <a:gd name="T6" fmla="*/ 289 w 300"/>
                <a:gd name="T7" fmla="*/ 22 h 582"/>
                <a:gd name="T8" fmla="*/ 298 w 300"/>
                <a:gd name="T9" fmla="*/ 28 h 582"/>
                <a:gd name="T10" fmla="*/ 300 w 300"/>
                <a:gd name="T11" fmla="*/ 31 h 582"/>
                <a:gd name="T12" fmla="*/ 300 w 300"/>
                <a:gd name="T13" fmla="*/ 35 h 582"/>
                <a:gd name="T14" fmla="*/ 300 w 300"/>
                <a:gd name="T15" fmla="*/ 37 h 582"/>
                <a:gd name="T16" fmla="*/ 300 w 300"/>
                <a:gd name="T17" fmla="*/ 55 h 582"/>
                <a:gd name="T18" fmla="*/ 300 w 300"/>
                <a:gd name="T19" fmla="*/ 82 h 582"/>
                <a:gd name="T20" fmla="*/ 300 w 300"/>
                <a:gd name="T21" fmla="*/ 561 h 582"/>
                <a:gd name="T22" fmla="*/ 300 w 300"/>
                <a:gd name="T23" fmla="*/ 582 h 582"/>
                <a:gd name="T24" fmla="*/ 0 w 300"/>
                <a:gd name="T25" fmla="*/ 582 h 582"/>
                <a:gd name="T26" fmla="*/ 0 w 300"/>
                <a:gd name="T27" fmla="*/ 580 h 582"/>
                <a:gd name="T28" fmla="*/ 0 w 300"/>
                <a:gd name="T29" fmla="*/ 101 h 582"/>
                <a:gd name="T30" fmla="*/ 0 w 300"/>
                <a:gd name="T31" fmla="*/ 74 h 582"/>
                <a:gd name="T32" fmla="*/ 0 w 300"/>
                <a:gd name="T33" fmla="*/ 55 h 582"/>
                <a:gd name="T34" fmla="*/ 2 w 300"/>
                <a:gd name="T35" fmla="*/ 49 h 582"/>
                <a:gd name="T36" fmla="*/ 4 w 300"/>
                <a:gd name="T37" fmla="*/ 45 h 582"/>
                <a:gd name="T38" fmla="*/ 11 w 300"/>
                <a:gd name="T39" fmla="*/ 35 h 582"/>
                <a:gd name="T40" fmla="*/ 23 w 300"/>
                <a:gd name="T41" fmla="*/ 14 h 582"/>
                <a:gd name="T42" fmla="*/ 27 w 300"/>
                <a:gd name="T43" fmla="*/ 10 h 582"/>
                <a:gd name="T44" fmla="*/ 31 w 300"/>
                <a:gd name="T45" fmla="*/ 8 h 582"/>
                <a:gd name="T46" fmla="*/ 35 w 300"/>
                <a:gd name="T47" fmla="*/ 10 h 582"/>
                <a:gd name="T48" fmla="*/ 39 w 300"/>
                <a:gd name="T49" fmla="*/ 14 h 582"/>
                <a:gd name="T50" fmla="*/ 42 w 300"/>
                <a:gd name="T51" fmla="*/ 18 h 582"/>
                <a:gd name="T52" fmla="*/ 46 w 300"/>
                <a:gd name="T53" fmla="*/ 24 h 582"/>
                <a:gd name="T54" fmla="*/ 48 w 300"/>
                <a:gd name="T55" fmla="*/ 31 h 582"/>
                <a:gd name="T56" fmla="*/ 50 w 300"/>
                <a:gd name="T57" fmla="*/ 37 h 582"/>
                <a:gd name="T58" fmla="*/ 52 w 300"/>
                <a:gd name="T59" fmla="*/ 41 h 582"/>
                <a:gd name="T60" fmla="*/ 52 w 300"/>
                <a:gd name="T61" fmla="*/ 45 h 582"/>
                <a:gd name="T62" fmla="*/ 52 w 300"/>
                <a:gd name="T63" fmla="*/ 47 h 582"/>
                <a:gd name="T64" fmla="*/ 56 w 300"/>
                <a:gd name="T65" fmla="*/ 43 h 582"/>
                <a:gd name="T66" fmla="*/ 62 w 300"/>
                <a:gd name="T67" fmla="*/ 37 h 582"/>
                <a:gd name="T68" fmla="*/ 75 w 300"/>
                <a:gd name="T69" fmla="*/ 26 h 582"/>
                <a:gd name="T70" fmla="*/ 89 w 300"/>
                <a:gd name="T71" fmla="*/ 18 h 582"/>
                <a:gd name="T72" fmla="*/ 103 w 300"/>
                <a:gd name="T73" fmla="*/ 12 h 582"/>
                <a:gd name="T74" fmla="*/ 116 w 300"/>
                <a:gd name="T75" fmla="*/ 8 h 582"/>
                <a:gd name="T76" fmla="*/ 130 w 300"/>
                <a:gd name="T77" fmla="*/ 10 h 582"/>
                <a:gd name="T78" fmla="*/ 145 w 300"/>
                <a:gd name="T79" fmla="*/ 16 h 582"/>
                <a:gd name="T80" fmla="*/ 159 w 300"/>
                <a:gd name="T81" fmla="*/ 24 h 582"/>
                <a:gd name="T82" fmla="*/ 172 w 300"/>
                <a:gd name="T83" fmla="*/ 31 h 582"/>
                <a:gd name="T84" fmla="*/ 182 w 300"/>
                <a:gd name="T85" fmla="*/ 37 h 582"/>
                <a:gd name="T86" fmla="*/ 184 w 300"/>
                <a:gd name="T87" fmla="*/ 39 h 582"/>
                <a:gd name="T88" fmla="*/ 188 w 300"/>
                <a:gd name="T89" fmla="*/ 35 h 582"/>
                <a:gd name="T90" fmla="*/ 196 w 300"/>
                <a:gd name="T91" fmla="*/ 26 h 582"/>
                <a:gd name="T92" fmla="*/ 211 w 300"/>
                <a:gd name="T93" fmla="*/ 16 h 582"/>
                <a:gd name="T94" fmla="*/ 225 w 300"/>
                <a:gd name="T95" fmla="*/ 8 h 582"/>
                <a:gd name="T96" fmla="*/ 240 w 300"/>
                <a:gd name="T97" fmla="*/ 0 h 582"/>
                <a:gd name="T98" fmla="*/ 252 w 300"/>
                <a:gd name="T99" fmla="*/ 0 h 5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300" h="582">
                  <a:moveTo>
                    <a:pt x="252" y="0"/>
                  </a:moveTo>
                  <a:lnTo>
                    <a:pt x="265" y="6"/>
                  </a:lnTo>
                  <a:lnTo>
                    <a:pt x="279" y="14"/>
                  </a:lnTo>
                  <a:lnTo>
                    <a:pt x="289" y="22"/>
                  </a:lnTo>
                  <a:lnTo>
                    <a:pt x="298" y="28"/>
                  </a:lnTo>
                  <a:lnTo>
                    <a:pt x="300" y="31"/>
                  </a:lnTo>
                  <a:lnTo>
                    <a:pt x="300" y="35"/>
                  </a:lnTo>
                  <a:lnTo>
                    <a:pt x="300" y="37"/>
                  </a:lnTo>
                  <a:lnTo>
                    <a:pt x="300" y="55"/>
                  </a:lnTo>
                  <a:lnTo>
                    <a:pt x="300" y="82"/>
                  </a:lnTo>
                  <a:lnTo>
                    <a:pt x="300" y="561"/>
                  </a:lnTo>
                  <a:lnTo>
                    <a:pt x="300" y="582"/>
                  </a:lnTo>
                  <a:lnTo>
                    <a:pt x="0" y="582"/>
                  </a:lnTo>
                  <a:lnTo>
                    <a:pt x="0" y="580"/>
                  </a:lnTo>
                  <a:lnTo>
                    <a:pt x="0" y="101"/>
                  </a:lnTo>
                  <a:lnTo>
                    <a:pt x="0" y="74"/>
                  </a:lnTo>
                  <a:lnTo>
                    <a:pt x="0" y="55"/>
                  </a:lnTo>
                  <a:lnTo>
                    <a:pt x="2" y="49"/>
                  </a:lnTo>
                  <a:lnTo>
                    <a:pt x="4" y="45"/>
                  </a:lnTo>
                  <a:lnTo>
                    <a:pt x="11" y="35"/>
                  </a:lnTo>
                  <a:lnTo>
                    <a:pt x="23" y="14"/>
                  </a:lnTo>
                  <a:lnTo>
                    <a:pt x="27" y="10"/>
                  </a:lnTo>
                  <a:lnTo>
                    <a:pt x="31" y="8"/>
                  </a:lnTo>
                  <a:lnTo>
                    <a:pt x="35" y="10"/>
                  </a:lnTo>
                  <a:lnTo>
                    <a:pt x="39" y="14"/>
                  </a:lnTo>
                  <a:lnTo>
                    <a:pt x="42" y="18"/>
                  </a:lnTo>
                  <a:lnTo>
                    <a:pt x="46" y="24"/>
                  </a:lnTo>
                  <a:lnTo>
                    <a:pt x="48" y="31"/>
                  </a:lnTo>
                  <a:lnTo>
                    <a:pt x="50" y="37"/>
                  </a:lnTo>
                  <a:lnTo>
                    <a:pt x="52" y="41"/>
                  </a:lnTo>
                  <a:lnTo>
                    <a:pt x="52" y="45"/>
                  </a:lnTo>
                  <a:lnTo>
                    <a:pt x="52" y="47"/>
                  </a:lnTo>
                  <a:lnTo>
                    <a:pt x="56" y="43"/>
                  </a:lnTo>
                  <a:lnTo>
                    <a:pt x="62" y="37"/>
                  </a:lnTo>
                  <a:lnTo>
                    <a:pt x="75" y="26"/>
                  </a:lnTo>
                  <a:lnTo>
                    <a:pt x="89" y="18"/>
                  </a:lnTo>
                  <a:lnTo>
                    <a:pt x="103" y="12"/>
                  </a:lnTo>
                  <a:lnTo>
                    <a:pt x="116" y="8"/>
                  </a:lnTo>
                  <a:lnTo>
                    <a:pt x="130" y="10"/>
                  </a:lnTo>
                  <a:lnTo>
                    <a:pt x="145" y="16"/>
                  </a:lnTo>
                  <a:lnTo>
                    <a:pt x="159" y="24"/>
                  </a:lnTo>
                  <a:lnTo>
                    <a:pt x="172" y="31"/>
                  </a:lnTo>
                  <a:lnTo>
                    <a:pt x="182" y="37"/>
                  </a:lnTo>
                  <a:lnTo>
                    <a:pt x="184" y="39"/>
                  </a:lnTo>
                  <a:lnTo>
                    <a:pt x="188" y="35"/>
                  </a:lnTo>
                  <a:lnTo>
                    <a:pt x="196" y="26"/>
                  </a:lnTo>
                  <a:lnTo>
                    <a:pt x="211" y="16"/>
                  </a:lnTo>
                  <a:lnTo>
                    <a:pt x="225" y="8"/>
                  </a:lnTo>
                  <a:lnTo>
                    <a:pt x="240" y="0"/>
                  </a:lnTo>
                  <a:lnTo>
                    <a:pt x="252" y="0"/>
                  </a:lnTo>
                  <a:close/>
                </a:path>
              </a:pathLst>
            </a:custGeom>
            <a:solidFill>
              <a:srgbClr val="423648"/>
            </a:solidFill>
            <a:ln w="0">
              <a:solidFill>
                <a:srgbClr val="423648"/>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19" name="Freeform 427"/>
            <p:cNvSpPr>
              <a:spLocks/>
            </p:cNvSpPr>
            <p:nvPr/>
          </p:nvSpPr>
          <p:spPr bwMode="auto">
            <a:xfrm>
              <a:off x="5203901" y="4077107"/>
              <a:ext cx="156780" cy="114570"/>
            </a:xfrm>
            <a:custGeom>
              <a:avLst/>
              <a:gdLst>
                <a:gd name="T0" fmla="*/ 52 w 104"/>
                <a:gd name="T1" fmla="*/ 0 h 76"/>
                <a:gd name="T2" fmla="*/ 54 w 104"/>
                <a:gd name="T3" fmla="*/ 0 h 76"/>
                <a:gd name="T4" fmla="*/ 104 w 104"/>
                <a:gd name="T5" fmla="*/ 76 h 76"/>
                <a:gd name="T6" fmla="*/ 52 w 104"/>
                <a:gd name="T7" fmla="*/ 76 h 76"/>
                <a:gd name="T8" fmla="*/ 0 w 104"/>
                <a:gd name="T9" fmla="*/ 76 h 76"/>
                <a:gd name="T10" fmla="*/ 50 w 104"/>
                <a:gd name="T11" fmla="*/ 2 h 76"/>
                <a:gd name="T12" fmla="*/ 52 w 104"/>
                <a:gd name="T13" fmla="*/ 0 h 76"/>
              </a:gdLst>
              <a:ahLst/>
              <a:cxnLst>
                <a:cxn ang="0">
                  <a:pos x="T0" y="T1"/>
                </a:cxn>
                <a:cxn ang="0">
                  <a:pos x="T2" y="T3"/>
                </a:cxn>
                <a:cxn ang="0">
                  <a:pos x="T4" y="T5"/>
                </a:cxn>
                <a:cxn ang="0">
                  <a:pos x="T6" y="T7"/>
                </a:cxn>
                <a:cxn ang="0">
                  <a:pos x="T8" y="T9"/>
                </a:cxn>
                <a:cxn ang="0">
                  <a:pos x="T10" y="T11"/>
                </a:cxn>
                <a:cxn ang="0">
                  <a:pos x="T12" y="T13"/>
                </a:cxn>
              </a:cxnLst>
              <a:rect l="0" t="0" r="r" b="b"/>
              <a:pathLst>
                <a:path w="104" h="76">
                  <a:moveTo>
                    <a:pt x="52" y="0"/>
                  </a:moveTo>
                  <a:lnTo>
                    <a:pt x="54" y="0"/>
                  </a:lnTo>
                  <a:lnTo>
                    <a:pt x="104" y="76"/>
                  </a:lnTo>
                  <a:lnTo>
                    <a:pt x="52" y="76"/>
                  </a:lnTo>
                  <a:lnTo>
                    <a:pt x="0" y="76"/>
                  </a:lnTo>
                  <a:lnTo>
                    <a:pt x="50" y="2"/>
                  </a:lnTo>
                  <a:lnTo>
                    <a:pt x="52" y="0"/>
                  </a:lnTo>
                  <a:close/>
                </a:path>
              </a:pathLst>
            </a:custGeom>
            <a:solidFill>
              <a:srgbClr val="423648"/>
            </a:solidFill>
            <a:ln w="0">
              <a:solidFill>
                <a:srgbClr val="423648"/>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0" name="Freeform 428"/>
            <p:cNvSpPr>
              <a:spLocks/>
            </p:cNvSpPr>
            <p:nvPr/>
          </p:nvSpPr>
          <p:spPr bwMode="auto">
            <a:xfrm>
              <a:off x="6390300" y="5219789"/>
              <a:ext cx="461294" cy="152258"/>
            </a:xfrm>
            <a:custGeom>
              <a:avLst/>
              <a:gdLst>
                <a:gd name="T0" fmla="*/ 306 w 306"/>
                <a:gd name="T1" fmla="*/ 0 h 101"/>
                <a:gd name="T2" fmla="*/ 304 w 306"/>
                <a:gd name="T3" fmla="*/ 45 h 101"/>
                <a:gd name="T4" fmla="*/ 300 w 306"/>
                <a:gd name="T5" fmla="*/ 56 h 101"/>
                <a:gd name="T6" fmla="*/ 290 w 306"/>
                <a:gd name="T7" fmla="*/ 68 h 101"/>
                <a:gd name="T8" fmla="*/ 273 w 306"/>
                <a:gd name="T9" fmla="*/ 81 h 101"/>
                <a:gd name="T10" fmla="*/ 254 w 306"/>
                <a:gd name="T11" fmla="*/ 91 h 101"/>
                <a:gd name="T12" fmla="*/ 236 w 306"/>
                <a:gd name="T13" fmla="*/ 97 h 101"/>
                <a:gd name="T14" fmla="*/ 219 w 306"/>
                <a:gd name="T15" fmla="*/ 101 h 101"/>
                <a:gd name="T16" fmla="*/ 85 w 306"/>
                <a:gd name="T17" fmla="*/ 101 h 101"/>
                <a:gd name="T18" fmla="*/ 69 w 306"/>
                <a:gd name="T19" fmla="*/ 97 h 101"/>
                <a:gd name="T20" fmla="*/ 50 w 306"/>
                <a:gd name="T21" fmla="*/ 91 h 101"/>
                <a:gd name="T22" fmla="*/ 33 w 306"/>
                <a:gd name="T23" fmla="*/ 81 h 101"/>
                <a:gd name="T24" fmla="*/ 17 w 306"/>
                <a:gd name="T25" fmla="*/ 70 h 101"/>
                <a:gd name="T26" fmla="*/ 7 w 306"/>
                <a:gd name="T27" fmla="*/ 58 h 101"/>
                <a:gd name="T28" fmla="*/ 2 w 306"/>
                <a:gd name="T29" fmla="*/ 48 h 101"/>
                <a:gd name="T30" fmla="*/ 0 w 306"/>
                <a:gd name="T31" fmla="*/ 0 h 101"/>
                <a:gd name="T32" fmla="*/ 306 w 306"/>
                <a:gd name="T33" fmla="*/ 0 h 1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306" h="101">
                  <a:moveTo>
                    <a:pt x="306" y="0"/>
                  </a:moveTo>
                  <a:lnTo>
                    <a:pt x="304" y="45"/>
                  </a:lnTo>
                  <a:lnTo>
                    <a:pt x="300" y="56"/>
                  </a:lnTo>
                  <a:lnTo>
                    <a:pt x="290" y="68"/>
                  </a:lnTo>
                  <a:lnTo>
                    <a:pt x="273" y="81"/>
                  </a:lnTo>
                  <a:lnTo>
                    <a:pt x="254" y="91"/>
                  </a:lnTo>
                  <a:lnTo>
                    <a:pt x="236" y="97"/>
                  </a:lnTo>
                  <a:lnTo>
                    <a:pt x="219" y="101"/>
                  </a:lnTo>
                  <a:lnTo>
                    <a:pt x="85" y="101"/>
                  </a:lnTo>
                  <a:lnTo>
                    <a:pt x="69" y="97"/>
                  </a:lnTo>
                  <a:lnTo>
                    <a:pt x="50" y="91"/>
                  </a:lnTo>
                  <a:lnTo>
                    <a:pt x="33" y="81"/>
                  </a:lnTo>
                  <a:lnTo>
                    <a:pt x="17" y="70"/>
                  </a:lnTo>
                  <a:lnTo>
                    <a:pt x="7" y="58"/>
                  </a:lnTo>
                  <a:lnTo>
                    <a:pt x="2" y="48"/>
                  </a:lnTo>
                  <a:lnTo>
                    <a:pt x="0" y="0"/>
                  </a:lnTo>
                  <a:lnTo>
                    <a:pt x="306" y="0"/>
                  </a:lnTo>
                  <a:close/>
                </a:path>
              </a:pathLst>
            </a:custGeom>
            <a:solidFill>
              <a:srgbClr val="219E92"/>
            </a:solidFill>
            <a:ln w="0">
              <a:solidFill>
                <a:srgbClr val="219E92"/>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1" name="Freeform 429"/>
            <p:cNvSpPr>
              <a:spLocks/>
            </p:cNvSpPr>
            <p:nvPr/>
          </p:nvSpPr>
          <p:spPr bwMode="auto">
            <a:xfrm>
              <a:off x="6390300" y="4185647"/>
              <a:ext cx="461294" cy="230647"/>
            </a:xfrm>
            <a:custGeom>
              <a:avLst/>
              <a:gdLst>
                <a:gd name="T0" fmla="*/ 106 w 306"/>
                <a:gd name="T1" fmla="*/ 0 h 153"/>
                <a:gd name="T2" fmla="*/ 205 w 306"/>
                <a:gd name="T3" fmla="*/ 0 h 153"/>
                <a:gd name="T4" fmla="*/ 306 w 306"/>
                <a:gd name="T5" fmla="*/ 135 h 153"/>
                <a:gd name="T6" fmla="*/ 302 w 306"/>
                <a:gd name="T7" fmla="*/ 137 h 153"/>
                <a:gd name="T8" fmla="*/ 285 w 306"/>
                <a:gd name="T9" fmla="*/ 139 h 153"/>
                <a:gd name="T10" fmla="*/ 261 w 306"/>
                <a:gd name="T11" fmla="*/ 139 h 153"/>
                <a:gd name="T12" fmla="*/ 228 w 306"/>
                <a:gd name="T13" fmla="*/ 141 h 153"/>
                <a:gd name="T14" fmla="*/ 192 w 306"/>
                <a:gd name="T15" fmla="*/ 145 h 153"/>
                <a:gd name="T16" fmla="*/ 153 w 306"/>
                <a:gd name="T17" fmla="*/ 147 h 153"/>
                <a:gd name="T18" fmla="*/ 114 w 306"/>
                <a:gd name="T19" fmla="*/ 149 h 153"/>
                <a:gd name="T20" fmla="*/ 79 w 306"/>
                <a:gd name="T21" fmla="*/ 151 h 153"/>
                <a:gd name="T22" fmla="*/ 46 w 306"/>
                <a:gd name="T23" fmla="*/ 153 h 153"/>
                <a:gd name="T24" fmla="*/ 21 w 306"/>
                <a:gd name="T25" fmla="*/ 153 h 153"/>
                <a:gd name="T26" fmla="*/ 7 w 306"/>
                <a:gd name="T27" fmla="*/ 153 h 153"/>
                <a:gd name="T28" fmla="*/ 0 w 306"/>
                <a:gd name="T29" fmla="*/ 153 h 153"/>
                <a:gd name="T30" fmla="*/ 106 w 306"/>
                <a:gd name="T31" fmla="*/ 0 h 1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Lst>
              <a:rect l="0" t="0" r="r" b="b"/>
              <a:pathLst>
                <a:path w="306" h="153">
                  <a:moveTo>
                    <a:pt x="106" y="0"/>
                  </a:moveTo>
                  <a:lnTo>
                    <a:pt x="205" y="0"/>
                  </a:lnTo>
                  <a:lnTo>
                    <a:pt x="306" y="135"/>
                  </a:lnTo>
                  <a:lnTo>
                    <a:pt x="302" y="137"/>
                  </a:lnTo>
                  <a:lnTo>
                    <a:pt x="285" y="139"/>
                  </a:lnTo>
                  <a:lnTo>
                    <a:pt x="261" y="139"/>
                  </a:lnTo>
                  <a:lnTo>
                    <a:pt x="228" y="141"/>
                  </a:lnTo>
                  <a:lnTo>
                    <a:pt x="192" y="145"/>
                  </a:lnTo>
                  <a:lnTo>
                    <a:pt x="153" y="147"/>
                  </a:lnTo>
                  <a:lnTo>
                    <a:pt x="114" y="149"/>
                  </a:lnTo>
                  <a:lnTo>
                    <a:pt x="79" y="151"/>
                  </a:lnTo>
                  <a:lnTo>
                    <a:pt x="46" y="153"/>
                  </a:lnTo>
                  <a:lnTo>
                    <a:pt x="21" y="153"/>
                  </a:lnTo>
                  <a:lnTo>
                    <a:pt x="7" y="153"/>
                  </a:lnTo>
                  <a:lnTo>
                    <a:pt x="0" y="153"/>
                  </a:lnTo>
                  <a:lnTo>
                    <a:pt x="106" y="0"/>
                  </a:lnTo>
                  <a:close/>
                </a:path>
              </a:pathLst>
            </a:custGeom>
            <a:solidFill>
              <a:srgbClr val="F2E6A6"/>
            </a:solidFill>
            <a:ln w="0">
              <a:solidFill>
                <a:srgbClr val="F2E6A6"/>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2" name="Freeform 430"/>
            <p:cNvSpPr>
              <a:spLocks/>
            </p:cNvSpPr>
            <p:nvPr/>
          </p:nvSpPr>
          <p:spPr bwMode="auto">
            <a:xfrm>
              <a:off x="6390300" y="4342427"/>
              <a:ext cx="461294" cy="877363"/>
            </a:xfrm>
            <a:custGeom>
              <a:avLst/>
              <a:gdLst>
                <a:gd name="T0" fmla="*/ 256 w 306"/>
                <a:gd name="T1" fmla="*/ 0 h 582"/>
                <a:gd name="T2" fmla="*/ 271 w 306"/>
                <a:gd name="T3" fmla="*/ 6 h 582"/>
                <a:gd name="T4" fmla="*/ 283 w 306"/>
                <a:gd name="T5" fmla="*/ 14 h 582"/>
                <a:gd name="T6" fmla="*/ 296 w 306"/>
                <a:gd name="T7" fmla="*/ 22 h 582"/>
                <a:gd name="T8" fmla="*/ 304 w 306"/>
                <a:gd name="T9" fmla="*/ 28 h 582"/>
                <a:gd name="T10" fmla="*/ 306 w 306"/>
                <a:gd name="T11" fmla="*/ 31 h 582"/>
                <a:gd name="T12" fmla="*/ 306 w 306"/>
                <a:gd name="T13" fmla="*/ 37 h 582"/>
                <a:gd name="T14" fmla="*/ 306 w 306"/>
                <a:gd name="T15" fmla="*/ 55 h 582"/>
                <a:gd name="T16" fmla="*/ 306 w 306"/>
                <a:gd name="T17" fmla="*/ 82 h 582"/>
                <a:gd name="T18" fmla="*/ 306 w 306"/>
                <a:gd name="T19" fmla="*/ 561 h 582"/>
                <a:gd name="T20" fmla="*/ 306 w 306"/>
                <a:gd name="T21" fmla="*/ 582 h 582"/>
                <a:gd name="T22" fmla="*/ 0 w 306"/>
                <a:gd name="T23" fmla="*/ 582 h 582"/>
                <a:gd name="T24" fmla="*/ 0 w 306"/>
                <a:gd name="T25" fmla="*/ 580 h 582"/>
                <a:gd name="T26" fmla="*/ 0 w 306"/>
                <a:gd name="T27" fmla="*/ 101 h 582"/>
                <a:gd name="T28" fmla="*/ 0 w 306"/>
                <a:gd name="T29" fmla="*/ 74 h 582"/>
                <a:gd name="T30" fmla="*/ 0 w 306"/>
                <a:gd name="T31" fmla="*/ 55 h 582"/>
                <a:gd name="T32" fmla="*/ 0 w 306"/>
                <a:gd name="T33" fmla="*/ 49 h 582"/>
                <a:gd name="T34" fmla="*/ 2 w 306"/>
                <a:gd name="T35" fmla="*/ 45 h 582"/>
                <a:gd name="T36" fmla="*/ 9 w 306"/>
                <a:gd name="T37" fmla="*/ 35 h 582"/>
                <a:gd name="T38" fmla="*/ 23 w 306"/>
                <a:gd name="T39" fmla="*/ 14 h 582"/>
                <a:gd name="T40" fmla="*/ 27 w 306"/>
                <a:gd name="T41" fmla="*/ 10 h 582"/>
                <a:gd name="T42" fmla="*/ 31 w 306"/>
                <a:gd name="T43" fmla="*/ 8 h 582"/>
                <a:gd name="T44" fmla="*/ 35 w 306"/>
                <a:gd name="T45" fmla="*/ 10 h 582"/>
                <a:gd name="T46" fmla="*/ 38 w 306"/>
                <a:gd name="T47" fmla="*/ 14 h 582"/>
                <a:gd name="T48" fmla="*/ 42 w 306"/>
                <a:gd name="T49" fmla="*/ 18 h 582"/>
                <a:gd name="T50" fmla="*/ 46 w 306"/>
                <a:gd name="T51" fmla="*/ 24 h 582"/>
                <a:gd name="T52" fmla="*/ 48 w 306"/>
                <a:gd name="T53" fmla="*/ 31 h 582"/>
                <a:gd name="T54" fmla="*/ 50 w 306"/>
                <a:gd name="T55" fmla="*/ 37 h 582"/>
                <a:gd name="T56" fmla="*/ 52 w 306"/>
                <a:gd name="T57" fmla="*/ 41 h 582"/>
                <a:gd name="T58" fmla="*/ 52 w 306"/>
                <a:gd name="T59" fmla="*/ 45 h 582"/>
                <a:gd name="T60" fmla="*/ 52 w 306"/>
                <a:gd name="T61" fmla="*/ 47 h 582"/>
                <a:gd name="T62" fmla="*/ 56 w 306"/>
                <a:gd name="T63" fmla="*/ 43 h 582"/>
                <a:gd name="T64" fmla="*/ 64 w 306"/>
                <a:gd name="T65" fmla="*/ 37 h 582"/>
                <a:gd name="T66" fmla="*/ 75 w 306"/>
                <a:gd name="T67" fmla="*/ 26 h 582"/>
                <a:gd name="T68" fmla="*/ 89 w 306"/>
                <a:gd name="T69" fmla="*/ 18 h 582"/>
                <a:gd name="T70" fmla="*/ 104 w 306"/>
                <a:gd name="T71" fmla="*/ 12 h 582"/>
                <a:gd name="T72" fmla="*/ 118 w 306"/>
                <a:gd name="T73" fmla="*/ 8 h 582"/>
                <a:gd name="T74" fmla="*/ 133 w 306"/>
                <a:gd name="T75" fmla="*/ 10 h 582"/>
                <a:gd name="T76" fmla="*/ 147 w 306"/>
                <a:gd name="T77" fmla="*/ 16 h 582"/>
                <a:gd name="T78" fmla="*/ 164 w 306"/>
                <a:gd name="T79" fmla="*/ 24 h 582"/>
                <a:gd name="T80" fmla="*/ 176 w 306"/>
                <a:gd name="T81" fmla="*/ 31 h 582"/>
                <a:gd name="T82" fmla="*/ 184 w 306"/>
                <a:gd name="T83" fmla="*/ 37 h 582"/>
                <a:gd name="T84" fmla="*/ 188 w 306"/>
                <a:gd name="T85" fmla="*/ 39 h 582"/>
                <a:gd name="T86" fmla="*/ 192 w 306"/>
                <a:gd name="T87" fmla="*/ 35 h 582"/>
                <a:gd name="T88" fmla="*/ 201 w 306"/>
                <a:gd name="T89" fmla="*/ 26 h 582"/>
                <a:gd name="T90" fmla="*/ 213 w 306"/>
                <a:gd name="T91" fmla="*/ 16 h 582"/>
                <a:gd name="T92" fmla="*/ 230 w 306"/>
                <a:gd name="T93" fmla="*/ 8 h 582"/>
                <a:gd name="T94" fmla="*/ 244 w 306"/>
                <a:gd name="T95" fmla="*/ 0 h 582"/>
                <a:gd name="T96" fmla="*/ 256 w 306"/>
                <a:gd name="T97" fmla="*/ 0 h 5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306" h="582">
                  <a:moveTo>
                    <a:pt x="256" y="0"/>
                  </a:moveTo>
                  <a:lnTo>
                    <a:pt x="271" y="6"/>
                  </a:lnTo>
                  <a:lnTo>
                    <a:pt x="283" y="14"/>
                  </a:lnTo>
                  <a:lnTo>
                    <a:pt x="296" y="22"/>
                  </a:lnTo>
                  <a:lnTo>
                    <a:pt x="304" y="28"/>
                  </a:lnTo>
                  <a:lnTo>
                    <a:pt x="306" y="31"/>
                  </a:lnTo>
                  <a:lnTo>
                    <a:pt x="306" y="37"/>
                  </a:lnTo>
                  <a:lnTo>
                    <a:pt x="306" y="55"/>
                  </a:lnTo>
                  <a:lnTo>
                    <a:pt x="306" y="82"/>
                  </a:lnTo>
                  <a:lnTo>
                    <a:pt x="306" y="561"/>
                  </a:lnTo>
                  <a:lnTo>
                    <a:pt x="306" y="582"/>
                  </a:lnTo>
                  <a:lnTo>
                    <a:pt x="0" y="582"/>
                  </a:lnTo>
                  <a:lnTo>
                    <a:pt x="0" y="580"/>
                  </a:lnTo>
                  <a:lnTo>
                    <a:pt x="0" y="101"/>
                  </a:lnTo>
                  <a:lnTo>
                    <a:pt x="0" y="74"/>
                  </a:lnTo>
                  <a:lnTo>
                    <a:pt x="0" y="55"/>
                  </a:lnTo>
                  <a:lnTo>
                    <a:pt x="0" y="49"/>
                  </a:lnTo>
                  <a:lnTo>
                    <a:pt x="2" y="45"/>
                  </a:lnTo>
                  <a:lnTo>
                    <a:pt x="9" y="35"/>
                  </a:lnTo>
                  <a:lnTo>
                    <a:pt x="23" y="14"/>
                  </a:lnTo>
                  <a:lnTo>
                    <a:pt x="27" y="10"/>
                  </a:lnTo>
                  <a:lnTo>
                    <a:pt x="31" y="8"/>
                  </a:lnTo>
                  <a:lnTo>
                    <a:pt x="35" y="10"/>
                  </a:lnTo>
                  <a:lnTo>
                    <a:pt x="38" y="14"/>
                  </a:lnTo>
                  <a:lnTo>
                    <a:pt x="42" y="18"/>
                  </a:lnTo>
                  <a:lnTo>
                    <a:pt x="46" y="24"/>
                  </a:lnTo>
                  <a:lnTo>
                    <a:pt x="48" y="31"/>
                  </a:lnTo>
                  <a:lnTo>
                    <a:pt x="50" y="37"/>
                  </a:lnTo>
                  <a:lnTo>
                    <a:pt x="52" y="41"/>
                  </a:lnTo>
                  <a:lnTo>
                    <a:pt x="52" y="45"/>
                  </a:lnTo>
                  <a:lnTo>
                    <a:pt x="52" y="47"/>
                  </a:lnTo>
                  <a:lnTo>
                    <a:pt x="56" y="43"/>
                  </a:lnTo>
                  <a:lnTo>
                    <a:pt x="64" y="37"/>
                  </a:lnTo>
                  <a:lnTo>
                    <a:pt x="75" y="26"/>
                  </a:lnTo>
                  <a:lnTo>
                    <a:pt x="89" y="18"/>
                  </a:lnTo>
                  <a:lnTo>
                    <a:pt x="104" y="12"/>
                  </a:lnTo>
                  <a:lnTo>
                    <a:pt x="118" y="8"/>
                  </a:lnTo>
                  <a:lnTo>
                    <a:pt x="133" y="10"/>
                  </a:lnTo>
                  <a:lnTo>
                    <a:pt x="147" y="16"/>
                  </a:lnTo>
                  <a:lnTo>
                    <a:pt x="164" y="24"/>
                  </a:lnTo>
                  <a:lnTo>
                    <a:pt x="176" y="31"/>
                  </a:lnTo>
                  <a:lnTo>
                    <a:pt x="184" y="37"/>
                  </a:lnTo>
                  <a:lnTo>
                    <a:pt x="188" y="39"/>
                  </a:lnTo>
                  <a:lnTo>
                    <a:pt x="192" y="35"/>
                  </a:lnTo>
                  <a:lnTo>
                    <a:pt x="201" y="26"/>
                  </a:lnTo>
                  <a:lnTo>
                    <a:pt x="213" y="16"/>
                  </a:lnTo>
                  <a:lnTo>
                    <a:pt x="230" y="8"/>
                  </a:lnTo>
                  <a:lnTo>
                    <a:pt x="244" y="0"/>
                  </a:lnTo>
                  <a:lnTo>
                    <a:pt x="256" y="0"/>
                  </a:lnTo>
                  <a:close/>
                </a:path>
              </a:pathLst>
            </a:custGeom>
            <a:solidFill>
              <a:srgbClr val="2E78B1"/>
            </a:solidFill>
            <a:ln w="0">
              <a:solidFill>
                <a:srgbClr val="2E78B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3" name="Freeform 431"/>
            <p:cNvSpPr>
              <a:spLocks/>
            </p:cNvSpPr>
            <p:nvPr/>
          </p:nvSpPr>
          <p:spPr bwMode="auto">
            <a:xfrm>
              <a:off x="6544065" y="4077107"/>
              <a:ext cx="161303" cy="114570"/>
            </a:xfrm>
            <a:custGeom>
              <a:avLst/>
              <a:gdLst>
                <a:gd name="T0" fmla="*/ 53 w 107"/>
                <a:gd name="T1" fmla="*/ 0 h 76"/>
                <a:gd name="T2" fmla="*/ 55 w 107"/>
                <a:gd name="T3" fmla="*/ 0 h 76"/>
                <a:gd name="T4" fmla="*/ 107 w 107"/>
                <a:gd name="T5" fmla="*/ 76 h 76"/>
                <a:gd name="T6" fmla="*/ 53 w 107"/>
                <a:gd name="T7" fmla="*/ 76 h 76"/>
                <a:gd name="T8" fmla="*/ 0 w 107"/>
                <a:gd name="T9" fmla="*/ 76 h 76"/>
                <a:gd name="T10" fmla="*/ 51 w 107"/>
                <a:gd name="T11" fmla="*/ 2 h 76"/>
                <a:gd name="T12" fmla="*/ 53 w 107"/>
                <a:gd name="T13" fmla="*/ 0 h 76"/>
              </a:gdLst>
              <a:ahLst/>
              <a:cxnLst>
                <a:cxn ang="0">
                  <a:pos x="T0" y="T1"/>
                </a:cxn>
                <a:cxn ang="0">
                  <a:pos x="T2" y="T3"/>
                </a:cxn>
                <a:cxn ang="0">
                  <a:pos x="T4" y="T5"/>
                </a:cxn>
                <a:cxn ang="0">
                  <a:pos x="T6" y="T7"/>
                </a:cxn>
                <a:cxn ang="0">
                  <a:pos x="T8" y="T9"/>
                </a:cxn>
                <a:cxn ang="0">
                  <a:pos x="T10" y="T11"/>
                </a:cxn>
                <a:cxn ang="0">
                  <a:pos x="T12" y="T13"/>
                </a:cxn>
              </a:cxnLst>
              <a:rect l="0" t="0" r="r" b="b"/>
              <a:pathLst>
                <a:path w="107" h="76">
                  <a:moveTo>
                    <a:pt x="53" y="0"/>
                  </a:moveTo>
                  <a:lnTo>
                    <a:pt x="55" y="0"/>
                  </a:lnTo>
                  <a:lnTo>
                    <a:pt x="107" y="76"/>
                  </a:lnTo>
                  <a:lnTo>
                    <a:pt x="53" y="76"/>
                  </a:lnTo>
                  <a:lnTo>
                    <a:pt x="0" y="76"/>
                  </a:lnTo>
                  <a:lnTo>
                    <a:pt x="51" y="2"/>
                  </a:lnTo>
                  <a:lnTo>
                    <a:pt x="53" y="0"/>
                  </a:lnTo>
                  <a:close/>
                </a:path>
              </a:pathLst>
            </a:custGeom>
            <a:solidFill>
              <a:srgbClr val="423648"/>
            </a:solidFill>
            <a:ln w="0">
              <a:solidFill>
                <a:srgbClr val="423648"/>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4" name="Freeform 432"/>
            <p:cNvSpPr>
              <a:spLocks/>
            </p:cNvSpPr>
            <p:nvPr/>
          </p:nvSpPr>
          <p:spPr bwMode="auto">
            <a:xfrm>
              <a:off x="6390300" y="5198685"/>
              <a:ext cx="461294" cy="173363"/>
            </a:xfrm>
            <a:custGeom>
              <a:avLst/>
              <a:gdLst>
                <a:gd name="T0" fmla="*/ 0 w 306"/>
                <a:gd name="T1" fmla="*/ 0 h 115"/>
                <a:gd name="T2" fmla="*/ 306 w 306"/>
                <a:gd name="T3" fmla="*/ 0 h 115"/>
                <a:gd name="T4" fmla="*/ 304 w 306"/>
                <a:gd name="T5" fmla="*/ 51 h 115"/>
                <a:gd name="T6" fmla="*/ 300 w 306"/>
                <a:gd name="T7" fmla="*/ 64 h 115"/>
                <a:gd name="T8" fmla="*/ 290 w 306"/>
                <a:gd name="T9" fmla="*/ 76 h 115"/>
                <a:gd name="T10" fmla="*/ 273 w 306"/>
                <a:gd name="T11" fmla="*/ 90 h 115"/>
                <a:gd name="T12" fmla="*/ 254 w 306"/>
                <a:gd name="T13" fmla="*/ 103 h 115"/>
                <a:gd name="T14" fmla="*/ 236 w 306"/>
                <a:gd name="T15" fmla="*/ 111 h 115"/>
                <a:gd name="T16" fmla="*/ 219 w 306"/>
                <a:gd name="T17" fmla="*/ 115 h 115"/>
                <a:gd name="T18" fmla="*/ 85 w 306"/>
                <a:gd name="T19" fmla="*/ 115 h 115"/>
                <a:gd name="T20" fmla="*/ 69 w 306"/>
                <a:gd name="T21" fmla="*/ 111 h 115"/>
                <a:gd name="T22" fmla="*/ 50 w 306"/>
                <a:gd name="T23" fmla="*/ 103 h 115"/>
                <a:gd name="T24" fmla="*/ 33 w 306"/>
                <a:gd name="T25" fmla="*/ 92 h 115"/>
                <a:gd name="T26" fmla="*/ 17 w 306"/>
                <a:gd name="T27" fmla="*/ 80 h 115"/>
                <a:gd name="T28" fmla="*/ 7 w 306"/>
                <a:gd name="T29" fmla="*/ 66 h 115"/>
                <a:gd name="T30" fmla="*/ 2 w 306"/>
                <a:gd name="T31" fmla="*/ 55 h 115"/>
                <a:gd name="T32" fmla="*/ 0 w 306"/>
                <a:gd name="T33" fmla="*/ 0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306" h="115">
                  <a:moveTo>
                    <a:pt x="0" y="0"/>
                  </a:moveTo>
                  <a:lnTo>
                    <a:pt x="306" y="0"/>
                  </a:lnTo>
                  <a:lnTo>
                    <a:pt x="304" y="51"/>
                  </a:lnTo>
                  <a:lnTo>
                    <a:pt x="300" y="64"/>
                  </a:lnTo>
                  <a:lnTo>
                    <a:pt x="290" y="76"/>
                  </a:lnTo>
                  <a:lnTo>
                    <a:pt x="273" y="90"/>
                  </a:lnTo>
                  <a:lnTo>
                    <a:pt x="254" y="103"/>
                  </a:lnTo>
                  <a:lnTo>
                    <a:pt x="236" y="111"/>
                  </a:lnTo>
                  <a:lnTo>
                    <a:pt x="219" y="115"/>
                  </a:lnTo>
                  <a:lnTo>
                    <a:pt x="85" y="115"/>
                  </a:lnTo>
                  <a:lnTo>
                    <a:pt x="69" y="111"/>
                  </a:lnTo>
                  <a:lnTo>
                    <a:pt x="50" y="103"/>
                  </a:lnTo>
                  <a:lnTo>
                    <a:pt x="33" y="92"/>
                  </a:lnTo>
                  <a:lnTo>
                    <a:pt x="17" y="80"/>
                  </a:lnTo>
                  <a:lnTo>
                    <a:pt x="7" y="66"/>
                  </a:lnTo>
                  <a:lnTo>
                    <a:pt x="2" y="55"/>
                  </a:lnTo>
                  <a:lnTo>
                    <a:pt x="0" y="0"/>
                  </a:lnTo>
                  <a:close/>
                </a:path>
              </a:pathLst>
            </a:custGeom>
            <a:solidFill>
              <a:srgbClr val="FFA52B"/>
            </a:solidFill>
            <a:ln w="0">
              <a:solidFill>
                <a:srgbClr val="FFA52B"/>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5" name="Freeform 651"/>
            <p:cNvSpPr>
              <a:spLocks noEditPoints="1"/>
            </p:cNvSpPr>
            <p:nvPr/>
          </p:nvSpPr>
          <p:spPr bwMode="auto">
            <a:xfrm>
              <a:off x="7190781" y="4111780"/>
              <a:ext cx="9045" cy="6030"/>
            </a:xfrm>
            <a:custGeom>
              <a:avLst/>
              <a:gdLst>
                <a:gd name="T0" fmla="*/ 2 w 6"/>
                <a:gd name="T1" fmla="*/ 4 h 4"/>
                <a:gd name="T2" fmla="*/ 2 w 6"/>
                <a:gd name="T3" fmla="*/ 4 h 4"/>
                <a:gd name="T4" fmla="*/ 2 w 6"/>
                <a:gd name="T5" fmla="*/ 4 h 4"/>
                <a:gd name="T6" fmla="*/ 2 w 6"/>
                <a:gd name="T7" fmla="*/ 4 h 4"/>
                <a:gd name="T8" fmla="*/ 6 w 6"/>
                <a:gd name="T9" fmla="*/ 0 h 4"/>
                <a:gd name="T10" fmla="*/ 6 w 6"/>
                <a:gd name="T11" fmla="*/ 2 h 4"/>
                <a:gd name="T12" fmla="*/ 6 w 6"/>
                <a:gd name="T13" fmla="*/ 2 h 4"/>
                <a:gd name="T14" fmla="*/ 6 w 6"/>
                <a:gd name="T15" fmla="*/ 2 h 4"/>
                <a:gd name="T16" fmla="*/ 6 w 6"/>
                <a:gd name="T17" fmla="*/ 2 h 4"/>
                <a:gd name="T18" fmla="*/ 6 w 6"/>
                <a:gd name="T19" fmla="*/ 2 h 4"/>
                <a:gd name="T20" fmla="*/ 4 w 6"/>
                <a:gd name="T21" fmla="*/ 4 h 4"/>
                <a:gd name="T22" fmla="*/ 4 w 6"/>
                <a:gd name="T23" fmla="*/ 4 h 4"/>
                <a:gd name="T24" fmla="*/ 4 w 6"/>
                <a:gd name="T25" fmla="*/ 4 h 4"/>
                <a:gd name="T26" fmla="*/ 2 w 6"/>
                <a:gd name="T27" fmla="*/ 4 h 4"/>
                <a:gd name="T28" fmla="*/ 2 w 6"/>
                <a:gd name="T29" fmla="*/ 4 h 4"/>
                <a:gd name="T30" fmla="*/ 2 w 6"/>
                <a:gd name="T31" fmla="*/ 4 h 4"/>
                <a:gd name="T32" fmla="*/ 0 w 6"/>
                <a:gd name="T33" fmla="*/ 2 h 4"/>
                <a:gd name="T34" fmla="*/ 2 w 6"/>
                <a:gd name="T35" fmla="*/ 2 h 4"/>
                <a:gd name="T36" fmla="*/ 2 w 6"/>
                <a:gd name="T37" fmla="*/ 2 h 4"/>
                <a:gd name="T38" fmla="*/ 2 w 6"/>
                <a:gd name="T39" fmla="*/ 2 h 4"/>
                <a:gd name="T40" fmla="*/ 4 w 6"/>
                <a:gd name="T41" fmla="*/ 2 h 4"/>
                <a:gd name="T42" fmla="*/ 4 w 6"/>
                <a:gd name="T43" fmla="*/ 2 h 4"/>
                <a:gd name="T44" fmla="*/ 4 w 6"/>
                <a:gd name="T45" fmla="*/ 2 h 4"/>
                <a:gd name="T46" fmla="*/ 6 w 6"/>
                <a:gd name="T47" fmla="*/ 2 h 4"/>
                <a:gd name="T48" fmla="*/ 6 w 6"/>
                <a:gd name="T49" fmla="*/ 2 h 4"/>
                <a:gd name="T50" fmla="*/ 6 w 6"/>
                <a:gd name="T51" fmla="*/ 0 h 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6" h="4">
                  <a:moveTo>
                    <a:pt x="2" y="4"/>
                  </a:moveTo>
                  <a:lnTo>
                    <a:pt x="2" y="4"/>
                  </a:lnTo>
                  <a:lnTo>
                    <a:pt x="2" y="4"/>
                  </a:lnTo>
                  <a:lnTo>
                    <a:pt x="2" y="4"/>
                  </a:lnTo>
                  <a:close/>
                  <a:moveTo>
                    <a:pt x="6" y="0"/>
                  </a:moveTo>
                  <a:lnTo>
                    <a:pt x="6" y="2"/>
                  </a:lnTo>
                  <a:lnTo>
                    <a:pt x="6" y="2"/>
                  </a:lnTo>
                  <a:lnTo>
                    <a:pt x="6" y="2"/>
                  </a:lnTo>
                  <a:lnTo>
                    <a:pt x="6" y="2"/>
                  </a:lnTo>
                  <a:lnTo>
                    <a:pt x="6" y="2"/>
                  </a:lnTo>
                  <a:lnTo>
                    <a:pt x="4" y="4"/>
                  </a:lnTo>
                  <a:lnTo>
                    <a:pt x="4" y="4"/>
                  </a:lnTo>
                  <a:lnTo>
                    <a:pt x="4" y="4"/>
                  </a:lnTo>
                  <a:lnTo>
                    <a:pt x="2" y="4"/>
                  </a:lnTo>
                  <a:lnTo>
                    <a:pt x="2" y="4"/>
                  </a:lnTo>
                  <a:lnTo>
                    <a:pt x="2" y="4"/>
                  </a:lnTo>
                  <a:lnTo>
                    <a:pt x="0" y="2"/>
                  </a:lnTo>
                  <a:lnTo>
                    <a:pt x="2" y="2"/>
                  </a:lnTo>
                  <a:lnTo>
                    <a:pt x="2" y="2"/>
                  </a:lnTo>
                  <a:lnTo>
                    <a:pt x="2" y="2"/>
                  </a:lnTo>
                  <a:lnTo>
                    <a:pt x="4" y="2"/>
                  </a:lnTo>
                  <a:lnTo>
                    <a:pt x="4" y="2"/>
                  </a:lnTo>
                  <a:lnTo>
                    <a:pt x="4" y="2"/>
                  </a:lnTo>
                  <a:lnTo>
                    <a:pt x="6" y="2"/>
                  </a:lnTo>
                  <a:lnTo>
                    <a:pt x="6" y="2"/>
                  </a:lnTo>
                  <a:lnTo>
                    <a:pt x="6"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6" name="Freeform 658"/>
            <p:cNvSpPr>
              <a:spLocks/>
            </p:cNvSpPr>
            <p:nvPr/>
          </p:nvSpPr>
          <p:spPr bwMode="auto">
            <a:xfrm>
              <a:off x="7141033" y="4126855"/>
              <a:ext cx="6030" cy="0"/>
            </a:xfrm>
            <a:custGeom>
              <a:avLst/>
              <a:gdLst>
                <a:gd name="T0" fmla="*/ 2 w 4"/>
                <a:gd name="T1" fmla="*/ 2 w 4"/>
                <a:gd name="T2" fmla="*/ 2 w 4"/>
                <a:gd name="T3" fmla="*/ 2 w 4"/>
                <a:gd name="T4" fmla="*/ 2 w 4"/>
                <a:gd name="T5" fmla="*/ 2 w 4"/>
                <a:gd name="T6" fmla="*/ 2 w 4"/>
                <a:gd name="T7" fmla="*/ 4 w 4"/>
                <a:gd name="T8" fmla="*/ 4 w 4"/>
                <a:gd name="T9" fmla="*/ 4 w 4"/>
                <a:gd name="T10" fmla="*/ 4 w 4"/>
                <a:gd name="T11" fmla="*/ 2 w 4"/>
                <a:gd name="T12" fmla="*/ 2 w 4"/>
                <a:gd name="T13" fmla="*/ 2 w 4"/>
                <a:gd name="T14" fmla="*/ 2 w 4"/>
                <a:gd name="T15" fmla="*/ 2 w 4"/>
                <a:gd name="T16" fmla="*/ 2 w 4"/>
                <a:gd name="T17" fmla="*/ 0 w 4"/>
                <a:gd name="T18" fmla="*/ 0 w 4"/>
                <a:gd name="T19" fmla="*/ 0 w 4"/>
                <a:gd name="T20" fmla="*/ 0 w 4"/>
                <a:gd name="T21" fmla="*/ 0 w 4"/>
                <a:gd name="T22" fmla="*/ 0 w 4"/>
                <a:gd name="T23" fmla="*/ 0 w 4"/>
                <a:gd name="T24" fmla="*/ 0 w 4"/>
                <a:gd name="T25" fmla="*/ 0 w 4"/>
                <a:gd name="T26" fmla="*/ 2 w 4"/>
                <a:gd name="T27" fmla="*/ 2 w 4"/>
                <a:gd name="T28" fmla="*/ 2 w 4"/>
              </a:gdLst>
              <a:ahLst/>
              <a:cxnLst>
                <a:cxn ang="0">
                  <a:pos x="T0" y="0"/>
                </a:cxn>
                <a:cxn ang="0">
                  <a:pos x="T1" y="0"/>
                </a:cxn>
                <a:cxn ang="0">
                  <a:pos x="T2" y="0"/>
                </a:cxn>
                <a:cxn ang="0">
                  <a:pos x="T3" y="0"/>
                </a:cxn>
                <a:cxn ang="0">
                  <a:pos x="T4" y="0"/>
                </a:cxn>
                <a:cxn ang="0">
                  <a:pos x="T5" y="0"/>
                </a:cxn>
                <a:cxn ang="0">
                  <a:pos x="T6" y="0"/>
                </a:cxn>
                <a:cxn ang="0">
                  <a:pos x="T7" y="0"/>
                </a:cxn>
                <a:cxn ang="0">
                  <a:pos x="T8" y="0"/>
                </a:cxn>
                <a:cxn ang="0">
                  <a:pos x="T9" y="0"/>
                </a:cxn>
                <a:cxn ang="0">
                  <a:pos x="T10" y="0"/>
                </a:cxn>
                <a:cxn ang="0">
                  <a:pos x="T11" y="0"/>
                </a:cxn>
                <a:cxn ang="0">
                  <a:pos x="T12" y="0"/>
                </a:cxn>
                <a:cxn ang="0">
                  <a:pos x="T13" y="0"/>
                </a:cxn>
                <a:cxn ang="0">
                  <a:pos x="T14" y="0"/>
                </a:cxn>
                <a:cxn ang="0">
                  <a:pos x="T15" y="0"/>
                </a:cxn>
                <a:cxn ang="0">
                  <a:pos x="T16" y="0"/>
                </a:cxn>
                <a:cxn ang="0">
                  <a:pos x="T17" y="0"/>
                </a:cxn>
                <a:cxn ang="0">
                  <a:pos x="T18" y="0"/>
                </a:cxn>
                <a:cxn ang="0">
                  <a:pos x="T19" y="0"/>
                </a:cxn>
                <a:cxn ang="0">
                  <a:pos x="T20" y="0"/>
                </a:cxn>
                <a:cxn ang="0">
                  <a:pos x="T21" y="0"/>
                </a:cxn>
                <a:cxn ang="0">
                  <a:pos x="T22" y="0"/>
                </a:cxn>
                <a:cxn ang="0">
                  <a:pos x="T23" y="0"/>
                </a:cxn>
                <a:cxn ang="0">
                  <a:pos x="T24" y="0"/>
                </a:cxn>
                <a:cxn ang="0">
                  <a:pos x="T25" y="0"/>
                </a:cxn>
                <a:cxn ang="0">
                  <a:pos x="T26" y="0"/>
                </a:cxn>
                <a:cxn ang="0">
                  <a:pos x="T27" y="0"/>
                </a:cxn>
                <a:cxn ang="0">
                  <a:pos x="T28" y="0"/>
                </a:cxn>
              </a:cxnLst>
              <a:rect l="0" t="0" r="r" b="b"/>
              <a:pathLst>
                <a:path w="4">
                  <a:moveTo>
                    <a:pt x="2" y="0"/>
                  </a:moveTo>
                  <a:lnTo>
                    <a:pt x="2" y="0"/>
                  </a:lnTo>
                  <a:lnTo>
                    <a:pt x="2" y="0"/>
                  </a:lnTo>
                  <a:lnTo>
                    <a:pt x="2" y="0"/>
                  </a:lnTo>
                  <a:lnTo>
                    <a:pt x="2" y="0"/>
                  </a:lnTo>
                  <a:lnTo>
                    <a:pt x="2" y="0"/>
                  </a:lnTo>
                  <a:lnTo>
                    <a:pt x="2" y="0"/>
                  </a:lnTo>
                  <a:lnTo>
                    <a:pt x="4" y="0"/>
                  </a:lnTo>
                  <a:lnTo>
                    <a:pt x="4" y="0"/>
                  </a:lnTo>
                  <a:lnTo>
                    <a:pt x="4" y="0"/>
                  </a:lnTo>
                  <a:lnTo>
                    <a:pt x="4" y="0"/>
                  </a:lnTo>
                  <a:lnTo>
                    <a:pt x="2" y="0"/>
                  </a:lnTo>
                  <a:lnTo>
                    <a:pt x="2" y="0"/>
                  </a:lnTo>
                  <a:lnTo>
                    <a:pt x="2" y="0"/>
                  </a:lnTo>
                  <a:lnTo>
                    <a:pt x="2" y="0"/>
                  </a:lnTo>
                  <a:lnTo>
                    <a:pt x="2" y="0"/>
                  </a:lnTo>
                  <a:lnTo>
                    <a:pt x="2" y="0"/>
                  </a:lnTo>
                  <a:lnTo>
                    <a:pt x="0" y="0"/>
                  </a:lnTo>
                  <a:lnTo>
                    <a:pt x="0" y="0"/>
                  </a:lnTo>
                  <a:lnTo>
                    <a:pt x="0" y="0"/>
                  </a:lnTo>
                  <a:lnTo>
                    <a:pt x="0" y="0"/>
                  </a:lnTo>
                  <a:lnTo>
                    <a:pt x="0" y="0"/>
                  </a:lnTo>
                  <a:lnTo>
                    <a:pt x="0" y="0"/>
                  </a:lnTo>
                  <a:lnTo>
                    <a:pt x="0" y="0"/>
                  </a:lnTo>
                  <a:lnTo>
                    <a:pt x="0" y="0"/>
                  </a:lnTo>
                  <a:lnTo>
                    <a:pt x="0" y="0"/>
                  </a:lnTo>
                  <a:lnTo>
                    <a:pt x="2" y="0"/>
                  </a:lnTo>
                  <a:lnTo>
                    <a:pt x="2" y="0"/>
                  </a:lnTo>
                  <a:lnTo>
                    <a:pt x="2"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7" name="Freeform 659"/>
            <p:cNvSpPr>
              <a:spLocks/>
            </p:cNvSpPr>
            <p:nvPr/>
          </p:nvSpPr>
          <p:spPr bwMode="auto">
            <a:xfrm>
              <a:off x="7135003" y="4126855"/>
              <a:ext cx="3015" cy="0"/>
            </a:xfrm>
            <a:custGeom>
              <a:avLst/>
              <a:gdLst>
                <a:gd name="T0" fmla="*/ 2 w 2"/>
                <a:gd name="T1" fmla="*/ 2 w 2"/>
                <a:gd name="T2" fmla="*/ 2 w 2"/>
                <a:gd name="T3" fmla="*/ 2 w 2"/>
                <a:gd name="T4" fmla="*/ 2 w 2"/>
                <a:gd name="T5" fmla="*/ 2 w 2"/>
                <a:gd name="T6" fmla="*/ 0 w 2"/>
                <a:gd name="T7" fmla="*/ 2 w 2"/>
                <a:gd name="T8" fmla="*/ 2 w 2"/>
              </a:gdLst>
              <a:ahLst/>
              <a:cxnLst>
                <a:cxn ang="0">
                  <a:pos x="T0" y="0"/>
                </a:cxn>
                <a:cxn ang="0">
                  <a:pos x="T1" y="0"/>
                </a:cxn>
                <a:cxn ang="0">
                  <a:pos x="T2" y="0"/>
                </a:cxn>
                <a:cxn ang="0">
                  <a:pos x="T3" y="0"/>
                </a:cxn>
                <a:cxn ang="0">
                  <a:pos x="T4" y="0"/>
                </a:cxn>
                <a:cxn ang="0">
                  <a:pos x="T5" y="0"/>
                </a:cxn>
                <a:cxn ang="0">
                  <a:pos x="T6" y="0"/>
                </a:cxn>
                <a:cxn ang="0">
                  <a:pos x="T7" y="0"/>
                </a:cxn>
                <a:cxn ang="0">
                  <a:pos x="T8" y="0"/>
                </a:cxn>
              </a:cxnLst>
              <a:rect l="0" t="0" r="r" b="b"/>
              <a:pathLst>
                <a:path w="2">
                  <a:moveTo>
                    <a:pt x="2" y="0"/>
                  </a:moveTo>
                  <a:lnTo>
                    <a:pt x="2" y="0"/>
                  </a:lnTo>
                  <a:lnTo>
                    <a:pt x="2" y="0"/>
                  </a:lnTo>
                  <a:lnTo>
                    <a:pt x="2" y="0"/>
                  </a:lnTo>
                  <a:lnTo>
                    <a:pt x="2" y="0"/>
                  </a:lnTo>
                  <a:lnTo>
                    <a:pt x="2" y="0"/>
                  </a:lnTo>
                  <a:lnTo>
                    <a:pt x="0" y="0"/>
                  </a:lnTo>
                  <a:lnTo>
                    <a:pt x="2" y="0"/>
                  </a:lnTo>
                  <a:lnTo>
                    <a:pt x="2"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8" name="Freeform 660"/>
            <p:cNvSpPr>
              <a:spLocks/>
            </p:cNvSpPr>
            <p:nvPr/>
          </p:nvSpPr>
          <p:spPr bwMode="auto">
            <a:xfrm>
              <a:off x="7131988" y="4129870"/>
              <a:ext cx="3015" cy="0"/>
            </a:xfrm>
            <a:custGeom>
              <a:avLst/>
              <a:gdLst>
                <a:gd name="T0" fmla="*/ 0 w 2"/>
                <a:gd name="T1" fmla="*/ 2 w 2"/>
                <a:gd name="T2" fmla="*/ 2 w 2"/>
                <a:gd name="T3" fmla="*/ 2 w 2"/>
                <a:gd name="T4" fmla="*/ 0 w 2"/>
                <a:gd name="T5" fmla="*/ 0 w 2"/>
                <a:gd name="T6" fmla="*/ 0 w 2"/>
                <a:gd name="T7" fmla="*/ 0 w 2"/>
              </a:gdLst>
              <a:ahLst/>
              <a:cxnLst>
                <a:cxn ang="0">
                  <a:pos x="T0" y="0"/>
                </a:cxn>
                <a:cxn ang="0">
                  <a:pos x="T1" y="0"/>
                </a:cxn>
                <a:cxn ang="0">
                  <a:pos x="T2" y="0"/>
                </a:cxn>
                <a:cxn ang="0">
                  <a:pos x="T3" y="0"/>
                </a:cxn>
                <a:cxn ang="0">
                  <a:pos x="T4" y="0"/>
                </a:cxn>
                <a:cxn ang="0">
                  <a:pos x="T5" y="0"/>
                </a:cxn>
                <a:cxn ang="0">
                  <a:pos x="T6" y="0"/>
                </a:cxn>
                <a:cxn ang="0">
                  <a:pos x="T7" y="0"/>
                </a:cxn>
              </a:cxnLst>
              <a:rect l="0" t="0" r="r" b="b"/>
              <a:pathLst>
                <a:path w="2">
                  <a:moveTo>
                    <a:pt x="0" y="0"/>
                  </a:moveTo>
                  <a:lnTo>
                    <a:pt x="2" y="0"/>
                  </a:lnTo>
                  <a:lnTo>
                    <a:pt x="2" y="0"/>
                  </a:lnTo>
                  <a:lnTo>
                    <a:pt x="2" y="0"/>
                  </a:lnTo>
                  <a:lnTo>
                    <a:pt x="0" y="0"/>
                  </a:lnTo>
                  <a:lnTo>
                    <a:pt x="0"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29" name="Oval 661"/>
            <p:cNvSpPr>
              <a:spLocks noChangeArrowheads="1"/>
            </p:cNvSpPr>
            <p:nvPr/>
          </p:nvSpPr>
          <p:spPr bwMode="auto">
            <a:xfrm>
              <a:off x="7128973" y="4129870"/>
              <a:ext cx="1508" cy="1508"/>
            </a:xfrm>
            <a:prstGeom prst="ellipse">
              <a:avLst/>
            </a:pr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0" name="Freeform 662"/>
            <p:cNvSpPr>
              <a:spLocks/>
            </p:cNvSpPr>
            <p:nvPr/>
          </p:nvSpPr>
          <p:spPr bwMode="auto">
            <a:xfrm>
              <a:off x="7116913" y="4129870"/>
              <a:ext cx="3015" cy="0"/>
            </a:xfrm>
            <a:custGeom>
              <a:avLst/>
              <a:gdLst>
                <a:gd name="T0" fmla="*/ 0 w 2"/>
                <a:gd name="T1" fmla="*/ 0 w 2"/>
                <a:gd name="T2" fmla="*/ 0 w 2"/>
                <a:gd name="T3" fmla="*/ 0 w 2"/>
                <a:gd name="T4" fmla="*/ 2 w 2"/>
                <a:gd name="T5" fmla="*/ 0 w 2"/>
                <a:gd name="T6" fmla="*/ 0 w 2"/>
              </a:gdLst>
              <a:ahLst/>
              <a:cxnLst>
                <a:cxn ang="0">
                  <a:pos x="T0" y="0"/>
                </a:cxn>
                <a:cxn ang="0">
                  <a:pos x="T1" y="0"/>
                </a:cxn>
                <a:cxn ang="0">
                  <a:pos x="T2" y="0"/>
                </a:cxn>
                <a:cxn ang="0">
                  <a:pos x="T3" y="0"/>
                </a:cxn>
                <a:cxn ang="0">
                  <a:pos x="T4" y="0"/>
                </a:cxn>
                <a:cxn ang="0">
                  <a:pos x="T5" y="0"/>
                </a:cxn>
                <a:cxn ang="0">
                  <a:pos x="T6" y="0"/>
                </a:cxn>
              </a:cxnLst>
              <a:rect l="0" t="0" r="r" b="b"/>
              <a:pathLst>
                <a:path w="2">
                  <a:moveTo>
                    <a:pt x="0" y="0"/>
                  </a:moveTo>
                  <a:lnTo>
                    <a:pt x="0" y="0"/>
                  </a:lnTo>
                  <a:lnTo>
                    <a:pt x="0" y="0"/>
                  </a:lnTo>
                  <a:lnTo>
                    <a:pt x="0" y="0"/>
                  </a:lnTo>
                  <a:lnTo>
                    <a:pt x="2"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1" name="Freeform 663"/>
            <p:cNvSpPr>
              <a:spLocks/>
            </p:cNvSpPr>
            <p:nvPr/>
          </p:nvSpPr>
          <p:spPr bwMode="auto">
            <a:xfrm>
              <a:off x="7109376" y="4129870"/>
              <a:ext cx="4523" cy="0"/>
            </a:xfrm>
            <a:custGeom>
              <a:avLst/>
              <a:gdLst>
                <a:gd name="T0" fmla="*/ 3 w 3"/>
                <a:gd name="T1" fmla="*/ 3 w 3"/>
                <a:gd name="T2" fmla="*/ 3 w 3"/>
                <a:gd name="T3" fmla="*/ 3 w 3"/>
                <a:gd name="T4" fmla="*/ 3 w 3"/>
                <a:gd name="T5" fmla="*/ 0 w 3"/>
                <a:gd name="T6" fmla="*/ 0 w 3"/>
                <a:gd name="T7" fmla="*/ 0 w 3"/>
                <a:gd name="T8" fmla="*/ 0 w 3"/>
                <a:gd name="T9" fmla="*/ 0 w 3"/>
                <a:gd name="T10" fmla="*/ 0 w 3"/>
                <a:gd name="T11" fmla="*/ 3 w 3"/>
                <a:gd name="T12" fmla="*/ 3 w 3"/>
              </a:gdLst>
              <a:ahLst/>
              <a:cxnLst>
                <a:cxn ang="0">
                  <a:pos x="T0" y="0"/>
                </a:cxn>
                <a:cxn ang="0">
                  <a:pos x="T1" y="0"/>
                </a:cxn>
                <a:cxn ang="0">
                  <a:pos x="T2" y="0"/>
                </a:cxn>
                <a:cxn ang="0">
                  <a:pos x="T3" y="0"/>
                </a:cxn>
                <a:cxn ang="0">
                  <a:pos x="T4" y="0"/>
                </a:cxn>
                <a:cxn ang="0">
                  <a:pos x="T5" y="0"/>
                </a:cxn>
                <a:cxn ang="0">
                  <a:pos x="T6" y="0"/>
                </a:cxn>
                <a:cxn ang="0">
                  <a:pos x="T7" y="0"/>
                </a:cxn>
                <a:cxn ang="0">
                  <a:pos x="T8" y="0"/>
                </a:cxn>
                <a:cxn ang="0">
                  <a:pos x="T9" y="0"/>
                </a:cxn>
                <a:cxn ang="0">
                  <a:pos x="T10" y="0"/>
                </a:cxn>
                <a:cxn ang="0">
                  <a:pos x="T11" y="0"/>
                </a:cxn>
                <a:cxn ang="0">
                  <a:pos x="T12" y="0"/>
                </a:cxn>
              </a:cxnLst>
              <a:rect l="0" t="0" r="r" b="b"/>
              <a:pathLst>
                <a:path w="3">
                  <a:moveTo>
                    <a:pt x="3" y="0"/>
                  </a:moveTo>
                  <a:lnTo>
                    <a:pt x="3" y="0"/>
                  </a:lnTo>
                  <a:lnTo>
                    <a:pt x="3" y="0"/>
                  </a:lnTo>
                  <a:lnTo>
                    <a:pt x="3" y="0"/>
                  </a:lnTo>
                  <a:lnTo>
                    <a:pt x="3" y="0"/>
                  </a:lnTo>
                  <a:lnTo>
                    <a:pt x="0" y="0"/>
                  </a:lnTo>
                  <a:lnTo>
                    <a:pt x="0" y="0"/>
                  </a:lnTo>
                  <a:lnTo>
                    <a:pt x="0" y="0"/>
                  </a:lnTo>
                  <a:lnTo>
                    <a:pt x="0" y="0"/>
                  </a:lnTo>
                  <a:lnTo>
                    <a:pt x="0" y="0"/>
                  </a:lnTo>
                  <a:lnTo>
                    <a:pt x="0" y="0"/>
                  </a:lnTo>
                  <a:lnTo>
                    <a:pt x="3" y="0"/>
                  </a:lnTo>
                  <a:lnTo>
                    <a:pt x="3"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2" name="Freeform 664"/>
            <p:cNvSpPr>
              <a:spLocks/>
            </p:cNvSpPr>
            <p:nvPr/>
          </p:nvSpPr>
          <p:spPr bwMode="auto">
            <a:xfrm>
              <a:off x="7103346" y="4129870"/>
              <a:ext cx="3015" cy="3015"/>
            </a:xfrm>
            <a:custGeom>
              <a:avLst/>
              <a:gdLst>
                <a:gd name="T0" fmla="*/ 2 w 2"/>
                <a:gd name="T1" fmla="*/ 0 h 2"/>
                <a:gd name="T2" fmla="*/ 2 w 2"/>
                <a:gd name="T3" fmla="*/ 0 h 2"/>
                <a:gd name="T4" fmla="*/ 2 w 2"/>
                <a:gd name="T5" fmla="*/ 2 h 2"/>
                <a:gd name="T6" fmla="*/ 0 w 2"/>
                <a:gd name="T7" fmla="*/ 2 h 2"/>
                <a:gd name="T8" fmla="*/ 0 w 2"/>
                <a:gd name="T9" fmla="*/ 2 h 2"/>
                <a:gd name="T10" fmla="*/ 0 w 2"/>
                <a:gd name="T11" fmla="*/ 2 h 2"/>
                <a:gd name="T12" fmla="*/ 0 w 2"/>
                <a:gd name="T13" fmla="*/ 2 h 2"/>
                <a:gd name="T14" fmla="*/ 0 w 2"/>
                <a:gd name="T15" fmla="*/ 0 h 2"/>
                <a:gd name="T16" fmla="*/ 2 w 2"/>
                <a:gd name="T17" fmla="*/ 0 h 2"/>
                <a:gd name="T18" fmla="*/ 2 w 2"/>
                <a:gd name="T19" fmla="*/ 0 h 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 h="2">
                  <a:moveTo>
                    <a:pt x="2" y="0"/>
                  </a:moveTo>
                  <a:lnTo>
                    <a:pt x="2" y="0"/>
                  </a:lnTo>
                  <a:lnTo>
                    <a:pt x="2" y="2"/>
                  </a:lnTo>
                  <a:lnTo>
                    <a:pt x="0" y="2"/>
                  </a:lnTo>
                  <a:lnTo>
                    <a:pt x="0" y="2"/>
                  </a:lnTo>
                  <a:lnTo>
                    <a:pt x="0" y="2"/>
                  </a:lnTo>
                  <a:lnTo>
                    <a:pt x="0" y="2"/>
                  </a:lnTo>
                  <a:lnTo>
                    <a:pt x="0" y="0"/>
                  </a:lnTo>
                  <a:lnTo>
                    <a:pt x="2" y="0"/>
                  </a:lnTo>
                  <a:lnTo>
                    <a:pt x="2"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3" name="Freeform 665"/>
            <p:cNvSpPr>
              <a:spLocks/>
            </p:cNvSpPr>
            <p:nvPr/>
          </p:nvSpPr>
          <p:spPr bwMode="auto">
            <a:xfrm>
              <a:off x="7097316" y="4132885"/>
              <a:ext cx="6030" cy="0"/>
            </a:xfrm>
            <a:custGeom>
              <a:avLst/>
              <a:gdLst>
                <a:gd name="T0" fmla="*/ 0 w 4"/>
                <a:gd name="T1" fmla="*/ 2 w 4"/>
                <a:gd name="T2" fmla="*/ 4 w 4"/>
                <a:gd name="T3" fmla="*/ 4 w 4"/>
                <a:gd name="T4" fmla="*/ 2 w 4"/>
                <a:gd name="T5" fmla="*/ 0 w 4"/>
                <a:gd name="T6" fmla="*/ 0 w 4"/>
                <a:gd name="T7" fmla="*/ 0 w 4"/>
                <a:gd name="T8" fmla="*/ 0 w 4"/>
                <a:gd name="T9" fmla="*/ 0 w 4"/>
                <a:gd name="T10" fmla="*/ 0 w 4"/>
              </a:gdLst>
              <a:ahLst/>
              <a:cxnLst>
                <a:cxn ang="0">
                  <a:pos x="T0" y="0"/>
                </a:cxn>
                <a:cxn ang="0">
                  <a:pos x="T1" y="0"/>
                </a:cxn>
                <a:cxn ang="0">
                  <a:pos x="T2" y="0"/>
                </a:cxn>
                <a:cxn ang="0">
                  <a:pos x="T3" y="0"/>
                </a:cxn>
                <a:cxn ang="0">
                  <a:pos x="T4" y="0"/>
                </a:cxn>
                <a:cxn ang="0">
                  <a:pos x="T5" y="0"/>
                </a:cxn>
                <a:cxn ang="0">
                  <a:pos x="T6" y="0"/>
                </a:cxn>
                <a:cxn ang="0">
                  <a:pos x="T7" y="0"/>
                </a:cxn>
                <a:cxn ang="0">
                  <a:pos x="T8" y="0"/>
                </a:cxn>
                <a:cxn ang="0">
                  <a:pos x="T9" y="0"/>
                </a:cxn>
                <a:cxn ang="0">
                  <a:pos x="T10" y="0"/>
                </a:cxn>
              </a:cxnLst>
              <a:rect l="0" t="0" r="r" b="b"/>
              <a:pathLst>
                <a:path w="4">
                  <a:moveTo>
                    <a:pt x="0" y="0"/>
                  </a:moveTo>
                  <a:lnTo>
                    <a:pt x="2" y="0"/>
                  </a:lnTo>
                  <a:lnTo>
                    <a:pt x="4" y="0"/>
                  </a:lnTo>
                  <a:lnTo>
                    <a:pt x="4" y="0"/>
                  </a:lnTo>
                  <a:lnTo>
                    <a:pt x="2" y="0"/>
                  </a:lnTo>
                  <a:lnTo>
                    <a:pt x="0" y="0"/>
                  </a:lnTo>
                  <a:lnTo>
                    <a:pt x="0" y="0"/>
                  </a:lnTo>
                  <a:lnTo>
                    <a:pt x="0" y="0"/>
                  </a:lnTo>
                  <a:lnTo>
                    <a:pt x="0"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4" name="Freeform 666"/>
            <p:cNvSpPr>
              <a:spLocks noEditPoints="1"/>
            </p:cNvSpPr>
            <p:nvPr/>
          </p:nvSpPr>
          <p:spPr bwMode="auto">
            <a:xfrm>
              <a:off x="7141033" y="4105750"/>
              <a:ext cx="6030" cy="3015"/>
            </a:xfrm>
            <a:custGeom>
              <a:avLst/>
              <a:gdLst>
                <a:gd name="T0" fmla="*/ 2 w 4"/>
                <a:gd name="T1" fmla="*/ 2 h 2"/>
                <a:gd name="T2" fmla="*/ 2 w 4"/>
                <a:gd name="T3" fmla="*/ 2 h 2"/>
                <a:gd name="T4" fmla="*/ 2 w 4"/>
                <a:gd name="T5" fmla="*/ 2 h 2"/>
                <a:gd name="T6" fmla="*/ 2 w 4"/>
                <a:gd name="T7" fmla="*/ 2 h 2"/>
                <a:gd name="T8" fmla="*/ 4 w 4"/>
                <a:gd name="T9" fmla="*/ 0 h 2"/>
                <a:gd name="T10" fmla="*/ 4 w 4"/>
                <a:gd name="T11" fmla="*/ 0 h 2"/>
                <a:gd name="T12" fmla="*/ 4 w 4"/>
                <a:gd name="T13" fmla="*/ 2 h 2"/>
                <a:gd name="T14" fmla="*/ 4 w 4"/>
                <a:gd name="T15" fmla="*/ 2 h 2"/>
                <a:gd name="T16" fmla="*/ 2 w 4"/>
                <a:gd name="T17" fmla="*/ 2 h 2"/>
                <a:gd name="T18" fmla="*/ 0 w 4"/>
                <a:gd name="T19" fmla="*/ 2 h 2"/>
                <a:gd name="T20" fmla="*/ 0 w 4"/>
                <a:gd name="T21" fmla="*/ 2 h 2"/>
                <a:gd name="T22" fmla="*/ 2 w 4"/>
                <a:gd name="T23" fmla="*/ 0 h 2"/>
                <a:gd name="T24" fmla="*/ 2 w 4"/>
                <a:gd name="T25" fmla="*/ 0 h 2"/>
                <a:gd name="T26" fmla="*/ 4 w 4"/>
                <a:gd name="T27" fmla="*/ 0 h 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4" h="2">
                  <a:moveTo>
                    <a:pt x="2" y="2"/>
                  </a:moveTo>
                  <a:lnTo>
                    <a:pt x="2" y="2"/>
                  </a:lnTo>
                  <a:lnTo>
                    <a:pt x="2" y="2"/>
                  </a:lnTo>
                  <a:lnTo>
                    <a:pt x="2" y="2"/>
                  </a:lnTo>
                  <a:close/>
                  <a:moveTo>
                    <a:pt x="4" y="0"/>
                  </a:moveTo>
                  <a:lnTo>
                    <a:pt x="4" y="0"/>
                  </a:lnTo>
                  <a:lnTo>
                    <a:pt x="4" y="2"/>
                  </a:lnTo>
                  <a:lnTo>
                    <a:pt x="4" y="2"/>
                  </a:lnTo>
                  <a:lnTo>
                    <a:pt x="2" y="2"/>
                  </a:lnTo>
                  <a:lnTo>
                    <a:pt x="0" y="2"/>
                  </a:lnTo>
                  <a:lnTo>
                    <a:pt x="0" y="2"/>
                  </a:lnTo>
                  <a:lnTo>
                    <a:pt x="2" y="0"/>
                  </a:lnTo>
                  <a:lnTo>
                    <a:pt x="2" y="0"/>
                  </a:lnTo>
                  <a:lnTo>
                    <a:pt x="4"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5" name="Freeform 667"/>
            <p:cNvSpPr>
              <a:spLocks/>
            </p:cNvSpPr>
            <p:nvPr/>
          </p:nvSpPr>
          <p:spPr bwMode="auto">
            <a:xfrm>
              <a:off x="7125958" y="4095198"/>
              <a:ext cx="9045" cy="3015"/>
            </a:xfrm>
            <a:custGeom>
              <a:avLst/>
              <a:gdLst>
                <a:gd name="T0" fmla="*/ 0 w 6"/>
                <a:gd name="T1" fmla="*/ 0 h 2"/>
                <a:gd name="T2" fmla="*/ 2 w 6"/>
                <a:gd name="T3" fmla="*/ 0 h 2"/>
                <a:gd name="T4" fmla="*/ 2 w 6"/>
                <a:gd name="T5" fmla="*/ 0 h 2"/>
                <a:gd name="T6" fmla="*/ 2 w 6"/>
                <a:gd name="T7" fmla="*/ 0 h 2"/>
                <a:gd name="T8" fmla="*/ 4 w 6"/>
                <a:gd name="T9" fmla="*/ 0 h 2"/>
                <a:gd name="T10" fmla="*/ 4 w 6"/>
                <a:gd name="T11" fmla="*/ 0 h 2"/>
                <a:gd name="T12" fmla="*/ 4 w 6"/>
                <a:gd name="T13" fmla="*/ 0 h 2"/>
                <a:gd name="T14" fmla="*/ 6 w 6"/>
                <a:gd name="T15" fmla="*/ 0 h 2"/>
                <a:gd name="T16" fmla="*/ 6 w 6"/>
                <a:gd name="T17" fmla="*/ 0 h 2"/>
                <a:gd name="T18" fmla="*/ 6 w 6"/>
                <a:gd name="T19" fmla="*/ 0 h 2"/>
                <a:gd name="T20" fmla="*/ 6 w 6"/>
                <a:gd name="T21" fmla="*/ 0 h 2"/>
                <a:gd name="T22" fmla="*/ 6 w 6"/>
                <a:gd name="T23" fmla="*/ 0 h 2"/>
                <a:gd name="T24" fmla="*/ 6 w 6"/>
                <a:gd name="T25" fmla="*/ 0 h 2"/>
                <a:gd name="T26" fmla="*/ 6 w 6"/>
                <a:gd name="T27" fmla="*/ 2 h 2"/>
                <a:gd name="T28" fmla="*/ 6 w 6"/>
                <a:gd name="T29" fmla="*/ 2 h 2"/>
                <a:gd name="T30" fmla="*/ 6 w 6"/>
                <a:gd name="T31" fmla="*/ 2 h 2"/>
                <a:gd name="T32" fmla="*/ 6 w 6"/>
                <a:gd name="T33" fmla="*/ 2 h 2"/>
                <a:gd name="T34" fmla="*/ 6 w 6"/>
                <a:gd name="T35" fmla="*/ 2 h 2"/>
                <a:gd name="T36" fmla="*/ 4 w 6"/>
                <a:gd name="T37" fmla="*/ 2 h 2"/>
                <a:gd name="T38" fmla="*/ 4 w 6"/>
                <a:gd name="T39" fmla="*/ 2 h 2"/>
                <a:gd name="T40" fmla="*/ 4 w 6"/>
                <a:gd name="T41" fmla="*/ 2 h 2"/>
                <a:gd name="T42" fmla="*/ 4 w 6"/>
                <a:gd name="T43" fmla="*/ 2 h 2"/>
                <a:gd name="T44" fmla="*/ 2 w 6"/>
                <a:gd name="T45" fmla="*/ 0 h 2"/>
                <a:gd name="T46" fmla="*/ 0 w 6"/>
                <a:gd name="T47" fmla="*/ 0 h 2"/>
                <a:gd name="T48" fmla="*/ 0 w 6"/>
                <a:gd name="T49" fmla="*/ 0 h 2"/>
                <a:gd name="T50" fmla="*/ 0 w 6"/>
                <a:gd name="T51" fmla="*/ 0 h 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6" h="2">
                  <a:moveTo>
                    <a:pt x="0" y="0"/>
                  </a:moveTo>
                  <a:lnTo>
                    <a:pt x="2" y="0"/>
                  </a:lnTo>
                  <a:lnTo>
                    <a:pt x="2" y="0"/>
                  </a:lnTo>
                  <a:lnTo>
                    <a:pt x="2" y="0"/>
                  </a:lnTo>
                  <a:lnTo>
                    <a:pt x="4" y="0"/>
                  </a:lnTo>
                  <a:lnTo>
                    <a:pt x="4" y="0"/>
                  </a:lnTo>
                  <a:lnTo>
                    <a:pt x="4" y="0"/>
                  </a:lnTo>
                  <a:lnTo>
                    <a:pt x="6" y="0"/>
                  </a:lnTo>
                  <a:lnTo>
                    <a:pt x="6" y="0"/>
                  </a:lnTo>
                  <a:lnTo>
                    <a:pt x="6" y="0"/>
                  </a:lnTo>
                  <a:lnTo>
                    <a:pt x="6" y="0"/>
                  </a:lnTo>
                  <a:lnTo>
                    <a:pt x="6" y="0"/>
                  </a:lnTo>
                  <a:lnTo>
                    <a:pt x="6" y="0"/>
                  </a:lnTo>
                  <a:lnTo>
                    <a:pt x="6" y="2"/>
                  </a:lnTo>
                  <a:lnTo>
                    <a:pt x="6" y="2"/>
                  </a:lnTo>
                  <a:lnTo>
                    <a:pt x="6" y="2"/>
                  </a:lnTo>
                  <a:lnTo>
                    <a:pt x="6" y="2"/>
                  </a:lnTo>
                  <a:lnTo>
                    <a:pt x="6" y="2"/>
                  </a:lnTo>
                  <a:lnTo>
                    <a:pt x="4" y="2"/>
                  </a:lnTo>
                  <a:lnTo>
                    <a:pt x="4" y="2"/>
                  </a:lnTo>
                  <a:lnTo>
                    <a:pt x="4" y="2"/>
                  </a:lnTo>
                  <a:lnTo>
                    <a:pt x="4" y="2"/>
                  </a:lnTo>
                  <a:lnTo>
                    <a:pt x="2" y="0"/>
                  </a:lnTo>
                  <a:lnTo>
                    <a:pt x="0"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6" name="Freeform 668"/>
            <p:cNvSpPr>
              <a:spLocks/>
            </p:cNvSpPr>
            <p:nvPr/>
          </p:nvSpPr>
          <p:spPr bwMode="auto">
            <a:xfrm>
              <a:off x="7119928" y="4105750"/>
              <a:ext cx="3015" cy="3015"/>
            </a:xfrm>
            <a:custGeom>
              <a:avLst/>
              <a:gdLst>
                <a:gd name="T0" fmla="*/ 0 w 2"/>
                <a:gd name="T1" fmla="*/ 0 h 2"/>
                <a:gd name="T2" fmla="*/ 0 w 2"/>
                <a:gd name="T3" fmla="*/ 0 h 2"/>
                <a:gd name="T4" fmla="*/ 0 w 2"/>
                <a:gd name="T5" fmla="*/ 0 h 2"/>
                <a:gd name="T6" fmla="*/ 2 w 2"/>
                <a:gd name="T7" fmla="*/ 0 h 2"/>
                <a:gd name="T8" fmla="*/ 2 w 2"/>
                <a:gd name="T9" fmla="*/ 0 h 2"/>
                <a:gd name="T10" fmla="*/ 2 w 2"/>
                <a:gd name="T11" fmla="*/ 0 h 2"/>
                <a:gd name="T12" fmla="*/ 2 w 2"/>
                <a:gd name="T13" fmla="*/ 0 h 2"/>
                <a:gd name="T14" fmla="*/ 2 w 2"/>
                <a:gd name="T15" fmla="*/ 2 h 2"/>
                <a:gd name="T16" fmla="*/ 2 w 2"/>
                <a:gd name="T17" fmla="*/ 2 h 2"/>
                <a:gd name="T18" fmla="*/ 0 w 2"/>
                <a:gd name="T19" fmla="*/ 2 h 2"/>
                <a:gd name="T20" fmla="*/ 0 w 2"/>
                <a:gd name="T21" fmla="*/ 0 h 2"/>
                <a:gd name="T22" fmla="*/ 0 w 2"/>
                <a:gd name="T23" fmla="*/ 0 h 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2" h="2">
                  <a:moveTo>
                    <a:pt x="0" y="0"/>
                  </a:moveTo>
                  <a:lnTo>
                    <a:pt x="0" y="0"/>
                  </a:lnTo>
                  <a:lnTo>
                    <a:pt x="0" y="0"/>
                  </a:lnTo>
                  <a:lnTo>
                    <a:pt x="2" y="0"/>
                  </a:lnTo>
                  <a:lnTo>
                    <a:pt x="2" y="0"/>
                  </a:lnTo>
                  <a:lnTo>
                    <a:pt x="2" y="0"/>
                  </a:lnTo>
                  <a:lnTo>
                    <a:pt x="2" y="0"/>
                  </a:lnTo>
                  <a:lnTo>
                    <a:pt x="2" y="2"/>
                  </a:lnTo>
                  <a:lnTo>
                    <a:pt x="2" y="2"/>
                  </a:lnTo>
                  <a:lnTo>
                    <a:pt x="0" y="2"/>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7" name="Freeform 669"/>
            <p:cNvSpPr>
              <a:spLocks/>
            </p:cNvSpPr>
            <p:nvPr/>
          </p:nvSpPr>
          <p:spPr bwMode="auto">
            <a:xfrm>
              <a:off x="7135003" y="4086153"/>
              <a:ext cx="0" cy="0"/>
            </a:xfrm>
            <a:custGeom>
              <a:avLst/>
              <a:gdLst/>
              <a:ahLst/>
              <a:cxnLst>
                <a:cxn ang="0">
                  <a:pos x="0" y="0"/>
                </a:cxn>
                <a:cxn ang="0">
                  <a:pos x="0" y="0"/>
                </a:cxn>
                <a:cxn ang="0">
                  <a:pos x="0" y="0"/>
                </a:cxn>
                <a:cxn ang="0">
                  <a:pos x="0" y="0"/>
                </a:cxn>
                <a:cxn ang="0">
                  <a:pos x="0" y="0"/>
                </a:cxn>
                <a:cxn ang="0">
                  <a:pos x="0" y="0"/>
                </a:cxn>
                <a:cxn ang="0">
                  <a:pos x="0" y="0"/>
                </a:cxn>
                <a:cxn ang="0">
                  <a:pos x="0" y="0"/>
                </a:cxn>
                <a:cxn ang="0">
                  <a:pos x="0" y="0"/>
                </a:cxn>
                <a:cxn ang="0">
                  <a:pos x="0" y="0"/>
                </a:cxn>
              </a:cxnLst>
              <a:rect l="0" t="0" r="r" b="b"/>
              <a:pathLst>
                <a:path>
                  <a:moveTo>
                    <a:pt x="0" y="0"/>
                  </a:moveTo>
                  <a:lnTo>
                    <a:pt x="0" y="0"/>
                  </a:lnTo>
                  <a:lnTo>
                    <a:pt x="0" y="0"/>
                  </a:lnTo>
                  <a:lnTo>
                    <a:pt x="0" y="0"/>
                  </a:lnTo>
                  <a:lnTo>
                    <a:pt x="0" y="0"/>
                  </a:lnTo>
                  <a:lnTo>
                    <a:pt x="0" y="0"/>
                  </a:lnTo>
                  <a:lnTo>
                    <a:pt x="0" y="0"/>
                  </a:lnTo>
                  <a:lnTo>
                    <a:pt x="0"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sp>
          <p:nvSpPr>
            <p:cNvPr id="38" name="Freeform 670"/>
            <p:cNvSpPr>
              <a:spLocks/>
            </p:cNvSpPr>
            <p:nvPr/>
          </p:nvSpPr>
          <p:spPr bwMode="auto">
            <a:xfrm>
              <a:off x="7138018" y="4089168"/>
              <a:ext cx="0" cy="0"/>
            </a:xfrm>
            <a:custGeom>
              <a:avLst/>
              <a:gdLst/>
              <a:ahLst/>
              <a:cxnLst>
                <a:cxn ang="0">
                  <a:pos x="0" y="0"/>
                </a:cxn>
                <a:cxn ang="0">
                  <a:pos x="0" y="0"/>
                </a:cxn>
                <a:cxn ang="0">
                  <a:pos x="0" y="0"/>
                </a:cxn>
                <a:cxn ang="0">
                  <a:pos x="0" y="0"/>
                </a:cxn>
                <a:cxn ang="0">
                  <a:pos x="0" y="0"/>
                </a:cxn>
                <a:cxn ang="0">
                  <a:pos x="0" y="0"/>
                </a:cxn>
                <a:cxn ang="0">
                  <a:pos x="0" y="0"/>
                </a:cxn>
                <a:cxn ang="0">
                  <a:pos x="0" y="0"/>
                </a:cxn>
                <a:cxn ang="0">
                  <a:pos x="0" y="0"/>
                </a:cxn>
                <a:cxn ang="0">
                  <a:pos x="0" y="0"/>
                </a:cxn>
                <a:cxn ang="0">
                  <a:pos x="0" y="0"/>
                </a:cxn>
                <a:cxn ang="0">
                  <a:pos x="0" y="0"/>
                </a:cxn>
                <a:cxn ang="0">
                  <a:pos x="0" y="0"/>
                </a:cxn>
                <a:cxn ang="0">
                  <a:pos x="0" y="0"/>
                </a:cxn>
              </a:cxnLst>
              <a:rect l="0" t="0" r="r" b="b"/>
              <a:pathLst>
                <a:path>
                  <a:moveTo>
                    <a:pt x="0" y="0"/>
                  </a:moveTo>
                  <a:lnTo>
                    <a:pt x="0" y="0"/>
                  </a:lnTo>
                  <a:lnTo>
                    <a:pt x="0" y="0"/>
                  </a:lnTo>
                  <a:lnTo>
                    <a:pt x="0" y="0"/>
                  </a:lnTo>
                  <a:lnTo>
                    <a:pt x="0" y="0"/>
                  </a:lnTo>
                  <a:lnTo>
                    <a:pt x="0" y="0"/>
                  </a:lnTo>
                  <a:lnTo>
                    <a:pt x="0" y="0"/>
                  </a:lnTo>
                  <a:lnTo>
                    <a:pt x="0" y="0"/>
                  </a:lnTo>
                  <a:lnTo>
                    <a:pt x="0" y="0"/>
                  </a:lnTo>
                  <a:lnTo>
                    <a:pt x="0" y="0"/>
                  </a:lnTo>
                  <a:lnTo>
                    <a:pt x="0" y="0"/>
                  </a:lnTo>
                  <a:lnTo>
                    <a:pt x="0" y="0"/>
                  </a:lnTo>
                  <a:lnTo>
                    <a:pt x="0" y="0"/>
                  </a:lnTo>
                  <a:lnTo>
                    <a:pt x="0" y="0"/>
                  </a:lnTo>
                  <a:close/>
                </a:path>
              </a:pathLst>
            </a:custGeom>
            <a:solidFill>
              <a:srgbClr val="4B1731"/>
            </a:solidFill>
            <a:ln w="0">
              <a:solidFill>
                <a:srgbClr val="4B1731"/>
              </a:solidFill>
              <a:prstDash val="solid"/>
              <a:round/>
              <a:headEnd/>
              <a:tailEnd/>
            </a:ln>
          </p:spPr>
          <p:txBody>
            <a:bodyPr vert="horz" wrap="square" lIns="91440" tIns="45720" rIns="91440" bIns="45720" numCol="1" anchor="t" anchorCtr="0" compatLnSpc="1">
              <a:prstTxWarp prst="textNoShape">
                <a:avLst/>
              </a:prstTxWarp>
            </a:bodyPr>
            <a:lstStyle/>
            <a:p>
              <a:endParaRPr lang="zh-CN" altLang="en-US"/>
            </a:p>
          </p:txBody>
        </p:sp>
      </p:grpSp>
    </p:spTree>
    <p:extLst>
      <p:ext uri="{BB962C8B-B14F-4D97-AF65-F5344CB8AC3E}">
        <p14:creationId xmlns:p14="http://schemas.microsoft.com/office/powerpoint/2010/main" val="3928972"/>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par>
                                <p:cTn id="21" presetID="42" presetClass="entr" presetSubtype="0" fill="hold" nodeType="withEffect">
                                  <p:stCondLst>
                                    <p:cond delay="0"/>
                                  </p:stCondLst>
                                  <p:childTnLst>
                                    <p:set>
                                      <p:cBhvr>
                                        <p:cTn id="22" dur="1" fill="hold">
                                          <p:stCondLst>
                                            <p:cond delay="0"/>
                                          </p:stCondLst>
                                        </p:cTn>
                                        <p:tgtEl>
                                          <p:spTgt spid="2"/>
                                        </p:tgtEl>
                                        <p:attrNameLst>
                                          <p:attrName>style.visibility</p:attrName>
                                        </p:attrNameLst>
                                      </p:cBhvr>
                                      <p:to>
                                        <p:strVal val="visible"/>
                                      </p:to>
                                    </p:set>
                                    <p:animEffect transition="in" filter="fade">
                                      <p:cBhvr>
                                        <p:cTn id="23" dur="1000"/>
                                        <p:tgtEl>
                                          <p:spTgt spid="2"/>
                                        </p:tgtEl>
                                      </p:cBhvr>
                                    </p:animEffect>
                                    <p:anim calcmode="lin" valueType="num">
                                      <p:cBhvr>
                                        <p:cTn id="24" dur="1000" fill="hold"/>
                                        <p:tgtEl>
                                          <p:spTgt spid="2"/>
                                        </p:tgtEl>
                                        <p:attrNameLst>
                                          <p:attrName>ppt_x</p:attrName>
                                        </p:attrNameLst>
                                      </p:cBhvr>
                                      <p:tavLst>
                                        <p:tav tm="0">
                                          <p:val>
                                            <p:strVal val="#ppt_x"/>
                                          </p:val>
                                        </p:tav>
                                        <p:tav tm="100000">
                                          <p:val>
                                            <p:strVal val="#ppt_x"/>
                                          </p:val>
                                        </p:tav>
                                      </p:tavLst>
                                    </p:anim>
                                    <p:anim calcmode="lin" valueType="num">
                                      <p:cBhvr>
                                        <p:cTn id="25"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1054637" y="1203598"/>
            <a:ext cx="7164795" cy="3300906"/>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（四）企业合并，当事各方应按下列规定处理：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1.</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合并企业应按公允价值确定接受被合并企业各项资产和负债的计税基础。</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2.</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被合并企业及其股东都应按清算进行所得税处理。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3.</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被合并企业的亏损不得在合并企业结转弥补。</a:t>
            </a:r>
          </a:p>
          <a:p>
            <a:pPr indent="457200" algn="just" eaLnBrk="0" hangingPunct="0">
              <a:lnSpc>
                <a:spcPct val="150000"/>
              </a:lnSpc>
            </a:pP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（五）企业分立，当事各方应按下列规定处理：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1.</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被分立企业对分立出去资产应按公允价值确认资产转让所得或损失。</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2.</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分立企业应按公允价值确认接受资产的计税基础。</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3.</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被分立企业继续存在时，其股东取得的对价应视同被分立企业分配进行处理。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4.</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被分立企业不再继续存在时，被分立企业及其股东都应按清算进行所得税处理。</a:t>
            </a:r>
          </a:p>
          <a:p>
            <a:pPr indent="457200" algn="just" eaLnBrk="0" hangingPunct="0">
              <a:lnSpc>
                <a:spcPct val="150000"/>
              </a:lnSpc>
            </a:pPr>
            <a:r>
              <a:rPr lang="en-US" altLang="zh-CN" sz="1400" dirty="0">
                <a:solidFill>
                  <a:schemeClr val="tx1">
                    <a:lumMod val="95000"/>
                    <a:lumOff val="5000"/>
                  </a:schemeClr>
                </a:solidFill>
                <a:latin typeface="微软雅黑" pitchFamily="34" charset="-122"/>
                <a:ea typeface="微软雅黑" pitchFamily="34" charset="-122"/>
                <a:sym typeface="微软雅黑" pitchFamily="34" charset="-122"/>
              </a:rPr>
              <a:t>5.</a:t>
            </a:r>
            <a:r>
              <a:rPr lang="zh-CN" altLang="en-US" sz="1400" dirty="0">
                <a:solidFill>
                  <a:schemeClr val="tx1">
                    <a:lumMod val="95000"/>
                    <a:lumOff val="5000"/>
                  </a:schemeClr>
                </a:solidFill>
                <a:latin typeface="微软雅黑" pitchFamily="34" charset="-122"/>
                <a:ea typeface="微软雅黑" pitchFamily="34" charset="-122"/>
                <a:sym typeface="微软雅黑" pitchFamily="34" charset="-122"/>
              </a:rPr>
              <a:t>企业分立相关企业的亏损不得相互结转弥补。</a:t>
            </a:r>
          </a:p>
        </p:txBody>
      </p:sp>
      <p:sp>
        <p:nvSpPr>
          <p:cNvPr id="9" name="圆角矩形 8"/>
          <p:cNvSpPr/>
          <p:nvPr/>
        </p:nvSpPr>
        <p:spPr>
          <a:xfrm>
            <a:off x="935596" y="1001750"/>
            <a:ext cx="7272808" cy="3502754"/>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一般性税务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spTree>
    <p:extLst>
      <p:ext uri="{BB962C8B-B14F-4D97-AF65-F5344CB8AC3E}">
        <p14:creationId xmlns:p14="http://schemas.microsoft.com/office/powerpoint/2010/main" val="262856098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1" name="Picture 3" descr="D:\ppt\4\水彩1\水彩晕染效果PPT背景图片\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35596" y="1001750"/>
            <a:ext cx="7272808" cy="3360657"/>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p:cNvSpPr txBox="1"/>
          <p:nvPr/>
        </p:nvSpPr>
        <p:spPr>
          <a:xfrm>
            <a:off x="1115616" y="1525908"/>
            <a:ext cx="7200800" cy="1731245"/>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3600" dirty="0">
                <a:solidFill>
                  <a:schemeClr val="tx1">
                    <a:lumMod val="95000"/>
                    <a:lumOff val="5000"/>
                  </a:schemeClr>
                </a:solidFill>
                <a:latin typeface="微软雅黑" pitchFamily="34" charset="-122"/>
                <a:ea typeface="微软雅黑" pitchFamily="34" charset="-122"/>
                <a:sym typeface="微软雅黑" pitchFamily="34" charset="-122"/>
              </a:rPr>
              <a:t>企业重组</a:t>
            </a:r>
            <a:r>
              <a:rPr lang="zh-CN" altLang="en-US" sz="3600" b="1" dirty="0">
                <a:solidFill>
                  <a:srgbClr val="0070C0"/>
                </a:solidFill>
                <a:latin typeface="微软雅黑" pitchFamily="34" charset="-122"/>
                <a:ea typeface="微软雅黑" pitchFamily="34" charset="-122"/>
                <a:sym typeface="微软雅黑" pitchFamily="34" charset="-122"/>
              </a:rPr>
              <a:t>同时</a:t>
            </a:r>
            <a:r>
              <a:rPr lang="zh-CN" altLang="en-US" sz="3600" b="1" dirty="0" smtClean="0">
                <a:solidFill>
                  <a:srgbClr val="0070C0"/>
                </a:solidFill>
                <a:latin typeface="微软雅黑" pitchFamily="34" charset="-122"/>
                <a:ea typeface="微软雅黑" pitchFamily="34" charset="-122"/>
                <a:sym typeface="微软雅黑" pitchFamily="34" charset="-122"/>
              </a:rPr>
              <a:t>符合</a:t>
            </a:r>
            <a:r>
              <a:rPr lang="en-US" altLang="zh-CN" sz="3600" dirty="0" smtClean="0">
                <a:solidFill>
                  <a:schemeClr val="tx1">
                    <a:lumMod val="95000"/>
                    <a:lumOff val="5000"/>
                  </a:schemeClr>
                </a:solidFill>
                <a:latin typeface="微软雅黑" pitchFamily="34" charset="-122"/>
                <a:ea typeface="微软雅黑" pitchFamily="34" charset="-122"/>
                <a:sym typeface="微软雅黑" pitchFamily="34" charset="-122"/>
              </a:rPr>
              <a:t>5</a:t>
            </a:r>
            <a:r>
              <a:rPr lang="zh-CN" altLang="en-US" sz="3600" dirty="0" smtClean="0">
                <a:solidFill>
                  <a:schemeClr val="tx1">
                    <a:lumMod val="95000"/>
                    <a:lumOff val="5000"/>
                  </a:schemeClr>
                </a:solidFill>
                <a:latin typeface="微软雅黑" pitchFamily="34" charset="-122"/>
                <a:ea typeface="微软雅黑" pitchFamily="34" charset="-122"/>
                <a:sym typeface="微软雅黑" pitchFamily="34" charset="-122"/>
              </a:rPr>
              <a:t>个条件</a:t>
            </a:r>
            <a:r>
              <a:rPr lang="zh-CN" altLang="en-US" sz="3600" dirty="0">
                <a:solidFill>
                  <a:schemeClr val="tx1">
                    <a:lumMod val="95000"/>
                    <a:lumOff val="5000"/>
                  </a:schemeClr>
                </a:solidFill>
                <a:latin typeface="微软雅黑" pitchFamily="34" charset="-122"/>
                <a:ea typeface="微软雅黑" pitchFamily="34" charset="-122"/>
                <a:sym typeface="微软雅黑" pitchFamily="34" charset="-122"/>
              </a:rPr>
              <a:t>的，适用特殊性税务处理</a:t>
            </a:r>
            <a:r>
              <a:rPr lang="zh-CN" altLang="en-US" sz="3600" dirty="0" smtClean="0">
                <a:solidFill>
                  <a:schemeClr val="tx1">
                    <a:lumMod val="95000"/>
                    <a:lumOff val="5000"/>
                  </a:schemeClr>
                </a:solidFill>
                <a:latin typeface="微软雅黑" pitchFamily="34" charset="-122"/>
                <a:ea typeface="微软雅黑" pitchFamily="34" charset="-122"/>
                <a:sym typeface="微软雅黑" pitchFamily="34" charset="-122"/>
              </a:rPr>
              <a:t>规定。</a:t>
            </a:r>
            <a:endParaRPr lang="zh-CN" altLang="en-US" sz="3600" dirty="0">
              <a:solidFill>
                <a:schemeClr val="tx1">
                  <a:lumMod val="95000"/>
                  <a:lumOff val="5000"/>
                </a:schemeClr>
              </a:solidFill>
              <a:latin typeface="微软雅黑" pitchFamily="34" charset="-122"/>
              <a:ea typeface="微软雅黑" pitchFamily="34" charset="-122"/>
              <a:sym typeface="微软雅黑" pitchFamily="34" charset="-122"/>
            </a:endParaRP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特殊性税务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spTree>
    <p:extLst>
      <p:ext uri="{BB962C8B-B14F-4D97-AF65-F5344CB8AC3E}">
        <p14:creationId xmlns:p14="http://schemas.microsoft.com/office/powerpoint/2010/main" val="1698233531"/>
      </p:ext>
    </p:extLst>
  </p:cSld>
  <p:clrMapOvr>
    <a:masterClrMapping/>
  </p:clrMapOvr>
  <p:transition spd="slow" advTm="0">
    <p:wheel spokes="1"/>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1"/>
          <p:cNvGrpSpPr/>
          <p:nvPr/>
        </p:nvGrpSpPr>
        <p:grpSpPr>
          <a:xfrm>
            <a:off x="251520" y="2992672"/>
            <a:ext cx="8712968" cy="328532"/>
            <a:chOff x="534438" y="3368953"/>
            <a:chExt cx="10944224" cy="438144"/>
          </a:xfrm>
          <a:solidFill>
            <a:schemeClr val="bg1">
              <a:lumMod val="65000"/>
            </a:schemeClr>
          </a:solidFill>
        </p:grpSpPr>
        <p:sp>
          <p:nvSpPr>
            <p:cNvPr id="3" name="矩形 2"/>
            <p:cNvSpPr/>
            <p:nvPr/>
          </p:nvSpPr>
          <p:spPr>
            <a:xfrm>
              <a:off x="11049789" y="3503489"/>
              <a:ext cx="50397"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grpSp>
          <p:nvGrpSpPr>
            <p:cNvPr id="4" name="组合 3"/>
            <p:cNvGrpSpPr/>
            <p:nvPr/>
          </p:nvGrpSpPr>
          <p:grpSpPr>
            <a:xfrm>
              <a:off x="534438" y="3368953"/>
              <a:ext cx="10944224" cy="438144"/>
              <a:chOff x="623889" y="3209929"/>
              <a:chExt cx="10944224" cy="438144"/>
            </a:xfrm>
            <a:grpFill/>
          </p:grpSpPr>
          <p:sp>
            <p:nvSpPr>
              <p:cNvPr id="5" name="矩形 4"/>
              <p:cNvSpPr/>
              <p:nvPr/>
            </p:nvSpPr>
            <p:spPr>
              <a:xfrm>
                <a:off x="623889" y="3344465"/>
                <a:ext cx="50397"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6" name="矩形 5"/>
              <p:cNvSpPr/>
              <p:nvPr/>
            </p:nvSpPr>
            <p:spPr>
              <a:xfrm>
                <a:off x="717047" y="3344465"/>
                <a:ext cx="107093"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7" name="矩形 6"/>
              <p:cNvSpPr/>
              <p:nvPr/>
            </p:nvSpPr>
            <p:spPr>
              <a:xfrm>
                <a:off x="866901" y="3344465"/>
                <a:ext cx="198437"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8" name="矩形 7"/>
              <p:cNvSpPr/>
              <p:nvPr/>
            </p:nvSpPr>
            <p:spPr>
              <a:xfrm>
                <a:off x="1108099" y="3344465"/>
                <a:ext cx="9613876"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9" name="矩形 8"/>
              <p:cNvSpPr/>
              <p:nvPr/>
            </p:nvSpPr>
            <p:spPr>
              <a:xfrm>
                <a:off x="10994902" y="3344465"/>
                <a:ext cx="107093"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10" name="矩形 9"/>
              <p:cNvSpPr/>
              <p:nvPr/>
            </p:nvSpPr>
            <p:spPr>
              <a:xfrm>
                <a:off x="10759220" y="3344465"/>
                <a:ext cx="198437" cy="16906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sp>
            <p:nvSpPr>
              <p:cNvPr id="11" name="等腰三角形 10"/>
              <p:cNvSpPr/>
              <p:nvPr/>
            </p:nvSpPr>
            <p:spPr>
              <a:xfrm rot="5400000">
                <a:off x="11159803" y="3239763"/>
                <a:ext cx="438144" cy="378476"/>
              </a:xfrm>
              <a:prstGeom prst="triangle">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a:p>
            </p:txBody>
          </p:sp>
        </p:grpSp>
      </p:grpSp>
      <p:cxnSp>
        <p:nvCxnSpPr>
          <p:cNvPr id="12" name="肘形连接符 11"/>
          <p:cNvCxnSpPr>
            <a:stCxn id="14" idx="3"/>
            <a:endCxn id="17" idx="1"/>
          </p:cNvCxnSpPr>
          <p:nvPr/>
        </p:nvCxnSpPr>
        <p:spPr>
          <a:xfrm rot="5400000" flipH="1" flipV="1">
            <a:off x="698628" y="2412620"/>
            <a:ext cx="730326" cy="235355"/>
          </a:xfrm>
          <a:prstGeom prst="bentConnector2">
            <a:avLst/>
          </a:prstGeom>
          <a:ln>
            <a:solidFill>
              <a:srgbClr val="414455"/>
            </a:solidFill>
          </a:ln>
        </p:spPr>
        <p:style>
          <a:lnRef idx="1">
            <a:schemeClr val="accent1"/>
          </a:lnRef>
          <a:fillRef idx="0">
            <a:schemeClr val="accent1"/>
          </a:fillRef>
          <a:effectRef idx="0">
            <a:schemeClr val="accent1"/>
          </a:effectRef>
          <a:fontRef idx="minor">
            <a:schemeClr val="tx1"/>
          </a:fontRef>
        </p:style>
      </p:cxnSp>
      <p:grpSp>
        <p:nvGrpSpPr>
          <p:cNvPr id="13" name="组合 12"/>
          <p:cNvGrpSpPr/>
          <p:nvPr/>
        </p:nvGrpSpPr>
        <p:grpSpPr>
          <a:xfrm>
            <a:off x="727566" y="2895459"/>
            <a:ext cx="437094" cy="507177"/>
            <a:chOff x="1109756" y="3090803"/>
            <a:chExt cx="583096" cy="676392"/>
          </a:xfrm>
          <a:solidFill>
            <a:schemeClr val="tx2"/>
          </a:solidFill>
          <a:effectLst>
            <a:outerShdw blurRad="50800" dist="38100" dir="5400000" algn="t" rotWithShape="0">
              <a:prstClr val="black">
                <a:alpha val="40000"/>
              </a:prstClr>
            </a:outerShdw>
          </a:effectLst>
        </p:grpSpPr>
        <p:sp>
          <p:nvSpPr>
            <p:cNvPr id="14" name="六边形 13"/>
            <p:cNvSpPr/>
            <p:nvPr/>
          </p:nvSpPr>
          <p:spPr>
            <a:xfrm rot="5400000">
              <a:off x="1063108" y="3137451"/>
              <a:ext cx="676392" cy="583096"/>
            </a:xfrm>
            <a:prstGeom prst="hexagon">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b="1" dirty="0">
                <a:solidFill>
                  <a:schemeClr val="bg1"/>
                </a:solidFill>
                <a:latin typeface="+mn-ea"/>
              </a:endParaRPr>
            </a:p>
          </p:txBody>
        </p:sp>
        <p:sp>
          <p:nvSpPr>
            <p:cNvPr id="15" name="文本框 64"/>
            <p:cNvSpPr txBox="1"/>
            <p:nvPr/>
          </p:nvSpPr>
          <p:spPr>
            <a:xfrm>
              <a:off x="1115001" y="3231615"/>
              <a:ext cx="577851" cy="369417"/>
            </a:xfrm>
            <a:prstGeom prst="rect">
              <a:avLst/>
            </a:prstGeom>
            <a:noFill/>
          </p:spPr>
          <p:txBody>
            <a:bodyPr wrap="square" rtlCol="0">
              <a:spAutoFit/>
            </a:bodyPr>
            <a:lstStyle/>
            <a:p>
              <a:pPr algn="ctr"/>
              <a:r>
                <a:rPr lang="zh-CN" altLang="en-US" sz="1200" b="1" dirty="0">
                  <a:solidFill>
                    <a:schemeClr val="bg1"/>
                  </a:solidFill>
                  <a:latin typeface="+mn-ea"/>
                </a:rPr>
                <a:t>一</a:t>
              </a:r>
            </a:p>
          </p:txBody>
        </p:sp>
      </p:grpSp>
      <p:grpSp>
        <p:nvGrpSpPr>
          <p:cNvPr id="16" name="组合 15"/>
          <p:cNvGrpSpPr/>
          <p:nvPr/>
        </p:nvGrpSpPr>
        <p:grpSpPr>
          <a:xfrm>
            <a:off x="1181469" y="1779661"/>
            <a:ext cx="1879171" cy="993917"/>
            <a:chOff x="1853741" y="1952625"/>
            <a:chExt cx="1413335" cy="1129695"/>
          </a:xfrm>
          <a:solidFill>
            <a:schemeClr val="bg2"/>
          </a:solidFill>
        </p:grpSpPr>
        <p:sp>
          <p:nvSpPr>
            <p:cNvPr id="17" name="矩形 16"/>
            <p:cNvSpPr/>
            <p:nvPr/>
          </p:nvSpPr>
          <p:spPr>
            <a:xfrm>
              <a:off x="1853741" y="1952625"/>
              <a:ext cx="1413334" cy="876262"/>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500">
                <a:solidFill>
                  <a:srgbClr val="FFFFFF"/>
                </a:solidFill>
              </a:endParaRPr>
            </a:p>
          </p:txBody>
        </p:sp>
        <p:sp>
          <p:nvSpPr>
            <p:cNvPr id="18" name="文本框 66"/>
            <p:cNvSpPr txBox="1"/>
            <p:nvPr/>
          </p:nvSpPr>
          <p:spPr>
            <a:xfrm>
              <a:off x="1853742" y="1997873"/>
              <a:ext cx="1413334" cy="1084447"/>
            </a:xfrm>
            <a:prstGeom prst="rect">
              <a:avLst/>
            </a:prstGeom>
            <a:grpFill/>
          </p:spPr>
          <p:txBody>
            <a:bodyPr wrap="square" rtlCol="0">
              <a:spAutoFit/>
            </a:bodyPr>
            <a:lstStyle/>
            <a:p>
              <a:pPr algn="just"/>
              <a:r>
                <a:rPr lang="zh-CN" altLang="en-US" sz="1400" b="1" dirty="0">
                  <a:solidFill>
                    <a:srgbClr val="FFFFFF"/>
                  </a:solidFill>
                  <a:latin typeface="微软雅黑" panose="020B0503020204020204" pitchFamily="34" charset="-122"/>
                  <a:ea typeface="微软雅黑" panose="020B0503020204020204" pitchFamily="34" charset="-122"/>
                </a:rPr>
                <a:t>具有合理的商业目的，且不以减少、免除或者推迟缴纳税款为主要目的。</a:t>
              </a:r>
            </a:p>
          </p:txBody>
        </p:sp>
      </p:grpSp>
      <p:cxnSp>
        <p:nvCxnSpPr>
          <p:cNvPr id="19" name="肘形连接符 18"/>
          <p:cNvCxnSpPr>
            <a:stCxn id="21" idx="3"/>
            <a:endCxn id="24" idx="1"/>
          </p:cNvCxnSpPr>
          <p:nvPr/>
        </p:nvCxnSpPr>
        <p:spPr>
          <a:xfrm rot="5400000" flipH="1" flipV="1">
            <a:off x="3212714" y="2442625"/>
            <a:ext cx="754974" cy="218547"/>
          </a:xfrm>
          <a:prstGeom prst="bentConnector2">
            <a:avLst/>
          </a:prstGeom>
          <a:ln>
            <a:solidFill>
              <a:srgbClr val="414455"/>
            </a:solidFill>
          </a:ln>
        </p:spPr>
        <p:style>
          <a:lnRef idx="1">
            <a:schemeClr val="accent1"/>
          </a:lnRef>
          <a:fillRef idx="0">
            <a:schemeClr val="accent1"/>
          </a:fillRef>
          <a:effectRef idx="0">
            <a:schemeClr val="accent1"/>
          </a:effectRef>
          <a:fontRef idx="minor">
            <a:schemeClr val="tx1"/>
          </a:fontRef>
        </p:style>
      </p:cxnSp>
      <p:grpSp>
        <p:nvGrpSpPr>
          <p:cNvPr id="20" name="组合 19"/>
          <p:cNvGrpSpPr/>
          <p:nvPr/>
        </p:nvGrpSpPr>
        <p:grpSpPr>
          <a:xfrm>
            <a:off x="3262380" y="2929384"/>
            <a:ext cx="437094" cy="507177"/>
            <a:chOff x="1109756" y="3090803"/>
            <a:chExt cx="583096" cy="676392"/>
          </a:xfrm>
          <a:solidFill>
            <a:schemeClr val="tx2"/>
          </a:solidFill>
          <a:effectLst>
            <a:outerShdw blurRad="50800" dist="38100" dir="5400000" algn="t" rotWithShape="0">
              <a:prstClr val="black">
                <a:alpha val="40000"/>
              </a:prstClr>
            </a:outerShdw>
          </a:effectLst>
        </p:grpSpPr>
        <p:sp>
          <p:nvSpPr>
            <p:cNvPr id="21" name="六边形 20"/>
            <p:cNvSpPr/>
            <p:nvPr/>
          </p:nvSpPr>
          <p:spPr>
            <a:xfrm rot="5400000">
              <a:off x="1063108" y="3137451"/>
              <a:ext cx="676392" cy="583096"/>
            </a:xfrm>
            <a:prstGeom prst="hexagon">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b="1" dirty="0">
                <a:solidFill>
                  <a:schemeClr val="bg1"/>
                </a:solidFill>
                <a:latin typeface="+mn-ea"/>
              </a:endParaRPr>
            </a:p>
          </p:txBody>
        </p:sp>
        <p:sp>
          <p:nvSpPr>
            <p:cNvPr id="22" name="文本框 72"/>
            <p:cNvSpPr txBox="1"/>
            <p:nvPr/>
          </p:nvSpPr>
          <p:spPr>
            <a:xfrm>
              <a:off x="1115001" y="3231615"/>
              <a:ext cx="577851" cy="369417"/>
            </a:xfrm>
            <a:prstGeom prst="rect">
              <a:avLst/>
            </a:prstGeom>
            <a:noFill/>
          </p:spPr>
          <p:txBody>
            <a:bodyPr wrap="square" rtlCol="0">
              <a:spAutoFit/>
            </a:bodyPr>
            <a:lstStyle/>
            <a:p>
              <a:pPr algn="ctr"/>
              <a:r>
                <a:rPr lang="zh-CN" altLang="en-US" sz="1200" b="1" dirty="0" smtClean="0">
                  <a:solidFill>
                    <a:schemeClr val="bg1"/>
                  </a:solidFill>
                  <a:latin typeface="+mn-ea"/>
                </a:rPr>
                <a:t>三</a:t>
              </a:r>
              <a:endParaRPr lang="zh-CN" altLang="en-US" sz="1200" b="1" dirty="0">
                <a:solidFill>
                  <a:schemeClr val="bg1"/>
                </a:solidFill>
                <a:latin typeface="+mn-ea"/>
              </a:endParaRPr>
            </a:p>
          </p:txBody>
        </p:sp>
      </p:grpSp>
      <p:grpSp>
        <p:nvGrpSpPr>
          <p:cNvPr id="23" name="组合 22"/>
          <p:cNvGrpSpPr/>
          <p:nvPr/>
        </p:nvGrpSpPr>
        <p:grpSpPr>
          <a:xfrm>
            <a:off x="3699475" y="1779662"/>
            <a:ext cx="2133929" cy="789497"/>
            <a:chOff x="1853741" y="1952625"/>
            <a:chExt cx="1413335" cy="876262"/>
          </a:xfrm>
          <a:solidFill>
            <a:schemeClr val="bg2"/>
          </a:solidFill>
        </p:grpSpPr>
        <p:sp>
          <p:nvSpPr>
            <p:cNvPr id="24" name="矩形 23"/>
            <p:cNvSpPr/>
            <p:nvPr/>
          </p:nvSpPr>
          <p:spPr>
            <a:xfrm>
              <a:off x="1853741" y="1952625"/>
              <a:ext cx="1413334" cy="876262"/>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500">
                <a:solidFill>
                  <a:srgbClr val="FFFFFF"/>
                </a:solidFill>
              </a:endParaRPr>
            </a:p>
          </p:txBody>
        </p:sp>
        <p:sp>
          <p:nvSpPr>
            <p:cNvPr id="25" name="文本框 75"/>
            <p:cNvSpPr txBox="1"/>
            <p:nvPr/>
          </p:nvSpPr>
          <p:spPr>
            <a:xfrm>
              <a:off x="1853742" y="1997871"/>
              <a:ext cx="1413334" cy="819842"/>
            </a:xfrm>
            <a:prstGeom prst="rect">
              <a:avLst/>
            </a:prstGeom>
            <a:grpFill/>
          </p:spPr>
          <p:txBody>
            <a:bodyPr wrap="square" rtlCol="0">
              <a:spAutoFit/>
            </a:bodyPr>
            <a:lstStyle>
              <a:defPPr>
                <a:defRPr lang="zh-CN"/>
              </a:defPPr>
              <a:lvl1pPr algn="just">
                <a:defRPr sz="1200">
                  <a:solidFill>
                    <a:schemeClr val="bg1"/>
                  </a:solidFill>
                  <a:latin typeface="微软雅黑" panose="020B0503020204020204" pitchFamily="34" charset="-122"/>
                  <a:ea typeface="微软雅黑" panose="020B0503020204020204" pitchFamily="34" charset="-122"/>
                </a:defRPr>
              </a:lvl1pPr>
            </a:lstStyle>
            <a:p>
              <a:r>
                <a:rPr lang="zh-CN" altLang="en-US" sz="1400" b="1" dirty="0">
                  <a:solidFill>
                    <a:srgbClr val="FFFFFF"/>
                  </a:solidFill>
                </a:rPr>
                <a:t>企业重组后的连续</a:t>
              </a:r>
              <a:r>
                <a:rPr lang="en-US" altLang="zh-CN" sz="1400" b="1" dirty="0">
                  <a:solidFill>
                    <a:srgbClr val="FFFFFF"/>
                  </a:solidFill>
                </a:rPr>
                <a:t>12</a:t>
              </a:r>
              <a:r>
                <a:rPr lang="zh-CN" altLang="en-US" sz="1400" b="1" dirty="0">
                  <a:solidFill>
                    <a:srgbClr val="FFFFFF"/>
                  </a:solidFill>
                </a:rPr>
                <a:t>个月内不改变重组资产原来的实质性经营活动。</a:t>
              </a:r>
            </a:p>
          </p:txBody>
        </p:sp>
      </p:grpSp>
      <p:cxnSp>
        <p:nvCxnSpPr>
          <p:cNvPr id="26" name="肘形连接符 25"/>
          <p:cNvCxnSpPr>
            <a:stCxn id="28" idx="3"/>
            <a:endCxn id="31" idx="1"/>
          </p:cNvCxnSpPr>
          <p:nvPr/>
        </p:nvCxnSpPr>
        <p:spPr>
          <a:xfrm rot="5400000" flipH="1" flipV="1">
            <a:off x="6010471" y="2449185"/>
            <a:ext cx="760870" cy="218545"/>
          </a:xfrm>
          <a:prstGeom prst="bentConnector2">
            <a:avLst/>
          </a:prstGeom>
          <a:ln>
            <a:solidFill>
              <a:srgbClr val="414455"/>
            </a:solidFill>
          </a:ln>
        </p:spPr>
        <p:style>
          <a:lnRef idx="1">
            <a:schemeClr val="accent1"/>
          </a:lnRef>
          <a:fillRef idx="0">
            <a:schemeClr val="accent1"/>
          </a:fillRef>
          <a:effectRef idx="0">
            <a:schemeClr val="accent1"/>
          </a:effectRef>
          <a:fontRef idx="minor">
            <a:schemeClr val="tx1"/>
          </a:fontRef>
        </p:style>
      </p:cxnSp>
      <p:grpSp>
        <p:nvGrpSpPr>
          <p:cNvPr id="27" name="组合 26"/>
          <p:cNvGrpSpPr/>
          <p:nvPr/>
        </p:nvGrpSpPr>
        <p:grpSpPr>
          <a:xfrm>
            <a:off x="6063086" y="2938891"/>
            <a:ext cx="437094" cy="507177"/>
            <a:chOff x="1109756" y="3090803"/>
            <a:chExt cx="583096" cy="676392"/>
          </a:xfrm>
          <a:solidFill>
            <a:schemeClr val="tx2"/>
          </a:solidFill>
          <a:effectLst>
            <a:outerShdw blurRad="50800" dist="38100" dir="5400000" algn="t" rotWithShape="0">
              <a:prstClr val="black">
                <a:alpha val="40000"/>
              </a:prstClr>
            </a:outerShdw>
          </a:effectLst>
        </p:grpSpPr>
        <p:sp>
          <p:nvSpPr>
            <p:cNvPr id="28" name="六边形 27"/>
            <p:cNvSpPr/>
            <p:nvPr/>
          </p:nvSpPr>
          <p:spPr>
            <a:xfrm rot="5400000">
              <a:off x="1063108" y="3137451"/>
              <a:ext cx="676392" cy="583096"/>
            </a:xfrm>
            <a:prstGeom prst="hexagon">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b="1" dirty="0">
                <a:solidFill>
                  <a:schemeClr val="bg1"/>
                </a:solidFill>
                <a:latin typeface="+mn-ea"/>
              </a:endParaRPr>
            </a:p>
          </p:txBody>
        </p:sp>
        <p:sp>
          <p:nvSpPr>
            <p:cNvPr id="29" name="文本框 79"/>
            <p:cNvSpPr txBox="1"/>
            <p:nvPr/>
          </p:nvSpPr>
          <p:spPr>
            <a:xfrm>
              <a:off x="1115001" y="3231615"/>
              <a:ext cx="577850" cy="369417"/>
            </a:xfrm>
            <a:prstGeom prst="rect">
              <a:avLst/>
            </a:prstGeom>
            <a:noFill/>
          </p:spPr>
          <p:txBody>
            <a:bodyPr wrap="square" rtlCol="0">
              <a:spAutoFit/>
            </a:bodyPr>
            <a:lstStyle/>
            <a:p>
              <a:pPr algn="ctr"/>
              <a:r>
                <a:rPr lang="zh-CN" altLang="en-US" sz="1200" b="1" dirty="0" smtClean="0">
                  <a:solidFill>
                    <a:schemeClr val="bg1"/>
                  </a:solidFill>
                  <a:latin typeface="+mn-ea"/>
                </a:rPr>
                <a:t>五</a:t>
              </a:r>
              <a:endParaRPr lang="zh-CN" altLang="en-US" sz="1200" b="1" dirty="0">
                <a:solidFill>
                  <a:schemeClr val="bg1"/>
                </a:solidFill>
                <a:latin typeface="+mn-ea"/>
              </a:endParaRPr>
            </a:p>
          </p:txBody>
        </p:sp>
      </p:grpSp>
      <p:grpSp>
        <p:nvGrpSpPr>
          <p:cNvPr id="30" name="组合 29"/>
          <p:cNvGrpSpPr/>
          <p:nvPr/>
        </p:nvGrpSpPr>
        <p:grpSpPr>
          <a:xfrm>
            <a:off x="6500179" y="1779662"/>
            <a:ext cx="2007961" cy="995245"/>
            <a:chOff x="1853741" y="1952626"/>
            <a:chExt cx="1413335" cy="1094607"/>
          </a:xfrm>
          <a:solidFill>
            <a:schemeClr val="bg2"/>
          </a:solidFill>
        </p:grpSpPr>
        <p:sp>
          <p:nvSpPr>
            <p:cNvPr id="31" name="矩形 30"/>
            <p:cNvSpPr/>
            <p:nvPr/>
          </p:nvSpPr>
          <p:spPr>
            <a:xfrm>
              <a:off x="1853741" y="1952626"/>
              <a:ext cx="1413334" cy="876262"/>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500">
                <a:solidFill>
                  <a:srgbClr val="FFFFFF"/>
                </a:solidFill>
              </a:endParaRPr>
            </a:p>
          </p:txBody>
        </p:sp>
        <p:sp>
          <p:nvSpPr>
            <p:cNvPr id="32" name="文本框 82"/>
            <p:cNvSpPr txBox="1"/>
            <p:nvPr/>
          </p:nvSpPr>
          <p:spPr>
            <a:xfrm>
              <a:off x="1853742" y="1997871"/>
              <a:ext cx="1413334" cy="1049362"/>
            </a:xfrm>
            <a:prstGeom prst="rect">
              <a:avLst/>
            </a:prstGeom>
            <a:grpFill/>
          </p:spPr>
          <p:txBody>
            <a:bodyPr wrap="square" rtlCol="0">
              <a:spAutoFit/>
            </a:bodyPr>
            <a:lstStyle>
              <a:defPPr>
                <a:defRPr lang="zh-CN"/>
              </a:defPPr>
              <a:lvl1pPr algn="just">
                <a:defRPr sz="1200">
                  <a:gradFill>
                    <a:gsLst>
                      <a:gs pos="0">
                        <a:schemeClr val="bg1">
                          <a:shade val="30000"/>
                          <a:satMod val="115000"/>
                        </a:schemeClr>
                      </a:gs>
                      <a:gs pos="50000">
                        <a:schemeClr val="bg1">
                          <a:shade val="67500"/>
                          <a:satMod val="115000"/>
                        </a:schemeClr>
                      </a:gs>
                      <a:gs pos="100000">
                        <a:schemeClr val="bg1">
                          <a:shade val="100000"/>
                          <a:satMod val="115000"/>
                        </a:schemeClr>
                      </a:gs>
                    </a:gsLst>
                    <a:lin ang="16200000" scaled="1"/>
                  </a:gradFill>
                  <a:latin typeface="微软雅黑" panose="020B0503020204020204" pitchFamily="34" charset="-122"/>
                  <a:ea typeface="微软雅黑" panose="020B0503020204020204" pitchFamily="34" charset="-122"/>
                </a:defRPr>
              </a:lvl1pPr>
            </a:lstStyle>
            <a:p>
              <a:r>
                <a:rPr lang="zh-CN" altLang="en-US" sz="1400" b="1" dirty="0" smtClean="0">
                  <a:solidFill>
                    <a:srgbClr val="FFFFFF"/>
                  </a:solidFill>
                </a:rPr>
                <a:t>企业</a:t>
              </a:r>
              <a:r>
                <a:rPr lang="zh-CN" altLang="en-US" sz="1400" b="1" dirty="0">
                  <a:solidFill>
                    <a:srgbClr val="FFFFFF"/>
                  </a:solidFill>
                </a:rPr>
                <a:t>重组中取得股权支付的原主要股东，在重组后连续</a:t>
              </a:r>
              <a:r>
                <a:rPr lang="en-US" altLang="zh-CN" sz="1400" b="1" dirty="0">
                  <a:solidFill>
                    <a:srgbClr val="FFFFFF"/>
                  </a:solidFill>
                </a:rPr>
                <a:t>12</a:t>
              </a:r>
              <a:r>
                <a:rPr lang="zh-CN" altLang="en-US" sz="1400" b="1" dirty="0">
                  <a:solidFill>
                    <a:srgbClr val="FFFFFF"/>
                  </a:solidFill>
                </a:rPr>
                <a:t>个月内，不得转让所取得的股权。</a:t>
              </a:r>
            </a:p>
          </p:txBody>
        </p:sp>
      </p:grpSp>
      <p:cxnSp>
        <p:nvCxnSpPr>
          <p:cNvPr id="33" name="肘形连接符 32"/>
          <p:cNvCxnSpPr>
            <a:stCxn id="35" idx="0"/>
            <a:endCxn id="38" idx="1"/>
          </p:cNvCxnSpPr>
          <p:nvPr/>
        </p:nvCxnSpPr>
        <p:spPr>
          <a:xfrm rot="16200000" flipH="1">
            <a:off x="1957972" y="3672790"/>
            <a:ext cx="729640" cy="218547"/>
          </a:xfrm>
          <a:prstGeom prst="bentConnector2">
            <a:avLst/>
          </a:prstGeom>
          <a:ln>
            <a:solidFill>
              <a:srgbClr val="414455"/>
            </a:solidFill>
          </a:ln>
        </p:spPr>
        <p:style>
          <a:lnRef idx="1">
            <a:schemeClr val="accent1"/>
          </a:lnRef>
          <a:fillRef idx="0">
            <a:schemeClr val="accent1"/>
          </a:fillRef>
          <a:effectRef idx="0">
            <a:schemeClr val="accent1"/>
          </a:effectRef>
          <a:fontRef idx="minor">
            <a:schemeClr val="tx1"/>
          </a:fontRef>
        </p:style>
      </p:cxnSp>
      <p:grpSp>
        <p:nvGrpSpPr>
          <p:cNvPr id="34" name="组合 33"/>
          <p:cNvGrpSpPr/>
          <p:nvPr/>
        </p:nvGrpSpPr>
        <p:grpSpPr>
          <a:xfrm>
            <a:off x="1994971" y="2910066"/>
            <a:ext cx="437094" cy="507177"/>
            <a:chOff x="1109756" y="3090803"/>
            <a:chExt cx="583096" cy="676392"/>
          </a:xfrm>
          <a:solidFill>
            <a:schemeClr val="tx2"/>
          </a:solidFill>
          <a:effectLst>
            <a:outerShdw blurRad="50800" dist="38100" dir="5400000" algn="t" rotWithShape="0">
              <a:prstClr val="black">
                <a:alpha val="40000"/>
              </a:prstClr>
            </a:outerShdw>
          </a:effectLst>
        </p:grpSpPr>
        <p:sp>
          <p:nvSpPr>
            <p:cNvPr id="35" name="六边形 34"/>
            <p:cNvSpPr/>
            <p:nvPr/>
          </p:nvSpPr>
          <p:spPr>
            <a:xfrm rot="5400000">
              <a:off x="1063108" y="3137451"/>
              <a:ext cx="676392" cy="583096"/>
            </a:xfrm>
            <a:prstGeom prst="hexagon">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b="1" dirty="0">
                <a:solidFill>
                  <a:schemeClr val="bg1"/>
                </a:solidFill>
                <a:latin typeface="+mn-ea"/>
              </a:endParaRPr>
            </a:p>
          </p:txBody>
        </p:sp>
        <p:sp>
          <p:nvSpPr>
            <p:cNvPr id="36" name="文本框 93"/>
            <p:cNvSpPr txBox="1"/>
            <p:nvPr/>
          </p:nvSpPr>
          <p:spPr>
            <a:xfrm>
              <a:off x="1115001" y="3231615"/>
              <a:ext cx="577851" cy="369417"/>
            </a:xfrm>
            <a:prstGeom prst="rect">
              <a:avLst/>
            </a:prstGeom>
            <a:noFill/>
          </p:spPr>
          <p:txBody>
            <a:bodyPr wrap="square" rtlCol="0">
              <a:spAutoFit/>
            </a:bodyPr>
            <a:lstStyle/>
            <a:p>
              <a:pPr algn="ctr"/>
              <a:r>
                <a:rPr lang="zh-CN" altLang="en-US" sz="1200" b="1" dirty="0" smtClean="0">
                  <a:solidFill>
                    <a:schemeClr val="bg1"/>
                  </a:solidFill>
                  <a:latin typeface="+mn-ea"/>
                </a:rPr>
                <a:t>二</a:t>
              </a:r>
              <a:endParaRPr lang="zh-CN" altLang="en-US" sz="1200" b="1" dirty="0">
                <a:solidFill>
                  <a:schemeClr val="bg1"/>
                </a:solidFill>
                <a:latin typeface="+mn-ea"/>
              </a:endParaRPr>
            </a:p>
          </p:txBody>
        </p:sp>
      </p:grpSp>
      <p:grpSp>
        <p:nvGrpSpPr>
          <p:cNvPr id="37" name="组合 36"/>
          <p:cNvGrpSpPr/>
          <p:nvPr/>
        </p:nvGrpSpPr>
        <p:grpSpPr>
          <a:xfrm>
            <a:off x="2432066" y="3734904"/>
            <a:ext cx="2130552" cy="823960"/>
            <a:chOff x="1853741" y="1952625"/>
            <a:chExt cx="1413335" cy="876262"/>
          </a:xfrm>
          <a:solidFill>
            <a:schemeClr val="bg2"/>
          </a:solidFill>
        </p:grpSpPr>
        <p:sp>
          <p:nvSpPr>
            <p:cNvPr id="38" name="矩形 37"/>
            <p:cNvSpPr/>
            <p:nvPr/>
          </p:nvSpPr>
          <p:spPr>
            <a:xfrm>
              <a:off x="1853741" y="1952625"/>
              <a:ext cx="1413334" cy="876262"/>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500">
                <a:solidFill>
                  <a:srgbClr val="FFFFFF"/>
                </a:solidFill>
              </a:endParaRPr>
            </a:p>
          </p:txBody>
        </p:sp>
        <p:sp>
          <p:nvSpPr>
            <p:cNvPr id="39" name="文本框 96"/>
            <p:cNvSpPr txBox="1"/>
            <p:nvPr/>
          </p:nvSpPr>
          <p:spPr>
            <a:xfrm>
              <a:off x="1853742" y="1997871"/>
              <a:ext cx="1413334" cy="785552"/>
            </a:xfrm>
            <a:prstGeom prst="rect">
              <a:avLst/>
            </a:prstGeom>
            <a:grpFill/>
          </p:spPr>
          <p:txBody>
            <a:bodyPr wrap="square" rtlCol="0">
              <a:spAutoFit/>
            </a:bodyPr>
            <a:lstStyle>
              <a:defPPr>
                <a:defRPr lang="zh-CN"/>
              </a:defPPr>
              <a:lvl1pPr algn="just">
                <a:defRPr sz="1200">
                  <a:gradFill>
                    <a:gsLst>
                      <a:gs pos="0">
                        <a:schemeClr val="bg1">
                          <a:shade val="30000"/>
                          <a:satMod val="115000"/>
                        </a:schemeClr>
                      </a:gs>
                      <a:gs pos="50000">
                        <a:schemeClr val="bg1">
                          <a:shade val="67500"/>
                          <a:satMod val="115000"/>
                        </a:schemeClr>
                      </a:gs>
                      <a:gs pos="100000">
                        <a:schemeClr val="bg1">
                          <a:shade val="100000"/>
                          <a:satMod val="115000"/>
                        </a:schemeClr>
                      </a:gs>
                    </a:gsLst>
                    <a:lin ang="16200000" scaled="1"/>
                  </a:gradFill>
                  <a:latin typeface="微软雅黑" panose="020B0503020204020204" pitchFamily="34" charset="-122"/>
                  <a:ea typeface="微软雅黑" panose="020B0503020204020204" pitchFamily="34" charset="-122"/>
                </a:defRPr>
              </a:lvl1pPr>
            </a:lstStyle>
            <a:p>
              <a:r>
                <a:rPr lang="zh-CN" altLang="en-US" sz="1400" b="1" dirty="0">
                  <a:solidFill>
                    <a:srgbClr val="FFFFFF"/>
                  </a:solidFill>
                </a:rPr>
                <a:t>被收购、合并或分立部分的资产或股权比例</a:t>
              </a:r>
              <a:r>
                <a:rPr lang="zh-CN" altLang="en-US" sz="1400" b="1" dirty="0" smtClean="0">
                  <a:solidFill>
                    <a:srgbClr val="FFFFFF"/>
                  </a:solidFill>
                </a:rPr>
                <a:t>符合规定</a:t>
              </a:r>
              <a:r>
                <a:rPr lang="zh-CN" altLang="en-US" sz="1400" b="1" dirty="0">
                  <a:solidFill>
                    <a:srgbClr val="FFFFFF"/>
                  </a:solidFill>
                </a:rPr>
                <a:t>的比例。</a:t>
              </a:r>
            </a:p>
          </p:txBody>
        </p:sp>
      </p:grpSp>
      <p:cxnSp>
        <p:nvCxnSpPr>
          <p:cNvPr id="40" name="肘形连接符 39"/>
          <p:cNvCxnSpPr>
            <a:stCxn id="42" idx="0"/>
            <a:endCxn id="45" idx="1"/>
          </p:cNvCxnSpPr>
          <p:nvPr/>
        </p:nvCxnSpPr>
        <p:spPr>
          <a:xfrm rot="16200000" flipH="1">
            <a:off x="4652760" y="3694557"/>
            <a:ext cx="734534" cy="218547"/>
          </a:xfrm>
          <a:prstGeom prst="bentConnector2">
            <a:avLst/>
          </a:prstGeom>
          <a:ln>
            <a:solidFill>
              <a:srgbClr val="414455"/>
            </a:solidFill>
          </a:ln>
        </p:spPr>
        <p:style>
          <a:lnRef idx="1">
            <a:schemeClr val="accent1"/>
          </a:lnRef>
          <a:fillRef idx="0">
            <a:schemeClr val="accent1"/>
          </a:fillRef>
          <a:effectRef idx="0">
            <a:schemeClr val="accent1"/>
          </a:effectRef>
          <a:fontRef idx="minor">
            <a:schemeClr val="tx1"/>
          </a:fontRef>
        </p:style>
      </p:cxnSp>
      <p:grpSp>
        <p:nvGrpSpPr>
          <p:cNvPr id="41" name="组合 40"/>
          <p:cNvGrpSpPr/>
          <p:nvPr/>
        </p:nvGrpSpPr>
        <p:grpSpPr>
          <a:xfrm>
            <a:off x="4692206" y="2929386"/>
            <a:ext cx="437094" cy="507177"/>
            <a:chOff x="1109756" y="3090803"/>
            <a:chExt cx="583096" cy="676392"/>
          </a:xfrm>
          <a:solidFill>
            <a:schemeClr val="tx2"/>
          </a:solidFill>
          <a:effectLst>
            <a:outerShdw blurRad="50800" dist="38100" dir="5400000" algn="t" rotWithShape="0">
              <a:prstClr val="black">
                <a:alpha val="40000"/>
              </a:prstClr>
            </a:outerShdw>
          </a:effectLst>
        </p:grpSpPr>
        <p:sp>
          <p:nvSpPr>
            <p:cNvPr id="42" name="六边形 41"/>
            <p:cNvSpPr/>
            <p:nvPr/>
          </p:nvSpPr>
          <p:spPr>
            <a:xfrm rot="5400000">
              <a:off x="1063108" y="3137451"/>
              <a:ext cx="676392" cy="583096"/>
            </a:xfrm>
            <a:prstGeom prst="hexagon">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200" b="1" dirty="0">
                <a:solidFill>
                  <a:schemeClr val="bg1"/>
                </a:solidFill>
                <a:latin typeface="+mn-ea"/>
              </a:endParaRPr>
            </a:p>
          </p:txBody>
        </p:sp>
        <p:sp>
          <p:nvSpPr>
            <p:cNvPr id="43" name="文本框 101"/>
            <p:cNvSpPr txBox="1"/>
            <p:nvPr/>
          </p:nvSpPr>
          <p:spPr>
            <a:xfrm>
              <a:off x="1115001" y="3231615"/>
              <a:ext cx="577851" cy="369417"/>
            </a:xfrm>
            <a:prstGeom prst="rect">
              <a:avLst/>
            </a:prstGeom>
            <a:noFill/>
          </p:spPr>
          <p:txBody>
            <a:bodyPr wrap="square" rtlCol="0">
              <a:spAutoFit/>
            </a:bodyPr>
            <a:lstStyle/>
            <a:p>
              <a:pPr algn="ctr"/>
              <a:r>
                <a:rPr lang="zh-CN" altLang="en-US" sz="1200" b="1" dirty="0" smtClean="0">
                  <a:solidFill>
                    <a:schemeClr val="bg1"/>
                  </a:solidFill>
                  <a:latin typeface="+mn-ea"/>
                </a:rPr>
                <a:t>四</a:t>
              </a:r>
              <a:endParaRPr lang="zh-CN" altLang="en-US" sz="1200" b="1" dirty="0">
                <a:solidFill>
                  <a:schemeClr val="bg1"/>
                </a:solidFill>
                <a:latin typeface="+mn-ea"/>
              </a:endParaRPr>
            </a:p>
          </p:txBody>
        </p:sp>
      </p:grpSp>
      <p:grpSp>
        <p:nvGrpSpPr>
          <p:cNvPr id="44" name="组合 43"/>
          <p:cNvGrpSpPr/>
          <p:nvPr/>
        </p:nvGrpSpPr>
        <p:grpSpPr>
          <a:xfrm>
            <a:off x="5129301" y="3754222"/>
            <a:ext cx="2179001" cy="833752"/>
            <a:chOff x="1853741" y="1952625"/>
            <a:chExt cx="1413335" cy="876262"/>
          </a:xfrm>
          <a:solidFill>
            <a:schemeClr val="bg2"/>
          </a:solidFill>
        </p:grpSpPr>
        <p:sp>
          <p:nvSpPr>
            <p:cNvPr id="45" name="矩形 44"/>
            <p:cNvSpPr/>
            <p:nvPr/>
          </p:nvSpPr>
          <p:spPr>
            <a:xfrm>
              <a:off x="1853741" y="1952625"/>
              <a:ext cx="1413334" cy="876262"/>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500">
                <a:solidFill>
                  <a:srgbClr val="FFFFFF"/>
                </a:solidFill>
              </a:endParaRPr>
            </a:p>
          </p:txBody>
        </p:sp>
        <p:sp>
          <p:nvSpPr>
            <p:cNvPr id="46" name="文本框 104"/>
            <p:cNvSpPr txBox="1"/>
            <p:nvPr/>
          </p:nvSpPr>
          <p:spPr>
            <a:xfrm>
              <a:off x="1853742" y="1997871"/>
              <a:ext cx="1413334" cy="549897"/>
            </a:xfrm>
            <a:prstGeom prst="rect">
              <a:avLst/>
            </a:prstGeom>
            <a:grpFill/>
          </p:spPr>
          <p:txBody>
            <a:bodyPr wrap="square" rtlCol="0">
              <a:spAutoFit/>
            </a:bodyPr>
            <a:lstStyle>
              <a:defPPr>
                <a:defRPr lang="zh-CN"/>
              </a:defPPr>
              <a:lvl1pPr algn="just">
                <a:defRPr sz="1200">
                  <a:gradFill>
                    <a:gsLst>
                      <a:gs pos="0">
                        <a:schemeClr val="bg1">
                          <a:shade val="30000"/>
                          <a:satMod val="115000"/>
                        </a:schemeClr>
                      </a:gs>
                      <a:gs pos="50000">
                        <a:schemeClr val="bg1">
                          <a:shade val="67500"/>
                          <a:satMod val="115000"/>
                        </a:schemeClr>
                      </a:gs>
                      <a:gs pos="100000">
                        <a:schemeClr val="bg1">
                          <a:shade val="100000"/>
                          <a:satMod val="115000"/>
                        </a:schemeClr>
                      </a:gs>
                    </a:gsLst>
                    <a:lin ang="16200000" scaled="1"/>
                  </a:gradFill>
                  <a:latin typeface="微软雅黑" panose="020B0503020204020204" pitchFamily="34" charset="-122"/>
                  <a:ea typeface="微软雅黑" panose="020B0503020204020204" pitchFamily="34" charset="-122"/>
                </a:defRPr>
              </a:lvl1pPr>
            </a:lstStyle>
            <a:p>
              <a:r>
                <a:rPr lang="zh-CN" altLang="en-US" sz="1400" b="1" dirty="0" smtClean="0">
                  <a:solidFill>
                    <a:srgbClr val="FFFFFF"/>
                  </a:solidFill>
                </a:rPr>
                <a:t>重组</a:t>
              </a:r>
              <a:r>
                <a:rPr lang="zh-CN" altLang="en-US" sz="1400" b="1" dirty="0">
                  <a:solidFill>
                    <a:srgbClr val="FFFFFF"/>
                  </a:solidFill>
                </a:rPr>
                <a:t>交易对价中涉及股权支付金额</a:t>
              </a:r>
              <a:r>
                <a:rPr lang="zh-CN" altLang="en-US" sz="1400" b="1" dirty="0" smtClean="0">
                  <a:solidFill>
                    <a:srgbClr val="FFFFFF"/>
                  </a:solidFill>
                </a:rPr>
                <a:t>符合规定</a:t>
              </a:r>
              <a:r>
                <a:rPr lang="zh-CN" altLang="en-US" sz="1400" b="1" dirty="0">
                  <a:solidFill>
                    <a:srgbClr val="FFFFFF"/>
                  </a:solidFill>
                </a:rPr>
                <a:t>比例。</a:t>
              </a:r>
            </a:p>
          </p:txBody>
        </p:sp>
      </p:grpSp>
      <p:sp>
        <p:nvSpPr>
          <p:cNvPr id="47" name="矩形 46"/>
          <p:cNvSpPr/>
          <p:nvPr/>
        </p:nvSpPr>
        <p:spPr>
          <a:xfrm>
            <a:off x="3186605" y="1102712"/>
            <a:ext cx="2880301" cy="347663"/>
          </a:xfrm>
          <a:prstGeom prst="rect">
            <a:avLst/>
          </a:prstGeom>
          <a:solidFill>
            <a:schemeClr val="tx2"/>
          </a:solidFill>
          <a:ln>
            <a:noFill/>
          </a:ln>
          <a:effectLst>
            <a:glow rad="190500">
              <a:schemeClr val="accent2">
                <a:satMod val="175000"/>
                <a:alpha val="40000"/>
              </a:schemeClr>
            </a:glow>
            <a:softEdge rad="0"/>
          </a:effectLst>
        </p:spPr>
        <p:style>
          <a:lnRef idx="2">
            <a:schemeClr val="accent1">
              <a:shade val="50000"/>
            </a:schemeClr>
          </a:lnRef>
          <a:fillRef idx="1">
            <a:schemeClr val="accent1"/>
          </a:fillRef>
          <a:effectRef idx="0">
            <a:schemeClr val="accent1"/>
          </a:effectRef>
          <a:fontRef idx="minor">
            <a:schemeClr val="lt1"/>
          </a:fontRef>
        </p:style>
        <p:txBody>
          <a:bodyPr lIns="68567" tIns="34284" rIns="68567" bIns="34284" rtlCol="0" anchor="ctr"/>
          <a:lstStyle/>
          <a:p>
            <a:pPr algn="ctr"/>
            <a:r>
              <a:rPr lang="zh-CN" altLang="en-US" dirty="0">
                <a:latin typeface="微软雅黑" pitchFamily="34" charset="-122"/>
                <a:ea typeface="微软雅黑" pitchFamily="34" charset="-122"/>
              </a:rPr>
              <a:t>同时符合</a:t>
            </a:r>
            <a:r>
              <a:rPr lang="en-US" altLang="zh-CN" dirty="0">
                <a:latin typeface="微软雅黑" pitchFamily="34" charset="-122"/>
                <a:ea typeface="微软雅黑" pitchFamily="34" charset="-122"/>
              </a:rPr>
              <a:t>5</a:t>
            </a:r>
            <a:r>
              <a:rPr lang="zh-CN" altLang="en-US" dirty="0">
                <a:latin typeface="微软雅黑" pitchFamily="34" charset="-122"/>
                <a:ea typeface="微软雅黑" pitchFamily="34" charset="-122"/>
              </a:rPr>
              <a:t>个条件</a:t>
            </a:r>
          </a:p>
        </p:txBody>
      </p:sp>
    </p:spTree>
    <p:extLst>
      <p:ext uri="{BB962C8B-B14F-4D97-AF65-F5344CB8AC3E}">
        <p14:creationId xmlns:p14="http://schemas.microsoft.com/office/powerpoint/2010/main" val="4282075707"/>
      </p:ext>
    </p:extLst>
  </p:cSld>
  <p:clrMapOvr>
    <a:masterClrMapping/>
  </p:clrMapOvr>
  <p:transition spd="slow" advTm="0">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grpId="0" nodeType="afterEffect">
                                  <p:stCondLst>
                                    <p:cond delay="0"/>
                                  </p:stCondLst>
                                  <p:childTnLst>
                                    <p:set>
                                      <p:cBhvr>
                                        <p:cTn id="6" dur="1" fill="hold">
                                          <p:stCondLst>
                                            <p:cond delay="0"/>
                                          </p:stCondLst>
                                        </p:cTn>
                                        <p:tgtEl>
                                          <p:spTgt spid="47"/>
                                        </p:tgtEl>
                                        <p:attrNameLst>
                                          <p:attrName>style.visibility</p:attrName>
                                        </p:attrNameLst>
                                      </p:cBhvr>
                                      <p:to>
                                        <p:strVal val="visible"/>
                                      </p:to>
                                    </p:set>
                                    <p:animEffect transition="in" filter="barn(outVertical)">
                                      <p:cBhvr>
                                        <p:cTn id="7" dur="500"/>
                                        <p:tgtEl>
                                          <p:spTgt spid="47"/>
                                        </p:tgtEl>
                                      </p:cBhvr>
                                    </p:animEffect>
                                  </p:childTnLst>
                                </p:cTn>
                              </p:par>
                            </p:childTnLst>
                          </p:cTn>
                        </p:par>
                        <p:par>
                          <p:cTn id="8" fill="hold">
                            <p:stCondLst>
                              <p:cond delay="500"/>
                            </p:stCondLst>
                            <p:childTnLst>
                              <p:par>
                                <p:cTn id="9" presetID="22" presetClass="entr" presetSubtype="8" fill="hold" nodeType="afterEffect">
                                  <p:stCondLst>
                                    <p:cond delay="0"/>
                                  </p:stCondLst>
                                  <p:childTnLst>
                                    <p:set>
                                      <p:cBhvr>
                                        <p:cTn id="10" dur="1" fill="hold">
                                          <p:stCondLst>
                                            <p:cond delay="0"/>
                                          </p:stCondLst>
                                        </p:cTn>
                                        <p:tgtEl>
                                          <p:spTgt spid="2"/>
                                        </p:tgtEl>
                                        <p:attrNameLst>
                                          <p:attrName>style.visibility</p:attrName>
                                        </p:attrNameLst>
                                      </p:cBhvr>
                                      <p:to>
                                        <p:strVal val="visible"/>
                                      </p:to>
                                    </p:set>
                                    <p:animEffect transition="in" filter="wipe(left)">
                                      <p:cBhvr>
                                        <p:cTn id="11" dur="500"/>
                                        <p:tgtEl>
                                          <p:spTgt spid="2"/>
                                        </p:tgtEl>
                                      </p:cBhvr>
                                    </p:animEffect>
                                  </p:childTnLst>
                                </p:cTn>
                              </p:par>
                            </p:childTnLst>
                          </p:cTn>
                        </p:par>
                        <p:par>
                          <p:cTn id="12" fill="hold">
                            <p:stCondLst>
                              <p:cond delay="1000"/>
                            </p:stCondLst>
                            <p:childTnLst>
                              <p:par>
                                <p:cTn id="13" presetID="10" presetClass="entr" presetSubtype="0" fill="hold" nodeType="afterEffect">
                                  <p:stCondLst>
                                    <p:cond delay="0"/>
                                  </p:stCondLst>
                                  <p:childTnLst>
                                    <p:set>
                                      <p:cBhvr>
                                        <p:cTn id="14" dur="1" fill="hold">
                                          <p:stCondLst>
                                            <p:cond delay="0"/>
                                          </p:stCondLst>
                                        </p:cTn>
                                        <p:tgtEl>
                                          <p:spTgt spid="13"/>
                                        </p:tgtEl>
                                        <p:attrNameLst>
                                          <p:attrName>style.visibility</p:attrName>
                                        </p:attrNameLst>
                                      </p:cBhvr>
                                      <p:to>
                                        <p:strVal val="visible"/>
                                      </p:to>
                                    </p:set>
                                    <p:animEffect transition="in" filter="fade">
                                      <p:cBhvr>
                                        <p:cTn id="15" dur="500"/>
                                        <p:tgtEl>
                                          <p:spTgt spid="13"/>
                                        </p:tgtEl>
                                      </p:cBhvr>
                                    </p:animEffect>
                                  </p:childTnLst>
                                </p:cTn>
                              </p:par>
                            </p:childTnLst>
                          </p:cTn>
                        </p:par>
                        <p:par>
                          <p:cTn id="16" fill="hold">
                            <p:stCondLst>
                              <p:cond delay="1500"/>
                            </p:stCondLst>
                            <p:childTnLst>
                              <p:par>
                                <p:cTn id="17" presetID="22" presetClass="entr" presetSubtype="4" fill="hold" nodeType="afterEffect">
                                  <p:stCondLst>
                                    <p:cond delay="0"/>
                                  </p:stCondLst>
                                  <p:childTnLst>
                                    <p:set>
                                      <p:cBhvr>
                                        <p:cTn id="18" dur="1" fill="hold">
                                          <p:stCondLst>
                                            <p:cond delay="0"/>
                                          </p:stCondLst>
                                        </p:cTn>
                                        <p:tgtEl>
                                          <p:spTgt spid="12"/>
                                        </p:tgtEl>
                                        <p:attrNameLst>
                                          <p:attrName>style.visibility</p:attrName>
                                        </p:attrNameLst>
                                      </p:cBhvr>
                                      <p:to>
                                        <p:strVal val="visible"/>
                                      </p:to>
                                    </p:set>
                                    <p:animEffect transition="in" filter="wipe(down)">
                                      <p:cBhvr>
                                        <p:cTn id="19" dur="500"/>
                                        <p:tgtEl>
                                          <p:spTgt spid="12"/>
                                        </p:tgtEl>
                                      </p:cBhvr>
                                    </p:animEffect>
                                  </p:childTnLst>
                                </p:cTn>
                              </p:par>
                            </p:childTnLst>
                          </p:cTn>
                        </p:par>
                        <p:par>
                          <p:cTn id="20" fill="hold">
                            <p:stCondLst>
                              <p:cond delay="2000"/>
                            </p:stCondLst>
                            <p:childTnLst>
                              <p:par>
                                <p:cTn id="21" presetID="22" presetClass="entr" presetSubtype="8" fill="hold" nodeType="afterEffect">
                                  <p:stCondLst>
                                    <p:cond delay="0"/>
                                  </p:stCondLst>
                                  <p:childTnLst>
                                    <p:set>
                                      <p:cBhvr>
                                        <p:cTn id="22" dur="1" fill="hold">
                                          <p:stCondLst>
                                            <p:cond delay="0"/>
                                          </p:stCondLst>
                                        </p:cTn>
                                        <p:tgtEl>
                                          <p:spTgt spid="16"/>
                                        </p:tgtEl>
                                        <p:attrNameLst>
                                          <p:attrName>style.visibility</p:attrName>
                                        </p:attrNameLst>
                                      </p:cBhvr>
                                      <p:to>
                                        <p:strVal val="visible"/>
                                      </p:to>
                                    </p:set>
                                    <p:animEffect transition="in" filter="wipe(left)">
                                      <p:cBhvr>
                                        <p:cTn id="23" dur="1750"/>
                                        <p:tgtEl>
                                          <p:spTgt spid="16"/>
                                        </p:tgtEl>
                                      </p:cBhvr>
                                    </p:animEffect>
                                  </p:childTnLst>
                                </p:cTn>
                              </p:par>
                            </p:childTnLst>
                          </p:cTn>
                        </p:par>
                        <p:par>
                          <p:cTn id="24" fill="hold">
                            <p:stCondLst>
                              <p:cond delay="3750"/>
                            </p:stCondLst>
                            <p:childTnLst>
                              <p:par>
                                <p:cTn id="25" presetID="10" presetClass="entr" presetSubtype="0" fill="hold" nodeType="afterEffect">
                                  <p:stCondLst>
                                    <p:cond delay="1000"/>
                                  </p:stCondLst>
                                  <p:childTnLst>
                                    <p:set>
                                      <p:cBhvr>
                                        <p:cTn id="26" dur="1" fill="hold">
                                          <p:stCondLst>
                                            <p:cond delay="0"/>
                                          </p:stCondLst>
                                        </p:cTn>
                                        <p:tgtEl>
                                          <p:spTgt spid="34"/>
                                        </p:tgtEl>
                                        <p:attrNameLst>
                                          <p:attrName>style.visibility</p:attrName>
                                        </p:attrNameLst>
                                      </p:cBhvr>
                                      <p:to>
                                        <p:strVal val="visible"/>
                                      </p:to>
                                    </p:set>
                                    <p:animEffect transition="in" filter="fade">
                                      <p:cBhvr>
                                        <p:cTn id="27" dur="500"/>
                                        <p:tgtEl>
                                          <p:spTgt spid="34"/>
                                        </p:tgtEl>
                                      </p:cBhvr>
                                    </p:animEffect>
                                  </p:childTnLst>
                                </p:cTn>
                              </p:par>
                            </p:childTnLst>
                          </p:cTn>
                        </p:par>
                        <p:par>
                          <p:cTn id="28" fill="hold">
                            <p:stCondLst>
                              <p:cond delay="5250"/>
                            </p:stCondLst>
                            <p:childTnLst>
                              <p:par>
                                <p:cTn id="29" presetID="22" presetClass="entr" presetSubtype="1" fill="hold" nodeType="afterEffect">
                                  <p:stCondLst>
                                    <p:cond delay="0"/>
                                  </p:stCondLst>
                                  <p:childTnLst>
                                    <p:set>
                                      <p:cBhvr>
                                        <p:cTn id="30" dur="1" fill="hold">
                                          <p:stCondLst>
                                            <p:cond delay="0"/>
                                          </p:stCondLst>
                                        </p:cTn>
                                        <p:tgtEl>
                                          <p:spTgt spid="33"/>
                                        </p:tgtEl>
                                        <p:attrNameLst>
                                          <p:attrName>style.visibility</p:attrName>
                                        </p:attrNameLst>
                                      </p:cBhvr>
                                      <p:to>
                                        <p:strVal val="visible"/>
                                      </p:to>
                                    </p:set>
                                    <p:animEffect transition="in" filter="wipe(up)">
                                      <p:cBhvr>
                                        <p:cTn id="31" dur="500"/>
                                        <p:tgtEl>
                                          <p:spTgt spid="33"/>
                                        </p:tgtEl>
                                      </p:cBhvr>
                                    </p:animEffect>
                                  </p:childTnLst>
                                </p:cTn>
                              </p:par>
                            </p:childTnLst>
                          </p:cTn>
                        </p:par>
                        <p:par>
                          <p:cTn id="32" fill="hold">
                            <p:stCondLst>
                              <p:cond delay="5750"/>
                            </p:stCondLst>
                            <p:childTnLst>
                              <p:par>
                                <p:cTn id="33" presetID="22" presetClass="entr" presetSubtype="8" fill="hold" nodeType="afterEffect">
                                  <p:stCondLst>
                                    <p:cond delay="0"/>
                                  </p:stCondLst>
                                  <p:childTnLst>
                                    <p:set>
                                      <p:cBhvr>
                                        <p:cTn id="34" dur="1" fill="hold">
                                          <p:stCondLst>
                                            <p:cond delay="0"/>
                                          </p:stCondLst>
                                        </p:cTn>
                                        <p:tgtEl>
                                          <p:spTgt spid="37"/>
                                        </p:tgtEl>
                                        <p:attrNameLst>
                                          <p:attrName>style.visibility</p:attrName>
                                        </p:attrNameLst>
                                      </p:cBhvr>
                                      <p:to>
                                        <p:strVal val="visible"/>
                                      </p:to>
                                    </p:set>
                                    <p:animEffect transition="in" filter="wipe(left)">
                                      <p:cBhvr>
                                        <p:cTn id="35" dur="1750"/>
                                        <p:tgtEl>
                                          <p:spTgt spid="37"/>
                                        </p:tgtEl>
                                      </p:cBhvr>
                                    </p:animEffect>
                                  </p:childTnLst>
                                </p:cTn>
                              </p:par>
                            </p:childTnLst>
                          </p:cTn>
                        </p:par>
                        <p:par>
                          <p:cTn id="36" fill="hold">
                            <p:stCondLst>
                              <p:cond delay="7500"/>
                            </p:stCondLst>
                            <p:childTnLst>
                              <p:par>
                                <p:cTn id="37" presetID="10" presetClass="entr" presetSubtype="0" fill="hold" nodeType="afterEffect">
                                  <p:stCondLst>
                                    <p:cond delay="1000"/>
                                  </p:stCondLst>
                                  <p:childTnLst>
                                    <p:set>
                                      <p:cBhvr>
                                        <p:cTn id="38" dur="1" fill="hold">
                                          <p:stCondLst>
                                            <p:cond delay="0"/>
                                          </p:stCondLst>
                                        </p:cTn>
                                        <p:tgtEl>
                                          <p:spTgt spid="20"/>
                                        </p:tgtEl>
                                        <p:attrNameLst>
                                          <p:attrName>style.visibility</p:attrName>
                                        </p:attrNameLst>
                                      </p:cBhvr>
                                      <p:to>
                                        <p:strVal val="visible"/>
                                      </p:to>
                                    </p:set>
                                    <p:animEffect transition="in" filter="fade">
                                      <p:cBhvr>
                                        <p:cTn id="39" dur="500"/>
                                        <p:tgtEl>
                                          <p:spTgt spid="20"/>
                                        </p:tgtEl>
                                      </p:cBhvr>
                                    </p:animEffect>
                                  </p:childTnLst>
                                </p:cTn>
                              </p:par>
                            </p:childTnLst>
                          </p:cTn>
                        </p:par>
                        <p:par>
                          <p:cTn id="40" fill="hold">
                            <p:stCondLst>
                              <p:cond delay="9000"/>
                            </p:stCondLst>
                            <p:childTnLst>
                              <p:par>
                                <p:cTn id="41" presetID="22" presetClass="entr" presetSubtype="4" fill="hold" nodeType="afterEffect">
                                  <p:stCondLst>
                                    <p:cond delay="0"/>
                                  </p:stCondLst>
                                  <p:childTnLst>
                                    <p:set>
                                      <p:cBhvr>
                                        <p:cTn id="42" dur="1" fill="hold">
                                          <p:stCondLst>
                                            <p:cond delay="0"/>
                                          </p:stCondLst>
                                        </p:cTn>
                                        <p:tgtEl>
                                          <p:spTgt spid="19"/>
                                        </p:tgtEl>
                                        <p:attrNameLst>
                                          <p:attrName>style.visibility</p:attrName>
                                        </p:attrNameLst>
                                      </p:cBhvr>
                                      <p:to>
                                        <p:strVal val="visible"/>
                                      </p:to>
                                    </p:set>
                                    <p:animEffect transition="in" filter="wipe(down)">
                                      <p:cBhvr>
                                        <p:cTn id="43" dur="500"/>
                                        <p:tgtEl>
                                          <p:spTgt spid="19"/>
                                        </p:tgtEl>
                                      </p:cBhvr>
                                    </p:animEffect>
                                  </p:childTnLst>
                                </p:cTn>
                              </p:par>
                            </p:childTnLst>
                          </p:cTn>
                        </p:par>
                        <p:par>
                          <p:cTn id="44" fill="hold">
                            <p:stCondLst>
                              <p:cond delay="9500"/>
                            </p:stCondLst>
                            <p:childTnLst>
                              <p:par>
                                <p:cTn id="45" presetID="22" presetClass="entr" presetSubtype="8" fill="hold" nodeType="afterEffect">
                                  <p:stCondLst>
                                    <p:cond delay="0"/>
                                  </p:stCondLst>
                                  <p:childTnLst>
                                    <p:set>
                                      <p:cBhvr>
                                        <p:cTn id="46" dur="1" fill="hold">
                                          <p:stCondLst>
                                            <p:cond delay="0"/>
                                          </p:stCondLst>
                                        </p:cTn>
                                        <p:tgtEl>
                                          <p:spTgt spid="23"/>
                                        </p:tgtEl>
                                        <p:attrNameLst>
                                          <p:attrName>style.visibility</p:attrName>
                                        </p:attrNameLst>
                                      </p:cBhvr>
                                      <p:to>
                                        <p:strVal val="visible"/>
                                      </p:to>
                                    </p:set>
                                    <p:animEffect transition="in" filter="wipe(left)">
                                      <p:cBhvr>
                                        <p:cTn id="47" dur="2000"/>
                                        <p:tgtEl>
                                          <p:spTgt spid="23"/>
                                        </p:tgtEl>
                                      </p:cBhvr>
                                    </p:animEffect>
                                  </p:childTnLst>
                                </p:cTn>
                              </p:par>
                            </p:childTnLst>
                          </p:cTn>
                        </p:par>
                        <p:par>
                          <p:cTn id="48" fill="hold">
                            <p:stCondLst>
                              <p:cond delay="11500"/>
                            </p:stCondLst>
                            <p:childTnLst>
                              <p:par>
                                <p:cTn id="49" presetID="10" presetClass="entr" presetSubtype="0" fill="hold" nodeType="afterEffect">
                                  <p:stCondLst>
                                    <p:cond delay="1000"/>
                                  </p:stCondLst>
                                  <p:childTnLst>
                                    <p:set>
                                      <p:cBhvr>
                                        <p:cTn id="50" dur="1" fill="hold">
                                          <p:stCondLst>
                                            <p:cond delay="0"/>
                                          </p:stCondLst>
                                        </p:cTn>
                                        <p:tgtEl>
                                          <p:spTgt spid="41"/>
                                        </p:tgtEl>
                                        <p:attrNameLst>
                                          <p:attrName>style.visibility</p:attrName>
                                        </p:attrNameLst>
                                      </p:cBhvr>
                                      <p:to>
                                        <p:strVal val="visible"/>
                                      </p:to>
                                    </p:set>
                                    <p:animEffect transition="in" filter="fade">
                                      <p:cBhvr>
                                        <p:cTn id="51" dur="500"/>
                                        <p:tgtEl>
                                          <p:spTgt spid="41"/>
                                        </p:tgtEl>
                                      </p:cBhvr>
                                    </p:animEffect>
                                  </p:childTnLst>
                                </p:cTn>
                              </p:par>
                            </p:childTnLst>
                          </p:cTn>
                        </p:par>
                        <p:par>
                          <p:cTn id="52" fill="hold">
                            <p:stCondLst>
                              <p:cond delay="13000"/>
                            </p:stCondLst>
                            <p:childTnLst>
                              <p:par>
                                <p:cTn id="53" presetID="22" presetClass="entr" presetSubtype="1" fill="hold" nodeType="afterEffect">
                                  <p:stCondLst>
                                    <p:cond delay="0"/>
                                  </p:stCondLst>
                                  <p:childTnLst>
                                    <p:set>
                                      <p:cBhvr>
                                        <p:cTn id="54" dur="1" fill="hold">
                                          <p:stCondLst>
                                            <p:cond delay="0"/>
                                          </p:stCondLst>
                                        </p:cTn>
                                        <p:tgtEl>
                                          <p:spTgt spid="40"/>
                                        </p:tgtEl>
                                        <p:attrNameLst>
                                          <p:attrName>style.visibility</p:attrName>
                                        </p:attrNameLst>
                                      </p:cBhvr>
                                      <p:to>
                                        <p:strVal val="visible"/>
                                      </p:to>
                                    </p:set>
                                    <p:animEffect transition="in" filter="wipe(up)">
                                      <p:cBhvr>
                                        <p:cTn id="55" dur="500"/>
                                        <p:tgtEl>
                                          <p:spTgt spid="40"/>
                                        </p:tgtEl>
                                      </p:cBhvr>
                                    </p:animEffect>
                                  </p:childTnLst>
                                </p:cTn>
                              </p:par>
                            </p:childTnLst>
                          </p:cTn>
                        </p:par>
                        <p:par>
                          <p:cTn id="56" fill="hold">
                            <p:stCondLst>
                              <p:cond delay="13500"/>
                            </p:stCondLst>
                            <p:childTnLst>
                              <p:par>
                                <p:cTn id="57" presetID="22" presetClass="entr" presetSubtype="8" fill="hold" nodeType="afterEffect">
                                  <p:stCondLst>
                                    <p:cond delay="0"/>
                                  </p:stCondLst>
                                  <p:childTnLst>
                                    <p:set>
                                      <p:cBhvr>
                                        <p:cTn id="58" dur="1" fill="hold">
                                          <p:stCondLst>
                                            <p:cond delay="0"/>
                                          </p:stCondLst>
                                        </p:cTn>
                                        <p:tgtEl>
                                          <p:spTgt spid="44"/>
                                        </p:tgtEl>
                                        <p:attrNameLst>
                                          <p:attrName>style.visibility</p:attrName>
                                        </p:attrNameLst>
                                      </p:cBhvr>
                                      <p:to>
                                        <p:strVal val="visible"/>
                                      </p:to>
                                    </p:set>
                                    <p:animEffect transition="in" filter="wipe(left)">
                                      <p:cBhvr>
                                        <p:cTn id="59" dur="1750"/>
                                        <p:tgtEl>
                                          <p:spTgt spid="44"/>
                                        </p:tgtEl>
                                      </p:cBhvr>
                                    </p:animEffect>
                                  </p:childTnLst>
                                </p:cTn>
                              </p:par>
                            </p:childTnLst>
                          </p:cTn>
                        </p:par>
                        <p:par>
                          <p:cTn id="60" fill="hold">
                            <p:stCondLst>
                              <p:cond delay="15250"/>
                            </p:stCondLst>
                            <p:childTnLst>
                              <p:par>
                                <p:cTn id="61" presetID="10" presetClass="entr" presetSubtype="0" fill="hold" nodeType="afterEffect">
                                  <p:stCondLst>
                                    <p:cond delay="1000"/>
                                  </p:stCondLst>
                                  <p:childTnLst>
                                    <p:set>
                                      <p:cBhvr>
                                        <p:cTn id="62" dur="1" fill="hold">
                                          <p:stCondLst>
                                            <p:cond delay="0"/>
                                          </p:stCondLst>
                                        </p:cTn>
                                        <p:tgtEl>
                                          <p:spTgt spid="27"/>
                                        </p:tgtEl>
                                        <p:attrNameLst>
                                          <p:attrName>style.visibility</p:attrName>
                                        </p:attrNameLst>
                                      </p:cBhvr>
                                      <p:to>
                                        <p:strVal val="visible"/>
                                      </p:to>
                                    </p:set>
                                    <p:animEffect transition="in" filter="fade">
                                      <p:cBhvr>
                                        <p:cTn id="63" dur="500"/>
                                        <p:tgtEl>
                                          <p:spTgt spid="27"/>
                                        </p:tgtEl>
                                      </p:cBhvr>
                                    </p:animEffect>
                                  </p:childTnLst>
                                </p:cTn>
                              </p:par>
                            </p:childTnLst>
                          </p:cTn>
                        </p:par>
                        <p:par>
                          <p:cTn id="64" fill="hold">
                            <p:stCondLst>
                              <p:cond delay="16750"/>
                            </p:stCondLst>
                            <p:childTnLst>
                              <p:par>
                                <p:cTn id="65" presetID="22" presetClass="entr" presetSubtype="4" fill="hold" nodeType="afterEffect">
                                  <p:stCondLst>
                                    <p:cond delay="0"/>
                                  </p:stCondLst>
                                  <p:childTnLst>
                                    <p:set>
                                      <p:cBhvr>
                                        <p:cTn id="66" dur="1" fill="hold">
                                          <p:stCondLst>
                                            <p:cond delay="0"/>
                                          </p:stCondLst>
                                        </p:cTn>
                                        <p:tgtEl>
                                          <p:spTgt spid="26"/>
                                        </p:tgtEl>
                                        <p:attrNameLst>
                                          <p:attrName>style.visibility</p:attrName>
                                        </p:attrNameLst>
                                      </p:cBhvr>
                                      <p:to>
                                        <p:strVal val="visible"/>
                                      </p:to>
                                    </p:set>
                                    <p:animEffect transition="in" filter="wipe(down)">
                                      <p:cBhvr>
                                        <p:cTn id="67" dur="1000"/>
                                        <p:tgtEl>
                                          <p:spTgt spid="26"/>
                                        </p:tgtEl>
                                      </p:cBhvr>
                                    </p:animEffect>
                                  </p:childTnLst>
                                </p:cTn>
                              </p:par>
                            </p:childTnLst>
                          </p:cTn>
                        </p:par>
                        <p:par>
                          <p:cTn id="68" fill="hold">
                            <p:stCondLst>
                              <p:cond delay="17750"/>
                            </p:stCondLst>
                            <p:childTnLst>
                              <p:par>
                                <p:cTn id="69" presetID="22" presetClass="entr" presetSubtype="8" fill="hold" nodeType="afterEffect">
                                  <p:stCondLst>
                                    <p:cond delay="0"/>
                                  </p:stCondLst>
                                  <p:childTnLst>
                                    <p:set>
                                      <p:cBhvr>
                                        <p:cTn id="70" dur="1" fill="hold">
                                          <p:stCondLst>
                                            <p:cond delay="0"/>
                                          </p:stCondLst>
                                        </p:cTn>
                                        <p:tgtEl>
                                          <p:spTgt spid="30"/>
                                        </p:tgtEl>
                                        <p:attrNameLst>
                                          <p:attrName>style.visibility</p:attrName>
                                        </p:attrNameLst>
                                      </p:cBhvr>
                                      <p:to>
                                        <p:strVal val="visible"/>
                                      </p:to>
                                    </p:set>
                                    <p:animEffect transition="in" filter="wipe(left)">
                                      <p:cBhvr>
                                        <p:cTn id="71" dur="1750"/>
                                        <p:tgtEl>
                                          <p:spTgt spid="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 name="TextBox 2"/>
          <p:cNvSpPr txBox="1"/>
          <p:nvPr/>
        </p:nvSpPr>
        <p:spPr>
          <a:xfrm>
            <a:off x="1005063" y="1326662"/>
            <a:ext cx="2381345" cy="307777"/>
          </a:xfrm>
          <a:prstGeom prst="rect">
            <a:avLst/>
          </a:prstGeom>
          <a:noFill/>
        </p:spPr>
        <p:txBody>
          <a:bodyPr wrap="square" lIns="0" tIns="0" rIns="0" bIns="0" rtlCol="0">
            <a:spAutoFit/>
          </a:bodyPr>
          <a:lstStyle>
            <a:defPPr>
              <a:defRPr lang="zh-CN"/>
            </a:defPPr>
            <a:lvl1pPr algn="ctr">
              <a:defRPr sz="2000" b="1">
                <a:solidFill>
                  <a:schemeClr val="tx2"/>
                </a:solidFill>
                <a:latin typeface="微软雅黑" pitchFamily="34" charset="-122"/>
                <a:ea typeface="微软雅黑" pitchFamily="34" charset="-122"/>
              </a:defRPr>
            </a:lvl1pPr>
          </a:lstStyle>
          <a:p>
            <a:pPr lvl="0">
              <a:defRPr/>
            </a:pPr>
            <a:r>
              <a:rPr kumimoji="0" lang="zh-CN" altLang="en-US" sz="2000" b="1" i="0" u="none" strike="noStrike" kern="0" cap="none" spc="0" normalizeH="0" baseline="0" noProof="0" dirty="0" smtClean="0">
                <a:ln>
                  <a:noFill/>
                </a:ln>
                <a:solidFill>
                  <a:srgbClr val="0070C0"/>
                </a:solidFill>
                <a:effectLst/>
                <a:uLnTx/>
                <a:uFillTx/>
                <a:latin typeface="微软雅黑" pitchFamily="34" charset="-122"/>
                <a:ea typeface="微软雅黑" pitchFamily="34" charset="-122"/>
              </a:rPr>
              <a:t>“合理的商业</a:t>
            </a:r>
            <a:r>
              <a:rPr lang="zh-CN" altLang="en-US" kern="0" dirty="0">
                <a:solidFill>
                  <a:srgbClr val="0070C0"/>
                </a:solidFill>
              </a:rPr>
              <a:t>目的”</a:t>
            </a:r>
            <a:r>
              <a:rPr kumimoji="0" lang="en-US" altLang="zh-CN" sz="2000" b="1" i="0" u="none" strike="noStrike" kern="0" cap="none" spc="0" normalizeH="0" baseline="0" noProof="0" dirty="0" smtClean="0">
                <a:ln>
                  <a:noFill/>
                </a:ln>
                <a:solidFill>
                  <a:srgbClr val="0070C0"/>
                </a:solidFill>
                <a:effectLst/>
                <a:uLnTx/>
                <a:uFillTx/>
                <a:latin typeface="微软雅黑" pitchFamily="34" charset="-122"/>
                <a:ea typeface="微软雅黑" pitchFamily="34" charset="-122"/>
              </a:rPr>
              <a:t>?</a:t>
            </a:r>
            <a:endParaRPr kumimoji="0" lang="zh-CN" altLang="en-US" sz="2000" b="1" i="0" u="none" strike="noStrike" kern="0" cap="none" spc="0" normalizeH="0" baseline="0" noProof="0" dirty="0">
              <a:ln>
                <a:noFill/>
              </a:ln>
              <a:solidFill>
                <a:srgbClr val="0070C0"/>
              </a:solidFill>
              <a:effectLst/>
              <a:uLnTx/>
              <a:uFillTx/>
              <a:latin typeface="微软雅黑" pitchFamily="34" charset="-122"/>
              <a:ea typeface="微软雅黑" pitchFamily="34" charset="-122"/>
            </a:endParaRPr>
          </a:p>
        </p:txBody>
      </p:sp>
      <p:sp>
        <p:nvSpPr>
          <p:cNvPr id="50" name="TextBox 3"/>
          <p:cNvSpPr txBox="1"/>
          <p:nvPr/>
        </p:nvSpPr>
        <p:spPr>
          <a:xfrm>
            <a:off x="755576" y="1730936"/>
            <a:ext cx="2880320" cy="2870401"/>
          </a:xfrm>
          <a:prstGeom prst="rect">
            <a:avLst/>
          </a:prstGeom>
          <a:noFill/>
        </p:spPr>
        <p:txBody>
          <a:bodyPr wrap="square" lIns="0" tIns="0" rIns="0" bIns="0" rtlCol="0">
            <a:spAutoFit/>
          </a:bodyPr>
          <a:lstStyle>
            <a:defPPr>
              <a:defRPr lang="zh-CN"/>
            </a:defPPr>
            <a:lvl1pPr algn="just">
              <a:defRPr sz="900">
                <a:solidFill>
                  <a:schemeClr val="tx1">
                    <a:lumMod val="65000"/>
                    <a:lumOff val="35000"/>
                  </a:schemeClr>
                </a:solidFill>
                <a:latin typeface="微软雅黑" pitchFamily="34" charset="-122"/>
                <a:ea typeface="微软雅黑" pitchFamily="34" charset="-122"/>
              </a:defRPr>
            </a:lvl1pPr>
          </a:lstStyle>
          <a:p>
            <a:pPr lvl="0" algn="ctr">
              <a:lnSpc>
                <a:spcPct val="200000"/>
              </a:lnSpc>
              <a:defRPr/>
            </a:pPr>
            <a:r>
              <a:rPr lang="en-US" altLang="zh-CN" sz="1400" kern="0" dirty="0" smtClean="0">
                <a:solidFill>
                  <a:schemeClr val="tx1"/>
                </a:solidFill>
              </a:rPr>
              <a:t>《</a:t>
            </a:r>
            <a:r>
              <a:rPr lang="zh-CN" altLang="en-US" sz="1400" kern="0" dirty="0" smtClean="0">
                <a:solidFill>
                  <a:schemeClr val="tx1"/>
                </a:solidFill>
              </a:rPr>
              <a:t>国家税务总局关于企业重组业务企业所得税征收管理若干问题的公告</a:t>
            </a:r>
            <a:r>
              <a:rPr lang="en-US" altLang="zh-CN" sz="1400" kern="0" dirty="0" smtClean="0">
                <a:solidFill>
                  <a:schemeClr val="tx1"/>
                </a:solidFill>
              </a:rPr>
              <a:t>》</a:t>
            </a:r>
          </a:p>
          <a:p>
            <a:pPr lvl="0" algn="ctr">
              <a:lnSpc>
                <a:spcPct val="200000"/>
              </a:lnSpc>
              <a:defRPr/>
            </a:pPr>
            <a:r>
              <a:rPr lang="zh-CN" altLang="en-US" sz="1400" kern="0" dirty="0" smtClean="0">
                <a:solidFill>
                  <a:schemeClr val="tx1"/>
                </a:solidFill>
              </a:rPr>
              <a:t>（</a:t>
            </a:r>
            <a:r>
              <a:rPr lang="zh-CN" altLang="en-US" sz="1400" kern="0" dirty="0">
                <a:solidFill>
                  <a:schemeClr val="tx1"/>
                </a:solidFill>
              </a:rPr>
              <a:t>国家税务总局公告</a:t>
            </a:r>
            <a:r>
              <a:rPr lang="en-US" altLang="zh-CN" sz="1400" kern="0" dirty="0">
                <a:solidFill>
                  <a:schemeClr val="tx1"/>
                </a:solidFill>
              </a:rPr>
              <a:t>2015</a:t>
            </a:r>
            <a:r>
              <a:rPr lang="zh-CN" altLang="en-US" sz="1400" kern="0" dirty="0">
                <a:solidFill>
                  <a:schemeClr val="tx1"/>
                </a:solidFill>
              </a:rPr>
              <a:t>年第</a:t>
            </a:r>
            <a:r>
              <a:rPr lang="en-US" altLang="zh-CN" sz="1400" kern="0" dirty="0">
                <a:solidFill>
                  <a:schemeClr val="tx1"/>
                </a:solidFill>
              </a:rPr>
              <a:t>48</a:t>
            </a:r>
            <a:r>
              <a:rPr lang="zh-CN" altLang="en-US" sz="1400" kern="0" dirty="0">
                <a:solidFill>
                  <a:schemeClr val="tx1"/>
                </a:solidFill>
              </a:rPr>
              <a:t>号</a:t>
            </a:r>
            <a:r>
              <a:rPr lang="zh-CN" altLang="en-US" sz="1400" kern="0" dirty="0" smtClean="0">
                <a:solidFill>
                  <a:schemeClr val="tx1"/>
                </a:solidFill>
              </a:rPr>
              <a:t>）</a:t>
            </a:r>
            <a:endParaRPr lang="en-US" altLang="zh-CN" sz="1400" kern="0" dirty="0" smtClean="0">
              <a:solidFill>
                <a:schemeClr val="tx1"/>
              </a:solidFill>
            </a:endParaRPr>
          </a:p>
          <a:p>
            <a:pPr lvl="0">
              <a:lnSpc>
                <a:spcPct val="200000"/>
              </a:lnSpc>
              <a:defRPr/>
            </a:pPr>
            <a:r>
              <a:rPr lang="zh-CN" altLang="en-US" sz="1400" kern="0" dirty="0" smtClean="0">
                <a:solidFill>
                  <a:schemeClr val="tx1"/>
                </a:solidFill>
              </a:rPr>
              <a:t>企业</a:t>
            </a:r>
            <a:r>
              <a:rPr lang="zh-CN" altLang="en-US" sz="1400" kern="0" dirty="0">
                <a:solidFill>
                  <a:schemeClr val="tx1"/>
                </a:solidFill>
              </a:rPr>
              <a:t>重组业务适用特殊性税务处理的，申报时，应从以下方面逐条说明企业重组具有合理的商业目的：</a:t>
            </a:r>
          </a:p>
          <a:p>
            <a:pPr lvl="0">
              <a:lnSpc>
                <a:spcPct val="150000"/>
              </a:lnSpc>
              <a:defRPr/>
            </a:pPr>
            <a:endParaRPr kumimoji="0" lang="en-US" altLang="zh-CN" sz="1400" b="0" i="0" u="none" strike="noStrike" kern="0" cap="none" spc="0" normalizeH="0" baseline="0" noProof="0" dirty="0">
              <a:ln>
                <a:noFill/>
              </a:ln>
              <a:solidFill>
                <a:schemeClr val="tx1"/>
              </a:solidFill>
              <a:effectLst/>
              <a:uLnTx/>
              <a:uFillTx/>
            </a:endParaRPr>
          </a:p>
        </p:txBody>
      </p:sp>
      <p:grpSp>
        <p:nvGrpSpPr>
          <p:cNvPr id="51" name="组合 50"/>
          <p:cNvGrpSpPr/>
          <p:nvPr/>
        </p:nvGrpSpPr>
        <p:grpSpPr>
          <a:xfrm>
            <a:off x="3763452" y="1438384"/>
            <a:ext cx="2091618" cy="1411186"/>
            <a:chOff x="1042988" y="2273002"/>
            <a:chExt cx="3503612" cy="1309688"/>
          </a:xfrm>
          <a:solidFill>
            <a:schemeClr val="tx2">
              <a:lumMod val="75000"/>
            </a:schemeClr>
          </a:solidFill>
        </p:grpSpPr>
        <p:sp>
          <p:nvSpPr>
            <p:cNvPr id="52" name="Freeform 7"/>
            <p:cNvSpPr>
              <a:spLocks/>
            </p:cNvSpPr>
            <p:nvPr/>
          </p:nvSpPr>
          <p:spPr bwMode="auto">
            <a:xfrm>
              <a:off x="1042988" y="2273002"/>
              <a:ext cx="3503612" cy="1309688"/>
            </a:xfrm>
            <a:custGeom>
              <a:avLst/>
              <a:gdLst>
                <a:gd name="T0" fmla="*/ 987 w 9385"/>
                <a:gd name="T1" fmla="*/ 1974 h 3491"/>
                <a:gd name="T2" fmla="*/ 6935 w 9385"/>
                <a:gd name="T3" fmla="*/ 1974 h 3491"/>
                <a:gd name="T4" fmla="*/ 9212 w 9385"/>
                <a:gd name="T5" fmla="*/ 3194 h 3491"/>
                <a:gd name="T6" fmla="*/ 9385 w 9385"/>
                <a:gd name="T7" fmla="*/ 3491 h 3491"/>
                <a:gd name="T8" fmla="*/ 9385 w 9385"/>
                <a:gd name="T9" fmla="*/ 2623 h 3491"/>
                <a:gd name="T10" fmla="*/ 6386 w 9385"/>
                <a:gd name="T11" fmla="*/ 0 h 3491"/>
                <a:gd name="T12" fmla="*/ 987 w 9385"/>
                <a:gd name="T13" fmla="*/ 0 h 3491"/>
                <a:gd name="T14" fmla="*/ 0 w 9385"/>
                <a:gd name="T15" fmla="*/ 987 h 3491"/>
                <a:gd name="T16" fmla="*/ 0 w 9385"/>
                <a:gd name="T17" fmla="*/ 987 h 3491"/>
                <a:gd name="T18" fmla="*/ 987 w 9385"/>
                <a:gd name="T19" fmla="*/ 1974 h 34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9385" h="3491">
                  <a:moveTo>
                    <a:pt x="987" y="1974"/>
                  </a:moveTo>
                  <a:lnTo>
                    <a:pt x="6935" y="1974"/>
                  </a:lnTo>
                  <a:cubicBezTo>
                    <a:pt x="8046" y="1974"/>
                    <a:pt x="8807" y="2498"/>
                    <a:pt x="9212" y="3194"/>
                  </a:cubicBezTo>
                  <a:lnTo>
                    <a:pt x="9385" y="3491"/>
                  </a:lnTo>
                  <a:lnTo>
                    <a:pt x="9385" y="2623"/>
                  </a:lnTo>
                  <a:cubicBezTo>
                    <a:pt x="9385" y="1089"/>
                    <a:pt x="8339" y="0"/>
                    <a:pt x="6386" y="0"/>
                  </a:cubicBezTo>
                  <a:lnTo>
                    <a:pt x="987" y="0"/>
                  </a:lnTo>
                  <a:cubicBezTo>
                    <a:pt x="444" y="0"/>
                    <a:pt x="0" y="444"/>
                    <a:pt x="0" y="987"/>
                  </a:cubicBezTo>
                  <a:lnTo>
                    <a:pt x="0" y="987"/>
                  </a:lnTo>
                  <a:cubicBezTo>
                    <a:pt x="0" y="1530"/>
                    <a:pt x="444" y="1974"/>
                    <a:pt x="987" y="1974"/>
                  </a:cubicBezTo>
                  <a:close/>
                </a:path>
              </a:pathLst>
            </a:custGeom>
            <a:grpFill/>
            <a:ln>
              <a:noFill/>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53" name="TextBox 6"/>
            <p:cNvSpPr txBox="1"/>
            <p:nvPr/>
          </p:nvSpPr>
          <p:spPr>
            <a:xfrm>
              <a:off x="2113344" y="2442258"/>
              <a:ext cx="1732945" cy="485588"/>
            </a:xfrm>
            <a:prstGeom prst="rect">
              <a:avLst/>
            </a:prstGeom>
            <a:grpFill/>
            <a:ln>
              <a:noFill/>
            </a:ln>
          </p:spPr>
          <p:txBody>
            <a:bodyPr wrap="square" rtlCol="0">
              <a:spAutoFit/>
            </a:bodyPr>
            <a:lstStyle/>
            <a:p>
              <a:pPr lvl="0" algn="just">
                <a:defRPr/>
              </a:pPr>
              <a:r>
                <a:rPr lang="zh-CN" altLang="en-US" sz="1400" kern="0" dirty="0">
                  <a:solidFill>
                    <a:sysClr val="window" lastClr="FFFFFF"/>
                  </a:solidFill>
                  <a:latin typeface="微软雅黑" pitchFamily="34" charset="-122"/>
                  <a:ea typeface="微软雅黑" pitchFamily="34" charset="-122"/>
                </a:rPr>
                <a:t>重组交易的</a:t>
              </a:r>
              <a:r>
                <a:rPr lang="zh-CN" altLang="en-US" sz="1400" kern="0" dirty="0" smtClean="0">
                  <a:solidFill>
                    <a:sysClr val="window" lastClr="FFFFFF"/>
                  </a:solidFill>
                  <a:latin typeface="微软雅黑" pitchFamily="34" charset="-122"/>
                  <a:ea typeface="微软雅黑" pitchFamily="34" charset="-122"/>
                </a:rPr>
                <a:t>方式</a:t>
              </a:r>
              <a:endParaRPr kumimoji="0" lang="en-US" altLang="zh-CN" sz="1400" b="0" i="0" u="none" strike="noStrike" kern="0" cap="none" spc="0" normalizeH="0" baseline="0" noProof="0" dirty="0" smtClean="0">
                <a:ln>
                  <a:noFill/>
                </a:ln>
                <a:solidFill>
                  <a:sysClr val="window" lastClr="FFFFFF"/>
                </a:solidFill>
                <a:effectLst/>
                <a:uLnTx/>
                <a:uFillTx/>
                <a:latin typeface="微软雅黑" pitchFamily="34" charset="-122"/>
                <a:ea typeface="微软雅黑" pitchFamily="34" charset="-122"/>
              </a:endParaRPr>
            </a:p>
          </p:txBody>
        </p:sp>
        <p:sp>
          <p:nvSpPr>
            <p:cNvPr id="54" name="矩形 53"/>
            <p:cNvSpPr/>
            <p:nvPr/>
          </p:nvSpPr>
          <p:spPr>
            <a:xfrm>
              <a:off x="1151814" y="2393960"/>
              <a:ext cx="943024" cy="428460"/>
            </a:xfrm>
            <a:prstGeom prst="rect">
              <a:avLst/>
            </a:prstGeom>
            <a:grpFill/>
            <a:ln>
              <a:noFill/>
            </a:ln>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2400" b="1" i="0" u="none" strike="noStrike" kern="0" cap="none" spc="0" normalizeH="0" baseline="0" noProof="0" dirty="0" smtClean="0">
                  <a:ln>
                    <a:noFill/>
                  </a:ln>
                  <a:solidFill>
                    <a:sysClr val="window" lastClr="FFFFFF"/>
                  </a:solidFill>
                  <a:effectLst/>
                  <a:uLnTx/>
                  <a:uFillTx/>
                  <a:latin typeface="微软雅黑" pitchFamily="34" charset="-122"/>
                  <a:ea typeface="微软雅黑" pitchFamily="34" charset="-122"/>
                </a:rPr>
                <a:t>01</a:t>
              </a:r>
              <a:endParaRPr kumimoji="0" lang="zh-CN" altLang="en-US"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endParaRPr>
            </a:p>
          </p:txBody>
        </p:sp>
      </p:grpSp>
      <p:grpSp>
        <p:nvGrpSpPr>
          <p:cNvPr id="55" name="组合 54"/>
          <p:cNvGrpSpPr/>
          <p:nvPr/>
        </p:nvGrpSpPr>
        <p:grpSpPr>
          <a:xfrm>
            <a:off x="3763452" y="2497247"/>
            <a:ext cx="2091618" cy="1411186"/>
            <a:chOff x="1042988" y="3331865"/>
            <a:chExt cx="3503612" cy="1309688"/>
          </a:xfrm>
          <a:gradFill>
            <a:gsLst>
              <a:gs pos="0">
                <a:srgbClr val="03D4A8">
                  <a:alpha val="83000"/>
                </a:srgbClr>
              </a:gs>
              <a:gs pos="25000">
                <a:srgbClr val="21D6E0"/>
              </a:gs>
              <a:gs pos="75000">
                <a:srgbClr val="0087E6"/>
              </a:gs>
              <a:gs pos="100000">
                <a:srgbClr val="005CBF"/>
              </a:gs>
            </a:gsLst>
            <a:lin ang="5400000" scaled="0"/>
          </a:gradFill>
        </p:grpSpPr>
        <p:sp>
          <p:nvSpPr>
            <p:cNvPr id="56" name="Freeform 8"/>
            <p:cNvSpPr>
              <a:spLocks/>
            </p:cNvSpPr>
            <p:nvPr/>
          </p:nvSpPr>
          <p:spPr bwMode="auto">
            <a:xfrm>
              <a:off x="1042988" y="3331865"/>
              <a:ext cx="3503612" cy="1309688"/>
            </a:xfrm>
            <a:custGeom>
              <a:avLst/>
              <a:gdLst>
                <a:gd name="T0" fmla="*/ 987 w 9385"/>
                <a:gd name="T1" fmla="*/ 1973 h 3491"/>
                <a:gd name="T2" fmla="*/ 6935 w 9385"/>
                <a:gd name="T3" fmla="*/ 1973 h 3491"/>
                <a:gd name="T4" fmla="*/ 9212 w 9385"/>
                <a:gd name="T5" fmla="*/ 3193 h 3491"/>
                <a:gd name="T6" fmla="*/ 9385 w 9385"/>
                <a:gd name="T7" fmla="*/ 3491 h 3491"/>
                <a:gd name="T8" fmla="*/ 9385 w 9385"/>
                <a:gd name="T9" fmla="*/ 2623 h 3491"/>
                <a:gd name="T10" fmla="*/ 6386 w 9385"/>
                <a:gd name="T11" fmla="*/ 0 h 3491"/>
                <a:gd name="T12" fmla="*/ 987 w 9385"/>
                <a:gd name="T13" fmla="*/ 0 h 3491"/>
                <a:gd name="T14" fmla="*/ 0 w 9385"/>
                <a:gd name="T15" fmla="*/ 986 h 3491"/>
                <a:gd name="T16" fmla="*/ 0 w 9385"/>
                <a:gd name="T17" fmla="*/ 986 h 3491"/>
                <a:gd name="T18" fmla="*/ 987 w 9385"/>
                <a:gd name="T19" fmla="*/ 1973 h 34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9385" h="3491">
                  <a:moveTo>
                    <a:pt x="987" y="1973"/>
                  </a:moveTo>
                  <a:lnTo>
                    <a:pt x="6935" y="1973"/>
                  </a:lnTo>
                  <a:cubicBezTo>
                    <a:pt x="8046" y="1973"/>
                    <a:pt x="8807" y="2497"/>
                    <a:pt x="9212" y="3193"/>
                  </a:cubicBezTo>
                  <a:lnTo>
                    <a:pt x="9385" y="3491"/>
                  </a:lnTo>
                  <a:lnTo>
                    <a:pt x="9385" y="2623"/>
                  </a:lnTo>
                  <a:cubicBezTo>
                    <a:pt x="9385" y="1089"/>
                    <a:pt x="8339" y="0"/>
                    <a:pt x="6386" y="0"/>
                  </a:cubicBezTo>
                  <a:lnTo>
                    <a:pt x="987" y="0"/>
                  </a:lnTo>
                  <a:cubicBezTo>
                    <a:pt x="444" y="0"/>
                    <a:pt x="0" y="444"/>
                    <a:pt x="0" y="986"/>
                  </a:cubicBezTo>
                  <a:lnTo>
                    <a:pt x="0" y="986"/>
                  </a:lnTo>
                  <a:cubicBezTo>
                    <a:pt x="0" y="1529"/>
                    <a:pt x="444" y="1973"/>
                    <a:pt x="987" y="1973"/>
                  </a:cubicBezTo>
                  <a:close/>
                </a:path>
              </a:pathLst>
            </a:custGeom>
            <a:grpFill/>
            <a:ln>
              <a:noFill/>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57" name="TextBox 10"/>
            <p:cNvSpPr txBox="1"/>
            <p:nvPr/>
          </p:nvSpPr>
          <p:spPr>
            <a:xfrm>
              <a:off x="2113344" y="3522860"/>
              <a:ext cx="2026607" cy="485588"/>
            </a:xfrm>
            <a:prstGeom prst="rect">
              <a:avLst/>
            </a:prstGeom>
            <a:grp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lang="zh-CN" altLang="en-US" sz="1400" kern="0" dirty="0">
                  <a:solidFill>
                    <a:sysClr val="window" lastClr="FFFFFF"/>
                  </a:solidFill>
                </a:rPr>
                <a:t>重组交易的实质结果</a:t>
              </a:r>
              <a:endParaRPr kumimoji="0" lang="en-US" altLang="zh-CN" sz="1400" b="0" i="0" u="none" strike="noStrike" kern="0" cap="none" spc="0" normalizeH="0" baseline="0" noProof="0" dirty="0">
                <a:ln>
                  <a:noFill/>
                </a:ln>
                <a:solidFill>
                  <a:sysClr val="window" lastClr="FFFFFF"/>
                </a:solidFill>
                <a:effectLst/>
                <a:uLnTx/>
                <a:uFillTx/>
              </a:endParaRPr>
            </a:p>
          </p:txBody>
        </p:sp>
        <p:sp>
          <p:nvSpPr>
            <p:cNvPr id="58" name="矩形 57"/>
            <p:cNvSpPr/>
            <p:nvPr/>
          </p:nvSpPr>
          <p:spPr>
            <a:xfrm>
              <a:off x="1151814" y="3445916"/>
              <a:ext cx="943024" cy="428460"/>
            </a:xfrm>
            <a:prstGeom prst="rect">
              <a:avLst/>
            </a:prstGeom>
            <a:grpFill/>
            <a:ln>
              <a:noFill/>
            </a:ln>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rPr>
                <a:t>02</a:t>
              </a:r>
              <a:endParaRPr kumimoji="0" lang="zh-CN" altLang="en-US"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endParaRPr>
            </a:p>
          </p:txBody>
        </p:sp>
      </p:grpSp>
      <p:grpSp>
        <p:nvGrpSpPr>
          <p:cNvPr id="59" name="组合 58"/>
          <p:cNvGrpSpPr/>
          <p:nvPr/>
        </p:nvGrpSpPr>
        <p:grpSpPr>
          <a:xfrm>
            <a:off x="5943970" y="1150352"/>
            <a:ext cx="2572010" cy="1146768"/>
            <a:chOff x="4635500" y="1720552"/>
            <a:chExt cx="3503612" cy="1309688"/>
          </a:xfrm>
          <a:gradFill>
            <a:gsLst>
              <a:gs pos="0">
                <a:srgbClr val="03D4A8">
                  <a:alpha val="83000"/>
                </a:srgbClr>
              </a:gs>
              <a:gs pos="25000">
                <a:srgbClr val="21D6E0"/>
              </a:gs>
              <a:gs pos="75000">
                <a:srgbClr val="0087E6"/>
              </a:gs>
              <a:gs pos="100000">
                <a:srgbClr val="005CBF"/>
              </a:gs>
            </a:gsLst>
            <a:lin ang="5400000" scaled="0"/>
          </a:gradFill>
        </p:grpSpPr>
        <p:sp>
          <p:nvSpPr>
            <p:cNvPr id="60" name="Freeform 5"/>
            <p:cNvSpPr>
              <a:spLocks/>
            </p:cNvSpPr>
            <p:nvPr/>
          </p:nvSpPr>
          <p:spPr bwMode="auto">
            <a:xfrm>
              <a:off x="4635500" y="1720552"/>
              <a:ext cx="3503612" cy="1309688"/>
            </a:xfrm>
            <a:custGeom>
              <a:avLst/>
              <a:gdLst>
                <a:gd name="T0" fmla="*/ 8398 w 9385"/>
                <a:gd name="T1" fmla="*/ 1974 h 3491"/>
                <a:gd name="T2" fmla="*/ 2450 w 9385"/>
                <a:gd name="T3" fmla="*/ 1974 h 3491"/>
                <a:gd name="T4" fmla="*/ 173 w 9385"/>
                <a:gd name="T5" fmla="*/ 3194 h 3491"/>
                <a:gd name="T6" fmla="*/ 0 w 9385"/>
                <a:gd name="T7" fmla="*/ 3491 h 3491"/>
                <a:gd name="T8" fmla="*/ 0 w 9385"/>
                <a:gd name="T9" fmla="*/ 2623 h 3491"/>
                <a:gd name="T10" fmla="*/ 2999 w 9385"/>
                <a:gd name="T11" fmla="*/ 0 h 3491"/>
                <a:gd name="T12" fmla="*/ 8398 w 9385"/>
                <a:gd name="T13" fmla="*/ 0 h 3491"/>
                <a:gd name="T14" fmla="*/ 9385 w 9385"/>
                <a:gd name="T15" fmla="*/ 987 h 3491"/>
                <a:gd name="T16" fmla="*/ 9385 w 9385"/>
                <a:gd name="T17" fmla="*/ 987 h 3491"/>
                <a:gd name="T18" fmla="*/ 8398 w 9385"/>
                <a:gd name="T19" fmla="*/ 1974 h 34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9385" h="3491">
                  <a:moveTo>
                    <a:pt x="8398" y="1974"/>
                  </a:moveTo>
                  <a:lnTo>
                    <a:pt x="2450" y="1974"/>
                  </a:lnTo>
                  <a:cubicBezTo>
                    <a:pt x="1339" y="1974"/>
                    <a:pt x="578" y="2498"/>
                    <a:pt x="173" y="3194"/>
                  </a:cubicBezTo>
                  <a:lnTo>
                    <a:pt x="0" y="3491"/>
                  </a:lnTo>
                  <a:lnTo>
                    <a:pt x="0" y="2623"/>
                  </a:lnTo>
                  <a:cubicBezTo>
                    <a:pt x="0" y="1089"/>
                    <a:pt x="1046" y="0"/>
                    <a:pt x="2999" y="0"/>
                  </a:cubicBezTo>
                  <a:lnTo>
                    <a:pt x="8398" y="0"/>
                  </a:lnTo>
                  <a:cubicBezTo>
                    <a:pt x="8941" y="0"/>
                    <a:pt x="9385" y="444"/>
                    <a:pt x="9385" y="987"/>
                  </a:cubicBezTo>
                  <a:lnTo>
                    <a:pt x="9385" y="987"/>
                  </a:lnTo>
                  <a:cubicBezTo>
                    <a:pt x="9385" y="1530"/>
                    <a:pt x="8941" y="1974"/>
                    <a:pt x="8398" y="1974"/>
                  </a:cubicBezTo>
                  <a:close/>
                </a:path>
              </a:pathLst>
            </a:custGeom>
            <a:grpFill/>
            <a:ln>
              <a:noFill/>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61" name="TextBox 14"/>
            <p:cNvSpPr txBox="1"/>
            <p:nvPr/>
          </p:nvSpPr>
          <p:spPr>
            <a:xfrm>
              <a:off x="5925895" y="1785986"/>
              <a:ext cx="2137549" cy="597553"/>
            </a:xfrm>
            <a:prstGeom prst="rect">
              <a:avLst/>
            </a:prstGeom>
            <a:grp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lang="zh-CN" altLang="en-US" sz="1400" kern="0" dirty="0">
                  <a:solidFill>
                    <a:sysClr val="window" lastClr="FFFFFF"/>
                  </a:solidFill>
                </a:rPr>
                <a:t>重组各方涉及的税务状况变化</a:t>
              </a:r>
              <a:endParaRPr kumimoji="0" lang="en-US" altLang="zh-CN" sz="1400" b="0" i="0" u="none" strike="noStrike" kern="0" cap="none" spc="0" normalizeH="0" baseline="0" noProof="0" dirty="0">
                <a:ln>
                  <a:noFill/>
                </a:ln>
                <a:solidFill>
                  <a:sysClr val="window" lastClr="FFFFFF"/>
                </a:solidFill>
                <a:effectLst/>
                <a:uLnTx/>
                <a:uFillTx/>
              </a:endParaRPr>
            </a:p>
          </p:txBody>
        </p:sp>
        <p:sp>
          <p:nvSpPr>
            <p:cNvPr id="62" name="矩形 61"/>
            <p:cNvSpPr/>
            <p:nvPr/>
          </p:nvSpPr>
          <p:spPr>
            <a:xfrm>
              <a:off x="5159007" y="1847542"/>
              <a:ext cx="766889" cy="527253"/>
            </a:xfrm>
            <a:prstGeom prst="rect">
              <a:avLst/>
            </a:prstGeom>
            <a:grpFill/>
            <a:ln>
              <a:noFill/>
            </a:ln>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rPr>
                <a:t>03</a:t>
              </a:r>
              <a:endParaRPr kumimoji="0" lang="zh-CN" altLang="en-US"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endParaRPr>
            </a:p>
          </p:txBody>
        </p:sp>
      </p:grpSp>
      <p:grpSp>
        <p:nvGrpSpPr>
          <p:cNvPr id="63" name="组合 62"/>
          <p:cNvGrpSpPr/>
          <p:nvPr/>
        </p:nvGrpSpPr>
        <p:grpSpPr>
          <a:xfrm>
            <a:off x="5943970" y="2210802"/>
            <a:ext cx="2572010" cy="1146768"/>
            <a:chOff x="4635500" y="2781002"/>
            <a:chExt cx="3503612" cy="1309688"/>
          </a:xfrm>
          <a:solidFill>
            <a:schemeClr val="tx2">
              <a:lumMod val="75000"/>
            </a:schemeClr>
          </a:solidFill>
        </p:grpSpPr>
        <p:sp>
          <p:nvSpPr>
            <p:cNvPr id="64" name="Freeform 6"/>
            <p:cNvSpPr>
              <a:spLocks/>
            </p:cNvSpPr>
            <p:nvPr/>
          </p:nvSpPr>
          <p:spPr bwMode="auto">
            <a:xfrm>
              <a:off x="4635500" y="2781002"/>
              <a:ext cx="3503612" cy="1309688"/>
            </a:xfrm>
            <a:custGeom>
              <a:avLst/>
              <a:gdLst>
                <a:gd name="T0" fmla="*/ 8398 w 9385"/>
                <a:gd name="T1" fmla="*/ 1973 h 3491"/>
                <a:gd name="T2" fmla="*/ 2450 w 9385"/>
                <a:gd name="T3" fmla="*/ 1973 h 3491"/>
                <a:gd name="T4" fmla="*/ 173 w 9385"/>
                <a:gd name="T5" fmla="*/ 3194 h 3491"/>
                <a:gd name="T6" fmla="*/ 0 w 9385"/>
                <a:gd name="T7" fmla="*/ 3491 h 3491"/>
                <a:gd name="T8" fmla="*/ 0 w 9385"/>
                <a:gd name="T9" fmla="*/ 2623 h 3491"/>
                <a:gd name="T10" fmla="*/ 2999 w 9385"/>
                <a:gd name="T11" fmla="*/ 0 h 3491"/>
                <a:gd name="T12" fmla="*/ 8398 w 9385"/>
                <a:gd name="T13" fmla="*/ 0 h 3491"/>
                <a:gd name="T14" fmla="*/ 9385 w 9385"/>
                <a:gd name="T15" fmla="*/ 987 h 3491"/>
                <a:gd name="T16" fmla="*/ 9385 w 9385"/>
                <a:gd name="T17" fmla="*/ 987 h 3491"/>
                <a:gd name="T18" fmla="*/ 8398 w 9385"/>
                <a:gd name="T19" fmla="*/ 1973 h 34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9385" h="3491">
                  <a:moveTo>
                    <a:pt x="8398" y="1973"/>
                  </a:moveTo>
                  <a:lnTo>
                    <a:pt x="2450" y="1973"/>
                  </a:lnTo>
                  <a:cubicBezTo>
                    <a:pt x="1339" y="1973"/>
                    <a:pt x="578" y="2497"/>
                    <a:pt x="173" y="3194"/>
                  </a:cubicBezTo>
                  <a:lnTo>
                    <a:pt x="0" y="3491"/>
                  </a:lnTo>
                  <a:lnTo>
                    <a:pt x="0" y="2623"/>
                  </a:lnTo>
                  <a:cubicBezTo>
                    <a:pt x="0" y="1089"/>
                    <a:pt x="1046" y="0"/>
                    <a:pt x="2999" y="0"/>
                  </a:cubicBezTo>
                  <a:lnTo>
                    <a:pt x="8398" y="0"/>
                  </a:lnTo>
                  <a:cubicBezTo>
                    <a:pt x="8941" y="0"/>
                    <a:pt x="9385" y="444"/>
                    <a:pt x="9385" y="987"/>
                  </a:cubicBezTo>
                  <a:lnTo>
                    <a:pt x="9385" y="987"/>
                  </a:lnTo>
                  <a:cubicBezTo>
                    <a:pt x="9385" y="1529"/>
                    <a:pt x="8941" y="1973"/>
                    <a:pt x="8398" y="1973"/>
                  </a:cubicBezTo>
                  <a:close/>
                </a:path>
              </a:pathLst>
            </a:custGeom>
            <a:grpFill/>
            <a:ln>
              <a:noFill/>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65" name="TextBox 18"/>
            <p:cNvSpPr txBox="1"/>
            <p:nvPr/>
          </p:nvSpPr>
          <p:spPr>
            <a:xfrm>
              <a:off x="5925895" y="2837526"/>
              <a:ext cx="2039459" cy="597553"/>
            </a:xfrm>
            <a:prstGeom prst="rect">
              <a:avLst/>
            </a:prstGeom>
            <a:grp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lang="zh-CN" altLang="en-US" sz="1400" kern="0" dirty="0">
                  <a:solidFill>
                    <a:sysClr val="window" lastClr="FFFFFF"/>
                  </a:solidFill>
                </a:rPr>
                <a:t>重组各方涉及的财务状况</a:t>
              </a:r>
              <a:r>
                <a:rPr lang="zh-CN" altLang="en-US" sz="1400" kern="0" dirty="0" smtClean="0">
                  <a:solidFill>
                    <a:sysClr val="window" lastClr="FFFFFF"/>
                  </a:solidFill>
                </a:rPr>
                <a:t>变化</a:t>
              </a:r>
              <a:endParaRPr kumimoji="0" lang="en-US" altLang="zh-CN" sz="1400" b="0" i="0" u="none" strike="noStrike" kern="0" cap="none" spc="0" normalizeH="0" baseline="0" noProof="0" dirty="0">
                <a:ln>
                  <a:noFill/>
                </a:ln>
                <a:solidFill>
                  <a:sysClr val="window" lastClr="FFFFFF"/>
                </a:solidFill>
                <a:effectLst/>
                <a:uLnTx/>
                <a:uFillTx/>
              </a:endParaRPr>
            </a:p>
          </p:txBody>
        </p:sp>
        <p:sp>
          <p:nvSpPr>
            <p:cNvPr id="66" name="矩形 65"/>
            <p:cNvSpPr/>
            <p:nvPr/>
          </p:nvSpPr>
          <p:spPr>
            <a:xfrm>
              <a:off x="5159007" y="2899082"/>
              <a:ext cx="766889" cy="527253"/>
            </a:xfrm>
            <a:prstGeom prst="rect">
              <a:avLst/>
            </a:prstGeom>
            <a:grpFill/>
            <a:ln>
              <a:noFill/>
            </a:ln>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rPr>
                <a:t>04</a:t>
              </a:r>
              <a:endParaRPr kumimoji="0" lang="zh-CN" altLang="en-US"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endParaRPr>
            </a:p>
          </p:txBody>
        </p:sp>
      </p:grpSp>
      <p:grpSp>
        <p:nvGrpSpPr>
          <p:cNvPr id="67" name="组合 66"/>
          <p:cNvGrpSpPr/>
          <p:nvPr/>
        </p:nvGrpSpPr>
        <p:grpSpPr>
          <a:xfrm>
            <a:off x="5943970" y="3251635"/>
            <a:ext cx="2572010" cy="1146768"/>
            <a:chOff x="4635500" y="1720552"/>
            <a:chExt cx="3503612" cy="1309688"/>
          </a:xfrm>
          <a:gradFill>
            <a:gsLst>
              <a:gs pos="0">
                <a:srgbClr val="03D4A8">
                  <a:alpha val="83000"/>
                </a:srgbClr>
              </a:gs>
              <a:gs pos="25000">
                <a:srgbClr val="21D6E0"/>
              </a:gs>
              <a:gs pos="75000">
                <a:srgbClr val="0087E6"/>
              </a:gs>
              <a:gs pos="100000">
                <a:srgbClr val="005CBF"/>
              </a:gs>
            </a:gsLst>
            <a:lin ang="5400000" scaled="0"/>
          </a:gradFill>
        </p:grpSpPr>
        <p:sp>
          <p:nvSpPr>
            <p:cNvPr id="68" name="Freeform 5"/>
            <p:cNvSpPr>
              <a:spLocks/>
            </p:cNvSpPr>
            <p:nvPr/>
          </p:nvSpPr>
          <p:spPr bwMode="auto">
            <a:xfrm>
              <a:off x="4635500" y="1720552"/>
              <a:ext cx="3503612" cy="1309688"/>
            </a:xfrm>
            <a:custGeom>
              <a:avLst/>
              <a:gdLst>
                <a:gd name="T0" fmla="*/ 8398 w 9385"/>
                <a:gd name="T1" fmla="*/ 1974 h 3491"/>
                <a:gd name="T2" fmla="*/ 2450 w 9385"/>
                <a:gd name="T3" fmla="*/ 1974 h 3491"/>
                <a:gd name="T4" fmla="*/ 173 w 9385"/>
                <a:gd name="T5" fmla="*/ 3194 h 3491"/>
                <a:gd name="T6" fmla="*/ 0 w 9385"/>
                <a:gd name="T7" fmla="*/ 3491 h 3491"/>
                <a:gd name="T8" fmla="*/ 0 w 9385"/>
                <a:gd name="T9" fmla="*/ 2623 h 3491"/>
                <a:gd name="T10" fmla="*/ 2999 w 9385"/>
                <a:gd name="T11" fmla="*/ 0 h 3491"/>
                <a:gd name="T12" fmla="*/ 8398 w 9385"/>
                <a:gd name="T13" fmla="*/ 0 h 3491"/>
                <a:gd name="T14" fmla="*/ 9385 w 9385"/>
                <a:gd name="T15" fmla="*/ 987 h 3491"/>
                <a:gd name="T16" fmla="*/ 9385 w 9385"/>
                <a:gd name="T17" fmla="*/ 987 h 3491"/>
                <a:gd name="T18" fmla="*/ 8398 w 9385"/>
                <a:gd name="T19" fmla="*/ 1974 h 34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9385" h="3491">
                  <a:moveTo>
                    <a:pt x="8398" y="1974"/>
                  </a:moveTo>
                  <a:lnTo>
                    <a:pt x="2450" y="1974"/>
                  </a:lnTo>
                  <a:cubicBezTo>
                    <a:pt x="1339" y="1974"/>
                    <a:pt x="578" y="2498"/>
                    <a:pt x="173" y="3194"/>
                  </a:cubicBezTo>
                  <a:lnTo>
                    <a:pt x="0" y="3491"/>
                  </a:lnTo>
                  <a:lnTo>
                    <a:pt x="0" y="2623"/>
                  </a:lnTo>
                  <a:cubicBezTo>
                    <a:pt x="0" y="1089"/>
                    <a:pt x="1046" y="0"/>
                    <a:pt x="2999" y="0"/>
                  </a:cubicBezTo>
                  <a:lnTo>
                    <a:pt x="8398" y="0"/>
                  </a:lnTo>
                  <a:cubicBezTo>
                    <a:pt x="8941" y="0"/>
                    <a:pt x="9385" y="444"/>
                    <a:pt x="9385" y="987"/>
                  </a:cubicBezTo>
                  <a:lnTo>
                    <a:pt x="9385" y="987"/>
                  </a:lnTo>
                  <a:cubicBezTo>
                    <a:pt x="9385" y="1530"/>
                    <a:pt x="8941" y="1974"/>
                    <a:pt x="8398" y="1974"/>
                  </a:cubicBezTo>
                  <a:close/>
                </a:path>
              </a:pathLst>
            </a:custGeom>
            <a:grpFill/>
            <a:ln>
              <a:noFill/>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69" name="TextBox 14"/>
            <p:cNvSpPr txBox="1"/>
            <p:nvPr/>
          </p:nvSpPr>
          <p:spPr>
            <a:xfrm>
              <a:off x="5925896" y="1785986"/>
              <a:ext cx="2039457" cy="597553"/>
            </a:xfrm>
            <a:prstGeom prst="rect">
              <a:avLst/>
            </a:prstGeom>
            <a:grp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lang="zh-CN" altLang="en-US" sz="1400" kern="0" dirty="0">
                  <a:solidFill>
                    <a:sysClr val="window" lastClr="FFFFFF"/>
                  </a:solidFill>
                </a:rPr>
                <a:t>非居民企业参与重组活动的情况</a:t>
              </a:r>
              <a:endParaRPr kumimoji="0" lang="en-US" altLang="zh-CN" sz="1400" b="0" i="0" u="none" strike="noStrike" kern="0" cap="none" spc="0" normalizeH="0" baseline="0" noProof="0" dirty="0">
                <a:ln>
                  <a:noFill/>
                </a:ln>
                <a:solidFill>
                  <a:sysClr val="window" lastClr="FFFFFF"/>
                </a:solidFill>
                <a:effectLst/>
                <a:uLnTx/>
                <a:uFillTx/>
              </a:endParaRPr>
            </a:p>
          </p:txBody>
        </p:sp>
        <p:sp>
          <p:nvSpPr>
            <p:cNvPr id="70" name="矩形 69"/>
            <p:cNvSpPr/>
            <p:nvPr/>
          </p:nvSpPr>
          <p:spPr>
            <a:xfrm>
              <a:off x="5159007" y="1847542"/>
              <a:ext cx="766889" cy="527253"/>
            </a:xfrm>
            <a:prstGeom prst="rect">
              <a:avLst/>
            </a:prstGeom>
            <a:grpFill/>
            <a:ln>
              <a:noFill/>
            </a:ln>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2400" b="1" i="0" u="none" strike="noStrike" kern="0" cap="none" spc="0" normalizeH="0" baseline="0" noProof="0" dirty="0" smtClean="0">
                  <a:ln>
                    <a:noFill/>
                  </a:ln>
                  <a:solidFill>
                    <a:sysClr val="window" lastClr="FFFFFF"/>
                  </a:solidFill>
                  <a:effectLst/>
                  <a:uLnTx/>
                  <a:uFillTx/>
                  <a:latin typeface="微软雅黑" pitchFamily="34" charset="-122"/>
                  <a:ea typeface="微软雅黑" pitchFamily="34" charset="-122"/>
                </a:rPr>
                <a:t>05</a:t>
              </a:r>
              <a:endParaRPr kumimoji="0" lang="zh-CN" altLang="en-US" sz="2400" b="1" i="0" u="none" strike="noStrike" kern="0" cap="none" spc="0" normalizeH="0" baseline="0" noProof="0" dirty="0">
                <a:ln>
                  <a:noFill/>
                </a:ln>
                <a:solidFill>
                  <a:sysClr val="window" lastClr="FFFFFF"/>
                </a:solidFill>
                <a:effectLst/>
                <a:uLnTx/>
                <a:uFillTx/>
                <a:latin typeface="微软雅黑" pitchFamily="34" charset="-122"/>
                <a:ea typeface="微软雅黑" pitchFamily="34" charset="-122"/>
              </a:endParaRPr>
            </a:p>
          </p:txBody>
        </p:sp>
      </p:grpSp>
      <p:grpSp>
        <p:nvGrpSpPr>
          <p:cNvPr id="4" name="组合 3"/>
          <p:cNvGrpSpPr/>
          <p:nvPr/>
        </p:nvGrpSpPr>
        <p:grpSpPr>
          <a:xfrm>
            <a:off x="4746454" y="3215642"/>
            <a:ext cx="1197516" cy="1345781"/>
            <a:chOff x="4746454" y="3215642"/>
            <a:chExt cx="1197516" cy="1345781"/>
          </a:xfrm>
        </p:grpSpPr>
        <p:sp>
          <p:nvSpPr>
            <p:cNvPr id="24" name="íş1îḑé"/>
            <p:cNvSpPr>
              <a:spLocks/>
            </p:cNvSpPr>
            <p:nvPr/>
          </p:nvSpPr>
          <p:spPr bwMode="auto">
            <a:xfrm flipH="1">
              <a:off x="5354819" y="3237232"/>
              <a:ext cx="570710" cy="1306199"/>
            </a:xfrm>
            <a:custGeom>
              <a:avLst/>
              <a:gdLst>
                <a:gd name="T0" fmla="*/ 937 w 1176"/>
                <a:gd name="T1" fmla="*/ 1835 h 2904"/>
                <a:gd name="T2" fmla="*/ 1107 w 1176"/>
                <a:gd name="T3" fmla="*/ 1699 h 2904"/>
                <a:gd name="T4" fmla="*/ 1172 w 1176"/>
                <a:gd name="T5" fmla="*/ 1536 h 2904"/>
                <a:gd name="T6" fmla="*/ 1159 w 1176"/>
                <a:gd name="T7" fmla="*/ 1398 h 2904"/>
                <a:gd name="T8" fmla="*/ 1034 w 1176"/>
                <a:gd name="T9" fmla="*/ 1223 h 2904"/>
                <a:gd name="T10" fmla="*/ 860 w 1176"/>
                <a:gd name="T11" fmla="*/ 1120 h 2904"/>
                <a:gd name="T12" fmla="*/ 674 w 1176"/>
                <a:gd name="T13" fmla="*/ 1034 h 2904"/>
                <a:gd name="T14" fmla="*/ 965 w 1176"/>
                <a:gd name="T15" fmla="*/ 948 h 2904"/>
                <a:gd name="T16" fmla="*/ 1071 w 1176"/>
                <a:gd name="T17" fmla="*/ 844 h 2904"/>
                <a:gd name="T18" fmla="*/ 1135 w 1176"/>
                <a:gd name="T19" fmla="*/ 695 h 2904"/>
                <a:gd name="T20" fmla="*/ 1148 w 1176"/>
                <a:gd name="T21" fmla="*/ 530 h 2904"/>
                <a:gd name="T22" fmla="*/ 1107 w 1176"/>
                <a:gd name="T23" fmla="*/ 344 h 2904"/>
                <a:gd name="T24" fmla="*/ 1008 w 1176"/>
                <a:gd name="T25" fmla="*/ 185 h 2904"/>
                <a:gd name="T26" fmla="*/ 864 w 1176"/>
                <a:gd name="T27" fmla="*/ 68 h 2904"/>
                <a:gd name="T28" fmla="*/ 685 w 1176"/>
                <a:gd name="T29" fmla="*/ 6 h 2904"/>
                <a:gd name="T30" fmla="*/ 517 w 1176"/>
                <a:gd name="T31" fmla="*/ 6 h 2904"/>
                <a:gd name="T32" fmla="*/ 336 w 1176"/>
                <a:gd name="T33" fmla="*/ 66 h 2904"/>
                <a:gd name="T34" fmla="*/ 191 w 1176"/>
                <a:gd name="T35" fmla="*/ 181 h 2904"/>
                <a:gd name="T36" fmla="*/ 90 w 1176"/>
                <a:gd name="T37" fmla="*/ 338 h 2904"/>
                <a:gd name="T38" fmla="*/ 47 w 1176"/>
                <a:gd name="T39" fmla="*/ 525 h 2904"/>
                <a:gd name="T40" fmla="*/ 67 w 1176"/>
                <a:gd name="T41" fmla="*/ 695 h 2904"/>
                <a:gd name="T42" fmla="*/ 41 w 1176"/>
                <a:gd name="T43" fmla="*/ 823 h 2904"/>
                <a:gd name="T44" fmla="*/ 2 w 1176"/>
                <a:gd name="T45" fmla="*/ 975 h 2904"/>
                <a:gd name="T46" fmla="*/ 88 w 1176"/>
                <a:gd name="T47" fmla="*/ 1122 h 2904"/>
                <a:gd name="T48" fmla="*/ 11 w 1176"/>
                <a:gd name="T49" fmla="*/ 1374 h 2904"/>
                <a:gd name="T50" fmla="*/ 38 w 1176"/>
                <a:gd name="T51" fmla="*/ 1497 h 2904"/>
                <a:gd name="T52" fmla="*/ 138 w 1176"/>
                <a:gd name="T53" fmla="*/ 1549 h 2904"/>
                <a:gd name="T54" fmla="*/ 271 w 1176"/>
                <a:gd name="T55" fmla="*/ 1518 h 2904"/>
                <a:gd name="T56" fmla="*/ 293 w 1176"/>
                <a:gd name="T57" fmla="*/ 1753 h 2904"/>
                <a:gd name="T58" fmla="*/ 230 w 1176"/>
                <a:gd name="T59" fmla="*/ 2606 h 2904"/>
                <a:gd name="T60" fmla="*/ 82 w 1176"/>
                <a:gd name="T61" fmla="*/ 2671 h 2904"/>
                <a:gd name="T62" fmla="*/ 41 w 1176"/>
                <a:gd name="T63" fmla="*/ 2757 h 2904"/>
                <a:gd name="T64" fmla="*/ 56 w 1176"/>
                <a:gd name="T65" fmla="*/ 2839 h 2904"/>
                <a:gd name="T66" fmla="*/ 159 w 1176"/>
                <a:gd name="T67" fmla="*/ 2891 h 2904"/>
                <a:gd name="T68" fmla="*/ 375 w 1176"/>
                <a:gd name="T69" fmla="*/ 2900 h 2904"/>
                <a:gd name="T70" fmla="*/ 519 w 1176"/>
                <a:gd name="T71" fmla="*/ 2835 h 2904"/>
                <a:gd name="T72" fmla="*/ 588 w 1176"/>
                <a:gd name="T73" fmla="*/ 2712 h 2904"/>
                <a:gd name="T74" fmla="*/ 629 w 1176"/>
                <a:gd name="T75" fmla="*/ 2824 h 2904"/>
                <a:gd name="T76" fmla="*/ 732 w 1176"/>
                <a:gd name="T77" fmla="*/ 2876 h 2904"/>
                <a:gd name="T78" fmla="*/ 1032 w 1176"/>
                <a:gd name="T79" fmla="*/ 2871 h 2904"/>
                <a:gd name="T80" fmla="*/ 1099 w 1176"/>
                <a:gd name="T81" fmla="*/ 2816 h 2904"/>
                <a:gd name="T82" fmla="*/ 1084 w 1176"/>
                <a:gd name="T83" fmla="*/ 2718 h 2904"/>
                <a:gd name="T84" fmla="*/ 993 w 1176"/>
                <a:gd name="T85" fmla="*/ 2621 h 2904"/>
                <a:gd name="T86" fmla="*/ 330 w 1176"/>
                <a:gd name="T87" fmla="*/ 1346 h 2904"/>
                <a:gd name="T88" fmla="*/ 302 w 1176"/>
                <a:gd name="T89" fmla="*/ 1139 h 2904"/>
                <a:gd name="T90" fmla="*/ 474 w 1176"/>
                <a:gd name="T91" fmla="*/ 1029 h 2904"/>
                <a:gd name="T92" fmla="*/ 332 w 1176"/>
                <a:gd name="T93" fmla="*/ 1396 h 2904"/>
                <a:gd name="T94" fmla="*/ 502 w 1176"/>
                <a:gd name="T95" fmla="*/ 2283 h 2904"/>
                <a:gd name="T96" fmla="*/ 532 w 1176"/>
                <a:gd name="T97" fmla="*/ 2040 h 2904"/>
                <a:gd name="T98" fmla="*/ 573 w 1176"/>
                <a:gd name="T99" fmla="*/ 2008 h 2904"/>
                <a:gd name="T100" fmla="*/ 614 w 1176"/>
                <a:gd name="T101" fmla="*/ 2152 h 2904"/>
                <a:gd name="T102" fmla="*/ 601 w 1176"/>
                <a:gd name="T103" fmla="*/ 2667 h 2904"/>
                <a:gd name="T104" fmla="*/ 851 w 1176"/>
                <a:gd name="T105" fmla="*/ 1372 h 2904"/>
                <a:gd name="T106" fmla="*/ 926 w 1176"/>
                <a:gd name="T107" fmla="*/ 1447 h 2904"/>
                <a:gd name="T108" fmla="*/ 935 w 1176"/>
                <a:gd name="T109" fmla="*/ 1516 h 2904"/>
                <a:gd name="T110" fmla="*/ 844 w 1176"/>
                <a:gd name="T111" fmla="*/ 1607 h 29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176" h="2904">
                  <a:moveTo>
                    <a:pt x="834" y="2581"/>
                  </a:moveTo>
                  <a:lnTo>
                    <a:pt x="814" y="1883"/>
                  </a:lnTo>
                  <a:lnTo>
                    <a:pt x="814" y="1883"/>
                  </a:lnTo>
                  <a:lnTo>
                    <a:pt x="831" y="1878"/>
                  </a:lnTo>
                  <a:lnTo>
                    <a:pt x="875" y="1863"/>
                  </a:lnTo>
                  <a:lnTo>
                    <a:pt x="905" y="1850"/>
                  </a:lnTo>
                  <a:lnTo>
                    <a:pt x="937" y="1835"/>
                  </a:lnTo>
                  <a:lnTo>
                    <a:pt x="972" y="1816"/>
                  </a:lnTo>
                  <a:lnTo>
                    <a:pt x="1008" y="1792"/>
                  </a:lnTo>
                  <a:lnTo>
                    <a:pt x="1043" y="1766"/>
                  </a:lnTo>
                  <a:lnTo>
                    <a:pt x="1060" y="1751"/>
                  </a:lnTo>
                  <a:lnTo>
                    <a:pt x="1077" y="1734"/>
                  </a:lnTo>
                  <a:lnTo>
                    <a:pt x="1092" y="1717"/>
                  </a:lnTo>
                  <a:lnTo>
                    <a:pt x="1107" y="1699"/>
                  </a:lnTo>
                  <a:lnTo>
                    <a:pt x="1120" y="1680"/>
                  </a:lnTo>
                  <a:lnTo>
                    <a:pt x="1133" y="1659"/>
                  </a:lnTo>
                  <a:lnTo>
                    <a:pt x="1144" y="1637"/>
                  </a:lnTo>
                  <a:lnTo>
                    <a:pt x="1153" y="1613"/>
                  </a:lnTo>
                  <a:lnTo>
                    <a:pt x="1163" y="1589"/>
                  </a:lnTo>
                  <a:lnTo>
                    <a:pt x="1168" y="1564"/>
                  </a:lnTo>
                  <a:lnTo>
                    <a:pt x="1172" y="1536"/>
                  </a:lnTo>
                  <a:lnTo>
                    <a:pt x="1176" y="1508"/>
                  </a:lnTo>
                  <a:lnTo>
                    <a:pt x="1176" y="1478"/>
                  </a:lnTo>
                  <a:lnTo>
                    <a:pt x="1174" y="1447"/>
                  </a:lnTo>
                  <a:lnTo>
                    <a:pt x="1174" y="1447"/>
                  </a:lnTo>
                  <a:lnTo>
                    <a:pt x="1170" y="1434"/>
                  </a:lnTo>
                  <a:lnTo>
                    <a:pt x="1166" y="1419"/>
                  </a:lnTo>
                  <a:lnTo>
                    <a:pt x="1159" y="1398"/>
                  </a:lnTo>
                  <a:lnTo>
                    <a:pt x="1150" y="1376"/>
                  </a:lnTo>
                  <a:lnTo>
                    <a:pt x="1137" y="1348"/>
                  </a:lnTo>
                  <a:lnTo>
                    <a:pt x="1120" y="1318"/>
                  </a:lnTo>
                  <a:lnTo>
                    <a:pt x="1097" y="1288"/>
                  </a:lnTo>
                  <a:lnTo>
                    <a:pt x="1069" y="1254"/>
                  </a:lnTo>
                  <a:lnTo>
                    <a:pt x="1053" y="1240"/>
                  </a:lnTo>
                  <a:lnTo>
                    <a:pt x="1034" y="1223"/>
                  </a:lnTo>
                  <a:lnTo>
                    <a:pt x="1015" y="1208"/>
                  </a:lnTo>
                  <a:lnTo>
                    <a:pt x="995" y="1191"/>
                  </a:lnTo>
                  <a:lnTo>
                    <a:pt x="970" y="1176"/>
                  </a:lnTo>
                  <a:lnTo>
                    <a:pt x="946" y="1161"/>
                  </a:lnTo>
                  <a:lnTo>
                    <a:pt x="920" y="1146"/>
                  </a:lnTo>
                  <a:lnTo>
                    <a:pt x="892" y="1133"/>
                  </a:lnTo>
                  <a:lnTo>
                    <a:pt x="860" y="1120"/>
                  </a:lnTo>
                  <a:lnTo>
                    <a:pt x="827" y="1109"/>
                  </a:lnTo>
                  <a:lnTo>
                    <a:pt x="793" y="1098"/>
                  </a:lnTo>
                  <a:lnTo>
                    <a:pt x="756" y="1087"/>
                  </a:lnTo>
                  <a:lnTo>
                    <a:pt x="715" y="1077"/>
                  </a:lnTo>
                  <a:lnTo>
                    <a:pt x="674" y="1070"/>
                  </a:lnTo>
                  <a:lnTo>
                    <a:pt x="674" y="1034"/>
                  </a:lnTo>
                  <a:lnTo>
                    <a:pt x="674" y="1034"/>
                  </a:lnTo>
                  <a:lnTo>
                    <a:pt x="724" y="1029"/>
                  </a:lnTo>
                  <a:lnTo>
                    <a:pt x="773" y="1021"/>
                  </a:lnTo>
                  <a:lnTo>
                    <a:pt x="821" y="1012"/>
                  </a:lnTo>
                  <a:lnTo>
                    <a:pt x="864" y="997"/>
                  </a:lnTo>
                  <a:lnTo>
                    <a:pt x="907" y="980"/>
                  </a:lnTo>
                  <a:lnTo>
                    <a:pt x="946" y="960"/>
                  </a:lnTo>
                  <a:lnTo>
                    <a:pt x="965" y="948"/>
                  </a:lnTo>
                  <a:lnTo>
                    <a:pt x="982" y="935"/>
                  </a:lnTo>
                  <a:lnTo>
                    <a:pt x="998" y="922"/>
                  </a:lnTo>
                  <a:lnTo>
                    <a:pt x="1015" y="909"/>
                  </a:lnTo>
                  <a:lnTo>
                    <a:pt x="1030" y="894"/>
                  </a:lnTo>
                  <a:lnTo>
                    <a:pt x="1045" y="878"/>
                  </a:lnTo>
                  <a:lnTo>
                    <a:pt x="1058" y="861"/>
                  </a:lnTo>
                  <a:lnTo>
                    <a:pt x="1071" y="844"/>
                  </a:lnTo>
                  <a:lnTo>
                    <a:pt x="1084" y="825"/>
                  </a:lnTo>
                  <a:lnTo>
                    <a:pt x="1096" y="807"/>
                  </a:lnTo>
                  <a:lnTo>
                    <a:pt x="1105" y="786"/>
                  </a:lnTo>
                  <a:lnTo>
                    <a:pt x="1114" y="764"/>
                  </a:lnTo>
                  <a:lnTo>
                    <a:pt x="1122" y="741"/>
                  </a:lnTo>
                  <a:lnTo>
                    <a:pt x="1129" y="719"/>
                  </a:lnTo>
                  <a:lnTo>
                    <a:pt x="1135" y="695"/>
                  </a:lnTo>
                  <a:lnTo>
                    <a:pt x="1140" y="670"/>
                  </a:lnTo>
                  <a:lnTo>
                    <a:pt x="1144" y="644"/>
                  </a:lnTo>
                  <a:lnTo>
                    <a:pt x="1148" y="616"/>
                  </a:lnTo>
                  <a:lnTo>
                    <a:pt x="1150" y="588"/>
                  </a:lnTo>
                  <a:lnTo>
                    <a:pt x="1150" y="560"/>
                  </a:lnTo>
                  <a:lnTo>
                    <a:pt x="1150" y="560"/>
                  </a:lnTo>
                  <a:lnTo>
                    <a:pt x="1148" y="530"/>
                  </a:lnTo>
                  <a:lnTo>
                    <a:pt x="1146" y="502"/>
                  </a:lnTo>
                  <a:lnTo>
                    <a:pt x="1144" y="474"/>
                  </a:lnTo>
                  <a:lnTo>
                    <a:pt x="1138" y="448"/>
                  </a:lnTo>
                  <a:lnTo>
                    <a:pt x="1133" y="420"/>
                  </a:lnTo>
                  <a:lnTo>
                    <a:pt x="1125" y="394"/>
                  </a:lnTo>
                  <a:lnTo>
                    <a:pt x="1116" y="368"/>
                  </a:lnTo>
                  <a:lnTo>
                    <a:pt x="1107" y="344"/>
                  </a:lnTo>
                  <a:lnTo>
                    <a:pt x="1096" y="318"/>
                  </a:lnTo>
                  <a:lnTo>
                    <a:pt x="1084" y="293"/>
                  </a:lnTo>
                  <a:lnTo>
                    <a:pt x="1071" y="271"/>
                  </a:lnTo>
                  <a:lnTo>
                    <a:pt x="1056" y="249"/>
                  </a:lnTo>
                  <a:lnTo>
                    <a:pt x="1041" y="226"/>
                  </a:lnTo>
                  <a:lnTo>
                    <a:pt x="1025" y="204"/>
                  </a:lnTo>
                  <a:lnTo>
                    <a:pt x="1008" y="185"/>
                  </a:lnTo>
                  <a:lnTo>
                    <a:pt x="989" y="165"/>
                  </a:lnTo>
                  <a:lnTo>
                    <a:pt x="970" y="146"/>
                  </a:lnTo>
                  <a:lnTo>
                    <a:pt x="952" y="129"/>
                  </a:lnTo>
                  <a:lnTo>
                    <a:pt x="931" y="112"/>
                  </a:lnTo>
                  <a:lnTo>
                    <a:pt x="909" y="96"/>
                  </a:lnTo>
                  <a:lnTo>
                    <a:pt x="887" y="81"/>
                  </a:lnTo>
                  <a:lnTo>
                    <a:pt x="864" y="68"/>
                  </a:lnTo>
                  <a:lnTo>
                    <a:pt x="840" y="55"/>
                  </a:lnTo>
                  <a:lnTo>
                    <a:pt x="816" y="43"/>
                  </a:lnTo>
                  <a:lnTo>
                    <a:pt x="791" y="34"/>
                  </a:lnTo>
                  <a:lnTo>
                    <a:pt x="765" y="25"/>
                  </a:lnTo>
                  <a:lnTo>
                    <a:pt x="739" y="17"/>
                  </a:lnTo>
                  <a:lnTo>
                    <a:pt x="713" y="12"/>
                  </a:lnTo>
                  <a:lnTo>
                    <a:pt x="685" y="6"/>
                  </a:lnTo>
                  <a:lnTo>
                    <a:pt x="657" y="2"/>
                  </a:lnTo>
                  <a:lnTo>
                    <a:pt x="629" y="0"/>
                  </a:lnTo>
                  <a:lnTo>
                    <a:pt x="601" y="0"/>
                  </a:lnTo>
                  <a:lnTo>
                    <a:pt x="601" y="0"/>
                  </a:lnTo>
                  <a:lnTo>
                    <a:pt x="573" y="0"/>
                  </a:lnTo>
                  <a:lnTo>
                    <a:pt x="545" y="2"/>
                  </a:lnTo>
                  <a:lnTo>
                    <a:pt x="517" y="6"/>
                  </a:lnTo>
                  <a:lnTo>
                    <a:pt x="489" y="12"/>
                  </a:lnTo>
                  <a:lnTo>
                    <a:pt x="463" y="17"/>
                  </a:lnTo>
                  <a:lnTo>
                    <a:pt x="437" y="25"/>
                  </a:lnTo>
                  <a:lnTo>
                    <a:pt x="411" y="34"/>
                  </a:lnTo>
                  <a:lnTo>
                    <a:pt x="385" y="43"/>
                  </a:lnTo>
                  <a:lnTo>
                    <a:pt x="360" y="55"/>
                  </a:lnTo>
                  <a:lnTo>
                    <a:pt x="336" y="66"/>
                  </a:lnTo>
                  <a:lnTo>
                    <a:pt x="314" y="81"/>
                  </a:lnTo>
                  <a:lnTo>
                    <a:pt x="291" y="94"/>
                  </a:lnTo>
                  <a:lnTo>
                    <a:pt x="269" y="111"/>
                  </a:lnTo>
                  <a:lnTo>
                    <a:pt x="248" y="125"/>
                  </a:lnTo>
                  <a:lnTo>
                    <a:pt x="228" y="144"/>
                  </a:lnTo>
                  <a:lnTo>
                    <a:pt x="209" y="163"/>
                  </a:lnTo>
                  <a:lnTo>
                    <a:pt x="191" y="181"/>
                  </a:lnTo>
                  <a:lnTo>
                    <a:pt x="174" y="202"/>
                  </a:lnTo>
                  <a:lnTo>
                    <a:pt x="157" y="222"/>
                  </a:lnTo>
                  <a:lnTo>
                    <a:pt x="142" y="243"/>
                  </a:lnTo>
                  <a:lnTo>
                    <a:pt x="127" y="267"/>
                  </a:lnTo>
                  <a:lnTo>
                    <a:pt x="114" y="290"/>
                  </a:lnTo>
                  <a:lnTo>
                    <a:pt x="101" y="314"/>
                  </a:lnTo>
                  <a:lnTo>
                    <a:pt x="90" y="338"/>
                  </a:lnTo>
                  <a:lnTo>
                    <a:pt x="80" y="362"/>
                  </a:lnTo>
                  <a:lnTo>
                    <a:pt x="71" y="389"/>
                  </a:lnTo>
                  <a:lnTo>
                    <a:pt x="64" y="415"/>
                  </a:lnTo>
                  <a:lnTo>
                    <a:pt x="58" y="443"/>
                  </a:lnTo>
                  <a:lnTo>
                    <a:pt x="52" y="469"/>
                  </a:lnTo>
                  <a:lnTo>
                    <a:pt x="51" y="497"/>
                  </a:lnTo>
                  <a:lnTo>
                    <a:pt x="47" y="525"/>
                  </a:lnTo>
                  <a:lnTo>
                    <a:pt x="47" y="555"/>
                  </a:lnTo>
                  <a:lnTo>
                    <a:pt x="47" y="555"/>
                  </a:lnTo>
                  <a:lnTo>
                    <a:pt x="49" y="585"/>
                  </a:lnTo>
                  <a:lnTo>
                    <a:pt x="51" y="613"/>
                  </a:lnTo>
                  <a:lnTo>
                    <a:pt x="54" y="641"/>
                  </a:lnTo>
                  <a:lnTo>
                    <a:pt x="60" y="669"/>
                  </a:lnTo>
                  <a:lnTo>
                    <a:pt x="67" y="695"/>
                  </a:lnTo>
                  <a:lnTo>
                    <a:pt x="77" y="721"/>
                  </a:lnTo>
                  <a:lnTo>
                    <a:pt x="88" y="745"/>
                  </a:lnTo>
                  <a:lnTo>
                    <a:pt x="99" y="769"/>
                  </a:lnTo>
                  <a:lnTo>
                    <a:pt x="99" y="769"/>
                  </a:lnTo>
                  <a:lnTo>
                    <a:pt x="77" y="784"/>
                  </a:lnTo>
                  <a:lnTo>
                    <a:pt x="58" y="803"/>
                  </a:lnTo>
                  <a:lnTo>
                    <a:pt x="41" y="823"/>
                  </a:lnTo>
                  <a:lnTo>
                    <a:pt x="26" y="844"/>
                  </a:lnTo>
                  <a:lnTo>
                    <a:pt x="15" y="868"/>
                  </a:lnTo>
                  <a:lnTo>
                    <a:pt x="8" y="894"/>
                  </a:lnTo>
                  <a:lnTo>
                    <a:pt x="2" y="920"/>
                  </a:lnTo>
                  <a:lnTo>
                    <a:pt x="0" y="948"/>
                  </a:lnTo>
                  <a:lnTo>
                    <a:pt x="0" y="948"/>
                  </a:lnTo>
                  <a:lnTo>
                    <a:pt x="2" y="975"/>
                  </a:lnTo>
                  <a:lnTo>
                    <a:pt x="6" y="1001"/>
                  </a:lnTo>
                  <a:lnTo>
                    <a:pt x="13" y="1025"/>
                  </a:lnTo>
                  <a:lnTo>
                    <a:pt x="24" y="1047"/>
                  </a:lnTo>
                  <a:lnTo>
                    <a:pt x="38" y="1068"/>
                  </a:lnTo>
                  <a:lnTo>
                    <a:pt x="52" y="1088"/>
                  </a:lnTo>
                  <a:lnTo>
                    <a:pt x="69" y="1105"/>
                  </a:lnTo>
                  <a:lnTo>
                    <a:pt x="88" y="1122"/>
                  </a:lnTo>
                  <a:lnTo>
                    <a:pt x="88" y="1122"/>
                  </a:lnTo>
                  <a:lnTo>
                    <a:pt x="69" y="1176"/>
                  </a:lnTo>
                  <a:lnTo>
                    <a:pt x="49" y="1234"/>
                  </a:lnTo>
                  <a:lnTo>
                    <a:pt x="30" y="1292"/>
                  </a:lnTo>
                  <a:lnTo>
                    <a:pt x="23" y="1320"/>
                  </a:lnTo>
                  <a:lnTo>
                    <a:pt x="15" y="1348"/>
                  </a:lnTo>
                  <a:lnTo>
                    <a:pt x="11" y="1374"/>
                  </a:lnTo>
                  <a:lnTo>
                    <a:pt x="8" y="1400"/>
                  </a:lnTo>
                  <a:lnTo>
                    <a:pt x="8" y="1424"/>
                  </a:lnTo>
                  <a:lnTo>
                    <a:pt x="11" y="1449"/>
                  </a:lnTo>
                  <a:lnTo>
                    <a:pt x="19" y="1469"/>
                  </a:lnTo>
                  <a:lnTo>
                    <a:pt x="24" y="1478"/>
                  </a:lnTo>
                  <a:lnTo>
                    <a:pt x="30" y="1488"/>
                  </a:lnTo>
                  <a:lnTo>
                    <a:pt x="38" y="1497"/>
                  </a:lnTo>
                  <a:lnTo>
                    <a:pt x="45" y="1506"/>
                  </a:lnTo>
                  <a:lnTo>
                    <a:pt x="54" y="1514"/>
                  </a:lnTo>
                  <a:lnTo>
                    <a:pt x="66" y="1521"/>
                  </a:lnTo>
                  <a:lnTo>
                    <a:pt x="66" y="1521"/>
                  </a:lnTo>
                  <a:lnTo>
                    <a:pt x="90" y="1534"/>
                  </a:lnTo>
                  <a:lnTo>
                    <a:pt x="116" y="1544"/>
                  </a:lnTo>
                  <a:lnTo>
                    <a:pt x="138" y="1549"/>
                  </a:lnTo>
                  <a:lnTo>
                    <a:pt x="163" y="1551"/>
                  </a:lnTo>
                  <a:lnTo>
                    <a:pt x="183" y="1549"/>
                  </a:lnTo>
                  <a:lnTo>
                    <a:pt x="204" y="1546"/>
                  </a:lnTo>
                  <a:lnTo>
                    <a:pt x="224" y="1542"/>
                  </a:lnTo>
                  <a:lnTo>
                    <a:pt x="241" y="1534"/>
                  </a:lnTo>
                  <a:lnTo>
                    <a:pt x="258" y="1527"/>
                  </a:lnTo>
                  <a:lnTo>
                    <a:pt x="271" y="1518"/>
                  </a:lnTo>
                  <a:lnTo>
                    <a:pt x="295" y="1501"/>
                  </a:lnTo>
                  <a:lnTo>
                    <a:pt x="308" y="1488"/>
                  </a:lnTo>
                  <a:lnTo>
                    <a:pt x="314" y="1484"/>
                  </a:lnTo>
                  <a:lnTo>
                    <a:pt x="314" y="1484"/>
                  </a:lnTo>
                  <a:lnTo>
                    <a:pt x="308" y="1549"/>
                  </a:lnTo>
                  <a:lnTo>
                    <a:pt x="301" y="1633"/>
                  </a:lnTo>
                  <a:lnTo>
                    <a:pt x="293" y="1753"/>
                  </a:lnTo>
                  <a:lnTo>
                    <a:pt x="286" y="1908"/>
                  </a:lnTo>
                  <a:lnTo>
                    <a:pt x="280" y="2100"/>
                  </a:lnTo>
                  <a:lnTo>
                    <a:pt x="276" y="2329"/>
                  </a:lnTo>
                  <a:lnTo>
                    <a:pt x="274" y="2600"/>
                  </a:lnTo>
                  <a:lnTo>
                    <a:pt x="274" y="2600"/>
                  </a:lnTo>
                  <a:lnTo>
                    <a:pt x="261" y="2600"/>
                  </a:lnTo>
                  <a:lnTo>
                    <a:pt x="230" y="2606"/>
                  </a:lnTo>
                  <a:lnTo>
                    <a:pt x="209" y="2609"/>
                  </a:lnTo>
                  <a:lnTo>
                    <a:pt x="187" y="2615"/>
                  </a:lnTo>
                  <a:lnTo>
                    <a:pt x="163" y="2624"/>
                  </a:lnTo>
                  <a:lnTo>
                    <a:pt x="138" y="2634"/>
                  </a:lnTo>
                  <a:lnTo>
                    <a:pt x="114" y="2647"/>
                  </a:lnTo>
                  <a:lnTo>
                    <a:pt x="92" y="2662"/>
                  </a:lnTo>
                  <a:lnTo>
                    <a:pt x="82" y="2671"/>
                  </a:lnTo>
                  <a:lnTo>
                    <a:pt x="73" y="2680"/>
                  </a:lnTo>
                  <a:lnTo>
                    <a:pt x="66" y="2690"/>
                  </a:lnTo>
                  <a:lnTo>
                    <a:pt x="58" y="2701"/>
                  </a:lnTo>
                  <a:lnTo>
                    <a:pt x="51" y="2714"/>
                  </a:lnTo>
                  <a:lnTo>
                    <a:pt x="47" y="2727"/>
                  </a:lnTo>
                  <a:lnTo>
                    <a:pt x="43" y="2742"/>
                  </a:lnTo>
                  <a:lnTo>
                    <a:pt x="41" y="2757"/>
                  </a:lnTo>
                  <a:lnTo>
                    <a:pt x="41" y="2772"/>
                  </a:lnTo>
                  <a:lnTo>
                    <a:pt x="41" y="2788"/>
                  </a:lnTo>
                  <a:lnTo>
                    <a:pt x="45" y="2807"/>
                  </a:lnTo>
                  <a:lnTo>
                    <a:pt x="51" y="2826"/>
                  </a:lnTo>
                  <a:lnTo>
                    <a:pt x="51" y="2826"/>
                  </a:lnTo>
                  <a:lnTo>
                    <a:pt x="51" y="2830"/>
                  </a:lnTo>
                  <a:lnTo>
                    <a:pt x="56" y="2839"/>
                  </a:lnTo>
                  <a:lnTo>
                    <a:pt x="66" y="2850"/>
                  </a:lnTo>
                  <a:lnTo>
                    <a:pt x="75" y="2858"/>
                  </a:lnTo>
                  <a:lnTo>
                    <a:pt x="84" y="2865"/>
                  </a:lnTo>
                  <a:lnTo>
                    <a:pt x="99" y="2872"/>
                  </a:lnTo>
                  <a:lnTo>
                    <a:pt x="116" y="2880"/>
                  </a:lnTo>
                  <a:lnTo>
                    <a:pt x="135" y="2886"/>
                  </a:lnTo>
                  <a:lnTo>
                    <a:pt x="159" y="2891"/>
                  </a:lnTo>
                  <a:lnTo>
                    <a:pt x="187" y="2897"/>
                  </a:lnTo>
                  <a:lnTo>
                    <a:pt x="219" y="2900"/>
                  </a:lnTo>
                  <a:lnTo>
                    <a:pt x="256" y="2902"/>
                  </a:lnTo>
                  <a:lnTo>
                    <a:pt x="297" y="2904"/>
                  </a:lnTo>
                  <a:lnTo>
                    <a:pt x="297" y="2904"/>
                  </a:lnTo>
                  <a:lnTo>
                    <a:pt x="340" y="2902"/>
                  </a:lnTo>
                  <a:lnTo>
                    <a:pt x="375" y="2900"/>
                  </a:lnTo>
                  <a:lnTo>
                    <a:pt x="407" y="2895"/>
                  </a:lnTo>
                  <a:lnTo>
                    <a:pt x="435" y="2889"/>
                  </a:lnTo>
                  <a:lnTo>
                    <a:pt x="459" y="2880"/>
                  </a:lnTo>
                  <a:lnTo>
                    <a:pt x="478" y="2871"/>
                  </a:lnTo>
                  <a:lnTo>
                    <a:pt x="495" y="2861"/>
                  </a:lnTo>
                  <a:lnTo>
                    <a:pt x="508" y="2848"/>
                  </a:lnTo>
                  <a:lnTo>
                    <a:pt x="519" y="2835"/>
                  </a:lnTo>
                  <a:lnTo>
                    <a:pt x="528" y="2820"/>
                  </a:lnTo>
                  <a:lnTo>
                    <a:pt x="536" y="2805"/>
                  </a:lnTo>
                  <a:lnTo>
                    <a:pt x="541" y="2788"/>
                  </a:lnTo>
                  <a:lnTo>
                    <a:pt x="549" y="2751"/>
                  </a:lnTo>
                  <a:lnTo>
                    <a:pt x="556" y="2712"/>
                  </a:lnTo>
                  <a:lnTo>
                    <a:pt x="588" y="2712"/>
                  </a:lnTo>
                  <a:lnTo>
                    <a:pt x="588" y="2712"/>
                  </a:lnTo>
                  <a:lnTo>
                    <a:pt x="590" y="2719"/>
                  </a:lnTo>
                  <a:lnTo>
                    <a:pt x="592" y="2738"/>
                  </a:lnTo>
                  <a:lnTo>
                    <a:pt x="599" y="2764"/>
                  </a:lnTo>
                  <a:lnTo>
                    <a:pt x="605" y="2779"/>
                  </a:lnTo>
                  <a:lnTo>
                    <a:pt x="610" y="2794"/>
                  </a:lnTo>
                  <a:lnTo>
                    <a:pt x="620" y="2809"/>
                  </a:lnTo>
                  <a:lnTo>
                    <a:pt x="629" y="2824"/>
                  </a:lnTo>
                  <a:lnTo>
                    <a:pt x="640" y="2839"/>
                  </a:lnTo>
                  <a:lnTo>
                    <a:pt x="653" y="2850"/>
                  </a:lnTo>
                  <a:lnTo>
                    <a:pt x="670" y="2861"/>
                  </a:lnTo>
                  <a:lnTo>
                    <a:pt x="687" y="2871"/>
                  </a:lnTo>
                  <a:lnTo>
                    <a:pt x="707" y="2874"/>
                  </a:lnTo>
                  <a:lnTo>
                    <a:pt x="732" y="2876"/>
                  </a:lnTo>
                  <a:lnTo>
                    <a:pt x="732" y="2876"/>
                  </a:lnTo>
                  <a:lnTo>
                    <a:pt x="786" y="2878"/>
                  </a:lnTo>
                  <a:lnTo>
                    <a:pt x="847" y="2882"/>
                  </a:lnTo>
                  <a:lnTo>
                    <a:pt x="913" y="2884"/>
                  </a:lnTo>
                  <a:lnTo>
                    <a:pt x="944" y="2882"/>
                  </a:lnTo>
                  <a:lnTo>
                    <a:pt x="976" y="2880"/>
                  </a:lnTo>
                  <a:lnTo>
                    <a:pt x="1006" y="2876"/>
                  </a:lnTo>
                  <a:lnTo>
                    <a:pt x="1032" y="2871"/>
                  </a:lnTo>
                  <a:lnTo>
                    <a:pt x="1054" y="2861"/>
                  </a:lnTo>
                  <a:lnTo>
                    <a:pt x="1066" y="2856"/>
                  </a:lnTo>
                  <a:lnTo>
                    <a:pt x="1073" y="2850"/>
                  </a:lnTo>
                  <a:lnTo>
                    <a:pt x="1082" y="2843"/>
                  </a:lnTo>
                  <a:lnTo>
                    <a:pt x="1088" y="2835"/>
                  </a:lnTo>
                  <a:lnTo>
                    <a:pt x="1094" y="2826"/>
                  </a:lnTo>
                  <a:lnTo>
                    <a:pt x="1099" y="2816"/>
                  </a:lnTo>
                  <a:lnTo>
                    <a:pt x="1101" y="2805"/>
                  </a:lnTo>
                  <a:lnTo>
                    <a:pt x="1101" y="2794"/>
                  </a:lnTo>
                  <a:lnTo>
                    <a:pt x="1101" y="2781"/>
                  </a:lnTo>
                  <a:lnTo>
                    <a:pt x="1099" y="2768"/>
                  </a:lnTo>
                  <a:lnTo>
                    <a:pt x="1099" y="2768"/>
                  </a:lnTo>
                  <a:lnTo>
                    <a:pt x="1092" y="2740"/>
                  </a:lnTo>
                  <a:lnTo>
                    <a:pt x="1084" y="2718"/>
                  </a:lnTo>
                  <a:lnTo>
                    <a:pt x="1075" y="2697"/>
                  </a:lnTo>
                  <a:lnTo>
                    <a:pt x="1064" y="2678"/>
                  </a:lnTo>
                  <a:lnTo>
                    <a:pt x="1053" y="2663"/>
                  </a:lnTo>
                  <a:lnTo>
                    <a:pt x="1040" y="2650"/>
                  </a:lnTo>
                  <a:lnTo>
                    <a:pt x="1025" y="2639"/>
                  </a:lnTo>
                  <a:lnTo>
                    <a:pt x="1010" y="2630"/>
                  </a:lnTo>
                  <a:lnTo>
                    <a:pt x="993" y="2621"/>
                  </a:lnTo>
                  <a:lnTo>
                    <a:pt x="974" y="2615"/>
                  </a:lnTo>
                  <a:lnTo>
                    <a:pt x="933" y="2604"/>
                  </a:lnTo>
                  <a:lnTo>
                    <a:pt x="834" y="2581"/>
                  </a:lnTo>
                  <a:lnTo>
                    <a:pt x="834" y="2581"/>
                  </a:lnTo>
                  <a:close/>
                  <a:moveTo>
                    <a:pt x="332" y="1396"/>
                  </a:moveTo>
                  <a:lnTo>
                    <a:pt x="332" y="1396"/>
                  </a:lnTo>
                  <a:lnTo>
                    <a:pt x="330" y="1346"/>
                  </a:lnTo>
                  <a:lnTo>
                    <a:pt x="327" y="1299"/>
                  </a:lnTo>
                  <a:lnTo>
                    <a:pt x="321" y="1254"/>
                  </a:lnTo>
                  <a:lnTo>
                    <a:pt x="314" y="1217"/>
                  </a:lnTo>
                  <a:lnTo>
                    <a:pt x="301" y="1161"/>
                  </a:lnTo>
                  <a:lnTo>
                    <a:pt x="295" y="1141"/>
                  </a:lnTo>
                  <a:lnTo>
                    <a:pt x="295" y="1141"/>
                  </a:lnTo>
                  <a:lnTo>
                    <a:pt x="302" y="1139"/>
                  </a:lnTo>
                  <a:lnTo>
                    <a:pt x="314" y="1133"/>
                  </a:lnTo>
                  <a:lnTo>
                    <a:pt x="338" y="1120"/>
                  </a:lnTo>
                  <a:lnTo>
                    <a:pt x="368" y="1101"/>
                  </a:lnTo>
                  <a:lnTo>
                    <a:pt x="398" y="1081"/>
                  </a:lnTo>
                  <a:lnTo>
                    <a:pt x="452" y="1045"/>
                  </a:lnTo>
                  <a:lnTo>
                    <a:pt x="474" y="1029"/>
                  </a:lnTo>
                  <a:lnTo>
                    <a:pt x="474" y="1029"/>
                  </a:lnTo>
                  <a:lnTo>
                    <a:pt x="442" y="1096"/>
                  </a:lnTo>
                  <a:lnTo>
                    <a:pt x="414" y="1161"/>
                  </a:lnTo>
                  <a:lnTo>
                    <a:pt x="390" y="1223"/>
                  </a:lnTo>
                  <a:lnTo>
                    <a:pt x="370" y="1279"/>
                  </a:lnTo>
                  <a:lnTo>
                    <a:pt x="342" y="1365"/>
                  </a:lnTo>
                  <a:lnTo>
                    <a:pt x="332" y="1396"/>
                  </a:lnTo>
                  <a:lnTo>
                    <a:pt x="332" y="1396"/>
                  </a:lnTo>
                  <a:close/>
                  <a:moveTo>
                    <a:pt x="601" y="2667"/>
                  </a:moveTo>
                  <a:lnTo>
                    <a:pt x="521" y="2667"/>
                  </a:lnTo>
                  <a:lnTo>
                    <a:pt x="521" y="2667"/>
                  </a:lnTo>
                  <a:lnTo>
                    <a:pt x="513" y="2566"/>
                  </a:lnTo>
                  <a:lnTo>
                    <a:pt x="506" y="2462"/>
                  </a:lnTo>
                  <a:lnTo>
                    <a:pt x="502" y="2342"/>
                  </a:lnTo>
                  <a:lnTo>
                    <a:pt x="502" y="2283"/>
                  </a:lnTo>
                  <a:lnTo>
                    <a:pt x="504" y="2223"/>
                  </a:lnTo>
                  <a:lnTo>
                    <a:pt x="508" y="2167"/>
                  </a:lnTo>
                  <a:lnTo>
                    <a:pt x="513" y="2117"/>
                  </a:lnTo>
                  <a:lnTo>
                    <a:pt x="517" y="2094"/>
                  </a:lnTo>
                  <a:lnTo>
                    <a:pt x="521" y="2074"/>
                  </a:lnTo>
                  <a:lnTo>
                    <a:pt x="526" y="2055"/>
                  </a:lnTo>
                  <a:lnTo>
                    <a:pt x="532" y="2040"/>
                  </a:lnTo>
                  <a:lnTo>
                    <a:pt x="539" y="2027"/>
                  </a:lnTo>
                  <a:lnTo>
                    <a:pt x="547" y="2018"/>
                  </a:lnTo>
                  <a:lnTo>
                    <a:pt x="556" y="2010"/>
                  </a:lnTo>
                  <a:lnTo>
                    <a:pt x="566" y="2007"/>
                  </a:lnTo>
                  <a:lnTo>
                    <a:pt x="566" y="2007"/>
                  </a:lnTo>
                  <a:lnTo>
                    <a:pt x="569" y="2007"/>
                  </a:lnTo>
                  <a:lnTo>
                    <a:pt x="573" y="2008"/>
                  </a:lnTo>
                  <a:lnTo>
                    <a:pt x="579" y="2012"/>
                  </a:lnTo>
                  <a:lnTo>
                    <a:pt x="584" y="2020"/>
                  </a:lnTo>
                  <a:lnTo>
                    <a:pt x="592" y="2033"/>
                  </a:lnTo>
                  <a:lnTo>
                    <a:pt x="597" y="2049"/>
                  </a:lnTo>
                  <a:lnTo>
                    <a:pt x="603" y="2076"/>
                  </a:lnTo>
                  <a:lnTo>
                    <a:pt x="609" y="2109"/>
                  </a:lnTo>
                  <a:lnTo>
                    <a:pt x="614" y="2152"/>
                  </a:lnTo>
                  <a:lnTo>
                    <a:pt x="616" y="2204"/>
                  </a:lnTo>
                  <a:lnTo>
                    <a:pt x="618" y="2270"/>
                  </a:lnTo>
                  <a:lnTo>
                    <a:pt x="618" y="2346"/>
                  </a:lnTo>
                  <a:lnTo>
                    <a:pt x="614" y="2438"/>
                  </a:lnTo>
                  <a:lnTo>
                    <a:pt x="610" y="2544"/>
                  </a:lnTo>
                  <a:lnTo>
                    <a:pt x="601" y="2667"/>
                  </a:lnTo>
                  <a:lnTo>
                    <a:pt x="601" y="2667"/>
                  </a:lnTo>
                  <a:close/>
                  <a:moveTo>
                    <a:pt x="737" y="1335"/>
                  </a:moveTo>
                  <a:lnTo>
                    <a:pt x="737" y="1335"/>
                  </a:lnTo>
                  <a:lnTo>
                    <a:pt x="765" y="1340"/>
                  </a:lnTo>
                  <a:lnTo>
                    <a:pt x="791" y="1348"/>
                  </a:lnTo>
                  <a:lnTo>
                    <a:pt x="814" y="1355"/>
                  </a:lnTo>
                  <a:lnTo>
                    <a:pt x="834" y="1365"/>
                  </a:lnTo>
                  <a:lnTo>
                    <a:pt x="851" y="1372"/>
                  </a:lnTo>
                  <a:lnTo>
                    <a:pt x="868" y="1381"/>
                  </a:lnTo>
                  <a:lnTo>
                    <a:pt x="881" y="1393"/>
                  </a:lnTo>
                  <a:lnTo>
                    <a:pt x="892" y="1402"/>
                  </a:lnTo>
                  <a:lnTo>
                    <a:pt x="907" y="1419"/>
                  </a:lnTo>
                  <a:lnTo>
                    <a:pt x="918" y="1434"/>
                  </a:lnTo>
                  <a:lnTo>
                    <a:pt x="924" y="1443"/>
                  </a:lnTo>
                  <a:lnTo>
                    <a:pt x="926" y="1447"/>
                  </a:lnTo>
                  <a:lnTo>
                    <a:pt x="926" y="1447"/>
                  </a:lnTo>
                  <a:lnTo>
                    <a:pt x="929" y="1460"/>
                  </a:lnTo>
                  <a:lnTo>
                    <a:pt x="933" y="1473"/>
                  </a:lnTo>
                  <a:lnTo>
                    <a:pt x="935" y="1484"/>
                  </a:lnTo>
                  <a:lnTo>
                    <a:pt x="937" y="1495"/>
                  </a:lnTo>
                  <a:lnTo>
                    <a:pt x="935" y="1505"/>
                  </a:lnTo>
                  <a:lnTo>
                    <a:pt x="935" y="1516"/>
                  </a:lnTo>
                  <a:lnTo>
                    <a:pt x="928" y="1534"/>
                  </a:lnTo>
                  <a:lnTo>
                    <a:pt x="918" y="1551"/>
                  </a:lnTo>
                  <a:lnTo>
                    <a:pt x="907" y="1564"/>
                  </a:lnTo>
                  <a:lnTo>
                    <a:pt x="892" y="1577"/>
                  </a:lnTo>
                  <a:lnTo>
                    <a:pt x="877" y="1589"/>
                  </a:lnTo>
                  <a:lnTo>
                    <a:pt x="860" y="1598"/>
                  </a:lnTo>
                  <a:lnTo>
                    <a:pt x="844" y="1607"/>
                  </a:lnTo>
                  <a:lnTo>
                    <a:pt x="814" y="1618"/>
                  </a:lnTo>
                  <a:lnTo>
                    <a:pt x="793" y="1624"/>
                  </a:lnTo>
                  <a:lnTo>
                    <a:pt x="784" y="1628"/>
                  </a:lnTo>
                  <a:lnTo>
                    <a:pt x="737" y="133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íṥ1îḓé"/>
            <p:cNvSpPr>
              <a:spLocks/>
            </p:cNvSpPr>
            <p:nvPr/>
          </p:nvSpPr>
          <p:spPr bwMode="auto">
            <a:xfrm flipH="1">
              <a:off x="5335407" y="3215642"/>
              <a:ext cx="608563" cy="1345781"/>
            </a:xfrm>
            <a:custGeom>
              <a:avLst/>
              <a:gdLst>
                <a:gd name="T0" fmla="*/ 1168 w 1256"/>
                <a:gd name="T1" fmla="*/ 347 h 2991"/>
                <a:gd name="T2" fmla="*/ 907 w 1256"/>
                <a:gd name="T3" fmla="*/ 61 h 2991"/>
                <a:gd name="T4" fmla="*/ 562 w 1256"/>
                <a:gd name="T5" fmla="*/ 5 h 2991"/>
                <a:gd name="T6" fmla="*/ 222 w 1256"/>
                <a:gd name="T7" fmla="*/ 179 h 2991"/>
                <a:gd name="T8" fmla="*/ 47 w 1256"/>
                <a:gd name="T9" fmla="*/ 524 h 2991"/>
                <a:gd name="T10" fmla="*/ 39 w 1256"/>
                <a:gd name="T11" fmla="*/ 860 h 2991"/>
                <a:gd name="T12" fmla="*/ 54 w 1256"/>
                <a:gd name="T13" fmla="*/ 1151 h 2991"/>
                <a:gd name="T14" fmla="*/ 15 w 1256"/>
                <a:gd name="T15" fmla="*/ 1508 h 2991"/>
                <a:gd name="T16" fmla="*/ 183 w 1256"/>
                <a:gd name="T17" fmla="*/ 1638 h 2991"/>
                <a:gd name="T18" fmla="*/ 295 w 1256"/>
                <a:gd name="T19" fmla="*/ 1717 h 2991"/>
                <a:gd name="T20" fmla="*/ 125 w 1256"/>
                <a:gd name="T21" fmla="*/ 2661 h 2991"/>
                <a:gd name="T22" fmla="*/ 47 w 1256"/>
                <a:gd name="T23" fmla="*/ 2881 h 2991"/>
                <a:gd name="T24" fmla="*/ 338 w 1256"/>
                <a:gd name="T25" fmla="*/ 2991 h 2991"/>
                <a:gd name="T26" fmla="*/ 605 w 1256"/>
                <a:gd name="T27" fmla="*/ 2870 h 2991"/>
                <a:gd name="T28" fmla="*/ 717 w 1256"/>
                <a:gd name="T29" fmla="*/ 2960 h 2991"/>
                <a:gd name="T30" fmla="*/ 1135 w 1256"/>
                <a:gd name="T31" fmla="*/ 2948 h 2991"/>
                <a:gd name="T32" fmla="*/ 1149 w 1256"/>
                <a:gd name="T33" fmla="*/ 2715 h 2991"/>
                <a:gd name="T34" fmla="*/ 896 w 1256"/>
                <a:gd name="T35" fmla="*/ 1987 h 2991"/>
                <a:gd name="T36" fmla="*/ 1148 w 1256"/>
                <a:gd name="T37" fmla="*/ 1814 h 2991"/>
                <a:gd name="T38" fmla="*/ 1256 w 1256"/>
                <a:gd name="T39" fmla="*/ 1545 h 2991"/>
                <a:gd name="T40" fmla="*/ 1034 w 1256"/>
                <a:gd name="T41" fmla="*/ 1183 h 2991"/>
                <a:gd name="T42" fmla="*/ 1082 w 1256"/>
                <a:gd name="T43" fmla="*/ 995 h 2991"/>
                <a:gd name="T44" fmla="*/ 1228 w 1256"/>
                <a:gd name="T45" fmla="*/ 694 h 2991"/>
                <a:gd name="T46" fmla="*/ 659 w 1256"/>
                <a:gd name="T47" fmla="*/ 1077 h 2991"/>
                <a:gd name="T48" fmla="*/ 692 w 1256"/>
                <a:gd name="T49" fmla="*/ 1168 h 2991"/>
                <a:gd name="T50" fmla="*/ 1036 w 1256"/>
                <a:gd name="T51" fmla="*/ 1291 h 2991"/>
                <a:gd name="T52" fmla="*/ 1170 w 1256"/>
                <a:gd name="T53" fmla="*/ 1582 h 2991"/>
                <a:gd name="T54" fmla="*/ 896 w 1256"/>
                <a:gd name="T55" fmla="*/ 1868 h 2991"/>
                <a:gd name="T56" fmla="*/ 812 w 1256"/>
                <a:gd name="T57" fmla="*/ 1991 h 2991"/>
                <a:gd name="T58" fmla="*/ 950 w 1256"/>
                <a:gd name="T59" fmla="*/ 2683 h 2991"/>
                <a:gd name="T60" fmla="*/ 1095 w 1256"/>
                <a:gd name="T61" fmla="*/ 2838 h 2991"/>
                <a:gd name="T62" fmla="*/ 789 w 1256"/>
                <a:gd name="T63" fmla="*/ 2889 h 2991"/>
                <a:gd name="T64" fmla="*/ 681 w 1256"/>
                <a:gd name="T65" fmla="*/ 2726 h 2991"/>
                <a:gd name="T66" fmla="*/ 677 w 1256"/>
                <a:gd name="T67" fmla="*/ 2073 h 2991"/>
                <a:gd name="T68" fmla="*/ 575 w 1256"/>
                <a:gd name="T69" fmla="*/ 2000 h 2991"/>
                <a:gd name="T70" fmla="*/ 498 w 1256"/>
                <a:gd name="T71" fmla="*/ 2542 h 2991"/>
                <a:gd name="T72" fmla="*/ 500 w 1256"/>
                <a:gd name="T73" fmla="*/ 2892 h 2991"/>
                <a:gd name="T74" fmla="*/ 131 w 1256"/>
                <a:gd name="T75" fmla="*/ 2864 h 2991"/>
                <a:gd name="T76" fmla="*/ 237 w 1256"/>
                <a:gd name="T77" fmla="*/ 2708 h 2991"/>
                <a:gd name="T78" fmla="*/ 360 w 1256"/>
                <a:gd name="T79" fmla="*/ 2667 h 2991"/>
                <a:gd name="T80" fmla="*/ 429 w 1256"/>
                <a:gd name="T81" fmla="*/ 1403 h 2991"/>
                <a:gd name="T82" fmla="*/ 567 w 1256"/>
                <a:gd name="T83" fmla="*/ 1116 h 2991"/>
                <a:gd name="T84" fmla="*/ 504 w 1256"/>
                <a:gd name="T85" fmla="*/ 983 h 2991"/>
                <a:gd name="T86" fmla="*/ 308 w 1256"/>
                <a:gd name="T87" fmla="*/ 750 h 2991"/>
                <a:gd name="T88" fmla="*/ 123 w 1256"/>
                <a:gd name="T89" fmla="*/ 616 h 2991"/>
                <a:gd name="T90" fmla="*/ 297 w 1256"/>
                <a:gd name="T91" fmla="*/ 222 h 2991"/>
                <a:gd name="T92" fmla="*/ 674 w 1256"/>
                <a:gd name="T93" fmla="*/ 84 h 2991"/>
                <a:gd name="T94" fmla="*/ 972 w 1256"/>
                <a:gd name="T95" fmla="*/ 213 h 2991"/>
                <a:gd name="T96" fmla="*/ 1133 w 1256"/>
                <a:gd name="T97" fmla="*/ 506 h 2991"/>
                <a:gd name="T98" fmla="*/ 1110 w 1256"/>
                <a:gd name="T99" fmla="*/ 815 h 2991"/>
                <a:gd name="T100" fmla="*/ 899 w 1256"/>
                <a:gd name="T101" fmla="*/ 1004 h 2991"/>
                <a:gd name="T102" fmla="*/ 282 w 1256"/>
                <a:gd name="T103" fmla="*/ 1498 h 2991"/>
                <a:gd name="T104" fmla="*/ 136 w 1256"/>
                <a:gd name="T105" fmla="*/ 1538 h 2991"/>
                <a:gd name="T106" fmla="*/ 105 w 1256"/>
                <a:gd name="T107" fmla="*/ 1364 h 2991"/>
                <a:gd name="T108" fmla="*/ 101 w 1256"/>
                <a:gd name="T109" fmla="*/ 1073 h 2991"/>
                <a:gd name="T110" fmla="*/ 134 w 1256"/>
                <a:gd name="T111" fmla="*/ 875 h 2991"/>
                <a:gd name="T112" fmla="*/ 308 w 1256"/>
                <a:gd name="T113" fmla="*/ 838 h 2991"/>
                <a:gd name="T114" fmla="*/ 418 w 1256"/>
                <a:gd name="T115" fmla="*/ 1015 h 2991"/>
                <a:gd name="T116" fmla="*/ 313 w 1256"/>
                <a:gd name="T117" fmla="*/ 1153 h 2991"/>
                <a:gd name="T118" fmla="*/ 427 w 1256"/>
                <a:gd name="T119" fmla="*/ 1176 h 2991"/>
                <a:gd name="T120" fmla="*/ 593 w 1256"/>
                <a:gd name="T121" fmla="*/ 2670 h 2991"/>
                <a:gd name="T122" fmla="*/ 610 w 1256"/>
                <a:gd name="T123" fmla="*/ 2381 h 29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256" h="2991">
                  <a:moveTo>
                    <a:pt x="1228" y="694"/>
                  </a:moveTo>
                  <a:lnTo>
                    <a:pt x="1228" y="694"/>
                  </a:lnTo>
                  <a:lnTo>
                    <a:pt x="1230" y="664"/>
                  </a:lnTo>
                  <a:lnTo>
                    <a:pt x="1230" y="634"/>
                  </a:lnTo>
                  <a:lnTo>
                    <a:pt x="1230" y="605"/>
                  </a:lnTo>
                  <a:lnTo>
                    <a:pt x="1228" y="575"/>
                  </a:lnTo>
                  <a:lnTo>
                    <a:pt x="1226" y="547"/>
                  </a:lnTo>
                  <a:lnTo>
                    <a:pt x="1220" y="517"/>
                  </a:lnTo>
                  <a:lnTo>
                    <a:pt x="1215" y="487"/>
                  </a:lnTo>
                  <a:lnTo>
                    <a:pt x="1209" y="459"/>
                  </a:lnTo>
                  <a:lnTo>
                    <a:pt x="1200" y="431"/>
                  </a:lnTo>
                  <a:lnTo>
                    <a:pt x="1190" y="401"/>
                  </a:lnTo>
                  <a:lnTo>
                    <a:pt x="1181" y="375"/>
                  </a:lnTo>
                  <a:lnTo>
                    <a:pt x="1168" y="347"/>
                  </a:lnTo>
                  <a:lnTo>
                    <a:pt x="1155" y="321"/>
                  </a:lnTo>
                  <a:lnTo>
                    <a:pt x="1142" y="295"/>
                  </a:lnTo>
                  <a:lnTo>
                    <a:pt x="1127" y="269"/>
                  </a:lnTo>
                  <a:lnTo>
                    <a:pt x="1110" y="244"/>
                  </a:lnTo>
                  <a:lnTo>
                    <a:pt x="1110" y="244"/>
                  </a:lnTo>
                  <a:lnTo>
                    <a:pt x="1092" y="218"/>
                  </a:lnTo>
                  <a:lnTo>
                    <a:pt x="1071" y="194"/>
                  </a:lnTo>
                  <a:lnTo>
                    <a:pt x="1051" y="172"/>
                  </a:lnTo>
                  <a:lnTo>
                    <a:pt x="1030" y="149"/>
                  </a:lnTo>
                  <a:lnTo>
                    <a:pt x="1006" y="131"/>
                  </a:lnTo>
                  <a:lnTo>
                    <a:pt x="983" y="110"/>
                  </a:lnTo>
                  <a:lnTo>
                    <a:pt x="959" y="93"/>
                  </a:lnTo>
                  <a:lnTo>
                    <a:pt x="933" y="76"/>
                  </a:lnTo>
                  <a:lnTo>
                    <a:pt x="907" y="61"/>
                  </a:lnTo>
                  <a:lnTo>
                    <a:pt x="881" y="48"/>
                  </a:lnTo>
                  <a:lnTo>
                    <a:pt x="853" y="37"/>
                  </a:lnTo>
                  <a:lnTo>
                    <a:pt x="825" y="28"/>
                  </a:lnTo>
                  <a:lnTo>
                    <a:pt x="797" y="19"/>
                  </a:lnTo>
                  <a:lnTo>
                    <a:pt x="767" y="11"/>
                  </a:lnTo>
                  <a:lnTo>
                    <a:pt x="737" y="5"/>
                  </a:lnTo>
                  <a:lnTo>
                    <a:pt x="707" y="2"/>
                  </a:lnTo>
                  <a:lnTo>
                    <a:pt x="707" y="2"/>
                  </a:lnTo>
                  <a:lnTo>
                    <a:pt x="677" y="0"/>
                  </a:lnTo>
                  <a:lnTo>
                    <a:pt x="648" y="0"/>
                  </a:lnTo>
                  <a:lnTo>
                    <a:pt x="648" y="0"/>
                  </a:lnTo>
                  <a:lnTo>
                    <a:pt x="620" y="0"/>
                  </a:lnTo>
                  <a:lnTo>
                    <a:pt x="590" y="2"/>
                  </a:lnTo>
                  <a:lnTo>
                    <a:pt x="562" y="5"/>
                  </a:lnTo>
                  <a:lnTo>
                    <a:pt x="534" y="11"/>
                  </a:lnTo>
                  <a:lnTo>
                    <a:pt x="508" y="17"/>
                  </a:lnTo>
                  <a:lnTo>
                    <a:pt x="480" y="24"/>
                  </a:lnTo>
                  <a:lnTo>
                    <a:pt x="453" y="32"/>
                  </a:lnTo>
                  <a:lnTo>
                    <a:pt x="427" y="43"/>
                  </a:lnTo>
                  <a:lnTo>
                    <a:pt x="401" y="54"/>
                  </a:lnTo>
                  <a:lnTo>
                    <a:pt x="377" y="65"/>
                  </a:lnTo>
                  <a:lnTo>
                    <a:pt x="353" y="78"/>
                  </a:lnTo>
                  <a:lnTo>
                    <a:pt x="328" y="93"/>
                  </a:lnTo>
                  <a:lnTo>
                    <a:pt x="306" y="108"/>
                  </a:lnTo>
                  <a:lnTo>
                    <a:pt x="284" y="125"/>
                  </a:lnTo>
                  <a:lnTo>
                    <a:pt x="261" y="142"/>
                  </a:lnTo>
                  <a:lnTo>
                    <a:pt x="241" y="160"/>
                  </a:lnTo>
                  <a:lnTo>
                    <a:pt x="222" y="179"/>
                  </a:lnTo>
                  <a:lnTo>
                    <a:pt x="202" y="200"/>
                  </a:lnTo>
                  <a:lnTo>
                    <a:pt x="185" y="220"/>
                  </a:lnTo>
                  <a:lnTo>
                    <a:pt x="166" y="242"/>
                  </a:lnTo>
                  <a:lnTo>
                    <a:pt x="149" y="265"/>
                  </a:lnTo>
                  <a:lnTo>
                    <a:pt x="134" y="287"/>
                  </a:lnTo>
                  <a:lnTo>
                    <a:pt x="119" y="312"/>
                  </a:lnTo>
                  <a:lnTo>
                    <a:pt x="106" y="336"/>
                  </a:lnTo>
                  <a:lnTo>
                    <a:pt x="95" y="362"/>
                  </a:lnTo>
                  <a:lnTo>
                    <a:pt x="84" y="388"/>
                  </a:lnTo>
                  <a:lnTo>
                    <a:pt x="73" y="414"/>
                  </a:lnTo>
                  <a:lnTo>
                    <a:pt x="65" y="440"/>
                  </a:lnTo>
                  <a:lnTo>
                    <a:pt x="58" y="468"/>
                  </a:lnTo>
                  <a:lnTo>
                    <a:pt x="50" y="496"/>
                  </a:lnTo>
                  <a:lnTo>
                    <a:pt x="47" y="524"/>
                  </a:lnTo>
                  <a:lnTo>
                    <a:pt x="43" y="554"/>
                  </a:lnTo>
                  <a:lnTo>
                    <a:pt x="43" y="554"/>
                  </a:lnTo>
                  <a:lnTo>
                    <a:pt x="39" y="588"/>
                  </a:lnTo>
                  <a:lnTo>
                    <a:pt x="39" y="623"/>
                  </a:lnTo>
                  <a:lnTo>
                    <a:pt x="41" y="655"/>
                  </a:lnTo>
                  <a:lnTo>
                    <a:pt x="47" y="687"/>
                  </a:lnTo>
                  <a:lnTo>
                    <a:pt x="52" y="718"/>
                  </a:lnTo>
                  <a:lnTo>
                    <a:pt x="62" y="750"/>
                  </a:lnTo>
                  <a:lnTo>
                    <a:pt x="71" y="780"/>
                  </a:lnTo>
                  <a:lnTo>
                    <a:pt x="84" y="808"/>
                  </a:lnTo>
                  <a:lnTo>
                    <a:pt x="84" y="808"/>
                  </a:lnTo>
                  <a:lnTo>
                    <a:pt x="67" y="825"/>
                  </a:lnTo>
                  <a:lnTo>
                    <a:pt x="52" y="842"/>
                  </a:lnTo>
                  <a:lnTo>
                    <a:pt x="39" y="860"/>
                  </a:lnTo>
                  <a:lnTo>
                    <a:pt x="28" y="879"/>
                  </a:lnTo>
                  <a:lnTo>
                    <a:pt x="19" y="899"/>
                  </a:lnTo>
                  <a:lnTo>
                    <a:pt x="11" y="922"/>
                  </a:lnTo>
                  <a:lnTo>
                    <a:pt x="6" y="944"/>
                  </a:lnTo>
                  <a:lnTo>
                    <a:pt x="2" y="967"/>
                  </a:lnTo>
                  <a:lnTo>
                    <a:pt x="2" y="967"/>
                  </a:lnTo>
                  <a:lnTo>
                    <a:pt x="0" y="991"/>
                  </a:lnTo>
                  <a:lnTo>
                    <a:pt x="0" y="1017"/>
                  </a:lnTo>
                  <a:lnTo>
                    <a:pt x="4" y="1041"/>
                  </a:lnTo>
                  <a:lnTo>
                    <a:pt x="9" y="1064"/>
                  </a:lnTo>
                  <a:lnTo>
                    <a:pt x="17" y="1088"/>
                  </a:lnTo>
                  <a:lnTo>
                    <a:pt x="26" y="1110"/>
                  </a:lnTo>
                  <a:lnTo>
                    <a:pt x="39" y="1131"/>
                  </a:lnTo>
                  <a:lnTo>
                    <a:pt x="54" y="1151"/>
                  </a:lnTo>
                  <a:lnTo>
                    <a:pt x="54" y="1151"/>
                  </a:lnTo>
                  <a:lnTo>
                    <a:pt x="73" y="1174"/>
                  </a:lnTo>
                  <a:lnTo>
                    <a:pt x="73" y="1174"/>
                  </a:lnTo>
                  <a:lnTo>
                    <a:pt x="50" y="1248"/>
                  </a:lnTo>
                  <a:lnTo>
                    <a:pt x="50" y="1248"/>
                  </a:lnTo>
                  <a:lnTo>
                    <a:pt x="24" y="1340"/>
                  </a:lnTo>
                  <a:lnTo>
                    <a:pt x="24" y="1340"/>
                  </a:lnTo>
                  <a:lnTo>
                    <a:pt x="19" y="1357"/>
                  </a:lnTo>
                  <a:lnTo>
                    <a:pt x="13" y="1377"/>
                  </a:lnTo>
                  <a:lnTo>
                    <a:pt x="9" y="1403"/>
                  </a:lnTo>
                  <a:lnTo>
                    <a:pt x="7" y="1431"/>
                  </a:lnTo>
                  <a:lnTo>
                    <a:pt x="7" y="1461"/>
                  </a:lnTo>
                  <a:lnTo>
                    <a:pt x="11" y="1493"/>
                  </a:lnTo>
                  <a:lnTo>
                    <a:pt x="15" y="1508"/>
                  </a:lnTo>
                  <a:lnTo>
                    <a:pt x="21" y="1523"/>
                  </a:lnTo>
                  <a:lnTo>
                    <a:pt x="28" y="1539"/>
                  </a:lnTo>
                  <a:lnTo>
                    <a:pt x="35" y="1554"/>
                  </a:lnTo>
                  <a:lnTo>
                    <a:pt x="35" y="1554"/>
                  </a:lnTo>
                  <a:lnTo>
                    <a:pt x="47" y="1569"/>
                  </a:lnTo>
                  <a:lnTo>
                    <a:pt x="58" y="1584"/>
                  </a:lnTo>
                  <a:lnTo>
                    <a:pt x="73" y="1595"/>
                  </a:lnTo>
                  <a:lnTo>
                    <a:pt x="88" y="1607"/>
                  </a:lnTo>
                  <a:lnTo>
                    <a:pt x="105" y="1618"/>
                  </a:lnTo>
                  <a:lnTo>
                    <a:pt x="123" y="1625"/>
                  </a:lnTo>
                  <a:lnTo>
                    <a:pt x="142" y="1631"/>
                  </a:lnTo>
                  <a:lnTo>
                    <a:pt x="164" y="1637"/>
                  </a:lnTo>
                  <a:lnTo>
                    <a:pt x="164" y="1637"/>
                  </a:lnTo>
                  <a:lnTo>
                    <a:pt x="183" y="1638"/>
                  </a:lnTo>
                  <a:lnTo>
                    <a:pt x="202" y="1640"/>
                  </a:lnTo>
                  <a:lnTo>
                    <a:pt x="202" y="1640"/>
                  </a:lnTo>
                  <a:lnTo>
                    <a:pt x="202" y="1640"/>
                  </a:lnTo>
                  <a:lnTo>
                    <a:pt x="216" y="1640"/>
                  </a:lnTo>
                  <a:lnTo>
                    <a:pt x="231" y="1638"/>
                  </a:lnTo>
                  <a:lnTo>
                    <a:pt x="246" y="1635"/>
                  </a:lnTo>
                  <a:lnTo>
                    <a:pt x="259" y="1631"/>
                  </a:lnTo>
                  <a:lnTo>
                    <a:pt x="272" y="1625"/>
                  </a:lnTo>
                  <a:lnTo>
                    <a:pt x="286" y="1618"/>
                  </a:lnTo>
                  <a:lnTo>
                    <a:pt x="297" y="1610"/>
                  </a:lnTo>
                  <a:lnTo>
                    <a:pt x="308" y="1601"/>
                  </a:lnTo>
                  <a:lnTo>
                    <a:pt x="308" y="1601"/>
                  </a:lnTo>
                  <a:lnTo>
                    <a:pt x="300" y="1661"/>
                  </a:lnTo>
                  <a:lnTo>
                    <a:pt x="295" y="1717"/>
                  </a:lnTo>
                  <a:lnTo>
                    <a:pt x="289" y="1814"/>
                  </a:lnTo>
                  <a:lnTo>
                    <a:pt x="287" y="1883"/>
                  </a:lnTo>
                  <a:lnTo>
                    <a:pt x="286" y="1913"/>
                  </a:lnTo>
                  <a:lnTo>
                    <a:pt x="286" y="1913"/>
                  </a:lnTo>
                  <a:lnTo>
                    <a:pt x="282" y="2105"/>
                  </a:lnTo>
                  <a:lnTo>
                    <a:pt x="280" y="2308"/>
                  </a:lnTo>
                  <a:lnTo>
                    <a:pt x="276" y="2618"/>
                  </a:lnTo>
                  <a:lnTo>
                    <a:pt x="276" y="2618"/>
                  </a:lnTo>
                  <a:lnTo>
                    <a:pt x="250" y="2622"/>
                  </a:lnTo>
                  <a:lnTo>
                    <a:pt x="220" y="2626"/>
                  </a:lnTo>
                  <a:lnTo>
                    <a:pt x="187" y="2635"/>
                  </a:lnTo>
                  <a:lnTo>
                    <a:pt x="155" y="2646"/>
                  </a:lnTo>
                  <a:lnTo>
                    <a:pt x="140" y="2652"/>
                  </a:lnTo>
                  <a:lnTo>
                    <a:pt x="125" y="2661"/>
                  </a:lnTo>
                  <a:lnTo>
                    <a:pt x="110" y="2670"/>
                  </a:lnTo>
                  <a:lnTo>
                    <a:pt x="97" y="2680"/>
                  </a:lnTo>
                  <a:lnTo>
                    <a:pt x="84" y="2691"/>
                  </a:lnTo>
                  <a:lnTo>
                    <a:pt x="75" y="2704"/>
                  </a:lnTo>
                  <a:lnTo>
                    <a:pt x="65" y="2719"/>
                  </a:lnTo>
                  <a:lnTo>
                    <a:pt x="58" y="2734"/>
                  </a:lnTo>
                  <a:lnTo>
                    <a:pt x="58" y="2734"/>
                  </a:lnTo>
                  <a:lnTo>
                    <a:pt x="50" y="2754"/>
                  </a:lnTo>
                  <a:lnTo>
                    <a:pt x="45" y="2773"/>
                  </a:lnTo>
                  <a:lnTo>
                    <a:pt x="41" y="2790"/>
                  </a:lnTo>
                  <a:lnTo>
                    <a:pt x="39" y="2805"/>
                  </a:lnTo>
                  <a:lnTo>
                    <a:pt x="37" y="2835"/>
                  </a:lnTo>
                  <a:lnTo>
                    <a:pt x="41" y="2859"/>
                  </a:lnTo>
                  <a:lnTo>
                    <a:pt x="47" y="2881"/>
                  </a:lnTo>
                  <a:lnTo>
                    <a:pt x="54" y="2900"/>
                  </a:lnTo>
                  <a:lnTo>
                    <a:pt x="62" y="2917"/>
                  </a:lnTo>
                  <a:lnTo>
                    <a:pt x="71" y="2932"/>
                  </a:lnTo>
                  <a:lnTo>
                    <a:pt x="75" y="2937"/>
                  </a:lnTo>
                  <a:lnTo>
                    <a:pt x="75" y="2937"/>
                  </a:lnTo>
                  <a:lnTo>
                    <a:pt x="80" y="2945"/>
                  </a:lnTo>
                  <a:lnTo>
                    <a:pt x="88" y="2952"/>
                  </a:lnTo>
                  <a:lnTo>
                    <a:pt x="101" y="2962"/>
                  </a:lnTo>
                  <a:lnTo>
                    <a:pt x="123" y="2969"/>
                  </a:lnTo>
                  <a:lnTo>
                    <a:pt x="155" y="2978"/>
                  </a:lnTo>
                  <a:lnTo>
                    <a:pt x="202" y="2984"/>
                  </a:lnTo>
                  <a:lnTo>
                    <a:pt x="261" y="2990"/>
                  </a:lnTo>
                  <a:lnTo>
                    <a:pt x="338" y="2991"/>
                  </a:lnTo>
                  <a:lnTo>
                    <a:pt x="338" y="2991"/>
                  </a:lnTo>
                  <a:lnTo>
                    <a:pt x="379" y="2991"/>
                  </a:lnTo>
                  <a:lnTo>
                    <a:pt x="429" y="2988"/>
                  </a:lnTo>
                  <a:lnTo>
                    <a:pt x="457" y="2986"/>
                  </a:lnTo>
                  <a:lnTo>
                    <a:pt x="483" y="2982"/>
                  </a:lnTo>
                  <a:lnTo>
                    <a:pt x="508" y="2976"/>
                  </a:lnTo>
                  <a:lnTo>
                    <a:pt x="528" y="2971"/>
                  </a:lnTo>
                  <a:lnTo>
                    <a:pt x="528" y="2971"/>
                  </a:lnTo>
                  <a:lnTo>
                    <a:pt x="547" y="2963"/>
                  </a:lnTo>
                  <a:lnTo>
                    <a:pt x="562" y="2952"/>
                  </a:lnTo>
                  <a:lnTo>
                    <a:pt x="573" y="2939"/>
                  </a:lnTo>
                  <a:lnTo>
                    <a:pt x="584" y="2926"/>
                  </a:lnTo>
                  <a:lnTo>
                    <a:pt x="593" y="2909"/>
                  </a:lnTo>
                  <a:lnTo>
                    <a:pt x="599" y="2891"/>
                  </a:lnTo>
                  <a:lnTo>
                    <a:pt x="605" y="2870"/>
                  </a:lnTo>
                  <a:lnTo>
                    <a:pt x="608" y="2850"/>
                  </a:lnTo>
                  <a:lnTo>
                    <a:pt x="608" y="2850"/>
                  </a:lnTo>
                  <a:lnTo>
                    <a:pt x="612" y="2864"/>
                  </a:lnTo>
                  <a:lnTo>
                    <a:pt x="618" y="2879"/>
                  </a:lnTo>
                  <a:lnTo>
                    <a:pt x="625" y="2892"/>
                  </a:lnTo>
                  <a:lnTo>
                    <a:pt x="633" y="2906"/>
                  </a:lnTo>
                  <a:lnTo>
                    <a:pt x="633" y="2906"/>
                  </a:lnTo>
                  <a:lnTo>
                    <a:pt x="642" y="2917"/>
                  </a:lnTo>
                  <a:lnTo>
                    <a:pt x="653" y="2928"/>
                  </a:lnTo>
                  <a:lnTo>
                    <a:pt x="664" y="2937"/>
                  </a:lnTo>
                  <a:lnTo>
                    <a:pt x="675" y="2945"/>
                  </a:lnTo>
                  <a:lnTo>
                    <a:pt x="689" y="2950"/>
                  </a:lnTo>
                  <a:lnTo>
                    <a:pt x="702" y="2956"/>
                  </a:lnTo>
                  <a:lnTo>
                    <a:pt x="717" y="2960"/>
                  </a:lnTo>
                  <a:lnTo>
                    <a:pt x="731" y="2963"/>
                  </a:lnTo>
                  <a:lnTo>
                    <a:pt x="731" y="2963"/>
                  </a:lnTo>
                  <a:lnTo>
                    <a:pt x="780" y="2969"/>
                  </a:lnTo>
                  <a:lnTo>
                    <a:pt x="830" y="2973"/>
                  </a:lnTo>
                  <a:lnTo>
                    <a:pt x="883" y="2975"/>
                  </a:lnTo>
                  <a:lnTo>
                    <a:pt x="937" y="2976"/>
                  </a:lnTo>
                  <a:lnTo>
                    <a:pt x="937" y="2976"/>
                  </a:lnTo>
                  <a:lnTo>
                    <a:pt x="937" y="2976"/>
                  </a:lnTo>
                  <a:lnTo>
                    <a:pt x="991" y="2975"/>
                  </a:lnTo>
                  <a:lnTo>
                    <a:pt x="1047" y="2971"/>
                  </a:lnTo>
                  <a:lnTo>
                    <a:pt x="1073" y="2969"/>
                  </a:lnTo>
                  <a:lnTo>
                    <a:pt x="1097" y="2963"/>
                  </a:lnTo>
                  <a:lnTo>
                    <a:pt x="1118" y="2958"/>
                  </a:lnTo>
                  <a:lnTo>
                    <a:pt x="1135" y="2948"/>
                  </a:lnTo>
                  <a:lnTo>
                    <a:pt x="1135" y="2948"/>
                  </a:lnTo>
                  <a:lnTo>
                    <a:pt x="1142" y="2943"/>
                  </a:lnTo>
                  <a:lnTo>
                    <a:pt x="1148" y="2937"/>
                  </a:lnTo>
                  <a:lnTo>
                    <a:pt x="1155" y="2928"/>
                  </a:lnTo>
                  <a:lnTo>
                    <a:pt x="1161" y="2919"/>
                  </a:lnTo>
                  <a:lnTo>
                    <a:pt x="1170" y="2898"/>
                  </a:lnTo>
                  <a:lnTo>
                    <a:pt x="1176" y="2874"/>
                  </a:lnTo>
                  <a:lnTo>
                    <a:pt x="1179" y="2850"/>
                  </a:lnTo>
                  <a:lnTo>
                    <a:pt x="1179" y="2822"/>
                  </a:lnTo>
                  <a:lnTo>
                    <a:pt x="1177" y="2794"/>
                  </a:lnTo>
                  <a:lnTo>
                    <a:pt x="1170" y="2766"/>
                  </a:lnTo>
                  <a:lnTo>
                    <a:pt x="1170" y="2766"/>
                  </a:lnTo>
                  <a:lnTo>
                    <a:pt x="1162" y="2741"/>
                  </a:lnTo>
                  <a:lnTo>
                    <a:pt x="1149" y="2715"/>
                  </a:lnTo>
                  <a:lnTo>
                    <a:pt x="1140" y="2700"/>
                  </a:lnTo>
                  <a:lnTo>
                    <a:pt x="1131" y="2687"/>
                  </a:lnTo>
                  <a:lnTo>
                    <a:pt x="1118" y="2674"/>
                  </a:lnTo>
                  <a:lnTo>
                    <a:pt x="1105" y="2661"/>
                  </a:lnTo>
                  <a:lnTo>
                    <a:pt x="1090" y="2650"/>
                  </a:lnTo>
                  <a:lnTo>
                    <a:pt x="1071" y="2637"/>
                  </a:lnTo>
                  <a:lnTo>
                    <a:pt x="1052" y="2627"/>
                  </a:lnTo>
                  <a:lnTo>
                    <a:pt x="1030" y="2618"/>
                  </a:lnTo>
                  <a:lnTo>
                    <a:pt x="1006" y="2609"/>
                  </a:lnTo>
                  <a:lnTo>
                    <a:pt x="980" y="2601"/>
                  </a:lnTo>
                  <a:lnTo>
                    <a:pt x="950" y="2598"/>
                  </a:lnTo>
                  <a:lnTo>
                    <a:pt x="916" y="2594"/>
                  </a:lnTo>
                  <a:lnTo>
                    <a:pt x="916" y="2594"/>
                  </a:lnTo>
                  <a:lnTo>
                    <a:pt x="896" y="1987"/>
                  </a:lnTo>
                  <a:lnTo>
                    <a:pt x="896" y="1987"/>
                  </a:lnTo>
                  <a:lnTo>
                    <a:pt x="896" y="1954"/>
                  </a:lnTo>
                  <a:lnTo>
                    <a:pt x="896" y="1954"/>
                  </a:lnTo>
                  <a:lnTo>
                    <a:pt x="924" y="1946"/>
                  </a:lnTo>
                  <a:lnTo>
                    <a:pt x="954" y="1937"/>
                  </a:lnTo>
                  <a:lnTo>
                    <a:pt x="983" y="1926"/>
                  </a:lnTo>
                  <a:lnTo>
                    <a:pt x="1011" y="1913"/>
                  </a:lnTo>
                  <a:lnTo>
                    <a:pt x="1039" y="1898"/>
                  </a:lnTo>
                  <a:lnTo>
                    <a:pt x="1065" y="1881"/>
                  </a:lnTo>
                  <a:lnTo>
                    <a:pt x="1092" y="1862"/>
                  </a:lnTo>
                  <a:lnTo>
                    <a:pt x="1114" y="1844"/>
                  </a:lnTo>
                  <a:lnTo>
                    <a:pt x="1114" y="1844"/>
                  </a:lnTo>
                  <a:lnTo>
                    <a:pt x="1131" y="1829"/>
                  </a:lnTo>
                  <a:lnTo>
                    <a:pt x="1148" y="1814"/>
                  </a:lnTo>
                  <a:lnTo>
                    <a:pt x="1162" y="1797"/>
                  </a:lnTo>
                  <a:lnTo>
                    <a:pt x="1176" y="1780"/>
                  </a:lnTo>
                  <a:lnTo>
                    <a:pt x="1189" y="1763"/>
                  </a:lnTo>
                  <a:lnTo>
                    <a:pt x="1200" y="1745"/>
                  </a:lnTo>
                  <a:lnTo>
                    <a:pt x="1211" y="1728"/>
                  </a:lnTo>
                  <a:lnTo>
                    <a:pt x="1220" y="1709"/>
                  </a:lnTo>
                  <a:lnTo>
                    <a:pt x="1228" y="1689"/>
                  </a:lnTo>
                  <a:lnTo>
                    <a:pt x="1235" y="1670"/>
                  </a:lnTo>
                  <a:lnTo>
                    <a:pt x="1241" y="1650"/>
                  </a:lnTo>
                  <a:lnTo>
                    <a:pt x="1246" y="1629"/>
                  </a:lnTo>
                  <a:lnTo>
                    <a:pt x="1250" y="1609"/>
                  </a:lnTo>
                  <a:lnTo>
                    <a:pt x="1254" y="1588"/>
                  </a:lnTo>
                  <a:lnTo>
                    <a:pt x="1254" y="1566"/>
                  </a:lnTo>
                  <a:lnTo>
                    <a:pt x="1256" y="1545"/>
                  </a:lnTo>
                  <a:lnTo>
                    <a:pt x="1256" y="1545"/>
                  </a:lnTo>
                  <a:lnTo>
                    <a:pt x="1254" y="1523"/>
                  </a:lnTo>
                  <a:lnTo>
                    <a:pt x="1252" y="1502"/>
                  </a:lnTo>
                  <a:lnTo>
                    <a:pt x="1250" y="1484"/>
                  </a:lnTo>
                  <a:lnTo>
                    <a:pt x="1245" y="1463"/>
                  </a:lnTo>
                  <a:lnTo>
                    <a:pt x="1233" y="1426"/>
                  </a:lnTo>
                  <a:lnTo>
                    <a:pt x="1218" y="1388"/>
                  </a:lnTo>
                  <a:lnTo>
                    <a:pt x="1200" y="1353"/>
                  </a:lnTo>
                  <a:lnTo>
                    <a:pt x="1179" y="1319"/>
                  </a:lnTo>
                  <a:lnTo>
                    <a:pt x="1153" y="1288"/>
                  </a:lnTo>
                  <a:lnTo>
                    <a:pt x="1127" y="1260"/>
                  </a:lnTo>
                  <a:lnTo>
                    <a:pt x="1097" y="1232"/>
                  </a:lnTo>
                  <a:lnTo>
                    <a:pt x="1065" y="1205"/>
                  </a:lnTo>
                  <a:lnTo>
                    <a:pt x="1034" y="1183"/>
                  </a:lnTo>
                  <a:lnTo>
                    <a:pt x="1000" y="1163"/>
                  </a:lnTo>
                  <a:lnTo>
                    <a:pt x="965" y="1144"/>
                  </a:lnTo>
                  <a:lnTo>
                    <a:pt x="929" y="1127"/>
                  </a:lnTo>
                  <a:lnTo>
                    <a:pt x="894" y="1112"/>
                  </a:lnTo>
                  <a:lnTo>
                    <a:pt x="858" y="1101"/>
                  </a:lnTo>
                  <a:lnTo>
                    <a:pt x="858" y="1101"/>
                  </a:lnTo>
                  <a:lnTo>
                    <a:pt x="903" y="1090"/>
                  </a:lnTo>
                  <a:lnTo>
                    <a:pt x="944" y="1077"/>
                  </a:lnTo>
                  <a:lnTo>
                    <a:pt x="983" y="1060"/>
                  </a:lnTo>
                  <a:lnTo>
                    <a:pt x="1021" y="1039"/>
                  </a:lnTo>
                  <a:lnTo>
                    <a:pt x="1021" y="1039"/>
                  </a:lnTo>
                  <a:lnTo>
                    <a:pt x="1041" y="1026"/>
                  </a:lnTo>
                  <a:lnTo>
                    <a:pt x="1062" y="1011"/>
                  </a:lnTo>
                  <a:lnTo>
                    <a:pt x="1082" y="995"/>
                  </a:lnTo>
                  <a:lnTo>
                    <a:pt x="1101" y="978"/>
                  </a:lnTo>
                  <a:lnTo>
                    <a:pt x="1118" y="959"/>
                  </a:lnTo>
                  <a:lnTo>
                    <a:pt x="1133" y="940"/>
                  </a:lnTo>
                  <a:lnTo>
                    <a:pt x="1148" y="920"/>
                  </a:lnTo>
                  <a:lnTo>
                    <a:pt x="1162" y="898"/>
                  </a:lnTo>
                  <a:lnTo>
                    <a:pt x="1176" y="875"/>
                  </a:lnTo>
                  <a:lnTo>
                    <a:pt x="1187" y="851"/>
                  </a:lnTo>
                  <a:lnTo>
                    <a:pt x="1196" y="827"/>
                  </a:lnTo>
                  <a:lnTo>
                    <a:pt x="1205" y="802"/>
                  </a:lnTo>
                  <a:lnTo>
                    <a:pt x="1213" y="776"/>
                  </a:lnTo>
                  <a:lnTo>
                    <a:pt x="1218" y="750"/>
                  </a:lnTo>
                  <a:lnTo>
                    <a:pt x="1224" y="722"/>
                  </a:lnTo>
                  <a:lnTo>
                    <a:pt x="1228" y="694"/>
                  </a:lnTo>
                  <a:lnTo>
                    <a:pt x="1228" y="694"/>
                  </a:lnTo>
                  <a:close/>
                  <a:moveTo>
                    <a:pt x="810" y="1024"/>
                  </a:moveTo>
                  <a:lnTo>
                    <a:pt x="810" y="1024"/>
                  </a:lnTo>
                  <a:lnTo>
                    <a:pt x="797" y="1026"/>
                  </a:lnTo>
                  <a:lnTo>
                    <a:pt x="780" y="1026"/>
                  </a:lnTo>
                  <a:lnTo>
                    <a:pt x="780" y="1026"/>
                  </a:lnTo>
                  <a:lnTo>
                    <a:pt x="758" y="1026"/>
                  </a:lnTo>
                  <a:lnTo>
                    <a:pt x="733" y="1028"/>
                  </a:lnTo>
                  <a:lnTo>
                    <a:pt x="711" y="1034"/>
                  </a:lnTo>
                  <a:lnTo>
                    <a:pt x="702" y="1037"/>
                  </a:lnTo>
                  <a:lnTo>
                    <a:pt x="692" y="1043"/>
                  </a:lnTo>
                  <a:lnTo>
                    <a:pt x="692" y="1043"/>
                  </a:lnTo>
                  <a:lnTo>
                    <a:pt x="677" y="1054"/>
                  </a:lnTo>
                  <a:lnTo>
                    <a:pt x="666" y="1065"/>
                  </a:lnTo>
                  <a:lnTo>
                    <a:pt x="659" y="1077"/>
                  </a:lnTo>
                  <a:lnTo>
                    <a:pt x="655" y="1090"/>
                  </a:lnTo>
                  <a:lnTo>
                    <a:pt x="651" y="1101"/>
                  </a:lnTo>
                  <a:lnTo>
                    <a:pt x="651" y="1112"/>
                  </a:lnTo>
                  <a:lnTo>
                    <a:pt x="653" y="1129"/>
                  </a:lnTo>
                  <a:lnTo>
                    <a:pt x="653" y="1131"/>
                  </a:lnTo>
                  <a:lnTo>
                    <a:pt x="653" y="1131"/>
                  </a:lnTo>
                  <a:lnTo>
                    <a:pt x="655" y="1140"/>
                  </a:lnTo>
                  <a:lnTo>
                    <a:pt x="659" y="1148"/>
                  </a:lnTo>
                  <a:lnTo>
                    <a:pt x="664" y="1153"/>
                  </a:lnTo>
                  <a:lnTo>
                    <a:pt x="670" y="1161"/>
                  </a:lnTo>
                  <a:lnTo>
                    <a:pt x="670" y="1161"/>
                  </a:lnTo>
                  <a:lnTo>
                    <a:pt x="677" y="1164"/>
                  </a:lnTo>
                  <a:lnTo>
                    <a:pt x="685" y="1166"/>
                  </a:lnTo>
                  <a:lnTo>
                    <a:pt x="692" y="1168"/>
                  </a:lnTo>
                  <a:lnTo>
                    <a:pt x="702" y="1168"/>
                  </a:lnTo>
                  <a:lnTo>
                    <a:pt x="702" y="1168"/>
                  </a:lnTo>
                  <a:lnTo>
                    <a:pt x="730" y="1166"/>
                  </a:lnTo>
                  <a:lnTo>
                    <a:pt x="730" y="1166"/>
                  </a:lnTo>
                  <a:lnTo>
                    <a:pt x="763" y="1168"/>
                  </a:lnTo>
                  <a:lnTo>
                    <a:pt x="799" y="1174"/>
                  </a:lnTo>
                  <a:lnTo>
                    <a:pt x="834" y="1183"/>
                  </a:lnTo>
                  <a:lnTo>
                    <a:pt x="871" y="1194"/>
                  </a:lnTo>
                  <a:lnTo>
                    <a:pt x="909" y="1211"/>
                  </a:lnTo>
                  <a:lnTo>
                    <a:pt x="944" y="1228"/>
                  </a:lnTo>
                  <a:lnTo>
                    <a:pt x="980" y="1248"/>
                  </a:lnTo>
                  <a:lnTo>
                    <a:pt x="1013" y="1273"/>
                  </a:lnTo>
                  <a:lnTo>
                    <a:pt x="1013" y="1273"/>
                  </a:lnTo>
                  <a:lnTo>
                    <a:pt x="1036" y="1291"/>
                  </a:lnTo>
                  <a:lnTo>
                    <a:pt x="1062" y="1314"/>
                  </a:lnTo>
                  <a:lnTo>
                    <a:pt x="1088" y="1342"/>
                  </a:lnTo>
                  <a:lnTo>
                    <a:pt x="1114" y="1373"/>
                  </a:lnTo>
                  <a:lnTo>
                    <a:pt x="1125" y="1392"/>
                  </a:lnTo>
                  <a:lnTo>
                    <a:pt x="1136" y="1411"/>
                  </a:lnTo>
                  <a:lnTo>
                    <a:pt x="1146" y="1431"/>
                  </a:lnTo>
                  <a:lnTo>
                    <a:pt x="1155" y="1452"/>
                  </a:lnTo>
                  <a:lnTo>
                    <a:pt x="1161" y="1474"/>
                  </a:lnTo>
                  <a:lnTo>
                    <a:pt x="1166" y="1497"/>
                  </a:lnTo>
                  <a:lnTo>
                    <a:pt x="1170" y="1521"/>
                  </a:lnTo>
                  <a:lnTo>
                    <a:pt x="1172" y="1545"/>
                  </a:lnTo>
                  <a:lnTo>
                    <a:pt x="1172" y="1545"/>
                  </a:lnTo>
                  <a:lnTo>
                    <a:pt x="1170" y="1564"/>
                  </a:lnTo>
                  <a:lnTo>
                    <a:pt x="1170" y="1582"/>
                  </a:lnTo>
                  <a:lnTo>
                    <a:pt x="1166" y="1601"/>
                  </a:lnTo>
                  <a:lnTo>
                    <a:pt x="1162" y="1618"/>
                  </a:lnTo>
                  <a:lnTo>
                    <a:pt x="1153" y="1651"/>
                  </a:lnTo>
                  <a:lnTo>
                    <a:pt x="1138" y="1683"/>
                  </a:lnTo>
                  <a:lnTo>
                    <a:pt x="1121" y="1711"/>
                  </a:lnTo>
                  <a:lnTo>
                    <a:pt x="1103" y="1737"/>
                  </a:lnTo>
                  <a:lnTo>
                    <a:pt x="1080" y="1762"/>
                  </a:lnTo>
                  <a:lnTo>
                    <a:pt x="1056" y="1782"/>
                  </a:lnTo>
                  <a:lnTo>
                    <a:pt x="1030" y="1803"/>
                  </a:lnTo>
                  <a:lnTo>
                    <a:pt x="1004" y="1819"/>
                  </a:lnTo>
                  <a:lnTo>
                    <a:pt x="978" y="1834"/>
                  </a:lnTo>
                  <a:lnTo>
                    <a:pt x="950" y="1847"/>
                  </a:lnTo>
                  <a:lnTo>
                    <a:pt x="922" y="1859"/>
                  </a:lnTo>
                  <a:lnTo>
                    <a:pt x="896" y="1868"/>
                  </a:lnTo>
                  <a:lnTo>
                    <a:pt x="870" y="1874"/>
                  </a:lnTo>
                  <a:lnTo>
                    <a:pt x="845" y="1879"/>
                  </a:lnTo>
                  <a:lnTo>
                    <a:pt x="845" y="1879"/>
                  </a:lnTo>
                  <a:lnTo>
                    <a:pt x="836" y="1881"/>
                  </a:lnTo>
                  <a:lnTo>
                    <a:pt x="828" y="1885"/>
                  </a:lnTo>
                  <a:lnTo>
                    <a:pt x="823" y="1888"/>
                  </a:lnTo>
                  <a:lnTo>
                    <a:pt x="817" y="1894"/>
                  </a:lnTo>
                  <a:lnTo>
                    <a:pt x="814" y="1900"/>
                  </a:lnTo>
                  <a:lnTo>
                    <a:pt x="810" y="1907"/>
                  </a:lnTo>
                  <a:lnTo>
                    <a:pt x="808" y="1915"/>
                  </a:lnTo>
                  <a:lnTo>
                    <a:pt x="808" y="1924"/>
                  </a:lnTo>
                  <a:lnTo>
                    <a:pt x="808" y="1924"/>
                  </a:lnTo>
                  <a:lnTo>
                    <a:pt x="812" y="1991"/>
                  </a:lnTo>
                  <a:lnTo>
                    <a:pt x="812" y="1991"/>
                  </a:lnTo>
                  <a:lnTo>
                    <a:pt x="827" y="2381"/>
                  </a:lnTo>
                  <a:lnTo>
                    <a:pt x="834" y="2637"/>
                  </a:lnTo>
                  <a:lnTo>
                    <a:pt x="834" y="2637"/>
                  </a:lnTo>
                  <a:lnTo>
                    <a:pt x="836" y="2644"/>
                  </a:lnTo>
                  <a:lnTo>
                    <a:pt x="838" y="2652"/>
                  </a:lnTo>
                  <a:lnTo>
                    <a:pt x="842" y="2659"/>
                  </a:lnTo>
                  <a:lnTo>
                    <a:pt x="847" y="2665"/>
                  </a:lnTo>
                  <a:lnTo>
                    <a:pt x="853" y="2670"/>
                  </a:lnTo>
                  <a:lnTo>
                    <a:pt x="860" y="2674"/>
                  </a:lnTo>
                  <a:lnTo>
                    <a:pt x="868" y="2676"/>
                  </a:lnTo>
                  <a:lnTo>
                    <a:pt x="877" y="2676"/>
                  </a:lnTo>
                  <a:lnTo>
                    <a:pt x="877" y="2676"/>
                  </a:lnTo>
                  <a:lnTo>
                    <a:pt x="914" y="2678"/>
                  </a:lnTo>
                  <a:lnTo>
                    <a:pt x="950" y="2683"/>
                  </a:lnTo>
                  <a:lnTo>
                    <a:pt x="980" y="2691"/>
                  </a:lnTo>
                  <a:lnTo>
                    <a:pt x="1008" y="2700"/>
                  </a:lnTo>
                  <a:lnTo>
                    <a:pt x="1032" y="2713"/>
                  </a:lnTo>
                  <a:lnTo>
                    <a:pt x="1043" y="2721"/>
                  </a:lnTo>
                  <a:lnTo>
                    <a:pt x="1052" y="2730"/>
                  </a:lnTo>
                  <a:lnTo>
                    <a:pt x="1062" y="2738"/>
                  </a:lnTo>
                  <a:lnTo>
                    <a:pt x="1069" y="2749"/>
                  </a:lnTo>
                  <a:lnTo>
                    <a:pt x="1077" y="2758"/>
                  </a:lnTo>
                  <a:lnTo>
                    <a:pt x="1082" y="2769"/>
                  </a:lnTo>
                  <a:lnTo>
                    <a:pt x="1082" y="2769"/>
                  </a:lnTo>
                  <a:lnTo>
                    <a:pt x="1090" y="2788"/>
                  </a:lnTo>
                  <a:lnTo>
                    <a:pt x="1093" y="2807"/>
                  </a:lnTo>
                  <a:lnTo>
                    <a:pt x="1095" y="2823"/>
                  </a:lnTo>
                  <a:lnTo>
                    <a:pt x="1095" y="2838"/>
                  </a:lnTo>
                  <a:lnTo>
                    <a:pt x="1095" y="2853"/>
                  </a:lnTo>
                  <a:lnTo>
                    <a:pt x="1092" y="2866"/>
                  </a:lnTo>
                  <a:lnTo>
                    <a:pt x="1090" y="2876"/>
                  </a:lnTo>
                  <a:lnTo>
                    <a:pt x="1086" y="2881"/>
                  </a:lnTo>
                  <a:lnTo>
                    <a:pt x="1086" y="2881"/>
                  </a:lnTo>
                  <a:lnTo>
                    <a:pt x="1069" y="2887"/>
                  </a:lnTo>
                  <a:lnTo>
                    <a:pt x="1037" y="2891"/>
                  </a:lnTo>
                  <a:lnTo>
                    <a:pt x="995" y="2894"/>
                  </a:lnTo>
                  <a:lnTo>
                    <a:pt x="937" y="2896"/>
                  </a:lnTo>
                  <a:lnTo>
                    <a:pt x="937" y="2896"/>
                  </a:lnTo>
                  <a:lnTo>
                    <a:pt x="937" y="2896"/>
                  </a:lnTo>
                  <a:lnTo>
                    <a:pt x="886" y="2894"/>
                  </a:lnTo>
                  <a:lnTo>
                    <a:pt x="838" y="2892"/>
                  </a:lnTo>
                  <a:lnTo>
                    <a:pt x="789" y="2889"/>
                  </a:lnTo>
                  <a:lnTo>
                    <a:pt x="745" y="2883"/>
                  </a:lnTo>
                  <a:lnTo>
                    <a:pt x="745" y="2883"/>
                  </a:lnTo>
                  <a:lnTo>
                    <a:pt x="731" y="2879"/>
                  </a:lnTo>
                  <a:lnTo>
                    <a:pt x="720" y="2874"/>
                  </a:lnTo>
                  <a:lnTo>
                    <a:pt x="711" y="2866"/>
                  </a:lnTo>
                  <a:lnTo>
                    <a:pt x="702" y="2857"/>
                  </a:lnTo>
                  <a:lnTo>
                    <a:pt x="702" y="2857"/>
                  </a:lnTo>
                  <a:lnTo>
                    <a:pt x="698" y="2848"/>
                  </a:lnTo>
                  <a:lnTo>
                    <a:pt x="692" y="2838"/>
                  </a:lnTo>
                  <a:lnTo>
                    <a:pt x="687" y="2816"/>
                  </a:lnTo>
                  <a:lnTo>
                    <a:pt x="681" y="2794"/>
                  </a:lnTo>
                  <a:lnTo>
                    <a:pt x="679" y="2769"/>
                  </a:lnTo>
                  <a:lnTo>
                    <a:pt x="679" y="2747"/>
                  </a:lnTo>
                  <a:lnTo>
                    <a:pt x="681" y="2726"/>
                  </a:lnTo>
                  <a:lnTo>
                    <a:pt x="685" y="2693"/>
                  </a:lnTo>
                  <a:lnTo>
                    <a:pt x="685" y="2693"/>
                  </a:lnTo>
                  <a:lnTo>
                    <a:pt x="687" y="2685"/>
                  </a:lnTo>
                  <a:lnTo>
                    <a:pt x="687" y="2685"/>
                  </a:lnTo>
                  <a:lnTo>
                    <a:pt x="689" y="2579"/>
                  </a:lnTo>
                  <a:lnTo>
                    <a:pt x="690" y="2471"/>
                  </a:lnTo>
                  <a:lnTo>
                    <a:pt x="690" y="2471"/>
                  </a:lnTo>
                  <a:lnTo>
                    <a:pt x="694" y="2370"/>
                  </a:lnTo>
                  <a:lnTo>
                    <a:pt x="696" y="2278"/>
                  </a:lnTo>
                  <a:lnTo>
                    <a:pt x="694" y="2196"/>
                  </a:lnTo>
                  <a:lnTo>
                    <a:pt x="692" y="2161"/>
                  </a:lnTo>
                  <a:lnTo>
                    <a:pt x="689" y="2129"/>
                  </a:lnTo>
                  <a:lnTo>
                    <a:pt x="683" y="2099"/>
                  </a:lnTo>
                  <a:lnTo>
                    <a:pt x="677" y="2073"/>
                  </a:lnTo>
                  <a:lnTo>
                    <a:pt x="668" y="2051"/>
                  </a:lnTo>
                  <a:lnTo>
                    <a:pt x="659" y="2032"/>
                  </a:lnTo>
                  <a:lnTo>
                    <a:pt x="648" y="2017"/>
                  </a:lnTo>
                  <a:lnTo>
                    <a:pt x="640" y="2010"/>
                  </a:lnTo>
                  <a:lnTo>
                    <a:pt x="633" y="2006"/>
                  </a:lnTo>
                  <a:lnTo>
                    <a:pt x="625" y="2000"/>
                  </a:lnTo>
                  <a:lnTo>
                    <a:pt x="616" y="1999"/>
                  </a:lnTo>
                  <a:lnTo>
                    <a:pt x="606" y="1997"/>
                  </a:lnTo>
                  <a:lnTo>
                    <a:pt x="597" y="1995"/>
                  </a:lnTo>
                  <a:lnTo>
                    <a:pt x="597" y="1995"/>
                  </a:lnTo>
                  <a:lnTo>
                    <a:pt x="593" y="1995"/>
                  </a:lnTo>
                  <a:lnTo>
                    <a:pt x="593" y="1995"/>
                  </a:lnTo>
                  <a:lnTo>
                    <a:pt x="584" y="1997"/>
                  </a:lnTo>
                  <a:lnTo>
                    <a:pt x="575" y="2000"/>
                  </a:lnTo>
                  <a:lnTo>
                    <a:pt x="564" y="2006"/>
                  </a:lnTo>
                  <a:lnTo>
                    <a:pt x="552" y="2017"/>
                  </a:lnTo>
                  <a:lnTo>
                    <a:pt x="552" y="2017"/>
                  </a:lnTo>
                  <a:lnTo>
                    <a:pt x="547" y="2027"/>
                  </a:lnTo>
                  <a:lnTo>
                    <a:pt x="543" y="2038"/>
                  </a:lnTo>
                  <a:lnTo>
                    <a:pt x="534" y="2064"/>
                  </a:lnTo>
                  <a:lnTo>
                    <a:pt x="524" y="2097"/>
                  </a:lnTo>
                  <a:lnTo>
                    <a:pt x="519" y="2139"/>
                  </a:lnTo>
                  <a:lnTo>
                    <a:pt x="513" y="2183"/>
                  </a:lnTo>
                  <a:lnTo>
                    <a:pt x="508" y="2232"/>
                  </a:lnTo>
                  <a:lnTo>
                    <a:pt x="504" y="2282"/>
                  </a:lnTo>
                  <a:lnTo>
                    <a:pt x="500" y="2336"/>
                  </a:lnTo>
                  <a:lnTo>
                    <a:pt x="498" y="2443"/>
                  </a:lnTo>
                  <a:lnTo>
                    <a:pt x="498" y="2542"/>
                  </a:lnTo>
                  <a:lnTo>
                    <a:pt x="500" y="2586"/>
                  </a:lnTo>
                  <a:lnTo>
                    <a:pt x="504" y="2626"/>
                  </a:lnTo>
                  <a:lnTo>
                    <a:pt x="508" y="2661"/>
                  </a:lnTo>
                  <a:lnTo>
                    <a:pt x="511" y="2687"/>
                  </a:lnTo>
                  <a:lnTo>
                    <a:pt x="511" y="2687"/>
                  </a:lnTo>
                  <a:lnTo>
                    <a:pt x="519" y="2730"/>
                  </a:lnTo>
                  <a:lnTo>
                    <a:pt x="524" y="2769"/>
                  </a:lnTo>
                  <a:lnTo>
                    <a:pt x="526" y="2803"/>
                  </a:lnTo>
                  <a:lnTo>
                    <a:pt x="524" y="2833"/>
                  </a:lnTo>
                  <a:lnTo>
                    <a:pt x="521" y="2855"/>
                  </a:lnTo>
                  <a:lnTo>
                    <a:pt x="517" y="2874"/>
                  </a:lnTo>
                  <a:lnTo>
                    <a:pt x="509" y="2885"/>
                  </a:lnTo>
                  <a:lnTo>
                    <a:pt x="504" y="2891"/>
                  </a:lnTo>
                  <a:lnTo>
                    <a:pt x="500" y="2892"/>
                  </a:lnTo>
                  <a:lnTo>
                    <a:pt x="500" y="2892"/>
                  </a:lnTo>
                  <a:lnTo>
                    <a:pt x="474" y="2898"/>
                  </a:lnTo>
                  <a:lnTo>
                    <a:pt x="437" y="2904"/>
                  </a:lnTo>
                  <a:lnTo>
                    <a:pt x="392" y="2906"/>
                  </a:lnTo>
                  <a:lnTo>
                    <a:pt x="338" y="2907"/>
                  </a:lnTo>
                  <a:lnTo>
                    <a:pt x="338" y="2907"/>
                  </a:lnTo>
                  <a:lnTo>
                    <a:pt x="269" y="2906"/>
                  </a:lnTo>
                  <a:lnTo>
                    <a:pt x="211" y="2902"/>
                  </a:lnTo>
                  <a:lnTo>
                    <a:pt x="168" y="2894"/>
                  </a:lnTo>
                  <a:lnTo>
                    <a:pt x="153" y="2892"/>
                  </a:lnTo>
                  <a:lnTo>
                    <a:pt x="144" y="2889"/>
                  </a:lnTo>
                  <a:lnTo>
                    <a:pt x="144" y="2887"/>
                  </a:lnTo>
                  <a:lnTo>
                    <a:pt x="144" y="2887"/>
                  </a:lnTo>
                  <a:lnTo>
                    <a:pt x="131" y="2864"/>
                  </a:lnTo>
                  <a:lnTo>
                    <a:pt x="125" y="2853"/>
                  </a:lnTo>
                  <a:lnTo>
                    <a:pt x="123" y="2840"/>
                  </a:lnTo>
                  <a:lnTo>
                    <a:pt x="121" y="2825"/>
                  </a:lnTo>
                  <a:lnTo>
                    <a:pt x="123" y="2808"/>
                  </a:lnTo>
                  <a:lnTo>
                    <a:pt x="129" y="2788"/>
                  </a:lnTo>
                  <a:lnTo>
                    <a:pt x="136" y="2766"/>
                  </a:lnTo>
                  <a:lnTo>
                    <a:pt x="136" y="2766"/>
                  </a:lnTo>
                  <a:lnTo>
                    <a:pt x="140" y="2756"/>
                  </a:lnTo>
                  <a:lnTo>
                    <a:pt x="147" y="2749"/>
                  </a:lnTo>
                  <a:lnTo>
                    <a:pt x="155" y="2741"/>
                  </a:lnTo>
                  <a:lnTo>
                    <a:pt x="162" y="2734"/>
                  </a:lnTo>
                  <a:lnTo>
                    <a:pt x="185" y="2723"/>
                  </a:lnTo>
                  <a:lnTo>
                    <a:pt x="211" y="2715"/>
                  </a:lnTo>
                  <a:lnTo>
                    <a:pt x="237" y="2708"/>
                  </a:lnTo>
                  <a:lnTo>
                    <a:pt x="265" y="2704"/>
                  </a:lnTo>
                  <a:lnTo>
                    <a:pt x="293" y="2700"/>
                  </a:lnTo>
                  <a:lnTo>
                    <a:pt x="317" y="2700"/>
                  </a:lnTo>
                  <a:lnTo>
                    <a:pt x="317" y="2700"/>
                  </a:lnTo>
                  <a:lnTo>
                    <a:pt x="317" y="2700"/>
                  </a:lnTo>
                  <a:lnTo>
                    <a:pt x="317" y="2700"/>
                  </a:lnTo>
                  <a:lnTo>
                    <a:pt x="327" y="2700"/>
                  </a:lnTo>
                  <a:lnTo>
                    <a:pt x="334" y="2697"/>
                  </a:lnTo>
                  <a:lnTo>
                    <a:pt x="341" y="2693"/>
                  </a:lnTo>
                  <a:lnTo>
                    <a:pt x="347" y="2689"/>
                  </a:lnTo>
                  <a:lnTo>
                    <a:pt x="347" y="2689"/>
                  </a:lnTo>
                  <a:lnTo>
                    <a:pt x="353" y="2682"/>
                  </a:lnTo>
                  <a:lnTo>
                    <a:pt x="356" y="2674"/>
                  </a:lnTo>
                  <a:lnTo>
                    <a:pt x="360" y="2667"/>
                  </a:lnTo>
                  <a:lnTo>
                    <a:pt x="360" y="2659"/>
                  </a:lnTo>
                  <a:lnTo>
                    <a:pt x="360" y="2659"/>
                  </a:lnTo>
                  <a:lnTo>
                    <a:pt x="362" y="2390"/>
                  </a:lnTo>
                  <a:lnTo>
                    <a:pt x="366" y="2148"/>
                  </a:lnTo>
                  <a:lnTo>
                    <a:pt x="371" y="1915"/>
                  </a:lnTo>
                  <a:lnTo>
                    <a:pt x="371" y="1915"/>
                  </a:lnTo>
                  <a:lnTo>
                    <a:pt x="371" y="1887"/>
                  </a:lnTo>
                  <a:lnTo>
                    <a:pt x="373" y="1818"/>
                  </a:lnTo>
                  <a:lnTo>
                    <a:pt x="381" y="1717"/>
                  </a:lnTo>
                  <a:lnTo>
                    <a:pt x="386" y="1657"/>
                  </a:lnTo>
                  <a:lnTo>
                    <a:pt x="394" y="1595"/>
                  </a:lnTo>
                  <a:lnTo>
                    <a:pt x="403" y="1532"/>
                  </a:lnTo>
                  <a:lnTo>
                    <a:pt x="414" y="1467"/>
                  </a:lnTo>
                  <a:lnTo>
                    <a:pt x="429" y="1403"/>
                  </a:lnTo>
                  <a:lnTo>
                    <a:pt x="446" y="1344"/>
                  </a:lnTo>
                  <a:lnTo>
                    <a:pt x="457" y="1314"/>
                  </a:lnTo>
                  <a:lnTo>
                    <a:pt x="467" y="1286"/>
                  </a:lnTo>
                  <a:lnTo>
                    <a:pt x="478" y="1260"/>
                  </a:lnTo>
                  <a:lnTo>
                    <a:pt x="491" y="1233"/>
                  </a:lnTo>
                  <a:lnTo>
                    <a:pt x="504" y="1211"/>
                  </a:lnTo>
                  <a:lnTo>
                    <a:pt x="519" y="1189"/>
                  </a:lnTo>
                  <a:lnTo>
                    <a:pt x="534" y="1170"/>
                  </a:lnTo>
                  <a:lnTo>
                    <a:pt x="549" y="1153"/>
                  </a:lnTo>
                  <a:lnTo>
                    <a:pt x="549" y="1153"/>
                  </a:lnTo>
                  <a:lnTo>
                    <a:pt x="556" y="1146"/>
                  </a:lnTo>
                  <a:lnTo>
                    <a:pt x="560" y="1136"/>
                  </a:lnTo>
                  <a:lnTo>
                    <a:pt x="564" y="1127"/>
                  </a:lnTo>
                  <a:lnTo>
                    <a:pt x="567" y="1116"/>
                  </a:lnTo>
                  <a:lnTo>
                    <a:pt x="569" y="1097"/>
                  </a:lnTo>
                  <a:lnTo>
                    <a:pt x="571" y="1082"/>
                  </a:lnTo>
                  <a:lnTo>
                    <a:pt x="571" y="1082"/>
                  </a:lnTo>
                  <a:lnTo>
                    <a:pt x="569" y="1071"/>
                  </a:lnTo>
                  <a:lnTo>
                    <a:pt x="567" y="1062"/>
                  </a:lnTo>
                  <a:lnTo>
                    <a:pt x="562" y="1045"/>
                  </a:lnTo>
                  <a:lnTo>
                    <a:pt x="552" y="1034"/>
                  </a:lnTo>
                  <a:lnTo>
                    <a:pt x="545" y="1026"/>
                  </a:lnTo>
                  <a:lnTo>
                    <a:pt x="545" y="1026"/>
                  </a:lnTo>
                  <a:lnTo>
                    <a:pt x="536" y="1019"/>
                  </a:lnTo>
                  <a:lnTo>
                    <a:pt x="526" y="1015"/>
                  </a:lnTo>
                  <a:lnTo>
                    <a:pt x="504" y="1006"/>
                  </a:lnTo>
                  <a:lnTo>
                    <a:pt x="504" y="1006"/>
                  </a:lnTo>
                  <a:lnTo>
                    <a:pt x="504" y="983"/>
                  </a:lnTo>
                  <a:lnTo>
                    <a:pt x="502" y="961"/>
                  </a:lnTo>
                  <a:lnTo>
                    <a:pt x="496" y="940"/>
                  </a:lnTo>
                  <a:lnTo>
                    <a:pt x="491" y="918"/>
                  </a:lnTo>
                  <a:lnTo>
                    <a:pt x="483" y="898"/>
                  </a:lnTo>
                  <a:lnTo>
                    <a:pt x="474" y="877"/>
                  </a:lnTo>
                  <a:lnTo>
                    <a:pt x="463" y="858"/>
                  </a:lnTo>
                  <a:lnTo>
                    <a:pt x="450" y="840"/>
                  </a:lnTo>
                  <a:lnTo>
                    <a:pt x="450" y="840"/>
                  </a:lnTo>
                  <a:lnTo>
                    <a:pt x="431" y="817"/>
                  </a:lnTo>
                  <a:lnTo>
                    <a:pt x="409" y="799"/>
                  </a:lnTo>
                  <a:lnTo>
                    <a:pt x="386" y="782"/>
                  </a:lnTo>
                  <a:lnTo>
                    <a:pt x="362" y="769"/>
                  </a:lnTo>
                  <a:lnTo>
                    <a:pt x="336" y="758"/>
                  </a:lnTo>
                  <a:lnTo>
                    <a:pt x="308" y="750"/>
                  </a:lnTo>
                  <a:lnTo>
                    <a:pt x="280" y="746"/>
                  </a:lnTo>
                  <a:lnTo>
                    <a:pt x="252" y="744"/>
                  </a:lnTo>
                  <a:lnTo>
                    <a:pt x="252" y="744"/>
                  </a:lnTo>
                  <a:lnTo>
                    <a:pt x="226" y="744"/>
                  </a:lnTo>
                  <a:lnTo>
                    <a:pt x="202" y="748"/>
                  </a:lnTo>
                  <a:lnTo>
                    <a:pt x="179" y="754"/>
                  </a:lnTo>
                  <a:lnTo>
                    <a:pt x="155" y="763"/>
                  </a:lnTo>
                  <a:lnTo>
                    <a:pt x="155" y="763"/>
                  </a:lnTo>
                  <a:lnTo>
                    <a:pt x="146" y="741"/>
                  </a:lnTo>
                  <a:lnTo>
                    <a:pt x="138" y="717"/>
                  </a:lnTo>
                  <a:lnTo>
                    <a:pt x="133" y="692"/>
                  </a:lnTo>
                  <a:lnTo>
                    <a:pt x="129" y="668"/>
                  </a:lnTo>
                  <a:lnTo>
                    <a:pt x="125" y="642"/>
                  </a:lnTo>
                  <a:lnTo>
                    <a:pt x="123" y="616"/>
                  </a:lnTo>
                  <a:lnTo>
                    <a:pt x="123" y="590"/>
                  </a:lnTo>
                  <a:lnTo>
                    <a:pt x="125" y="563"/>
                  </a:lnTo>
                  <a:lnTo>
                    <a:pt x="125" y="563"/>
                  </a:lnTo>
                  <a:lnTo>
                    <a:pt x="129" y="537"/>
                  </a:lnTo>
                  <a:lnTo>
                    <a:pt x="133" y="513"/>
                  </a:lnTo>
                  <a:lnTo>
                    <a:pt x="138" y="489"/>
                  </a:lnTo>
                  <a:lnTo>
                    <a:pt x="146" y="465"/>
                  </a:lnTo>
                  <a:lnTo>
                    <a:pt x="153" y="442"/>
                  </a:lnTo>
                  <a:lnTo>
                    <a:pt x="162" y="418"/>
                  </a:lnTo>
                  <a:lnTo>
                    <a:pt x="181" y="375"/>
                  </a:lnTo>
                  <a:lnTo>
                    <a:pt x="205" y="332"/>
                  </a:lnTo>
                  <a:lnTo>
                    <a:pt x="233" y="293"/>
                  </a:lnTo>
                  <a:lnTo>
                    <a:pt x="263" y="256"/>
                  </a:lnTo>
                  <a:lnTo>
                    <a:pt x="297" y="222"/>
                  </a:lnTo>
                  <a:lnTo>
                    <a:pt x="334" y="192"/>
                  </a:lnTo>
                  <a:lnTo>
                    <a:pt x="373" y="164"/>
                  </a:lnTo>
                  <a:lnTo>
                    <a:pt x="414" y="140"/>
                  </a:lnTo>
                  <a:lnTo>
                    <a:pt x="457" y="121"/>
                  </a:lnTo>
                  <a:lnTo>
                    <a:pt x="480" y="112"/>
                  </a:lnTo>
                  <a:lnTo>
                    <a:pt x="504" y="104"/>
                  </a:lnTo>
                  <a:lnTo>
                    <a:pt x="526" y="99"/>
                  </a:lnTo>
                  <a:lnTo>
                    <a:pt x="550" y="93"/>
                  </a:lnTo>
                  <a:lnTo>
                    <a:pt x="575" y="89"/>
                  </a:lnTo>
                  <a:lnTo>
                    <a:pt x="599" y="86"/>
                  </a:lnTo>
                  <a:lnTo>
                    <a:pt x="623" y="84"/>
                  </a:lnTo>
                  <a:lnTo>
                    <a:pt x="648" y="84"/>
                  </a:lnTo>
                  <a:lnTo>
                    <a:pt x="648" y="84"/>
                  </a:lnTo>
                  <a:lnTo>
                    <a:pt x="674" y="84"/>
                  </a:lnTo>
                  <a:lnTo>
                    <a:pt x="700" y="86"/>
                  </a:lnTo>
                  <a:lnTo>
                    <a:pt x="700" y="86"/>
                  </a:lnTo>
                  <a:lnTo>
                    <a:pt x="724" y="89"/>
                  </a:lnTo>
                  <a:lnTo>
                    <a:pt x="750" y="93"/>
                  </a:lnTo>
                  <a:lnTo>
                    <a:pt x="774" y="101"/>
                  </a:lnTo>
                  <a:lnTo>
                    <a:pt x="799" y="108"/>
                  </a:lnTo>
                  <a:lnTo>
                    <a:pt x="823" y="116"/>
                  </a:lnTo>
                  <a:lnTo>
                    <a:pt x="845" y="127"/>
                  </a:lnTo>
                  <a:lnTo>
                    <a:pt x="868" y="138"/>
                  </a:lnTo>
                  <a:lnTo>
                    <a:pt x="890" y="149"/>
                  </a:lnTo>
                  <a:lnTo>
                    <a:pt x="912" y="164"/>
                  </a:lnTo>
                  <a:lnTo>
                    <a:pt x="933" y="179"/>
                  </a:lnTo>
                  <a:lnTo>
                    <a:pt x="954" y="194"/>
                  </a:lnTo>
                  <a:lnTo>
                    <a:pt x="972" y="213"/>
                  </a:lnTo>
                  <a:lnTo>
                    <a:pt x="991" y="229"/>
                  </a:lnTo>
                  <a:lnTo>
                    <a:pt x="1008" y="250"/>
                  </a:lnTo>
                  <a:lnTo>
                    <a:pt x="1026" y="270"/>
                  </a:lnTo>
                  <a:lnTo>
                    <a:pt x="1041" y="293"/>
                  </a:lnTo>
                  <a:lnTo>
                    <a:pt x="1041" y="293"/>
                  </a:lnTo>
                  <a:lnTo>
                    <a:pt x="1056" y="313"/>
                  </a:lnTo>
                  <a:lnTo>
                    <a:pt x="1069" y="336"/>
                  </a:lnTo>
                  <a:lnTo>
                    <a:pt x="1080" y="358"/>
                  </a:lnTo>
                  <a:lnTo>
                    <a:pt x="1093" y="382"/>
                  </a:lnTo>
                  <a:lnTo>
                    <a:pt x="1103" y="407"/>
                  </a:lnTo>
                  <a:lnTo>
                    <a:pt x="1112" y="431"/>
                  </a:lnTo>
                  <a:lnTo>
                    <a:pt x="1120" y="455"/>
                  </a:lnTo>
                  <a:lnTo>
                    <a:pt x="1127" y="479"/>
                  </a:lnTo>
                  <a:lnTo>
                    <a:pt x="1133" y="506"/>
                  </a:lnTo>
                  <a:lnTo>
                    <a:pt x="1138" y="530"/>
                  </a:lnTo>
                  <a:lnTo>
                    <a:pt x="1142" y="556"/>
                  </a:lnTo>
                  <a:lnTo>
                    <a:pt x="1144" y="582"/>
                  </a:lnTo>
                  <a:lnTo>
                    <a:pt x="1146" y="608"/>
                  </a:lnTo>
                  <a:lnTo>
                    <a:pt x="1146" y="634"/>
                  </a:lnTo>
                  <a:lnTo>
                    <a:pt x="1146" y="659"/>
                  </a:lnTo>
                  <a:lnTo>
                    <a:pt x="1144" y="685"/>
                  </a:lnTo>
                  <a:lnTo>
                    <a:pt x="1144" y="685"/>
                  </a:lnTo>
                  <a:lnTo>
                    <a:pt x="1140" y="709"/>
                  </a:lnTo>
                  <a:lnTo>
                    <a:pt x="1136" y="731"/>
                  </a:lnTo>
                  <a:lnTo>
                    <a:pt x="1131" y="754"/>
                  </a:lnTo>
                  <a:lnTo>
                    <a:pt x="1125" y="774"/>
                  </a:lnTo>
                  <a:lnTo>
                    <a:pt x="1118" y="795"/>
                  </a:lnTo>
                  <a:lnTo>
                    <a:pt x="1110" y="815"/>
                  </a:lnTo>
                  <a:lnTo>
                    <a:pt x="1101" y="834"/>
                  </a:lnTo>
                  <a:lnTo>
                    <a:pt x="1092" y="853"/>
                  </a:lnTo>
                  <a:lnTo>
                    <a:pt x="1080" y="870"/>
                  </a:lnTo>
                  <a:lnTo>
                    <a:pt x="1067" y="886"/>
                  </a:lnTo>
                  <a:lnTo>
                    <a:pt x="1054" y="903"/>
                  </a:lnTo>
                  <a:lnTo>
                    <a:pt x="1041" y="918"/>
                  </a:lnTo>
                  <a:lnTo>
                    <a:pt x="1026" y="931"/>
                  </a:lnTo>
                  <a:lnTo>
                    <a:pt x="1011" y="944"/>
                  </a:lnTo>
                  <a:lnTo>
                    <a:pt x="995" y="957"/>
                  </a:lnTo>
                  <a:lnTo>
                    <a:pt x="978" y="968"/>
                  </a:lnTo>
                  <a:lnTo>
                    <a:pt x="978" y="968"/>
                  </a:lnTo>
                  <a:lnTo>
                    <a:pt x="959" y="978"/>
                  </a:lnTo>
                  <a:lnTo>
                    <a:pt x="940" y="987"/>
                  </a:lnTo>
                  <a:lnTo>
                    <a:pt x="899" y="1004"/>
                  </a:lnTo>
                  <a:lnTo>
                    <a:pt x="856" y="1015"/>
                  </a:lnTo>
                  <a:lnTo>
                    <a:pt x="810" y="1024"/>
                  </a:lnTo>
                  <a:lnTo>
                    <a:pt x="810" y="1024"/>
                  </a:lnTo>
                  <a:close/>
                  <a:moveTo>
                    <a:pt x="297" y="1196"/>
                  </a:moveTo>
                  <a:lnTo>
                    <a:pt x="297" y="1196"/>
                  </a:lnTo>
                  <a:lnTo>
                    <a:pt x="304" y="1241"/>
                  </a:lnTo>
                  <a:lnTo>
                    <a:pt x="308" y="1288"/>
                  </a:lnTo>
                  <a:lnTo>
                    <a:pt x="310" y="1334"/>
                  </a:lnTo>
                  <a:lnTo>
                    <a:pt x="308" y="1381"/>
                  </a:lnTo>
                  <a:lnTo>
                    <a:pt x="304" y="1426"/>
                  </a:lnTo>
                  <a:lnTo>
                    <a:pt x="299" y="1444"/>
                  </a:lnTo>
                  <a:lnTo>
                    <a:pt x="295" y="1465"/>
                  </a:lnTo>
                  <a:lnTo>
                    <a:pt x="289" y="1482"/>
                  </a:lnTo>
                  <a:lnTo>
                    <a:pt x="282" y="1498"/>
                  </a:lnTo>
                  <a:lnTo>
                    <a:pt x="274" y="1513"/>
                  </a:lnTo>
                  <a:lnTo>
                    <a:pt x="265" y="1526"/>
                  </a:lnTo>
                  <a:lnTo>
                    <a:pt x="265" y="1526"/>
                  </a:lnTo>
                  <a:lnTo>
                    <a:pt x="252" y="1539"/>
                  </a:lnTo>
                  <a:lnTo>
                    <a:pt x="237" y="1549"/>
                  </a:lnTo>
                  <a:lnTo>
                    <a:pt x="220" y="1554"/>
                  </a:lnTo>
                  <a:lnTo>
                    <a:pt x="202" y="1556"/>
                  </a:lnTo>
                  <a:lnTo>
                    <a:pt x="202" y="1556"/>
                  </a:lnTo>
                  <a:lnTo>
                    <a:pt x="202" y="1556"/>
                  </a:lnTo>
                  <a:lnTo>
                    <a:pt x="179" y="1554"/>
                  </a:lnTo>
                  <a:lnTo>
                    <a:pt x="179" y="1554"/>
                  </a:lnTo>
                  <a:lnTo>
                    <a:pt x="155" y="1547"/>
                  </a:lnTo>
                  <a:lnTo>
                    <a:pt x="146" y="1543"/>
                  </a:lnTo>
                  <a:lnTo>
                    <a:pt x="136" y="1538"/>
                  </a:lnTo>
                  <a:lnTo>
                    <a:pt x="127" y="1532"/>
                  </a:lnTo>
                  <a:lnTo>
                    <a:pt x="119" y="1526"/>
                  </a:lnTo>
                  <a:lnTo>
                    <a:pt x="112" y="1519"/>
                  </a:lnTo>
                  <a:lnTo>
                    <a:pt x="106" y="1510"/>
                  </a:lnTo>
                  <a:lnTo>
                    <a:pt x="106" y="1510"/>
                  </a:lnTo>
                  <a:lnTo>
                    <a:pt x="99" y="1495"/>
                  </a:lnTo>
                  <a:lnTo>
                    <a:pt x="95" y="1476"/>
                  </a:lnTo>
                  <a:lnTo>
                    <a:pt x="91" y="1459"/>
                  </a:lnTo>
                  <a:lnTo>
                    <a:pt x="91" y="1439"/>
                  </a:lnTo>
                  <a:lnTo>
                    <a:pt x="93" y="1420"/>
                  </a:lnTo>
                  <a:lnTo>
                    <a:pt x="95" y="1400"/>
                  </a:lnTo>
                  <a:lnTo>
                    <a:pt x="99" y="1381"/>
                  </a:lnTo>
                  <a:lnTo>
                    <a:pt x="105" y="1364"/>
                  </a:lnTo>
                  <a:lnTo>
                    <a:pt x="105" y="1364"/>
                  </a:lnTo>
                  <a:lnTo>
                    <a:pt x="131" y="1273"/>
                  </a:lnTo>
                  <a:lnTo>
                    <a:pt x="131" y="1273"/>
                  </a:lnTo>
                  <a:lnTo>
                    <a:pt x="162" y="1174"/>
                  </a:lnTo>
                  <a:lnTo>
                    <a:pt x="162" y="1174"/>
                  </a:lnTo>
                  <a:lnTo>
                    <a:pt x="164" y="1161"/>
                  </a:lnTo>
                  <a:lnTo>
                    <a:pt x="162" y="1148"/>
                  </a:lnTo>
                  <a:lnTo>
                    <a:pt x="157" y="1136"/>
                  </a:lnTo>
                  <a:lnTo>
                    <a:pt x="147" y="1127"/>
                  </a:lnTo>
                  <a:lnTo>
                    <a:pt x="147" y="1127"/>
                  </a:lnTo>
                  <a:lnTo>
                    <a:pt x="133" y="1114"/>
                  </a:lnTo>
                  <a:lnTo>
                    <a:pt x="119" y="1099"/>
                  </a:lnTo>
                  <a:lnTo>
                    <a:pt x="119" y="1099"/>
                  </a:lnTo>
                  <a:lnTo>
                    <a:pt x="110" y="1086"/>
                  </a:lnTo>
                  <a:lnTo>
                    <a:pt x="101" y="1073"/>
                  </a:lnTo>
                  <a:lnTo>
                    <a:pt x="95" y="1058"/>
                  </a:lnTo>
                  <a:lnTo>
                    <a:pt x="90" y="1041"/>
                  </a:lnTo>
                  <a:lnTo>
                    <a:pt x="86" y="1026"/>
                  </a:lnTo>
                  <a:lnTo>
                    <a:pt x="84" y="1009"/>
                  </a:lnTo>
                  <a:lnTo>
                    <a:pt x="84" y="993"/>
                  </a:lnTo>
                  <a:lnTo>
                    <a:pt x="84" y="976"/>
                  </a:lnTo>
                  <a:lnTo>
                    <a:pt x="84" y="976"/>
                  </a:lnTo>
                  <a:lnTo>
                    <a:pt x="88" y="959"/>
                  </a:lnTo>
                  <a:lnTo>
                    <a:pt x="91" y="944"/>
                  </a:lnTo>
                  <a:lnTo>
                    <a:pt x="97" y="929"/>
                  </a:lnTo>
                  <a:lnTo>
                    <a:pt x="105" y="914"/>
                  </a:lnTo>
                  <a:lnTo>
                    <a:pt x="114" y="899"/>
                  </a:lnTo>
                  <a:lnTo>
                    <a:pt x="123" y="886"/>
                  </a:lnTo>
                  <a:lnTo>
                    <a:pt x="134" y="875"/>
                  </a:lnTo>
                  <a:lnTo>
                    <a:pt x="147" y="864"/>
                  </a:lnTo>
                  <a:lnTo>
                    <a:pt x="147" y="864"/>
                  </a:lnTo>
                  <a:lnTo>
                    <a:pt x="159" y="856"/>
                  </a:lnTo>
                  <a:lnTo>
                    <a:pt x="172" y="849"/>
                  </a:lnTo>
                  <a:lnTo>
                    <a:pt x="183" y="842"/>
                  </a:lnTo>
                  <a:lnTo>
                    <a:pt x="196" y="838"/>
                  </a:lnTo>
                  <a:lnTo>
                    <a:pt x="209" y="832"/>
                  </a:lnTo>
                  <a:lnTo>
                    <a:pt x="224" y="830"/>
                  </a:lnTo>
                  <a:lnTo>
                    <a:pt x="237" y="828"/>
                  </a:lnTo>
                  <a:lnTo>
                    <a:pt x="252" y="828"/>
                  </a:lnTo>
                  <a:lnTo>
                    <a:pt x="252" y="828"/>
                  </a:lnTo>
                  <a:lnTo>
                    <a:pt x="271" y="828"/>
                  </a:lnTo>
                  <a:lnTo>
                    <a:pt x="289" y="832"/>
                  </a:lnTo>
                  <a:lnTo>
                    <a:pt x="308" y="838"/>
                  </a:lnTo>
                  <a:lnTo>
                    <a:pt x="325" y="845"/>
                  </a:lnTo>
                  <a:lnTo>
                    <a:pt x="341" y="855"/>
                  </a:lnTo>
                  <a:lnTo>
                    <a:pt x="356" y="864"/>
                  </a:lnTo>
                  <a:lnTo>
                    <a:pt x="371" y="877"/>
                  </a:lnTo>
                  <a:lnTo>
                    <a:pt x="384" y="892"/>
                  </a:lnTo>
                  <a:lnTo>
                    <a:pt x="384" y="892"/>
                  </a:lnTo>
                  <a:lnTo>
                    <a:pt x="394" y="905"/>
                  </a:lnTo>
                  <a:lnTo>
                    <a:pt x="401" y="920"/>
                  </a:lnTo>
                  <a:lnTo>
                    <a:pt x="409" y="935"/>
                  </a:lnTo>
                  <a:lnTo>
                    <a:pt x="414" y="950"/>
                  </a:lnTo>
                  <a:lnTo>
                    <a:pt x="416" y="967"/>
                  </a:lnTo>
                  <a:lnTo>
                    <a:pt x="420" y="983"/>
                  </a:lnTo>
                  <a:lnTo>
                    <a:pt x="420" y="998"/>
                  </a:lnTo>
                  <a:lnTo>
                    <a:pt x="418" y="1015"/>
                  </a:lnTo>
                  <a:lnTo>
                    <a:pt x="418" y="1015"/>
                  </a:lnTo>
                  <a:lnTo>
                    <a:pt x="416" y="1032"/>
                  </a:lnTo>
                  <a:lnTo>
                    <a:pt x="411" y="1049"/>
                  </a:lnTo>
                  <a:lnTo>
                    <a:pt x="405" y="1064"/>
                  </a:lnTo>
                  <a:lnTo>
                    <a:pt x="397" y="1079"/>
                  </a:lnTo>
                  <a:lnTo>
                    <a:pt x="390" y="1092"/>
                  </a:lnTo>
                  <a:lnTo>
                    <a:pt x="379" y="1105"/>
                  </a:lnTo>
                  <a:lnTo>
                    <a:pt x="368" y="1118"/>
                  </a:lnTo>
                  <a:lnTo>
                    <a:pt x="356" y="1127"/>
                  </a:lnTo>
                  <a:lnTo>
                    <a:pt x="356" y="1127"/>
                  </a:lnTo>
                  <a:lnTo>
                    <a:pt x="340" y="1140"/>
                  </a:lnTo>
                  <a:lnTo>
                    <a:pt x="321" y="1149"/>
                  </a:lnTo>
                  <a:lnTo>
                    <a:pt x="321" y="1149"/>
                  </a:lnTo>
                  <a:lnTo>
                    <a:pt x="313" y="1153"/>
                  </a:lnTo>
                  <a:lnTo>
                    <a:pt x="308" y="1157"/>
                  </a:lnTo>
                  <a:lnTo>
                    <a:pt x="304" y="1163"/>
                  </a:lnTo>
                  <a:lnTo>
                    <a:pt x="300" y="1168"/>
                  </a:lnTo>
                  <a:lnTo>
                    <a:pt x="297" y="1176"/>
                  </a:lnTo>
                  <a:lnTo>
                    <a:pt x="297" y="1181"/>
                  </a:lnTo>
                  <a:lnTo>
                    <a:pt x="295" y="1189"/>
                  </a:lnTo>
                  <a:lnTo>
                    <a:pt x="297" y="1196"/>
                  </a:lnTo>
                  <a:lnTo>
                    <a:pt x="297" y="1196"/>
                  </a:lnTo>
                  <a:close/>
                  <a:moveTo>
                    <a:pt x="384" y="1211"/>
                  </a:moveTo>
                  <a:lnTo>
                    <a:pt x="384" y="1211"/>
                  </a:lnTo>
                  <a:lnTo>
                    <a:pt x="407" y="1194"/>
                  </a:lnTo>
                  <a:lnTo>
                    <a:pt x="407" y="1194"/>
                  </a:lnTo>
                  <a:lnTo>
                    <a:pt x="427" y="1176"/>
                  </a:lnTo>
                  <a:lnTo>
                    <a:pt x="427" y="1176"/>
                  </a:lnTo>
                  <a:lnTo>
                    <a:pt x="409" y="1215"/>
                  </a:lnTo>
                  <a:lnTo>
                    <a:pt x="390" y="1256"/>
                  </a:lnTo>
                  <a:lnTo>
                    <a:pt x="390" y="1256"/>
                  </a:lnTo>
                  <a:lnTo>
                    <a:pt x="384" y="1211"/>
                  </a:lnTo>
                  <a:lnTo>
                    <a:pt x="384" y="1211"/>
                  </a:lnTo>
                  <a:close/>
                  <a:moveTo>
                    <a:pt x="606" y="2469"/>
                  </a:moveTo>
                  <a:lnTo>
                    <a:pt x="606" y="2469"/>
                  </a:lnTo>
                  <a:lnTo>
                    <a:pt x="605" y="2575"/>
                  </a:lnTo>
                  <a:lnTo>
                    <a:pt x="603" y="2682"/>
                  </a:lnTo>
                  <a:lnTo>
                    <a:pt x="603" y="2682"/>
                  </a:lnTo>
                  <a:lnTo>
                    <a:pt x="599" y="2700"/>
                  </a:lnTo>
                  <a:lnTo>
                    <a:pt x="599" y="2700"/>
                  </a:lnTo>
                  <a:lnTo>
                    <a:pt x="593" y="2670"/>
                  </a:lnTo>
                  <a:lnTo>
                    <a:pt x="593" y="2670"/>
                  </a:lnTo>
                  <a:lnTo>
                    <a:pt x="590" y="2648"/>
                  </a:lnTo>
                  <a:lnTo>
                    <a:pt x="586" y="2620"/>
                  </a:lnTo>
                  <a:lnTo>
                    <a:pt x="582" y="2558"/>
                  </a:lnTo>
                  <a:lnTo>
                    <a:pt x="582" y="2488"/>
                  </a:lnTo>
                  <a:lnTo>
                    <a:pt x="582" y="2409"/>
                  </a:lnTo>
                  <a:lnTo>
                    <a:pt x="586" y="2331"/>
                  </a:lnTo>
                  <a:lnTo>
                    <a:pt x="590" y="2256"/>
                  </a:lnTo>
                  <a:lnTo>
                    <a:pt x="597" y="2187"/>
                  </a:lnTo>
                  <a:lnTo>
                    <a:pt x="605" y="2131"/>
                  </a:lnTo>
                  <a:lnTo>
                    <a:pt x="605" y="2131"/>
                  </a:lnTo>
                  <a:lnTo>
                    <a:pt x="608" y="2163"/>
                  </a:lnTo>
                  <a:lnTo>
                    <a:pt x="610" y="2202"/>
                  </a:lnTo>
                  <a:lnTo>
                    <a:pt x="610" y="2290"/>
                  </a:lnTo>
                  <a:lnTo>
                    <a:pt x="610" y="2381"/>
                  </a:lnTo>
                  <a:lnTo>
                    <a:pt x="606" y="2469"/>
                  </a:lnTo>
                  <a:lnTo>
                    <a:pt x="606" y="246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 name="îş1ïḍe"/>
            <p:cNvSpPr>
              <a:spLocks/>
            </p:cNvSpPr>
            <p:nvPr/>
          </p:nvSpPr>
          <p:spPr bwMode="auto">
            <a:xfrm flipH="1">
              <a:off x="5452849" y="3816565"/>
              <a:ext cx="135883" cy="175419"/>
            </a:xfrm>
            <a:custGeom>
              <a:avLst/>
              <a:gdLst>
                <a:gd name="T0" fmla="*/ 6 w 280"/>
                <a:gd name="T1" fmla="*/ 71 h 390"/>
                <a:gd name="T2" fmla="*/ 6 w 280"/>
                <a:gd name="T3" fmla="*/ 75 h 390"/>
                <a:gd name="T4" fmla="*/ 30 w 280"/>
                <a:gd name="T5" fmla="*/ 205 h 390"/>
                <a:gd name="T6" fmla="*/ 53 w 280"/>
                <a:gd name="T7" fmla="*/ 355 h 390"/>
                <a:gd name="T8" fmla="*/ 54 w 280"/>
                <a:gd name="T9" fmla="*/ 362 h 390"/>
                <a:gd name="T10" fmla="*/ 64 w 280"/>
                <a:gd name="T11" fmla="*/ 379 h 390"/>
                <a:gd name="T12" fmla="*/ 71 w 280"/>
                <a:gd name="T13" fmla="*/ 385 h 390"/>
                <a:gd name="T14" fmla="*/ 94 w 280"/>
                <a:gd name="T15" fmla="*/ 390 h 390"/>
                <a:gd name="T16" fmla="*/ 107 w 280"/>
                <a:gd name="T17" fmla="*/ 388 h 390"/>
                <a:gd name="T18" fmla="*/ 133 w 280"/>
                <a:gd name="T19" fmla="*/ 379 h 390"/>
                <a:gd name="T20" fmla="*/ 176 w 280"/>
                <a:gd name="T21" fmla="*/ 360 h 390"/>
                <a:gd name="T22" fmla="*/ 211 w 280"/>
                <a:gd name="T23" fmla="*/ 338 h 390"/>
                <a:gd name="T24" fmla="*/ 237 w 280"/>
                <a:gd name="T25" fmla="*/ 315 h 390"/>
                <a:gd name="T26" fmla="*/ 256 w 280"/>
                <a:gd name="T27" fmla="*/ 293 h 390"/>
                <a:gd name="T28" fmla="*/ 269 w 280"/>
                <a:gd name="T29" fmla="*/ 271 h 390"/>
                <a:gd name="T30" fmla="*/ 278 w 280"/>
                <a:gd name="T31" fmla="*/ 239 h 390"/>
                <a:gd name="T32" fmla="*/ 280 w 280"/>
                <a:gd name="T33" fmla="*/ 218 h 390"/>
                <a:gd name="T34" fmla="*/ 275 w 280"/>
                <a:gd name="T35" fmla="*/ 179 h 390"/>
                <a:gd name="T36" fmla="*/ 263 w 280"/>
                <a:gd name="T37" fmla="*/ 144 h 390"/>
                <a:gd name="T38" fmla="*/ 245 w 280"/>
                <a:gd name="T39" fmla="*/ 110 h 390"/>
                <a:gd name="T40" fmla="*/ 219 w 280"/>
                <a:gd name="T41" fmla="*/ 80 h 390"/>
                <a:gd name="T42" fmla="*/ 187 w 280"/>
                <a:gd name="T43" fmla="*/ 54 h 390"/>
                <a:gd name="T44" fmla="*/ 148 w 280"/>
                <a:gd name="T45" fmla="*/ 32 h 390"/>
                <a:gd name="T46" fmla="*/ 103 w 280"/>
                <a:gd name="T47" fmla="*/ 15 h 390"/>
                <a:gd name="T48" fmla="*/ 51 w 280"/>
                <a:gd name="T49" fmla="*/ 2 h 390"/>
                <a:gd name="T50" fmla="*/ 41 w 280"/>
                <a:gd name="T51" fmla="*/ 0 h 390"/>
                <a:gd name="T52" fmla="*/ 21 w 280"/>
                <a:gd name="T53" fmla="*/ 6 h 390"/>
                <a:gd name="T54" fmla="*/ 13 w 280"/>
                <a:gd name="T55" fmla="*/ 13 h 390"/>
                <a:gd name="T56" fmla="*/ 2 w 280"/>
                <a:gd name="T57" fmla="*/ 30 h 390"/>
                <a:gd name="T58" fmla="*/ 2 w 280"/>
                <a:gd name="T59" fmla="*/ 50 h 390"/>
                <a:gd name="T60" fmla="*/ 6 w 280"/>
                <a:gd name="T61" fmla="*/ 71 h 390"/>
                <a:gd name="T62" fmla="*/ 129 w 280"/>
                <a:gd name="T63" fmla="*/ 289 h 390"/>
                <a:gd name="T64" fmla="*/ 114 w 280"/>
                <a:gd name="T65" fmla="*/ 192 h 390"/>
                <a:gd name="T66" fmla="*/ 97 w 280"/>
                <a:gd name="T67" fmla="*/ 103 h 390"/>
                <a:gd name="T68" fmla="*/ 140 w 280"/>
                <a:gd name="T69" fmla="*/ 123 h 390"/>
                <a:gd name="T70" fmla="*/ 170 w 280"/>
                <a:gd name="T71" fmla="*/ 151 h 390"/>
                <a:gd name="T72" fmla="*/ 189 w 280"/>
                <a:gd name="T73" fmla="*/ 183 h 390"/>
                <a:gd name="T74" fmla="*/ 196 w 280"/>
                <a:gd name="T75" fmla="*/ 220 h 390"/>
                <a:gd name="T76" fmla="*/ 194 w 280"/>
                <a:gd name="T77" fmla="*/ 231 h 390"/>
                <a:gd name="T78" fmla="*/ 183 w 280"/>
                <a:gd name="T79" fmla="*/ 252 h 390"/>
                <a:gd name="T80" fmla="*/ 165 w 280"/>
                <a:gd name="T81" fmla="*/ 269 h 390"/>
                <a:gd name="T82" fmla="*/ 129 w 280"/>
                <a:gd name="T83" fmla="*/ 289 h 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80" h="390">
                  <a:moveTo>
                    <a:pt x="6" y="71"/>
                  </a:moveTo>
                  <a:lnTo>
                    <a:pt x="6" y="71"/>
                  </a:lnTo>
                  <a:lnTo>
                    <a:pt x="6" y="75"/>
                  </a:lnTo>
                  <a:lnTo>
                    <a:pt x="6" y="75"/>
                  </a:lnTo>
                  <a:lnTo>
                    <a:pt x="19" y="136"/>
                  </a:lnTo>
                  <a:lnTo>
                    <a:pt x="30" y="205"/>
                  </a:lnTo>
                  <a:lnTo>
                    <a:pt x="41" y="276"/>
                  </a:lnTo>
                  <a:lnTo>
                    <a:pt x="53" y="355"/>
                  </a:lnTo>
                  <a:lnTo>
                    <a:pt x="53" y="355"/>
                  </a:lnTo>
                  <a:lnTo>
                    <a:pt x="54" y="362"/>
                  </a:lnTo>
                  <a:lnTo>
                    <a:pt x="58" y="371"/>
                  </a:lnTo>
                  <a:lnTo>
                    <a:pt x="64" y="379"/>
                  </a:lnTo>
                  <a:lnTo>
                    <a:pt x="71" y="385"/>
                  </a:lnTo>
                  <a:lnTo>
                    <a:pt x="71" y="385"/>
                  </a:lnTo>
                  <a:lnTo>
                    <a:pt x="82" y="388"/>
                  </a:lnTo>
                  <a:lnTo>
                    <a:pt x="94" y="390"/>
                  </a:lnTo>
                  <a:lnTo>
                    <a:pt x="94" y="390"/>
                  </a:lnTo>
                  <a:lnTo>
                    <a:pt x="107" y="388"/>
                  </a:lnTo>
                  <a:lnTo>
                    <a:pt x="107" y="388"/>
                  </a:lnTo>
                  <a:lnTo>
                    <a:pt x="133" y="379"/>
                  </a:lnTo>
                  <a:lnTo>
                    <a:pt x="155" y="370"/>
                  </a:lnTo>
                  <a:lnTo>
                    <a:pt x="176" y="360"/>
                  </a:lnTo>
                  <a:lnTo>
                    <a:pt x="194" y="349"/>
                  </a:lnTo>
                  <a:lnTo>
                    <a:pt x="211" y="338"/>
                  </a:lnTo>
                  <a:lnTo>
                    <a:pt x="226" y="327"/>
                  </a:lnTo>
                  <a:lnTo>
                    <a:pt x="237" y="315"/>
                  </a:lnTo>
                  <a:lnTo>
                    <a:pt x="249" y="304"/>
                  </a:lnTo>
                  <a:lnTo>
                    <a:pt x="256" y="293"/>
                  </a:lnTo>
                  <a:lnTo>
                    <a:pt x="263" y="282"/>
                  </a:lnTo>
                  <a:lnTo>
                    <a:pt x="269" y="271"/>
                  </a:lnTo>
                  <a:lnTo>
                    <a:pt x="273" y="259"/>
                  </a:lnTo>
                  <a:lnTo>
                    <a:pt x="278" y="239"/>
                  </a:lnTo>
                  <a:lnTo>
                    <a:pt x="280" y="218"/>
                  </a:lnTo>
                  <a:lnTo>
                    <a:pt x="280" y="218"/>
                  </a:lnTo>
                  <a:lnTo>
                    <a:pt x="278" y="200"/>
                  </a:lnTo>
                  <a:lnTo>
                    <a:pt x="275" y="179"/>
                  </a:lnTo>
                  <a:lnTo>
                    <a:pt x="271" y="161"/>
                  </a:lnTo>
                  <a:lnTo>
                    <a:pt x="263" y="144"/>
                  </a:lnTo>
                  <a:lnTo>
                    <a:pt x="254" y="125"/>
                  </a:lnTo>
                  <a:lnTo>
                    <a:pt x="245" y="110"/>
                  </a:lnTo>
                  <a:lnTo>
                    <a:pt x="234" y="95"/>
                  </a:lnTo>
                  <a:lnTo>
                    <a:pt x="219" y="80"/>
                  </a:lnTo>
                  <a:lnTo>
                    <a:pt x="204" y="67"/>
                  </a:lnTo>
                  <a:lnTo>
                    <a:pt x="187" y="54"/>
                  </a:lnTo>
                  <a:lnTo>
                    <a:pt x="168" y="43"/>
                  </a:lnTo>
                  <a:lnTo>
                    <a:pt x="148" y="32"/>
                  </a:lnTo>
                  <a:lnTo>
                    <a:pt x="125" y="22"/>
                  </a:lnTo>
                  <a:lnTo>
                    <a:pt x="103" y="15"/>
                  </a:lnTo>
                  <a:lnTo>
                    <a:pt x="79" y="8"/>
                  </a:lnTo>
                  <a:lnTo>
                    <a:pt x="51" y="2"/>
                  </a:lnTo>
                  <a:lnTo>
                    <a:pt x="51" y="2"/>
                  </a:lnTo>
                  <a:lnTo>
                    <a:pt x="41" y="0"/>
                  </a:lnTo>
                  <a:lnTo>
                    <a:pt x="30" y="2"/>
                  </a:lnTo>
                  <a:lnTo>
                    <a:pt x="21" y="6"/>
                  </a:lnTo>
                  <a:lnTo>
                    <a:pt x="13" y="13"/>
                  </a:lnTo>
                  <a:lnTo>
                    <a:pt x="13" y="13"/>
                  </a:lnTo>
                  <a:lnTo>
                    <a:pt x="8" y="21"/>
                  </a:lnTo>
                  <a:lnTo>
                    <a:pt x="2" y="30"/>
                  </a:lnTo>
                  <a:lnTo>
                    <a:pt x="0" y="39"/>
                  </a:lnTo>
                  <a:lnTo>
                    <a:pt x="2" y="50"/>
                  </a:lnTo>
                  <a:lnTo>
                    <a:pt x="2" y="50"/>
                  </a:lnTo>
                  <a:lnTo>
                    <a:pt x="6" y="71"/>
                  </a:lnTo>
                  <a:lnTo>
                    <a:pt x="6" y="71"/>
                  </a:lnTo>
                  <a:close/>
                  <a:moveTo>
                    <a:pt x="129" y="289"/>
                  </a:moveTo>
                  <a:lnTo>
                    <a:pt x="129" y="289"/>
                  </a:lnTo>
                  <a:lnTo>
                    <a:pt x="114" y="192"/>
                  </a:lnTo>
                  <a:lnTo>
                    <a:pt x="97" y="103"/>
                  </a:lnTo>
                  <a:lnTo>
                    <a:pt x="97" y="103"/>
                  </a:lnTo>
                  <a:lnTo>
                    <a:pt x="120" y="112"/>
                  </a:lnTo>
                  <a:lnTo>
                    <a:pt x="140" y="123"/>
                  </a:lnTo>
                  <a:lnTo>
                    <a:pt x="157" y="136"/>
                  </a:lnTo>
                  <a:lnTo>
                    <a:pt x="170" y="151"/>
                  </a:lnTo>
                  <a:lnTo>
                    <a:pt x="181" y="166"/>
                  </a:lnTo>
                  <a:lnTo>
                    <a:pt x="189" y="183"/>
                  </a:lnTo>
                  <a:lnTo>
                    <a:pt x="194" y="202"/>
                  </a:lnTo>
                  <a:lnTo>
                    <a:pt x="196" y="220"/>
                  </a:lnTo>
                  <a:lnTo>
                    <a:pt x="196" y="220"/>
                  </a:lnTo>
                  <a:lnTo>
                    <a:pt x="194" y="231"/>
                  </a:lnTo>
                  <a:lnTo>
                    <a:pt x="191" y="241"/>
                  </a:lnTo>
                  <a:lnTo>
                    <a:pt x="183" y="252"/>
                  </a:lnTo>
                  <a:lnTo>
                    <a:pt x="174" y="259"/>
                  </a:lnTo>
                  <a:lnTo>
                    <a:pt x="165" y="269"/>
                  </a:lnTo>
                  <a:lnTo>
                    <a:pt x="153" y="276"/>
                  </a:lnTo>
                  <a:lnTo>
                    <a:pt x="129" y="289"/>
                  </a:lnTo>
                  <a:lnTo>
                    <a:pt x="129" y="28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 name="ïṣ1îḓè"/>
            <p:cNvSpPr>
              <a:spLocks/>
            </p:cNvSpPr>
            <p:nvPr/>
          </p:nvSpPr>
          <p:spPr bwMode="auto">
            <a:xfrm flipH="1">
              <a:off x="5773145" y="3388363"/>
              <a:ext cx="62118" cy="91758"/>
            </a:xfrm>
            <a:custGeom>
              <a:avLst/>
              <a:gdLst>
                <a:gd name="T0" fmla="*/ 71 w 127"/>
                <a:gd name="T1" fmla="*/ 0 h 204"/>
                <a:gd name="T2" fmla="*/ 71 w 127"/>
                <a:gd name="T3" fmla="*/ 0 h 204"/>
                <a:gd name="T4" fmla="*/ 58 w 127"/>
                <a:gd name="T5" fmla="*/ 0 h 204"/>
                <a:gd name="T6" fmla="*/ 46 w 127"/>
                <a:gd name="T7" fmla="*/ 4 h 204"/>
                <a:gd name="T8" fmla="*/ 35 w 127"/>
                <a:gd name="T9" fmla="*/ 10 h 204"/>
                <a:gd name="T10" fmla="*/ 26 w 127"/>
                <a:gd name="T11" fmla="*/ 15 h 204"/>
                <a:gd name="T12" fmla="*/ 18 w 127"/>
                <a:gd name="T13" fmla="*/ 25 h 204"/>
                <a:gd name="T14" fmla="*/ 11 w 127"/>
                <a:gd name="T15" fmla="*/ 34 h 204"/>
                <a:gd name="T16" fmla="*/ 7 w 127"/>
                <a:gd name="T17" fmla="*/ 47 h 204"/>
                <a:gd name="T18" fmla="*/ 5 w 127"/>
                <a:gd name="T19" fmla="*/ 58 h 204"/>
                <a:gd name="T20" fmla="*/ 0 w 127"/>
                <a:gd name="T21" fmla="*/ 137 h 204"/>
                <a:gd name="T22" fmla="*/ 0 w 127"/>
                <a:gd name="T23" fmla="*/ 137 h 204"/>
                <a:gd name="T24" fmla="*/ 0 w 127"/>
                <a:gd name="T25" fmla="*/ 150 h 204"/>
                <a:gd name="T26" fmla="*/ 2 w 127"/>
                <a:gd name="T27" fmla="*/ 161 h 204"/>
                <a:gd name="T28" fmla="*/ 7 w 127"/>
                <a:gd name="T29" fmla="*/ 172 h 204"/>
                <a:gd name="T30" fmla="*/ 13 w 127"/>
                <a:gd name="T31" fmla="*/ 181 h 204"/>
                <a:gd name="T32" fmla="*/ 22 w 127"/>
                <a:gd name="T33" fmla="*/ 191 h 204"/>
                <a:gd name="T34" fmla="*/ 32 w 127"/>
                <a:gd name="T35" fmla="*/ 196 h 204"/>
                <a:gd name="T36" fmla="*/ 43 w 127"/>
                <a:gd name="T37" fmla="*/ 202 h 204"/>
                <a:gd name="T38" fmla="*/ 56 w 127"/>
                <a:gd name="T39" fmla="*/ 204 h 204"/>
                <a:gd name="T40" fmla="*/ 56 w 127"/>
                <a:gd name="T41" fmla="*/ 204 h 204"/>
                <a:gd name="T42" fmla="*/ 69 w 127"/>
                <a:gd name="T43" fmla="*/ 204 h 204"/>
                <a:gd name="T44" fmla="*/ 80 w 127"/>
                <a:gd name="T45" fmla="*/ 200 h 204"/>
                <a:gd name="T46" fmla="*/ 91 w 127"/>
                <a:gd name="T47" fmla="*/ 194 h 204"/>
                <a:gd name="T48" fmla="*/ 101 w 127"/>
                <a:gd name="T49" fmla="*/ 189 h 204"/>
                <a:gd name="T50" fmla="*/ 108 w 127"/>
                <a:gd name="T51" fmla="*/ 179 h 204"/>
                <a:gd name="T52" fmla="*/ 114 w 127"/>
                <a:gd name="T53" fmla="*/ 170 h 204"/>
                <a:gd name="T54" fmla="*/ 119 w 127"/>
                <a:gd name="T55" fmla="*/ 157 h 204"/>
                <a:gd name="T56" fmla="*/ 121 w 127"/>
                <a:gd name="T57" fmla="*/ 146 h 204"/>
                <a:gd name="T58" fmla="*/ 127 w 127"/>
                <a:gd name="T59" fmla="*/ 68 h 204"/>
                <a:gd name="T60" fmla="*/ 127 w 127"/>
                <a:gd name="T61" fmla="*/ 68 h 204"/>
                <a:gd name="T62" fmla="*/ 127 w 127"/>
                <a:gd name="T63" fmla="*/ 54 h 204"/>
                <a:gd name="T64" fmla="*/ 123 w 127"/>
                <a:gd name="T65" fmla="*/ 43 h 204"/>
                <a:gd name="T66" fmla="*/ 119 w 127"/>
                <a:gd name="T67" fmla="*/ 32 h 204"/>
                <a:gd name="T68" fmla="*/ 112 w 127"/>
                <a:gd name="T69" fmla="*/ 23 h 204"/>
                <a:gd name="T70" fmla="*/ 104 w 127"/>
                <a:gd name="T71" fmla="*/ 13 h 204"/>
                <a:gd name="T72" fmla="*/ 95 w 127"/>
                <a:gd name="T73" fmla="*/ 8 h 204"/>
                <a:gd name="T74" fmla="*/ 84 w 127"/>
                <a:gd name="T75" fmla="*/ 2 h 204"/>
                <a:gd name="T76" fmla="*/ 71 w 127"/>
                <a:gd name="T77" fmla="*/ 0 h 204"/>
                <a:gd name="T78" fmla="*/ 71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71" y="0"/>
                  </a:moveTo>
                  <a:lnTo>
                    <a:pt x="71" y="0"/>
                  </a:lnTo>
                  <a:lnTo>
                    <a:pt x="58" y="0"/>
                  </a:lnTo>
                  <a:lnTo>
                    <a:pt x="46" y="4"/>
                  </a:lnTo>
                  <a:lnTo>
                    <a:pt x="35" y="10"/>
                  </a:lnTo>
                  <a:lnTo>
                    <a:pt x="26" y="15"/>
                  </a:lnTo>
                  <a:lnTo>
                    <a:pt x="18" y="25"/>
                  </a:lnTo>
                  <a:lnTo>
                    <a:pt x="11" y="34"/>
                  </a:lnTo>
                  <a:lnTo>
                    <a:pt x="7" y="47"/>
                  </a:lnTo>
                  <a:lnTo>
                    <a:pt x="5" y="58"/>
                  </a:lnTo>
                  <a:lnTo>
                    <a:pt x="0" y="137"/>
                  </a:lnTo>
                  <a:lnTo>
                    <a:pt x="0" y="137"/>
                  </a:lnTo>
                  <a:lnTo>
                    <a:pt x="0" y="150"/>
                  </a:lnTo>
                  <a:lnTo>
                    <a:pt x="2" y="161"/>
                  </a:lnTo>
                  <a:lnTo>
                    <a:pt x="7" y="172"/>
                  </a:lnTo>
                  <a:lnTo>
                    <a:pt x="13" y="181"/>
                  </a:lnTo>
                  <a:lnTo>
                    <a:pt x="22" y="191"/>
                  </a:lnTo>
                  <a:lnTo>
                    <a:pt x="32" y="196"/>
                  </a:lnTo>
                  <a:lnTo>
                    <a:pt x="43" y="202"/>
                  </a:lnTo>
                  <a:lnTo>
                    <a:pt x="56" y="204"/>
                  </a:lnTo>
                  <a:lnTo>
                    <a:pt x="56" y="204"/>
                  </a:lnTo>
                  <a:lnTo>
                    <a:pt x="69" y="204"/>
                  </a:lnTo>
                  <a:lnTo>
                    <a:pt x="80" y="200"/>
                  </a:lnTo>
                  <a:lnTo>
                    <a:pt x="91" y="194"/>
                  </a:lnTo>
                  <a:lnTo>
                    <a:pt x="101" y="189"/>
                  </a:lnTo>
                  <a:lnTo>
                    <a:pt x="108" y="179"/>
                  </a:lnTo>
                  <a:lnTo>
                    <a:pt x="114" y="170"/>
                  </a:lnTo>
                  <a:lnTo>
                    <a:pt x="119" y="157"/>
                  </a:lnTo>
                  <a:lnTo>
                    <a:pt x="121" y="146"/>
                  </a:lnTo>
                  <a:lnTo>
                    <a:pt x="127" y="68"/>
                  </a:lnTo>
                  <a:lnTo>
                    <a:pt x="127" y="68"/>
                  </a:lnTo>
                  <a:lnTo>
                    <a:pt x="127" y="54"/>
                  </a:lnTo>
                  <a:lnTo>
                    <a:pt x="123" y="43"/>
                  </a:lnTo>
                  <a:lnTo>
                    <a:pt x="119" y="32"/>
                  </a:lnTo>
                  <a:lnTo>
                    <a:pt x="112" y="23"/>
                  </a:lnTo>
                  <a:lnTo>
                    <a:pt x="104" y="13"/>
                  </a:lnTo>
                  <a:lnTo>
                    <a:pt x="95" y="8"/>
                  </a:lnTo>
                  <a:lnTo>
                    <a:pt x="84" y="2"/>
                  </a:lnTo>
                  <a:lnTo>
                    <a:pt x="71" y="0"/>
                  </a:lnTo>
                  <a:lnTo>
                    <a:pt x="71"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 name="işḻïḍé"/>
            <p:cNvSpPr>
              <a:spLocks/>
            </p:cNvSpPr>
            <p:nvPr/>
          </p:nvSpPr>
          <p:spPr bwMode="auto">
            <a:xfrm flipH="1">
              <a:off x="5537291" y="3388363"/>
              <a:ext cx="61148" cy="91758"/>
            </a:xfrm>
            <a:custGeom>
              <a:avLst/>
              <a:gdLst>
                <a:gd name="T0" fmla="*/ 56 w 127"/>
                <a:gd name="T1" fmla="*/ 0 h 204"/>
                <a:gd name="T2" fmla="*/ 56 w 127"/>
                <a:gd name="T3" fmla="*/ 0 h 204"/>
                <a:gd name="T4" fmla="*/ 43 w 127"/>
                <a:gd name="T5" fmla="*/ 2 h 204"/>
                <a:gd name="T6" fmla="*/ 32 w 127"/>
                <a:gd name="T7" fmla="*/ 8 h 204"/>
                <a:gd name="T8" fmla="*/ 22 w 127"/>
                <a:gd name="T9" fmla="*/ 13 h 204"/>
                <a:gd name="T10" fmla="*/ 13 w 127"/>
                <a:gd name="T11" fmla="*/ 23 h 204"/>
                <a:gd name="T12" fmla="*/ 7 w 127"/>
                <a:gd name="T13" fmla="*/ 32 h 204"/>
                <a:gd name="T14" fmla="*/ 4 w 127"/>
                <a:gd name="T15" fmla="*/ 43 h 204"/>
                <a:gd name="T16" fmla="*/ 0 w 127"/>
                <a:gd name="T17" fmla="*/ 54 h 204"/>
                <a:gd name="T18" fmla="*/ 0 w 127"/>
                <a:gd name="T19" fmla="*/ 68 h 204"/>
                <a:gd name="T20" fmla="*/ 5 w 127"/>
                <a:gd name="T21" fmla="*/ 146 h 204"/>
                <a:gd name="T22" fmla="*/ 5 w 127"/>
                <a:gd name="T23" fmla="*/ 146 h 204"/>
                <a:gd name="T24" fmla="*/ 7 w 127"/>
                <a:gd name="T25" fmla="*/ 157 h 204"/>
                <a:gd name="T26" fmla="*/ 13 w 127"/>
                <a:gd name="T27" fmla="*/ 170 h 204"/>
                <a:gd name="T28" fmla="*/ 18 w 127"/>
                <a:gd name="T29" fmla="*/ 179 h 204"/>
                <a:gd name="T30" fmla="*/ 26 w 127"/>
                <a:gd name="T31" fmla="*/ 189 h 204"/>
                <a:gd name="T32" fmla="*/ 35 w 127"/>
                <a:gd name="T33" fmla="*/ 194 h 204"/>
                <a:gd name="T34" fmla="*/ 46 w 127"/>
                <a:gd name="T35" fmla="*/ 200 h 204"/>
                <a:gd name="T36" fmla="*/ 58 w 127"/>
                <a:gd name="T37" fmla="*/ 204 h 204"/>
                <a:gd name="T38" fmla="*/ 71 w 127"/>
                <a:gd name="T39" fmla="*/ 204 h 204"/>
                <a:gd name="T40" fmla="*/ 71 w 127"/>
                <a:gd name="T41" fmla="*/ 204 h 204"/>
                <a:gd name="T42" fmla="*/ 84 w 127"/>
                <a:gd name="T43" fmla="*/ 202 h 204"/>
                <a:gd name="T44" fmla="*/ 95 w 127"/>
                <a:gd name="T45" fmla="*/ 196 h 204"/>
                <a:gd name="T46" fmla="*/ 104 w 127"/>
                <a:gd name="T47" fmla="*/ 191 h 204"/>
                <a:gd name="T48" fmla="*/ 114 w 127"/>
                <a:gd name="T49" fmla="*/ 181 h 204"/>
                <a:gd name="T50" fmla="*/ 119 w 127"/>
                <a:gd name="T51" fmla="*/ 172 h 204"/>
                <a:gd name="T52" fmla="*/ 125 w 127"/>
                <a:gd name="T53" fmla="*/ 161 h 204"/>
                <a:gd name="T54" fmla="*/ 127 w 127"/>
                <a:gd name="T55" fmla="*/ 150 h 204"/>
                <a:gd name="T56" fmla="*/ 127 w 127"/>
                <a:gd name="T57" fmla="*/ 137 h 204"/>
                <a:gd name="T58" fmla="*/ 121 w 127"/>
                <a:gd name="T59" fmla="*/ 58 h 204"/>
                <a:gd name="T60" fmla="*/ 121 w 127"/>
                <a:gd name="T61" fmla="*/ 58 h 204"/>
                <a:gd name="T62" fmla="*/ 119 w 127"/>
                <a:gd name="T63" fmla="*/ 47 h 204"/>
                <a:gd name="T64" fmla="*/ 114 w 127"/>
                <a:gd name="T65" fmla="*/ 34 h 204"/>
                <a:gd name="T66" fmla="*/ 108 w 127"/>
                <a:gd name="T67" fmla="*/ 25 h 204"/>
                <a:gd name="T68" fmla="*/ 101 w 127"/>
                <a:gd name="T69" fmla="*/ 15 h 204"/>
                <a:gd name="T70" fmla="*/ 91 w 127"/>
                <a:gd name="T71" fmla="*/ 10 h 204"/>
                <a:gd name="T72" fmla="*/ 80 w 127"/>
                <a:gd name="T73" fmla="*/ 4 h 204"/>
                <a:gd name="T74" fmla="*/ 69 w 127"/>
                <a:gd name="T75" fmla="*/ 0 h 204"/>
                <a:gd name="T76" fmla="*/ 56 w 127"/>
                <a:gd name="T77" fmla="*/ 0 h 204"/>
                <a:gd name="T78" fmla="*/ 56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56" y="0"/>
                  </a:moveTo>
                  <a:lnTo>
                    <a:pt x="56" y="0"/>
                  </a:lnTo>
                  <a:lnTo>
                    <a:pt x="43" y="2"/>
                  </a:lnTo>
                  <a:lnTo>
                    <a:pt x="32" y="8"/>
                  </a:lnTo>
                  <a:lnTo>
                    <a:pt x="22" y="13"/>
                  </a:lnTo>
                  <a:lnTo>
                    <a:pt x="13" y="23"/>
                  </a:lnTo>
                  <a:lnTo>
                    <a:pt x="7" y="32"/>
                  </a:lnTo>
                  <a:lnTo>
                    <a:pt x="4" y="43"/>
                  </a:lnTo>
                  <a:lnTo>
                    <a:pt x="0" y="54"/>
                  </a:lnTo>
                  <a:lnTo>
                    <a:pt x="0" y="68"/>
                  </a:lnTo>
                  <a:lnTo>
                    <a:pt x="5" y="146"/>
                  </a:lnTo>
                  <a:lnTo>
                    <a:pt x="5" y="146"/>
                  </a:lnTo>
                  <a:lnTo>
                    <a:pt x="7" y="157"/>
                  </a:lnTo>
                  <a:lnTo>
                    <a:pt x="13" y="170"/>
                  </a:lnTo>
                  <a:lnTo>
                    <a:pt x="18" y="179"/>
                  </a:lnTo>
                  <a:lnTo>
                    <a:pt x="26" y="189"/>
                  </a:lnTo>
                  <a:lnTo>
                    <a:pt x="35" y="194"/>
                  </a:lnTo>
                  <a:lnTo>
                    <a:pt x="46" y="200"/>
                  </a:lnTo>
                  <a:lnTo>
                    <a:pt x="58" y="204"/>
                  </a:lnTo>
                  <a:lnTo>
                    <a:pt x="71" y="204"/>
                  </a:lnTo>
                  <a:lnTo>
                    <a:pt x="71" y="204"/>
                  </a:lnTo>
                  <a:lnTo>
                    <a:pt x="84" y="202"/>
                  </a:lnTo>
                  <a:lnTo>
                    <a:pt x="95" y="196"/>
                  </a:lnTo>
                  <a:lnTo>
                    <a:pt x="104" y="191"/>
                  </a:lnTo>
                  <a:lnTo>
                    <a:pt x="114" y="181"/>
                  </a:lnTo>
                  <a:lnTo>
                    <a:pt x="119" y="172"/>
                  </a:lnTo>
                  <a:lnTo>
                    <a:pt x="125" y="161"/>
                  </a:lnTo>
                  <a:lnTo>
                    <a:pt x="127" y="150"/>
                  </a:lnTo>
                  <a:lnTo>
                    <a:pt x="127" y="137"/>
                  </a:lnTo>
                  <a:lnTo>
                    <a:pt x="121" y="58"/>
                  </a:lnTo>
                  <a:lnTo>
                    <a:pt x="121" y="58"/>
                  </a:lnTo>
                  <a:lnTo>
                    <a:pt x="119" y="47"/>
                  </a:lnTo>
                  <a:lnTo>
                    <a:pt x="114" y="34"/>
                  </a:lnTo>
                  <a:lnTo>
                    <a:pt x="108" y="25"/>
                  </a:lnTo>
                  <a:lnTo>
                    <a:pt x="101" y="15"/>
                  </a:lnTo>
                  <a:lnTo>
                    <a:pt x="91" y="10"/>
                  </a:lnTo>
                  <a:lnTo>
                    <a:pt x="80" y="4"/>
                  </a:lnTo>
                  <a:lnTo>
                    <a:pt x="69" y="0"/>
                  </a:lnTo>
                  <a:lnTo>
                    <a:pt x="56" y="0"/>
                  </a:lnTo>
                  <a:lnTo>
                    <a:pt x="56"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 name="íŝ1îḑê"/>
            <p:cNvSpPr>
              <a:spLocks/>
            </p:cNvSpPr>
            <p:nvPr/>
          </p:nvSpPr>
          <p:spPr bwMode="auto">
            <a:xfrm>
              <a:off x="4746454" y="3367372"/>
              <a:ext cx="521840" cy="418391"/>
            </a:xfrm>
            <a:custGeom>
              <a:avLst/>
              <a:gdLst>
                <a:gd name="T0" fmla="*/ 730 w 741"/>
                <a:gd name="T1" fmla="*/ 232 h 641"/>
                <a:gd name="T2" fmla="*/ 721 w 741"/>
                <a:gd name="T3" fmla="*/ 205 h 641"/>
                <a:gd name="T4" fmla="*/ 709 w 741"/>
                <a:gd name="T5" fmla="*/ 180 h 641"/>
                <a:gd name="T6" fmla="*/ 679 w 741"/>
                <a:gd name="T7" fmla="*/ 134 h 641"/>
                <a:gd name="T8" fmla="*/ 640 w 741"/>
                <a:gd name="T9" fmla="*/ 94 h 641"/>
                <a:gd name="T10" fmla="*/ 596 w 741"/>
                <a:gd name="T11" fmla="*/ 63 h 641"/>
                <a:gd name="T12" fmla="*/ 546 w 741"/>
                <a:gd name="T13" fmla="*/ 37 h 641"/>
                <a:gd name="T14" fmla="*/ 493 w 741"/>
                <a:gd name="T15" fmla="*/ 19 h 641"/>
                <a:gd name="T16" fmla="*/ 438 w 741"/>
                <a:gd name="T17" fmla="*/ 6 h 641"/>
                <a:gd name="T18" fmla="*/ 383 w 741"/>
                <a:gd name="T19" fmla="*/ 0 h 641"/>
                <a:gd name="T20" fmla="*/ 364 w 741"/>
                <a:gd name="T21" fmla="*/ 0 h 641"/>
                <a:gd name="T22" fmla="*/ 326 w 741"/>
                <a:gd name="T23" fmla="*/ 1 h 641"/>
                <a:gd name="T24" fmla="*/ 273 w 741"/>
                <a:gd name="T25" fmla="*/ 9 h 641"/>
                <a:gd name="T26" fmla="*/ 206 w 741"/>
                <a:gd name="T27" fmla="*/ 27 h 641"/>
                <a:gd name="T28" fmla="*/ 145 w 741"/>
                <a:gd name="T29" fmla="*/ 56 h 641"/>
                <a:gd name="T30" fmla="*/ 105 w 741"/>
                <a:gd name="T31" fmla="*/ 84 h 641"/>
                <a:gd name="T32" fmla="*/ 82 w 741"/>
                <a:gd name="T33" fmla="*/ 104 h 641"/>
                <a:gd name="T34" fmla="*/ 61 w 741"/>
                <a:gd name="T35" fmla="*/ 127 h 641"/>
                <a:gd name="T36" fmla="*/ 43 w 741"/>
                <a:gd name="T37" fmla="*/ 151 h 641"/>
                <a:gd name="T38" fmla="*/ 27 w 741"/>
                <a:gd name="T39" fmla="*/ 178 h 641"/>
                <a:gd name="T40" fmla="*/ 16 w 741"/>
                <a:gd name="T41" fmla="*/ 205 h 641"/>
                <a:gd name="T42" fmla="*/ 6 w 741"/>
                <a:gd name="T43" fmla="*/ 233 h 641"/>
                <a:gd name="T44" fmla="*/ 1 w 741"/>
                <a:gd name="T45" fmla="*/ 263 h 641"/>
                <a:gd name="T46" fmla="*/ 0 w 741"/>
                <a:gd name="T47" fmla="*/ 278 h 641"/>
                <a:gd name="T48" fmla="*/ 2 w 741"/>
                <a:gd name="T49" fmla="*/ 333 h 641"/>
                <a:gd name="T50" fmla="*/ 16 w 741"/>
                <a:gd name="T51" fmla="*/ 381 h 641"/>
                <a:gd name="T52" fmla="*/ 37 w 741"/>
                <a:gd name="T53" fmla="*/ 425 h 641"/>
                <a:gd name="T54" fmla="*/ 65 w 741"/>
                <a:gd name="T55" fmla="*/ 463 h 641"/>
                <a:gd name="T56" fmla="*/ 100 w 741"/>
                <a:gd name="T57" fmla="*/ 495 h 641"/>
                <a:gd name="T58" fmla="*/ 139 w 741"/>
                <a:gd name="T59" fmla="*/ 523 h 641"/>
                <a:gd name="T60" fmla="*/ 181 w 741"/>
                <a:gd name="T61" fmla="*/ 545 h 641"/>
                <a:gd name="T62" fmla="*/ 226 w 741"/>
                <a:gd name="T63" fmla="*/ 564 h 641"/>
                <a:gd name="T64" fmla="*/ 244 w 741"/>
                <a:gd name="T65" fmla="*/ 570 h 641"/>
                <a:gd name="T66" fmla="*/ 283 w 741"/>
                <a:gd name="T67" fmla="*/ 577 h 641"/>
                <a:gd name="T68" fmla="*/ 324 w 741"/>
                <a:gd name="T69" fmla="*/ 582 h 641"/>
                <a:gd name="T70" fmla="*/ 385 w 741"/>
                <a:gd name="T71" fmla="*/ 584 h 641"/>
                <a:gd name="T72" fmla="*/ 462 w 741"/>
                <a:gd name="T73" fmla="*/ 576 h 641"/>
                <a:gd name="T74" fmla="*/ 527 w 741"/>
                <a:gd name="T75" fmla="*/ 563 h 641"/>
                <a:gd name="T76" fmla="*/ 561 w 741"/>
                <a:gd name="T77" fmla="*/ 587 h 641"/>
                <a:gd name="T78" fmla="*/ 593 w 741"/>
                <a:gd name="T79" fmla="*/ 608 h 641"/>
                <a:gd name="T80" fmla="*/ 630 w 741"/>
                <a:gd name="T81" fmla="*/ 626 h 641"/>
                <a:gd name="T82" fmla="*/ 680 w 741"/>
                <a:gd name="T83" fmla="*/ 641 h 641"/>
                <a:gd name="T84" fmla="*/ 660 w 741"/>
                <a:gd name="T85" fmla="*/ 591 h 641"/>
                <a:gd name="T86" fmla="*/ 653 w 741"/>
                <a:gd name="T87" fmla="*/ 561 h 641"/>
                <a:gd name="T88" fmla="*/ 652 w 741"/>
                <a:gd name="T89" fmla="*/ 544 h 641"/>
                <a:gd name="T90" fmla="*/ 654 w 741"/>
                <a:gd name="T91" fmla="*/ 526 h 641"/>
                <a:gd name="T92" fmla="*/ 662 w 741"/>
                <a:gd name="T93" fmla="*/ 508 h 641"/>
                <a:gd name="T94" fmla="*/ 684 w 741"/>
                <a:gd name="T95" fmla="*/ 474 h 641"/>
                <a:gd name="T96" fmla="*/ 695 w 741"/>
                <a:gd name="T97" fmla="*/ 458 h 641"/>
                <a:gd name="T98" fmla="*/ 714 w 741"/>
                <a:gd name="T99" fmla="*/ 427 h 641"/>
                <a:gd name="T100" fmla="*/ 727 w 741"/>
                <a:gd name="T101" fmla="*/ 396 h 641"/>
                <a:gd name="T102" fmla="*/ 736 w 741"/>
                <a:gd name="T103" fmla="*/ 366 h 641"/>
                <a:gd name="T104" fmla="*/ 740 w 741"/>
                <a:gd name="T105" fmla="*/ 337 h 641"/>
                <a:gd name="T106" fmla="*/ 741 w 741"/>
                <a:gd name="T107" fmla="*/ 307 h 641"/>
                <a:gd name="T108" fmla="*/ 736 w 741"/>
                <a:gd name="T109" fmla="*/ 262 h 641"/>
                <a:gd name="T110" fmla="*/ 730 w 741"/>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1" h="641">
                  <a:moveTo>
                    <a:pt x="730" y="232"/>
                  </a:moveTo>
                  <a:lnTo>
                    <a:pt x="730" y="232"/>
                  </a:lnTo>
                  <a:lnTo>
                    <a:pt x="726" y="219"/>
                  </a:lnTo>
                  <a:lnTo>
                    <a:pt x="721" y="205"/>
                  </a:lnTo>
                  <a:lnTo>
                    <a:pt x="715" y="192"/>
                  </a:lnTo>
                  <a:lnTo>
                    <a:pt x="709" y="180"/>
                  </a:lnTo>
                  <a:lnTo>
                    <a:pt x="695" y="155"/>
                  </a:lnTo>
                  <a:lnTo>
                    <a:pt x="679" y="134"/>
                  </a:lnTo>
                  <a:lnTo>
                    <a:pt x="660" y="113"/>
                  </a:lnTo>
                  <a:lnTo>
                    <a:pt x="640" y="94"/>
                  </a:lnTo>
                  <a:lnTo>
                    <a:pt x="619" y="78"/>
                  </a:lnTo>
                  <a:lnTo>
                    <a:pt x="596" y="63"/>
                  </a:lnTo>
                  <a:lnTo>
                    <a:pt x="571" y="50"/>
                  </a:lnTo>
                  <a:lnTo>
                    <a:pt x="546" y="37"/>
                  </a:lnTo>
                  <a:lnTo>
                    <a:pt x="520" y="27"/>
                  </a:lnTo>
                  <a:lnTo>
                    <a:pt x="493" y="19"/>
                  </a:lnTo>
                  <a:lnTo>
                    <a:pt x="465" y="11"/>
                  </a:lnTo>
                  <a:lnTo>
                    <a:pt x="438" y="6"/>
                  </a:lnTo>
                  <a:lnTo>
                    <a:pt x="411" y="2"/>
                  </a:lnTo>
                  <a:lnTo>
                    <a:pt x="383" y="0"/>
                  </a:lnTo>
                  <a:lnTo>
                    <a:pt x="383" y="0"/>
                  </a:lnTo>
                  <a:lnTo>
                    <a:pt x="364" y="0"/>
                  </a:lnTo>
                  <a:lnTo>
                    <a:pt x="345" y="0"/>
                  </a:lnTo>
                  <a:lnTo>
                    <a:pt x="326" y="1"/>
                  </a:lnTo>
                  <a:lnTo>
                    <a:pt x="309" y="2"/>
                  </a:lnTo>
                  <a:lnTo>
                    <a:pt x="273" y="9"/>
                  </a:lnTo>
                  <a:lnTo>
                    <a:pt x="238" y="16"/>
                  </a:lnTo>
                  <a:lnTo>
                    <a:pt x="206" y="27"/>
                  </a:lnTo>
                  <a:lnTo>
                    <a:pt x="175" y="41"/>
                  </a:lnTo>
                  <a:lnTo>
                    <a:pt x="145" y="56"/>
                  </a:lnTo>
                  <a:lnTo>
                    <a:pt x="118" y="75"/>
                  </a:lnTo>
                  <a:lnTo>
                    <a:pt x="105" y="84"/>
                  </a:lnTo>
                  <a:lnTo>
                    <a:pt x="93" y="94"/>
                  </a:lnTo>
                  <a:lnTo>
                    <a:pt x="82" y="104"/>
                  </a:lnTo>
                  <a:lnTo>
                    <a:pt x="70" y="115"/>
                  </a:lnTo>
                  <a:lnTo>
                    <a:pt x="61" y="127"/>
                  </a:lnTo>
                  <a:lnTo>
                    <a:pt x="52" y="139"/>
                  </a:lnTo>
                  <a:lnTo>
                    <a:pt x="43" y="151"/>
                  </a:lnTo>
                  <a:lnTo>
                    <a:pt x="34" y="164"/>
                  </a:lnTo>
                  <a:lnTo>
                    <a:pt x="27" y="178"/>
                  </a:lnTo>
                  <a:lnTo>
                    <a:pt x="21" y="191"/>
                  </a:lnTo>
                  <a:lnTo>
                    <a:pt x="16" y="205"/>
                  </a:lnTo>
                  <a:lnTo>
                    <a:pt x="11" y="219"/>
                  </a:lnTo>
                  <a:lnTo>
                    <a:pt x="6" y="233"/>
                  </a:lnTo>
                  <a:lnTo>
                    <a:pt x="3" y="248"/>
                  </a:lnTo>
                  <a:lnTo>
                    <a:pt x="1" y="263"/>
                  </a:lnTo>
                  <a:lnTo>
                    <a:pt x="0" y="278"/>
                  </a:lnTo>
                  <a:lnTo>
                    <a:pt x="0" y="278"/>
                  </a:lnTo>
                  <a:lnTo>
                    <a:pt x="0" y="305"/>
                  </a:lnTo>
                  <a:lnTo>
                    <a:pt x="2" y="333"/>
                  </a:lnTo>
                  <a:lnTo>
                    <a:pt x="8" y="358"/>
                  </a:lnTo>
                  <a:lnTo>
                    <a:pt x="16" y="381"/>
                  </a:lnTo>
                  <a:lnTo>
                    <a:pt x="26" y="404"/>
                  </a:lnTo>
                  <a:lnTo>
                    <a:pt x="37" y="425"/>
                  </a:lnTo>
                  <a:lnTo>
                    <a:pt x="51" y="445"/>
                  </a:lnTo>
                  <a:lnTo>
                    <a:pt x="65" y="463"/>
                  </a:lnTo>
                  <a:lnTo>
                    <a:pt x="82" y="479"/>
                  </a:lnTo>
                  <a:lnTo>
                    <a:pt x="100" y="495"/>
                  </a:lnTo>
                  <a:lnTo>
                    <a:pt x="119" y="510"/>
                  </a:lnTo>
                  <a:lnTo>
                    <a:pt x="139" y="523"/>
                  </a:lnTo>
                  <a:lnTo>
                    <a:pt x="160" y="535"/>
                  </a:lnTo>
                  <a:lnTo>
                    <a:pt x="181" y="545"/>
                  </a:lnTo>
                  <a:lnTo>
                    <a:pt x="203" y="555"/>
                  </a:lnTo>
                  <a:lnTo>
                    <a:pt x="226" y="564"/>
                  </a:lnTo>
                  <a:lnTo>
                    <a:pt x="226" y="564"/>
                  </a:lnTo>
                  <a:lnTo>
                    <a:pt x="244" y="570"/>
                  </a:lnTo>
                  <a:lnTo>
                    <a:pt x="263" y="574"/>
                  </a:lnTo>
                  <a:lnTo>
                    <a:pt x="283" y="577"/>
                  </a:lnTo>
                  <a:lnTo>
                    <a:pt x="304" y="581"/>
                  </a:lnTo>
                  <a:lnTo>
                    <a:pt x="324" y="582"/>
                  </a:lnTo>
                  <a:lnTo>
                    <a:pt x="344" y="584"/>
                  </a:lnTo>
                  <a:lnTo>
                    <a:pt x="385" y="584"/>
                  </a:lnTo>
                  <a:lnTo>
                    <a:pt x="424" y="581"/>
                  </a:lnTo>
                  <a:lnTo>
                    <a:pt x="462" y="576"/>
                  </a:lnTo>
                  <a:lnTo>
                    <a:pt x="496" y="570"/>
                  </a:lnTo>
                  <a:lnTo>
                    <a:pt x="527" y="563"/>
                  </a:lnTo>
                  <a:lnTo>
                    <a:pt x="527" y="563"/>
                  </a:lnTo>
                  <a:lnTo>
                    <a:pt x="561" y="587"/>
                  </a:lnTo>
                  <a:lnTo>
                    <a:pt x="577" y="597"/>
                  </a:lnTo>
                  <a:lnTo>
                    <a:pt x="593" y="608"/>
                  </a:lnTo>
                  <a:lnTo>
                    <a:pt x="611" y="617"/>
                  </a:lnTo>
                  <a:lnTo>
                    <a:pt x="630" y="626"/>
                  </a:lnTo>
                  <a:lnTo>
                    <a:pt x="654" y="635"/>
                  </a:lnTo>
                  <a:lnTo>
                    <a:pt x="680" y="641"/>
                  </a:lnTo>
                  <a:lnTo>
                    <a:pt x="680" y="641"/>
                  </a:lnTo>
                  <a:lnTo>
                    <a:pt x="660" y="591"/>
                  </a:lnTo>
                  <a:lnTo>
                    <a:pt x="654" y="571"/>
                  </a:lnTo>
                  <a:lnTo>
                    <a:pt x="653" y="561"/>
                  </a:lnTo>
                  <a:lnTo>
                    <a:pt x="652" y="553"/>
                  </a:lnTo>
                  <a:lnTo>
                    <a:pt x="652" y="544"/>
                  </a:lnTo>
                  <a:lnTo>
                    <a:pt x="652" y="535"/>
                  </a:lnTo>
                  <a:lnTo>
                    <a:pt x="654" y="526"/>
                  </a:lnTo>
                  <a:lnTo>
                    <a:pt x="657" y="518"/>
                  </a:lnTo>
                  <a:lnTo>
                    <a:pt x="662" y="508"/>
                  </a:lnTo>
                  <a:lnTo>
                    <a:pt x="668" y="498"/>
                  </a:lnTo>
                  <a:lnTo>
                    <a:pt x="684" y="474"/>
                  </a:lnTo>
                  <a:lnTo>
                    <a:pt x="684" y="474"/>
                  </a:lnTo>
                  <a:lnTo>
                    <a:pt x="695" y="458"/>
                  </a:lnTo>
                  <a:lnTo>
                    <a:pt x="705" y="442"/>
                  </a:lnTo>
                  <a:lnTo>
                    <a:pt x="714" y="427"/>
                  </a:lnTo>
                  <a:lnTo>
                    <a:pt x="721" y="411"/>
                  </a:lnTo>
                  <a:lnTo>
                    <a:pt x="727" y="396"/>
                  </a:lnTo>
                  <a:lnTo>
                    <a:pt x="732" y="381"/>
                  </a:lnTo>
                  <a:lnTo>
                    <a:pt x="736" y="366"/>
                  </a:lnTo>
                  <a:lnTo>
                    <a:pt x="739" y="351"/>
                  </a:lnTo>
                  <a:lnTo>
                    <a:pt x="740" y="337"/>
                  </a:lnTo>
                  <a:lnTo>
                    <a:pt x="741" y="322"/>
                  </a:lnTo>
                  <a:lnTo>
                    <a:pt x="741" y="307"/>
                  </a:lnTo>
                  <a:lnTo>
                    <a:pt x="740" y="292"/>
                  </a:lnTo>
                  <a:lnTo>
                    <a:pt x="736" y="262"/>
                  </a:lnTo>
                  <a:lnTo>
                    <a:pt x="730" y="232"/>
                  </a:lnTo>
                  <a:lnTo>
                    <a:pt x="730" y="232"/>
                  </a:lnTo>
                  <a:close/>
                </a:path>
              </a:pathLst>
            </a:custGeom>
            <a:solidFill>
              <a:srgbClr val="FF51B7">
                <a:alpha val="46000"/>
              </a:srgbClr>
            </a:solidFill>
            <a:ln>
              <a:noFill/>
            </a:ln>
            <a:extLst/>
          </p:spPr>
          <p:txBody>
            <a:bodyPr anchor="ctr"/>
            <a:lstStyle/>
            <a:p>
              <a:pPr algn="ctr"/>
              <a:endParaRPr/>
            </a:p>
          </p:txBody>
        </p:sp>
        <p:sp>
          <p:nvSpPr>
            <p:cNvPr id="31" name="ïSliḑè"/>
            <p:cNvSpPr>
              <a:spLocks/>
            </p:cNvSpPr>
            <p:nvPr/>
          </p:nvSpPr>
          <p:spPr bwMode="auto">
            <a:xfrm>
              <a:off x="4976035" y="3649983"/>
              <a:ext cx="61973" cy="58092"/>
            </a:xfrm>
            <a:custGeom>
              <a:avLst/>
              <a:gdLst>
                <a:gd name="T0" fmla="*/ 76 w 88"/>
                <a:gd name="T1" fmla="*/ 76 h 89"/>
                <a:gd name="T2" fmla="*/ 76 w 88"/>
                <a:gd name="T3" fmla="*/ 76 h 89"/>
                <a:gd name="T4" fmla="*/ 70 w 88"/>
                <a:gd name="T5" fmla="*/ 81 h 89"/>
                <a:gd name="T6" fmla="*/ 62 w 88"/>
                <a:gd name="T7" fmla="*/ 85 h 89"/>
                <a:gd name="T8" fmla="*/ 54 w 88"/>
                <a:gd name="T9" fmla="*/ 87 h 89"/>
                <a:gd name="T10" fmla="*/ 45 w 88"/>
                <a:gd name="T11" fmla="*/ 89 h 89"/>
                <a:gd name="T12" fmla="*/ 45 w 88"/>
                <a:gd name="T13" fmla="*/ 89 h 89"/>
                <a:gd name="T14" fmla="*/ 36 w 88"/>
                <a:gd name="T15" fmla="*/ 87 h 89"/>
                <a:gd name="T16" fmla="*/ 29 w 88"/>
                <a:gd name="T17" fmla="*/ 86 h 89"/>
                <a:gd name="T18" fmla="*/ 21 w 88"/>
                <a:gd name="T19" fmla="*/ 82 h 89"/>
                <a:gd name="T20" fmla="*/ 14 w 88"/>
                <a:gd name="T21" fmla="*/ 77 h 89"/>
                <a:gd name="T22" fmla="*/ 14 w 88"/>
                <a:gd name="T23" fmla="*/ 77 h 89"/>
                <a:gd name="T24" fmla="*/ 8 w 88"/>
                <a:gd name="T25" fmla="*/ 71 h 89"/>
                <a:gd name="T26" fmla="*/ 4 w 88"/>
                <a:gd name="T27" fmla="*/ 64 h 89"/>
                <a:gd name="T28" fmla="*/ 2 w 88"/>
                <a:gd name="T29" fmla="*/ 55 h 89"/>
                <a:gd name="T30" fmla="*/ 0 w 88"/>
                <a:gd name="T31" fmla="*/ 45 h 89"/>
                <a:gd name="T32" fmla="*/ 0 w 88"/>
                <a:gd name="T33" fmla="*/ 45 h 89"/>
                <a:gd name="T34" fmla="*/ 0 w 88"/>
                <a:gd name="T35" fmla="*/ 36 h 89"/>
                <a:gd name="T36" fmla="*/ 3 w 88"/>
                <a:gd name="T37" fmla="*/ 28 h 89"/>
                <a:gd name="T38" fmla="*/ 6 w 88"/>
                <a:gd name="T39" fmla="*/ 20 h 89"/>
                <a:gd name="T40" fmla="*/ 13 w 88"/>
                <a:gd name="T41" fmla="*/ 13 h 89"/>
                <a:gd name="T42" fmla="*/ 13 w 88"/>
                <a:gd name="T43" fmla="*/ 13 h 89"/>
                <a:gd name="T44" fmla="*/ 19 w 88"/>
                <a:gd name="T45" fmla="*/ 8 h 89"/>
                <a:gd name="T46" fmla="*/ 28 w 88"/>
                <a:gd name="T47" fmla="*/ 4 h 89"/>
                <a:gd name="T48" fmla="*/ 35 w 88"/>
                <a:gd name="T49" fmla="*/ 2 h 89"/>
                <a:gd name="T50" fmla="*/ 44 w 88"/>
                <a:gd name="T51" fmla="*/ 0 h 89"/>
                <a:gd name="T52" fmla="*/ 44 w 88"/>
                <a:gd name="T53" fmla="*/ 0 h 89"/>
                <a:gd name="T54" fmla="*/ 54 w 88"/>
                <a:gd name="T55" fmla="*/ 0 h 89"/>
                <a:gd name="T56" fmla="*/ 61 w 88"/>
                <a:gd name="T57" fmla="*/ 3 h 89"/>
                <a:gd name="T58" fmla="*/ 69 w 88"/>
                <a:gd name="T59" fmla="*/ 7 h 89"/>
                <a:gd name="T60" fmla="*/ 76 w 88"/>
                <a:gd name="T61" fmla="*/ 13 h 89"/>
                <a:gd name="T62" fmla="*/ 76 w 88"/>
                <a:gd name="T63" fmla="*/ 13 h 89"/>
                <a:gd name="T64" fmla="*/ 81 w 88"/>
                <a:gd name="T65" fmla="*/ 19 h 89"/>
                <a:gd name="T66" fmla="*/ 86 w 88"/>
                <a:gd name="T67" fmla="*/ 26 h 89"/>
                <a:gd name="T68" fmla="*/ 88 w 88"/>
                <a:gd name="T69" fmla="*/ 35 h 89"/>
                <a:gd name="T70" fmla="*/ 88 w 88"/>
                <a:gd name="T71" fmla="*/ 44 h 89"/>
                <a:gd name="T72" fmla="*/ 88 w 88"/>
                <a:gd name="T73" fmla="*/ 44 h 89"/>
                <a:gd name="T74" fmla="*/ 88 w 88"/>
                <a:gd name="T75" fmla="*/ 54 h 89"/>
                <a:gd name="T76" fmla="*/ 86 w 88"/>
                <a:gd name="T77" fmla="*/ 62 h 89"/>
                <a:gd name="T78" fmla="*/ 82 w 88"/>
                <a:gd name="T79" fmla="*/ 70 h 89"/>
                <a:gd name="T80" fmla="*/ 76 w 88"/>
                <a:gd name="T81" fmla="*/ 76 h 89"/>
                <a:gd name="T82" fmla="*/ 76 w 88"/>
                <a:gd name="T83" fmla="*/ 76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8" h="89">
                  <a:moveTo>
                    <a:pt x="76" y="76"/>
                  </a:moveTo>
                  <a:lnTo>
                    <a:pt x="76" y="76"/>
                  </a:lnTo>
                  <a:lnTo>
                    <a:pt x="70" y="81"/>
                  </a:lnTo>
                  <a:lnTo>
                    <a:pt x="62" y="85"/>
                  </a:lnTo>
                  <a:lnTo>
                    <a:pt x="54" y="87"/>
                  </a:lnTo>
                  <a:lnTo>
                    <a:pt x="45" y="89"/>
                  </a:lnTo>
                  <a:lnTo>
                    <a:pt x="45" y="89"/>
                  </a:lnTo>
                  <a:lnTo>
                    <a:pt x="36" y="87"/>
                  </a:lnTo>
                  <a:lnTo>
                    <a:pt x="29" y="86"/>
                  </a:lnTo>
                  <a:lnTo>
                    <a:pt x="21" y="82"/>
                  </a:lnTo>
                  <a:lnTo>
                    <a:pt x="14" y="77"/>
                  </a:lnTo>
                  <a:lnTo>
                    <a:pt x="14" y="77"/>
                  </a:lnTo>
                  <a:lnTo>
                    <a:pt x="8" y="71"/>
                  </a:lnTo>
                  <a:lnTo>
                    <a:pt x="4" y="64"/>
                  </a:lnTo>
                  <a:lnTo>
                    <a:pt x="2" y="55"/>
                  </a:lnTo>
                  <a:lnTo>
                    <a:pt x="0" y="45"/>
                  </a:lnTo>
                  <a:lnTo>
                    <a:pt x="0" y="45"/>
                  </a:lnTo>
                  <a:lnTo>
                    <a:pt x="0" y="36"/>
                  </a:lnTo>
                  <a:lnTo>
                    <a:pt x="3" y="28"/>
                  </a:lnTo>
                  <a:lnTo>
                    <a:pt x="6" y="20"/>
                  </a:lnTo>
                  <a:lnTo>
                    <a:pt x="13" y="13"/>
                  </a:lnTo>
                  <a:lnTo>
                    <a:pt x="13" y="13"/>
                  </a:lnTo>
                  <a:lnTo>
                    <a:pt x="19" y="8"/>
                  </a:lnTo>
                  <a:lnTo>
                    <a:pt x="28" y="4"/>
                  </a:lnTo>
                  <a:lnTo>
                    <a:pt x="35" y="2"/>
                  </a:lnTo>
                  <a:lnTo>
                    <a:pt x="44" y="0"/>
                  </a:lnTo>
                  <a:lnTo>
                    <a:pt x="44" y="0"/>
                  </a:lnTo>
                  <a:lnTo>
                    <a:pt x="54" y="0"/>
                  </a:lnTo>
                  <a:lnTo>
                    <a:pt x="61" y="3"/>
                  </a:lnTo>
                  <a:lnTo>
                    <a:pt x="69" y="7"/>
                  </a:lnTo>
                  <a:lnTo>
                    <a:pt x="76" y="13"/>
                  </a:lnTo>
                  <a:lnTo>
                    <a:pt x="76" y="13"/>
                  </a:lnTo>
                  <a:lnTo>
                    <a:pt x="81" y="19"/>
                  </a:lnTo>
                  <a:lnTo>
                    <a:pt x="86" y="26"/>
                  </a:lnTo>
                  <a:lnTo>
                    <a:pt x="88" y="35"/>
                  </a:lnTo>
                  <a:lnTo>
                    <a:pt x="88" y="44"/>
                  </a:lnTo>
                  <a:lnTo>
                    <a:pt x="88" y="44"/>
                  </a:lnTo>
                  <a:lnTo>
                    <a:pt x="88" y="54"/>
                  </a:lnTo>
                  <a:lnTo>
                    <a:pt x="86" y="62"/>
                  </a:lnTo>
                  <a:lnTo>
                    <a:pt x="82" y="70"/>
                  </a:lnTo>
                  <a:lnTo>
                    <a:pt x="76" y="76"/>
                  </a:lnTo>
                  <a:lnTo>
                    <a:pt x="76" y="7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 name="íṥlîḍê"/>
            <p:cNvSpPr>
              <a:spLocks/>
            </p:cNvSpPr>
            <p:nvPr/>
          </p:nvSpPr>
          <p:spPr bwMode="auto">
            <a:xfrm>
              <a:off x="4907020" y="3416312"/>
              <a:ext cx="207046" cy="216048"/>
            </a:xfrm>
            <a:custGeom>
              <a:avLst/>
              <a:gdLst>
                <a:gd name="T0" fmla="*/ 280 w 294"/>
                <a:gd name="T1" fmla="*/ 168 h 331"/>
                <a:gd name="T2" fmla="*/ 261 w 294"/>
                <a:gd name="T3" fmla="*/ 192 h 331"/>
                <a:gd name="T4" fmla="*/ 211 w 294"/>
                <a:gd name="T5" fmla="*/ 239 h 331"/>
                <a:gd name="T6" fmla="*/ 190 w 294"/>
                <a:gd name="T7" fmla="*/ 263 h 331"/>
                <a:gd name="T8" fmla="*/ 183 w 294"/>
                <a:gd name="T9" fmla="*/ 280 h 331"/>
                <a:gd name="T10" fmla="*/ 178 w 294"/>
                <a:gd name="T11" fmla="*/ 300 h 331"/>
                <a:gd name="T12" fmla="*/ 170 w 294"/>
                <a:gd name="T13" fmla="*/ 319 h 331"/>
                <a:gd name="T14" fmla="*/ 157 w 294"/>
                <a:gd name="T15" fmla="*/ 330 h 331"/>
                <a:gd name="T16" fmla="*/ 143 w 294"/>
                <a:gd name="T17" fmla="*/ 331 h 331"/>
                <a:gd name="T18" fmla="*/ 123 w 294"/>
                <a:gd name="T19" fmla="*/ 326 h 331"/>
                <a:gd name="T20" fmla="*/ 113 w 294"/>
                <a:gd name="T21" fmla="*/ 316 h 331"/>
                <a:gd name="T22" fmla="*/ 107 w 294"/>
                <a:gd name="T23" fmla="*/ 293 h 331"/>
                <a:gd name="T24" fmla="*/ 108 w 294"/>
                <a:gd name="T25" fmla="*/ 269 h 331"/>
                <a:gd name="T26" fmla="*/ 113 w 294"/>
                <a:gd name="T27" fmla="*/ 249 h 331"/>
                <a:gd name="T28" fmla="*/ 128 w 294"/>
                <a:gd name="T29" fmla="*/ 224 h 331"/>
                <a:gd name="T30" fmla="*/ 148 w 294"/>
                <a:gd name="T31" fmla="*/ 202 h 331"/>
                <a:gd name="T32" fmla="*/ 194 w 294"/>
                <a:gd name="T33" fmla="*/ 158 h 331"/>
                <a:gd name="T34" fmla="*/ 209 w 294"/>
                <a:gd name="T35" fmla="*/ 140 h 331"/>
                <a:gd name="T36" fmla="*/ 213 w 294"/>
                <a:gd name="T37" fmla="*/ 129 h 331"/>
                <a:gd name="T38" fmla="*/ 213 w 294"/>
                <a:gd name="T39" fmla="*/ 105 h 331"/>
                <a:gd name="T40" fmla="*/ 195 w 294"/>
                <a:gd name="T41" fmla="*/ 78 h 331"/>
                <a:gd name="T42" fmla="*/ 175 w 294"/>
                <a:gd name="T43" fmla="*/ 65 h 331"/>
                <a:gd name="T44" fmla="*/ 150 w 294"/>
                <a:gd name="T45" fmla="*/ 62 h 331"/>
                <a:gd name="T46" fmla="*/ 111 w 294"/>
                <a:gd name="T47" fmla="*/ 72 h 331"/>
                <a:gd name="T48" fmla="*/ 95 w 294"/>
                <a:gd name="T49" fmla="*/ 88 h 331"/>
                <a:gd name="T50" fmla="*/ 77 w 294"/>
                <a:gd name="T51" fmla="*/ 127 h 331"/>
                <a:gd name="T52" fmla="*/ 71 w 294"/>
                <a:gd name="T53" fmla="*/ 142 h 331"/>
                <a:gd name="T54" fmla="*/ 57 w 294"/>
                <a:gd name="T55" fmla="*/ 156 h 331"/>
                <a:gd name="T56" fmla="*/ 40 w 294"/>
                <a:gd name="T57" fmla="*/ 161 h 331"/>
                <a:gd name="T58" fmla="*/ 24 w 294"/>
                <a:gd name="T59" fmla="*/ 158 h 331"/>
                <a:gd name="T60" fmla="*/ 11 w 294"/>
                <a:gd name="T61" fmla="*/ 150 h 331"/>
                <a:gd name="T62" fmla="*/ 0 w 294"/>
                <a:gd name="T63" fmla="*/ 131 h 331"/>
                <a:gd name="T64" fmla="*/ 0 w 294"/>
                <a:gd name="T65" fmla="*/ 111 h 331"/>
                <a:gd name="T66" fmla="*/ 16 w 294"/>
                <a:gd name="T67" fmla="*/ 68 h 331"/>
                <a:gd name="T68" fmla="*/ 39 w 294"/>
                <a:gd name="T69" fmla="*/ 42 h 331"/>
                <a:gd name="T70" fmla="*/ 68 w 294"/>
                <a:gd name="T71" fmla="*/ 19 h 331"/>
                <a:gd name="T72" fmla="*/ 127 w 294"/>
                <a:gd name="T73" fmla="*/ 1 h 331"/>
                <a:gd name="T74" fmla="*/ 170 w 294"/>
                <a:gd name="T75" fmla="*/ 1 h 331"/>
                <a:gd name="T76" fmla="*/ 225 w 294"/>
                <a:gd name="T77" fmla="*/ 14 h 331"/>
                <a:gd name="T78" fmla="*/ 255 w 294"/>
                <a:gd name="T79" fmla="*/ 33 h 331"/>
                <a:gd name="T80" fmla="*/ 276 w 294"/>
                <a:gd name="T81" fmla="*/ 57 h 331"/>
                <a:gd name="T82" fmla="*/ 293 w 294"/>
                <a:gd name="T83" fmla="*/ 100 h 331"/>
                <a:gd name="T84" fmla="*/ 294 w 294"/>
                <a:gd name="T85" fmla="*/ 127 h 331"/>
                <a:gd name="T86" fmla="*/ 286 w 294"/>
                <a:gd name="T87" fmla="*/ 160 h 3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94" h="331">
                  <a:moveTo>
                    <a:pt x="286" y="160"/>
                  </a:moveTo>
                  <a:lnTo>
                    <a:pt x="286" y="160"/>
                  </a:lnTo>
                  <a:lnTo>
                    <a:pt x="280" y="168"/>
                  </a:lnTo>
                  <a:lnTo>
                    <a:pt x="275" y="177"/>
                  </a:lnTo>
                  <a:lnTo>
                    <a:pt x="268" y="185"/>
                  </a:lnTo>
                  <a:lnTo>
                    <a:pt x="261" y="192"/>
                  </a:lnTo>
                  <a:lnTo>
                    <a:pt x="261" y="192"/>
                  </a:lnTo>
                  <a:lnTo>
                    <a:pt x="211" y="239"/>
                  </a:lnTo>
                  <a:lnTo>
                    <a:pt x="211" y="239"/>
                  </a:lnTo>
                  <a:lnTo>
                    <a:pt x="196" y="255"/>
                  </a:lnTo>
                  <a:lnTo>
                    <a:pt x="196" y="255"/>
                  </a:lnTo>
                  <a:lnTo>
                    <a:pt x="190" y="263"/>
                  </a:lnTo>
                  <a:lnTo>
                    <a:pt x="186" y="269"/>
                  </a:lnTo>
                  <a:lnTo>
                    <a:pt x="186" y="269"/>
                  </a:lnTo>
                  <a:lnTo>
                    <a:pt x="183" y="280"/>
                  </a:lnTo>
                  <a:lnTo>
                    <a:pt x="183" y="280"/>
                  </a:lnTo>
                  <a:lnTo>
                    <a:pt x="178" y="300"/>
                  </a:lnTo>
                  <a:lnTo>
                    <a:pt x="178" y="300"/>
                  </a:lnTo>
                  <a:lnTo>
                    <a:pt x="176" y="307"/>
                  </a:lnTo>
                  <a:lnTo>
                    <a:pt x="174" y="314"/>
                  </a:lnTo>
                  <a:lnTo>
                    <a:pt x="170" y="319"/>
                  </a:lnTo>
                  <a:lnTo>
                    <a:pt x="167" y="324"/>
                  </a:lnTo>
                  <a:lnTo>
                    <a:pt x="162" y="327"/>
                  </a:lnTo>
                  <a:lnTo>
                    <a:pt x="157" y="330"/>
                  </a:lnTo>
                  <a:lnTo>
                    <a:pt x="150" y="331"/>
                  </a:lnTo>
                  <a:lnTo>
                    <a:pt x="143" y="331"/>
                  </a:lnTo>
                  <a:lnTo>
                    <a:pt x="143" y="331"/>
                  </a:lnTo>
                  <a:lnTo>
                    <a:pt x="136" y="331"/>
                  </a:lnTo>
                  <a:lnTo>
                    <a:pt x="129" y="329"/>
                  </a:lnTo>
                  <a:lnTo>
                    <a:pt x="123" y="326"/>
                  </a:lnTo>
                  <a:lnTo>
                    <a:pt x="117" y="321"/>
                  </a:lnTo>
                  <a:lnTo>
                    <a:pt x="117" y="321"/>
                  </a:lnTo>
                  <a:lnTo>
                    <a:pt x="113" y="316"/>
                  </a:lnTo>
                  <a:lnTo>
                    <a:pt x="109" y="309"/>
                  </a:lnTo>
                  <a:lnTo>
                    <a:pt x="107" y="301"/>
                  </a:lnTo>
                  <a:lnTo>
                    <a:pt x="107" y="293"/>
                  </a:lnTo>
                  <a:lnTo>
                    <a:pt x="107" y="293"/>
                  </a:lnTo>
                  <a:lnTo>
                    <a:pt x="107" y="280"/>
                  </a:lnTo>
                  <a:lnTo>
                    <a:pt x="108" y="269"/>
                  </a:lnTo>
                  <a:lnTo>
                    <a:pt x="111" y="259"/>
                  </a:lnTo>
                  <a:lnTo>
                    <a:pt x="113" y="249"/>
                  </a:lnTo>
                  <a:lnTo>
                    <a:pt x="113" y="249"/>
                  </a:lnTo>
                  <a:lnTo>
                    <a:pt x="118" y="240"/>
                  </a:lnTo>
                  <a:lnTo>
                    <a:pt x="122" y="232"/>
                  </a:lnTo>
                  <a:lnTo>
                    <a:pt x="128" y="224"/>
                  </a:lnTo>
                  <a:lnTo>
                    <a:pt x="133" y="217"/>
                  </a:lnTo>
                  <a:lnTo>
                    <a:pt x="133" y="217"/>
                  </a:lnTo>
                  <a:lnTo>
                    <a:pt x="148" y="202"/>
                  </a:lnTo>
                  <a:lnTo>
                    <a:pt x="168" y="183"/>
                  </a:lnTo>
                  <a:lnTo>
                    <a:pt x="168" y="183"/>
                  </a:lnTo>
                  <a:lnTo>
                    <a:pt x="194" y="158"/>
                  </a:lnTo>
                  <a:lnTo>
                    <a:pt x="194" y="158"/>
                  </a:lnTo>
                  <a:lnTo>
                    <a:pt x="201" y="150"/>
                  </a:lnTo>
                  <a:lnTo>
                    <a:pt x="209" y="140"/>
                  </a:lnTo>
                  <a:lnTo>
                    <a:pt x="209" y="140"/>
                  </a:lnTo>
                  <a:lnTo>
                    <a:pt x="210" y="134"/>
                  </a:lnTo>
                  <a:lnTo>
                    <a:pt x="213" y="129"/>
                  </a:lnTo>
                  <a:lnTo>
                    <a:pt x="214" y="117"/>
                  </a:lnTo>
                  <a:lnTo>
                    <a:pt x="214" y="117"/>
                  </a:lnTo>
                  <a:lnTo>
                    <a:pt x="213" y="105"/>
                  </a:lnTo>
                  <a:lnTo>
                    <a:pt x="209" y="95"/>
                  </a:lnTo>
                  <a:lnTo>
                    <a:pt x="204" y="85"/>
                  </a:lnTo>
                  <a:lnTo>
                    <a:pt x="195" y="78"/>
                  </a:lnTo>
                  <a:lnTo>
                    <a:pt x="195" y="78"/>
                  </a:lnTo>
                  <a:lnTo>
                    <a:pt x="186" y="70"/>
                  </a:lnTo>
                  <a:lnTo>
                    <a:pt x="175" y="65"/>
                  </a:lnTo>
                  <a:lnTo>
                    <a:pt x="163" y="63"/>
                  </a:lnTo>
                  <a:lnTo>
                    <a:pt x="150" y="62"/>
                  </a:lnTo>
                  <a:lnTo>
                    <a:pt x="150" y="62"/>
                  </a:lnTo>
                  <a:lnTo>
                    <a:pt x="134" y="63"/>
                  </a:lnTo>
                  <a:lnTo>
                    <a:pt x="122" y="67"/>
                  </a:lnTo>
                  <a:lnTo>
                    <a:pt x="111" y="72"/>
                  </a:lnTo>
                  <a:lnTo>
                    <a:pt x="102" y="79"/>
                  </a:lnTo>
                  <a:lnTo>
                    <a:pt x="102" y="79"/>
                  </a:lnTo>
                  <a:lnTo>
                    <a:pt x="95" y="88"/>
                  </a:lnTo>
                  <a:lnTo>
                    <a:pt x="88" y="99"/>
                  </a:lnTo>
                  <a:lnTo>
                    <a:pt x="82" y="113"/>
                  </a:lnTo>
                  <a:lnTo>
                    <a:pt x="77" y="127"/>
                  </a:lnTo>
                  <a:lnTo>
                    <a:pt x="77" y="127"/>
                  </a:lnTo>
                  <a:lnTo>
                    <a:pt x="75" y="135"/>
                  </a:lnTo>
                  <a:lnTo>
                    <a:pt x="71" y="142"/>
                  </a:lnTo>
                  <a:lnTo>
                    <a:pt x="67" y="147"/>
                  </a:lnTo>
                  <a:lnTo>
                    <a:pt x="62" y="152"/>
                  </a:lnTo>
                  <a:lnTo>
                    <a:pt x="57" y="156"/>
                  </a:lnTo>
                  <a:lnTo>
                    <a:pt x="52" y="158"/>
                  </a:lnTo>
                  <a:lnTo>
                    <a:pt x="46" y="161"/>
                  </a:lnTo>
                  <a:lnTo>
                    <a:pt x="40" y="161"/>
                  </a:lnTo>
                  <a:lnTo>
                    <a:pt x="40" y="161"/>
                  </a:lnTo>
                  <a:lnTo>
                    <a:pt x="31" y="161"/>
                  </a:lnTo>
                  <a:lnTo>
                    <a:pt x="24" y="158"/>
                  </a:lnTo>
                  <a:lnTo>
                    <a:pt x="18" y="155"/>
                  </a:lnTo>
                  <a:lnTo>
                    <a:pt x="11" y="150"/>
                  </a:lnTo>
                  <a:lnTo>
                    <a:pt x="11" y="150"/>
                  </a:lnTo>
                  <a:lnTo>
                    <a:pt x="6" y="144"/>
                  </a:lnTo>
                  <a:lnTo>
                    <a:pt x="3" y="137"/>
                  </a:lnTo>
                  <a:lnTo>
                    <a:pt x="0" y="131"/>
                  </a:lnTo>
                  <a:lnTo>
                    <a:pt x="0" y="125"/>
                  </a:lnTo>
                  <a:lnTo>
                    <a:pt x="0" y="125"/>
                  </a:lnTo>
                  <a:lnTo>
                    <a:pt x="0" y="111"/>
                  </a:lnTo>
                  <a:lnTo>
                    <a:pt x="4" y="96"/>
                  </a:lnTo>
                  <a:lnTo>
                    <a:pt x="9" y="83"/>
                  </a:lnTo>
                  <a:lnTo>
                    <a:pt x="16" y="68"/>
                  </a:lnTo>
                  <a:lnTo>
                    <a:pt x="16" y="68"/>
                  </a:lnTo>
                  <a:lnTo>
                    <a:pt x="26" y="54"/>
                  </a:lnTo>
                  <a:lnTo>
                    <a:pt x="39" y="42"/>
                  </a:lnTo>
                  <a:lnTo>
                    <a:pt x="52" y="29"/>
                  </a:lnTo>
                  <a:lnTo>
                    <a:pt x="68" y="19"/>
                  </a:lnTo>
                  <a:lnTo>
                    <a:pt x="68" y="19"/>
                  </a:lnTo>
                  <a:lnTo>
                    <a:pt x="87" y="11"/>
                  </a:lnTo>
                  <a:lnTo>
                    <a:pt x="106" y="4"/>
                  </a:lnTo>
                  <a:lnTo>
                    <a:pt x="127" y="1"/>
                  </a:lnTo>
                  <a:lnTo>
                    <a:pt x="149" y="0"/>
                  </a:lnTo>
                  <a:lnTo>
                    <a:pt x="149" y="0"/>
                  </a:lnTo>
                  <a:lnTo>
                    <a:pt x="170" y="1"/>
                  </a:lnTo>
                  <a:lnTo>
                    <a:pt x="189" y="3"/>
                  </a:lnTo>
                  <a:lnTo>
                    <a:pt x="208" y="7"/>
                  </a:lnTo>
                  <a:lnTo>
                    <a:pt x="225" y="14"/>
                  </a:lnTo>
                  <a:lnTo>
                    <a:pt x="225" y="14"/>
                  </a:lnTo>
                  <a:lnTo>
                    <a:pt x="240" y="23"/>
                  </a:lnTo>
                  <a:lnTo>
                    <a:pt x="255" y="33"/>
                  </a:lnTo>
                  <a:lnTo>
                    <a:pt x="266" y="44"/>
                  </a:lnTo>
                  <a:lnTo>
                    <a:pt x="276" y="57"/>
                  </a:lnTo>
                  <a:lnTo>
                    <a:pt x="276" y="57"/>
                  </a:lnTo>
                  <a:lnTo>
                    <a:pt x="285" y="70"/>
                  </a:lnTo>
                  <a:lnTo>
                    <a:pt x="289" y="85"/>
                  </a:lnTo>
                  <a:lnTo>
                    <a:pt x="293" y="100"/>
                  </a:lnTo>
                  <a:lnTo>
                    <a:pt x="294" y="115"/>
                  </a:lnTo>
                  <a:lnTo>
                    <a:pt x="294" y="115"/>
                  </a:lnTo>
                  <a:lnTo>
                    <a:pt x="294" y="127"/>
                  </a:lnTo>
                  <a:lnTo>
                    <a:pt x="292" y="139"/>
                  </a:lnTo>
                  <a:lnTo>
                    <a:pt x="289" y="150"/>
                  </a:lnTo>
                  <a:lnTo>
                    <a:pt x="286" y="160"/>
                  </a:lnTo>
                  <a:lnTo>
                    <a:pt x="286" y="16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spTree>
    <p:extLst>
      <p:ext uri="{BB962C8B-B14F-4D97-AF65-F5344CB8AC3E}">
        <p14:creationId xmlns:p14="http://schemas.microsoft.com/office/powerpoint/2010/main" val="4219396103"/>
      </p:ext>
    </p:extLst>
  </p:cSld>
  <p:clrMapOvr>
    <a:masterClrMapping/>
  </p:clrMapOvr>
  <mc:AlternateContent xmlns:mc="http://schemas.openxmlformats.org/markup-compatibility/2006" xmlns:p14="http://schemas.microsoft.com/office/powerpoint/2010/main">
    <mc:Choice Requires="p14">
      <p:transition spd="slow" p14:dur="2000" advTm="0">
        <p14:ferris dir="l"/>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2" fill="hold" grpId="0" nodeType="afterEffect">
                                  <p:stCondLst>
                                    <p:cond delay="0"/>
                                  </p:stCondLst>
                                  <p:childTnLst>
                                    <p:set>
                                      <p:cBhvr>
                                        <p:cTn id="6" dur="1" fill="hold">
                                          <p:stCondLst>
                                            <p:cond delay="0"/>
                                          </p:stCondLst>
                                        </p:cTn>
                                        <p:tgtEl>
                                          <p:spTgt spid="49"/>
                                        </p:tgtEl>
                                        <p:attrNameLst>
                                          <p:attrName>style.visibility</p:attrName>
                                        </p:attrNameLst>
                                      </p:cBhvr>
                                      <p:to>
                                        <p:strVal val="visible"/>
                                      </p:to>
                                    </p:set>
                                    <p:animEffect transition="in" filter="wipe(right)">
                                      <p:cBhvr>
                                        <p:cTn id="7" dur="500"/>
                                        <p:tgtEl>
                                          <p:spTgt spid="49"/>
                                        </p:tgtEl>
                                      </p:cBhvr>
                                    </p:animEffect>
                                  </p:childTnLst>
                                </p:cTn>
                              </p:par>
                              <p:par>
                                <p:cTn id="8" presetID="42" presetClass="entr" presetSubtype="0"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1000"/>
                                        <p:tgtEl>
                                          <p:spTgt spid="4"/>
                                        </p:tgtEl>
                                      </p:cBhvr>
                                    </p:animEffect>
                                    <p:anim calcmode="lin" valueType="num">
                                      <p:cBhvr>
                                        <p:cTn id="11" dur="1000" fill="hold"/>
                                        <p:tgtEl>
                                          <p:spTgt spid="4"/>
                                        </p:tgtEl>
                                        <p:attrNameLst>
                                          <p:attrName>ppt_x</p:attrName>
                                        </p:attrNameLst>
                                      </p:cBhvr>
                                      <p:tavLst>
                                        <p:tav tm="0">
                                          <p:val>
                                            <p:strVal val="#ppt_x"/>
                                          </p:val>
                                        </p:tav>
                                        <p:tav tm="100000">
                                          <p:val>
                                            <p:strVal val="#ppt_x"/>
                                          </p:val>
                                        </p:tav>
                                      </p:tavLst>
                                    </p:anim>
                                    <p:anim calcmode="lin" valueType="num">
                                      <p:cBhvr>
                                        <p:cTn id="12" dur="1000" fill="hold"/>
                                        <p:tgtEl>
                                          <p:spTgt spid="4"/>
                                        </p:tgtEl>
                                        <p:attrNameLst>
                                          <p:attrName>ppt_y</p:attrName>
                                        </p:attrNameLst>
                                      </p:cBhvr>
                                      <p:tavLst>
                                        <p:tav tm="0">
                                          <p:val>
                                            <p:strVal val="#ppt_y+.1"/>
                                          </p:val>
                                        </p:tav>
                                        <p:tav tm="100000">
                                          <p:val>
                                            <p:strVal val="#ppt_y"/>
                                          </p:val>
                                        </p:tav>
                                      </p:tavLst>
                                    </p:anim>
                                  </p:childTnLst>
                                </p:cTn>
                              </p:par>
                            </p:childTnLst>
                          </p:cTn>
                        </p:par>
                        <p:par>
                          <p:cTn id="13" fill="hold">
                            <p:stCondLst>
                              <p:cond delay="1000"/>
                            </p:stCondLst>
                            <p:childTnLst>
                              <p:par>
                                <p:cTn id="14" presetID="2" presetClass="entr" presetSubtype="2" fill="hold" grpId="0" nodeType="afterEffect">
                                  <p:stCondLst>
                                    <p:cond delay="0"/>
                                  </p:stCondLst>
                                  <p:childTnLst>
                                    <p:set>
                                      <p:cBhvr>
                                        <p:cTn id="15" dur="1" fill="hold">
                                          <p:stCondLst>
                                            <p:cond delay="0"/>
                                          </p:stCondLst>
                                        </p:cTn>
                                        <p:tgtEl>
                                          <p:spTgt spid="50"/>
                                        </p:tgtEl>
                                        <p:attrNameLst>
                                          <p:attrName>style.visibility</p:attrName>
                                        </p:attrNameLst>
                                      </p:cBhvr>
                                      <p:to>
                                        <p:strVal val="visible"/>
                                      </p:to>
                                    </p:set>
                                    <p:anim calcmode="lin" valueType="num">
                                      <p:cBhvr additive="base">
                                        <p:cTn id="16" dur="500" fill="hold"/>
                                        <p:tgtEl>
                                          <p:spTgt spid="50"/>
                                        </p:tgtEl>
                                        <p:attrNameLst>
                                          <p:attrName>ppt_x</p:attrName>
                                        </p:attrNameLst>
                                      </p:cBhvr>
                                      <p:tavLst>
                                        <p:tav tm="0">
                                          <p:val>
                                            <p:strVal val="1+#ppt_w/2"/>
                                          </p:val>
                                        </p:tav>
                                        <p:tav tm="100000">
                                          <p:val>
                                            <p:strVal val="#ppt_x"/>
                                          </p:val>
                                        </p:tav>
                                      </p:tavLst>
                                    </p:anim>
                                    <p:anim calcmode="lin" valueType="num">
                                      <p:cBhvr additive="base">
                                        <p:cTn id="17" dur="500" fill="hold"/>
                                        <p:tgtEl>
                                          <p:spTgt spid="50"/>
                                        </p:tgtEl>
                                        <p:attrNameLst>
                                          <p:attrName>ppt_y</p:attrName>
                                        </p:attrNameLst>
                                      </p:cBhvr>
                                      <p:tavLst>
                                        <p:tav tm="0">
                                          <p:val>
                                            <p:strVal val="#ppt_y"/>
                                          </p:val>
                                        </p:tav>
                                        <p:tav tm="100000">
                                          <p:val>
                                            <p:strVal val="#ppt_y"/>
                                          </p:val>
                                        </p:tav>
                                      </p:tavLst>
                                    </p:anim>
                                  </p:childTnLst>
                                </p:cTn>
                              </p:par>
                            </p:childTnLst>
                          </p:cTn>
                        </p:par>
                        <p:par>
                          <p:cTn id="18" fill="hold">
                            <p:stCondLst>
                              <p:cond delay="1500"/>
                            </p:stCondLst>
                            <p:childTnLst>
                              <p:par>
                                <p:cTn id="19" presetID="22" presetClass="entr" presetSubtype="2" fill="hold" nodeType="afterEffect">
                                  <p:stCondLst>
                                    <p:cond delay="3750"/>
                                  </p:stCondLst>
                                  <p:childTnLst>
                                    <p:set>
                                      <p:cBhvr>
                                        <p:cTn id="20" dur="1" fill="hold">
                                          <p:stCondLst>
                                            <p:cond delay="0"/>
                                          </p:stCondLst>
                                        </p:cTn>
                                        <p:tgtEl>
                                          <p:spTgt spid="51"/>
                                        </p:tgtEl>
                                        <p:attrNameLst>
                                          <p:attrName>style.visibility</p:attrName>
                                        </p:attrNameLst>
                                      </p:cBhvr>
                                      <p:to>
                                        <p:strVal val="visible"/>
                                      </p:to>
                                    </p:set>
                                    <p:animEffect transition="in" filter="wipe(right)">
                                      <p:cBhvr>
                                        <p:cTn id="21" dur="500"/>
                                        <p:tgtEl>
                                          <p:spTgt spid="51"/>
                                        </p:tgtEl>
                                      </p:cBhvr>
                                    </p:animEffect>
                                  </p:childTnLst>
                                </p:cTn>
                              </p:par>
                            </p:childTnLst>
                          </p:cTn>
                        </p:par>
                        <p:par>
                          <p:cTn id="22" fill="hold">
                            <p:stCondLst>
                              <p:cond delay="5750"/>
                            </p:stCondLst>
                            <p:childTnLst>
                              <p:par>
                                <p:cTn id="23" presetID="22" presetClass="entr" presetSubtype="2" fill="hold" nodeType="afterEffect">
                                  <p:stCondLst>
                                    <p:cond delay="1000"/>
                                  </p:stCondLst>
                                  <p:childTnLst>
                                    <p:set>
                                      <p:cBhvr>
                                        <p:cTn id="24" dur="1" fill="hold">
                                          <p:stCondLst>
                                            <p:cond delay="0"/>
                                          </p:stCondLst>
                                        </p:cTn>
                                        <p:tgtEl>
                                          <p:spTgt spid="55"/>
                                        </p:tgtEl>
                                        <p:attrNameLst>
                                          <p:attrName>style.visibility</p:attrName>
                                        </p:attrNameLst>
                                      </p:cBhvr>
                                      <p:to>
                                        <p:strVal val="visible"/>
                                      </p:to>
                                    </p:set>
                                    <p:animEffect transition="in" filter="wipe(right)">
                                      <p:cBhvr>
                                        <p:cTn id="25" dur="500"/>
                                        <p:tgtEl>
                                          <p:spTgt spid="55"/>
                                        </p:tgtEl>
                                      </p:cBhvr>
                                    </p:animEffect>
                                  </p:childTnLst>
                                </p:cTn>
                              </p:par>
                            </p:childTnLst>
                          </p:cTn>
                        </p:par>
                        <p:par>
                          <p:cTn id="26" fill="hold">
                            <p:stCondLst>
                              <p:cond delay="7250"/>
                            </p:stCondLst>
                            <p:childTnLst>
                              <p:par>
                                <p:cTn id="27" presetID="22" presetClass="entr" presetSubtype="8" fill="hold" nodeType="afterEffect">
                                  <p:stCondLst>
                                    <p:cond delay="1000"/>
                                  </p:stCondLst>
                                  <p:childTnLst>
                                    <p:set>
                                      <p:cBhvr>
                                        <p:cTn id="28" dur="1" fill="hold">
                                          <p:stCondLst>
                                            <p:cond delay="0"/>
                                          </p:stCondLst>
                                        </p:cTn>
                                        <p:tgtEl>
                                          <p:spTgt spid="59"/>
                                        </p:tgtEl>
                                        <p:attrNameLst>
                                          <p:attrName>style.visibility</p:attrName>
                                        </p:attrNameLst>
                                      </p:cBhvr>
                                      <p:to>
                                        <p:strVal val="visible"/>
                                      </p:to>
                                    </p:set>
                                    <p:animEffect transition="in" filter="wipe(left)">
                                      <p:cBhvr>
                                        <p:cTn id="29" dur="500"/>
                                        <p:tgtEl>
                                          <p:spTgt spid="59"/>
                                        </p:tgtEl>
                                      </p:cBhvr>
                                    </p:animEffect>
                                  </p:childTnLst>
                                </p:cTn>
                              </p:par>
                            </p:childTnLst>
                          </p:cTn>
                        </p:par>
                        <p:par>
                          <p:cTn id="30" fill="hold">
                            <p:stCondLst>
                              <p:cond delay="8750"/>
                            </p:stCondLst>
                            <p:childTnLst>
                              <p:par>
                                <p:cTn id="31" presetID="22" presetClass="entr" presetSubtype="8" fill="hold" nodeType="afterEffect">
                                  <p:stCondLst>
                                    <p:cond delay="1000"/>
                                  </p:stCondLst>
                                  <p:childTnLst>
                                    <p:set>
                                      <p:cBhvr>
                                        <p:cTn id="32" dur="1" fill="hold">
                                          <p:stCondLst>
                                            <p:cond delay="0"/>
                                          </p:stCondLst>
                                        </p:cTn>
                                        <p:tgtEl>
                                          <p:spTgt spid="63"/>
                                        </p:tgtEl>
                                        <p:attrNameLst>
                                          <p:attrName>style.visibility</p:attrName>
                                        </p:attrNameLst>
                                      </p:cBhvr>
                                      <p:to>
                                        <p:strVal val="visible"/>
                                      </p:to>
                                    </p:set>
                                    <p:animEffect transition="in" filter="wipe(left)">
                                      <p:cBhvr>
                                        <p:cTn id="33" dur="500"/>
                                        <p:tgtEl>
                                          <p:spTgt spid="63"/>
                                        </p:tgtEl>
                                      </p:cBhvr>
                                    </p:animEffect>
                                  </p:childTnLst>
                                </p:cTn>
                              </p:par>
                            </p:childTnLst>
                          </p:cTn>
                        </p:par>
                        <p:par>
                          <p:cTn id="34" fill="hold">
                            <p:stCondLst>
                              <p:cond delay="10250"/>
                            </p:stCondLst>
                            <p:childTnLst>
                              <p:par>
                                <p:cTn id="35" presetID="22" presetClass="entr" presetSubtype="8" fill="hold" nodeType="afterEffect">
                                  <p:stCondLst>
                                    <p:cond delay="1000"/>
                                  </p:stCondLst>
                                  <p:childTnLst>
                                    <p:set>
                                      <p:cBhvr>
                                        <p:cTn id="36" dur="1" fill="hold">
                                          <p:stCondLst>
                                            <p:cond delay="0"/>
                                          </p:stCondLst>
                                        </p:cTn>
                                        <p:tgtEl>
                                          <p:spTgt spid="67"/>
                                        </p:tgtEl>
                                        <p:attrNameLst>
                                          <p:attrName>style.visibility</p:attrName>
                                        </p:attrNameLst>
                                      </p:cBhvr>
                                      <p:to>
                                        <p:strVal val="visible"/>
                                      </p:to>
                                    </p:set>
                                    <p:animEffect transition="in" filter="wipe(left)">
                                      <p:cBhvr>
                                        <p:cTn id="37" dur="500"/>
                                        <p:tgtEl>
                                          <p:spTgt spid="6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 grpId="0"/>
      <p:bldP spid="50"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 name="TextBox 2"/>
          <p:cNvSpPr txBox="1"/>
          <p:nvPr/>
        </p:nvSpPr>
        <p:spPr>
          <a:xfrm>
            <a:off x="1076980" y="1911872"/>
            <a:ext cx="3669474" cy="307777"/>
          </a:xfrm>
          <a:prstGeom prst="rect">
            <a:avLst/>
          </a:prstGeom>
          <a:noFill/>
        </p:spPr>
        <p:txBody>
          <a:bodyPr wrap="square" lIns="0" tIns="0" rIns="0" bIns="0" rtlCol="0">
            <a:spAutoFit/>
          </a:bodyPr>
          <a:lstStyle>
            <a:defPPr>
              <a:defRPr lang="zh-CN"/>
            </a:defPPr>
            <a:lvl1pPr algn="ctr">
              <a:defRPr sz="2000" b="1">
                <a:solidFill>
                  <a:schemeClr val="tx2"/>
                </a:solidFill>
                <a:latin typeface="微软雅黑" pitchFamily="34" charset="-122"/>
                <a:ea typeface="微软雅黑" pitchFamily="34" charset="-122"/>
              </a:defRPr>
            </a:lvl1pPr>
          </a:lstStyle>
          <a:p>
            <a:pPr lvl="0">
              <a:defRPr/>
            </a:pPr>
            <a:r>
              <a:rPr lang="zh-CN" altLang="en-US" kern="0" dirty="0" smtClean="0">
                <a:solidFill>
                  <a:srgbClr val="0070C0"/>
                </a:solidFill>
              </a:rPr>
              <a:t>“企业重组后的连续</a:t>
            </a:r>
            <a:r>
              <a:rPr lang="en-US" altLang="zh-CN" kern="0" dirty="0" smtClean="0">
                <a:solidFill>
                  <a:srgbClr val="0070C0"/>
                </a:solidFill>
              </a:rPr>
              <a:t>12</a:t>
            </a:r>
            <a:r>
              <a:rPr lang="zh-CN" altLang="en-US" kern="0" dirty="0" smtClean="0">
                <a:solidFill>
                  <a:srgbClr val="0070C0"/>
                </a:solidFill>
              </a:rPr>
              <a:t>个月内</a:t>
            </a:r>
            <a:r>
              <a:rPr lang="zh-CN" altLang="en-US" kern="0" dirty="0">
                <a:solidFill>
                  <a:srgbClr val="0070C0"/>
                </a:solidFill>
              </a:rPr>
              <a:t>”</a:t>
            </a:r>
            <a:r>
              <a:rPr kumimoji="0" lang="en-US" altLang="zh-CN" sz="2000" b="1" i="0" u="none" strike="noStrike" kern="0" cap="none" spc="0" normalizeH="0" baseline="0" noProof="0" dirty="0" smtClean="0">
                <a:ln>
                  <a:noFill/>
                </a:ln>
                <a:solidFill>
                  <a:srgbClr val="0070C0"/>
                </a:solidFill>
                <a:effectLst/>
                <a:uLnTx/>
                <a:uFillTx/>
                <a:latin typeface="微软雅黑" pitchFamily="34" charset="-122"/>
                <a:ea typeface="微软雅黑" pitchFamily="34" charset="-122"/>
              </a:rPr>
              <a:t>?</a:t>
            </a:r>
            <a:endParaRPr kumimoji="0" lang="zh-CN" altLang="en-US" sz="2000" b="1" i="0" u="none" strike="noStrike" kern="0" cap="none" spc="0" normalizeH="0" baseline="0" noProof="0" dirty="0">
              <a:ln>
                <a:noFill/>
              </a:ln>
              <a:solidFill>
                <a:srgbClr val="0070C0"/>
              </a:solidFill>
              <a:effectLst/>
              <a:uLnTx/>
              <a:uFillTx/>
              <a:latin typeface="微软雅黑" pitchFamily="34" charset="-122"/>
              <a:ea typeface="微软雅黑" pitchFamily="34" charset="-122"/>
            </a:endParaRPr>
          </a:p>
        </p:txBody>
      </p:sp>
      <p:grpSp>
        <p:nvGrpSpPr>
          <p:cNvPr id="4" name="组合 3"/>
          <p:cNvGrpSpPr/>
          <p:nvPr/>
        </p:nvGrpSpPr>
        <p:grpSpPr>
          <a:xfrm>
            <a:off x="3019525" y="3197650"/>
            <a:ext cx="1197516" cy="1345781"/>
            <a:chOff x="4746454" y="3215642"/>
            <a:chExt cx="1197516" cy="1345781"/>
          </a:xfrm>
        </p:grpSpPr>
        <p:sp>
          <p:nvSpPr>
            <p:cNvPr id="24" name="íş1îḑé"/>
            <p:cNvSpPr>
              <a:spLocks/>
            </p:cNvSpPr>
            <p:nvPr/>
          </p:nvSpPr>
          <p:spPr bwMode="auto">
            <a:xfrm flipH="1">
              <a:off x="5354819" y="3237232"/>
              <a:ext cx="570710" cy="1306199"/>
            </a:xfrm>
            <a:custGeom>
              <a:avLst/>
              <a:gdLst>
                <a:gd name="T0" fmla="*/ 937 w 1176"/>
                <a:gd name="T1" fmla="*/ 1835 h 2904"/>
                <a:gd name="T2" fmla="*/ 1107 w 1176"/>
                <a:gd name="T3" fmla="*/ 1699 h 2904"/>
                <a:gd name="T4" fmla="*/ 1172 w 1176"/>
                <a:gd name="T5" fmla="*/ 1536 h 2904"/>
                <a:gd name="T6" fmla="*/ 1159 w 1176"/>
                <a:gd name="T7" fmla="*/ 1398 h 2904"/>
                <a:gd name="T8" fmla="*/ 1034 w 1176"/>
                <a:gd name="T9" fmla="*/ 1223 h 2904"/>
                <a:gd name="T10" fmla="*/ 860 w 1176"/>
                <a:gd name="T11" fmla="*/ 1120 h 2904"/>
                <a:gd name="T12" fmla="*/ 674 w 1176"/>
                <a:gd name="T13" fmla="*/ 1034 h 2904"/>
                <a:gd name="T14" fmla="*/ 965 w 1176"/>
                <a:gd name="T15" fmla="*/ 948 h 2904"/>
                <a:gd name="T16" fmla="*/ 1071 w 1176"/>
                <a:gd name="T17" fmla="*/ 844 h 2904"/>
                <a:gd name="T18" fmla="*/ 1135 w 1176"/>
                <a:gd name="T19" fmla="*/ 695 h 2904"/>
                <a:gd name="T20" fmla="*/ 1148 w 1176"/>
                <a:gd name="T21" fmla="*/ 530 h 2904"/>
                <a:gd name="T22" fmla="*/ 1107 w 1176"/>
                <a:gd name="T23" fmla="*/ 344 h 2904"/>
                <a:gd name="T24" fmla="*/ 1008 w 1176"/>
                <a:gd name="T25" fmla="*/ 185 h 2904"/>
                <a:gd name="T26" fmla="*/ 864 w 1176"/>
                <a:gd name="T27" fmla="*/ 68 h 2904"/>
                <a:gd name="T28" fmla="*/ 685 w 1176"/>
                <a:gd name="T29" fmla="*/ 6 h 2904"/>
                <a:gd name="T30" fmla="*/ 517 w 1176"/>
                <a:gd name="T31" fmla="*/ 6 h 2904"/>
                <a:gd name="T32" fmla="*/ 336 w 1176"/>
                <a:gd name="T33" fmla="*/ 66 h 2904"/>
                <a:gd name="T34" fmla="*/ 191 w 1176"/>
                <a:gd name="T35" fmla="*/ 181 h 2904"/>
                <a:gd name="T36" fmla="*/ 90 w 1176"/>
                <a:gd name="T37" fmla="*/ 338 h 2904"/>
                <a:gd name="T38" fmla="*/ 47 w 1176"/>
                <a:gd name="T39" fmla="*/ 525 h 2904"/>
                <a:gd name="T40" fmla="*/ 67 w 1176"/>
                <a:gd name="T41" fmla="*/ 695 h 2904"/>
                <a:gd name="T42" fmla="*/ 41 w 1176"/>
                <a:gd name="T43" fmla="*/ 823 h 2904"/>
                <a:gd name="T44" fmla="*/ 2 w 1176"/>
                <a:gd name="T45" fmla="*/ 975 h 2904"/>
                <a:gd name="T46" fmla="*/ 88 w 1176"/>
                <a:gd name="T47" fmla="*/ 1122 h 2904"/>
                <a:gd name="T48" fmla="*/ 11 w 1176"/>
                <a:gd name="T49" fmla="*/ 1374 h 2904"/>
                <a:gd name="T50" fmla="*/ 38 w 1176"/>
                <a:gd name="T51" fmla="*/ 1497 h 2904"/>
                <a:gd name="T52" fmla="*/ 138 w 1176"/>
                <a:gd name="T53" fmla="*/ 1549 h 2904"/>
                <a:gd name="T54" fmla="*/ 271 w 1176"/>
                <a:gd name="T55" fmla="*/ 1518 h 2904"/>
                <a:gd name="T56" fmla="*/ 293 w 1176"/>
                <a:gd name="T57" fmla="*/ 1753 h 2904"/>
                <a:gd name="T58" fmla="*/ 230 w 1176"/>
                <a:gd name="T59" fmla="*/ 2606 h 2904"/>
                <a:gd name="T60" fmla="*/ 82 w 1176"/>
                <a:gd name="T61" fmla="*/ 2671 h 2904"/>
                <a:gd name="T62" fmla="*/ 41 w 1176"/>
                <a:gd name="T63" fmla="*/ 2757 h 2904"/>
                <a:gd name="T64" fmla="*/ 56 w 1176"/>
                <a:gd name="T65" fmla="*/ 2839 h 2904"/>
                <a:gd name="T66" fmla="*/ 159 w 1176"/>
                <a:gd name="T67" fmla="*/ 2891 h 2904"/>
                <a:gd name="T68" fmla="*/ 375 w 1176"/>
                <a:gd name="T69" fmla="*/ 2900 h 2904"/>
                <a:gd name="T70" fmla="*/ 519 w 1176"/>
                <a:gd name="T71" fmla="*/ 2835 h 2904"/>
                <a:gd name="T72" fmla="*/ 588 w 1176"/>
                <a:gd name="T73" fmla="*/ 2712 h 2904"/>
                <a:gd name="T74" fmla="*/ 629 w 1176"/>
                <a:gd name="T75" fmla="*/ 2824 h 2904"/>
                <a:gd name="T76" fmla="*/ 732 w 1176"/>
                <a:gd name="T77" fmla="*/ 2876 h 2904"/>
                <a:gd name="T78" fmla="*/ 1032 w 1176"/>
                <a:gd name="T79" fmla="*/ 2871 h 2904"/>
                <a:gd name="T80" fmla="*/ 1099 w 1176"/>
                <a:gd name="T81" fmla="*/ 2816 h 2904"/>
                <a:gd name="T82" fmla="*/ 1084 w 1176"/>
                <a:gd name="T83" fmla="*/ 2718 h 2904"/>
                <a:gd name="T84" fmla="*/ 993 w 1176"/>
                <a:gd name="T85" fmla="*/ 2621 h 2904"/>
                <a:gd name="T86" fmla="*/ 330 w 1176"/>
                <a:gd name="T87" fmla="*/ 1346 h 2904"/>
                <a:gd name="T88" fmla="*/ 302 w 1176"/>
                <a:gd name="T89" fmla="*/ 1139 h 2904"/>
                <a:gd name="T90" fmla="*/ 474 w 1176"/>
                <a:gd name="T91" fmla="*/ 1029 h 2904"/>
                <a:gd name="T92" fmla="*/ 332 w 1176"/>
                <a:gd name="T93" fmla="*/ 1396 h 2904"/>
                <a:gd name="T94" fmla="*/ 502 w 1176"/>
                <a:gd name="T95" fmla="*/ 2283 h 2904"/>
                <a:gd name="T96" fmla="*/ 532 w 1176"/>
                <a:gd name="T97" fmla="*/ 2040 h 2904"/>
                <a:gd name="T98" fmla="*/ 573 w 1176"/>
                <a:gd name="T99" fmla="*/ 2008 h 2904"/>
                <a:gd name="T100" fmla="*/ 614 w 1176"/>
                <a:gd name="T101" fmla="*/ 2152 h 2904"/>
                <a:gd name="T102" fmla="*/ 601 w 1176"/>
                <a:gd name="T103" fmla="*/ 2667 h 2904"/>
                <a:gd name="T104" fmla="*/ 851 w 1176"/>
                <a:gd name="T105" fmla="*/ 1372 h 2904"/>
                <a:gd name="T106" fmla="*/ 926 w 1176"/>
                <a:gd name="T107" fmla="*/ 1447 h 2904"/>
                <a:gd name="T108" fmla="*/ 935 w 1176"/>
                <a:gd name="T109" fmla="*/ 1516 h 2904"/>
                <a:gd name="T110" fmla="*/ 844 w 1176"/>
                <a:gd name="T111" fmla="*/ 1607 h 29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176" h="2904">
                  <a:moveTo>
                    <a:pt x="834" y="2581"/>
                  </a:moveTo>
                  <a:lnTo>
                    <a:pt x="814" y="1883"/>
                  </a:lnTo>
                  <a:lnTo>
                    <a:pt x="814" y="1883"/>
                  </a:lnTo>
                  <a:lnTo>
                    <a:pt x="831" y="1878"/>
                  </a:lnTo>
                  <a:lnTo>
                    <a:pt x="875" y="1863"/>
                  </a:lnTo>
                  <a:lnTo>
                    <a:pt x="905" y="1850"/>
                  </a:lnTo>
                  <a:lnTo>
                    <a:pt x="937" y="1835"/>
                  </a:lnTo>
                  <a:lnTo>
                    <a:pt x="972" y="1816"/>
                  </a:lnTo>
                  <a:lnTo>
                    <a:pt x="1008" y="1792"/>
                  </a:lnTo>
                  <a:lnTo>
                    <a:pt x="1043" y="1766"/>
                  </a:lnTo>
                  <a:lnTo>
                    <a:pt x="1060" y="1751"/>
                  </a:lnTo>
                  <a:lnTo>
                    <a:pt x="1077" y="1734"/>
                  </a:lnTo>
                  <a:lnTo>
                    <a:pt x="1092" y="1717"/>
                  </a:lnTo>
                  <a:lnTo>
                    <a:pt x="1107" y="1699"/>
                  </a:lnTo>
                  <a:lnTo>
                    <a:pt x="1120" y="1680"/>
                  </a:lnTo>
                  <a:lnTo>
                    <a:pt x="1133" y="1659"/>
                  </a:lnTo>
                  <a:lnTo>
                    <a:pt x="1144" y="1637"/>
                  </a:lnTo>
                  <a:lnTo>
                    <a:pt x="1153" y="1613"/>
                  </a:lnTo>
                  <a:lnTo>
                    <a:pt x="1163" y="1589"/>
                  </a:lnTo>
                  <a:lnTo>
                    <a:pt x="1168" y="1564"/>
                  </a:lnTo>
                  <a:lnTo>
                    <a:pt x="1172" y="1536"/>
                  </a:lnTo>
                  <a:lnTo>
                    <a:pt x="1176" y="1508"/>
                  </a:lnTo>
                  <a:lnTo>
                    <a:pt x="1176" y="1478"/>
                  </a:lnTo>
                  <a:lnTo>
                    <a:pt x="1174" y="1447"/>
                  </a:lnTo>
                  <a:lnTo>
                    <a:pt x="1174" y="1447"/>
                  </a:lnTo>
                  <a:lnTo>
                    <a:pt x="1170" y="1434"/>
                  </a:lnTo>
                  <a:lnTo>
                    <a:pt x="1166" y="1419"/>
                  </a:lnTo>
                  <a:lnTo>
                    <a:pt x="1159" y="1398"/>
                  </a:lnTo>
                  <a:lnTo>
                    <a:pt x="1150" y="1376"/>
                  </a:lnTo>
                  <a:lnTo>
                    <a:pt x="1137" y="1348"/>
                  </a:lnTo>
                  <a:lnTo>
                    <a:pt x="1120" y="1318"/>
                  </a:lnTo>
                  <a:lnTo>
                    <a:pt x="1097" y="1288"/>
                  </a:lnTo>
                  <a:lnTo>
                    <a:pt x="1069" y="1254"/>
                  </a:lnTo>
                  <a:lnTo>
                    <a:pt x="1053" y="1240"/>
                  </a:lnTo>
                  <a:lnTo>
                    <a:pt x="1034" y="1223"/>
                  </a:lnTo>
                  <a:lnTo>
                    <a:pt x="1015" y="1208"/>
                  </a:lnTo>
                  <a:lnTo>
                    <a:pt x="995" y="1191"/>
                  </a:lnTo>
                  <a:lnTo>
                    <a:pt x="970" y="1176"/>
                  </a:lnTo>
                  <a:lnTo>
                    <a:pt x="946" y="1161"/>
                  </a:lnTo>
                  <a:lnTo>
                    <a:pt x="920" y="1146"/>
                  </a:lnTo>
                  <a:lnTo>
                    <a:pt x="892" y="1133"/>
                  </a:lnTo>
                  <a:lnTo>
                    <a:pt x="860" y="1120"/>
                  </a:lnTo>
                  <a:lnTo>
                    <a:pt x="827" y="1109"/>
                  </a:lnTo>
                  <a:lnTo>
                    <a:pt x="793" y="1098"/>
                  </a:lnTo>
                  <a:lnTo>
                    <a:pt x="756" y="1087"/>
                  </a:lnTo>
                  <a:lnTo>
                    <a:pt x="715" y="1077"/>
                  </a:lnTo>
                  <a:lnTo>
                    <a:pt x="674" y="1070"/>
                  </a:lnTo>
                  <a:lnTo>
                    <a:pt x="674" y="1034"/>
                  </a:lnTo>
                  <a:lnTo>
                    <a:pt x="674" y="1034"/>
                  </a:lnTo>
                  <a:lnTo>
                    <a:pt x="724" y="1029"/>
                  </a:lnTo>
                  <a:lnTo>
                    <a:pt x="773" y="1021"/>
                  </a:lnTo>
                  <a:lnTo>
                    <a:pt x="821" y="1012"/>
                  </a:lnTo>
                  <a:lnTo>
                    <a:pt x="864" y="997"/>
                  </a:lnTo>
                  <a:lnTo>
                    <a:pt x="907" y="980"/>
                  </a:lnTo>
                  <a:lnTo>
                    <a:pt x="946" y="960"/>
                  </a:lnTo>
                  <a:lnTo>
                    <a:pt x="965" y="948"/>
                  </a:lnTo>
                  <a:lnTo>
                    <a:pt x="982" y="935"/>
                  </a:lnTo>
                  <a:lnTo>
                    <a:pt x="998" y="922"/>
                  </a:lnTo>
                  <a:lnTo>
                    <a:pt x="1015" y="909"/>
                  </a:lnTo>
                  <a:lnTo>
                    <a:pt x="1030" y="894"/>
                  </a:lnTo>
                  <a:lnTo>
                    <a:pt x="1045" y="878"/>
                  </a:lnTo>
                  <a:lnTo>
                    <a:pt x="1058" y="861"/>
                  </a:lnTo>
                  <a:lnTo>
                    <a:pt x="1071" y="844"/>
                  </a:lnTo>
                  <a:lnTo>
                    <a:pt x="1084" y="825"/>
                  </a:lnTo>
                  <a:lnTo>
                    <a:pt x="1096" y="807"/>
                  </a:lnTo>
                  <a:lnTo>
                    <a:pt x="1105" y="786"/>
                  </a:lnTo>
                  <a:lnTo>
                    <a:pt x="1114" y="764"/>
                  </a:lnTo>
                  <a:lnTo>
                    <a:pt x="1122" y="741"/>
                  </a:lnTo>
                  <a:lnTo>
                    <a:pt x="1129" y="719"/>
                  </a:lnTo>
                  <a:lnTo>
                    <a:pt x="1135" y="695"/>
                  </a:lnTo>
                  <a:lnTo>
                    <a:pt x="1140" y="670"/>
                  </a:lnTo>
                  <a:lnTo>
                    <a:pt x="1144" y="644"/>
                  </a:lnTo>
                  <a:lnTo>
                    <a:pt x="1148" y="616"/>
                  </a:lnTo>
                  <a:lnTo>
                    <a:pt x="1150" y="588"/>
                  </a:lnTo>
                  <a:lnTo>
                    <a:pt x="1150" y="560"/>
                  </a:lnTo>
                  <a:lnTo>
                    <a:pt x="1150" y="560"/>
                  </a:lnTo>
                  <a:lnTo>
                    <a:pt x="1148" y="530"/>
                  </a:lnTo>
                  <a:lnTo>
                    <a:pt x="1146" y="502"/>
                  </a:lnTo>
                  <a:lnTo>
                    <a:pt x="1144" y="474"/>
                  </a:lnTo>
                  <a:lnTo>
                    <a:pt x="1138" y="448"/>
                  </a:lnTo>
                  <a:lnTo>
                    <a:pt x="1133" y="420"/>
                  </a:lnTo>
                  <a:lnTo>
                    <a:pt x="1125" y="394"/>
                  </a:lnTo>
                  <a:lnTo>
                    <a:pt x="1116" y="368"/>
                  </a:lnTo>
                  <a:lnTo>
                    <a:pt x="1107" y="344"/>
                  </a:lnTo>
                  <a:lnTo>
                    <a:pt x="1096" y="318"/>
                  </a:lnTo>
                  <a:lnTo>
                    <a:pt x="1084" y="293"/>
                  </a:lnTo>
                  <a:lnTo>
                    <a:pt x="1071" y="271"/>
                  </a:lnTo>
                  <a:lnTo>
                    <a:pt x="1056" y="249"/>
                  </a:lnTo>
                  <a:lnTo>
                    <a:pt x="1041" y="226"/>
                  </a:lnTo>
                  <a:lnTo>
                    <a:pt x="1025" y="204"/>
                  </a:lnTo>
                  <a:lnTo>
                    <a:pt x="1008" y="185"/>
                  </a:lnTo>
                  <a:lnTo>
                    <a:pt x="989" y="165"/>
                  </a:lnTo>
                  <a:lnTo>
                    <a:pt x="970" y="146"/>
                  </a:lnTo>
                  <a:lnTo>
                    <a:pt x="952" y="129"/>
                  </a:lnTo>
                  <a:lnTo>
                    <a:pt x="931" y="112"/>
                  </a:lnTo>
                  <a:lnTo>
                    <a:pt x="909" y="96"/>
                  </a:lnTo>
                  <a:lnTo>
                    <a:pt x="887" y="81"/>
                  </a:lnTo>
                  <a:lnTo>
                    <a:pt x="864" y="68"/>
                  </a:lnTo>
                  <a:lnTo>
                    <a:pt x="840" y="55"/>
                  </a:lnTo>
                  <a:lnTo>
                    <a:pt x="816" y="43"/>
                  </a:lnTo>
                  <a:lnTo>
                    <a:pt x="791" y="34"/>
                  </a:lnTo>
                  <a:lnTo>
                    <a:pt x="765" y="25"/>
                  </a:lnTo>
                  <a:lnTo>
                    <a:pt x="739" y="17"/>
                  </a:lnTo>
                  <a:lnTo>
                    <a:pt x="713" y="12"/>
                  </a:lnTo>
                  <a:lnTo>
                    <a:pt x="685" y="6"/>
                  </a:lnTo>
                  <a:lnTo>
                    <a:pt x="657" y="2"/>
                  </a:lnTo>
                  <a:lnTo>
                    <a:pt x="629" y="0"/>
                  </a:lnTo>
                  <a:lnTo>
                    <a:pt x="601" y="0"/>
                  </a:lnTo>
                  <a:lnTo>
                    <a:pt x="601" y="0"/>
                  </a:lnTo>
                  <a:lnTo>
                    <a:pt x="573" y="0"/>
                  </a:lnTo>
                  <a:lnTo>
                    <a:pt x="545" y="2"/>
                  </a:lnTo>
                  <a:lnTo>
                    <a:pt x="517" y="6"/>
                  </a:lnTo>
                  <a:lnTo>
                    <a:pt x="489" y="12"/>
                  </a:lnTo>
                  <a:lnTo>
                    <a:pt x="463" y="17"/>
                  </a:lnTo>
                  <a:lnTo>
                    <a:pt x="437" y="25"/>
                  </a:lnTo>
                  <a:lnTo>
                    <a:pt x="411" y="34"/>
                  </a:lnTo>
                  <a:lnTo>
                    <a:pt x="385" y="43"/>
                  </a:lnTo>
                  <a:lnTo>
                    <a:pt x="360" y="55"/>
                  </a:lnTo>
                  <a:lnTo>
                    <a:pt x="336" y="66"/>
                  </a:lnTo>
                  <a:lnTo>
                    <a:pt x="314" y="81"/>
                  </a:lnTo>
                  <a:lnTo>
                    <a:pt x="291" y="94"/>
                  </a:lnTo>
                  <a:lnTo>
                    <a:pt x="269" y="111"/>
                  </a:lnTo>
                  <a:lnTo>
                    <a:pt x="248" y="125"/>
                  </a:lnTo>
                  <a:lnTo>
                    <a:pt x="228" y="144"/>
                  </a:lnTo>
                  <a:lnTo>
                    <a:pt x="209" y="163"/>
                  </a:lnTo>
                  <a:lnTo>
                    <a:pt x="191" y="181"/>
                  </a:lnTo>
                  <a:lnTo>
                    <a:pt x="174" y="202"/>
                  </a:lnTo>
                  <a:lnTo>
                    <a:pt x="157" y="222"/>
                  </a:lnTo>
                  <a:lnTo>
                    <a:pt x="142" y="243"/>
                  </a:lnTo>
                  <a:lnTo>
                    <a:pt x="127" y="267"/>
                  </a:lnTo>
                  <a:lnTo>
                    <a:pt x="114" y="290"/>
                  </a:lnTo>
                  <a:lnTo>
                    <a:pt x="101" y="314"/>
                  </a:lnTo>
                  <a:lnTo>
                    <a:pt x="90" y="338"/>
                  </a:lnTo>
                  <a:lnTo>
                    <a:pt x="80" y="362"/>
                  </a:lnTo>
                  <a:lnTo>
                    <a:pt x="71" y="389"/>
                  </a:lnTo>
                  <a:lnTo>
                    <a:pt x="64" y="415"/>
                  </a:lnTo>
                  <a:lnTo>
                    <a:pt x="58" y="443"/>
                  </a:lnTo>
                  <a:lnTo>
                    <a:pt x="52" y="469"/>
                  </a:lnTo>
                  <a:lnTo>
                    <a:pt x="51" y="497"/>
                  </a:lnTo>
                  <a:lnTo>
                    <a:pt x="47" y="525"/>
                  </a:lnTo>
                  <a:lnTo>
                    <a:pt x="47" y="555"/>
                  </a:lnTo>
                  <a:lnTo>
                    <a:pt x="47" y="555"/>
                  </a:lnTo>
                  <a:lnTo>
                    <a:pt x="49" y="585"/>
                  </a:lnTo>
                  <a:lnTo>
                    <a:pt x="51" y="613"/>
                  </a:lnTo>
                  <a:lnTo>
                    <a:pt x="54" y="641"/>
                  </a:lnTo>
                  <a:lnTo>
                    <a:pt x="60" y="669"/>
                  </a:lnTo>
                  <a:lnTo>
                    <a:pt x="67" y="695"/>
                  </a:lnTo>
                  <a:lnTo>
                    <a:pt x="77" y="721"/>
                  </a:lnTo>
                  <a:lnTo>
                    <a:pt x="88" y="745"/>
                  </a:lnTo>
                  <a:lnTo>
                    <a:pt x="99" y="769"/>
                  </a:lnTo>
                  <a:lnTo>
                    <a:pt x="99" y="769"/>
                  </a:lnTo>
                  <a:lnTo>
                    <a:pt x="77" y="784"/>
                  </a:lnTo>
                  <a:lnTo>
                    <a:pt x="58" y="803"/>
                  </a:lnTo>
                  <a:lnTo>
                    <a:pt x="41" y="823"/>
                  </a:lnTo>
                  <a:lnTo>
                    <a:pt x="26" y="844"/>
                  </a:lnTo>
                  <a:lnTo>
                    <a:pt x="15" y="868"/>
                  </a:lnTo>
                  <a:lnTo>
                    <a:pt x="8" y="894"/>
                  </a:lnTo>
                  <a:lnTo>
                    <a:pt x="2" y="920"/>
                  </a:lnTo>
                  <a:lnTo>
                    <a:pt x="0" y="948"/>
                  </a:lnTo>
                  <a:lnTo>
                    <a:pt x="0" y="948"/>
                  </a:lnTo>
                  <a:lnTo>
                    <a:pt x="2" y="975"/>
                  </a:lnTo>
                  <a:lnTo>
                    <a:pt x="6" y="1001"/>
                  </a:lnTo>
                  <a:lnTo>
                    <a:pt x="13" y="1025"/>
                  </a:lnTo>
                  <a:lnTo>
                    <a:pt x="24" y="1047"/>
                  </a:lnTo>
                  <a:lnTo>
                    <a:pt x="38" y="1068"/>
                  </a:lnTo>
                  <a:lnTo>
                    <a:pt x="52" y="1088"/>
                  </a:lnTo>
                  <a:lnTo>
                    <a:pt x="69" y="1105"/>
                  </a:lnTo>
                  <a:lnTo>
                    <a:pt x="88" y="1122"/>
                  </a:lnTo>
                  <a:lnTo>
                    <a:pt x="88" y="1122"/>
                  </a:lnTo>
                  <a:lnTo>
                    <a:pt x="69" y="1176"/>
                  </a:lnTo>
                  <a:lnTo>
                    <a:pt x="49" y="1234"/>
                  </a:lnTo>
                  <a:lnTo>
                    <a:pt x="30" y="1292"/>
                  </a:lnTo>
                  <a:lnTo>
                    <a:pt x="23" y="1320"/>
                  </a:lnTo>
                  <a:lnTo>
                    <a:pt x="15" y="1348"/>
                  </a:lnTo>
                  <a:lnTo>
                    <a:pt x="11" y="1374"/>
                  </a:lnTo>
                  <a:lnTo>
                    <a:pt x="8" y="1400"/>
                  </a:lnTo>
                  <a:lnTo>
                    <a:pt x="8" y="1424"/>
                  </a:lnTo>
                  <a:lnTo>
                    <a:pt x="11" y="1449"/>
                  </a:lnTo>
                  <a:lnTo>
                    <a:pt x="19" y="1469"/>
                  </a:lnTo>
                  <a:lnTo>
                    <a:pt x="24" y="1478"/>
                  </a:lnTo>
                  <a:lnTo>
                    <a:pt x="30" y="1488"/>
                  </a:lnTo>
                  <a:lnTo>
                    <a:pt x="38" y="1497"/>
                  </a:lnTo>
                  <a:lnTo>
                    <a:pt x="45" y="1506"/>
                  </a:lnTo>
                  <a:lnTo>
                    <a:pt x="54" y="1514"/>
                  </a:lnTo>
                  <a:lnTo>
                    <a:pt x="66" y="1521"/>
                  </a:lnTo>
                  <a:lnTo>
                    <a:pt x="66" y="1521"/>
                  </a:lnTo>
                  <a:lnTo>
                    <a:pt x="90" y="1534"/>
                  </a:lnTo>
                  <a:lnTo>
                    <a:pt x="116" y="1544"/>
                  </a:lnTo>
                  <a:lnTo>
                    <a:pt x="138" y="1549"/>
                  </a:lnTo>
                  <a:lnTo>
                    <a:pt x="163" y="1551"/>
                  </a:lnTo>
                  <a:lnTo>
                    <a:pt x="183" y="1549"/>
                  </a:lnTo>
                  <a:lnTo>
                    <a:pt x="204" y="1546"/>
                  </a:lnTo>
                  <a:lnTo>
                    <a:pt x="224" y="1542"/>
                  </a:lnTo>
                  <a:lnTo>
                    <a:pt x="241" y="1534"/>
                  </a:lnTo>
                  <a:lnTo>
                    <a:pt x="258" y="1527"/>
                  </a:lnTo>
                  <a:lnTo>
                    <a:pt x="271" y="1518"/>
                  </a:lnTo>
                  <a:lnTo>
                    <a:pt x="295" y="1501"/>
                  </a:lnTo>
                  <a:lnTo>
                    <a:pt x="308" y="1488"/>
                  </a:lnTo>
                  <a:lnTo>
                    <a:pt x="314" y="1484"/>
                  </a:lnTo>
                  <a:lnTo>
                    <a:pt x="314" y="1484"/>
                  </a:lnTo>
                  <a:lnTo>
                    <a:pt x="308" y="1549"/>
                  </a:lnTo>
                  <a:lnTo>
                    <a:pt x="301" y="1633"/>
                  </a:lnTo>
                  <a:lnTo>
                    <a:pt x="293" y="1753"/>
                  </a:lnTo>
                  <a:lnTo>
                    <a:pt x="286" y="1908"/>
                  </a:lnTo>
                  <a:lnTo>
                    <a:pt x="280" y="2100"/>
                  </a:lnTo>
                  <a:lnTo>
                    <a:pt x="276" y="2329"/>
                  </a:lnTo>
                  <a:lnTo>
                    <a:pt x="274" y="2600"/>
                  </a:lnTo>
                  <a:lnTo>
                    <a:pt x="274" y="2600"/>
                  </a:lnTo>
                  <a:lnTo>
                    <a:pt x="261" y="2600"/>
                  </a:lnTo>
                  <a:lnTo>
                    <a:pt x="230" y="2606"/>
                  </a:lnTo>
                  <a:lnTo>
                    <a:pt x="209" y="2609"/>
                  </a:lnTo>
                  <a:lnTo>
                    <a:pt x="187" y="2615"/>
                  </a:lnTo>
                  <a:lnTo>
                    <a:pt x="163" y="2624"/>
                  </a:lnTo>
                  <a:lnTo>
                    <a:pt x="138" y="2634"/>
                  </a:lnTo>
                  <a:lnTo>
                    <a:pt x="114" y="2647"/>
                  </a:lnTo>
                  <a:lnTo>
                    <a:pt x="92" y="2662"/>
                  </a:lnTo>
                  <a:lnTo>
                    <a:pt x="82" y="2671"/>
                  </a:lnTo>
                  <a:lnTo>
                    <a:pt x="73" y="2680"/>
                  </a:lnTo>
                  <a:lnTo>
                    <a:pt x="66" y="2690"/>
                  </a:lnTo>
                  <a:lnTo>
                    <a:pt x="58" y="2701"/>
                  </a:lnTo>
                  <a:lnTo>
                    <a:pt x="51" y="2714"/>
                  </a:lnTo>
                  <a:lnTo>
                    <a:pt x="47" y="2727"/>
                  </a:lnTo>
                  <a:lnTo>
                    <a:pt x="43" y="2742"/>
                  </a:lnTo>
                  <a:lnTo>
                    <a:pt x="41" y="2757"/>
                  </a:lnTo>
                  <a:lnTo>
                    <a:pt x="41" y="2772"/>
                  </a:lnTo>
                  <a:lnTo>
                    <a:pt x="41" y="2788"/>
                  </a:lnTo>
                  <a:lnTo>
                    <a:pt x="45" y="2807"/>
                  </a:lnTo>
                  <a:lnTo>
                    <a:pt x="51" y="2826"/>
                  </a:lnTo>
                  <a:lnTo>
                    <a:pt x="51" y="2826"/>
                  </a:lnTo>
                  <a:lnTo>
                    <a:pt x="51" y="2830"/>
                  </a:lnTo>
                  <a:lnTo>
                    <a:pt x="56" y="2839"/>
                  </a:lnTo>
                  <a:lnTo>
                    <a:pt x="66" y="2850"/>
                  </a:lnTo>
                  <a:lnTo>
                    <a:pt x="75" y="2858"/>
                  </a:lnTo>
                  <a:lnTo>
                    <a:pt x="84" y="2865"/>
                  </a:lnTo>
                  <a:lnTo>
                    <a:pt x="99" y="2872"/>
                  </a:lnTo>
                  <a:lnTo>
                    <a:pt x="116" y="2880"/>
                  </a:lnTo>
                  <a:lnTo>
                    <a:pt x="135" y="2886"/>
                  </a:lnTo>
                  <a:lnTo>
                    <a:pt x="159" y="2891"/>
                  </a:lnTo>
                  <a:lnTo>
                    <a:pt x="187" y="2897"/>
                  </a:lnTo>
                  <a:lnTo>
                    <a:pt x="219" y="2900"/>
                  </a:lnTo>
                  <a:lnTo>
                    <a:pt x="256" y="2902"/>
                  </a:lnTo>
                  <a:lnTo>
                    <a:pt x="297" y="2904"/>
                  </a:lnTo>
                  <a:lnTo>
                    <a:pt x="297" y="2904"/>
                  </a:lnTo>
                  <a:lnTo>
                    <a:pt x="340" y="2902"/>
                  </a:lnTo>
                  <a:lnTo>
                    <a:pt x="375" y="2900"/>
                  </a:lnTo>
                  <a:lnTo>
                    <a:pt x="407" y="2895"/>
                  </a:lnTo>
                  <a:lnTo>
                    <a:pt x="435" y="2889"/>
                  </a:lnTo>
                  <a:lnTo>
                    <a:pt x="459" y="2880"/>
                  </a:lnTo>
                  <a:lnTo>
                    <a:pt x="478" y="2871"/>
                  </a:lnTo>
                  <a:lnTo>
                    <a:pt x="495" y="2861"/>
                  </a:lnTo>
                  <a:lnTo>
                    <a:pt x="508" y="2848"/>
                  </a:lnTo>
                  <a:lnTo>
                    <a:pt x="519" y="2835"/>
                  </a:lnTo>
                  <a:lnTo>
                    <a:pt x="528" y="2820"/>
                  </a:lnTo>
                  <a:lnTo>
                    <a:pt x="536" y="2805"/>
                  </a:lnTo>
                  <a:lnTo>
                    <a:pt x="541" y="2788"/>
                  </a:lnTo>
                  <a:lnTo>
                    <a:pt x="549" y="2751"/>
                  </a:lnTo>
                  <a:lnTo>
                    <a:pt x="556" y="2712"/>
                  </a:lnTo>
                  <a:lnTo>
                    <a:pt x="588" y="2712"/>
                  </a:lnTo>
                  <a:lnTo>
                    <a:pt x="588" y="2712"/>
                  </a:lnTo>
                  <a:lnTo>
                    <a:pt x="590" y="2719"/>
                  </a:lnTo>
                  <a:lnTo>
                    <a:pt x="592" y="2738"/>
                  </a:lnTo>
                  <a:lnTo>
                    <a:pt x="599" y="2764"/>
                  </a:lnTo>
                  <a:lnTo>
                    <a:pt x="605" y="2779"/>
                  </a:lnTo>
                  <a:lnTo>
                    <a:pt x="610" y="2794"/>
                  </a:lnTo>
                  <a:lnTo>
                    <a:pt x="620" y="2809"/>
                  </a:lnTo>
                  <a:lnTo>
                    <a:pt x="629" y="2824"/>
                  </a:lnTo>
                  <a:lnTo>
                    <a:pt x="640" y="2839"/>
                  </a:lnTo>
                  <a:lnTo>
                    <a:pt x="653" y="2850"/>
                  </a:lnTo>
                  <a:lnTo>
                    <a:pt x="670" y="2861"/>
                  </a:lnTo>
                  <a:lnTo>
                    <a:pt x="687" y="2871"/>
                  </a:lnTo>
                  <a:lnTo>
                    <a:pt x="707" y="2874"/>
                  </a:lnTo>
                  <a:lnTo>
                    <a:pt x="732" y="2876"/>
                  </a:lnTo>
                  <a:lnTo>
                    <a:pt x="732" y="2876"/>
                  </a:lnTo>
                  <a:lnTo>
                    <a:pt x="786" y="2878"/>
                  </a:lnTo>
                  <a:lnTo>
                    <a:pt x="847" y="2882"/>
                  </a:lnTo>
                  <a:lnTo>
                    <a:pt x="913" y="2884"/>
                  </a:lnTo>
                  <a:lnTo>
                    <a:pt x="944" y="2882"/>
                  </a:lnTo>
                  <a:lnTo>
                    <a:pt x="976" y="2880"/>
                  </a:lnTo>
                  <a:lnTo>
                    <a:pt x="1006" y="2876"/>
                  </a:lnTo>
                  <a:lnTo>
                    <a:pt x="1032" y="2871"/>
                  </a:lnTo>
                  <a:lnTo>
                    <a:pt x="1054" y="2861"/>
                  </a:lnTo>
                  <a:lnTo>
                    <a:pt x="1066" y="2856"/>
                  </a:lnTo>
                  <a:lnTo>
                    <a:pt x="1073" y="2850"/>
                  </a:lnTo>
                  <a:lnTo>
                    <a:pt x="1082" y="2843"/>
                  </a:lnTo>
                  <a:lnTo>
                    <a:pt x="1088" y="2835"/>
                  </a:lnTo>
                  <a:lnTo>
                    <a:pt x="1094" y="2826"/>
                  </a:lnTo>
                  <a:lnTo>
                    <a:pt x="1099" y="2816"/>
                  </a:lnTo>
                  <a:lnTo>
                    <a:pt x="1101" y="2805"/>
                  </a:lnTo>
                  <a:lnTo>
                    <a:pt x="1101" y="2794"/>
                  </a:lnTo>
                  <a:lnTo>
                    <a:pt x="1101" y="2781"/>
                  </a:lnTo>
                  <a:lnTo>
                    <a:pt x="1099" y="2768"/>
                  </a:lnTo>
                  <a:lnTo>
                    <a:pt x="1099" y="2768"/>
                  </a:lnTo>
                  <a:lnTo>
                    <a:pt x="1092" y="2740"/>
                  </a:lnTo>
                  <a:lnTo>
                    <a:pt x="1084" y="2718"/>
                  </a:lnTo>
                  <a:lnTo>
                    <a:pt x="1075" y="2697"/>
                  </a:lnTo>
                  <a:lnTo>
                    <a:pt x="1064" y="2678"/>
                  </a:lnTo>
                  <a:lnTo>
                    <a:pt x="1053" y="2663"/>
                  </a:lnTo>
                  <a:lnTo>
                    <a:pt x="1040" y="2650"/>
                  </a:lnTo>
                  <a:lnTo>
                    <a:pt x="1025" y="2639"/>
                  </a:lnTo>
                  <a:lnTo>
                    <a:pt x="1010" y="2630"/>
                  </a:lnTo>
                  <a:lnTo>
                    <a:pt x="993" y="2621"/>
                  </a:lnTo>
                  <a:lnTo>
                    <a:pt x="974" y="2615"/>
                  </a:lnTo>
                  <a:lnTo>
                    <a:pt x="933" y="2604"/>
                  </a:lnTo>
                  <a:lnTo>
                    <a:pt x="834" y="2581"/>
                  </a:lnTo>
                  <a:lnTo>
                    <a:pt x="834" y="2581"/>
                  </a:lnTo>
                  <a:close/>
                  <a:moveTo>
                    <a:pt x="332" y="1396"/>
                  </a:moveTo>
                  <a:lnTo>
                    <a:pt x="332" y="1396"/>
                  </a:lnTo>
                  <a:lnTo>
                    <a:pt x="330" y="1346"/>
                  </a:lnTo>
                  <a:lnTo>
                    <a:pt x="327" y="1299"/>
                  </a:lnTo>
                  <a:lnTo>
                    <a:pt x="321" y="1254"/>
                  </a:lnTo>
                  <a:lnTo>
                    <a:pt x="314" y="1217"/>
                  </a:lnTo>
                  <a:lnTo>
                    <a:pt x="301" y="1161"/>
                  </a:lnTo>
                  <a:lnTo>
                    <a:pt x="295" y="1141"/>
                  </a:lnTo>
                  <a:lnTo>
                    <a:pt x="295" y="1141"/>
                  </a:lnTo>
                  <a:lnTo>
                    <a:pt x="302" y="1139"/>
                  </a:lnTo>
                  <a:lnTo>
                    <a:pt x="314" y="1133"/>
                  </a:lnTo>
                  <a:lnTo>
                    <a:pt x="338" y="1120"/>
                  </a:lnTo>
                  <a:lnTo>
                    <a:pt x="368" y="1101"/>
                  </a:lnTo>
                  <a:lnTo>
                    <a:pt x="398" y="1081"/>
                  </a:lnTo>
                  <a:lnTo>
                    <a:pt x="452" y="1045"/>
                  </a:lnTo>
                  <a:lnTo>
                    <a:pt x="474" y="1029"/>
                  </a:lnTo>
                  <a:lnTo>
                    <a:pt x="474" y="1029"/>
                  </a:lnTo>
                  <a:lnTo>
                    <a:pt x="442" y="1096"/>
                  </a:lnTo>
                  <a:lnTo>
                    <a:pt x="414" y="1161"/>
                  </a:lnTo>
                  <a:lnTo>
                    <a:pt x="390" y="1223"/>
                  </a:lnTo>
                  <a:lnTo>
                    <a:pt x="370" y="1279"/>
                  </a:lnTo>
                  <a:lnTo>
                    <a:pt x="342" y="1365"/>
                  </a:lnTo>
                  <a:lnTo>
                    <a:pt x="332" y="1396"/>
                  </a:lnTo>
                  <a:lnTo>
                    <a:pt x="332" y="1396"/>
                  </a:lnTo>
                  <a:close/>
                  <a:moveTo>
                    <a:pt x="601" y="2667"/>
                  </a:moveTo>
                  <a:lnTo>
                    <a:pt x="521" y="2667"/>
                  </a:lnTo>
                  <a:lnTo>
                    <a:pt x="521" y="2667"/>
                  </a:lnTo>
                  <a:lnTo>
                    <a:pt x="513" y="2566"/>
                  </a:lnTo>
                  <a:lnTo>
                    <a:pt x="506" y="2462"/>
                  </a:lnTo>
                  <a:lnTo>
                    <a:pt x="502" y="2342"/>
                  </a:lnTo>
                  <a:lnTo>
                    <a:pt x="502" y="2283"/>
                  </a:lnTo>
                  <a:lnTo>
                    <a:pt x="504" y="2223"/>
                  </a:lnTo>
                  <a:lnTo>
                    <a:pt x="508" y="2167"/>
                  </a:lnTo>
                  <a:lnTo>
                    <a:pt x="513" y="2117"/>
                  </a:lnTo>
                  <a:lnTo>
                    <a:pt x="517" y="2094"/>
                  </a:lnTo>
                  <a:lnTo>
                    <a:pt x="521" y="2074"/>
                  </a:lnTo>
                  <a:lnTo>
                    <a:pt x="526" y="2055"/>
                  </a:lnTo>
                  <a:lnTo>
                    <a:pt x="532" y="2040"/>
                  </a:lnTo>
                  <a:lnTo>
                    <a:pt x="539" y="2027"/>
                  </a:lnTo>
                  <a:lnTo>
                    <a:pt x="547" y="2018"/>
                  </a:lnTo>
                  <a:lnTo>
                    <a:pt x="556" y="2010"/>
                  </a:lnTo>
                  <a:lnTo>
                    <a:pt x="566" y="2007"/>
                  </a:lnTo>
                  <a:lnTo>
                    <a:pt x="566" y="2007"/>
                  </a:lnTo>
                  <a:lnTo>
                    <a:pt x="569" y="2007"/>
                  </a:lnTo>
                  <a:lnTo>
                    <a:pt x="573" y="2008"/>
                  </a:lnTo>
                  <a:lnTo>
                    <a:pt x="579" y="2012"/>
                  </a:lnTo>
                  <a:lnTo>
                    <a:pt x="584" y="2020"/>
                  </a:lnTo>
                  <a:lnTo>
                    <a:pt x="592" y="2033"/>
                  </a:lnTo>
                  <a:lnTo>
                    <a:pt x="597" y="2049"/>
                  </a:lnTo>
                  <a:lnTo>
                    <a:pt x="603" y="2076"/>
                  </a:lnTo>
                  <a:lnTo>
                    <a:pt x="609" y="2109"/>
                  </a:lnTo>
                  <a:lnTo>
                    <a:pt x="614" y="2152"/>
                  </a:lnTo>
                  <a:lnTo>
                    <a:pt x="616" y="2204"/>
                  </a:lnTo>
                  <a:lnTo>
                    <a:pt x="618" y="2270"/>
                  </a:lnTo>
                  <a:lnTo>
                    <a:pt x="618" y="2346"/>
                  </a:lnTo>
                  <a:lnTo>
                    <a:pt x="614" y="2438"/>
                  </a:lnTo>
                  <a:lnTo>
                    <a:pt x="610" y="2544"/>
                  </a:lnTo>
                  <a:lnTo>
                    <a:pt x="601" y="2667"/>
                  </a:lnTo>
                  <a:lnTo>
                    <a:pt x="601" y="2667"/>
                  </a:lnTo>
                  <a:close/>
                  <a:moveTo>
                    <a:pt x="737" y="1335"/>
                  </a:moveTo>
                  <a:lnTo>
                    <a:pt x="737" y="1335"/>
                  </a:lnTo>
                  <a:lnTo>
                    <a:pt x="765" y="1340"/>
                  </a:lnTo>
                  <a:lnTo>
                    <a:pt x="791" y="1348"/>
                  </a:lnTo>
                  <a:lnTo>
                    <a:pt x="814" y="1355"/>
                  </a:lnTo>
                  <a:lnTo>
                    <a:pt x="834" y="1365"/>
                  </a:lnTo>
                  <a:lnTo>
                    <a:pt x="851" y="1372"/>
                  </a:lnTo>
                  <a:lnTo>
                    <a:pt x="868" y="1381"/>
                  </a:lnTo>
                  <a:lnTo>
                    <a:pt x="881" y="1393"/>
                  </a:lnTo>
                  <a:lnTo>
                    <a:pt x="892" y="1402"/>
                  </a:lnTo>
                  <a:lnTo>
                    <a:pt x="907" y="1419"/>
                  </a:lnTo>
                  <a:lnTo>
                    <a:pt x="918" y="1434"/>
                  </a:lnTo>
                  <a:lnTo>
                    <a:pt x="924" y="1443"/>
                  </a:lnTo>
                  <a:lnTo>
                    <a:pt x="926" y="1447"/>
                  </a:lnTo>
                  <a:lnTo>
                    <a:pt x="926" y="1447"/>
                  </a:lnTo>
                  <a:lnTo>
                    <a:pt x="929" y="1460"/>
                  </a:lnTo>
                  <a:lnTo>
                    <a:pt x="933" y="1473"/>
                  </a:lnTo>
                  <a:lnTo>
                    <a:pt x="935" y="1484"/>
                  </a:lnTo>
                  <a:lnTo>
                    <a:pt x="937" y="1495"/>
                  </a:lnTo>
                  <a:lnTo>
                    <a:pt x="935" y="1505"/>
                  </a:lnTo>
                  <a:lnTo>
                    <a:pt x="935" y="1516"/>
                  </a:lnTo>
                  <a:lnTo>
                    <a:pt x="928" y="1534"/>
                  </a:lnTo>
                  <a:lnTo>
                    <a:pt x="918" y="1551"/>
                  </a:lnTo>
                  <a:lnTo>
                    <a:pt x="907" y="1564"/>
                  </a:lnTo>
                  <a:lnTo>
                    <a:pt x="892" y="1577"/>
                  </a:lnTo>
                  <a:lnTo>
                    <a:pt x="877" y="1589"/>
                  </a:lnTo>
                  <a:lnTo>
                    <a:pt x="860" y="1598"/>
                  </a:lnTo>
                  <a:lnTo>
                    <a:pt x="844" y="1607"/>
                  </a:lnTo>
                  <a:lnTo>
                    <a:pt x="814" y="1618"/>
                  </a:lnTo>
                  <a:lnTo>
                    <a:pt x="793" y="1624"/>
                  </a:lnTo>
                  <a:lnTo>
                    <a:pt x="784" y="1628"/>
                  </a:lnTo>
                  <a:lnTo>
                    <a:pt x="737" y="133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íṥ1îḓé"/>
            <p:cNvSpPr>
              <a:spLocks/>
            </p:cNvSpPr>
            <p:nvPr/>
          </p:nvSpPr>
          <p:spPr bwMode="auto">
            <a:xfrm flipH="1">
              <a:off x="5335407" y="3215642"/>
              <a:ext cx="608563" cy="1345781"/>
            </a:xfrm>
            <a:custGeom>
              <a:avLst/>
              <a:gdLst>
                <a:gd name="T0" fmla="*/ 1168 w 1256"/>
                <a:gd name="T1" fmla="*/ 347 h 2991"/>
                <a:gd name="T2" fmla="*/ 907 w 1256"/>
                <a:gd name="T3" fmla="*/ 61 h 2991"/>
                <a:gd name="T4" fmla="*/ 562 w 1256"/>
                <a:gd name="T5" fmla="*/ 5 h 2991"/>
                <a:gd name="T6" fmla="*/ 222 w 1256"/>
                <a:gd name="T7" fmla="*/ 179 h 2991"/>
                <a:gd name="T8" fmla="*/ 47 w 1256"/>
                <a:gd name="T9" fmla="*/ 524 h 2991"/>
                <a:gd name="T10" fmla="*/ 39 w 1256"/>
                <a:gd name="T11" fmla="*/ 860 h 2991"/>
                <a:gd name="T12" fmla="*/ 54 w 1256"/>
                <a:gd name="T13" fmla="*/ 1151 h 2991"/>
                <a:gd name="T14" fmla="*/ 15 w 1256"/>
                <a:gd name="T15" fmla="*/ 1508 h 2991"/>
                <a:gd name="T16" fmla="*/ 183 w 1256"/>
                <a:gd name="T17" fmla="*/ 1638 h 2991"/>
                <a:gd name="T18" fmla="*/ 295 w 1256"/>
                <a:gd name="T19" fmla="*/ 1717 h 2991"/>
                <a:gd name="T20" fmla="*/ 125 w 1256"/>
                <a:gd name="T21" fmla="*/ 2661 h 2991"/>
                <a:gd name="T22" fmla="*/ 47 w 1256"/>
                <a:gd name="T23" fmla="*/ 2881 h 2991"/>
                <a:gd name="T24" fmla="*/ 338 w 1256"/>
                <a:gd name="T25" fmla="*/ 2991 h 2991"/>
                <a:gd name="T26" fmla="*/ 605 w 1256"/>
                <a:gd name="T27" fmla="*/ 2870 h 2991"/>
                <a:gd name="T28" fmla="*/ 717 w 1256"/>
                <a:gd name="T29" fmla="*/ 2960 h 2991"/>
                <a:gd name="T30" fmla="*/ 1135 w 1256"/>
                <a:gd name="T31" fmla="*/ 2948 h 2991"/>
                <a:gd name="T32" fmla="*/ 1149 w 1256"/>
                <a:gd name="T33" fmla="*/ 2715 h 2991"/>
                <a:gd name="T34" fmla="*/ 896 w 1256"/>
                <a:gd name="T35" fmla="*/ 1987 h 2991"/>
                <a:gd name="T36" fmla="*/ 1148 w 1256"/>
                <a:gd name="T37" fmla="*/ 1814 h 2991"/>
                <a:gd name="T38" fmla="*/ 1256 w 1256"/>
                <a:gd name="T39" fmla="*/ 1545 h 2991"/>
                <a:gd name="T40" fmla="*/ 1034 w 1256"/>
                <a:gd name="T41" fmla="*/ 1183 h 2991"/>
                <a:gd name="T42" fmla="*/ 1082 w 1256"/>
                <a:gd name="T43" fmla="*/ 995 h 2991"/>
                <a:gd name="T44" fmla="*/ 1228 w 1256"/>
                <a:gd name="T45" fmla="*/ 694 h 2991"/>
                <a:gd name="T46" fmla="*/ 659 w 1256"/>
                <a:gd name="T47" fmla="*/ 1077 h 2991"/>
                <a:gd name="T48" fmla="*/ 692 w 1256"/>
                <a:gd name="T49" fmla="*/ 1168 h 2991"/>
                <a:gd name="T50" fmla="*/ 1036 w 1256"/>
                <a:gd name="T51" fmla="*/ 1291 h 2991"/>
                <a:gd name="T52" fmla="*/ 1170 w 1256"/>
                <a:gd name="T53" fmla="*/ 1582 h 2991"/>
                <a:gd name="T54" fmla="*/ 896 w 1256"/>
                <a:gd name="T55" fmla="*/ 1868 h 2991"/>
                <a:gd name="T56" fmla="*/ 812 w 1256"/>
                <a:gd name="T57" fmla="*/ 1991 h 2991"/>
                <a:gd name="T58" fmla="*/ 950 w 1256"/>
                <a:gd name="T59" fmla="*/ 2683 h 2991"/>
                <a:gd name="T60" fmla="*/ 1095 w 1256"/>
                <a:gd name="T61" fmla="*/ 2838 h 2991"/>
                <a:gd name="T62" fmla="*/ 789 w 1256"/>
                <a:gd name="T63" fmla="*/ 2889 h 2991"/>
                <a:gd name="T64" fmla="*/ 681 w 1256"/>
                <a:gd name="T65" fmla="*/ 2726 h 2991"/>
                <a:gd name="T66" fmla="*/ 677 w 1256"/>
                <a:gd name="T67" fmla="*/ 2073 h 2991"/>
                <a:gd name="T68" fmla="*/ 575 w 1256"/>
                <a:gd name="T69" fmla="*/ 2000 h 2991"/>
                <a:gd name="T70" fmla="*/ 498 w 1256"/>
                <a:gd name="T71" fmla="*/ 2542 h 2991"/>
                <a:gd name="T72" fmla="*/ 500 w 1256"/>
                <a:gd name="T73" fmla="*/ 2892 h 2991"/>
                <a:gd name="T74" fmla="*/ 131 w 1256"/>
                <a:gd name="T75" fmla="*/ 2864 h 2991"/>
                <a:gd name="T76" fmla="*/ 237 w 1256"/>
                <a:gd name="T77" fmla="*/ 2708 h 2991"/>
                <a:gd name="T78" fmla="*/ 360 w 1256"/>
                <a:gd name="T79" fmla="*/ 2667 h 2991"/>
                <a:gd name="T80" fmla="*/ 429 w 1256"/>
                <a:gd name="T81" fmla="*/ 1403 h 2991"/>
                <a:gd name="T82" fmla="*/ 567 w 1256"/>
                <a:gd name="T83" fmla="*/ 1116 h 2991"/>
                <a:gd name="T84" fmla="*/ 504 w 1256"/>
                <a:gd name="T85" fmla="*/ 983 h 2991"/>
                <a:gd name="T86" fmla="*/ 308 w 1256"/>
                <a:gd name="T87" fmla="*/ 750 h 2991"/>
                <a:gd name="T88" fmla="*/ 123 w 1256"/>
                <a:gd name="T89" fmla="*/ 616 h 2991"/>
                <a:gd name="T90" fmla="*/ 297 w 1256"/>
                <a:gd name="T91" fmla="*/ 222 h 2991"/>
                <a:gd name="T92" fmla="*/ 674 w 1256"/>
                <a:gd name="T93" fmla="*/ 84 h 2991"/>
                <a:gd name="T94" fmla="*/ 972 w 1256"/>
                <a:gd name="T95" fmla="*/ 213 h 2991"/>
                <a:gd name="T96" fmla="*/ 1133 w 1256"/>
                <a:gd name="T97" fmla="*/ 506 h 2991"/>
                <a:gd name="T98" fmla="*/ 1110 w 1256"/>
                <a:gd name="T99" fmla="*/ 815 h 2991"/>
                <a:gd name="T100" fmla="*/ 899 w 1256"/>
                <a:gd name="T101" fmla="*/ 1004 h 2991"/>
                <a:gd name="T102" fmla="*/ 282 w 1256"/>
                <a:gd name="T103" fmla="*/ 1498 h 2991"/>
                <a:gd name="T104" fmla="*/ 136 w 1256"/>
                <a:gd name="T105" fmla="*/ 1538 h 2991"/>
                <a:gd name="T106" fmla="*/ 105 w 1256"/>
                <a:gd name="T107" fmla="*/ 1364 h 2991"/>
                <a:gd name="T108" fmla="*/ 101 w 1256"/>
                <a:gd name="T109" fmla="*/ 1073 h 2991"/>
                <a:gd name="T110" fmla="*/ 134 w 1256"/>
                <a:gd name="T111" fmla="*/ 875 h 2991"/>
                <a:gd name="T112" fmla="*/ 308 w 1256"/>
                <a:gd name="T113" fmla="*/ 838 h 2991"/>
                <a:gd name="T114" fmla="*/ 418 w 1256"/>
                <a:gd name="T115" fmla="*/ 1015 h 2991"/>
                <a:gd name="T116" fmla="*/ 313 w 1256"/>
                <a:gd name="T117" fmla="*/ 1153 h 2991"/>
                <a:gd name="T118" fmla="*/ 427 w 1256"/>
                <a:gd name="T119" fmla="*/ 1176 h 2991"/>
                <a:gd name="T120" fmla="*/ 593 w 1256"/>
                <a:gd name="T121" fmla="*/ 2670 h 2991"/>
                <a:gd name="T122" fmla="*/ 610 w 1256"/>
                <a:gd name="T123" fmla="*/ 2381 h 29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256" h="2991">
                  <a:moveTo>
                    <a:pt x="1228" y="694"/>
                  </a:moveTo>
                  <a:lnTo>
                    <a:pt x="1228" y="694"/>
                  </a:lnTo>
                  <a:lnTo>
                    <a:pt x="1230" y="664"/>
                  </a:lnTo>
                  <a:lnTo>
                    <a:pt x="1230" y="634"/>
                  </a:lnTo>
                  <a:lnTo>
                    <a:pt x="1230" y="605"/>
                  </a:lnTo>
                  <a:lnTo>
                    <a:pt x="1228" y="575"/>
                  </a:lnTo>
                  <a:lnTo>
                    <a:pt x="1226" y="547"/>
                  </a:lnTo>
                  <a:lnTo>
                    <a:pt x="1220" y="517"/>
                  </a:lnTo>
                  <a:lnTo>
                    <a:pt x="1215" y="487"/>
                  </a:lnTo>
                  <a:lnTo>
                    <a:pt x="1209" y="459"/>
                  </a:lnTo>
                  <a:lnTo>
                    <a:pt x="1200" y="431"/>
                  </a:lnTo>
                  <a:lnTo>
                    <a:pt x="1190" y="401"/>
                  </a:lnTo>
                  <a:lnTo>
                    <a:pt x="1181" y="375"/>
                  </a:lnTo>
                  <a:lnTo>
                    <a:pt x="1168" y="347"/>
                  </a:lnTo>
                  <a:lnTo>
                    <a:pt x="1155" y="321"/>
                  </a:lnTo>
                  <a:lnTo>
                    <a:pt x="1142" y="295"/>
                  </a:lnTo>
                  <a:lnTo>
                    <a:pt x="1127" y="269"/>
                  </a:lnTo>
                  <a:lnTo>
                    <a:pt x="1110" y="244"/>
                  </a:lnTo>
                  <a:lnTo>
                    <a:pt x="1110" y="244"/>
                  </a:lnTo>
                  <a:lnTo>
                    <a:pt x="1092" y="218"/>
                  </a:lnTo>
                  <a:lnTo>
                    <a:pt x="1071" y="194"/>
                  </a:lnTo>
                  <a:lnTo>
                    <a:pt x="1051" y="172"/>
                  </a:lnTo>
                  <a:lnTo>
                    <a:pt x="1030" y="149"/>
                  </a:lnTo>
                  <a:lnTo>
                    <a:pt x="1006" y="131"/>
                  </a:lnTo>
                  <a:lnTo>
                    <a:pt x="983" y="110"/>
                  </a:lnTo>
                  <a:lnTo>
                    <a:pt x="959" y="93"/>
                  </a:lnTo>
                  <a:lnTo>
                    <a:pt x="933" y="76"/>
                  </a:lnTo>
                  <a:lnTo>
                    <a:pt x="907" y="61"/>
                  </a:lnTo>
                  <a:lnTo>
                    <a:pt x="881" y="48"/>
                  </a:lnTo>
                  <a:lnTo>
                    <a:pt x="853" y="37"/>
                  </a:lnTo>
                  <a:lnTo>
                    <a:pt x="825" y="28"/>
                  </a:lnTo>
                  <a:lnTo>
                    <a:pt x="797" y="19"/>
                  </a:lnTo>
                  <a:lnTo>
                    <a:pt x="767" y="11"/>
                  </a:lnTo>
                  <a:lnTo>
                    <a:pt x="737" y="5"/>
                  </a:lnTo>
                  <a:lnTo>
                    <a:pt x="707" y="2"/>
                  </a:lnTo>
                  <a:lnTo>
                    <a:pt x="707" y="2"/>
                  </a:lnTo>
                  <a:lnTo>
                    <a:pt x="677" y="0"/>
                  </a:lnTo>
                  <a:lnTo>
                    <a:pt x="648" y="0"/>
                  </a:lnTo>
                  <a:lnTo>
                    <a:pt x="648" y="0"/>
                  </a:lnTo>
                  <a:lnTo>
                    <a:pt x="620" y="0"/>
                  </a:lnTo>
                  <a:lnTo>
                    <a:pt x="590" y="2"/>
                  </a:lnTo>
                  <a:lnTo>
                    <a:pt x="562" y="5"/>
                  </a:lnTo>
                  <a:lnTo>
                    <a:pt x="534" y="11"/>
                  </a:lnTo>
                  <a:lnTo>
                    <a:pt x="508" y="17"/>
                  </a:lnTo>
                  <a:lnTo>
                    <a:pt x="480" y="24"/>
                  </a:lnTo>
                  <a:lnTo>
                    <a:pt x="453" y="32"/>
                  </a:lnTo>
                  <a:lnTo>
                    <a:pt x="427" y="43"/>
                  </a:lnTo>
                  <a:lnTo>
                    <a:pt x="401" y="54"/>
                  </a:lnTo>
                  <a:lnTo>
                    <a:pt x="377" y="65"/>
                  </a:lnTo>
                  <a:lnTo>
                    <a:pt x="353" y="78"/>
                  </a:lnTo>
                  <a:lnTo>
                    <a:pt x="328" y="93"/>
                  </a:lnTo>
                  <a:lnTo>
                    <a:pt x="306" y="108"/>
                  </a:lnTo>
                  <a:lnTo>
                    <a:pt x="284" y="125"/>
                  </a:lnTo>
                  <a:lnTo>
                    <a:pt x="261" y="142"/>
                  </a:lnTo>
                  <a:lnTo>
                    <a:pt x="241" y="160"/>
                  </a:lnTo>
                  <a:lnTo>
                    <a:pt x="222" y="179"/>
                  </a:lnTo>
                  <a:lnTo>
                    <a:pt x="202" y="200"/>
                  </a:lnTo>
                  <a:lnTo>
                    <a:pt x="185" y="220"/>
                  </a:lnTo>
                  <a:lnTo>
                    <a:pt x="166" y="242"/>
                  </a:lnTo>
                  <a:lnTo>
                    <a:pt x="149" y="265"/>
                  </a:lnTo>
                  <a:lnTo>
                    <a:pt x="134" y="287"/>
                  </a:lnTo>
                  <a:lnTo>
                    <a:pt x="119" y="312"/>
                  </a:lnTo>
                  <a:lnTo>
                    <a:pt x="106" y="336"/>
                  </a:lnTo>
                  <a:lnTo>
                    <a:pt x="95" y="362"/>
                  </a:lnTo>
                  <a:lnTo>
                    <a:pt x="84" y="388"/>
                  </a:lnTo>
                  <a:lnTo>
                    <a:pt x="73" y="414"/>
                  </a:lnTo>
                  <a:lnTo>
                    <a:pt x="65" y="440"/>
                  </a:lnTo>
                  <a:lnTo>
                    <a:pt x="58" y="468"/>
                  </a:lnTo>
                  <a:lnTo>
                    <a:pt x="50" y="496"/>
                  </a:lnTo>
                  <a:lnTo>
                    <a:pt x="47" y="524"/>
                  </a:lnTo>
                  <a:lnTo>
                    <a:pt x="43" y="554"/>
                  </a:lnTo>
                  <a:lnTo>
                    <a:pt x="43" y="554"/>
                  </a:lnTo>
                  <a:lnTo>
                    <a:pt x="39" y="588"/>
                  </a:lnTo>
                  <a:lnTo>
                    <a:pt x="39" y="623"/>
                  </a:lnTo>
                  <a:lnTo>
                    <a:pt x="41" y="655"/>
                  </a:lnTo>
                  <a:lnTo>
                    <a:pt x="47" y="687"/>
                  </a:lnTo>
                  <a:lnTo>
                    <a:pt x="52" y="718"/>
                  </a:lnTo>
                  <a:lnTo>
                    <a:pt x="62" y="750"/>
                  </a:lnTo>
                  <a:lnTo>
                    <a:pt x="71" y="780"/>
                  </a:lnTo>
                  <a:lnTo>
                    <a:pt x="84" y="808"/>
                  </a:lnTo>
                  <a:lnTo>
                    <a:pt x="84" y="808"/>
                  </a:lnTo>
                  <a:lnTo>
                    <a:pt x="67" y="825"/>
                  </a:lnTo>
                  <a:lnTo>
                    <a:pt x="52" y="842"/>
                  </a:lnTo>
                  <a:lnTo>
                    <a:pt x="39" y="860"/>
                  </a:lnTo>
                  <a:lnTo>
                    <a:pt x="28" y="879"/>
                  </a:lnTo>
                  <a:lnTo>
                    <a:pt x="19" y="899"/>
                  </a:lnTo>
                  <a:lnTo>
                    <a:pt x="11" y="922"/>
                  </a:lnTo>
                  <a:lnTo>
                    <a:pt x="6" y="944"/>
                  </a:lnTo>
                  <a:lnTo>
                    <a:pt x="2" y="967"/>
                  </a:lnTo>
                  <a:lnTo>
                    <a:pt x="2" y="967"/>
                  </a:lnTo>
                  <a:lnTo>
                    <a:pt x="0" y="991"/>
                  </a:lnTo>
                  <a:lnTo>
                    <a:pt x="0" y="1017"/>
                  </a:lnTo>
                  <a:lnTo>
                    <a:pt x="4" y="1041"/>
                  </a:lnTo>
                  <a:lnTo>
                    <a:pt x="9" y="1064"/>
                  </a:lnTo>
                  <a:lnTo>
                    <a:pt x="17" y="1088"/>
                  </a:lnTo>
                  <a:lnTo>
                    <a:pt x="26" y="1110"/>
                  </a:lnTo>
                  <a:lnTo>
                    <a:pt x="39" y="1131"/>
                  </a:lnTo>
                  <a:lnTo>
                    <a:pt x="54" y="1151"/>
                  </a:lnTo>
                  <a:lnTo>
                    <a:pt x="54" y="1151"/>
                  </a:lnTo>
                  <a:lnTo>
                    <a:pt x="73" y="1174"/>
                  </a:lnTo>
                  <a:lnTo>
                    <a:pt x="73" y="1174"/>
                  </a:lnTo>
                  <a:lnTo>
                    <a:pt x="50" y="1248"/>
                  </a:lnTo>
                  <a:lnTo>
                    <a:pt x="50" y="1248"/>
                  </a:lnTo>
                  <a:lnTo>
                    <a:pt x="24" y="1340"/>
                  </a:lnTo>
                  <a:lnTo>
                    <a:pt x="24" y="1340"/>
                  </a:lnTo>
                  <a:lnTo>
                    <a:pt x="19" y="1357"/>
                  </a:lnTo>
                  <a:lnTo>
                    <a:pt x="13" y="1377"/>
                  </a:lnTo>
                  <a:lnTo>
                    <a:pt x="9" y="1403"/>
                  </a:lnTo>
                  <a:lnTo>
                    <a:pt x="7" y="1431"/>
                  </a:lnTo>
                  <a:lnTo>
                    <a:pt x="7" y="1461"/>
                  </a:lnTo>
                  <a:lnTo>
                    <a:pt x="11" y="1493"/>
                  </a:lnTo>
                  <a:lnTo>
                    <a:pt x="15" y="1508"/>
                  </a:lnTo>
                  <a:lnTo>
                    <a:pt x="21" y="1523"/>
                  </a:lnTo>
                  <a:lnTo>
                    <a:pt x="28" y="1539"/>
                  </a:lnTo>
                  <a:lnTo>
                    <a:pt x="35" y="1554"/>
                  </a:lnTo>
                  <a:lnTo>
                    <a:pt x="35" y="1554"/>
                  </a:lnTo>
                  <a:lnTo>
                    <a:pt x="47" y="1569"/>
                  </a:lnTo>
                  <a:lnTo>
                    <a:pt x="58" y="1584"/>
                  </a:lnTo>
                  <a:lnTo>
                    <a:pt x="73" y="1595"/>
                  </a:lnTo>
                  <a:lnTo>
                    <a:pt x="88" y="1607"/>
                  </a:lnTo>
                  <a:lnTo>
                    <a:pt x="105" y="1618"/>
                  </a:lnTo>
                  <a:lnTo>
                    <a:pt x="123" y="1625"/>
                  </a:lnTo>
                  <a:lnTo>
                    <a:pt x="142" y="1631"/>
                  </a:lnTo>
                  <a:lnTo>
                    <a:pt x="164" y="1637"/>
                  </a:lnTo>
                  <a:lnTo>
                    <a:pt x="164" y="1637"/>
                  </a:lnTo>
                  <a:lnTo>
                    <a:pt x="183" y="1638"/>
                  </a:lnTo>
                  <a:lnTo>
                    <a:pt x="202" y="1640"/>
                  </a:lnTo>
                  <a:lnTo>
                    <a:pt x="202" y="1640"/>
                  </a:lnTo>
                  <a:lnTo>
                    <a:pt x="202" y="1640"/>
                  </a:lnTo>
                  <a:lnTo>
                    <a:pt x="216" y="1640"/>
                  </a:lnTo>
                  <a:lnTo>
                    <a:pt x="231" y="1638"/>
                  </a:lnTo>
                  <a:lnTo>
                    <a:pt x="246" y="1635"/>
                  </a:lnTo>
                  <a:lnTo>
                    <a:pt x="259" y="1631"/>
                  </a:lnTo>
                  <a:lnTo>
                    <a:pt x="272" y="1625"/>
                  </a:lnTo>
                  <a:lnTo>
                    <a:pt x="286" y="1618"/>
                  </a:lnTo>
                  <a:lnTo>
                    <a:pt x="297" y="1610"/>
                  </a:lnTo>
                  <a:lnTo>
                    <a:pt x="308" y="1601"/>
                  </a:lnTo>
                  <a:lnTo>
                    <a:pt x="308" y="1601"/>
                  </a:lnTo>
                  <a:lnTo>
                    <a:pt x="300" y="1661"/>
                  </a:lnTo>
                  <a:lnTo>
                    <a:pt x="295" y="1717"/>
                  </a:lnTo>
                  <a:lnTo>
                    <a:pt x="289" y="1814"/>
                  </a:lnTo>
                  <a:lnTo>
                    <a:pt x="287" y="1883"/>
                  </a:lnTo>
                  <a:lnTo>
                    <a:pt x="286" y="1913"/>
                  </a:lnTo>
                  <a:lnTo>
                    <a:pt x="286" y="1913"/>
                  </a:lnTo>
                  <a:lnTo>
                    <a:pt x="282" y="2105"/>
                  </a:lnTo>
                  <a:lnTo>
                    <a:pt x="280" y="2308"/>
                  </a:lnTo>
                  <a:lnTo>
                    <a:pt x="276" y="2618"/>
                  </a:lnTo>
                  <a:lnTo>
                    <a:pt x="276" y="2618"/>
                  </a:lnTo>
                  <a:lnTo>
                    <a:pt x="250" y="2622"/>
                  </a:lnTo>
                  <a:lnTo>
                    <a:pt x="220" y="2626"/>
                  </a:lnTo>
                  <a:lnTo>
                    <a:pt x="187" y="2635"/>
                  </a:lnTo>
                  <a:lnTo>
                    <a:pt x="155" y="2646"/>
                  </a:lnTo>
                  <a:lnTo>
                    <a:pt x="140" y="2652"/>
                  </a:lnTo>
                  <a:lnTo>
                    <a:pt x="125" y="2661"/>
                  </a:lnTo>
                  <a:lnTo>
                    <a:pt x="110" y="2670"/>
                  </a:lnTo>
                  <a:lnTo>
                    <a:pt x="97" y="2680"/>
                  </a:lnTo>
                  <a:lnTo>
                    <a:pt x="84" y="2691"/>
                  </a:lnTo>
                  <a:lnTo>
                    <a:pt x="75" y="2704"/>
                  </a:lnTo>
                  <a:lnTo>
                    <a:pt x="65" y="2719"/>
                  </a:lnTo>
                  <a:lnTo>
                    <a:pt x="58" y="2734"/>
                  </a:lnTo>
                  <a:lnTo>
                    <a:pt x="58" y="2734"/>
                  </a:lnTo>
                  <a:lnTo>
                    <a:pt x="50" y="2754"/>
                  </a:lnTo>
                  <a:lnTo>
                    <a:pt x="45" y="2773"/>
                  </a:lnTo>
                  <a:lnTo>
                    <a:pt x="41" y="2790"/>
                  </a:lnTo>
                  <a:lnTo>
                    <a:pt x="39" y="2805"/>
                  </a:lnTo>
                  <a:lnTo>
                    <a:pt x="37" y="2835"/>
                  </a:lnTo>
                  <a:lnTo>
                    <a:pt x="41" y="2859"/>
                  </a:lnTo>
                  <a:lnTo>
                    <a:pt x="47" y="2881"/>
                  </a:lnTo>
                  <a:lnTo>
                    <a:pt x="54" y="2900"/>
                  </a:lnTo>
                  <a:lnTo>
                    <a:pt x="62" y="2917"/>
                  </a:lnTo>
                  <a:lnTo>
                    <a:pt x="71" y="2932"/>
                  </a:lnTo>
                  <a:lnTo>
                    <a:pt x="75" y="2937"/>
                  </a:lnTo>
                  <a:lnTo>
                    <a:pt x="75" y="2937"/>
                  </a:lnTo>
                  <a:lnTo>
                    <a:pt x="80" y="2945"/>
                  </a:lnTo>
                  <a:lnTo>
                    <a:pt x="88" y="2952"/>
                  </a:lnTo>
                  <a:lnTo>
                    <a:pt x="101" y="2962"/>
                  </a:lnTo>
                  <a:lnTo>
                    <a:pt x="123" y="2969"/>
                  </a:lnTo>
                  <a:lnTo>
                    <a:pt x="155" y="2978"/>
                  </a:lnTo>
                  <a:lnTo>
                    <a:pt x="202" y="2984"/>
                  </a:lnTo>
                  <a:lnTo>
                    <a:pt x="261" y="2990"/>
                  </a:lnTo>
                  <a:lnTo>
                    <a:pt x="338" y="2991"/>
                  </a:lnTo>
                  <a:lnTo>
                    <a:pt x="338" y="2991"/>
                  </a:lnTo>
                  <a:lnTo>
                    <a:pt x="379" y="2991"/>
                  </a:lnTo>
                  <a:lnTo>
                    <a:pt x="429" y="2988"/>
                  </a:lnTo>
                  <a:lnTo>
                    <a:pt x="457" y="2986"/>
                  </a:lnTo>
                  <a:lnTo>
                    <a:pt x="483" y="2982"/>
                  </a:lnTo>
                  <a:lnTo>
                    <a:pt x="508" y="2976"/>
                  </a:lnTo>
                  <a:lnTo>
                    <a:pt x="528" y="2971"/>
                  </a:lnTo>
                  <a:lnTo>
                    <a:pt x="528" y="2971"/>
                  </a:lnTo>
                  <a:lnTo>
                    <a:pt x="547" y="2963"/>
                  </a:lnTo>
                  <a:lnTo>
                    <a:pt x="562" y="2952"/>
                  </a:lnTo>
                  <a:lnTo>
                    <a:pt x="573" y="2939"/>
                  </a:lnTo>
                  <a:lnTo>
                    <a:pt x="584" y="2926"/>
                  </a:lnTo>
                  <a:lnTo>
                    <a:pt x="593" y="2909"/>
                  </a:lnTo>
                  <a:lnTo>
                    <a:pt x="599" y="2891"/>
                  </a:lnTo>
                  <a:lnTo>
                    <a:pt x="605" y="2870"/>
                  </a:lnTo>
                  <a:lnTo>
                    <a:pt x="608" y="2850"/>
                  </a:lnTo>
                  <a:lnTo>
                    <a:pt x="608" y="2850"/>
                  </a:lnTo>
                  <a:lnTo>
                    <a:pt x="612" y="2864"/>
                  </a:lnTo>
                  <a:lnTo>
                    <a:pt x="618" y="2879"/>
                  </a:lnTo>
                  <a:lnTo>
                    <a:pt x="625" y="2892"/>
                  </a:lnTo>
                  <a:lnTo>
                    <a:pt x="633" y="2906"/>
                  </a:lnTo>
                  <a:lnTo>
                    <a:pt x="633" y="2906"/>
                  </a:lnTo>
                  <a:lnTo>
                    <a:pt x="642" y="2917"/>
                  </a:lnTo>
                  <a:lnTo>
                    <a:pt x="653" y="2928"/>
                  </a:lnTo>
                  <a:lnTo>
                    <a:pt x="664" y="2937"/>
                  </a:lnTo>
                  <a:lnTo>
                    <a:pt x="675" y="2945"/>
                  </a:lnTo>
                  <a:lnTo>
                    <a:pt x="689" y="2950"/>
                  </a:lnTo>
                  <a:lnTo>
                    <a:pt x="702" y="2956"/>
                  </a:lnTo>
                  <a:lnTo>
                    <a:pt x="717" y="2960"/>
                  </a:lnTo>
                  <a:lnTo>
                    <a:pt x="731" y="2963"/>
                  </a:lnTo>
                  <a:lnTo>
                    <a:pt x="731" y="2963"/>
                  </a:lnTo>
                  <a:lnTo>
                    <a:pt x="780" y="2969"/>
                  </a:lnTo>
                  <a:lnTo>
                    <a:pt x="830" y="2973"/>
                  </a:lnTo>
                  <a:lnTo>
                    <a:pt x="883" y="2975"/>
                  </a:lnTo>
                  <a:lnTo>
                    <a:pt x="937" y="2976"/>
                  </a:lnTo>
                  <a:lnTo>
                    <a:pt x="937" y="2976"/>
                  </a:lnTo>
                  <a:lnTo>
                    <a:pt x="937" y="2976"/>
                  </a:lnTo>
                  <a:lnTo>
                    <a:pt x="991" y="2975"/>
                  </a:lnTo>
                  <a:lnTo>
                    <a:pt x="1047" y="2971"/>
                  </a:lnTo>
                  <a:lnTo>
                    <a:pt x="1073" y="2969"/>
                  </a:lnTo>
                  <a:lnTo>
                    <a:pt x="1097" y="2963"/>
                  </a:lnTo>
                  <a:lnTo>
                    <a:pt x="1118" y="2958"/>
                  </a:lnTo>
                  <a:lnTo>
                    <a:pt x="1135" y="2948"/>
                  </a:lnTo>
                  <a:lnTo>
                    <a:pt x="1135" y="2948"/>
                  </a:lnTo>
                  <a:lnTo>
                    <a:pt x="1142" y="2943"/>
                  </a:lnTo>
                  <a:lnTo>
                    <a:pt x="1148" y="2937"/>
                  </a:lnTo>
                  <a:lnTo>
                    <a:pt x="1155" y="2928"/>
                  </a:lnTo>
                  <a:lnTo>
                    <a:pt x="1161" y="2919"/>
                  </a:lnTo>
                  <a:lnTo>
                    <a:pt x="1170" y="2898"/>
                  </a:lnTo>
                  <a:lnTo>
                    <a:pt x="1176" y="2874"/>
                  </a:lnTo>
                  <a:lnTo>
                    <a:pt x="1179" y="2850"/>
                  </a:lnTo>
                  <a:lnTo>
                    <a:pt x="1179" y="2822"/>
                  </a:lnTo>
                  <a:lnTo>
                    <a:pt x="1177" y="2794"/>
                  </a:lnTo>
                  <a:lnTo>
                    <a:pt x="1170" y="2766"/>
                  </a:lnTo>
                  <a:lnTo>
                    <a:pt x="1170" y="2766"/>
                  </a:lnTo>
                  <a:lnTo>
                    <a:pt x="1162" y="2741"/>
                  </a:lnTo>
                  <a:lnTo>
                    <a:pt x="1149" y="2715"/>
                  </a:lnTo>
                  <a:lnTo>
                    <a:pt x="1140" y="2700"/>
                  </a:lnTo>
                  <a:lnTo>
                    <a:pt x="1131" y="2687"/>
                  </a:lnTo>
                  <a:lnTo>
                    <a:pt x="1118" y="2674"/>
                  </a:lnTo>
                  <a:lnTo>
                    <a:pt x="1105" y="2661"/>
                  </a:lnTo>
                  <a:lnTo>
                    <a:pt x="1090" y="2650"/>
                  </a:lnTo>
                  <a:lnTo>
                    <a:pt x="1071" y="2637"/>
                  </a:lnTo>
                  <a:lnTo>
                    <a:pt x="1052" y="2627"/>
                  </a:lnTo>
                  <a:lnTo>
                    <a:pt x="1030" y="2618"/>
                  </a:lnTo>
                  <a:lnTo>
                    <a:pt x="1006" y="2609"/>
                  </a:lnTo>
                  <a:lnTo>
                    <a:pt x="980" y="2601"/>
                  </a:lnTo>
                  <a:lnTo>
                    <a:pt x="950" y="2598"/>
                  </a:lnTo>
                  <a:lnTo>
                    <a:pt x="916" y="2594"/>
                  </a:lnTo>
                  <a:lnTo>
                    <a:pt x="916" y="2594"/>
                  </a:lnTo>
                  <a:lnTo>
                    <a:pt x="896" y="1987"/>
                  </a:lnTo>
                  <a:lnTo>
                    <a:pt x="896" y="1987"/>
                  </a:lnTo>
                  <a:lnTo>
                    <a:pt x="896" y="1954"/>
                  </a:lnTo>
                  <a:lnTo>
                    <a:pt x="896" y="1954"/>
                  </a:lnTo>
                  <a:lnTo>
                    <a:pt x="924" y="1946"/>
                  </a:lnTo>
                  <a:lnTo>
                    <a:pt x="954" y="1937"/>
                  </a:lnTo>
                  <a:lnTo>
                    <a:pt x="983" y="1926"/>
                  </a:lnTo>
                  <a:lnTo>
                    <a:pt x="1011" y="1913"/>
                  </a:lnTo>
                  <a:lnTo>
                    <a:pt x="1039" y="1898"/>
                  </a:lnTo>
                  <a:lnTo>
                    <a:pt x="1065" y="1881"/>
                  </a:lnTo>
                  <a:lnTo>
                    <a:pt x="1092" y="1862"/>
                  </a:lnTo>
                  <a:lnTo>
                    <a:pt x="1114" y="1844"/>
                  </a:lnTo>
                  <a:lnTo>
                    <a:pt x="1114" y="1844"/>
                  </a:lnTo>
                  <a:lnTo>
                    <a:pt x="1131" y="1829"/>
                  </a:lnTo>
                  <a:lnTo>
                    <a:pt x="1148" y="1814"/>
                  </a:lnTo>
                  <a:lnTo>
                    <a:pt x="1162" y="1797"/>
                  </a:lnTo>
                  <a:lnTo>
                    <a:pt x="1176" y="1780"/>
                  </a:lnTo>
                  <a:lnTo>
                    <a:pt x="1189" y="1763"/>
                  </a:lnTo>
                  <a:lnTo>
                    <a:pt x="1200" y="1745"/>
                  </a:lnTo>
                  <a:lnTo>
                    <a:pt x="1211" y="1728"/>
                  </a:lnTo>
                  <a:lnTo>
                    <a:pt x="1220" y="1709"/>
                  </a:lnTo>
                  <a:lnTo>
                    <a:pt x="1228" y="1689"/>
                  </a:lnTo>
                  <a:lnTo>
                    <a:pt x="1235" y="1670"/>
                  </a:lnTo>
                  <a:lnTo>
                    <a:pt x="1241" y="1650"/>
                  </a:lnTo>
                  <a:lnTo>
                    <a:pt x="1246" y="1629"/>
                  </a:lnTo>
                  <a:lnTo>
                    <a:pt x="1250" y="1609"/>
                  </a:lnTo>
                  <a:lnTo>
                    <a:pt x="1254" y="1588"/>
                  </a:lnTo>
                  <a:lnTo>
                    <a:pt x="1254" y="1566"/>
                  </a:lnTo>
                  <a:lnTo>
                    <a:pt x="1256" y="1545"/>
                  </a:lnTo>
                  <a:lnTo>
                    <a:pt x="1256" y="1545"/>
                  </a:lnTo>
                  <a:lnTo>
                    <a:pt x="1254" y="1523"/>
                  </a:lnTo>
                  <a:lnTo>
                    <a:pt x="1252" y="1502"/>
                  </a:lnTo>
                  <a:lnTo>
                    <a:pt x="1250" y="1484"/>
                  </a:lnTo>
                  <a:lnTo>
                    <a:pt x="1245" y="1463"/>
                  </a:lnTo>
                  <a:lnTo>
                    <a:pt x="1233" y="1426"/>
                  </a:lnTo>
                  <a:lnTo>
                    <a:pt x="1218" y="1388"/>
                  </a:lnTo>
                  <a:lnTo>
                    <a:pt x="1200" y="1353"/>
                  </a:lnTo>
                  <a:lnTo>
                    <a:pt x="1179" y="1319"/>
                  </a:lnTo>
                  <a:lnTo>
                    <a:pt x="1153" y="1288"/>
                  </a:lnTo>
                  <a:lnTo>
                    <a:pt x="1127" y="1260"/>
                  </a:lnTo>
                  <a:lnTo>
                    <a:pt x="1097" y="1232"/>
                  </a:lnTo>
                  <a:lnTo>
                    <a:pt x="1065" y="1205"/>
                  </a:lnTo>
                  <a:lnTo>
                    <a:pt x="1034" y="1183"/>
                  </a:lnTo>
                  <a:lnTo>
                    <a:pt x="1000" y="1163"/>
                  </a:lnTo>
                  <a:lnTo>
                    <a:pt x="965" y="1144"/>
                  </a:lnTo>
                  <a:lnTo>
                    <a:pt x="929" y="1127"/>
                  </a:lnTo>
                  <a:lnTo>
                    <a:pt x="894" y="1112"/>
                  </a:lnTo>
                  <a:lnTo>
                    <a:pt x="858" y="1101"/>
                  </a:lnTo>
                  <a:lnTo>
                    <a:pt x="858" y="1101"/>
                  </a:lnTo>
                  <a:lnTo>
                    <a:pt x="903" y="1090"/>
                  </a:lnTo>
                  <a:lnTo>
                    <a:pt x="944" y="1077"/>
                  </a:lnTo>
                  <a:lnTo>
                    <a:pt x="983" y="1060"/>
                  </a:lnTo>
                  <a:lnTo>
                    <a:pt x="1021" y="1039"/>
                  </a:lnTo>
                  <a:lnTo>
                    <a:pt x="1021" y="1039"/>
                  </a:lnTo>
                  <a:lnTo>
                    <a:pt x="1041" y="1026"/>
                  </a:lnTo>
                  <a:lnTo>
                    <a:pt x="1062" y="1011"/>
                  </a:lnTo>
                  <a:lnTo>
                    <a:pt x="1082" y="995"/>
                  </a:lnTo>
                  <a:lnTo>
                    <a:pt x="1101" y="978"/>
                  </a:lnTo>
                  <a:lnTo>
                    <a:pt x="1118" y="959"/>
                  </a:lnTo>
                  <a:lnTo>
                    <a:pt x="1133" y="940"/>
                  </a:lnTo>
                  <a:lnTo>
                    <a:pt x="1148" y="920"/>
                  </a:lnTo>
                  <a:lnTo>
                    <a:pt x="1162" y="898"/>
                  </a:lnTo>
                  <a:lnTo>
                    <a:pt x="1176" y="875"/>
                  </a:lnTo>
                  <a:lnTo>
                    <a:pt x="1187" y="851"/>
                  </a:lnTo>
                  <a:lnTo>
                    <a:pt x="1196" y="827"/>
                  </a:lnTo>
                  <a:lnTo>
                    <a:pt x="1205" y="802"/>
                  </a:lnTo>
                  <a:lnTo>
                    <a:pt x="1213" y="776"/>
                  </a:lnTo>
                  <a:lnTo>
                    <a:pt x="1218" y="750"/>
                  </a:lnTo>
                  <a:lnTo>
                    <a:pt x="1224" y="722"/>
                  </a:lnTo>
                  <a:lnTo>
                    <a:pt x="1228" y="694"/>
                  </a:lnTo>
                  <a:lnTo>
                    <a:pt x="1228" y="694"/>
                  </a:lnTo>
                  <a:close/>
                  <a:moveTo>
                    <a:pt x="810" y="1024"/>
                  </a:moveTo>
                  <a:lnTo>
                    <a:pt x="810" y="1024"/>
                  </a:lnTo>
                  <a:lnTo>
                    <a:pt x="797" y="1026"/>
                  </a:lnTo>
                  <a:lnTo>
                    <a:pt x="780" y="1026"/>
                  </a:lnTo>
                  <a:lnTo>
                    <a:pt x="780" y="1026"/>
                  </a:lnTo>
                  <a:lnTo>
                    <a:pt x="758" y="1026"/>
                  </a:lnTo>
                  <a:lnTo>
                    <a:pt x="733" y="1028"/>
                  </a:lnTo>
                  <a:lnTo>
                    <a:pt x="711" y="1034"/>
                  </a:lnTo>
                  <a:lnTo>
                    <a:pt x="702" y="1037"/>
                  </a:lnTo>
                  <a:lnTo>
                    <a:pt x="692" y="1043"/>
                  </a:lnTo>
                  <a:lnTo>
                    <a:pt x="692" y="1043"/>
                  </a:lnTo>
                  <a:lnTo>
                    <a:pt x="677" y="1054"/>
                  </a:lnTo>
                  <a:lnTo>
                    <a:pt x="666" y="1065"/>
                  </a:lnTo>
                  <a:lnTo>
                    <a:pt x="659" y="1077"/>
                  </a:lnTo>
                  <a:lnTo>
                    <a:pt x="655" y="1090"/>
                  </a:lnTo>
                  <a:lnTo>
                    <a:pt x="651" y="1101"/>
                  </a:lnTo>
                  <a:lnTo>
                    <a:pt x="651" y="1112"/>
                  </a:lnTo>
                  <a:lnTo>
                    <a:pt x="653" y="1129"/>
                  </a:lnTo>
                  <a:lnTo>
                    <a:pt x="653" y="1131"/>
                  </a:lnTo>
                  <a:lnTo>
                    <a:pt x="653" y="1131"/>
                  </a:lnTo>
                  <a:lnTo>
                    <a:pt x="655" y="1140"/>
                  </a:lnTo>
                  <a:lnTo>
                    <a:pt x="659" y="1148"/>
                  </a:lnTo>
                  <a:lnTo>
                    <a:pt x="664" y="1153"/>
                  </a:lnTo>
                  <a:lnTo>
                    <a:pt x="670" y="1161"/>
                  </a:lnTo>
                  <a:lnTo>
                    <a:pt x="670" y="1161"/>
                  </a:lnTo>
                  <a:lnTo>
                    <a:pt x="677" y="1164"/>
                  </a:lnTo>
                  <a:lnTo>
                    <a:pt x="685" y="1166"/>
                  </a:lnTo>
                  <a:lnTo>
                    <a:pt x="692" y="1168"/>
                  </a:lnTo>
                  <a:lnTo>
                    <a:pt x="702" y="1168"/>
                  </a:lnTo>
                  <a:lnTo>
                    <a:pt x="702" y="1168"/>
                  </a:lnTo>
                  <a:lnTo>
                    <a:pt x="730" y="1166"/>
                  </a:lnTo>
                  <a:lnTo>
                    <a:pt x="730" y="1166"/>
                  </a:lnTo>
                  <a:lnTo>
                    <a:pt x="763" y="1168"/>
                  </a:lnTo>
                  <a:lnTo>
                    <a:pt x="799" y="1174"/>
                  </a:lnTo>
                  <a:lnTo>
                    <a:pt x="834" y="1183"/>
                  </a:lnTo>
                  <a:lnTo>
                    <a:pt x="871" y="1194"/>
                  </a:lnTo>
                  <a:lnTo>
                    <a:pt x="909" y="1211"/>
                  </a:lnTo>
                  <a:lnTo>
                    <a:pt x="944" y="1228"/>
                  </a:lnTo>
                  <a:lnTo>
                    <a:pt x="980" y="1248"/>
                  </a:lnTo>
                  <a:lnTo>
                    <a:pt x="1013" y="1273"/>
                  </a:lnTo>
                  <a:lnTo>
                    <a:pt x="1013" y="1273"/>
                  </a:lnTo>
                  <a:lnTo>
                    <a:pt x="1036" y="1291"/>
                  </a:lnTo>
                  <a:lnTo>
                    <a:pt x="1062" y="1314"/>
                  </a:lnTo>
                  <a:lnTo>
                    <a:pt x="1088" y="1342"/>
                  </a:lnTo>
                  <a:lnTo>
                    <a:pt x="1114" y="1373"/>
                  </a:lnTo>
                  <a:lnTo>
                    <a:pt x="1125" y="1392"/>
                  </a:lnTo>
                  <a:lnTo>
                    <a:pt x="1136" y="1411"/>
                  </a:lnTo>
                  <a:lnTo>
                    <a:pt x="1146" y="1431"/>
                  </a:lnTo>
                  <a:lnTo>
                    <a:pt x="1155" y="1452"/>
                  </a:lnTo>
                  <a:lnTo>
                    <a:pt x="1161" y="1474"/>
                  </a:lnTo>
                  <a:lnTo>
                    <a:pt x="1166" y="1497"/>
                  </a:lnTo>
                  <a:lnTo>
                    <a:pt x="1170" y="1521"/>
                  </a:lnTo>
                  <a:lnTo>
                    <a:pt x="1172" y="1545"/>
                  </a:lnTo>
                  <a:lnTo>
                    <a:pt x="1172" y="1545"/>
                  </a:lnTo>
                  <a:lnTo>
                    <a:pt x="1170" y="1564"/>
                  </a:lnTo>
                  <a:lnTo>
                    <a:pt x="1170" y="1582"/>
                  </a:lnTo>
                  <a:lnTo>
                    <a:pt x="1166" y="1601"/>
                  </a:lnTo>
                  <a:lnTo>
                    <a:pt x="1162" y="1618"/>
                  </a:lnTo>
                  <a:lnTo>
                    <a:pt x="1153" y="1651"/>
                  </a:lnTo>
                  <a:lnTo>
                    <a:pt x="1138" y="1683"/>
                  </a:lnTo>
                  <a:lnTo>
                    <a:pt x="1121" y="1711"/>
                  </a:lnTo>
                  <a:lnTo>
                    <a:pt x="1103" y="1737"/>
                  </a:lnTo>
                  <a:lnTo>
                    <a:pt x="1080" y="1762"/>
                  </a:lnTo>
                  <a:lnTo>
                    <a:pt x="1056" y="1782"/>
                  </a:lnTo>
                  <a:lnTo>
                    <a:pt x="1030" y="1803"/>
                  </a:lnTo>
                  <a:lnTo>
                    <a:pt x="1004" y="1819"/>
                  </a:lnTo>
                  <a:lnTo>
                    <a:pt x="978" y="1834"/>
                  </a:lnTo>
                  <a:lnTo>
                    <a:pt x="950" y="1847"/>
                  </a:lnTo>
                  <a:lnTo>
                    <a:pt x="922" y="1859"/>
                  </a:lnTo>
                  <a:lnTo>
                    <a:pt x="896" y="1868"/>
                  </a:lnTo>
                  <a:lnTo>
                    <a:pt x="870" y="1874"/>
                  </a:lnTo>
                  <a:lnTo>
                    <a:pt x="845" y="1879"/>
                  </a:lnTo>
                  <a:lnTo>
                    <a:pt x="845" y="1879"/>
                  </a:lnTo>
                  <a:lnTo>
                    <a:pt x="836" y="1881"/>
                  </a:lnTo>
                  <a:lnTo>
                    <a:pt x="828" y="1885"/>
                  </a:lnTo>
                  <a:lnTo>
                    <a:pt x="823" y="1888"/>
                  </a:lnTo>
                  <a:lnTo>
                    <a:pt x="817" y="1894"/>
                  </a:lnTo>
                  <a:lnTo>
                    <a:pt x="814" y="1900"/>
                  </a:lnTo>
                  <a:lnTo>
                    <a:pt x="810" y="1907"/>
                  </a:lnTo>
                  <a:lnTo>
                    <a:pt x="808" y="1915"/>
                  </a:lnTo>
                  <a:lnTo>
                    <a:pt x="808" y="1924"/>
                  </a:lnTo>
                  <a:lnTo>
                    <a:pt x="808" y="1924"/>
                  </a:lnTo>
                  <a:lnTo>
                    <a:pt x="812" y="1991"/>
                  </a:lnTo>
                  <a:lnTo>
                    <a:pt x="812" y="1991"/>
                  </a:lnTo>
                  <a:lnTo>
                    <a:pt x="827" y="2381"/>
                  </a:lnTo>
                  <a:lnTo>
                    <a:pt x="834" y="2637"/>
                  </a:lnTo>
                  <a:lnTo>
                    <a:pt x="834" y="2637"/>
                  </a:lnTo>
                  <a:lnTo>
                    <a:pt x="836" y="2644"/>
                  </a:lnTo>
                  <a:lnTo>
                    <a:pt x="838" y="2652"/>
                  </a:lnTo>
                  <a:lnTo>
                    <a:pt x="842" y="2659"/>
                  </a:lnTo>
                  <a:lnTo>
                    <a:pt x="847" y="2665"/>
                  </a:lnTo>
                  <a:lnTo>
                    <a:pt x="853" y="2670"/>
                  </a:lnTo>
                  <a:lnTo>
                    <a:pt x="860" y="2674"/>
                  </a:lnTo>
                  <a:lnTo>
                    <a:pt x="868" y="2676"/>
                  </a:lnTo>
                  <a:lnTo>
                    <a:pt x="877" y="2676"/>
                  </a:lnTo>
                  <a:lnTo>
                    <a:pt x="877" y="2676"/>
                  </a:lnTo>
                  <a:lnTo>
                    <a:pt x="914" y="2678"/>
                  </a:lnTo>
                  <a:lnTo>
                    <a:pt x="950" y="2683"/>
                  </a:lnTo>
                  <a:lnTo>
                    <a:pt x="980" y="2691"/>
                  </a:lnTo>
                  <a:lnTo>
                    <a:pt x="1008" y="2700"/>
                  </a:lnTo>
                  <a:lnTo>
                    <a:pt x="1032" y="2713"/>
                  </a:lnTo>
                  <a:lnTo>
                    <a:pt x="1043" y="2721"/>
                  </a:lnTo>
                  <a:lnTo>
                    <a:pt x="1052" y="2730"/>
                  </a:lnTo>
                  <a:lnTo>
                    <a:pt x="1062" y="2738"/>
                  </a:lnTo>
                  <a:lnTo>
                    <a:pt x="1069" y="2749"/>
                  </a:lnTo>
                  <a:lnTo>
                    <a:pt x="1077" y="2758"/>
                  </a:lnTo>
                  <a:lnTo>
                    <a:pt x="1082" y="2769"/>
                  </a:lnTo>
                  <a:lnTo>
                    <a:pt x="1082" y="2769"/>
                  </a:lnTo>
                  <a:lnTo>
                    <a:pt x="1090" y="2788"/>
                  </a:lnTo>
                  <a:lnTo>
                    <a:pt x="1093" y="2807"/>
                  </a:lnTo>
                  <a:lnTo>
                    <a:pt x="1095" y="2823"/>
                  </a:lnTo>
                  <a:lnTo>
                    <a:pt x="1095" y="2838"/>
                  </a:lnTo>
                  <a:lnTo>
                    <a:pt x="1095" y="2853"/>
                  </a:lnTo>
                  <a:lnTo>
                    <a:pt x="1092" y="2866"/>
                  </a:lnTo>
                  <a:lnTo>
                    <a:pt x="1090" y="2876"/>
                  </a:lnTo>
                  <a:lnTo>
                    <a:pt x="1086" y="2881"/>
                  </a:lnTo>
                  <a:lnTo>
                    <a:pt x="1086" y="2881"/>
                  </a:lnTo>
                  <a:lnTo>
                    <a:pt x="1069" y="2887"/>
                  </a:lnTo>
                  <a:lnTo>
                    <a:pt x="1037" y="2891"/>
                  </a:lnTo>
                  <a:lnTo>
                    <a:pt x="995" y="2894"/>
                  </a:lnTo>
                  <a:lnTo>
                    <a:pt x="937" y="2896"/>
                  </a:lnTo>
                  <a:lnTo>
                    <a:pt x="937" y="2896"/>
                  </a:lnTo>
                  <a:lnTo>
                    <a:pt x="937" y="2896"/>
                  </a:lnTo>
                  <a:lnTo>
                    <a:pt x="886" y="2894"/>
                  </a:lnTo>
                  <a:lnTo>
                    <a:pt x="838" y="2892"/>
                  </a:lnTo>
                  <a:lnTo>
                    <a:pt x="789" y="2889"/>
                  </a:lnTo>
                  <a:lnTo>
                    <a:pt x="745" y="2883"/>
                  </a:lnTo>
                  <a:lnTo>
                    <a:pt x="745" y="2883"/>
                  </a:lnTo>
                  <a:lnTo>
                    <a:pt x="731" y="2879"/>
                  </a:lnTo>
                  <a:lnTo>
                    <a:pt x="720" y="2874"/>
                  </a:lnTo>
                  <a:lnTo>
                    <a:pt x="711" y="2866"/>
                  </a:lnTo>
                  <a:lnTo>
                    <a:pt x="702" y="2857"/>
                  </a:lnTo>
                  <a:lnTo>
                    <a:pt x="702" y="2857"/>
                  </a:lnTo>
                  <a:lnTo>
                    <a:pt x="698" y="2848"/>
                  </a:lnTo>
                  <a:lnTo>
                    <a:pt x="692" y="2838"/>
                  </a:lnTo>
                  <a:lnTo>
                    <a:pt x="687" y="2816"/>
                  </a:lnTo>
                  <a:lnTo>
                    <a:pt x="681" y="2794"/>
                  </a:lnTo>
                  <a:lnTo>
                    <a:pt x="679" y="2769"/>
                  </a:lnTo>
                  <a:lnTo>
                    <a:pt x="679" y="2747"/>
                  </a:lnTo>
                  <a:lnTo>
                    <a:pt x="681" y="2726"/>
                  </a:lnTo>
                  <a:lnTo>
                    <a:pt x="685" y="2693"/>
                  </a:lnTo>
                  <a:lnTo>
                    <a:pt x="685" y="2693"/>
                  </a:lnTo>
                  <a:lnTo>
                    <a:pt x="687" y="2685"/>
                  </a:lnTo>
                  <a:lnTo>
                    <a:pt x="687" y="2685"/>
                  </a:lnTo>
                  <a:lnTo>
                    <a:pt x="689" y="2579"/>
                  </a:lnTo>
                  <a:lnTo>
                    <a:pt x="690" y="2471"/>
                  </a:lnTo>
                  <a:lnTo>
                    <a:pt x="690" y="2471"/>
                  </a:lnTo>
                  <a:lnTo>
                    <a:pt x="694" y="2370"/>
                  </a:lnTo>
                  <a:lnTo>
                    <a:pt x="696" y="2278"/>
                  </a:lnTo>
                  <a:lnTo>
                    <a:pt x="694" y="2196"/>
                  </a:lnTo>
                  <a:lnTo>
                    <a:pt x="692" y="2161"/>
                  </a:lnTo>
                  <a:lnTo>
                    <a:pt x="689" y="2129"/>
                  </a:lnTo>
                  <a:lnTo>
                    <a:pt x="683" y="2099"/>
                  </a:lnTo>
                  <a:lnTo>
                    <a:pt x="677" y="2073"/>
                  </a:lnTo>
                  <a:lnTo>
                    <a:pt x="668" y="2051"/>
                  </a:lnTo>
                  <a:lnTo>
                    <a:pt x="659" y="2032"/>
                  </a:lnTo>
                  <a:lnTo>
                    <a:pt x="648" y="2017"/>
                  </a:lnTo>
                  <a:lnTo>
                    <a:pt x="640" y="2010"/>
                  </a:lnTo>
                  <a:lnTo>
                    <a:pt x="633" y="2006"/>
                  </a:lnTo>
                  <a:lnTo>
                    <a:pt x="625" y="2000"/>
                  </a:lnTo>
                  <a:lnTo>
                    <a:pt x="616" y="1999"/>
                  </a:lnTo>
                  <a:lnTo>
                    <a:pt x="606" y="1997"/>
                  </a:lnTo>
                  <a:lnTo>
                    <a:pt x="597" y="1995"/>
                  </a:lnTo>
                  <a:lnTo>
                    <a:pt x="597" y="1995"/>
                  </a:lnTo>
                  <a:lnTo>
                    <a:pt x="593" y="1995"/>
                  </a:lnTo>
                  <a:lnTo>
                    <a:pt x="593" y="1995"/>
                  </a:lnTo>
                  <a:lnTo>
                    <a:pt x="584" y="1997"/>
                  </a:lnTo>
                  <a:lnTo>
                    <a:pt x="575" y="2000"/>
                  </a:lnTo>
                  <a:lnTo>
                    <a:pt x="564" y="2006"/>
                  </a:lnTo>
                  <a:lnTo>
                    <a:pt x="552" y="2017"/>
                  </a:lnTo>
                  <a:lnTo>
                    <a:pt x="552" y="2017"/>
                  </a:lnTo>
                  <a:lnTo>
                    <a:pt x="547" y="2027"/>
                  </a:lnTo>
                  <a:lnTo>
                    <a:pt x="543" y="2038"/>
                  </a:lnTo>
                  <a:lnTo>
                    <a:pt x="534" y="2064"/>
                  </a:lnTo>
                  <a:lnTo>
                    <a:pt x="524" y="2097"/>
                  </a:lnTo>
                  <a:lnTo>
                    <a:pt x="519" y="2139"/>
                  </a:lnTo>
                  <a:lnTo>
                    <a:pt x="513" y="2183"/>
                  </a:lnTo>
                  <a:lnTo>
                    <a:pt x="508" y="2232"/>
                  </a:lnTo>
                  <a:lnTo>
                    <a:pt x="504" y="2282"/>
                  </a:lnTo>
                  <a:lnTo>
                    <a:pt x="500" y="2336"/>
                  </a:lnTo>
                  <a:lnTo>
                    <a:pt x="498" y="2443"/>
                  </a:lnTo>
                  <a:lnTo>
                    <a:pt x="498" y="2542"/>
                  </a:lnTo>
                  <a:lnTo>
                    <a:pt x="500" y="2586"/>
                  </a:lnTo>
                  <a:lnTo>
                    <a:pt x="504" y="2626"/>
                  </a:lnTo>
                  <a:lnTo>
                    <a:pt x="508" y="2661"/>
                  </a:lnTo>
                  <a:lnTo>
                    <a:pt x="511" y="2687"/>
                  </a:lnTo>
                  <a:lnTo>
                    <a:pt x="511" y="2687"/>
                  </a:lnTo>
                  <a:lnTo>
                    <a:pt x="519" y="2730"/>
                  </a:lnTo>
                  <a:lnTo>
                    <a:pt x="524" y="2769"/>
                  </a:lnTo>
                  <a:lnTo>
                    <a:pt x="526" y="2803"/>
                  </a:lnTo>
                  <a:lnTo>
                    <a:pt x="524" y="2833"/>
                  </a:lnTo>
                  <a:lnTo>
                    <a:pt x="521" y="2855"/>
                  </a:lnTo>
                  <a:lnTo>
                    <a:pt x="517" y="2874"/>
                  </a:lnTo>
                  <a:lnTo>
                    <a:pt x="509" y="2885"/>
                  </a:lnTo>
                  <a:lnTo>
                    <a:pt x="504" y="2891"/>
                  </a:lnTo>
                  <a:lnTo>
                    <a:pt x="500" y="2892"/>
                  </a:lnTo>
                  <a:lnTo>
                    <a:pt x="500" y="2892"/>
                  </a:lnTo>
                  <a:lnTo>
                    <a:pt x="474" y="2898"/>
                  </a:lnTo>
                  <a:lnTo>
                    <a:pt x="437" y="2904"/>
                  </a:lnTo>
                  <a:lnTo>
                    <a:pt x="392" y="2906"/>
                  </a:lnTo>
                  <a:lnTo>
                    <a:pt x="338" y="2907"/>
                  </a:lnTo>
                  <a:lnTo>
                    <a:pt x="338" y="2907"/>
                  </a:lnTo>
                  <a:lnTo>
                    <a:pt x="269" y="2906"/>
                  </a:lnTo>
                  <a:lnTo>
                    <a:pt x="211" y="2902"/>
                  </a:lnTo>
                  <a:lnTo>
                    <a:pt x="168" y="2894"/>
                  </a:lnTo>
                  <a:lnTo>
                    <a:pt x="153" y="2892"/>
                  </a:lnTo>
                  <a:lnTo>
                    <a:pt x="144" y="2889"/>
                  </a:lnTo>
                  <a:lnTo>
                    <a:pt x="144" y="2887"/>
                  </a:lnTo>
                  <a:lnTo>
                    <a:pt x="144" y="2887"/>
                  </a:lnTo>
                  <a:lnTo>
                    <a:pt x="131" y="2864"/>
                  </a:lnTo>
                  <a:lnTo>
                    <a:pt x="125" y="2853"/>
                  </a:lnTo>
                  <a:lnTo>
                    <a:pt x="123" y="2840"/>
                  </a:lnTo>
                  <a:lnTo>
                    <a:pt x="121" y="2825"/>
                  </a:lnTo>
                  <a:lnTo>
                    <a:pt x="123" y="2808"/>
                  </a:lnTo>
                  <a:lnTo>
                    <a:pt x="129" y="2788"/>
                  </a:lnTo>
                  <a:lnTo>
                    <a:pt x="136" y="2766"/>
                  </a:lnTo>
                  <a:lnTo>
                    <a:pt x="136" y="2766"/>
                  </a:lnTo>
                  <a:lnTo>
                    <a:pt x="140" y="2756"/>
                  </a:lnTo>
                  <a:lnTo>
                    <a:pt x="147" y="2749"/>
                  </a:lnTo>
                  <a:lnTo>
                    <a:pt x="155" y="2741"/>
                  </a:lnTo>
                  <a:lnTo>
                    <a:pt x="162" y="2734"/>
                  </a:lnTo>
                  <a:lnTo>
                    <a:pt x="185" y="2723"/>
                  </a:lnTo>
                  <a:lnTo>
                    <a:pt x="211" y="2715"/>
                  </a:lnTo>
                  <a:lnTo>
                    <a:pt x="237" y="2708"/>
                  </a:lnTo>
                  <a:lnTo>
                    <a:pt x="265" y="2704"/>
                  </a:lnTo>
                  <a:lnTo>
                    <a:pt x="293" y="2700"/>
                  </a:lnTo>
                  <a:lnTo>
                    <a:pt x="317" y="2700"/>
                  </a:lnTo>
                  <a:lnTo>
                    <a:pt x="317" y="2700"/>
                  </a:lnTo>
                  <a:lnTo>
                    <a:pt x="317" y="2700"/>
                  </a:lnTo>
                  <a:lnTo>
                    <a:pt x="317" y="2700"/>
                  </a:lnTo>
                  <a:lnTo>
                    <a:pt x="327" y="2700"/>
                  </a:lnTo>
                  <a:lnTo>
                    <a:pt x="334" y="2697"/>
                  </a:lnTo>
                  <a:lnTo>
                    <a:pt x="341" y="2693"/>
                  </a:lnTo>
                  <a:lnTo>
                    <a:pt x="347" y="2689"/>
                  </a:lnTo>
                  <a:lnTo>
                    <a:pt x="347" y="2689"/>
                  </a:lnTo>
                  <a:lnTo>
                    <a:pt x="353" y="2682"/>
                  </a:lnTo>
                  <a:lnTo>
                    <a:pt x="356" y="2674"/>
                  </a:lnTo>
                  <a:lnTo>
                    <a:pt x="360" y="2667"/>
                  </a:lnTo>
                  <a:lnTo>
                    <a:pt x="360" y="2659"/>
                  </a:lnTo>
                  <a:lnTo>
                    <a:pt x="360" y="2659"/>
                  </a:lnTo>
                  <a:lnTo>
                    <a:pt x="362" y="2390"/>
                  </a:lnTo>
                  <a:lnTo>
                    <a:pt x="366" y="2148"/>
                  </a:lnTo>
                  <a:lnTo>
                    <a:pt x="371" y="1915"/>
                  </a:lnTo>
                  <a:lnTo>
                    <a:pt x="371" y="1915"/>
                  </a:lnTo>
                  <a:lnTo>
                    <a:pt x="371" y="1887"/>
                  </a:lnTo>
                  <a:lnTo>
                    <a:pt x="373" y="1818"/>
                  </a:lnTo>
                  <a:lnTo>
                    <a:pt x="381" y="1717"/>
                  </a:lnTo>
                  <a:lnTo>
                    <a:pt x="386" y="1657"/>
                  </a:lnTo>
                  <a:lnTo>
                    <a:pt x="394" y="1595"/>
                  </a:lnTo>
                  <a:lnTo>
                    <a:pt x="403" y="1532"/>
                  </a:lnTo>
                  <a:lnTo>
                    <a:pt x="414" y="1467"/>
                  </a:lnTo>
                  <a:lnTo>
                    <a:pt x="429" y="1403"/>
                  </a:lnTo>
                  <a:lnTo>
                    <a:pt x="446" y="1344"/>
                  </a:lnTo>
                  <a:lnTo>
                    <a:pt x="457" y="1314"/>
                  </a:lnTo>
                  <a:lnTo>
                    <a:pt x="467" y="1286"/>
                  </a:lnTo>
                  <a:lnTo>
                    <a:pt x="478" y="1260"/>
                  </a:lnTo>
                  <a:lnTo>
                    <a:pt x="491" y="1233"/>
                  </a:lnTo>
                  <a:lnTo>
                    <a:pt x="504" y="1211"/>
                  </a:lnTo>
                  <a:lnTo>
                    <a:pt x="519" y="1189"/>
                  </a:lnTo>
                  <a:lnTo>
                    <a:pt x="534" y="1170"/>
                  </a:lnTo>
                  <a:lnTo>
                    <a:pt x="549" y="1153"/>
                  </a:lnTo>
                  <a:lnTo>
                    <a:pt x="549" y="1153"/>
                  </a:lnTo>
                  <a:lnTo>
                    <a:pt x="556" y="1146"/>
                  </a:lnTo>
                  <a:lnTo>
                    <a:pt x="560" y="1136"/>
                  </a:lnTo>
                  <a:lnTo>
                    <a:pt x="564" y="1127"/>
                  </a:lnTo>
                  <a:lnTo>
                    <a:pt x="567" y="1116"/>
                  </a:lnTo>
                  <a:lnTo>
                    <a:pt x="569" y="1097"/>
                  </a:lnTo>
                  <a:lnTo>
                    <a:pt x="571" y="1082"/>
                  </a:lnTo>
                  <a:lnTo>
                    <a:pt x="571" y="1082"/>
                  </a:lnTo>
                  <a:lnTo>
                    <a:pt x="569" y="1071"/>
                  </a:lnTo>
                  <a:lnTo>
                    <a:pt x="567" y="1062"/>
                  </a:lnTo>
                  <a:lnTo>
                    <a:pt x="562" y="1045"/>
                  </a:lnTo>
                  <a:lnTo>
                    <a:pt x="552" y="1034"/>
                  </a:lnTo>
                  <a:lnTo>
                    <a:pt x="545" y="1026"/>
                  </a:lnTo>
                  <a:lnTo>
                    <a:pt x="545" y="1026"/>
                  </a:lnTo>
                  <a:lnTo>
                    <a:pt x="536" y="1019"/>
                  </a:lnTo>
                  <a:lnTo>
                    <a:pt x="526" y="1015"/>
                  </a:lnTo>
                  <a:lnTo>
                    <a:pt x="504" y="1006"/>
                  </a:lnTo>
                  <a:lnTo>
                    <a:pt x="504" y="1006"/>
                  </a:lnTo>
                  <a:lnTo>
                    <a:pt x="504" y="983"/>
                  </a:lnTo>
                  <a:lnTo>
                    <a:pt x="502" y="961"/>
                  </a:lnTo>
                  <a:lnTo>
                    <a:pt x="496" y="940"/>
                  </a:lnTo>
                  <a:lnTo>
                    <a:pt x="491" y="918"/>
                  </a:lnTo>
                  <a:lnTo>
                    <a:pt x="483" y="898"/>
                  </a:lnTo>
                  <a:lnTo>
                    <a:pt x="474" y="877"/>
                  </a:lnTo>
                  <a:lnTo>
                    <a:pt x="463" y="858"/>
                  </a:lnTo>
                  <a:lnTo>
                    <a:pt x="450" y="840"/>
                  </a:lnTo>
                  <a:lnTo>
                    <a:pt x="450" y="840"/>
                  </a:lnTo>
                  <a:lnTo>
                    <a:pt x="431" y="817"/>
                  </a:lnTo>
                  <a:lnTo>
                    <a:pt x="409" y="799"/>
                  </a:lnTo>
                  <a:lnTo>
                    <a:pt x="386" y="782"/>
                  </a:lnTo>
                  <a:lnTo>
                    <a:pt x="362" y="769"/>
                  </a:lnTo>
                  <a:lnTo>
                    <a:pt x="336" y="758"/>
                  </a:lnTo>
                  <a:lnTo>
                    <a:pt x="308" y="750"/>
                  </a:lnTo>
                  <a:lnTo>
                    <a:pt x="280" y="746"/>
                  </a:lnTo>
                  <a:lnTo>
                    <a:pt x="252" y="744"/>
                  </a:lnTo>
                  <a:lnTo>
                    <a:pt x="252" y="744"/>
                  </a:lnTo>
                  <a:lnTo>
                    <a:pt x="226" y="744"/>
                  </a:lnTo>
                  <a:lnTo>
                    <a:pt x="202" y="748"/>
                  </a:lnTo>
                  <a:lnTo>
                    <a:pt x="179" y="754"/>
                  </a:lnTo>
                  <a:lnTo>
                    <a:pt x="155" y="763"/>
                  </a:lnTo>
                  <a:lnTo>
                    <a:pt x="155" y="763"/>
                  </a:lnTo>
                  <a:lnTo>
                    <a:pt x="146" y="741"/>
                  </a:lnTo>
                  <a:lnTo>
                    <a:pt x="138" y="717"/>
                  </a:lnTo>
                  <a:lnTo>
                    <a:pt x="133" y="692"/>
                  </a:lnTo>
                  <a:lnTo>
                    <a:pt x="129" y="668"/>
                  </a:lnTo>
                  <a:lnTo>
                    <a:pt x="125" y="642"/>
                  </a:lnTo>
                  <a:lnTo>
                    <a:pt x="123" y="616"/>
                  </a:lnTo>
                  <a:lnTo>
                    <a:pt x="123" y="590"/>
                  </a:lnTo>
                  <a:lnTo>
                    <a:pt x="125" y="563"/>
                  </a:lnTo>
                  <a:lnTo>
                    <a:pt x="125" y="563"/>
                  </a:lnTo>
                  <a:lnTo>
                    <a:pt x="129" y="537"/>
                  </a:lnTo>
                  <a:lnTo>
                    <a:pt x="133" y="513"/>
                  </a:lnTo>
                  <a:lnTo>
                    <a:pt x="138" y="489"/>
                  </a:lnTo>
                  <a:lnTo>
                    <a:pt x="146" y="465"/>
                  </a:lnTo>
                  <a:lnTo>
                    <a:pt x="153" y="442"/>
                  </a:lnTo>
                  <a:lnTo>
                    <a:pt x="162" y="418"/>
                  </a:lnTo>
                  <a:lnTo>
                    <a:pt x="181" y="375"/>
                  </a:lnTo>
                  <a:lnTo>
                    <a:pt x="205" y="332"/>
                  </a:lnTo>
                  <a:lnTo>
                    <a:pt x="233" y="293"/>
                  </a:lnTo>
                  <a:lnTo>
                    <a:pt x="263" y="256"/>
                  </a:lnTo>
                  <a:lnTo>
                    <a:pt x="297" y="222"/>
                  </a:lnTo>
                  <a:lnTo>
                    <a:pt x="334" y="192"/>
                  </a:lnTo>
                  <a:lnTo>
                    <a:pt x="373" y="164"/>
                  </a:lnTo>
                  <a:lnTo>
                    <a:pt x="414" y="140"/>
                  </a:lnTo>
                  <a:lnTo>
                    <a:pt x="457" y="121"/>
                  </a:lnTo>
                  <a:lnTo>
                    <a:pt x="480" y="112"/>
                  </a:lnTo>
                  <a:lnTo>
                    <a:pt x="504" y="104"/>
                  </a:lnTo>
                  <a:lnTo>
                    <a:pt x="526" y="99"/>
                  </a:lnTo>
                  <a:lnTo>
                    <a:pt x="550" y="93"/>
                  </a:lnTo>
                  <a:lnTo>
                    <a:pt x="575" y="89"/>
                  </a:lnTo>
                  <a:lnTo>
                    <a:pt x="599" y="86"/>
                  </a:lnTo>
                  <a:lnTo>
                    <a:pt x="623" y="84"/>
                  </a:lnTo>
                  <a:lnTo>
                    <a:pt x="648" y="84"/>
                  </a:lnTo>
                  <a:lnTo>
                    <a:pt x="648" y="84"/>
                  </a:lnTo>
                  <a:lnTo>
                    <a:pt x="674" y="84"/>
                  </a:lnTo>
                  <a:lnTo>
                    <a:pt x="700" y="86"/>
                  </a:lnTo>
                  <a:lnTo>
                    <a:pt x="700" y="86"/>
                  </a:lnTo>
                  <a:lnTo>
                    <a:pt x="724" y="89"/>
                  </a:lnTo>
                  <a:lnTo>
                    <a:pt x="750" y="93"/>
                  </a:lnTo>
                  <a:lnTo>
                    <a:pt x="774" y="101"/>
                  </a:lnTo>
                  <a:lnTo>
                    <a:pt x="799" y="108"/>
                  </a:lnTo>
                  <a:lnTo>
                    <a:pt x="823" y="116"/>
                  </a:lnTo>
                  <a:lnTo>
                    <a:pt x="845" y="127"/>
                  </a:lnTo>
                  <a:lnTo>
                    <a:pt x="868" y="138"/>
                  </a:lnTo>
                  <a:lnTo>
                    <a:pt x="890" y="149"/>
                  </a:lnTo>
                  <a:lnTo>
                    <a:pt x="912" y="164"/>
                  </a:lnTo>
                  <a:lnTo>
                    <a:pt x="933" y="179"/>
                  </a:lnTo>
                  <a:lnTo>
                    <a:pt x="954" y="194"/>
                  </a:lnTo>
                  <a:lnTo>
                    <a:pt x="972" y="213"/>
                  </a:lnTo>
                  <a:lnTo>
                    <a:pt x="991" y="229"/>
                  </a:lnTo>
                  <a:lnTo>
                    <a:pt x="1008" y="250"/>
                  </a:lnTo>
                  <a:lnTo>
                    <a:pt x="1026" y="270"/>
                  </a:lnTo>
                  <a:lnTo>
                    <a:pt x="1041" y="293"/>
                  </a:lnTo>
                  <a:lnTo>
                    <a:pt x="1041" y="293"/>
                  </a:lnTo>
                  <a:lnTo>
                    <a:pt x="1056" y="313"/>
                  </a:lnTo>
                  <a:lnTo>
                    <a:pt x="1069" y="336"/>
                  </a:lnTo>
                  <a:lnTo>
                    <a:pt x="1080" y="358"/>
                  </a:lnTo>
                  <a:lnTo>
                    <a:pt x="1093" y="382"/>
                  </a:lnTo>
                  <a:lnTo>
                    <a:pt x="1103" y="407"/>
                  </a:lnTo>
                  <a:lnTo>
                    <a:pt x="1112" y="431"/>
                  </a:lnTo>
                  <a:lnTo>
                    <a:pt x="1120" y="455"/>
                  </a:lnTo>
                  <a:lnTo>
                    <a:pt x="1127" y="479"/>
                  </a:lnTo>
                  <a:lnTo>
                    <a:pt x="1133" y="506"/>
                  </a:lnTo>
                  <a:lnTo>
                    <a:pt x="1138" y="530"/>
                  </a:lnTo>
                  <a:lnTo>
                    <a:pt x="1142" y="556"/>
                  </a:lnTo>
                  <a:lnTo>
                    <a:pt x="1144" y="582"/>
                  </a:lnTo>
                  <a:lnTo>
                    <a:pt x="1146" y="608"/>
                  </a:lnTo>
                  <a:lnTo>
                    <a:pt x="1146" y="634"/>
                  </a:lnTo>
                  <a:lnTo>
                    <a:pt x="1146" y="659"/>
                  </a:lnTo>
                  <a:lnTo>
                    <a:pt x="1144" y="685"/>
                  </a:lnTo>
                  <a:lnTo>
                    <a:pt x="1144" y="685"/>
                  </a:lnTo>
                  <a:lnTo>
                    <a:pt x="1140" y="709"/>
                  </a:lnTo>
                  <a:lnTo>
                    <a:pt x="1136" y="731"/>
                  </a:lnTo>
                  <a:lnTo>
                    <a:pt x="1131" y="754"/>
                  </a:lnTo>
                  <a:lnTo>
                    <a:pt x="1125" y="774"/>
                  </a:lnTo>
                  <a:lnTo>
                    <a:pt x="1118" y="795"/>
                  </a:lnTo>
                  <a:lnTo>
                    <a:pt x="1110" y="815"/>
                  </a:lnTo>
                  <a:lnTo>
                    <a:pt x="1101" y="834"/>
                  </a:lnTo>
                  <a:lnTo>
                    <a:pt x="1092" y="853"/>
                  </a:lnTo>
                  <a:lnTo>
                    <a:pt x="1080" y="870"/>
                  </a:lnTo>
                  <a:lnTo>
                    <a:pt x="1067" y="886"/>
                  </a:lnTo>
                  <a:lnTo>
                    <a:pt x="1054" y="903"/>
                  </a:lnTo>
                  <a:lnTo>
                    <a:pt x="1041" y="918"/>
                  </a:lnTo>
                  <a:lnTo>
                    <a:pt x="1026" y="931"/>
                  </a:lnTo>
                  <a:lnTo>
                    <a:pt x="1011" y="944"/>
                  </a:lnTo>
                  <a:lnTo>
                    <a:pt x="995" y="957"/>
                  </a:lnTo>
                  <a:lnTo>
                    <a:pt x="978" y="968"/>
                  </a:lnTo>
                  <a:lnTo>
                    <a:pt x="978" y="968"/>
                  </a:lnTo>
                  <a:lnTo>
                    <a:pt x="959" y="978"/>
                  </a:lnTo>
                  <a:lnTo>
                    <a:pt x="940" y="987"/>
                  </a:lnTo>
                  <a:lnTo>
                    <a:pt x="899" y="1004"/>
                  </a:lnTo>
                  <a:lnTo>
                    <a:pt x="856" y="1015"/>
                  </a:lnTo>
                  <a:lnTo>
                    <a:pt x="810" y="1024"/>
                  </a:lnTo>
                  <a:lnTo>
                    <a:pt x="810" y="1024"/>
                  </a:lnTo>
                  <a:close/>
                  <a:moveTo>
                    <a:pt x="297" y="1196"/>
                  </a:moveTo>
                  <a:lnTo>
                    <a:pt x="297" y="1196"/>
                  </a:lnTo>
                  <a:lnTo>
                    <a:pt x="304" y="1241"/>
                  </a:lnTo>
                  <a:lnTo>
                    <a:pt x="308" y="1288"/>
                  </a:lnTo>
                  <a:lnTo>
                    <a:pt x="310" y="1334"/>
                  </a:lnTo>
                  <a:lnTo>
                    <a:pt x="308" y="1381"/>
                  </a:lnTo>
                  <a:lnTo>
                    <a:pt x="304" y="1426"/>
                  </a:lnTo>
                  <a:lnTo>
                    <a:pt x="299" y="1444"/>
                  </a:lnTo>
                  <a:lnTo>
                    <a:pt x="295" y="1465"/>
                  </a:lnTo>
                  <a:lnTo>
                    <a:pt x="289" y="1482"/>
                  </a:lnTo>
                  <a:lnTo>
                    <a:pt x="282" y="1498"/>
                  </a:lnTo>
                  <a:lnTo>
                    <a:pt x="274" y="1513"/>
                  </a:lnTo>
                  <a:lnTo>
                    <a:pt x="265" y="1526"/>
                  </a:lnTo>
                  <a:lnTo>
                    <a:pt x="265" y="1526"/>
                  </a:lnTo>
                  <a:lnTo>
                    <a:pt x="252" y="1539"/>
                  </a:lnTo>
                  <a:lnTo>
                    <a:pt x="237" y="1549"/>
                  </a:lnTo>
                  <a:lnTo>
                    <a:pt x="220" y="1554"/>
                  </a:lnTo>
                  <a:lnTo>
                    <a:pt x="202" y="1556"/>
                  </a:lnTo>
                  <a:lnTo>
                    <a:pt x="202" y="1556"/>
                  </a:lnTo>
                  <a:lnTo>
                    <a:pt x="202" y="1556"/>
                  </a:lnTo>
                  <a:lnTo>
                    <a:pt x="179" y="1554"/>
                  </a:lnTo>
                  <a:lnTo>
                    <a:pt x="179" y="1554"/>
                  </a:lnTo>
                  <a:lnTo>
                    <a:pt x="155" y="1547"/>
                  </a:lnTo>
                  <a:lnTo>
                    <a:pt x="146" y="1543"/>
                  </a:lnTo>
                  <a:lnTo>
                    <a:pt x="136" y="1538"/>
                  </a:lnTo>
                  <a:lnTo>
                    <a:pt x="127" y="1532"/>
                  </a:lnTo>
                  <a:lnTo>
                    <a:pt x="119" y="1526"/>
                  </a:lnTo>
                  <a:lnTo>
                    <a:pt x="112" y="1519"/>
                  </a:lnTo>
                  <a:lnTo>
                    <a:pt x="106" y="1510"/>
                  </a:lnTo>
                  <a:lnTo>
                    <a:pt x="106" y="1510"/>
                  </a:lnTo>
                  <a:lnTo>
                    <a:pt x="99" y="1495"/>
                  </a:lnTo>
                  <a:lnTo>
                    <a:pt x="95" y="1476"/>
                  </a:lnTo>
                  <a:lnTo>
                    <a:pt x="91" y="1459"/>
                  </a:lnTo>
                  <a:lnTo>
                    <a:pt x="91" y="1439"/>
                  </a:lnTo>
                  <a:lnTo>
                    <a:pt x="93" y="1420"/>
                  </a:lnTo>
                  <a:lnTo>
                    <a:pt x="95" y="1400"/>
                  </a:lnTo>
                  <a:lnTo>
                    <a:pt x="99" y="1381"/>
                  </a:lnTo>
                  <a:lnTo>
                    <a:pt x="105" y="1364"/>
                  </a:lnTo>
                  <a:lnTo>
                    <a:pt x="105" y="1364"/>
                  </a:lnTo>
                  <a:lnTo>
                    <a:pt x="131" y="1273"/>
                  </a:lnTo>
                  <a:lnTo>
                    <a:pt x="131" y="1273"/>
                  </a:lnTo>
                  <a:lnTo>
                    <a:pt x="162" y="1174"/>
                  </a:lnTo>
                  <a:lnTo>
                    <a:pt x="162" y="1174"/>
                  </a:lnTo>
                  <a:lnTo>
                    <a:pt x="164" y="1161"/>
                  </a:lnTo>
                  <a:lnTo>
                    <a:pt x="162" y="1148"/>
                  </a:lnTo>
                  <a:lnTo>
                    <a:pt x="157" y="1136"/>
                  </a:lnTo>
                  <a:lnTo>
                    <a:pt x="147" y="1127"/>
                  </a:lnTo>
                  <a:lnTo>
                    <a:pt x="147" y="1127"/>
                  </a:lnTo>
                  <a:lnTo>
                    <a:pt x="133" y="1114"/>
                  </a:lnTo>
                  <a:lnTo>
                    <a:pt x="119" y="1099"/>
                  </a:lnTo>
                  <a:lnTo>
                    <a:pt x="119" y="1099"/>
                  </a:lnTo>
                  <a:lnTo>
                    <a:pt x="110" y="1086"/>
                  </a:lnTo>
                  <a:lnTo>
                    <a:pt x="101" y="1073"/>
                  </a:lnTo>
                  <a:lnTo>
                    <a:pt x="95" y="1058"/>
                  </a:lnTo>
                  <a:lnTo>
                    <a:pt x="90" y="1041"/>
                  </a:lnTo>
                  <a:lnTo>
                    <a:pt x="86" y="1026"/>
                  </a:lnTo>
                  <a:lnTo>
                    <a:pt x="84" y="1009"/>
                  </a:lnTo>
                  <a:lnTo>
                    <a:pt x="84" y="993"/>
                  </a:lnTo>
                  <a:lnTo>
                    <a:pt x="84" y="976"/>
                  </a:lnTo>
                  <a:lnTo>
                    <a:pt x="84" y="976"/>
                  </a:lnTo>
                  <a:lnTo>
                    <a:pt x="88" y="959"/>
                  </a:lnTo>
                  <a:lnTo>
                    <a:pt x="91" y="944"/>
                  </a:lnTo>
                  <a:lnTo>
                    <a:pt x="97" y="929"/>
                  </a:lnTo>
                  <a:lnTo>
                    <a:pt x="105" y="914"/>
                  </a:lnTo>
                  <a:lnTo>
                    <a:pt x="114" y="899"/>
                  </a:lnTo>
                  <a:lnTo>
                    <a:pt x="123" y="886"/>
                  </a:lnTo>
                  <a:lnTo>
                    <a:pt x="134" y="875"/>
                  </a:lnTo>
                  <a:lnTo>
                    <a:pt x="147" y="864"/>
                  </a:lnTo>
                  <a:lnTo>
                    <a:pt x="147" y="864"/>
                  </a:lnTo>
                  <a:lnTo>
                    <a:pt x="159" y="856"/>
                  </a:lnTo>
                  <a:lnTo>
                    <a:pt x="172" y="849"/>
                  </a:lnTo>
                  <a:lnTo>
                    <a:pt x="183" y="842"/>
                  </a:lnTo>
                  <a:lnTo>
                    <a:pt x="196" y="838"/>
                  </a:lnTo>
                  <a:lnTo>
                    <a:pt x="209" y="832"/>
                  </a:lnTo>
                  <a:lnTo>
                    <a:pt x="224" y="830"/>
                  </a:lnTo>
                  <a:lnTo>
                    <a:pt x="237" y="828"/>
                  </a:lnTo>
                  <a:lnTo>
                    <a:pt x="252" y="828"/>
                  </a:lnTo>
                  <a:lnTo>
                    <a:pt x="252" y="828"/>
                  </a:lnTo>
                  <a:lnTo>
                    <a:pt x="271" y="828"/>
                  </a:lnTo>
                  <a:lnTo>
                    <a:pt x="289" y="832"/>
                  </a:lnTo>
                  <a:lnTo>
                    <a:pt x="308" y="838"/>
                  </a:lnTo>
                  <a:lnTo>
                    <a:pt x="325" y="845"/>
                  </a:lnTo>
                  <a:lnTo>
                    <a:pt x="341" y="855"/>
                  </a:lnTo>
                  <a:lnTo>
                    <a:pt x="356" y="864"/>
                  </a:lnTo>
                  <a:lnTo>
                    <a:pt x="371" y="877"/>
                  </a:lnTo>
                  <a:lnTo>
                    <a:pt x="384" y="892"/>
                  </a:lnTo>
                  <a:lnTo>
                    <a:pt x="384" y="892"/>
                  </a:lnTo>
                  <a:lnTo>
                    <a:pt x="394" y="905"/>
                  </a:lnTo>
                  <a:lnTo>
                    <a:pt x="401" y="920"/>
                  </a:lnTo>
                  <a:lnTo>
                    <a:pt x="409" y="935"/>
                  </a:lnTo>
                  <a:lnTo>
                    <a:pt x="414" y="950"/>
                  </a:lnTo>
                  <a:lnTo>
                    <a:pt x="416" y="967"/>
                  </a:lnTo>
                  <a:lnTo>
                    <a:pt x="420" y="983"/>
                  </a:lnTo>
                  <a:lnTo>
                    <a:pt x="420" y="998"/>
                  </a:lnTo>
                  <a:lnTo>
                    <a:pt x="418" y="1015"/>
                  </a:lnTo>
                  <a:lnTo>
                    <a:pt x="418" y="1015"/>
                  </a:lnTo>
                  <a:lnTo>
                    <a:pt x="416" y="1032"/>
                  </a:lnTo>
                  <a:lnTo>
                    <a:pt x="411" y="1049"/>
                  </a:lnTo>
                  <a:lnTo>
                    <a:pt x="405" y="1064"/>
                  </a:lnTo>
                  <a:lnTo>
                    <a:pt x="397" y="1079"/>
                  </a:lnTo>
                  <a:lnTo>
                    <a:pt x="390" y="1092"/>
                  </a:lnTo>
                  <a:lnTo>
                    <a:pt x="379" y="1105"/>
                  </a:lnTo>
                  <a:lnTo>
                    <a:pt x="368" y="1118"/>
                  </a:lnTo>
                  <a:lnTo>
                    <a:pt x="356" y="1127"/>
                  </a:lnTo>
                  <a:lnTo>
                    <a:pt x="356" y="1127"/>
                  </a:lnTo>
                  <a:lnTo>
                    <a:pt x="340" y="1140"/>
                  </a:lnTo>
                  <a:lnTo>
                    <a:pt x="321" y="1149"/>
                  </a:lnTo>
                  <a:lnTo>
                    <a:pt x="321" y="1149"/>
                  </a:lnTo>
                  <a:lnTo>
                    <a:pt x="313" y="1153"/>
                  </a:lnTo>
                  <a:lnTo>
                    <a:pt x="308" y="1157"/>
                  </a:lnTo>
                  <a:lnTo>
                    <a:pt x="304" y="1163"/>
                  </a:lnTo>
                  <a:lnTo>
                    <a:pt x="300" y="1168"/>
                  </a:lnTo>
                  <a:lnTo>
                    <a:pt x="297" y="1176"/>
                  </a:lnTo>
                  <a:lnTo>
                    <a:pt x="297" y="1181"/>
                  </a:lnTo>
                  <a:lnTo>
                    <a:pt x="295" y="1189"/>
                  </a:lnTo>
                  <a:lnTo>
                    <a:pt x="297" y="1196"/>
                  </a:lnTo>
                  <a:lnTo>
                    <a:pt x="297" y="1196"/>
                  </a:lnTo>
                  <a:close/>
                  <a:moveTo>
                    <a:pt x="384" y="1211"/>
                  </a:moveTo>
                  <a:lnTo>
                    <a:pt x="384" y="1211"/>
                  </a:lnTo>
                  <a:lnTo>
                    <a:pt x="407" y="1194"/>
                  </a:lnTo>
                  <a:lnTo>
                    <a:pt x="407" y="1194"/>
                  </a:lnTo>
                  <a:lnTo>
                    <a:pt x="427" y="1176"/>
                  </a:lnTo>
                  <a:lnTo>
                    <a:pt x="427" y="1176"/>
                  </a:lnTo>
                  <a:lnTo>
                    <a:pt x="409" y="1215"/>
                  </a:lnTo>
                  <a:lnTo>
                    <a:pt x="390" y="1256"/>
                  </a:lnTo>
                  <a:lnTo>
                    <a:pt x="390" y="1256"/>
                  </a:lnTo>
                  <a:lnTo>
                    <a:pt x="384" y="1211"/>
                  </a:lnTo>
                  <a:lnTo>
                    <a:pt x="384" y="1211"/>
                  </a:lnTo>
                  <a:close/>
                  <a:moveTo>
                    <a:pt x="606" y="2469"/>
                  </a:moveTo>
                  <a:lnTo>
                    <a:pt x="606" y="2469"/>
                  </a:lnTo>
                  <a:lnTo>
                    <a:pt x="605" y="2575"/>
                  </a:lnTo>
                  <a:lnTo>
                    <a:pt x="603" y="2682"/>
                  </a:lnTo>
                  <a:lnTo>
                    <a:pt x="603" y="2682"/>
                  </a:lnTo>
                  <a:lnTo>
                    <a:pt x="599" y="2700"/>
                  </a:lnTo>
                  <a:lnTo>
                    <a:pt x="599" y="2700"/>
                  </a:lnTo>
                  <a:lnTo>
                    <a:pt x="593" y="2670"/>
                  </a:lnTo>
                  <a:lnTo>
                    <a:pt x="593" y="2670"/>
                  </a:lnTo>
                  <a:lnTo>
                    <a:pt x="590" y="2648"/>
                  </a:lnTo>
                  <a:lnTo>
                    <a:pt x="586" y="2620"/>
                  </a:lnTo>
                  <a:lnTo>
                    <a:pt x="582" y="2558"/>
                  </a:lnTo>
                  <a:lnTo>
                    <a:pt x="582" y="2488"/>
                  </a:lnTo>
                  <a:lnTo>
                    <a:pt x="582" y="2409"/>
                  </a:lnTo>
                  <a:lnTo>
                    <a:pt x="586" y="2331"/>
                  </a:lnTo>
                  <a:lnTo>
                    <a:pt x="590" y="2256"/>
                  </a:lnTo>
                  <a:lnTo>
                    <a:pt x="597" y="2187"/>
                  </a:lnTo>
                  <a:lnTo>
                    <a:pt x="605" y="2131"/>
                  </a:lnTo>
                  <a:lnTo>
                    <a:pt x="605" y="2131"/>
                  </a:lnTo>
                  <a:lnTo>
                    <a:pt x="608" y="2163"/>
                  </a:lnTo>
                  <a:lnTo>
                    <a:pt x="610" y="2202"/>
                  </a:lnTo>
                  <a:lnTo>
                    <a:pt x="610" y="2290"/>
                  </a:lnTo>
                  <a:lnTo>
                    <a:pt x="610" y="2381"/>
                  </a:lnTo>
                  <a:lnTo>
                    <a:pt x="606" y="2469"/>
                  </a:lnTo>
                  <a:lnTo>
                    <a:pt x="606" y="246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 name="îş1ïḍe"/>
            <p:cNvSpPr>
              <a:spLocks/>
            </p:cNvSpPr>
            <p:nvPr/>
          </p:nvSpPr>
          <p:spPr bwMode="auto">
            <a:xfrm flipH="1">
              <a:off x="5452849" y="3816565"/>
              <a:ext cx="135883" cy="175419"/>
            </a:xfrm>
            <a:custGeom>
              <a:avLst/>
              <a:gdLst>
                <a:gd name="T0" fmla="*/ 6 w 280"/>
                <a:gd name="T1" fmla="*/ 71 h 390"/>
                <a:gd name="T2" fmla="*/ 6 w 280"/>
                <a:gd name="T3" fmla="*/ 75 h 390"/>
                <a:gd name="T4" fmla="*/ 30 w 280"/>
                <a:gd name="T5" fmla="*/ 205 h 390"/>
                <a:gd name="T6" fmla="*/ 53 w 280"/>
                <a:gd name="T7" fmla="*/ 355 h 390"/>
                <a:gd name="T8" fmla="*/ 54 w 280"/>
                <a:gd name="T9" fmla="*/ 362 h 390"/>
                <a:gd name="T10" fmla="*/ 64 w 280"/>
                <a:gd name="T11" fmla="*/ 379 h 390"/>
                <a:gd name="T12" fmla="*/ 71 w 280"/>
                <a:gd name="T13" fmla="*/ 385 h 390"/>
                <a:gd name="T14" fmla="*/ 94 w 280"/>
                <a:gd name="T15" fmla="*/ 390 h 390"/>
                <a:gd name="T16" fmla="*/ 107 w 280"/>
                <a:gd name="T17" fmla="*/ 388 h 390"/>
                <a:gd name="T18" fmla="*/ 133 w 280"/>
                <a:gd name="T19" fmla="*/ 379 h 390"/>
                <a:gd name="T20" fmla="*/ 176 w 280"/>
                <a:gd name="T21" fmla="*/ 360 h 390"/>
                <a:gd name="T22" fmla="*/ 211 w 280"/>
                <a:gd name="T23" fmla="*/ 338 h 390"/>
                <a:gd name="T24" fmla="*/ 237 w 280"/>
                <a:gd name="T25" fmla="*/ 315 h 390"/>
                <a:gd name="T26" fmla="*/ 256 w 280"/>
                <a:gd name="T27" fmla="*/ 293 h 390"/>
                <a:gd name="T28" fmla="*/ 269 w 280"/>
                <a:gd name="T29" fmla="*/ 271 h 390"/>
                <a:gd name="T30" fmla="*/ 278 w 280"/>
                <a:gd name="T31" fmla="*/ 239 h 390"/>
                <a:gd name="T32" fmla="*/ 280 w 280"/>
                <a:gd name="T33" fmla="*/ 218 h 390"/>
                <a:gd name="T34" fmla="*/ 275 w 280"/>
                <a:gd name="T35" fmla="*/ 179 h 390"/>
                <a:gd name="T36" fmla="*/ 263 w 280"/>
                <a:gd name="T37" fmla="*/ 144 h 390"/>
                <a:gd name="T38" fmla="*/ 245 w 280"/>
                <a:gd name="T39" fmla="*/ 110 h 390"/>
                <a:gd name="T40" fmla="*/ 219 w 280"/>
                <a:gd name="T41" fmla="*/ 80 h 390"/>
                <a:gd name="T42" fmla="*/ 187 w 280"/>
                <a:gd name="T43" fmla="*/ 54 h 390"/>
                <a:gd name="T44" fmla="*/ 148 w 280"/>
                <a:gd name="T45" fmla="*/ 32 h 390"/>
                <a:gd name="T46" fmla="*/ 103 w 280"/>
                <a:gd name="T47" fmla="*/ 15 h 390"/>
                <a:gd name="T48" fmla="*/ 51 w 280"/>
                <a:gd name="T49" fmla="*/ 2 h 390"/>
                <a:gd name="T50" fmla="*/ 41 w 280"/>
                <a:gd name="T51" fmla="*/ 0 h 390"/>
                <a:gd name="T52" fmla="*/ 21 w 280"/>
                <a:gd name="T53" fmla="*/ 6 h 390"/>
                <a:gd name="T54" fmla="*/ 13 w 280"/>
                <a:gd name="T55" fmla="*/ 13 h 390"/>
                <a:gd name="T56" fmla="*/ 2 w 280"/>
                <a:gd name="T57" fmla="*/ 30 h 390"/>
                <a:gd name="T58" fmla="*/ 2 w 280"/>
                <a:gd name="T59" fmla="*/ 50 h 390"/>
                <a:gd name="T60" fmla="*/ 6 w 280"/>
                <a:gd name="T61" fmla="*/ 71 h 390"/>
                <a:gd name="T62" fmla="*/ 129 w 280"/>
                <a:gd name="T63" fmla="*/ 289 h 390"/>
                <a:gd name="T64" fmla="*/ 114 w 280"/>
                <a:gd name="T65" fmla="*/ 192 h 390"/>
                <a:gd name="T66" fmla="*/ 97 w 280"/>
                <a:gd name="T67" fmla="*/ 103 h 390"/>
                <a:gd name="T68" fmla="*/ 140 w 280"/>
                <a:gd name="T69" fmla="*/ 123 h 390"/>
                <a:gd name="T70" fmla="*/ 170 w 280"/>
                <a:gd name="T71" fmla="*/ 151 h 390"/>
                <a:gd name="T72" fmla="*/ 189 w 280"/>
                <a:gd name="T73" fmla="*/ 183 h 390"/>
                <a:gd name="T74" fmla="*/ 196 w 280"/>
                <a:gd name="T75" fmla="*/ 220 h 390"/>
                <a:gd name="T76" fmla="*/ 194 w 280"/>
                <a:gd name="T77" fmla="*/ 231 h 390"/>
                <a:gd name="T78" fmla="*/ 183 w 280"/>
                <a:gd name="T79" fmla="*/ 252 h 390"/>
                <a:gd name="T80" fmla="*/ 165 w 280"/>
                <a:gd name="T81" fmla="*/ 269 h 390"/>
                <a:gd name="T82" fmla="*/ 129 w 280"/>
                <a:gd name="T83" fmla="*/ 289 h 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80" h="390">
                  <a:moveTo>
                    <a:pt x="6" y="71"/>
                  </a:moveTo>
                  <a:lnTo>
                    <a:pt x="6" y="71"/>
                  </a:lnTo>
                  <a:lnTo>
                    <a:pt x="6" y="75"/>
                  </a:lnTo>
                  <a:lnTo>
                    <a:pt x="6" y="75"/>
                  </a:lnTo>
                  <a:lnTo>
                    <a:pt x="19" y="136"/>
                  </a:lnTo>
                  <a:lnTo>
                    <a:pt x="30" y="205"/>
                  </a:lnTo>
                  <a:lnTo>
                    <a:pt x="41" y="276"/>
                  </a:lnTo>
                  <a:lnTo>
                    <a:pt x="53" y="355"/>
                  </a:lnTo>
                  <a:lnTo>
                    <a:pt x="53" y="355"/>
                  </a:lnTo>
                  <a:lnTo>
                    <a:pt x="54" y="362"/>
                  </a:lnTo>
                  <a:lnTo>
                    <a:pt x="58" y="371"/>
                  </a:lnTo>
                  <a:lnTo>
                    <a:pt x="64" y="379"/>
                  </a:lnTo>
                  <a:lnTo>
                    <a:pt x="71" y="385"/>
                  </a:lnTo>
                  <a:lnTo>
                    <a:pt x="71" y="385"/>
                  </a:lnTo>
                  <a:lnTo>
                    <a:pt x="82" y="388"/>
                  </a:lnTo>
                  <a:lnTo>
                    <a:pt x="94" y="390"/>
                  </a:lnTo>
                  <a:lnTo>
                    <a:pt x="94" y="390"/>
                  </a:lnTo>
                  <a:lnTo>
                    <a:pt x="107" y="388"/>
                  </a:lnTo>
                  <a:lnTo>
                    <a:pt x="107" y="388"/>
                  </a:lnTo>
                  <a:lnTo>
                    <a:pt x="133" y="379"/>
                  </a:lnTo>
                  <a:lnTo>
                    <a:pt x="155" y="370"/>
                  </a:lnTo>
                  <a:lnTo>
                    <a:pt x="176" y="360"/>
                  </a:lnTo>
                  <a:lnTo>
                    <a:pt x="194" y="349"/>
                  </a:lnTo>
                  <a:lnTo>
                    <a:pt x="211" y="338"/>
                  </a:lnTo>
                  <a:lnTo>
                    <a:pt x="226" y="327"/>
                  </a:lnTo>
                  <a:lnTo>
                    <a:pt x="237" y="315"/>
                  </a:lnTo>
                  <a:lnTo>
                    <a:pt x="249" y="304"/>
                  </a:lnTo>
                  <a:lnTo>
                    <a:pt x="256" y="293"/>
                  </a:lnTo>
                  <a:lnTo>
                    <a:pt x="263" y="282"/>
                  </a:lnTo>
                  <a:lnTo>
                    <a:pt x="269" y="271"/>
                  </a:lnTo>
                  <a:lnTo>
                    <a:pt x="273" y="259"/>
                  </a:lnTo>
                  <a:lnTo>
                    <a:pt x="278" y="239"/>
                  </a:lnTo>
                  <a:lnTo>
                    <a:pt x="280" y="218"/>
                  </a:lnTo>
                  <a:lnTo>
                    <a:pt x="280" y="218"/>
                  </a:lnTo>
                  <a:lnTo>
                    <a:pt x="278" y="200"/>
                  </a:lnTo>
                  <a:lnTo>
                    <a:pt x="275" y="179"/>
                  </a:lnTo>
                  <a:lnTo>
                    <a:pt x="271" y="161"/>
                  </a:lnTo>
                  <a:lnTo>
                    <a:pt x="263" y="144"/>
                  </a:lnTo>
                  <a:lnTo>
                    <a:pt x="254" y="125"/>
                  </a:lnTo>
                  <a:lnTo>
                    <a:pt x="245" y="110"/>
                  </a:lnTo>
                  <a:lnTo>
                    <a:pt x="234" y="95"/>
                  </a:lnTo>
                  <a:lnTo>
                    <a:pt x="219" y="80"/>
                  </a:lnTo>
                  <a:lnTo>
                    <a:pt x="204" y="67"/>
                  </a:lnTo>
                  <a:lnTo>
                    <a:pt x="187" y="54"/>
                  </a:lnTo>
                  <a:lnTo>
                    <a:pt x="168" y="43"/>
                  </a:lnTo>
                  <a:lnTo>
                    <a:pt x="148" y="32"/>
                  </a:lnTo>
                  <a:lnTo>
                    <a:pt x="125" y="22"/>
                  </a:lnTo>
                  <a:lnTo>
                    <a:pt x="103" y="15"/>
                  </a:lnTo>
                  <a:lnTo>
                    <a:pt x="79" y="8"/>
                  </a:lnTo>
                  <a:lnTo>
                    <a:pt x="51" y="2"/>
                  </a:lnTo>
                  <a:lnTo>
                    <a:pt x="51" y="2"/>
                  </a:lnTo>
                  <a:lnTo>
                    <a:pt x="41" y="0"/>
                  </a:lnTo>
                  <a:lnTo>
                    <a:pt x="30" y="2"/>
                  </a:lnTo>
                  <a:lnTo>
                    <a:pt x="21" y="6"/>
                  </a:lnTo>
                  <a:lnTo>
                    <a:pt x="13" y="13"/>
                  </a:lnTo>
                  <a:lnTo>
                    <a:pt x="13" y="13"/>
                  </a:lnTo>
                  <a:lnTo>
                    <a:pt x="8" y="21"/>
                  </a:lnTo>
                  <a:lnTo>
                    <a:pt x="2" y="30"/>
                  </a:lnTo>
                  <a:lnTo>
                    <a:pt x="0" y="39"/>
                  </a:lnTo>
                  <a:lnTo>
                    <a:pt x="2" y="50"/>
                  </a:lnTo>
                  <a:lnTo>
                    <a:pt x="2" y="50"/>
                  </a:lnTo>
                  <a:lnTo>
                    <a:pt x="6" y="71"/>
                  </a:lnTo>
                  <a:lnTo>
                    <a:pt x="6" y="71"/>
                  </a:lnTo>
                  <a:close/>
                  <a:moveTo>
                    <a:pt x="129" y="289"/>
                  </a:moveTo>
                  <a:lnTo>
                    <a:pt x="129" y="289"/>
                  </a:lnTo>
                  <a:lnTo>
                    <a:pt x="114" y="192"/>
                  </a:lnTo>
                  <a:lnTo>
                    <a:pt x="97" y="103"/>
                  </a:lnTo>
                  <a:lnTo>
                    <a:pt x="97" y="103"/>
                  </a:lnTo>
                  <a:lnTo>
                    <a:pt x="120" y="112"/>
                  </a:lnTo>
                  <a:lnTo>
                    <a:pt x="140" y="123"/>
                  </a:lnTo>
                  <a:lnTo>
                    <a:pt x="157" y="136"/>
                  </a:lnTo>
                  <a:lnTo>
                    <a:pt x="170" y="151"/>
                  </a:lnTo>
                  <a:lnTo>
                    <a:pt x="181" y="166"/>
                  </a:lnTo>
                  <a:lnTo>
                    <a:pt x="189" y="183"/>
                  </a:lnTo>
                  <a:lnTo>
                    <a:pt x="194" y="202"/>
                  </a:lnTo>
                  <a:lnTo>
                    <a:pt x="196" y="220"/>
                  </a:lnTo>
                  <a:lnTo>
                    <a:pt x="196" y="220"/>
                  </a:lnTo>
                  <a:lnTo>
                    <a:pt x="194" y="231"/>
                  </a:lnTo>
                  <a:lnTo>
                    <a:pt x="191" y="241"/>
                  </a:lnTo>
                  <a:lnTo>
                    <a:pt x="183" y="252"/>
                  </a:lnTo>
                  <a:lnTo>
                    <a:pt x="174" y="259"/>
                  </a:lnTo>
                  <a:lnTo>
                    <a:pt x="165" y="269"/>
                  </a:lnTo>
                  <a:lnTo>
                    <a:pt x="153" y="276"/>
                  </a:lnTo>
                  <a:lnTo>
                    <a:pt x="129" y="289"/>
                  </a:lnTo>
                  <a:lnTo>
                    <a:pt x="129" y="28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 name="ïṣ1îḓè"/>
            <p:cNvSpPr>
              <a:spLocks/>
            </p:cNvSpPr>
            <p:nvPr/>
          </p:nvSpPr>
          <p:spPr bwMode="auto">
            <a:xfrm flipH="1">
              <a:off x="5773145" y="3388363"/>
              <a:ext cx="62118" cy="91758"/>
            </a:xfrm>
            <a:custGeom>
              <a:avLst/>
              <a:gdLst>
                <a:gd name="T0" fmla="*/ 71 w 127"/>
                <a:gd name="T1" fmla="*/ 0 h 204"/>
                <a:gd name="T2" fmla="*/ 71 w 127"/>
                <a:gd name="T3" fmla="*/ 0 h 204"/>
                <a:gd name="T4" fmla="*/ 58 w 127"/>
                <a:gd name="T5" fmla="*/ 0 h 204"/>
                <a:gd name="T6" fmla="*/ 46 w 127"/>
                <a:gd name="T7" fmla="*/ 4 h 204"/>
                <a:gd name="T8" fmla="*/ 35 w 127"/>
                <a:gd name="T9" fmla="*/ 10 h 204"/>
                <a:gd name="T10" fmla="*/ 26 w 127"/>
                <a:gd name="T11" fmla="*/ 15 h 204"/>
                <a:gd name="T12" fmla="*/ 18 w 127"/>
                <a:gd name="T13" fmla="*/ 25 h 204"/>
                <a:gd name="T14" fmla="*/ 11 w 127"/>
                <a:gd name="T15" fmla="*/ 34 h 204"/>
                <a:gd name="T16" fmla="*/ 7 w 127"/>
                <a:gd name="T17" fmla="*/ 47 h 204"/>
                <a:gd name="T18" fmla="*/ 5 w 127"/>
                <a:gd name="T19" fmla="*/ 58 h 204"/>
                <a:gd name="T20" fmla="*/ 0 w 127"/>
                <a:gd name="T21" fmla="*/ 137 h 204"/>
                <a:gd name="T22" fmla="*/ 0 w 127"/>
                <a:gd name="T23" fmla="*/ 137 h 204"/>
                <a:gd name="T24" fmla="*/ 0 w 127"/>
                <a:gd name="T25" fmla="*/ 150 h 204"/>
                <a:gd name="T26" fmla="*/ 2 w 127"/>
                <a:gd name="T27" fmla="*/ 161 h 204"/>
                <a:gd name="T28" fmla="*/ 7 w 127"/>
                <a:gd name="T29" fmla="*/ 172 h 204"/>
                <a:gd name="T30" fmla="*/ 13 w 127"/>
                <a:gd name="T31" fmla="*/ 181 h 204"/>
                <a:gd name="T32" fmla="*/ 22 w 127"/>
                <a:gd name="T33" fmla="*/ 191 h 204"/>
                <a:gd name="T34" fmla="*/ 32 w 127"/>
                <a:gd name="T35" fmla="*/ 196 h 204"/>
                <a:gd name="T36" fmla="*/ 43 w 127"/>
                <a:gd name="T37" fmla="*/ 202 h 204"/>
                <a:gd name="T38" fmla="*/ 56 w 127"/>
                <a:gd name="T39" fmla="*/ 204 h 204"/>
                <a:gd name="T40" fmla="*/ 56 w 127"/>
                <a:gd name="T41" fmla="*/ 204 h 204"/>
                <a:gd name="T42" fmla="*/ 69 w 127"/>
                <a:gd name="T43" fmla="*/ 204 h 204"/>
                <a:gd name="T44" fmla="*/ 80 w 127"/>
                <a:gd name="T45" fmla="*/ 200 h 204"/>
                <a:gd name="T46" fmla="*/ 91 w 127"/>
                <a:gd name="T47" fmla="*/ 194 h 204"/>
                <a:gd name="T48" fmla="*/ 101 w 127"/>
                <a:gd name="T49" fmla="*/ 189 h 204"/>
                <a:gd name="T50" fmla="*/ 108 w 127"/>
                <a:gd name="T51" fmla="*/ 179 h 204"/>
                <a:gd name="T52" fmla="*/ 114 w 127"/>
                <a:gd name="T53" fmla="*/ 170 h 204"/>
                <a:gd name="T54" fmla="*/ 119 w 127"/>
                <a:gd name="T55" fmla="*/ 157 h 204"/>
                <a:gd name="T56" fmla="*/ 121 w 127"/>
                <a:gd name="T57" fmla="*/ 146 h 204"/>
                <a:gd name="T58" fmla="*/ 127 w 127"/>
                <a:gd name="T59" fmla="*/ 68 h 204"/>
                <a:gd name="T60" fmla="*/ 127 w 127"/>
                <a:gd name="T61" fmla="*/ 68 h 204"/>
                <a:gd name="T62" fmla="*/ 127 w 127"/>
                <a:gd name="T63" fmla="*/ 54 h 204"/>
                <a:gd name="T64" fmla="*/ 123 w 127"/>
                <a:gd name="T65" fmla="*/ 43 h 204"/>
                <a:gd name="T66" fmla="*/ 119 w 127"/>
                <a:gd name="T67" fmla="*/ 32 h 204"/>
                <a:gd name="T68" fmla="*/ 112 w 127"/>
                <a:gd name="T69" fmla="*/ 23 h 204"/>
                <a:gd name="T70" fmla="*/ 104 w 127"/>
                <a:gd name="T71" fmla="*/ 13 h 204"/>
                <a:gd name="T72" fmla="*/ 95 w 127"/>
                <a:gd name="T73" fmla="*/ 8 h 204"/>
                <a:gd name="T74" fmla="*/ 84 w 127"/>
                <a:gd name="T75" fmla="*/ 2 h 204"/>
                <a:gd name="T76" fmla="*/ 71 w 127"/>
                <a:gd name="T77" fmla="*/ 0 h 204"/>
                <a:gd name="T78" fmla="*/ 71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71" y="0"/>
                  </a:moveTo>
                  <a:lnTo>
                    <a:pt x="71" y="0"/>
                  </a:lnTo>
                  <a:lnTo>
                    <a:pt x="58" y="0"/>
                  </a:lnTo>
                  <a:lnTo>
                    <a:pt x="46" y="4"/>
                  </a:lnTo>
                  <a:lnTo>
                    <a:pt x="35" y="10"/>
                  </a:lnTo>
                  <a:lnTo>
                    <a:pt x="26" y="15"/>
                  </a:lnTo>
                  <a:lnTo>
                    <a:pt x="18" y="25"/>
                  </a:lnTo>
                  <a:lnTo>
                    <a:pt x="11" y="34"/>
                  </a:lnTo>
                  <a:lnTo>
                    <a:pt x="7" y="47"/>
                  </a:lnTo>
                  <a:lnTo>
                    <a:pt x="5" y="58"/>
                  </a:lnTo>
                  <a:lnTo>
                    <a:pt x="0" y="137"/>
                  </a:lnTo>
                  <a:lnTo>
                    <a:pt x="0" y="137"/>
                  </a:lnTo>
                  <a:lnTo>
                    <a:pt x="0" y="150"/>
                  </a:lnTo>
                  <a:lnTo>
                    <a:pt x="2" y="161"/>
                  </a:lnTo>
                  <a:lnTo>
                    <a:pt x="7" y="172"/>
                  </a:lnTo>
                  <a:lnTo>
                    <a:pt x="13" y="181"/>
                  </a:lnTo>
                  <a:lnTo>
                    <a:pt x="22" y="191"/>
                  </a:lnTo>
                  <a:lnTo>
                    <a:pt x="32" y="196"/>
                  </a:lnTo>
                  <a:lnTo>
                    <a:pt x="43" y="202"/>
                  </a:lnTo>
                  <a:lnTo>
                    <a:pt x="56" y="204"/>
                  </a:lnTo>
                  <a:lnTo>
                    <a:pt x="56" y="204"/>
                  </a:lnTo>
                  <a:lnTo>
                    <a:pt x="69" y="204"/>
                  </a:lnTo>
                  <a:lnTo>
                    <a:pt x="80" y="200"/>
                  </a:lnTo>
                  <a:lnTo>
                    <a:pt x="91" y="194"/>
                  </a:lnTo>
                  <a:lnTo>
                    <a:pt x="101" y="189"/>
                  </a:lnTo>
                  <a:lnTo>
                    <a:pt x="108" y="179"/>
                  </a:lnTo>
                  <a:lnTo>
                    <a:pt x="114" y="170"/>
                  </a:lnTo>
                  <a:lnTo>
                    <a:pt x="119" y="157"/>
                  </a:lnTo>
                  <a:lnTo>
                    <a:pt x="121" y="146"/>
                  </a:lnTo>
                  <a:lnTo>
                    <a:pt x="127" y="68"/>
                  </a:lnTo>
                  <a:lnTo>
                    <a:pt x="127" y="68"/>
                  </a:lnTo>
                  <a:lnTo>
                    <a:pt x="127" y="54"/>
                  </a:lnTo>
                  <a:lnTo>
                    <a:pt x="123" y="43"/>
                  </a:lnTo>
                  <a:lnTo>
                    <a:pt x="119" y="32"/>
                  </a:lnTo>
                  <a:lnTo>
                    <a:pt x="112" y="23"/>
                  </a:lnTo>
                  <a:lnTo>
                    <a:pt x="104" y="13"/>
                  </a:lnTo>
                  <a:lnTo>
                    <a:pt x="95" y="8"/>
                  </a:lnTo>
                  <a:lnTo>
                    <a:pt x="84" y="2"/>
                  </a:lnTo>
                  <a:lnTo>
                    <a:pt x="71" y="0"/>
                  </a:lnTo>
                  <a:lnTo>
                    <a:pt x="71"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 name="işḻïḍé"/>
            <p:cNvSpPr>
              <a:spLocks/>
            </p:cNvSpPr>
            <p:nvPr/>
          </p:nvSpPr>
          <p:spPr bwMode="auto">
            <a:xfrm flipH="1">
              <a:off x="5537291" y="3388363"/>
              <a:ext cx="61148" cy="91758"/>
            </a:xfrm>
            <a:custGeom>
              <a:avLst/>
              <a:gdLst>
                <a:gd name="T0" fmla="*/ 56 w 127"/>
                <a:gd name="T1" fmla="*/ 0 h 204"/>
                <a:gd name="T2" fmla="*/ 56 w 127"/>
                <a:gd name="T3" fmla="*/ 0 h 204"/>
                <a:gd name="T4" fmla="*/ 43 w 127"/>
                <a:gd name="T5" fmla="*/ 2 h 204"/>
                <a:gd name="T6" fmla="*/ 32 w 127"/>
                <a:gd name="T7" fmla="*/ 8 h 204"/>
                <a:gd name="T8" fmla="*/ 22 w 127"/>
                <a:gd name="T9" fmla="*/ 13 h 204"/>
                <a:gd name="T10" fmla="*/ 13 w 127"/>
                <a:gd name="T11" fmla="*/ 23 h 204"/>
                <a:gd name="T12" fmla="*/ 7 w 127"/>
                <a:gd name="T13" fmla="*/ 32 h 204"/>
                <a:gd name="T14" fmla="*/ 4 w 127"/>
                <a:gd name="T15" fmla="*/ 43 h 204"/>
                <a:gd name="T16" fmla="*/ 0 w 127"/>
                <a:gd name="T17" fmla="*/ 54 h 204"/>
                <a:gd name="T18" fmla="*/ 0 w 127"/>
                <a:gd name="T19" fmla="*/ 68 h 204"/>
                <a:gd name="T20" fmla="*/ 5 w 127"/>
                <a:gd name="T21" fmla="*/ 146 h 204"/>
                <a:gd name="T22" fmla="*/ 5 w 127"/>
                <a:gd name="T23" fmla="*/ 146 h 204"/>
                <a:gd name="T24" fmla="*/ 7 w 127"/>
                <a:gd name="T25" fmla="*/ 157 h 204"/>
                <a:gd name="T26" fmla="*/ 13 w 127"/>
                <a:gd name="T27" fmla="*/ 170 h 204"/>
                <a:gd name="T28" fmla="*/ 18 w 127"/>
                <a:gd name="T29" fmla="*/ 179 h 204"/>
                <a:gd name="T30" fmla="*/ 26 w 127"/>
                <a:gd name="T31" fmla="*/ 189 h 204"/>
                <a:gd name="T32" fmla="*/ 35 w 127"/>
                <a:gd name="T33" fmla="*/ 194 h 204"/>
                <a:gd name="T34" fmla="*/ 46 w 127"/>
                <a:gd name="T35" fmla="*/ 200 h 204"/>
                <a:gd name="T36" fmla="*/ 58 w 127"/>
                <a:gd name="T37" fmla="*/ 204 h 204"/>
                <a:gd name="T38" fmla="*/ 71 w 127"/>
                <a:gd name="T39" fmla="*/ 204 h 204"/>
                <a:gd name="T40" fmla="*/ 71 w 127"/>
                <a:gd name="T41" fmla="*/ 204 h 204"/>
                <a:gd name="T42" fmla="*/ 84 w 127"/>
                <a:gd name="T43" fmla="*/ 202 h 204"/>
                <a:gd name="T44" fmla="*/ 95 w 127"/>
                <a:gd name="T45" fmla="*/ 196 h 204"/>
                <a:gd name="T46" fmla="*/ 104 w 127"/>
                <a:gd name="T47" fmla="*/ 191 h 204"/>
                <a:gd name="T48" fmla="*/ 114 w 127"/>
                <a:gd name="T49" fmla="*/ 181 h 204"/>
                <a:gd name="T50" fmla="*/ 119 w 127"/>
                <a:gd name="T51" fmla="*/ 172 h 204"/>
                <a:gd name="T52" fmla="*/ 125 w 127"/>
                <a:gd name="T53" fmla="*/ 161 h 204"/>
                <a:gd name="T54" fmla="*/ 127 w 127"/>
                <a:gd name="T55" fmla="*/ 150 h 204"/>
                <a:gd name="T56" fmla="*/ 127 w 127"/>
                <a:gd name="T57" fmla="*/ 137 h 204"/>
                <a:gd name="T58" fmla="*/ 121 w 127"/>
                <a:gd name="T59" fmla="*/ 58 h 204"/>
                <a:gd name="T60" fmla="*/ 121 w 127"/>
                <a:gd name="T61" fmla="*/ 58 h 204"/>
                <a:gd name="T62" fmla="*/ 119 w 127"/>
                <a:gd name="T63" fmla="*/ 47 h 204"/>
                <a:gd name="T64" fmla="*/ 114 w 127"/>
                <a:gd name="T65" fmla="*/ 34 h 204"/>
                <a:gd name="T66" fmla="*/ 108 w 127"/>
                <a:gd name="T67" fmla="*/ 25 h 204"/>
                <a:gd name="T68" fmla="*/ 101 w 127"/>
                <a:gd name="T69" fmla="*/ 15 h 204"/>
                <a:gd name="T70" fmla="*/ 91 w 127"/>
                <a:gd name="T71" fmla="*/ 10 h 204"/>
                <a:gd name="T72" fmla="*/ 80 w 127"/>
                <a:gd name="T73" fmla="*/ 4 h 204"/>
                <a:gd name="T74" fmla="*/ 69 w 127"/>
                <a:gd name="T75" fmla="*/ 0 h 204"/>
                <a:gd name="T76" fmla="*/ 56 w 127"/>
                <a:gd name="T77" fmla="*/ 0 h 204"/>
                <a:gd name="T78" fmla="*/ 56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56" y="0"/>
                  </a:moveTo>
                  <a:lnTo>
                    <a:pt x="56" y="0"/>
                  </a:lnTo>
                  <a:lnTo>
                    <a:pt x="43" y="2"/>
                  </a:lnTo>
                  <a:lnTo>
                    <a:pt x="32" y="8"/>
                  </a:lnTo>
                  <a:lnTo>
                    <a:pt x="22" y="13"/>
                  </a:lnTo>
                  <a:lnTo>
                    <a:pt x="13" y="23"/>
                  </a:lnTo>
                  <a:lnTo>
                    <a:pt x="7" y="32"/>
                  </a:lnTo>
                  <a:lnTo>
                    <a:pt x="4" y="43"/>
                  </a:lnTo>
                  <a:lnTo>
                    <a:pt x="0" y="54"/>
                  </a:lnTo>
                  <a:lnTo>
                    <a:pt x="0" y="68"/>
                  </a:lnTo>
                  <a:lnTo>
                    <a:pt x="5" y="146"/>
                  </a:lnTo>
                  <a:lnTo>
                    <a:pt x="5" y="146"/>
                  </a:lnTo>
                  <a:lnTo>
                    <a:pt x="7" y="157"/>
                  </a:lnTo>
                  <a:lnTo>
                    <a:pt x="13" y="170"/>
                  </a:lnTo>
                  <a:lnTo>
                    <a:pt x="18" y="179"/>
                  </a:lnTo>
                  <a:lnTo>
                    <a:pt x="26" y="189"/>
                  </a:lnTo>
                  <a:lnTo>
                    <a:pt x="35" y="194"/>
                  </a:lnTo>
                  <a:lnTo>
                    <a:pt x="46" y="200"/>
                  </a:lnTo>
                  <a:lnTo>
                    <a:pt x="58" y="204"/>
                  </a:lnTo>
                  <a:lnTo>
                    <a:pt x="71" y="204"/>
                  </a:lnTo>
                  <a:lnTo>
                    <a:pt x="71" y="204"/>
                  </a:lnTo>
                  <a:lnTo>
                    <a:pt x="84" y="202"/>
                  </a:lnTo>
                  <a:lnTo>
                    <a:pt x="95" y="196"/>
                  </a:lnTo>
                  <a:lnTo>
                    <a:pt x="104" y="191"/>
                  </a:lnTo>
                  <a:lnTo>
                    <a:pt x="114" y="181"/>
                  </a:lnTo>
                  <a:lnTo>
                    <a:pt x="119" y="172"/>
                  </a:lnTo>
                  <a:lnTo>
                    <a:pt x="125" y="161"/>
                  </a:lnTo>
                  <a:lnTo>
                    <a:pt x="127" y="150"/>
                  </a:lnTo>
                  <a:lnTo>
                    <a:pt x="127" y="137"/>
                  </a:lnTo>
                  <a:lnTo>
                    <a:pt x="121" y="58"/>
                  </a:lnTo>
                  <a:lnTo>
                    <a:pt x="121" y="58"/>
                  </a:lnTo>
                  <a:lnTo>
                    <a:pt x="119" y="47"/>
                  </a:lnTo>
                  <a:lnTo>
                    <a:pt x="114" y="34"/>
                  </a:lnTo>
                  <a:lnTo>
                    <a:pt x="108" y="25"/>
                  </a:lnTo>
                  <a:lnTo>
                    <a:pt x="101" y="15"/>
                  </a:lnTo>
                  <a:lnTo>
                    <a:pt x="91" y="10"/>
                  </a:lnTo>
                  <a:lnTo>
                    <a:pt x="80" y="4"/>
                  </a:lnTo>
                  <a:lnTo>
                    <a:pt x="69" y="0"/>
                  </a:lnTo>
                  <a:lnTo>
                    <a:pt x="56" y="0"/>
                  </a:lnTo>
                  <a:lnTo>
                    <a:pt x="56"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 name="íŝ1îḑê"/>
            <p:cNvSpPr>
              <a:spLocks/>
            </p:cNvSpPr>
            <p:nvPr/>
          </p:nvSpPr>
          <p:spPr bwMode="auto">
            <a:xfrm>
              <a:off x="4746454" y="3367372"/>
              <a:ext cx="521840" cy="418391"/>
            </a:xfrm>
            <a:custGeom>
              <a:avLst/>
              <a:gdLst>
                <a:gd name="T0" fmla="*/ 730 w 741"/>
                <a:gd name="T1" fmla="*/ 232 h 641"/>
                <a:gd name="T2" fmla="*/ 721 w 741"/>
                <a:gd name="T3" fmla="*/ 205 h 641"/>
                <a:gd name="T4" fmla="*/ 709 w 741"/>
                <a:gd name="T5" fmla="*/ 180 h 641"/>
                <a:gd name="T6" fmla="*/ 679 w 741"/>
                <a:gd name="T7" fmla="*/ 134 h 641"/>
                <a:gd name="T8" fmla="*/ 640 w 741"/>
                <a:gd name="T9" fmla="*/ 94 h 641"/>
                <a:gd name="T10" fmla="*/ 596 w 741"/>
                <a:gd name="T11" fmla="*/ 63 h 641"/>
                <a:gd name="T12" fmla="*/ 546 w 741"/>
                <a:gd name="T13" fmla="*/ 37 h 641"/>
                <a:gd name="T14" fmla="*/ 493 w 741"/>
                <a:gd name="T15" fmla="*/ 19 h 641"/>
                <a:gd name="T16" fmla="*/ 438 w 741"/>
                <a:gd name="T17" fmla="*/ 6 h 641"/>
                <a:gd name="T18" fmla="*/ 383 w 741"/>
                <a:gd name="T19" fmla="*/ 0 h 641"/>
                <a:gd name="T20" fmla="*/ 364 w 741"/>
                <a:gd name="T21" fmla="*/ 0 h 641"/>
                <a:gd name="T22" fmla="*/ 326 w 741"/>
                <a:gd name="T23" fmla="*/ 1 h 641"/>
                <a:gd name="T24" fmla="*/ 273 w 741"/>
                <a:gd name="T25" fmla="*/ 9 h 641"/>
                <a:gd name="T26" fmla="*/ 206 w 741"/>
                <a:gd name="T27" fmla="*/ 27 h 641"/>
                <a:gd name="T28" fmla="*/ 145 w 741"/>
                <a:gd name="T29" fmla="*/ 56 h 641"/>
                <a:gd name="T30" fmla="*/ 105 w 741"/>
                <a:gd name="T31" fmla="*/ 84 h 641"/>
                <a:gd name="T32" fmla="*/ 82 w 741"/>
                <a:gd name="T33" fmla="*/ 104 h 641"/>
                <a:gd name="T34" fmla="*/ 61 w 741"/>
                <a:gd name="T35" fmla="*/ 127 h 641"/>
                <a:gd name="T36" fmla="*/ 43 w 741"/>
                <a:gd name="T37" fmla="*/ 151 h 641"/>
                <a:gd name="T38" fmla="*/ 27 w 741"/>
                <a:gd name="T39" fmla="*/ 178 h 641"/>
                <a:gd name="T40" fmla="*/ 16 w 741"/>
                <a:gd name="T41" fmla="*/ 205 h 641"/>
                <a:gd name="T42" fmla="*/ 6 w 741"/>
                <a:gd name="T43" fmla="*/ 233 h 641"/>
                <a:gd name="T44" fmla="*/ 1 w 741"/>
                <a:gd name="T45" fmla="*/ 263 h 641"/>
                <a:gd name="T46" fmla="*/ 0 w 741"/>
                <a:gd name="T47" fmla="*/ 278 h 641"/>
                <a:gd name="T48" fmla="*/ 2 w 741"/>
                <a:gd name="T49" fmla="*/ 333 h 641"/>
                <a:gd name="T50" fmla="*/ 16 w 741"/>
                <a:gd name="T51" fmla="*/ 381 h 641"/>
                <a:gd name="T52" fmla="*/ 37 w 741"/>
                <a:gd name="T53" fmla="*/ 425 h 641"/>
                <a:gd name="T54" fmla="*/ 65 w 741"/>
                <a:gd name="T55" fmla="*/ 463 h 641"/>
                <a:gd name="T56" fmla="*/ 100 w 741"/>
                <a:gd name="T57" fmla="*/ 495 h 641"/>
                <a:gd name="T58" fmla="*/ 139 w 741"/>
                <a:gd name="T59" fmla="*/ 523 h 641"/>
                <a:gd name="T60" fmla="*/ 181 w 741"/>
                <a:gd name="T61" fmla="*/ 545 h 641"/>
                <a:gd name="T62" fmla="*/ 226 w 741"/>
                <a:gd name="T63" fmla="*/ 564 h 641"/>
                <a:gd name="T64" fmla="*/ 244 w 741"/>
                <a:gd name="T65" fmla="*/ 570 h 641"/>
                <a:gd name="T66" fmla="*/ 283 w 741"/>
                <a:gd name="T67" fmla="*/ 577 h 641"/>
                <a:gd name="T68" fmla="*/ 324 w 741"/>
                <a:gd name="T69" fmla="*/ 582 h 641"/>
                <a:gd name="T70" fmla="*/ 385 w 741"/>
                <a:gd name="T71" fmla="*/ 584 h 641"/>
                <a:gd name="T72" fmla="*/ 462 w 741"/>
                <a:gd name="T73" fmla="*/ 576 h 641"/>
                <a:gd name="T74" fmla="*/ 527 w 741"/>
                <a:gd name="T75" fmla="*/ 563 h 641"/>
                <a:gd name="T76" fmla="*/ 561 w 741"/>
                <a:gd name="T77" fmla="*/ 587 h 641"/>
                <a:gd name="T78" fmla="*/ 593 w 741"/>
                <a:gd name="T79" fmla="*/ 608 h 641"/>
                <a:gd name="T80" fmla="*/ 630 w 741"/>
                <a:gd name="T81" fmla="*/ 626 h 641"/>
                <a:gd name="T82" fmla="*/ 680 w 741"/>
                <a:gd name="T83" fmla="*/ 641 h 641"/>
                <a:gd name="T84" fmla="*/ 660 w 741"/>
                <a:gd name="T85" fmla="*/ 591 h 641"/>
                <a:gd name="T86" fmla="*/ 653 w 741"/>
                <a:gd name="T87" fmla="*/ 561 h 641"/>
                <a:gd name="T88" fmla="*/ 652 w 741"/>
                <a:gd name="T89" fmla="*/ 544 h 641"/>
                <a:gd name="T90" fmla="*/ 654 w 741"/>
                <a:gd name="T91" fmla="*/ 526 h 641"/>
                <a:gd name="T92" fmla="*/ 662 w 741"/>
                <a:gd name="T93" fmla="*/ 508 h 641"/>
                <a:gd name="T94" fmla="*/ 684 w 741"/>
                <a:gd name="T95" fmla="*/ 474 h 641"/>
                <a:gd name="T96" fmla="*/ 695 w 741"/>
                <a:gd name="T97" fmla="*/ 458 h 641"/>
                <a:gd name="T98" fmla="*/ 714 w 741"/>
                <a:gd name="T99" fmla="*/ 427 h 641"/>
                <a:gd name="T100" fmla="*/ 727 w 741"/>
                <a:gd name="T101" fmla="*/ 396 h 641"/>
                <a:gd name="T102" fmla="*/ 736 w 741"/>
                <a:gd name="T103" fmla="*/ 366 h 641"/>
                <a:gd name="T104" fmla="*/ 740 w 741"/>
                <a:gd name="T105" fmla="*/ 337 h 641"/>
                <a:gd name="T106" fmla="*/ 741 w 741"/>
                <a:gd name="T107" fmla="*/ 307 h 641"/>
                <a:gd name="T108" fmla="*/ 736 w 741"/>
                <a:gd name="T109" fmla="*/ 262 h 641"/>
                <a:gd name="T110" fmla="*/ 730 w 741"/>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1" h="641">
                  <a:moveTo>
                    <a:pt x="730" y="232"/>
                  </a:moveTo>
                  <a:lnTo>
                    <a:pt x="730" y="232"/>
                  </a:lnTo>
                  <a:lnTo>
                    <a:pt x="726" y="219"/>
                  </a:lnTo>
                  <a:lnTo>
                    <a:pt x="721" y="205"/>
                  </a:lnTo>
                  <a:lnTo>
                    <a:pt x="715" y="192"/>
                  </a:lnTo>
                  <a:lnTo>
                    <a:pt x="709" y="180"/>
                  </a:lnTo>
                  <a:lnTo>
                    <a:pt x="695" y="155"/>
                  </a:lnTo>
                  <a:lnTo>
                    <a:pt x="679" y="134"/>
                  </a:lnTo>
                  <a:lnTo>
                    <a:pt x="660" y="113"/>
                  </a:lnTo>
                  <a:lnTo>
                    <a:pt x="640" y="94"/>
                  </a:lnTo>
                  <a:lnTo>
                    <a:pt x="619" y="78"/>
                  </a:lnTo>
                  <a:lnTo>
                    <a:pt x="596" y="63"/>
                  </a:lnTo>
                  <a:lnTo>
                    <a:pt x="571" y="50"/>
                  </a:lnTo>
                  <a:lnTo>
                    <a:pt x="546" y="37"/>
                  </a:lnTo>
                  <a:lnTo>
                    <a:pt x="520" y="27"/>
                  </a:lnTo>
                  <a:lnTo>
                    <a:pt x="493" y="19"/>
                  </a:lnTo>
                  <a:lnTo>
                    <a:pt x="465" y="11"/>
                  </a:lnTo>
                  <a:lnTo>
                    <a:pt x="438" y="6"/>
                  </a:lnTo>
                  <a:lnTo>
                    <a:pt x="411" y="2"/>
                  </a:lnTo>
                  <a:lnTo>
                    <a:pt x="383" y="0"/>
                  </a:lnTo>
                  <a:lnTo>
                    <a:pt x="383" y="0"/>
                  </a:lnTo>
                  <a:lnTo>
                    <a:pt x="364" y="0"/>
                  </a:lnTo>
                  <a:lnTo>
                    <a:pt x="345" y="0"/>
                  </a:lnTo>
                  <a:lnTo>
                    <a:pt x="326" y="1"/>
                  </a:lnTo>
                  <a:lnTo>
                    <a:pt x="309" y="2"/>
                  </a:lnTo>
                  <a:lnTo>
                    <a:pt x="273" y="9"/>
                  </a:lnTo>
                  <a:lnTo>
                    <a:pt x="238" y="16"/>
                  </a:lnTo>
                  <a:lnTo>
                    <a:pt x="206" y="27"/>
                  </a:lnTo>
                  <a:lnTo>
                    <a:pt x="175" y="41"/>
                  </a:lnTo>
                  <a:lnTo>
                    <a:pt x="145" y="56"/>
                  </a:lnTo>
                  <a:lnTo>
                    <a:pt x="118" y="75"/>
                  </a:lnTo>
                  <a:lnTo>
                    <a:pt x="105" y="84"/>
                  </a:lnTo>
                  <a:lnTo>
                    <a:pt x="93" y="94"/>
                  </a:lnTo>
                  <a:lnTo>
                    <a:pt x="82" y="104"/>
                  </a:lnTo>
                  <a:lnTo>
                    <a:pt x="70" y="115"/>
                  </a:lnTo>
                  <a:lnTo>
                    <a:pt x="61" y="127"/>
                  </a:lnTo>
                  <a:lnTo>
                    <a:pt x="52" y="139"/>
                  </a:lnTo>
                  <a:lnTo>
                    <a:pt x="43" y="151"/>
                  </a:lnTo>
                  <a:lnTo>
                    <a:pt x="34" y="164"/>
                  </a:lnTo>
                  <a:lnTo>
                    <a:pt x="27" y="178"/>
                  </a:lnTo>
                  <a:lnTo>
                    <a:pt x="21" y="191"/>
                  </a:lnTo>
                  <a:lnTo>
                    <a:pt x="16" y="205"/>
                  </a:lnTo>
                  <a:lnTo>
                    <a:pt x="11" y="219"/>
                  </a:lnTo>
                  <a:lnTo>
                    <a:pt x="6" y="233"/>
                  </a:lnTo>
                  <a:lnTo>
                    <a:pt x="3" y="248"/>
                  </a:lnTo>
                  <a:lnTo>
                    <a:pt x="1" y="263"/>
                  </a:lnTo>
                  <a:lnTo>
                    <a:pt x="0" y="278"/>
                  </a:lnTo>
                  <a:lnTo>
                    <a:pt x="0" y="278"/>
                  </a:lnTo>
                  <a:lnTo>
                    <a:pt x="0" y="305"/>
                  </a:lnTo>
                  <a:lnTo>
                    <a:pt x="2" y="333"/>
                  </a:lnTo>
                  <a:lnTo>
                    <a:pt x="8" y="358"/>
                  </a:lnTo>
                  <a:lnTo>
                    <a:pt x="16" y="381"/>
                  </a:lnTo>
                  <a:lnTo>
                    <a:pt x="26" y="404"/>
                  </a:lnTo>
                  <a:lnTo>
                    <a:pt x="37" y="425"/>
                  </a:lnTo>
                  <a:lnTo>
                    <a:pt x="51" y="445"/>
                  </a:lnTo>
                  <a:lnTo>
                    <a:pt x="65" y="463"/>
                  </a:lnTo>
                  <a:lnTo>
                    <a:pt x="82" y="479"/>
                  </a:lnTo>
                  <a:lnTo>
                    <a:pt x="100" y="495"/>
                  </a:lnTo>
                  <a:lnTo>
                    <a:pt x="119" y="510"/>
                  </a:lnTo>
                  <a:lnTo>
                    <a:pt x="139" y="523"/>
                  </a:lnTo>
                  <a:lnTo>
                    <a:pt x="160" y="535"/>
                  </a:lnTo>
                  <a:lnTo>
                    <a:pt x="181" y="545"/>
                  </a:lnTo>
                  <a:lnTo>
                    <a:pt x="203" y="555"/>
                  </a:lnTo>
                  <a:lnTo>
                    <a:pt x="226" y="564"/>
                  </a:lnTo>
                  <a:lnTo>
                    <a:pt x="226" y="564"/>
                  </a:lnTo>
                  <a:lnTo>
                    <a:pt x="244" y="570"/>
                  </a:lnTo>
                  <a:lnTo>
                    <a:pt x="263" y="574"/>
                  </a:lnTo>
                  <a:lnTo>
                    <a:pt x="283" y="577"/>
                  </a:lnTo>
                  <a:lnTo>
                    <a:pt x="304" y="581"/>
                  </a:lnTo>
                  <a:lnTo>
                    <a:pt x="324" y="582"/>
                  </a:lnTo>
                  <a:lnTo>
                    <a:pt x="344" y="584"/>
                  </a:lnTo>
                  <a:lnTo>
                    <a:pt x="385" y="584"/>
                  </a:lnTo>
                  <a:lnTo>
                    <a:pt x="424" y="581"/>
                  </a:lnTo>
                  <a:lnTo>
                    <a:pt x="462" y="576"/>
                  </a:lnTo>
                  <a:lnTo>
                    <a:pt x="496" y="570"/>
                  </a:lnTo>
                  <a:lnTo>
                    <a:pt x="527" y="563"/>
                  </a:lnTo>
                  <a:lnTo>
                    <a:pt x="527" y="563"/>
                  </a:lnTo>
                  <a:lnTo>
                    <a:pt x="561" y="587"/>
                  </a:lnTo>
                  <a:lnTo>
                    <a:pt x="577" y="597"/>
                  </a:lnTo>
                  <a:lnTo>
                    <a:pt x="593" y="608"/>
                  </a:lnTo>
                  <a:lnTo>
                    <a:pt x="611" y="617"/>
                  </a:lnTo>
                  <a:lnTo>
                    <a:pt x="630" y="626"/>
                  </a:lnTo>
                  <a:lnTo>
                    <a:pt x="654" y="635"/>
                  </a:lnTo>
                  <a:lnTo>
                    <a:pt x="680" y="641"/>
                  </a:lnTo>
                  <a:lnTo>
                    <a:pt x="680" y="641"/>
                  </a:lnTo>
                  <a:lnTo>
                    <a:pt x="660" y="591"/>
                  </a:lnTo>
                  <a:lnTo>
                    <a:pt x="654" y="571"/>
                  </a:lnTo>
                  <a:lnTo>
                    <a:pt x="653" y="561"/>
                  </a:lnTo>
                  <a:lnTo>
                    <a:pt x="652" y="553"/>
                  </a:lnTo>
                  <a:lnTo>
                    <a:pt x="652" y="544"/>
                  </a:lnTo>
                  <a:lnTo>
                    <a:pt x="652" y="535"/>
                  </a:lnTo>
                  <a:lnTo>
                    <a:pt x="654" y="526"/>
                  </a:lnTo>
                  <a:lnTo>
                    <a:pt x="657" y="518"/>
                  </a:lnTo>
                  <a:lnTo>
                    <a:pt x="662" y="508"/>
                  </a:lnTo>
                  <a:lnTo>
                    <a:pt x="668" y="498"/>
                  </a:lnTo>
                  <a:lnTo>
                    <a:pt x="684" y="474"/>
                  </a:lnTo>
                  <a:lnTo>
                    <a:pt x="684" y="474"/>
                  </a:lnTo>
                  <a:lnTo>
                    <a:pt x="695" y="458"/>
                  </a:lnTo>
                  <a:lnTo>
                    <a:pt x="705" y="442"/>
                  </a:lnTo>
                  <a:lnTo>
                    <a:pt x="714" y="427"/>
                  </a:lnTo>
                  <a:lnTo>
                    <a:pt x="721" y="411"/>
                  </a:lnTo>
                  <a:lnTo>
                    <a:pt x="727" y="396"/>
                  </a:lnTo>
                  <a:lnTo>
                    <a:pt x="732" y="381"/>
                  </a:lnTo>
                  <a:lnTo>
                    <a:pt x="736" y="366"/>
                  </a:lnTo>
                  <a:lnTo>
                    <a:pt x="739" y="351"/>
                  </a:lnTo>
                  <a:lnTo>
                    <a:pt x="740" y="337"/>
                  </a:lnTo>
                  <a:lnTo>
                    <a:pt x="741" y="322"/>
                  </a:lnTo>
                  <a:lnTo>
                    <a:pt x="741" y="307"/>
                  </a:lnTo>
                  <a:lnTo>
                    <a:pt x="740" y="292"/>
                  </a:lnTo>
                  <a:lnTo>
                    <a:pt x="736" y="262"/>
                  </a:lnTo>
                  <a:lnTo>
                    <a:pt x="730" y="232"/>
                  </a:lnTo>
                  <a:lnTo>
                    <a:pt x="730" y="232"/>
                  </a:lnTo>
                  <a:close/>
                </a:path>
              </a:pathLst>
            </a:custGeom>
            <a:solidFill>
              <a:schemeClr val="tx2">
                <a:lumMod val="75000"/>
                <a:alpha val="46000"/>
              </a:schemeClr>
            </a:solidFill>
            <a:ln>
              <a:noFill/>
            </a:ln>
            <a:extLst/>
          </p:spPr>
          <p:txBody>
            <a:bodyPr anchor="ctr"/>
            <a:lstStyle/>
            <a:p>
              <a:pPr algn="ctr"/>
              <a:endParaRPr/>
            </a:p>
          </p:txBody>
        </p:sp>
        <p:sp>
          <p:nvSpPr>
            <p:cNvPr id="31" name="ïSliḑè"/>
            <p:cNvSpPr>
              <a:spLocks/>
            </p:cNvSpPr>
            <p:nvPr/>
          </p:nvSpPr>
          <p:spPr bwMode="auto">
            <a:xfrm>
              <a:off x="4976035" y="3649983"/>
              <a:ext cx="61973" cy="58092"/>
            </a:xfrm>
            <a:custGeom>
              <a:avLst/>
              <a:gdLst>
                <a:gd name="T0" fmla="*/ 76 w 88"/>
                <a:gd name="T1" fmla="*/ 76 h 89"/>
                <a:gd name="T2" fmla="*/ 76 w 88"/>
                <a:gd name="T3" fmla="*/ 76 h 89"/>
                <a:gd name="T4" fmla="*/ 70 w 88"/>
                <a:gd name="T5" fmla="*/ 81 h 89"/>
                <a:gd name="T6" fmla="*/ 62 w 88"/>
                <a:gd name="T7" fmla="*/ 85 h 89"/>
                <a:gd name="T8" fmla="*/ 54 w 88"/>
                <a:gd name="T9" fmla="*/ 87 h 89"/>
                <a:gd name="T10" fmla="*/ 45 w 88"/>
                <a:gd name="T11" fmla="*/ 89 h 89"/>
                <a:gd name="T12" fmla="*/ 45 w 88"/>
                <a:gd name="T13" fmla="*/ 89 h 89"/>
                <a:gd name="T14" fmla="*/ 36 w 88"/>
                <a:gd name="T15" fmla="*/ 87 h 89"/>
                <a:gd name="T16" fmla="*/ 29 w 88"/>
                <a:gd name="T17" fmla="*/ 86 h 89"/>
                <a:gd name="T18" fmla="*/ 21 w 88"/>
                <a:gd name="T19" fmla="*/ 82 h 89"/>
                <a:gd name="T20" fmla="*/ 14 w 88"/>
                <a:gd name="T21" fmla="*/ 77 h 89"/>
                <a:gd name="T22" fmla="*/ 14 w 88"/>
                <a:gd name="T23" fmla="*/ 77 h 89"/>
                <a:gd name="T24" fmla="*/ 8 w 88"/>
                <a:gd name="T25" fmla="*/ 71 h 89"/>
                <a:gd name="T26" fmla="*/ 4 w 88"/>
                <a:gd name="T27" fmla="*/ 64 h 89"/>
                <a:gd name="T28" fmla="*/ 2 w 88"/>
                <a:gd name="T29" fmla="*/ 55 h 89"/>
                <a:gd name="T30" fmla="*/ 0 w 88"/>
                <a:gd name="T31" fmla="*/ 45 h 89"/>
                <a:gd name="T32" fmla="*/ 0 w 88"/>
                <a:gd name="T33" fmla="*/ 45 h 89"/>
                <a:gd name="T34" fmla="*/ 0 w 88"/>
                <a:gd name="T35" fmla="*/ 36 h 89"/>
                <a:gd name="T36" fmla="*/ 3 w 88"/>
                <a:gd name="T37" fmla="*/ 28 h 89"/>
                <a:gd name="T38" fmla="*/ 6 w 88"/>
                <a:gd name="T39" fmla="*/ 20 h 89"/>
                <a:gd name="T40" fmla="*/ 13 w 88"/>
                <a:gd name="T41" fmla="*/ 13 h 89"/>
                <a:gd name="T42" fmla="*/ 13 w 88"/>
                <a:gd name="T43" fmla="*/ 13 h 89"/>
                <a:gd name="T44" fmla="*/ 19 w 88"/>
                <a:gd name="T45" fmla="*/ 8 h 89"/>
                <a:gd name="T46" fmla="*/ 28 w 88"/>
                <a:gd name="T47" fmla="*/ 4 h 89"/>
                <a:gd name="T48" fmla="*/ 35 w 88"/>
                <a:gd name="T49" fmla="*/ 2 h 89"/>
                <a:gd name="T50" fmla="*/ 44 w 88"/>
                <a:gd name="T51" fmla="*/ 0 h 89"/>
                <a:gd name="T52" fmla="*/ 44 w 88"/>
                <a:gd name="T53" fmla="*/ 0 h 89"/>
                <a:gd name="T54" fmla="*/ 54 w 88"/>
                <a:gd name="T55" fmla="*/ 0 h 89"/>
                <a:gd name="T56" fmla="*/ 61 w 88"/>
                <a:gd name="T57" fmla="*/ 3 h 89"/>
                <a:gd name="T58" fmla="*/ 69 w 88"/>
                <a:gd name="T59" fmla="*/ 7 h 89"/>
                <a:gd name="T60" fmla="*/ 76 w 88"/>
                <a:gd name="T61" fmla="*/ 13 h 89"/>
                <a:gd name="T62" fmla="*/ 76 w 88"/>
                <a:gd name="T63" fmla="*/ 13 h 89"/>
                <a:gd name="T64" fmla="*/ 81 w 88"/>
                <a:gd name="T65" fmla="*/ 19 h 89"/>
                <a:gd name="T66" fmla="*/ 86 w 88"/>
                <a:gd name="T67" fmla="*/ 26 h 89"/>
                <a:gd name="T68" fmla="*/ 88 w 88"/>
                <a:gd name="T69" fmla="*/ 35 h 89"/>
                <a:gd name="T70" fmla="*/ 88 w 88"/>
                <a:gd name="T71" fmla="*/ 44 h 89"/>
                <a:gd name="T72" fmla="*/ 88 w 88"/>
                <a:gd name="T73" fmla="*/ 44 h 89"/>
                <a:gd name="T74" fmla="*/ 88 w 88"/>
                <a:gd name="T75" fmla="*/ 54 h 89"/>
                <a:gd name="T76" fmla="*/ 86 w 88"/>
                <a:gd name="T77" fmla="*/ 62 h 89"/>
                <a:gd name="T78" fmla="*/ 82 w 88"/>
                <a:gd name="T79" fmla="*/ 70 h 89"/>
                <a:gd name="T80" fmla="*/ 76 w 88"/>
                <a:gd name="T81" fmla="*/ 76 h 89"/>
                <a:gd name="T82" fmla="*/ 76 w 88"/>
                <a:gd name="T83" fmla="*/ 76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8" h="89">
                  <a:moveTo>
                    <a:pt x="76" y="76"/>
                  </a:moveTo>
                  <a:lnTo>
                    <a:pt x="76" y="76"/>
                  </a:lnTo>
                  <a:lnTo>
                    <a:pt x="70" y="81"/>
                  </a:lnTo>
                  <a:lnTo>
                    <a:pt x="62" y="85"/>
                  </a:lnTo>
                  <a:lnTo>
                    <a:pt x="54" y="87"/>
                  </a:lnTo>
                  <a:lnTo>
                    <a:pt x="45" y="89"/>
                  </a:lnTo>
                  <a:lnTo>
                    <a:pt x="45" y="89"/>
                  </a:lnTo>
                  <a:lnTo>
                    <a:pt x="36" y="87"/>
                  </a:lnTo>
                  <a:lnTo>
                    <a:pt x="29" y="86"/>
                  </a:lnTo>
                  <a:lnTo>
                    <a:pt x="21" y="82"/>
                  </a:lnTo>
                  <a:lnTo>
                    <a:pt x="14" y="77"/>
                  </a:lnTo>
                  <a:lnTo>
                    <a:pt x="14" y="77"/>
                  </a:lnTo>
                  <a:lnTo>
                    <a:pt x="8" y="71"/>
                  </a:lnTo>
                  <a:lnTo>
                    <a:pt x="4" y="64"/>
                  </a:lnTo>
                  <a:lnTo>
                    <a:pt x="2" y="55"/>
                  </a:lnTo>
                  <a:lnTo>
                    <a:pt x="0" y="45"/>
                  </a:lnTo>
                  <a:lnTo>
                    <a:pt x="0" y="45"/>
                  </a:lnTo>
                  <a:lnTo>
                    <a:pt x="0" y="36"/>
                  </a:lnTo>
                  <a:lnTo>
                    <a:pt x="3" y="28"/>
                  </a:lnTo>
                  <a:lnTo>
                    <a:pt x="6" y="20"/>
                  </a:lnTo>
                  <a:lnTo>
                    <a:pt x="13" y="13"/>
                  </a:lnTo>
                  <a:lnTo>
                    <a:pt x="13" y="13"/>
                  </a:lnTo>
                  <a:lnTo>
                    <a:pt x="19" y="8"/>
                  </a:lnTo>
                  <a:lnTo>
                    <a:pt x="28" y="4"/>
                  </a:lnTo>
                  <a:lnTo>
                    <a:pt x="35" y="2"/>
                  </a:lnTo>
                  <a:lnTo>
                    <a:pt x="44" y="0"/>
                  </a:lnTo>
                  <a:lnTo>
                    <a:pt x="44" y="0"/>
                  </a:lnTo>
                  <a:lnTo>
                    <a:pt x="54" y="0"/>
                  </a:lnTo>
                  <a:lnTo>
                    <a:pt x="61" y="3"/>
                  </a:lnTo>
                  <a:lnTo>
                    <a:pt x="69" y="7"/>
                  </a:lnTo>
                  <a:lnTo>
                    <a:pt x="76" y="13"/>
                  </a:lnTo>
                  <a:lnTo>
                    <a:pt x="76" y="13"/>
                  </a:lnTo>
                  <a:lnTo>
                    <a:pt x="81" y="19"/>
                  </a:lnTo>
                  <a:lnTo>
                    <a:pt x="86" y="26"/>
                  </a:lnTo>
                  <a:lnTo>
                    <a:pt x="88" y="35"/>
                  </a:lnTo>
                  <a:lnTo>
                    <a:pt x="88" y="44"/>
                  </a:lnTo>
                  <a:lnTo>
                    <a:pt x="88" y="44"/>
                  </a:lnTo>
                  <a:lnTo>
                    <a:pt x="88" y="54"/>
                  </a:lnTo>
                  <a:lnTo>
                    <a:pt x="86" y="62"/>
                  </a:lnTo>
                  <a:lnTo>
                    <a:pt x="82" y="70"/>
                  </a:lnTo>
                  <a:lnTo>
                    <a:pt x="76" y="76"/>
                  </a:lnTo>
                  <a:lnTo>
                    <a:pt x="76" y="7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 name="íṥlîḍê"/>
            <p:cNvSpPr>
              <a:spLocks/>
            </p:cNvSpPr>
            <p:nvPr/>
          </p:nvSpPr>
          <p:spPr bwMode="auto">
            <a:xfrm>
              <a:off x="4907020" y="3416312"/>
              <a:ext cx="207046" cy="216048"/>
            </a:xfrm>
            <a:custGeom>
              <a:avLst/>
              <a:gdLst>
                <a:gd name="T0" fmla="*/ 280 w 294"/>
                <a:gd name="T1" fmla="*/ 168 h 331"/>
                <a:gd name="T2" fmla="*/ 261 w 294"/>
                <a:gd name="T3" fmla="*/ 192 h 331"/>
                <a:gd name="T4" fmla="*/ 211 w 294"/>
                <a:gd name="T5" fmla="*/ 239 h 331"/>
                <a:gd name="T6" fmla="*/ 190 w 294"/>
                <a:gd name="T7" fmla="*/ 263 h 331"/>
                <a:gd name="T8" fmla="*/ 183 w 294"/>
                <a:gd name="T9" fmla="*/ 280 h 331"/>
                <a:gd name="T10" fmla="*/ 178 w 294"/>
                <a:gd name="T11" fmla="*/ 300 h 331"/>
                <a:gd name="T12" fmla="*/ 170 w 294"/>
                <a:gd name="T13" fmla="*/ 319 h 331"/>
                <a:gd name="T14" fmla="*/ 157 w 294"/>
                <a:gd name="T15" fmla="*/ 330 h 331"/>
                <a:gd name="T16" fmla="*/ 143 w 294"/>
                <a:gd name="T17" fmla="*/ 331 h 331"/>
                <a:gd name="T18" fmla="*/ 123 w 294"/>
                <a:gd name="T19" fmla="*/ 326 h 331"/>
                <a:gd name="T20" fmla="*/ 113 w 294"/>
                <a:gd name="T21" fmla="*/ 316 h 331"/>
                <a:gd name="T22" fmla="*/ 107 w 294"/>
                <a:gd name="T23" fmla="*/ 293 h 331"/>
                <a:gd name="T24" fmla="*/ 108 w 294"/>
                <a:gd name="T25" fmla="*/ 269 h 331"/>
                <a:gd name="T26" fmla="*/ 113 w 294"/>
                <a:gd name="T27" fmla="*/ 249 h 331"/>
                <a:gd name="T28" fmla="*/ 128 w 294"/>
                <a:gd name="T29" fmla="*/ 224 h 331"/>
                <a:gd name="T30" fmla="*/ 148 w 294"/>
                <a:gd name="T31" fmla="*/ 202 h 331"/>
                <a:gd name="T32" fmla="*/ 194 w 294"/>
                <a:gd name="T33" fmla="*/ 158 h 331"/>
                <a:gd name="T34" fmla="*/ 209 w 294"/>
                <a:gd name="T35" fmla="*/ 140 h 331"/>
                <a:gd name="T36" fmla="*/ 213 w 294"/>
                <a:gd name="T37" fmla="*/ 129 h 331"/>
                <a:gd name="T38" fmla="*/ 213 w 294"/>
                <a:gd name="T39" fmla="*/ 105 h 331"/>
                <a:gd name="T40" fmla="*/ 195 w 294"/>
                <a:gd name="T41" fmla="*/ 78 h 331"/>
                <a:gd name="T42" fmla="*/ 175 w 294"/>
                <a:gd name="T43" fmla="*/ 65 h 331"/>
                <a:gd name="T44" fmla="*/ 150 w 294"/>
                <a:gd name="T45" fmla="*/ 62 h 331"/>
                <a:gd name="T46" fmla="*/ 111 w 294"/>
                <a:gd name="T47" fmla="*/ 72 h 331"/>
                <a:gd name="T48" fmla="*/ 95 w 294"/>
                <a:gd name="T49" fmla="*/ 88 h 331"/>
                <a:gd name="T50" fmla="*/ 77 w 294"/>
                <a:gd name="T51" fmla="*/ 127 h 331"/>
                <a:gd name="T52" fmla="*/ 71 w 294"/>
                <a:gd name="T53" fmla="*/ 142 h 331"/>
                <a:gd name="T54" fmla="*/ 57 w 294"/>
                <a:gd name="T55" fmla="*/ 156 h 331"/>
                <a:gd name="T56" fmla="*/ 40 w 294"/>
                <a:gd name="T57" fmla="*/ 161 h 331"/>
                <a:gd name="T58" fmla="*/ 24 w 294"/>
                <a:gd name="T59" fmla="*/ 158 h 331"/>
                <a:gd name="T60" fmla="*/ 11 w 294"/>
                <a:gd name="T61" fmla="*/ 150 h 331"/>
                <a:gd name="T62" fmla="*/ 0 w 294"/>
                <a:gd name="T63" fmla="*/ 131 h 331"/>
                <a:gd name="T64" fmla="*/ 0 w 294"/>
                <a:gd name="T65" fmla="*/ 111 h 331"/>
                <a:gd name="T66" fmla="*/ 16 w 294"/>
                <a:gd name="T67" fmla="*/ 68 h 331"/>
                <a:gd name="T68" fmla="*/ 39 w 294"/>
                <a:gd name="T69" fmla="*/ 42 h 331"/>
                <a:gd name="T70" fmla="*/ 68 w 294"/>
                <a:gd name="T71" fmla="*/ 19 h 331"/>
                <a:gd name="T72" fmla="*/ 127 w 294"/>
                <a:gd name="T73" fmla="*/ 1 h 331"/>
                <a:gd name="T74" fmla="*/ 170 w 294"/>
                <a:gd name="T75" fmla="*/ 1 h 331"/>
                <a:gd name="T76" fmla="*/ 225 w 294"/>
                <a:gd name="T77" fmla="*/ 14 h 331"/>
                <a:gd name="T78" fmla="*/ 255 w 294"/>
                <a:gd name="T79" fmla="*/ 33 h 331"/>
                <a:gd name="T80" fmla="*/ 276 w 294"/>
                <a:gd name="T81" fmla="*/ 57 h 331"/>
                <a:gd name="T82" fmla="*/ 293 w 294"/>
                <a:gd name="T83" fmla="*/ 100 h 331"/>
                <a:gd name="T84" fmla="*/ 294 w 294"/>
                <a:gd name="T85" fmla="*/ 127 h 331"/>
                <a:gd name="T86" fmla="*/ 286 w 294"/>
                <a:gd name="T87" fmla="*/ 160 h 3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94" h="331">
                  <a:moveTo>
                    <a:pt x="286" y="160"/>
                  </a:moveTo>
                  <a:lnTo>
                    <a:pt x="286" y="160"/>
                  </a:lnTo>
                  <a:lnTo>
                    <a:pt x="280" y="168"/>
                  </a:lnTo>
                  <a:lnTo>
                    <a:pt x="275" y="177"/>
                  </a:lnTo>
                  <a:lnTo>
                    <a:pt x="268" y="185"/>
                  </a:lnTo>
                  <a:lnTo>
                    <a:pt x="261" y="192"/>
                  </a:lnTo>
                  <a:lnTo>
                    <a:pt x="261" y="192"/>
                  </a:lnTo>
                  <a:lnTo>
                    <a:pt x="211" y="239"/>
                  </a:lnTo>
                  <a:lnTo>
                    <a:pt x="211" y="239"/>
                  </a:lnTo>
                  <a:lnTo>
                    <a:pt x="196" y="255"/>
                  </a:lnTo>
                  <a:lnTo>
                    <a:pt x="196" y="255"/>
                  </a:lnTo>
                  <a:lnTo>
                    <a:pt x="190" y="263"/>
                  </a:lnTo>
                  <a:lnTo>
                    <a:pt x="186" y="269"/>
                  </a:lnTo>
                  <a:lnTo>
                    <a:pt x="186" y="269"/>
                  </a:lnTo>
                  <a:lnTo>
                    <a:pt x="183" y="280"/>
                  </a:lnTo>
                  <a:lnTo>
                    <a:pt x="183" y="280"/>
                  </a:lnTo>
                  <a:lnTo>
                    <a:pt x="178" y="300"/>
                  </a:lnTo>
                  <a:lnTo>
                    <a:pt x="178" y="300"/>
                  </a:lnTo>
                  <a:lnTo>
                    <a:pt x="176" y="307"/>
                  </a:lnTo>
                  <a:lnTo>
                    <a:pt x="174" y="314"/>
                  </a:lnTo>
                  <a:lnTo>
                    <a:pt x="170" y="319"/>
                  </a:lnTo>
                  <a:lnTo>
                    <a:pt x="167" y="324"/>
                  </a:lnTo>
                  <a:lnTo>
                    <a:pt x="162" y="327"/>
                  </a:lnTo>
                  <a:lnTo>
                    <a:pt x="157" y="330"/>
                  </a:lnTo>
                  <a:lnTo>
                    <a:pt x="150" y="331"/>
                  </a:lnTo>
                  <a:lnTo>
                    <a:pt x="143" y="331"/>
                  </a:lnTo>
                  <a:lnTo>
                    <a:pt x="143" y="331"/>
                  </a:lnTo>
                  <a:lnTo>
                    <a:pt x="136" y="331"/>
                  </a:lnTo>
                  <a:lnTo>
                    <a:pt x="129" y="329"/>
                  </a:lnTo>
                  <a:lnTo>
                    <a:pt x="123" y="326"/>
                  </a:lnTo>
                  <a:lnTo>
                    <a:pt x="117" y="321"/>
                  </a:lnTo>
                  <a:lnTo>
                    <a:pt x="117" y="321"/>
                  </a:lnTo>
                  <a:lnTo>
                    <a:pt x="113" y="316"/>
                  </a:lnTo>
                  <a:lnTo>
                    <a:pt x="109" y="309"/>
                  </a:lnTo>
                  <a:lnTo>
                    <a:pt x="107" y="301"/>
                  </a:lnTo>
                  <a:lnTo>
                    <a:pt x="107" y="293"/>
                  </a:lnTo>
                  <a:lnTo>
                    <a:pt x="107" y="293"/>
                  </a:lnTo>
                  <a:lnTo>
                    <a:pt x="107" y="280"/>
                  </a:lnTo>
                  <a:lnTo>
                    <a:pt x="108" y="269"/>
                  </a:lnTo>
                  <a:lnTo>
                    <a:pt x="111" y="259"/>
                  </a:lnTo>
                  <a:lnTo>
                    <a:pt x="113" y="249"/>
                  </a:lnTo>
                  <a:lnTo>
                    <a:pt x="113" y="249"/>
                  </a:lnTo>
                  <a:lnTo>
                    <a:pt x="118" y="240"/>
                  </a:lnTo>
                  <a:lnTo>
                    <a:pt x="122" y="232"/>
                  </a:lnTo>
                  <a:lnTo>
                    <a:pt x="128" y="224"/>
                  </a:lnTo>
                  <a:lnTo>
                    <a:pt x="133" y="217"/>
                  </a:lnTo>
                  <a:lnTo>
                    <a:pt x="133" y="217"/>
                  </a:lnTo>
                  <a:lnTo>
                    <a:pt x="148" y="202"/>
                  </a:lnTo>
                  <a:lnTo>
                    <a:pt x="168" y="183"/>
                  </a:lnTo>
                  <a:lnTo>
                    <a:pt x="168" y="183"/>
                  </a:lnTo>
                  <a:lnTo>
                    <a:pt x="194" y="158"/>
                  </a:lnTo>
                  <a:lnTo>
                    <a:pt x="194" y="158"/>
                  </a:lnTo>
                  <a:lnTo>
                    <a:pt x="201" y="150"/>
                  </a:lnTo>
                  <a:lnTo>
                    <a:pt x="209" y="140"/>
                  </a:lnTo>
                  <a:lnTo>
                    <a:pt x="209" y="140"/>
                  </a:lnTo>
                  <a:lnTo>
                    <a:pt x="210" y="134"/>
                  </a:lnTo>
                  <a:lnTo>
                    <a:pt x="213" y="129"/>
                  </a:lnTo>
                  <a:lnTo>
                    <a:pt x="214" y="117"/>
                  </a:lnTo>
                  <a:lnTo>
                    <a:pt x="214" y="117"/>
                  </a:lnTo>
                  <a:lnTo>
                    <a:pt x="213" y="105"/>
                  </a:lnTo>
                  <a:lnTo>
                    <a:pt x="209" y="95"/>
                  </a:lnTo>
                  <a:lnTo>
                    <a:pt x="204" y="85"/>
                  </a:lnTo>
                  <a:lnTo>
                    <a:pt x="195" y="78"/>
                  </a:lnTo>
                  <a:lnTo>
                    <a:pt x="195" y="78"/>
                  </a:lnTo>
                  <a:lnTo>
                    <a:pt x="186" y="70"/>
                  </a:lnTo>
                  <a:lnTo>
                    <a:pt x="175" y="65"/>
                  </a:lnTo>
                  <a:lnTo>
                    <a:pt x="163" y="63"/>
                  </a:lnTo>
                  <a:lnTo>
                    <a:pt x="150" y="62"/>
                  </a:lnTo>
                  <a:lnTo>
                    <a:pt x="150" y="62"/>
                  </a:lnTo>
                  <a:lnTo>
                    <a:pt x="134" y="63"/>
                  </a:lnTo>
                  <a:lnTo>
                    <a:pt x="122" y="67"/>
                  </a:lnTo>
                  <a:lnTo>
                    <a:pt x="111" y="72"/>
                  </a:lnTo>
                  <a:lnTo>
                    <a:pt x="102" y="79"/>
                  </a:lnTo>
                  <a:lnTo>
                    <a:pt x="102" y="79"/>
                  </a:lnTo>
                  <a:lnTo>
                    <a:pt x="95" y="88"/>
                  </a:lnTo>
                  <a:lnTo>
                    <a:pt x="88" y="99"/>
                  </a:lnTo>
                  <a:lnTo>
                    <a:pt x="82" y="113"/>
                  </a:lnTo>
                  <a:lnTo>
                    <a:pt x="77" y="127"/>
                  </a:lnTo>
                  <a:lnTo>
                    <a:pt x="77" y="127"/>
                  </a:lnTo>
                  <a:lnTo>
                    <a:pt x="75" y="135"/>
                  </a:lnTo>
                  <a:lnTo>
                    <a:pt x="71" y="142"/>
                  </a:lnTo>
                  <a:lnTo>
                    <a:pt x="67" y="147"/>
                  </a:lnTo>
                  <a:lnTo>
                    <a:pt x="62" y="152"/>
                  </a:lnTo>
                  <a:lnTo>
                    <a:pt x="57" y="156"/>
                  </a:lnTo>
                  <a:lnTo>
                    <a:pt x="52" y="158"/>
                  </a:lnTo>
                  <a:lnTo>
                    <a:pt x="46" y="161"/>
                  </a:lnTo>
                  <a:lnTo>
                    <a:pt x="40" y="161"/>
                  </a:lnTo>
                  <a:lnTo>
                    <a:pt x="40" y="161"/>
                  </a:lnTo>
                  <a:lnTo>
                    <a:pt x="31" y="161"/>
                  </a:lnTo>
                  <a:lnTo>
                    <a:pt x="24" y="158"/>
                  </a:lnTo>
                  <a:lnTo>
                    <a:pt x="18" y="155"/>
                  </a:lnTo>
                  <a:lnTo>
                    <a:pt x="11" y="150"/>
                  </a:lnTo>
                  <a:lnTo>
                    <a:pt x="11" y="150"/>
                  </a:lnTo>
                  <a:lnTo>
                    <a:pt x="6" y="144"/>
                  </a:lnTo>
                  <a:lnTo>
                    <a:pt x="3" y="137"/>
                  </a:lnTo>
                  <a:lnTo>
                    <a:pt x="0" y="131"/>
                  </a:lnTo>
                  <a:lnTo>
                    <a:pt x="0" y="125"/>
                  </a:lnTo>
                  <a:lnTo>
                    <a:pt x="0" y="125"/>
                  </a:lnTo>
                  <a:lnTo>
                    <a:pt x="0" y="111"/>
                  </a:lnTo>
                  <a:lnTo>
                    <a:pt x="4" y="96"/>
                  </a:lnTo>
                  <a:lnTo>
                    <a:pt x="9" y="83"/>
                  </a:lnTo>
                  <a:lnTo>
                    <a:pt x="16" y="68"/>
                  </a:lnTo>
                  <a:lnTo>
                    <a:pt x="16" y="68"/>
                  </a:lnTo>
                  <a:lnTo>
                    <a:pt x="26" y="54"/>
                  </a:lnTo>
                  <a:lnTo>
                    <a:pt x="39" y="42"/>
                  </a:lnTo>
                  <a:lnTo>
                    <a:pt x="52" y="29"/>
                  </a:lnTo>
                  <a:lnTo>
                    <a:pt x="68" y="19"/>
                  </a:lnTo>
                  <a:lnTo>
                    <a:pt x="68" y="19"/>
                  </a:lnTo>
                  <a:lnTo>
                    <a:pt x="87" y="11"/>
                  </a:lnTo>
                  <a:lnTo>
                    <a:pt x="106" y="4"/>
                  </a:lnTo>
                  <a:lnTo>
                    <a:pt x="127" y="1"/>
                  </a:lnTo>
                  <a:lnTo>
                    <a:pt x="149" y="0"/>
                  </a:lnTo>
                  <a:lnTo>
                    <a:pt x="149" y="0"/>
                  </a:lnTo>
                  <a:lnTo>
                    <a:pt x="170" y="1"/>
                  </a:lnTo>
                  <a:lnTo>
                    <a:pt x="189" y="3"/>
                  </a:lnTo>
                  <a:lnTo>
                    <a:pt x="208" y="7"/>
                  </a:lnTo>
                  <a:lnTo>
                    <a:pt x="225" y="14"/>
                  </a:lnTo>
                  <a:lnTo>
                    <a:pt x="225" y="14"/>
                  </a:lnTo>
                  <a:lnTo>
                    <a:pt x="240" y="23"/>
                  </a:lnTo>
                  <a:lnTo>
                    <a:pt x="255" y="33"/>
                  </a:lnTo>
                  <a:lnTo>
                    <a:pt x="266" y="44"/>
                  </a:lnTo>
                  <a:lnTo>
                    <a:pt x="276" y="57"/>
                  </a:lnTo>
                  <a:lnTo>
                    <a:pt x="276" y="57"/>
                  </a:lnTo>
                  <a:lnTo>
                    <a:pt x="285" y="70"/>
                  </a:lnTo>
                  <a:lnTo>
                    <a:pt x="289" y="85"/>
                  </a:lnTo>
                  <a:lnTo>
                    <a:pt x="293" y="100"/>
                  </a:lnTo>
                  <a:lnTo>
                    <a:pt x="294" y="115"/>
                  </a:lnTo>
                  <a:lnTo>
                    <a:pt x="294" y="115"/>
                  </a:lnTo>
                  <a:lnTo>
                    <a:pt x="294" y="127"/>
                  </a:lnTo>
                  <a:lnTo>
                    <a:pt x="292" y="139"/>
                  </a:lnTo>
                  <a:lnTo>
                    <a:pt x="289" y="150"/>
                  </a:lnTo>
                  <a:lnTo>
                    <a:pt x="286" y="160"/>
                  </a:lnTo>
                  <a:lnTo>
                    <a:pt x="286" y="16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sp>
        <p:nvSpPr>
          <p:cNvPr id="33" name="TextBox 2"/>
          <p:cNvSpPr txBox="1"/>
          <p:nvPr/>
        </p:nvSpPr>
        <p:spPr>
          <a:xfrm>
            <a:off x="899592" y="2711791"/>
            <a:ext cx="3317449" cy="307777"/>
          </a:xfrm>
          <a:prstGeom prst="rect">
            <a:avLst/>
          </a:prstGeom>
          <a:noFill/>
        </p:spPr>
        <p:txBody>
          <a:bodyPr wrap="square" lIns="0" tIns="0" rIns="0" bIns="0" rtlCol="0">
            <a:spAutoFit/>
          </a:bodyPr>
          <a:lstStyle>
            <a:defPPr>
              <a:defRPr lang="zh-CN"/>
            </a:defPPr>
            <a:lvl1pPr algn="ctr">
              <a:defRPr sz="2000" b="1">
                <a:solidFill>
                  <a:schemeClr val="tx2"/>
                </a:solidFill>
                <a:latin typeface="微软雅黑" pitchFamily="34" charset="-122"/>
                <a:ea typeface="微软雅黑" pitchFamily="34" charset="-122"/>
              </a:defRPr>
            </a:lvl1pPr>
          </a:lstStyle>
          <a:p>
            <a:pPr lvl="0">
              <a:defRPr/>
            </a:pPr>
            <a:r>
              <a:rPr lang="zh-CN" altLang="en-US" kern="0" dirty="0" smtClean="0">
                <a:solidFill>
                  <a:srgbClr val="0070C0"/>
                </a:solidFill>
              </a:rPr>
              <a:t>“</a:t>
            </a:r>
            <a:r>
              <a:rPr kumimoji="0" lang="zh-CN" altLang="en-US" sz="2000" b="1" i="0" u="none" strike="noStrike" kern="0" cap="none" spc="0" normalizeH="0" baseline="0" noProof="0" dirty="0" smtClean="0">
                <a:ln>
                  <a:noFill/>
                </a:ln>
                <a:solidFill>
                  <a:srgbClr val="0070C0"/>
                </a:solidFill>
                <a:effectLst/>
                <a:uLnTx/>
                <a:uFillTx/>
                <a:latin typeface="微软雅黑" pitchFamily="34" charset="-122"/>
                <a:ea typeface="微软雅黑" pitchFamily="34" charset="-122"/>
              </a:rPr>
              <a:t>原主要股东</a:t>
            </a:r>
            <a:r>
              <a:rPr lang="zh-CN" altLang="en-US" kern="0" dirty="0" smtClean="0">
                <a:solidFill>
                  <a:srgbClr val="0070C0"/>
                </a:solidFill>
              </a:rPr>
              <a:t>”</a:t>
            </a:r>
            <a:r>
              <a:rPr kumimoji="0" lang="en-US" altLang="zh-CN" sz="2000" b="1" i="0" u="none" strike="noStrike" kern="0" cap="none" spc="0" normalizeH="0" baseline="0" noProof="0" dirty="0" smtClean="0">
                <a:ln>
                  <a:noFill/>
                </a:ln>
                <a:solidFill>
                  <a:srgbClr val="0070C0"/>
                </a:solidFill>
                <a:effectLst/>
                <a:uLnTx/>
                <a:uFillTx/>
                <a:latin typeface="微软雅黑" pitchFamily="34" charset="-122"/>
                <a:ea typeface="微软雅黑" pitchFamily="34" charset="-122"/>
              </a:rPr>
              <a:t>?</a:t>
            </a:r>
            <a:endParaRPr kumimoji="0" lang="zh-CN" altLang="en-US" sz="2000" b="1" i="0" u="none" strike="noStrike" kern="0" cap="none" spc="0" normalizeH="0" baseline="0" noProof="0" dirty="0">
              <a:ln>
                <a:noFill/>
              </a:ln>
              <a:solidFill>
                <a:srgbClr val="0070C0"/>
              </a:solidFill>
              <a:effectLst/>
              <a:uLnTx/>
              <a:uFillTx/>
              <a:latin typeface="微软雅黑" pitchFamily="34" charset="-122"/>
              <a:ea typeface="微软雅黑" pitchFamily="34" charset="-122"/>
            </a:endParaRPr>
          </a:p>
        </p:txBody>
      </p:sp>
      <p:grpSp>
        <p:nvGrpSpPr>
          <p:cNvPr id="2" name="组合 1"/>
          <p:cNvGrpSpPr/>
          <p:nvPr/>
        </p:nvGrpSpPr>
        <p:grpSpPr>
          <a:xfrm>
            <a:off x="4860032" y="1410102"/>
            <a:ext cx="3168352" cy="810424"/>
            <a:chOff x="4860032" y="1410102"/>
            <a:chExt cx="3168352" cy="810424"/>
          </a:xfrm>
        </p:grpSpPr>
        <p:sp>
          <p:nvSpPr>
            <p:cNvPr id="36" name="íŝ1îḑê"/>
            <p:cNvSpPr>
              <a:spLocks/>
            </p:cNvSpPr>
            <p:nvPr/>
          </p:nvSpPr>
          <p:spPr bwMode="auto">
            <a:xfrm flipH="1">
              <a:off x="4860032" y="1410102"/>
              <a:ext cx="3168352" cy="810424"/>
            </a:xfrm>
            <a:custGeom>
              <a:avLst/>
              <a:gdLst>
                <a:gd name="T0" fmla="*/ 730 w 741"/>
                <a:gd name="T1" fmla="*/ 232 h 641"/>
                <a:gd name="T2" fmla="*/ 721 w 741"/>
                <a:gd name="T3" fmla="*/ 205 h 641"/>
                <a:gd name="T4" fmla="*/ 709 w 741"/>
                <a:gd name="T5" fmla="*/ 180 h 641"/>
                <a:gd name="T6" fmla="*/ 679 w 741"/>
                <a:gd name="T7" fmla="*/ 134 h 641"/>
                <a:gd name="T8" fmla="*/ 640 w 741"/>
                <a:gd name="T9" fmla="*/ 94 h 641"/>
                <a:gd name="T10" fmla="*/ 596 w 741"/>
                <a:gd name="T11" fmla="*/ 63 h 641"/>
                <a:gd name="T12" fmla="*/ 546 w 741"/>
                <a:gd name="T13" fmla="*/ 37 h 641"/>
                <a:gd name="T14" fmla="*/ 493 w 741"/>
                <a:gd name="T15" fmla="*/ 19 h 641"/>
                <a:gd name="T16" fmla="*/ 438 w 741"/>
                <a:gd name="T17" fmla="*/ 6 h 641"/>
                <a:gd name="T18" fmla="*/ 383 w 741"/>
                <a:gd name="T19" fmla="*/ 0 h 641"/>
                <a:gd name="T20" fmla="*/ 364 w 741"/>
                <a:gd name="T21" fmla="*/ 0 h 641"/>
                <a:gd name="T22" fmla="*/ 326 w 741"/>
                <a:gd name="T23" fmla="*/ 1 h 641"/>
                <a:gd name="T24" fmla="*/ 273 w 741"/>
                <a:gd name="T25" fmla="*/ 9 h 641"/>
                <a:gd name="T26" fmla="*/ 206 w 741"/>
                <a:gd name="T27" fmla="*/ 27 h 641"/>
                <a:gd name="T28" fmla="*/ 145 w 741"/>
                <a:gd name="T29" fmla="*/ 56 h 641"/>
                <a:gd name="T30" fmla="*/ 105 w 741"/>
                <a:gd name="T31" fmla="*/ 84 h 641"/>
                <a:gd name="T32" fmla="*/ 82 w 741"/>
                <a:gd name="T33" fmla="*/ 104 h 641"/>
                <a:gd name="T34" fmla="*/ 61 w 741"/>
                <a:gd name="T35" fmla="*/ 127 h 641"/>
                <a:gd name="T36" fmla="*/ 43 w 741"/>
                <a:gd name="T37" fmla="*/ 151 h 641"/>
                <a:gd name="T38" fmla="*/ 27 w 741"/>
                <a:gd name="T39" fmla="*/ 178 h 641"/>
                <a:gd name="T40" fmla="*/ 16 w 741"/>
                <a:gd name="T41" fmla="*/ 205 h 641"/>
                <a:gd name="T42" fmla="*/ 6 w 741"/>
                <a:gd name="T43" fmla="*/ 233 h 641"/>
                <a:gd name="T44" fmla="*/ 1 w 741"/>
                <a:gd name="T45" fmla="*/ 263 h 641"/>
                <a:gd name="T46" fmla="*/ 0 w 741"/>
                <a:gd name="T47" fmla="*/ 278 h 641"/>
                <a:gd name="T48" fmla="*/ 2 w 741"/>
                <a:gd name="T49" fmla="*/ 333 h 641"/>
                <a:gd name="T50" fmla="*/ 16 w 741"/>
                <a:gd name="T51" fmla="*/ 381 h 641"/>
                <a:gd name="T52" fmla="*/ 37 w 741"/>
                <a:gd name="T53" fmla="*/ 425 h 641"/>
                <a:gd name="T54" fmla="*/ 65 w 741"/>
                <a:gd name="T55" fmla="*/ 463 h 641"/>
                <a:gd name="T56" fmla="*/ 100 w 741"/>
                <a:gd name="T57" fmla="*/ 495 h 641"/>
                <a:gd name="T58" fmla="*/ 139 w 741"/>
                <a:gd name="T59" fmla="*/ 523 h 641"/>
                <a:gd name="T60" fmla="*/ 181 w 741"/>
                <a:gd name="T61" fmla="*/ 545 h 641"/>
                <a:gd name="T62" fmla="*/ 226 w 741"/>
                <a:gd name="T63" fmla="*/ 564 h 641"/>
                <a:gd name="T64" fmla="*/ 244 w 741"/>
                <a:gd name="T65" fmla="*/ 570 h 641"/>
                <a:gd name="T66" fmla="*/ 283 w 741"/>
                <a:gd name="T67" fmla="*/ 577 h 641"/>
                <a:gd name="T68" fmla="*/ 324 w 741"/>
                <a:gd name="T69" fmla="*/ 582 h 641"/>
                <a:gd name="T70" fmla="*/ 385 w 741"/>
                <a:gd name="T71" fmla="*/ 584 h 641"/>
                <a:gd name="T72" fmla="*/ 462 w 741"/>
                <a:gd name="T73" fmla="*/ 576 h 641"/>
                <a:gd name="T74" fmla="*/ 527 w 741"/>
                <a:gd name="T75" fmla="*/ 563 h 641"/>
                <a:gd name="T76" fmla="*/ 561 w 741"/>
                <a:gd name="T77" fmla="*/ 587 h 641"/>
                <a:gd name="T78" fmla="*/ 593 w 741"/>
                <a:gd name="T79" fmla="*/ 608 h 641"/>
                <a:gd name="T80" fmla="*/ 630 w 741"/>
                <a:gd name="T81" fmla="*/ 626 h 641"/>
                <a:gd name="T82" fmla="*/ 680 w 741"/>
                <a:gd name="T83" fmla="*/ 641 h 641"/>
                <a:gd name="T84" fmla="*/ 660 w 741"/>
                <a:gd name="T85" fmla="*/ 591 h 641"/>
                <a:gd name="T86" fmla="*/ 653 w 741"/>
                <a:gd name="T87" fmla="*/ 561 h 641"/>
                <a:gd name="T88" fmla="*/ 652 w 741"/>
                <a:gd name="T89" fmla="*/ 544 h 641"/>
                <a:gd name="T90" fmla="*/ 654 w 741"/>
                <a:gd name="T91" fmla="*/ 526 h 641"/>
                <a:gd name="T92" fmla="*/ 662 w 741"/>
                <a:gd name="T93" fmla="*/ 508 h 641"/>
                <a:gd name="T94" fmla="*/ 684 w 741"/>
                <a:gd name="T95" fmla="*/ 474 h 641"/>
                <a:gd name="T96" fmla="*/ 695 w 741"/>
                <a:gd name="T97" fmla="*/ 458 h 641"/>
                <a:gd name="T98" fmla="*/ 714 w 741"/>
                <a:gd name="T99" fmla="*/ 427 h 641"/>
                <a:gd name="T100" fmla="*/ 727 w 741"/>
                <a:gd name="T101" fmla="*/ 396 h 641"/>
                <a:gd name="T102" fmla="*/ 736 w 741"/>
                <a:gd name="T103" fmla="*/ 366 h 641"/>
                <a:gd name="T104" fmla="*/ 740 w 741"/>
                <a:gd name="T105" fmla="*/ 337 h 641"/>
                <a:gd name="T106" fmla="*/ 741 w 741"/>
                <a:gd name="T107" fmla="*/ 307 h 641"/>
                <a:gd name="T108" fmla="*/ 736 w 741"/>
                <a:gd name="T109" fmla="*/ 262 h 641"/>
                <a:gd name="T110" fmla="*/ 730 w 741"/>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1" h="641">
                  <a:moveTo>
                    <a:pt x="730" y="232"/>
                  </a:moveTo>
                  <a:lnTo>
                    <a:pt x="730" y="232"/>
                  </a:lnTo>
                  <a:lnTo>
                    <a:pt x="726" y="219"/>
                  </a:lnTo>
                  <a:lnTo>
                    <a:pt x="721" y="205"/>
                  </a:lnTo>
                  <a:lnTo>
                    <a:pt x="715" y="192"/>
                  </a:lnTo>
                  <a:lnTo>
                    <a:pt x="709" y="180"/>
                  </a:lnTo>
                  <a:lnTo>
                    <a:pt x="695" y="155"/>
                  </a:lnTo>
                  <a:lnTo>
                    <a:pt x="679" y="134"/>
                  </a:lnTo>
                  <a:lnTo>
                    <a:pt x="660" y="113"/>
                  </a:lnTo>
                  <a:lnTo>
                    <a:pt x="640" y="94"/>
                  </a:lnTo>
                  <a:lnTo>
                    <a:pt x="619" y="78"/>
                  </a:lnTo>
                  <a:lnTo>
                    <a:pt x="596" y="63"/>
                  </a:lnTo>
                  <a:lnTo>
                    <a:pt x="571" y="50"/>
                  </a:lnTo>
                  <a:lnTo>
                    <a:pt x="546" y="37"/>
                  </a:lnTo>
                  <a:lnTo>
                    <a:pt x="520" y="27"/>
                  </a:lnTo>
                  <a:lnTo>
                    <a:pt x="493" y="19"/>
                  </a:lnTo>
                  <a:lnTo>
                    <a:pt x="465" y="11"/>
                  </a:lnTo>
                  <a:lnTo>
                    <a:pt x="438" y="6"/>
                  </a:lnTo>
                  <a:lnTo>
                    <a:pt x="411" y="2"/>
                  </a:lnTo>
                  <a:lnTo>
                    <a:pt x="383" y="0"/>
                  </a:lnTo>
                  <a:lnTo>
                    <a:pt x="383" y="0"/>
                  </a:lnTo>
                  <a:lnTo>
                    <a:pt x="364" y="0"/>
                  </a:lnTo>
                  <a:lnTo>
                    <a:pt x="345" y="0"/>
                  </a:lnTo>
                  <a:lnTo>
                    <a:pt x="326" y="1"/>
                  </a:lnTo>
                  <a:lnTo>
                    <a:pt x="309" y="2"/>
                  </a:lnTo>
                  <a:lnTo>
                    <a:pt x="273" y="9"/>
                  </a:lnTo>
                  <a:lnTo>
                    <a:pt x="238" y="16"/>
                  </a:lnTo>
                  <a:lnTo>
                    <a:pt x="206" y="27"/>
                  </a:lnTo>
                  <a:lnTo>
                    <a:pt x="175" y="41"/>
                  </a:lnTo>
                  <a:lnTo>
                    <a:pt x="145" y="56"/>
                  </a:lnTo>
                  <a:lnTo>
                    <a:pt x="118" y="75"/>
                  </a:lnTo>
                  <a:lnTo>
                    <a:pt x="105" y="84"/>
                  </a:lnTo>
                  <a:lnTo>
                    <a:pt x="93" y="94"/>
                  </a:lnTo>
                  <a:lnTo>
                    <a:pt x="82" y="104"/>
                  </a:lnTo>
                  <a:lnTo>
                    <a:pt x="70" y="115"/>
                  </a:lnTo>
                  <a:lnTo>
                    <a:pt x="61" y="127"/>
                  </a:lnTo>
                  <a:lnTo>
                    <a:pt x="52" y="139"/>
                  </a:lnTo>
                  <a:lnTo>
                    <a:pt x="43" y="151"/>
                  </a:lnTo>
                  <a:lnTo>
                    <a:pt x="34" y="164"/>
                  </a:lnTo>
                  <a:lnTo>
                    <a:pt x="27" y="178"/>
                  </a:lnTo>
                  <a:lnTo>
                    <a:pt x="21" y="191"/>
                  </a:lnTo>
                  <a:lnTo>
                    <a:pt x="16" y="205"/>
                  </a:lnTo>
                  <a:lnTo>
                    <a:pt x="11" y="219"/>
                  </a:lnTo>
                  <a:lnTo>
                    <a:pt x="6" y="233"/>
                  </a:lnTo>
                  <a:lnTo>
                    <a:pt x="3" y="248"/>
                  </a:lnTo>
                  <a:lnTo>
                    <a:pt x="1" y="263"/>
                  </a:lnTo>
                  <a:lnTo>
                    <a:pt x="0" y="278"/>
                  </a:lnTo>
                  <a:lnTo>
                    <a:pt x="0" y="278"/>
                  </a:lnTo>
                  <a:lnTo>
                    <a:pt x="0" y="305"/>
                  </a:lnTo>
                  <a:lnTo>
                    <a:pt x="2" y="333"/>
                  </a:lnTo>
                  <a:lnTo>
                    <a:pt x="8" y="358"/>
                  </a:lnTo>
                  <a:lnTo>
                    <a:pt x="16" y="381"/>
                  </a:lnTo>
                  <a:lnTo>
                    <a:pt x="26" y="404"/>
                  </a:lnTo>
                  <a:lnTo>
                    <a:pt x="37" y="425"/>
                  </a:lnTo>
                  <a:lnTo>
                    <a:pt x="51" y="445"/>
                  </a:lnTo>
                  <a:lnTo>
                    <a:pt x="65" y="463"/>
                  </a:lnTo>
                  <a:lnTo>
                    <a:pt x="82" y="479"/>
                  </a:lnTo>
                  <a:lnTo>
                    <a:pt x="100" y="495"/>
                  </a:lnTo>
                  <a:lnTo>
                    <a:pt x="119" y="510"/>
                  </a:lnTo>
                  <a:lnTo>
                    <a:pt x="139" y="523"/>
                  </a:lnTo>
                  <a:lnTo>
                    <a:pt x="160" y="535"/>
                  </a:lnTo>
                  <a:lnTo>
                    <a:pt x="181" y="545"/>
                  </a:lnTo>
                  <a:lnTo>
                    <a:pt x="203" y="555"/>
                  </a:lnTo>
                  <a:lnTo>
                    <a:pt x="226" y="564"/>
                  </a:lnTo>
                  <a:lnTo>
                    <a:pt x="226" y="564"/>
                  </a:lnTo>
                  <a:lnTo>
                    <a:pt x="244" y="570"/>
                  </a:lnTo>
                  <a:lnTo>
                    <a:pt x="263" y="574"/>
                  </a:lnTo>
                  <a:lnTo>
                    <a:pt x="283" y="577"/>
                  </a:lnTo>
                  <a:lnTo>
                    <a:pt x="304" y="581"/>
                  </a:lnTo>
                  <a:lnTo>
                    <a:pt x="324" y="582"/>
                  </a:lnTo>
                  <a:lnTo>
                    <a:pt x="344" y="584"/>
                  </a:lnTo>
                  <a:lnTo>
                    <a:pt x="385" y="584"/>
                  </a:lnTo>
                  <a:lnTo>
                    <a:pt x="424" y="581"/>
                  </a:lnTo>
                  <a:lnTo>
                    <a:pt x="462" y="576"/>
                  </a:lnTo>
                  <a:lnTo>
                    <a:pt x="496" y="570"/>
                  </a:lnTo>
                  <a:lnTo>
                    <a:pt x="527" y="563"/>
                  </a:lnTo>
                  <a:lnTo>
                    <a:pt x="527" y="563"/>
                  </a:lnTo>
                  <a:lnTo>
                    <a:pt x="561" y="587"/>
                  </a:lnTo>
                  <a:lnTo>
                    <a:pt x="577" y="597"/>
                  </a:lnTo>
                  <a:lnTo>
                    <a:pt x="593" y="608"/>
                  </a:lnTo>
                  <a:lnTo>
                    <a:pt x="611" y="617"/>
                  </a:lnTo>
                  <a:lnTo>
                    <a:pt x="630" y="626"/>
                  </a:lnTo>
                  <a:lnTo>
                    <a:pt x="654" y="635"/>
                  </a:lnTo>
                  <a:lnTo>
                    <a:pt x="680" y="641"/>
                  </a:lnTo>
                  <a:lnTo>
                    <a:pt x="680" y="641"/>
                  </a:lnTo>
                  <a:lnTo>
                    <a:pt x="660" y="591"/>
                  </a:lnTo>
                  <a:lnTo>
                    <a:pt x="654" y="571"/>
                  </a:lnTo>
                  <a:lnTo>
                    <a:pt x="653" y="561"/>
                  </a:lnTo>
                  <a:lnTo>
                    <a:pt x="652" y="553"/>
                  </a:lnTo>
                  <a:lnTo>
                    <a:pt x="652" y="544"/>
                  </a:lnTo>
                  <a:lnTo>
                    <a:pt x="652" y="535"/>
                  </a:lnTo>
                  <a:lnTo>
                    <a:pt x="654" y="526"/>
                  </a:lnTo>
                  <a:lnTo>
                    <a:pt x="657" y="518"/>
                  </a:lnTo>
                  <a:lnTo>
                    <a:pt x="662" y="508"/>
                  </a:lnTo>
                  <a:lnTo>
                    <a:pt x="668" y="498"/>
                  </a:lnTo>
                  <a:lnTo>
                    <a:pt x="684" y="474"/>
                  </a:lnTo>
                  <a:lnTo>
                    <a:pt x="684" y="474"/>
                  </a:lnTo>
                  <a:lnTo>
                    <a:pt x="695" y="458"/>
                  </a:lnTo>
                  <a:lnTo>
                    <a:pt x="705" y="442"/>
                  </a:lnTo>
                  <a:lnTo>
                    <a:pt x="714" y="427"/>
                  </a:lnTo>
                  <a:lnTo>
                    <a:pt x="721" y="411"/>
                  </a:lnTo>
                  <a:lnTo>
                    <a:pt x="727" y="396"/>
                  </a:lnTo>
                  <a:lnTo>
                    <a:pt x="732" y="381"/>
                  </a:lnTo>
                  <a:lnTo>
                    <a:pt x="736" y="366"/>
                  </a:lnTo>
                  <a:lnTo>
                    <a:pt x="739" y="351"/>
                  </a:lnTo>
                  <a:lnTo>
                    <a:pt x="740" y="337"/>
                  </a:lnTo>
                  <a:lnTo>
                    <a:pt x="741" y="322"/>
                  </a:lnTo>
                  <a:lnTo>
                    <a:pt x="741" y="307"/>
                  </a:lnTo>
                  <a:lnTo>
                    <a:pt x="740" y="292"/>
                  </a:lnTo>
                  <a:lnTo>
                    <a:pt x="736" y="262"/>
                  </a:lnTo>
                  <a:lnTo>
                    <a:pt x="730" y="232"/>
                  </a:lnTo>
                  <a:lnTo>
                    <a:pt x="730" y="232"/>
                  </a:lnTo>
                  <a:close/>
                </a:path>
              </a:pathLst>
            </a:custGeom>
            <a:blipFill dpi="0" rotWithShape="1">
              <a:blip r:embed="rId2">
                <a:alphaModFix amt="76000"/>
              </a:blip>
              <a:srcRect/>
              <a:stretch>
                <a:fillRect/>
              </a:stretch>
            </a:blipFill>
            <a:ln>
              <a:noFill/>
            </a:ln>
            <a:extLst/>
          </p:spPr>
          <p:txBody>
            <a:bodyPr anchor="ctr"/>
            <a:lstStyle/>
            <a:p>
              <a:pPr algn="ctr"/>
              <a:endParaRPr/>
            </a:p>
          </p:txBody>
        </p:sp>
        <p:sp>
          <p:nvSpPr>
            <p:cNvPr id="38" name="TextBox 14"/>
            <p:cNvSpPr txBox="1"/>
            <p:nvPr/>
          </p:nvSpPr>
          <p:spPr>
            <a:xfrm>
              <a:off x="5364088" y="1533516"/>
              <a:ext cx="2304256" cy="523220"/>
            </a:xfrm>
            <a:prstGeom prst="rect">
              <a:avLst/>
            </a:prstGeom>
            <a:no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kumimoji="0" lang="zh-CN" altLang="en-US" sz="1400" b="0" i="0" u="none" strike="noStrike" kern="0" cap="none" spc="0" normalizeH="0" baseline="0" noProof="0" dirty="0" smtClean="0">
                  <a:ln>
                    <a:noFill/>
                  </a:ln>
                  <a:solidFill>
                    <a:schemeClr val="tx1"/>
                  </a:solidFill>
                  <a:effectLst/>
                  <a:uLnTx/>
                  <a:uFillTx/>
                </a:rPr>
                <a:t>是指自重组日起计算的连续</a:t>
              </a:r>
              <a:r>
                <a:rPr kumimoji="0" lang="en-US" altLang="zh-CN" sz="1400" b="0" i="0" u="none" strike="noStrike" kern="0" cap="none" spc="0" normalizeH="0" baseline="0" noProof="0" dirty="0" smtClean="0">
                  <a:ln>
                    <a:noFill/>
                  </a:ln>
                  <a:solidFill>
                    <a:schemeClr val="tx1"/>
                  </a:solidFill>
                  <a:effectLst/>
                  <a:uLnTx/>
                  <a:uFillTx/>
                </a:rPr>
                <a:t>12</a:t>
              </a:r>
              <a:r>
                <a:rPr kumimoji="0" lang="zh-CN" altLang="en-US" sz="1400" b="0" i="0" u="none" strike="noStrike" kern="0" cap="none" spc="0" normalizeH="0" baseline="0" noProof="0" dirty="0" smtClean="0">
                  <a:ln>
                    <a:noFill/>
                  </a:ln>
                  <a:solidFill>
                    <a:schemeClr val="tx1"/>
                  </a:solidFill>
                  <a:effectLst/>
                  <a:uLnTx/>
                  <a:uFillTx/>
                </a:rPr>
                <a:t>个月内</a:t>
              </a:r>
              <a:endParaRPr kumimoji="0" lang="en-US" altLang="zh-CN" sz="1400" b="0" i="0" u="none" strike="noStrike" kern="0" cap="none" spc="0" normalizeH="0" baseline="0" noProof="0" dirty="0">
                <a:ln>
                  <a:noFill/>
                </a:ln>
                <a:solidFill>
                  <a:schemeClr val="tx1"/>
                </a:solidFill>
                <a:effectLst/>
                <a:uLnTx/>
                <a:uFillTx/>
              </a:endParaRPr>
            </a:p>
          </p:txBody>
        </p:sp>
      </p:grpSp>
      <p:grpSp>
        <p:nvGrpSpPr>
          <p:cNvPr id="3" name="组合 2"/>
          <p:cNvGrpSpPr/>
          <p:nvPr/>
        </p:nvGrpSpPr>
        <p:grpSpPr>
          <a:xfrm>
            <a:off x="4499992" y="2644824"/>
            <a:ext cx="3168352" cy="861519"/>
            <a:chOff x="4499992" y="2644824"/>
            <a:chExt cx="3168352" cy="861519"/>
          </a:xfrm>
        </p:grpSpPr>
        <p:sp>
          <p:nvSpPr>
            <p:cNvPr id="37" name="íŝ1îḑê"/>
            <p:cNvSpPr>
              <a:spLocks/>
            </p:cNvSpPr>
            <p:nvPr/>
          </p:nvSpPr>
          <p:spPr bwMode="auto">
            <a:xfrm flipH="1">
              <a:off x="4499992" y="2644824"/>
              <a:ext cx="3168352" cy="861519"/>
            </a:xfrm>
            <a:custGeom>
              <a:avLst/>
              <a:gdLst>
                <a:gd name="T0" fmla="*/ 730 w 741"/>
                <a:gd name="T1" fmla="*/ 232 h 641"/>
                <a:gd name="T2" fmla="*/ 721 w 741"/>
                <a:gd name="T3" fmla="*/ 205 h 641"/>
                <a:gd name="T4" fmla="*/ 709 w 741"/>
                <a:gd name="T5" fmla="*/ 180 h 641"/>
                <a:gd name="T6" fmla="*/ 679 w 741"/>
                <a:gd name="T7" fmla="*/ 134 h 641"/>
                <a:gd name="T8" fmla="*/ 640 w 741"/>
                <a:gd name="T9" fmla="*/ 94 h 641"/>
                <a:gd name="T10" fmla="*/ 596 w 741"/>
                <a:gd name="T11" fmla="*/ 63 h 641"/>
                <a:gd name="T12" fmla="*/ 546 w 741"/>
                <a:gd name="T13" fmla="*/ 37 h 641"/>
                <a:gd name="T14" fmla="*/ 493 w 741"/>
                <a:gd name="T15" fmla="*/ 19 h 641"/>
                <a:gd name="T16" fmla="*/ 438 w 741"/>
                <a:gd name="T17" fmla="*/ 6 h 641"/>
                <a:gd name="T18" fmla="*/ 383 w 741"/>
                <a:gd name="T19" fmla="*/ 0 h 641"/>
                <a:gd name="T20" fmla="*/ 364 w 741"/>
                <a:gd name="T21" fmla="*/ 0 h 641"/>
                <a:gd name="T22" fmla="*/ 326 w 741"/>
                <a:gd name="T23" fmla="*/ 1 h 641"/>
                <a:gd name="T24" fmla="*/ 273 w 741"/>
                <a:gd name="T25" fmla="*/ 9 h 641"/>
                <a:gd name="T26" fmla="*/ 206 w 741"/>
                <a:gd name="T27" fmla="*/ 27 h 641"/>
                <a:gd name="T28" fmla="*/ 145 w 741"/>
                <a:gd name="T29" fmla="*/ 56 h 641"/>
                <a:gd name="T30" fmla="*/ 105 w 741"/>
                <a:gd name="T31" fmla="*/ 84 h 641"/>
                <a:gd name="T32" fmla="*/ 82 w 741"/>
                <a:gd name="T33" fmla="*/ 104 h 641"/>
                <a:gd name="T34" fmla="*/ 61 w 741"/>
                <a:gd name="T35" fmla="*/ 127 h 641"/>
                <a:gd name="T36" fmla="*/ 43 w 741"/>
                <a:gd name="T37" fmla="*/ 151 h 641"/>
                <a:gd name="T38" fmla="*/ 27 w 741"/>
                <a:gd name="T39" fmla="*/ 178 h 641"/>
                <a:gd name="T40" fmla="*/ 16 w 741"/>
                <a:gd name="T41" fmla="*/ 205 h 641"/>
                <a:gd name="T42" fmla="*/ 6 w 741"/>
                <a:gd name="T43" fmla="*/ 233 h 641"/>
                <a:gd name="T44" fmla="*/ 1 w 741"/>
                <a:gd name="T45" fmla="*/ 263 h 641"/>
                <a:gd name="T46" fmla="*/ 0 w 741"/>
                <a:gd name="T47" fmla="*/ 278 h 641"/>
                <a:gd name="T48" fmla="*/ 2 w 741"/>
                <a:gd name="T49" fmla="*/ 333 h 641"/>
                <a:gd name="T50" fmla="*/ 16 w 741"/>
                <a:gd name="T51" fmla="*/ 381 h 641"/>
                <a:gd name="T52" fmla="*/ 37 w 741"/>
                <a:gd name="T53" fmla="*/ 425 h 641"/>
                <a:gd name="T54" fmla="*/ 65 w 741"/>
                <a:gd name="T55" fmla="*/ 463 h 641"/>
                <a:gd name="T56" fmla="*/ 100 w 741"/>
                <a:gd name="T57" fmla="*/ 495 h 641"/>
                <a:gd name="T58" fmla="*/ 139 w 741"/>
                <a:gd name="T59" fmla="*/ 523 h 641"/>
                <a:gd name="T60" fmla="*/ 181 w 741"/>
                <a:gd name="T61" fmla="*/ 545 h 641"/>
                <a:gd name="T62" fmla="*/ 226 w 741"/>
                <a:gd name="T63" fmla="*/ 564 h 641"/>
                <a:gd name="T64" fmla="*/ 244 w 741"/>
                <a:gd name="T65" fmla="*/ 570 h 641"/>
                <a:gd name="T66" fmla="*/ 283 w 741"/>
                <a:gd name="T67" fmla="*/ 577 h 641"/>
                <a:gd name="T68" fmla="*/ 324 w 741"/>
                <a:gd name="T69" fmla="*/ 582 h 641"/>
                <a:gd name="T70" fmla="*/ 385 w 741"/>
                <a:gd name="T71" fmla="*/ 584 h 641"/>
                <a:gd name="T72" fmla="*/ 462 w 741"/>
                <a:gd name="T73" fmla="*/ 576 h 641"/>
                <a:gd name="T74" fmla="*/ 527 w 741"/>
                <a:gd name="T75" fmla="*/ 563 h 641"/>
                <a:gd name="T76" fmla="*/ 561 w 741"/>
                <a:gd name="T77" fmla="*/ 587 h 641"/>
                <a:gd name="T78" fmla="*/ 593 w 741"/>
                <a:gd name="T79" fmla="*/ 608 h 641"/>
                <a:gd name="T80" fmla="*/ 630 w 741"/>
                <a:gd name="T81" fmla="*/ 626 h 641"/>
                <a:gd name="T82" fmla="*/ 680 w 741"/>
                <a:gd name="T83" fmla="*/ 641 h 641"/>
                <a:gd name="T84" fmla="*/ 660 w 741"/>
                <a:gd name="T85" fmla="*/ 591 h 641"/>
                <a:gd name="T86" fmla="*/ 653 w 741"/>
                <a:gd name="T87" fmla="*/ 561 h 641"/>
                <a:gd name="T88" fmla="*/ 652 w 741"/>
                <a:gd name="T89" fmla="*/ 544 h 641"/>
                <a:gd name="T90" fmla="*/ 654 w 741"/>
                <a:gd name="T91" fmla="*/ 526 h 641"/>
                <a:gd name="T92" fmla="*/ 662 w 741"/>
                <a:gd name="T93" fmla="*/ 508 h 641"/>
                <a:gd name="T94" fmla="*/ 684 w 741"/>
                <a:gd name="T95" fmla="*/ 474 h 641"/>
                <a:gd name="T96" fmla="*/ 695 w 741"/>
                <a:gd name="T97" fmla="*/ 458 h 641"/>
                <a:gd name="T98" fmla="*/ 714 w 741"/>
                <a:gd name="T99" fmla="*/ 427 h 641"/>
                <a:gd name="T100" fmla="*/ 727 w 741"/>
                <a:gd name="T101" fmla="*/ 396 h 641"/>
                <a:gd name="T102" fmla="*/ 736 w 741"/>
                <a:gd name="T103" fmla="*/ 366 h 641"/>
                <a:gd name="T104" fmla="*/ 740 w 741"/>
                <a:gd name="T105" fmla="*/ 337 h 641"/>
                <a:gd name="T106" fmla="*/ 741 w 741"/>
                <a:gd name="T107" fmla="*/ 307 h 641"/>
                <a:gd name="T108" fmla="*/ 736 w 741"/>
                <a:gd name="T109" fmla="*/ 262 h 641"/>
                <a:gd name="T110" fmla="*/ 730 w 741"/>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1" h="641">
                  <a:moveTo>
                    <a:pt x="730" y="232"/>
                  </a:moveTo>
                  <a:lnTo>
                    <a:pt x="730" y="232"/>
                  </a:lnTo>
                  <a:lnTo>
                    <a:pt x="726" y="219"/>
                  </a:lnTo>
                  <a:lnTo>
                    <a:pt x="721" y="205"/>
                  </a:lnTo>
                  <a:lnTo>
                    <a:pt x="715" y="192"/>
                  </a:lnTo>
                  <a:lnTo>
                    <a:pt x="709" y="180"/>
                  </a:lnTo>
                  <a:lnTo>
                    <a:pt x="695" y="155"/>
                  </a:lnTo>
                  <a:lnTo>
                    <a:pt x="679" y="134"/>
                  </a:lnTo>
                  <a:lnTo>
                    <a:pt x="660" y="113"/>
                  </a:lnTo>
                  <a:lnTo>
                    <a:pt x="640" y="94"/>
                  </a:lnTo>
                  <a:lnTo>
                    <a:pt x="619" y="78"/>
                  </a:lnTo>
                  <a:lnTo>
                    <a:pt x="596" y="63"/>
                  </a:lnTo>
                  <a:lnTo>
                    <a:pt x="571" y="50"/>
                  </a:lnTo>
                  <a:lnTo>
                    <a:pt x="546" y="37"/>
                  </a:lnTo>
                  <a:lnTo>
                    <a:pt x="520" y="27"/>
                  </a:lnTo>
                  <a:lnTo>
                    <a:pt x="493" y="19"/>
                  </a:lnTo>
                  <a:lnTo>
                    <a:pt x="465" y="11"/>
                  </a:lnTo>
                  <a:lnTo>
                    <a:pt x="438" y="6"/>
                  </a:lnTo>
                  <a:lnTo>
                    <a:pt x="411" y="2"/>
                  </a:lnTo>
                  <a:lnTo>
                    <a:pt x="383" y="0"/>
                  </a:lnTo>
                  <a:lnTo>
                    <a:pt x="383" y="0"/>
                  </a:lnTo>
                  <a:lnTo>
                    <a:pt x="364" y="0"/>
                  </a:lnTo>
                  <a:lnTo>
                    <a:pt x="345" y="0"/>
                  </a:lnTo>
                  <a:lnTo>
                    <a:pt x="326" y="1"/>
                  </a:lnTo>
                  <a:lnTo>
                    <a:pt x="309" y="2"/>
                  </a:lnTo>
                  <a:lnTo>
                    <a:pt x="273" y="9"/>
                  </a:lnTo>
                  <a:lnTo>
                    <a:pt x="238" y="16"/>
                  </a:lnTo>
                  <a:lnTo>
                    <a:pt x="206" y="27"/>
                  </a:lnTo>
                  <a:lnTo>
                    <a:pt x="175" y="41"/>
                  </a:lnTo>
                  <a:lnTo>
                    <a:pt x="145" y="56"/>
                  </a:lnTo>
                  <a:lnTo>
                    <a:pt x="118" y="75"/>
                  </a:lnTo>
                  <a:lnTo>
                    <a:pt x="105" y="84"/>
                  </a:lnTo>
                  <a:lnTo>
                    <a:pt x="93" y="94"/>
                  </a:lnTo>
                  <a:lnTo>
                    <a:pt x="82" y="104"/>
                  </a:lnTo>
                  <a:lnTo>
                    <a:pt x="70" y="115"/>
                  </a:lnTo>
                  <a:lnTo>
                    <a:pt x="61" y="127"/>
                  </a:lnTo>
                  <a:lnTo>
                    <a:pt x="52" y="139"/>
                  </a:lnTo>
                  <a:lnTo>
                    <a:pt x="43" y="151"/>
                  </a:lnTo>
                  <a:lnTo>
                    <a:pt x="34" y="164"/>
                  </a:lnTo>
                  <a:lnTo>
                    <a:pt x="27" y="178"/>
                  </a:lnTo>
                  <a:lnTo>
                    <a:pt x="21" y="191"/>
                  </a:lnTo>
                  <a:lnTo>
                    <a:pt x="16" y="205"/>
                  </a:lnTo>
                  <a:lnTo>
                    <a:pt x="11" y="219"/>
                  </a:lnTo>
                  <a:lnTo>
                    <a:pt x="6" y="233"/>
                  </a:lnTo>
                  <a:lnTo>
                    <a:pt x="3" y="248"/>
                  </a:lnTo>
                  <a:lnTo>
                    <a:pt x="1" y="263"/>
                  </a:lnTo>
                  <a:lnTo>
                    <a:pt x="0" y="278"/>
                  </a:lnTo>
                  <a:lnTo>
                    <a:pt x="0" y="278"/>
                  </a:lnTo>
                  <a:lnTo>
                    <a:pt x="0" y="305"/>
                  </a:lnTo>
                  <a:lnTo>
                    <a:pt x="2" y="333"/>
                  </a:lnTo>
                  <a:lnTo>
                    <a:pt x="8" y="358"/>
                  </a:lnTo>
                  <a:lnTo>
                    <a:pt x="16" y="381"/>
                  </a:lnTo>
                  <a:lnTo>
                    <a:pt x="26" y="404"/>
                  </a:lnTo>
                  <a:lnTo>
                    <a:pt x="37" y="425"/>
                  </a:lnTo>
                  <a:lnTo>
                    <a:pt x="51" y="445"/>
                  </a:lnTo>
                  <a:lnTo>
                    <a:pt x="65" y="463"/>
                  </a:lnTo>
                  <a:lnTo>
                    <a:pt x="82" y="479"/>
                  </a:lnTo>
                  <a:lnTo>
                    <a:pt x="100" y="495"/>
                  </a:lnTo>
                  <a:lnTo>
                    <a:pt x="119" y="510"/>
                  </a:lnTo>
                  <a:lnTo>
                    <a:pt x="139" y="523"/>
                  </a:lnTo>
                  <a:lnTo>
                    <a:pt x="160" y="535"/>
                  </a:lnTo>
                  <a:lnTo>
                    <a:pt x="181" y="545"/>
                  </a:lnTo>
                  <a:lnTo>
                    <a:pt x="203" y="555"/>
                  </a:lnTo>
                  <a:lnTo>
                    <a:pt x="226" y="564"/>
                  </a:lnTo>
                  <a:lnTo>
                    <a:pt x="226" y="564"/>
                  </a:lnTo>
                  <a:lnTo>
                    <a:pt x="244" y="570"/>
                  </a:lnTo>
                  <a:lnTo>
                    <a:pt x="263" y="574"/>
                  </a:lnTo>
                  <a:lnTo>
                    <a:pt x="283" y="577"/>
                  </a:lnTo>
                  <a:lnTo>
                    <a:pt x="304" y="581"/>
                  </a:lnTo>
                  <a:lnTo>
                    <a:pt x="324" y="582"/>
                  </a:lnTo>
                  <a:lnTo>
                    <a:pt x="344" y="584"/>
                  </a:lnTo>
                  <a:lnTo>
                    <a:pt x="385" y="584"/>
                  </a:lnTo>
                  <a:lnTo>
                    <a:pt x="424" y="581"/>
                  </a:lnTo>
                  <a:lnTo>
                    <a:pt x="462" y="576"/>
                  </a:lnTo>
                  <a:lnTo>
                    <a:pt x="496" y="570"/>
                  </a:lnTo>
                  <a:lnTo>
                    <a:pt x="527" y="563"/>
                  </a:lnTo>
                  <a:lnTo>
                    <a:pt x="527" y="563"/>
                  </a:lnTo>
                  <a:lnTo>
                    <a:pt x="561" y="587"/>
                  </a:lnTo>
                  <a:lnTo>
                    <a:pt x="577" y="597"/>
                  </a:lnTo>
                  <a:lnTo>
                    <a:pt x="593" y="608"/>
                  </a:lnTo>
                  <a:lnTo>
                    <a:pt x="611" y="617"/>
                  </a:lnTo>
                  <a:lnTo>
                    <a:pt x="630" y="626"/>
                  </a:lnTo>
                  <a:lnTo>
                    <a:pt x="654" y="635"/>
                  </a:lnTo>
                  <a:lnTo>
                    <a:pt x="680" y="641"/>
                  </a:lnTo>
                  <a:lnTo>
                    <a:pt x="680" y="641"/>
                  </a:lnTo>
                  <a:lnTo>
                    <a:pt x="660" y="591"/>
                  </a:lnTo>
                  <a:lnTo>
                    <a:pt x="654" y="571"/>
                  </a:lnTo>
                  <a:lnTo>
                    <a:pt x="653" y="561"/>
                  </a:lnTo>
                  <a:lnTo>
                    <a:pt x="652" y="553"/>
                  </a:lnTo>
                  <a:lnTo>
                    <a:pt x="652" y="544"/>
                  </a:lnTo>
                  <a:lnTo>
                    <a:pt x="652" y="535"/>
                  </a:lnTo>
                  <a:lnTo>
                    <a:pt x="654" y="526"/>
                  </a:lnTo>
                  <a:lnTo>
                    <a:pt x="657" y="518"/>
                  </a:lnTo>
                  <a:lnTo>
                    <a:pt x="662" y="508"/>
                  </a:lnTo>
                  <a:lnTo>
                    <a:pt x="668" y="498"/>
                  </a:lnTo>
                  <a:lnTo>
                    <a:pt x="684" y="474"/>
                  </a:lnTo>
                  <a:lnTo>
                    <a:pt x="684" y="474"/>
                  </a:lnTo>
                  <a:lnTo>
                    <a:pt x="695" y="458"/>
                  </a:lnTo>
                  <a:lnTo>
                    <a:pt x="705" y="442"/>
                  </a:lnTo>
                  <a:lnTo>
                    <a:pt x="714" y="427"/>
                  </a:lnTo>
                  <a:lnTo>
                    <a:pt x="721" y="411"/>
                  </a:lnTo>
                  <a:lnTo>
                    <a:pt x="727" y="396"/>
                  </a:lnTo>
                  <a:lnTo>
                    <a:pt x="732" y="381"/>
                  </a:lnTo>
                  <a:lnTo>
                    <a:pt x="736" y="366"/>
                  </a:lnTo>
                  <a:lnTo>
                    <a:pt x="739" y="351"/>
                  </a:lnTo>
                  <a:lnTo>
                    <a:pt x="740" y="337"/>
                  </a:lnTo>
                  <a:lnTo>
                    <a:pt x="741" y="322"/>
                  </a:lnTo>
                  <a:lnTo>
                    <a:pt x="741" y="307"/>
                  </a:lnTo>
                  <a:lnTo>
                    <a:pt x="740" y="292"/>
                  </a:lnTo>
                  <a:lnTo>
                    <a:pt x="736" y="262"/>
                  </a:lnTo>
                  <a:lnTo>
                    <a:pt x="730" y="232"/>
                  </a:lnTo>
                  <a:lnTo>
                    <a:pt x="730" y="232"/>
                  </a:lnTo>
                  <a:close/>
                </a:path>
              </a:pathLst>
            </a:custGeom>
            <a:blipFill dpi="0" rotWithShape="1">
              <a:blip r:embed="rId2">
                <a:alphaModFix amt="76000"/>
              </a:blip>
              <a:srcRect/>
              <a:stretch>
                <a:fillRect/>
              </a:stretch>
            </a:blipFill>
            <a:ln>
              <a:noFill/>
            </a:ln>
            <a:extLst/>
          </p:spPr>
          <p:txBody>
            <a:bodyPr anchor="ctr"/>
            <a:lstStyle/>
            <a:p>
              <a:pPr algn="ctr"/>
              <a:endParaRPr/>
            </a:p>
          </p:txBody>
        </p:sp>
        <p:sp>
          <p:nvSpPr>
            <p:cNvPr id="39" name="TextBox 14"/>
            <p:cNvSpPr txBox="1"/>
            <p:nvPr/>
          </p:nvSpPr>
          <p:spPr>
            <a:xfrm>
              <a:off x="4932040" y="2788427"/>
              <a:ext cx="2520280" cy="523220"/>
            </a:xfrm>
            <a:prstGeom prst="rect">
              <a:avLst/>
            </a:prstGeom>
            <a:noFill/>
            <a:ln>
              <a:noFill/>
            </a:ln>
          </p:spPr>
          <p:txBody>
            <a:bodyPr wrap="square" rtlCol="0">
              <a:spAutoFit/>
            </a:bodyPr>
            <a:lstStyle>
              <a:defPPr>
                <a:defRPr lang="zh-CN"/>
              </a:defPPr>
              <a:lvl1pPr algn="just">
                <a:defRPr sz="900">
                  <a:solidFill>
                    <a:schemeClr val="bg1"/>
                  </a:solidFill>
                  <a:latin typeface="微软雅黑" pitchFamily="34" charset="-122"/>
                  <a:ea typeface="微软雅黑" pitchFamily="34" charset="-122"/>
                </a:defRPr>
              </a:lvl1pPr>
            </a:lstStyle>
            <a:p>
              <a:pPr lvl="0">
                <a:defRPr/>
              </a:pPr>
              <a:r>
                <a:rPr kumimoji="0" lang="zh-CN" altLang="en-US" sz="1400" b="0" i="0" u="none" strike="noStrike" kern="0" cap="none" spc="0" normalizeH="0" baseline="0" noProof="0" dirty="0" smtClean="0">
                  <a:ln>
                    <a:noFill/>
                  </a:ln>
                  <a:solidFill>
                    <a:schemeClr val="tx1"/>
                  </a:solidFill>
                  <a:effectLst/>
                  <a:uLnTx/>
                  <a:uFillTx/>
                </a:rPr>
                <a:t>是指原持有转让企业或被收购企业</a:t>
              </a:r>
              <a:r>
                <a:rPr kumimoji="0" lang="en-US" altLang="zh-CN" sz="1400" b="0" i="0" u="none" strike="noStrike" kern="0" cap="none" spc="0" normalizeH="0" baseline="0" noProof="0" dirty="0" smtClean="0">
                  <a:ln>
                    <a:noFill/>
                  </a:ln>
                  <a:solidFill>
                    <a:schemeClr val="tx1"/>
                  </a:solidFill>
                  <a:effectLst/>
                  <a:uLnTx/>
                  <a:uFillTx/>
                </a:rPr>
                <a:t>20%</a:t>
              </a:r>
              <a:r>
                <a:rPr kumimoji="0" lang="zh-CN" altLang="en-US" sz="1400" b="0" i="0" u="none" strike="noStrike" kern="0" cap="none" spc="0" normalizeH="0" baseline="0" noProof="0" dirty="0" smtClean="0">
                  <a:ln>
                    <a:noFill/>
                  </a:ln>
                  <a:solidFill>
                    <a:schemeClr val="tx1"/>
                  </a:solidFill>
                  <a:effectLst/>
                  <a:uLnTx/>
                  <a:uFillTx/>
                </a:rPr>
                <a:t>以上股权的股东</a:t>
              </a:r>
              <a:endParaRPr kumimoji="0" lang="en-US" altLang="zh-CN" sz="1400" b="0" i="0" u="none" strike="noStrike" kern="0" cap="none" spc="0" normalizeH="0" baseline="0" noProof="0" dirty="0">
                <a:ln>
                  <a:noFill/>
                </a:ln>
                <a:solidFill>
                  <a:schemeClr val="tx1"/>
                </a:solidFill>
                <a:effectLst/>
                <a:uLnTx/>
                <a:uFillTx/>
              </a:endParaRPr>
            </a:p>
          </p:txBody>
        </p:sp>
      </p:grpSp>
    </p:spTree>
    <p:extLst>
      <p:ext uri="{BB962C8B-B14F-4D97-AF65-F5344CB8AC3E}">
        <p14:creationId xmlns:p14="http://schemas.microsoft.com/office/powerpoint/2010/main" val="1628730877"/>
      </p:ext>
    </p:extLst>
  </p:cSld>
  <p:clrMapOvr>
    <a:masterClrMapping/>
  </p:clrMapOvr>
  <mc:AlternateContent xmlns:mc="http://schemas.openxmlformats.org/markup-compatibility/2006" xmlns:p14="http://schemas.microsoft.com/office/powerpoint/2010/main">
    <mc:Choice Requires="p14">
      <p:transition spd="slow" p14:dur="2000" advTm="0">
        <p14:ferris dir="l"/>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2" fill="hold" grpId="0" nodeType="afterEffect">
                                  <p:stCondLst>
                                    <p:cond delay="0"/>
                                  </p:stCondLst>
                                  <p:childTnLst>
                                    <p:set>
                                      <p:cBhvr>
                                        <p:cTn id="6" dur="1" fill="hold">
                                          <p:stCondLst>
                                            <p:cond delay="0"/>
                                          </p:stCondLst>
                                        </p:cTn>
                                        <p:tgtEl>
                                          <p:spTgt spid="49"/>
                                        </p:tgtEl>
                                        <p:attrNameLst>
                                          <p:attrName>style.visibility</p:attrName>
                                        </p:attrNameLst>
                                      </p:cBhvr>
                                      <p:to>
                                        <p:strVal val="visible"/>
                                      </p:to>
                                    </p:set>
                                    <p:animEffect transition="in" filter="wipe(right)">
                                      <p:cBhvr>
                                        <p:cTn id="7" dur="500"/>
                                        <p:tgtEl>
                                          <p:spTgt spid="49"/>
                                        </p:tgtEl>
                                      </p:cBhvr>
                                    </p:animEffect>
                                  </p:childTnLst>
                                </p:cTn>
                              </p:par>
                              <p:par>
                                <p:cTn id="8" presetID="42" presetClass="entr" presetSubtype="0" fill="hold" nodeType="withEffect">
                                  <p:stCondLst>
                                    <p:cond delay="0"/>
                                  </p:stCondLst>
                                  <p:childTnLst>
                                    <p:set>
                                      <p:cBhvr>
                                        <p:cTn id="9" dur="1" fill="hold">
                                          <p:stCondLst>
                                            <p:cond delay="0"/>
                                          </p:stCondLst>
                                        </p:cTn>
                                        <p:tgtEl>
                                          <p:spTgt spid="4"/>
                                        </p:tgtEl>
                                        <p:attrNameLst>
                                          <p:attrName>style.visibility</p:attrName>
                                        </p:attrNameLst>
                                      </p:cBhvr>
                                      <p:to>
                                        <p:strVal val="visible"/>
                                      </p:to>
                                    </p:set>
                                    <p:animEffect transition="in" filter="fade">
                                      <p:cBhvr>
                                        <p:cTn id="10" dur="1000"/>
                                        <p:tgtEl>
                                          <p:spTgt spid="4"/>
                                        </p:tgtEl>
                                      </p:cBhvr>
                                    </p:animEffect>
                                    <p:anim calcmode="lin" valueType="num">
                                      <p:cBhvr>
                                        <p:cTn id="11" dur="1000" fill="hold"/>
                                        <p:tgtEl>
                                          <p:spTgt spid="4"/>
                                        </p:tgtEl>
                                        <p:attrNameLst>
                                          <p:attrName>ppt_x</p:attrName>
                                        </p:attrNameLst>
                                      </p:cBhvr>
                                      <p:tavLst>
                                        <p:tav tm="0">
                                          <p:val>
                                            <p:strVal val="#ppt_x"/>
                                          </p:val>
                                        </p:tav>
                                        <p:tav tm="100000">
                                          <p:val>
                                            <p:strVal val="#ppt_x"/>
                                          </p:val>
                                        </p:tav>
                                      </p:tavLst>
                                    </p:anim>
                                    <p:anim calcmode="lin" valueType="num">
                                      <p:cBhvr>
                                        <p:cTn id="12" dur="1000" fill="hold"/>
                                        <p:tgtEl>
                                          <p:spTgt spid="4"/>
                                        </p:tgtEl>
                                        <p:attrNameLst>
                                          <p:attrName>ppt_y</p:attrName>
                                        </p:attrNameLst>
                                      </p:cBhvr>
                                      <p:tavLst>
                                        <p:tav tm="0">
                                          <p:val>
                                            <p:strVal val="#ppt_y+.1"/>
                                          </p:val>
                                        </p:tav>
                                        <p:tav tm="100000">
                                          <p:val>
                                            <p:strVal val="#ppt_y"/>
                                          </p:val>
                                        </p:tav>
                                      </p:tavLst>
                                    </p:anim>
                                  </p:childTnLst>
                                </p:cTn>
                              </p:par>
                            </p:childTnLst>
                          </p:cTn>
                        </p:par>
                        <p:par>
                          <p:cTn id="13" fill="hold">
                            <p:stCondLst>
                              <p:cond delay="1000"/>
                            </p:stCondLst>
                            <p:childTnLst>
                              <p:par>
                                <p:cTn id="14" presetID="53" presetClass="entr" presetSubtype="16" fill="hold" nodeType="afterEffect">
                                  <p:stCondLst>
                                    <p:cond delay="1000"/>
                                  </p:stCondLst>
                                  <p:childTnLst>
                                    <p:set>
                                      <p:cBhvr>
                                        <p:cTn id="15" dur="1" fill="hold">
                                          <p:stCondLst>
                                            <p:cond delay="0"/>
                                          </p:stCondLst>
                                        </p:cTn>
                                        <p:tgtEl>
                                          <p:spTgt spid="2"/>
                                        </p:tgtEl>
                                        <p:attrNameLst>
                                          <p:attrName>style.visibility</p:attrName>
                                        </p:attrNameLst>
                                      </p:cBhvr>
                                      <p:to>
                                        <p:strVal val="visible"/>
                                      </p:to>
                                    </p:set>
                                    <p:anim calcmode="lin" valueType="num">
                                      <p:cBhvr>
                                        <p:cTn id="16" dur="500" fill="hold"/>
                                        <p:tgtEl>
                                          <p:spTgt spid="2"/>
                                        </p:tgtEl>
                                        <p:attrNameLst>
                                          <p:attrName>ppt_w</p:attrName>
                                        </p:attrNameLst>
                                      </p:cBhvr>
                                      <p:tavLst>
                                        <p:tav tm="0">
                                          <p:val>
                                            <p:fltVal val="0"/>
                                          </p:val>
                                        </p:tav>
                                        <p:tav tm="100000">
                                          <p:val>
                                            <p:strVal val="#ppt_w"/>
                                          </p:val>
                                        </p:tav>
                                      </p:tavLst>
                                    </p:anim>
                                    <p:anim calcmode="lin" valueType="num">
                                      <p:cBhvr>
                                        <p:cTn id="17" dur="500" fill="hold"/>
                                        <p:tgtEl>
                                          <p:spTgt spid="2"/>
                                        </p:tgtEl>
                                        <p:attrNameLst>
                                          <p:attrName>ppt_h</p:attrName>
                                        </p:attrNameLst>
                                      </p:cBhvr>
                                      <p:tavLst>
                                        <p:tav tm="0">
                                          <p:val>
                                            <p:fltVal val="0"/>
                                          </p:val>
                                        </p:tav>
                                        <p:tav tm="100000">
                                          <p:val>
                                            <p:strVal val="#ppt_h"/>
                                          </p:val>
                                        </p:tav>
                                      </p:tavLst>
                                    </p:anim>
                                    <p:animEffect transition="in" filter="fade">
                                      <p:cBhvr>
                                        <p:cTn id="18" dur="500"/>
                                        <p:tgtEl>
                                          <p:spTgt spid="2"/>
                                        </p:tgtEl>
                                      </p:cBhvr>
                                    </p:animEffect>
                                  </p:childTnLst>
                                </p:cTn>
                              </p:par>
                            </p:childTnLst>
                          </p:cTn>
                        </p:par>
                        <p:par>
                          <p:cTn id="19" fill="hold">
                            <p:stCondLst>
                              <p:cond delay="2500"/>
                            </p:stCondLst>
                            <p:childTnLst>
                              <p:par>
                                <p:cTn id="20" presetID="22" presetClass="entr" presetSubtype="2" fill="hold" grpId="0" nodeType="afterEffect">
                                  <p:stCondLst>
                                    <p:cond delay="1500"/>
                                  </p:stCondLst>
                                  <p:childTnLst>
                                    <p:set>
                                      <p:cBhvr>
                                        <p:cTn id="21" dur="1" fill="hold">
                                          <p:stCondLst>
                                            <p:cond delay="0"/>
                                          </p:stCondLst>
                                        </p:cTn>
                                        <p:tgtEl>
                                          <p:spTgt spid="33"/>
                                        </p:tgtEl>
                                        <p:attrNameLst>
                                          <p:attrName>style.visibility</p:attrName>
                                        </p:attrNameLst>
                                      </p:cBhvr>
                                      <p:to>
                                        <p:strVal val="visible"/>
                                      </p:to>
                                    </p:set>
                                    <p:animEffect transition="in" filter="wipe(right)">
                                      <p:cBhvr>
                                        <p:cTn id="22" dur="500"/>
                                        <p:tgtEl>
                                          <p:spTgt spid="33"/>
                                        </p:tgtEl>
                                      </p:cBhvr>
                                    </p:animEffect>
                                  </p:childTnLst>
                                </p:cTn>
                              </p:par>
                            </p:childTnLst>
                          </p:cTn>
                        </p:par>
                        <p:par>
                          <p:cTn id="23" fill="hold">
                            <p:stCondLst>
                              <p:cond delay="4500"/>
                            </p:stCondLst>
                            <p:childTnLst>
                              <p:par>
                                <p:cTn id="24" presetID="53" presetClass="entr" presetSubtype="16" fill="hold" nodeType="afterEffect">
                                  <p:stCondLst>
                                    <p:cond delay="1000"/>
                                  </p:stCondLst>
                                  <p:childTnLst>
                                    <p:set>
                                      <p:cBhvr>
                                        <p:cTn id="25" dur="1" fill="hold">
                                          <p:stCondLst>
                                            <p:cond delay="0"/>
                                          </p:stCondLst>
                                        </p:cTn>
                                        <p:tgtEl>
                                          <p:spTgt spid="3"/>
                                        </p:tgtEl>
                                        <p:attrNameLst>
                                          <p:attrName>style.visibility</p:attrName>
                                        </p:attrNameLst>
                                      </p:cBhvr>
                                      <p:to>
                                        <p:strVal val="visible"/>
                                      </p:to>
                                    </p:set>
                                    <p:anim calcmode="lin" valueType="num">
                                      <p:cBhvr>
                                        <p:cTn id="26" dur="500" fill="hold"/>
                                        <p:tgtEl>
                                          <p:spTgt spid="3"/>
                                        </p:tgtEl>
                                        <p:attrNameLst>
                                          <p:attrName>ppt_w</p:attrName>
                                        </p:attrNameLst>
                                      </p:cBhvr>
                                      <p:tavLst>
                                        <p:tav tm="0">
                                          <p:val>
                                            <p:fltVal val="0"/>
                                          </p:val>
                                        </p:tav>
                                        <p:tav tm="100000">
                                          <p:val>
                                            <p:strVal val="#ppt_w"/>
                                          </p:val>
                                        </p:tav>
                                      </p:tavLst>
                                    </p:anim>
                                    <p:anim calcmode="lin" valueType="num">
                                      <p:cBhvr>
                                        <p:cTn id="27" dur="500" fill="hold"/>
                                        <p:tgtEl>
                                          <p:spTgt spid="3"/>
                                        </p:tgtEl>
                                        <p:attrNameLst>
                                          <p:attrName>ppt_h</p:attrName>
                                        </p:attrNameLst>
                                      </p:cBhvr>
                                      <p:tavLst>
                                        <p:tav tm="0">
                                          <p:val>
                                            <p:fltVal val="0"/>
                                          </p:val>
                                        </p:tav>
                                        <p:tav tm="100000">
                                          <p:val>
                                            <p:strVal val="#ppt_h"/>
                                          </p:val>
                                        </p:tav>
                                      </p:tavLst>
                                    </p:anim>
                                    <p:animEffect transition="in" filter="fade">
                                      <p:cBhvr>
                                        <p:cTn id="28"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 grpId="0"/>
      <p:bldP spid="33"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3" descr="D:\ppt\4\水彩1\水彩晕染效果PPT背景图片\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35596" y="1001750"/>
            <a:ext cx="7272808" cy="3360657"/>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p:cNvSpPr txBox="1"/>
          <p:nvPr/>
        </p:nvSpPr>
        <p:spPr>
          <a:xfrm>
            <a:off x="1246933" y="1409278"/>
            <a:ext cx="6264696" cy="2654575"/>
          </a:xfrm>
          <a:prstGeom prst="rect">
            <a:avLst/>
          </a:prstGeom>
          <a:noFill/>
        </p:spPr>
        <p:txBody>
          <a:bodyPr wrap="square" lIns="68584" tIns="34291" rIns="68584" bIns="34291" rtlCol="0">
            <a:spAutoFit/>
          </a:bodyPr>
          <a:lstStyle/>
          <a:p>
            <a:pPr indent="457200" algn="just" eaLnBrk="0" hangingPunct="0">
              <a:lnSpc>
                <a:spcPct val="150000"/>
              </a:lnSpc>
            </a:pPr>
            <a:r>
              <a:rPr lang="zh-CN" altLang="en-US" sz="2800" dirty="0">
                <a:solidFill>
                  <a:schemeClr val="tx1">
                    <a:lumMod val="95000"/>
                    <a:lumOff val="5000"/>
                  </a:schemeClr>
                </a:solidFill>
                <a:latin typeface="微软雅黑" pitchFamily="34" charset="-122"/>
                <a:ea typeface="微软雅黑" pitchFamily="34" charset="-122"/>
                <a:sym typeface="微软雅黑" pitchFamily="34" charset="-122"/>
              </a:rPr>
              <a:t>企业重组符合财税</a:t>
            </a:r>
            <a:r>
              <a:rPr lang="en-US" altLang="zh-CN" sz="2800" dirty="0">
                <a:solidFill>
                  <a:schemeClr val="tx1">
                    <a:lumMod val="95000"/>
                    <a:lumOff val="5000"/>
                  </a:schemeClr>
                </a:solidFill>
                <a:latin typeface="微软雅黑" pitchFamily="34" charset="-122"/>
                <a:ea typeface="微软雅黑" pitchFamily="34" charset="-122"/>
                <a:sym typeface="微软雅黑" pitchFamily="34" charset="-122"/>
              </a:rPr>
              <a:t>〔2009〕59</a:t>
            </a:r>
            <a:r>
              <a:rPr lang="zh-CN" altLang="en-US" sz="2800" dirty="0">
                <a:solidFill>
                  <a:schemeClr val="tx1">
                    <a:lumMod val="95000"/>
                    <a:lumOff val="5000"/>
                  </a:schemeClr>
                </a:solidFill>
                <a:latin typeface="微软雅黑" pitchFamily="34" charset="-122"/>
                <a:ea typeface="微软雅黑" pitchFamily="34" charset="-122"/>
                <a:sym typeface="微软雅黑" pitchFamily="34" charset="-122"/>
              </a:rPr>
              <a:t>号第五条规定条件的，交易各方对其交易中的</a:t>
            </a:r>
            <a:r>
              <a:rPr lang="zh-CN" altLang="en-US" sz="2800" b="1" dirty="0">
                <a:solidFill>
                  <a:srgbClr val="0070C0"/>
                </a:solidFill>
                <a:latin typeface="微软雅黑" pitchFamily="34" charset="-122"/>
                <a:ea typeface="微软雅黑" pitchFamily="34" charset="-122"/>
                <a:sym typeface="微软雅黑" pitchFamily="34" charset="-122"/>
              </a:rPr>
              <a:t>股权支付部分</a:t>
            </a:r>
            <a:r>
              <a:rPr lang="zh-CN" altLang="en-US" sz="2800" dirty="0">
                <a:solidFill>
                  <a:schemeClr val="tx1">
                    <a:lumMod val="95000"/>
                    <a:lumOff val="5000"/>
                  </a:schemeClr>
                </a:solidFill>
                <a:latin typeface="微软雅黑" pitchFamily="34" charset="-122"/>
                <a:ea typeface="微软雅黑" pitchFamily="34" charset="-122"/>
                <a:sym typeface="微软雅黑" pitchFamily="34" charset="-122"/>
              </a:rPr>
              <a:t>，可以按以下规定进行特殊性税务处理：</a:t>
            </a:r>
          </a:p>
        </p:txBody>
      </p:sp>
      <p:sp>
        <p:nvSpPr>
          <p:cNvPr id="9" name="圆角矩形 8"/>
          <p:cNvSpPr/>
          <p:nvPr/>
        </p:nvSpPr>
        <p:spPr>
          <a:xfrm>
            <a:off x="935596" y="1001750"/>
            <a:ext cx="7272808" cy="337020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1" name="组合 10"/>
          <p:cNvGrpSpPr/>
          <p:nvPr/>
        </p:nvGrpSpPr>
        <p:grpSpPr>
          <a:xfrm>
            <a:off x="1403648" y="699542"/>
            <a:ext cx="5112568" cy="557194"/>
            <a:chOff x="947324" y="607654"/>
            <a:chExt cx="2736304" cy="557194"/>
          </a:xfrm>
        </p:grpSpPr>
        <p:sp>
          <p:nvSpPr>
            <p:cNvPr id="12" name="圆角矩形 11"/>
            <p:cNvSpPr/>
            <p:nvPr/>
          </p:nvSpPr>
          <p:spPr>
            <a:xfrm>
              <a:off x="947324" y="607654"/>
              <a:ext cx="2400540" cy="557194"/>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12"/>
            <p:cNvSpPr txBox="1"/>
            <p:nvPr/>
          </p:nvSpPr>
          <p:spPr>
            <a:xfrm>
              <a:off x="1259632" y="634282"/>
              <a:ext cx="2423996" cy="523137"/>
            </a:xfrm>
            <a:prstGeom prst="rect">
              <a:avLst/>
            </a:prstGeom>
            <a:noFill/>
          </p:spPr>
          <p:txBody>
            <a:bodyPr wrap="square" lIns="91361" tIns="45679" rIns="91361" bIns="45679">
              <a:spAutoFit/>
            </a:bodyPr>
            <a:lstStyle/>
            <a:p>
              <a:pPr>
                <a:defRPr/>
              </a:pPr>
              <a:r>
                <a:rPr lang="zh-CN" altLang="en-US" sz="2800" b="1" dirty="0" smtClean="0">
                  <a:solidFill>
                    <a:schemeClr val="bg1"/>
                  </a:solidFill>
                  <a:latin typeface="微软雅黑" pitchFamily="34" charset="-122"/>
                  <a:ea typeface="微软雅黑" pitchFamily="34" charset="-122"/>
                </a:rPr>
                <a:t>特殊性税务</a:t>
              </a:r>
              <a:r>
                <a:rPr lang="zh-CN" altLang="en-US" sz="2800" b="1" dirty="0">
                  <a:solidFill>
                    <a:schemeClr val="bg1"/>
                  </a:solidFill>
                  <a:latin typeface="微软雅黑" pitchFamily="34" charset="-122"/>
                  <a:ea typeface="微软雅黑" pitchFamily="34" charset="-122"/>
                </a:rPr>
                <a:t>处理</a:t>
              </a:r>
              <a:endParaRPr lang="zh-CN" altLang="en-US" b="1" dirty="0">
                <a:solidFill>
                  <a:schemeClr val="bg1"/>
                </a:solidFill>
                <a:latin typeface="微软雅黑" pitchFamily="34" charset="-122"/>
                <a:ea typeface="微软雅黑" pitchFamily="34" charset="-122"/>
              </a:endParaRPr>
            </a:p>
          </p:txBody>
        </p:sp>
      </p:grpSp>
      <p:grpSp>
        <p:nvGrpSpPr>
          <p:cNvPr id="14" name="组合 13">
            <a:extLst>
              <a:ext uri="{FF2B5EF4-FFF2-40B4-BE49-F238E27FC236}">
                <a16:creationId xmlns:a16="http://schemas.microsoft.com/office/drawing/2014/main" xmlns="" id="{F76B9A0A-558A-4A8D-9DBC-395C5958B683}"/>
              </a:ext>
            </a:extLst>
          </p:cNvPr>
          <p:cNvGrpSpPr/>
          <p:nvPr/>
        </p:nvGrpSpPr>
        <p:grpSpPr>
          <a:xfrm rot="20675447">
            <a:off x="5288605" y="2419916"/>
            <a:ext cx="3499370" cy="1898829"/>
            <a:chOff x="812493" y="1298947"/>
            <a:chExt cx="6862148" cy="3384233"/>
          </a:xfrm>
        </p:grpSpPr>
        <p:sp>
          <p:nvSpPr>
            <p:cNvPr id="15" name="任意多边形: 形状 63">
              <a:extLst>
                <a:ext uri="{FF2B5EF4-FFF2-40B4-BE49-F238E27FC236}">
                  <a16:creationId xmlns:a16="http://schemas.microsoft.com/office/drawing/2014/main" xmlns="" id="{0F77AF49-E103-431A-BAA0-B65B69373386}"/>
                </a:ext>
              </a:extLst>
            </p:cNvPr>
            <p:cNvSpPr>
              <a:spLocks/>
            </p:cNvSpPr>
            <p:nvPr/>
          </p:nvSpPr>
          <p:spPr bwMode="auto">
            <a:xfrm rot="1715850">
              <a:off x="812493" y="3764350"/>
              <a:ext cx="3665024" cy="918830"/>
            </a:xfrm>
            <a:custGeom>
              <a:avLst/>
              <a:gdLst>
                <a:gd name="T0" fmla="*/ 229 w 695"/>
                <a:gd name="T1" fmla="*/ 157 h 174"/>
                <a:gd name="T2" fmla="*/ 338 w 695"/>
                <a:gd name="T3" fmla="*/ 173 h 174"/>
                <a:gd name="T4" fmla="*/ 395 w 695"/>
                <a:gd name="T5" fmla="*/ 157 h 174"/>
                <a:gd name="T6" fmla="*/ 273 w 695"/>
                <a:gd name="T7" fmla="*/ 86 h 174"/>
                <a:gd name="T8" fmla="*/ 273 w 695"/>
                <a:gd name="T9" fmla="*/ 72 h 174"/>
                <a:gd name="T10" fmla="*/ 355 w 695"/>
                <a:gd name="T11" fmla="*/ 82 h 174"/>
                <a:gd name="T12" fmla="*/ 493 w 695"/>
                <a:gd name="T13" fmla="*/ 99 h 174"/>
                <a:gd name="T14" fmla="*/ 563 w 695"/>
                <a:gd name="T15" fmla="*/ 86 h 174"/>
                <a:gd name="T16" fmla="*/ 534 w 695"/>
                <a:gd name="T17" fmla="*/ 47 h 174"/>
                <a:gd name="T18" fmla="*/ 569 w 695"/>
                <a:gd name="T19" fmla="*/ 32 h 174"/>
                <a:gd name="T20" fmla="*/ 656 w 695"/>
                <a:gd name="T21" fmla="*/ 39 h 174"/>
                <a:gd name="T22" fmla="*/ 653 w 695"/>
                <a:gd name="T23" fmla="*/ 8 h 174"/>
                <a:gd name="T24" fmla="*/ 656 w 695"/>
                <a:gd name="T25" fmla="*/ 4 h 174"/>
                <a:gd name="T26" fmla="*/ 677 w 695"/>
                <a:gd name="T27" fmla="*/ 3 h 174"/>
                <a:gd name="T28" fmla="*/ 689 w 695"/>
                <a:gd name="T29" fmla="*/ 2 h 174"/>
                <a:gd name="T30" fmla="*/ 656 w 695"/>
                <a:gd name="T31" fmla="*/ 1 h 174"/>
                <a:gd name="T32" fmla="*/ 645 w 695"/>
                <a:gd name="T33" fmla="*/ 8 h 174"/>
                <a:gd name="T34" fmla="*/ 652 w 695"/>
                <a:gd name="T35" fmla="*/ 28 h 174"/>
                <a:gd name="T36" fmla="*/ 633 w 695"/>
                <a:gd name="T37" fmla="*/ 32 h 174"/>
                <a:gd name="T38" fmla="*/ 631 w 695"/>
                <a:gd name="T39" fmla="*/ 31 h 174"/>
                <a:gd name="T40" fmla="*/ 623 w 695"/>
                <a:gd name="T41" fmla="*/ 29 h 174"/>
                <a:gd name="T42" fmla="*/ 588 w 695"/>
                <a:gd name="T43" fmla="*/ 27 h 174"/>
                <a:gd name="T44" fmla="*/ 573 w 695"/>
                <a:gd name="T45" fmla="*/ 24 h 174"/>
                <a:gd name="T46" fmla="*/ 562 w 695"/>
                <a:gd name="T47" fmla="*/ 22 h 174"/>
                <a:gd name="T48" fmla="*/ 532 w 695"/>
                <a:gd name="T49" fmla="*/ 21 h 174"/>
                <a:gd name="T50" fmla="*/ 498 w 695"/>
                <a:gd name="T51" fmla="*/ 36 h 174"/>
                <a:gd name="T52" fmla="*/ 500 w 695"/>
                <a:gd name="T53" fmla="*/ 43 h 174"/>
                <a:gd name="T54" fmla="*/ 516 w 695"/>
                <a:gd name="T55" fmla="*/ 47 h 174"/>
                <a:gd name="T56" fmla="*/ 509 w 695"/>
                <a:gd name="T57" fmla="*/ 51 h 174"/>
                <a:gd name="T58" fmla="*/ 529 w 695"/>
                <a:gd name="T59" fmla="*/ 74 h 174"/>
                <a:gd name="T60" fmla="*/ 535 w 695"/>
                <a:gd name="T61" fmla="*/ 83 h 174"/>
                <a:gd name="T62" fmla="*/ 515 w 695"/>
                <a:gd name="T63" fmla="*/ 91 h 174"/>
                <a:gd name="T64" fmla="*/ 466 w 695"/>
                <a:gd name="T65" fmla="*/ 86 h 174"/>
                <a:gd name="T66" fmla="*/ 444 w 695"/>
                <a:gd name="T67" fmla="*/ 84 h 174"/>
                <a:gd name="T68" fmla="*/ 435 w 695"/>
                <a:gd name="T69" fmla="*/ 82 h 174"/>
                <a:gd name="T70" fmla="*/ 418 w 695"/>
                <a:gd name="T71" fmla="*/ 82 h 174"/>
                <a:gd name="T72" fmla="*/ 383 w 695"/>
                <a:gd name="T73" fmla="*/ 77 h 174"/>
                <a:gd name="T74" fmla="*/ 346 w 695"/>
                <a:gd name="T75" fmla="*/ 71 h 174"/>
                <a:gd name="T76" fmla="*/ 307 w 695"/>
                <a:gd name="T77" fmla="*/ 68 h 174"/>
                <a:gd name="T78" fmla="*/ 240 w 695"/>
                <a:gd name="T79" fmla="*/ 69 h 174"/>
                <a:gd name="T80" fmla="*/ 241 w 695"/>
                <a:gd name="T81" fmla="*/ 78 h 174"/>
                <a:gd name="T82" fmla="*/ 247 w 695"/>
                <a:gd name="T83" fmla="*/ 84 h 174"/>
                <a:gd name="T84" fmla="*/ 245 w 695"/>
                <a:gd name="T85" fmla="*/ 86 h 174"/>
                <a:gd name="T86" fmla="*/ 269 w 695"/>
                <a:gd name="T87" fmla="*/ 98 h 174"/>
                <a:gd name="T88" fmla="*/ 293 w 695"/>
                <a:gd name="T89" fmla="*/ 111 h 174"/>
                <a:gd name="T90" fmla="*/ 308 w 695"/>
                <a:gd name="T91" fmla="*/ 118 h 174"/>
                <a:gd name="T92" fmla="*/ 332 w 695"/>
                <a:gd name="T93" fmla="*/ 128 h 174"/>
                <a:gd name="T94" fmla="*/ 352 w 695"/>
                <a:gd name="T95" fmla="*/ 144 h 174"/>
                <a:gd name="T96" fmla="*/ 371 w 695"/>
                <a:gd name="T97" fmla="*/ 156 h 174"/>
                <a:gd name="T98" fmla="*/ 370 w 695"/>
                <a:gd name="T99" fmla="*/ 167 h 174"/>
                <a:gd name="T100" fmla="*/ 281 w 695"/>
                <a:gd name="T101" fmla="*/ 157 h 174"/>
                <a:gd name="T102" fmla="*/ 249 w 695"/>
                <a:gd name="T103" fmla="*/ 152 h 174"/>
                <a:gd name="T104" fmla="*/ 160 w 695"/>
                <a:gd name="T105" fmla="*/ 140 h 174"/>
                <a:gd name="T106" fmla="*/ 79 w 695"/>
                <a:gd name="T107" fmla="*/ 123 h 174"/>
                <a:gd name="T108" fmla="*/ 656 w 695"/>
                <a:gd name="T109" fmla="*/ 33 h 174"/>
                <a:gd name="T110" fmla="*/ 648 w 695"/>
                <a:gd name="T111" fmla="*/ 5 h 174"/>
                <a:gd name="T112" fmla="*/ 655 w 695"/>
                <a:gd name="T113" fmla="*/ 33 h 174"/>
                <a:gd name="T114" fmla="*/ 648 w 695"/>
                <a:gd name="T115" fmla="*/ 37 h 174"/>
                <a:gd name="T116" fmla="*/ 535 w 695"/>
                <a:gd name="T117" fmla="*/ 92 h 1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695" h="174">
                  <a:moveTo>
                    <a:pt x="78" y="130"/>
                  </a:moveTo>
                  <a:cubicBezTo>
                    <a:pt x="88" y="132"/>
                    <a:pt x="101" y="134"/>
                    <a:pt x="109" y="136"/>
                  </a:cubicBezTo>
                  <a:cubicBezTo>
                    <a:pt x="147" y="143"/>
                    <a:pt x="179" y="151"/>
                    <a:pt x="220" y="157"/>
                  </a:cubicBezTo>
                  <a:cubicBezTo>
                    <a:pt x="219" y="157"/>
                    <a:pt x="222" y="157"/>
                    <a:pt x="225" y="157"/>
                  </a:cubicBezTo>
                  <a:cubicBezTo>
                    <a:pt x="224" y="157"/>
                    <a:pt x="224" y="157"/>
                    <a:pt x="224" y="157"/>
                  </a:cubicBezTo>
                  <a:cubicBezTo>
                    <a:pt x="229" y="157"/>
                    <a:pt x="229" y="157"/>
                    <a:pt x="229" y="157"/>
                  </a:cubicBezTo>
                  <a:cubicBezTo>
                    <a:pt x="232" y="157"/>
                    <a:pt x="229" y="158"/>
                    <a:pt x="226" y="158"/>
                  </a:cubicBezTo>
                  <a:cubicBezTo>
                    <a:pt x="242" y="160"/>
                    <a:pt x="257" y="162"/>
                    <a:pt x="272" y="165"/>
                  </a:cubicBezTo>
                  <a:cubicBezTo>
                    <a:pt x="275" y="164"/>
                    <a:pt x="280" y="166"/>
                    <a:pt x="283" y="165"/>
                  </a:cubicBezTo>
                  <a:cubicBezTo>
                    <a:pt x="283" y="166"/>
                    <a:pt x="283" y="166"/>
                    <a:pt x="282" y="166"/>
                  </a:cubicBezTo>
                  <a:cubicBezTo>
                    <a:pt x="294" y="167"/>
                    <a:pt x="295" y="167"/>
                    <a:pt x="303" y="169"/>
                  </a:cubicBezTo>
                  <a:cubicBezTo>
                    <a:pt x="314" y="171"/>
                    <a:pt x="325" y="172"/>
                    <a:pt x="338" y="173"/>
                  </a:cubicBezTo>
                  <a:cubicBezTo>
                    <a:pt x="346" y="174"/>
                    <a:pt x="351" y="174"/>
                    <a:pt x="366" y="173"/>
                  </a:cubicBezTo>
                  <a:cubicBezTo>
                    <a:pt x="367" y="173"/>
                    <a:pt x="372" y="173"/>
                    <a:pt x="375" y="172"/>
                  </a:cubicBezTo>
                  <a:cubicBezTo>
                    <a:pt x="379" y="171"/>
                    <a:pt x="379" y="171"/>
                    <a:pt x="379" y="171"/>
                  </a:cubicBezTo>
                  <a:cubicBezTo>
                    <a:pt x="396" y="166"/>
                    <a:pt x="387" y="169"/>
                    <a:pt x="391" y="167"/>
                  </a:cubicBezTo>
                  <a:cubicBezTo>
                    <a:pt x="398" y="163"/>
                    <a:pt x="396" y="163"/>
                    <a:pt x="397" y="161"/>
                  </a:cubicBezTo>
                  <a:cubicBezTo>
                    <a:pt x="397" y="160"/>
                    <a:pt x="396" y="158"/>
                    <a:pt x="395" y="157"/>
                  </a:cubicBezTo>
                  <a:cubicBezTo>
                    <a:pt x="389" y="149"/>
                    <a:pt x="378" y="143"/>
                    <a:pt x="368" y="136"/>
                  </a:cubicBezTo>
                  <a:cubicBezTo>
                    <a:pt x="347" y="123"/>
                    <a:pt x="322" y="111"/>
                    <a:pt x="300" y="97"/>
                  </a:cubicBezTo>
                  <a:cubicBezTo>
                    <a:pt x="292" y="96"/>
                    <a:pt x="289" y="93"/>
                    <a:pt x="282" y="92"/>
                  </a:cubicBezTo>
                  <a:cubicBezTo>
                    <a:pt x="283" y="91"/>
                    <a:pt x="283" y="91"/>
                    <a:pt x="283" y="91"/>
                  </a:cubicBezTo>
                  <a:cubicBezTo>
                    <a:pt x="278" y="90"/>
                    <a:pt x="279" y="89"/>
                    <a:pt x="277" y="86"/>
                  </a:cubicBezTo>
                  <a:cubicBezTo>
                    <a:pt x="276" y="86"/>
                    <a:pt x="275" y="85"/>
                    <a:pt x="273" y="86"/>
                  </a:cubicBezTo>
                  <a:cubicBezTo>
                    <a:pt x="270" y="85"/>
                    <a:pt x="274" y="83"/>
                    <a:pt x="271" y="82"/>
                  </a:cubicBezTo>
                  <a:cubicBezTo>
                    <a:pt x="272" y="82"/>
                    <a:pt x="270" y="83"/>
                    <a:pt x="270" y="82"/>
                  </a:cubicBezTo>
                  <a:cubicBezTo>
                    <a:pt x="262" y="79"/>
                    <a:pt x="272" y="82"/>
                    <a:pt x="269" y="77"/>
                  </a:cubicBezTo>
                  <a:cubicBezTo>
                    <a:pt x="267" y="76"/>
                    <a:pt x="264" y="74"/>
                    <a:pt x="262" y="72"/>
                  </a:cubicBezTo>
                  <a:cubicBezTo>
                    <a:pt x="265" y="72"/>
                    <a:pt x="269" y="72"/>
                    <a:pt x="272" y="73"/>
                  </a:cubicBezTo>
                  <a:cubicBezTo>
                    <a:pt x="270" y="73"/>
                    <a:pt x="271" y="72"/>
                    <a:pt x="273" y="72"/>
                  </a:cubicBezTo>
                  <a:cubicBezTo>
                    <a:pt x="273" y="74"/>
                    <a:pt x="281" y="72"/>
                    <a:pt x="284" y="73"/>
                  </a:cubicBezTo>
                  <a:cubicBezTo>
                    <a:pt x="283" y="73"/>
                    <a:pt x="281" y="73"/>
                    <a:pt x="280" y="73"/>
                  </a:cubicBezTo>
                  <a:cubicBezTo>
                    <a:pt x="288" y="75"/>
                    <a:pt x="297" y="75"/>
                    <a:pt x="304" y="76"/>
                  </a:cubicBezTo>
                  <a:cubicBezTo>
                    <a:pt x="314" y="76"/>
                    <a:pt x="320" y="79"/>
                    <a:pt x="327" y="78"/>
                  </a:cubicBezTo>
                  <a:cubicBezTo>
                    <a:pt x="325" y="79"/>
                    <a:pt x="330" y="79"/>
                    <a:pt x="331" y="80"/>
                  </a:cubicBezTo>
                  <a:cubicBezTo>
                    <a:pt x="341" y="79"/>
                    <a:pt x="345" y="82"/>
                    <a:pt x="355" y="82"/>
                  </a:cubicBezTo>
                  <a:cubicBezTo>
                    <a:pt x="354" y="82"/>
                    <a:pt x="354" y="82"/>
                    <a:pt x="354" y="82"/>
                  </a:cubicBezTo>
                  <a:cubicBezTo>
                    <a:pt x="376" y="85"/>
                    <a:pt x="398" y="88"/>
                    <a:pt x="422" y="90"/>
                  </a:cubicBezTo>
                  <a:cubicBezTo>
                    <a:pt x="436" y="92"/>
                    <a:pt x="446" y="95"/>
                    <a:pt x="463" y="96"/>
                  </a:cubicBezTo>
                  <a:cubicBezTo>
                    <a:pt x="466" y="96"/>
                    <a:pt x="464" y="96"/>
                    <a:pt x="467" y="96"/>
                  </a:cubicBezTo>
                  <a:cubicBezTo>
                    <a:pt x="470" y="96"/>
                    <a:pt x="466" y="96"/>
                    <a:pt x="467" y="96"/>
                  </a:cubicBezTo>
                  <a:cubicBezTo>
                    <a:pt x="475" y="97"/>
                    <a:pt x="483" y="98"/>
                    <a:pt x="493" y="99"/>
                  </a:cubicBezTo>
                  <a:cubicBezTo>
                    <a:pt x="494" y="99"/>
                    <a:pt x="497" y="99"/>
                    <a:pt x="497" y="99"/>
                  </a:cubicBezTo>
                  <a:cubicBezTo>
                    <a:pt x="501" y="100"/>
                    <a:pt x="508" y="100"/>
                    <a:pt x="516" y="100"/>
                  </a:cubicBezTo>
                  <a:cubicBezTo>
                    <a:pt x="520" y="100"/>
                    <a:pt x="524" y="100"/>
                    <a:pt x="530" y="100"/>
                  </a:cubicBezTo>
                  <a:cubicBezTo>
                    <a:pt x="534" y="101"/>
                    <a:pt x="558" y="94"/>
                    <a:pt x="557" y="93"/>
                  </a:cubicBezTo>
                  <a:cubicBezTo>
                    <a:pt x="549" y="96"/>
                    <a:pt x="562" y="89"/>
                    <a:pt x="560" y="87"/>
                  </a:cubicBezTo>
                  <a:cubicBezTo>
                    <a:pt x="561" y="86"/>
                    <a:pt x="562" y="86"/>
                    <a:pt x="563" y="86"/>
                  </a:cubicBezTo>
                  <a:cubicBezTo>
                    <a:pt x="564" y="83"/>
                    <a:pt x="563" y="81"/>
                    <a:pt x="563" y="77"/>
                  </a:cubicBezTo>
                  <a:cubicBezTo>
                    <a:pt x="562" y="76"/>
                    <a:pt x="559" y="76"/>
                    <a:pt x="559" y="74"/>
                  </a:cubicBezTo>
                  <a:cubicBezTo>
                    <a:pt x="561" y="72"/>
                    <a:pt x="557" y="70"/>
                    <a:pt x="557" y="68"/>
                  </a:cubicBezTo>
                  <a:cubicBezTo>
                    <a:pt x="554" y="69"/>
                    <a:pt x="551" y="68"/>
                    <a:pt x="550" y="66"/>
                  </a:cubicBezTo>
                  <a:cubicBezTo>
                    <a:pt x="554" y="65"/>
                    <a:pt x="554" y="65"/>
                    <a:pt x="554" y="65"/>
                  </a:cubicBezTo>
                  <a:cubicBezTo>
                    <a:pt x="548" y="61"/>
                    <a:pt x="545" y="52"/>
                    <a:pt x="534" y="47"/>
                  </a:cubicBezTo>
                  <a:cubicBezTo>
                    <a:pt x="536" y="46"/>
                    <a:pt x="536" y="46"/>
                    <a:pt x="536" y="46"/>
                  </a:cubicBezTo>
                  <a:cubicBezTo>
                    <a:pt x="528" y="41"/>
                    <a:pt x="524" y="34"/>
                    <a:pt x="521" y="29"/>
                  </a:cubicBezTo>
                  <a:cubicBezTo>
                    <a:pt x="521" y="29"/>
                    <a:pt x="520" y="30"/>
                    <a:pt x="527" y="30"/>
                  </a:cubicBezTo>
                  <a:cubicBezTo>
                    <a:pt x="534" y="29"/>
                    <a:pt x="537" y="29"/>
                    <a:pt x="543" y="29"/>
                  </a:cubicBezTo>
                  <a:cubicBezTo>
                    <a:pt x="546" y="29"/>
                    <a:pt x="546" y="30"/>
                    <a:pt x="547" y="30"/>
                  </a:cubicBezTo>
                  <a:cubicBezTo>
                    <a:pt x="555" y="31"/>
                    <a:pt x="560" y="33"/>
                    <a:pt x="569" y="32"/>
                  </a:cubicBezTo>
                  <a:cubicBezTo>
                    <a:pt x="568" y="33"/>
                    <a:pt x="568" y="33"/>
                    <a:pt x="568" y="33"/>
                  </a:cubicBezTo>
                  <a:cubicBezTo>
                    <a:pt x="575" y="33"/>
                    <a:pt x="586" y="34"/>
                    <a:pt x="592" y="35"/>
                  </a:cubicBezTo>
                  <a:cubicBezTo>
                    <a:pt x="595" y="35"/>
                    <a:pt x="603" y="36"/>
                    <a:pt x="601" y="35"/>
                  </a:cubicBezTo>
                  <a:cubicBezTo>
                    <a:pt x="604" y="35"/>
                    <a:pt x="600" y="36"/>
                    <a:pt x="605" y="36"/>
                  </a:cubicBezTo>
                  <a:cubicBezTo>
                    <a:pt x="600" y="36"/>
                    <a:pt x="600" y="36"/>
                    <a:pt x="600" y="36"/>
                  </a:cubicBezTo>
                  <a:cubicBezTo>
                    <a:pt x="618" y="38"/>
                    <a:pt x="625" y="42"/>
                    <a:pt x="656" y="39"/>
                  </a:cubicBezTo>
                  <a:cubicBezTo>
                    <a:pt x="672" y="35"/>
                    <a:pt x="667" y="30"/>
                    <a:pt x="667" y="26"/>
                  </a:cubicBezTo>
                  <a:cubicBezTo>
                    <a:pt x="665" y="25"/>
                    <a:pt x="664" y="21"/>
                    <a:pt x="659" y="21"/>
                  </a:cubicBezTo>
                  <a:cubicBezTo>
                    <a:pt x="661" y="20"/>
                    <a:pt x="661" y="20"/>
                    <a:pt x="661" y="20"/>
                  </a:cubicBezTo>
                  <a:cubicBezTo>
                    <a:pt x="659" y="18"/>
                    <a:pt x="657" y="14"/>
                    <a:pt x="655" y="11"/>
                  </a:cubicBezTo>
                  <a:cubicBezTo>
                    <a:pt x="655" y="9"/>
                    <a:pt x="653" y="10"/>
                    <a:pt x="651" y="8"/>
                  </a:cubicBezTo>
                  <a:cubicBezTo>
                    <a:pt x="653" y="8"/>
                    <a:pt x="653" y="8"/>
                    <a:pt x="653" y="8"/>
                  </a:cubicBezTo>
                  <a:cubicBezTo>
                    <a:pt x="651" y="6"/>
                    <a:pt x="649" y="6"/>
                    <a:pt x="647" y="6"/>
                  </a:cubicBezTo>
                  <a:cubicBezTo>
                    <a:pt x="648" y="5"/>
                    <a:pt x="648" y="5"/>
                    <a:pt x="648" y="5"/>
                  </a:cubicBezTo>
                  <a:cubicBezTo>
                    <a:pt x="649" y="5"/>
                    <a:pt x="650" y="4"/>
                    <a:pt x="651" y="4"/>
                  </a:cubicBezTo>
                  <a:cubicBezTo>
                    <a:pt x="652" y="5"/>
                    <a:pt x="653" y="5"/>
                    <a:pt x="654" y="5"/>
                  </a:cubicBezTo>
                  <a:cubicBezTo>
                    <a:pt x="653" y="5"/>
                    <a:pt x="654" y="5"/>
                    <a:pt x="654" y="4"/>
                  </a:cubicBezTo>
                  <a:cubicBezTo>
                    <a:pt x="655" y="4"/>
                    <a:pt x="655" y="4"/>
                    <a:pt x="656" y="4"/>
                  </a:cubicBezTo>
                  <a:cubicBezTo>
                    <a:pt x="662" y="4"/>
                    <a:pt x="666" y="4"/>
                    <a:pt x="668" y="3"/>
                  </a:cubicBezTo>
                  <a:cubicBezTo>
                    <a:pt x="666" y="4"/>
                    <a:pt x="671" y="4"/>
                    <a:pt x="667" y="4"/>
                  </a:cubicBezTo>
                  <a:cubicBezTo>
                    <a:pt x="671" y="4"/>
                    <a:pt x="674" y="4"/>
                    <a:pt x="677" y="4"/>
                  </a:cubicBezTo>
                  <a:cubicBezTo>
                    <a:pt x="676" y="4"/>
                    <a:pt x="675" y="4"/>
                    <a:pt x="674" y="4"/>
                  </a:cubicBezTo>
                  <a:cubicBezTo>
                    <a:pt x="678" y="3"/>
                    <a:pt x="682" y="3"/>
                    <a:pt x="682" y="3"/>
                  </a:cubicBezTo>
                  <a:cubicBezTo>
                    <a:pt x="680" y="3"/>
                    <a:pt x="679" y="3"/>
                    <a:pt x="677" y="3"/>
                  </a:cubicBezTo>
                  <a:cubicBezTo>
                    <a:pt x="679" y="2"/>
                    <a:pt x="687" y="2"/>
                    <a:pt x="687" y="3"/>
                  </a:cubicBezTo>
                  <a:cubicBezTo>
                    <a:pt x="687" y="4"/>
                    <a:pt x="681" y="4"/>
                    <a:pt x="683" y="4"/>
                  </a:cubicBezTo>
                  <a:cubicBezTo>
                    <a:pt x="695" y="4"/>
                    <a:pt x="695" y="4"/>
                    <a:pt x="695" y="4"/>
                  </a:cubicBezTo>
                  <a:cubicBezTo>
                    <a:pt x="692" y="4"/>
                    <a:pt x="691" y="3"/>
                    <a:pt x="693" y="3"/>
                  </a:cubicBezTo>
                  <a:cubicBezTo>
                    <a:pt x="688" y="3"/>
                    <a:pt x="688" y="3"/>
                    <a:pt x="688" y="3"/>
                  </a:cubicBezTo>
                  <a:cubicBezTo>
                    <a:pt x="689" y="2"/>
                    <a:pt x="689" y="2"/>
                    <a:pt x="689" y="2"/>
                  </a:cubicBezTo>
                  <a:cubicBezTo>
                    <a:pt x="682" y="2"/>
                    <a:pt x="677" y="1"/>
                    <a:pt x="668" y="1"/>
                  </a:cubicBezTo>
                  <a:cubicBezTo>
                    <a:pt x="670" y="2"/>
                    <a:pt x="670" y="2"/>
                    <a:pt x="670" y="2"/>
                  </a:cubicBezTo>
                  <a:cubicBezTo>
                    <a:pt x="665" y="2"/>
                    <a:pt x="659" y="3"/>
                    <a:pt x="655" y="3"/>
                  </a:cubicBezTo>
                  <a:cubicBezTo>
                    <a:pt x="658" y="2"/>
                    <a:pt x="656" y="2"/>
                    <a:pt x="657" y="2"/>
                  </a:cubicBezTo>
                  <a:cubicBezTo>
                    <a:pt x="655" y="2"/>
                    <a:pt x="654" y="2"/>
                    <a:pt x="652" y="2"/>
                  </a:cubicBezTo>
                  <a:cubicBezTo>
                    <a:pt x="656" y="1"/>
                    <a:pt x="656" y="1"/>
                    <a:pt x="656" y="1"/>
                  </a:cubicBezTo>
                  <a:cubicBezTo>
                    <a:pt x="655" y="1"/>
                    <a:pt x="654" y="2"/>
                    <a:pt x="652" y="2"/>
                  </a:cubicBezTo>
                  <a:cubicBezTo>
                    <a:pt x="649" y="3"/>
                    <a:pt x="655" y="0"/>
                    <a:pt x="645" y="4"/>
                  </a:cubicBezTo>
                  <a:cubicBezTo>
                    <a:pt x="644" y="4"/>
                    <a:pt x="644" y="4"/>
                    <a:pt x="644" y="4"/>
                  </a:cubicBezTo>
                  <a:cubicBezTo>
                    <a:pt x="644" y="6"/>
                    <a:pt x="643" y="7"/>
                    <a:pt x="643" y="7"/>
                  </a:cubicBezTo>
                  <a:cubicBezTo>
                    <a:pt x="643" y="7"/>
                    <a:pt x="643" y="7"/>
                    <a:pt x="643" y="7"/>
                  </a:cubicBezTo>
                  <a:cubicBezTo>
                    <a:pt x="641" y="10"/>
                    <a:pt x="645" y="6"/>
                    <a:pt x="645" y="8"/>
                  </a:cubicBezTo>
                  <a:cubicBezTo>
                    <a:pt x="644" y="9"/>
                    <a:pt x="641" y="9"/>
                    <a:pt x="640" y="11"/>
                  </a:cubicBezTo>
                  <a:cubicBezTo>
                    <a:pt x="640" y="13"/>
                    <a:pt x="645" y="16"/>
                    <a:pt x="644" y="19"/>
                  </a:cubicBezTo>
                  <a:cubicBezTo>
                    <a:pt x="647" y="21"/>
                    <a:pt x="650" y="23"/>
                    <a:pt x="653" y="24"/>
                  </a:cubicBezTo>
                  <a:cubicBezTo>
                    <a:pt x="654" y="25"/>
                    <a:pt x="649" y="25"/>
                    <a:pt x="652" y="26"/>
                  </a:cubicBezTo>
                  <a:cubicBezTo>
                    <a:pt x="650" y="26"/>
                    <a:pt x="649" y="26"/>
                    <a:pt x="648" y="27"/>
                  </a:cubicBezTo>
                  <a:cubicBezTo>
                    <a:pt x="650" y="27"/>
                    <a:pt x="650" y="30"/>
                    <a:pt x="652" y="28"/>
                  </a:cubicBezTo>
                  <a:cubicBezTo>
                    <a:pt x="653" y="30"/>
                    <a:pt x="654" y="32"/>
                    <a:pt x="653" y="33"/>
                  </a:cubicBezTo>
                  <a:cubicBezTo>
                    <a:pt x="652" y="33"/>
                    <a:pt x="650" y="33"/>
                    <a:pt x="649" y="33"/>
                  </a:cubicBezTo>
                  <a:cubicBezTo>
                    <a:pt x="648" y="34"/>
                    <a:pt x="650" y="34"/>
                    <a:pt x="646" y="34"/>
                  </a:cubicBezTo>
                  <a:cubicBezTo>
                    <a:pt x="638" y="35"/>
                    <a:pt x="640" y="33"/>
                    <a:pt x="639" y="32"/>
                  </a:cubicBezTo>
                  <a:cubicBezTo>
                    <a:pt x="643" y="32"/>
                    <a:pt x="643" y="32"/>
                    <a:pt x="643" y="32"/>
                  </a:cubicBezTo>
                  <a:cubicBezTo>
                    <a:pt x="640" y="32"/>
                    <a:pt x="637" y="32"/>
                    <a:pt x="633" y="32"/>
                  </a:cubicBezTo>
                  <a:cubicBezTo>
                    <a:pt x="635" y="30"/>
                    <a:pt x="640" y="32"/>
                    <a:pt x="643" y="32"/>
                  </a:cubicBezTo>
                  <a:cubicBezTo>
                    <a:pt x="642" y="30"/>
                    <a:pt x="642" y="30"/>
                    <a:pt x="642" y="30"/>
                  </a:cubicBezTo>
                  <a:cubicBezTo>
                    <a:pt x="636" y="29"/>
                    <a:pt x="638" y="31"/>
                    <a:pt x="632" y="30"/>
                  </a:cubicBezTo>
                  <a:cubicBezTo>
                    <a:pt x="634" y="30"/>
                    <a:pt x="634" y="30"/>
                    <a:pt x="634" y="30"/>
                  </a:cubicBezTo>
                  <a:cubicBezTo>
                    <a:pt x="629" y="29"/>
                    <a:pt x="629" y="29"/>
                    <a:pt x="629" y="29"/>
                  </a:cubicBezTo>
                  <a:cubicBezTo>
                    <a:pt x="628" y="30"/>
                    <a:pt x="627" y="31"/>
                    <a:pt x="631" y="31"/>
                  </a:cubicBezTo>
                  <a:cubicBezTo>
                    <a:pt x="626" y="32"/>
                    <a:pt x="627" y="31"/>
                    <a:pt x="621" y="30"/>
                  </a:cubicBezTo>
                  <a:cubicBezTo>
                    <a:pt x="618" y="31"/>
                    <a:pt x="624" y="31"/>
                    <a:pt x="622" y="31"/>
                  </a:cubicBezTo>
                  <a:cubicBezTo>
                    <a:pt x="621" y="32"/>
                    <a:pt x="617" y="32"/>
                    <a:pt x="614" y="31"/>
                  </a:cubicBezTo>
                  <a:cubicBezTo>
                    <a:pt x="609" y="31"/>
                    <a:pt x="614" y="30"/>
                    <a:pt x="613" y="30"/>
                  </a:cubicBezTo>
                  <a:cubicBezTo>
                    <a:pt x="614" y="30"/>
                    <a:pt x="618" y="30"/>
                    <a:pt x="616" y="30"/>
                  </a:cubicBezTo>
                  <a:cubicBezTo>
                    <a:pt x="624" y="30"/>
                    <a:pt x="618" y="29"/>
                    <a:pt x="623" y="29"/>
                  </a:cubicBezTo>
                  <a:cubicBezTo>
                    <a:pt x="619" y="27"/>
                    <a:pt x="617" y="28"/>
                    <a:pt x="615" y="28"/>
                  </a:cubicBezTo>
                  <a:cubicBezTo>
                    <a:pt x="616" y="29"/>
                    <a:pt x="612" y="29"/>
                    <a:pt x="613" y="29"/>
                  </a:cubicBezTo>
                  <a:cubicBezTo>
                    <a:pt x="600" y="30"/>
                    <a:pt x="611" y="27"/>
                    <a:pt x="603" y="27"/>
                  </a:cubicBezTo>
                  <a:cubicBezTo>
                    <a:pt x="602" y="28"/>
                    <a:pt x="589" y="27"/>
                    <a:pt x="591" y="29"/>
                  </a:cubicBezTo>
                  <a:cubicBezTo>
                    <a:pt x="589" y="29"/>
                    <a:pt x="586" y="29"/>
                    <a:pt x="585" y="29"/>
                  </a:cubicBezTo>
                  <a:cubicBezTo>
                    <a:pt x="589" y="28"/>
                    <a:pt x="583" y="28"/>
                    <a:pt x="588" y="27"/>
                  </a:cubicBezTo>
                  <a:cubicBezTo>
                    <a:pt x="586" y="27"/>
                    <a:pt x="586" y="27"/>
                    <a:pt x="586" y="27"/>
                  </a:cubicBezTo>
                  <a:cubicBezTo>
                    <a:pt x="592" y="27"/>
                    <a:pt x="592" y="27"/>
                    <a:pt x="592" y="27"/>
                  </a:cubicBezTo>
                  <a:cubicBezTo>
                    <a:pt x="590" y="26"/>
                    <a:pt x="587" y="24"/>
                    <a:pt x="586" y="24"/>
                  </a:cubicBezTo>
                  <a:cubicBezTo>
                    <a:pt x="581" y="24"/>
                    <a:pt x="586" y="25"/>
                    <a:pt x="580" y="24"/>
                  </a:cubicBezTo>
                  <a:cubicBezTo>
                    <a:pt x="583" y="24"/>
                    <a:pt x="581" y="23"/>
                    <a:pt x="579" y="23"/>
                  </a:cubicBezTo>
                  <a:cubicBezTo>
                    <a:pt x="582" y="24"/>
                    <a:pt x="576" y="24"/>
                    <a:pt x="573" y="24"/>
                  </a:cubicBezTo>
                  <a:cubicBezTo>
                    <a:pt x="569" y="24"/>
                    <a:pt x="567" y="23"/>
                    <a:pt x="568" y="23"/>
                  </a:cubicBezTo>
                  <a:cubicBezTo>
                    <a:pt x="574" y="22"/>
                    <a:pt x="574" y="22"/>
                    <a:pt x="574" y="22"/>
                  </a:cubicBezTo>
                  <a:cubicBezTo>
                    <a:pt x="570" y="23"/>
                    <a:pt x="573" y="22"/>
                    <a:pt x="570" y="22"/>
                  </a:cubicBezTo>
                  <a:cubicBezTo>
                    <a:pt x="568" y="22"/>
                    <a:pt x="564" y="23"/>
                    <a:pt x="562" y="23"/>
                  </a:cubicBezTo>
                  <a:cubicBezTo>
                    <a:pt x="558" y="23"/>
                    <a:pt x="558" y="22"/>
                    <a:pt x="556" y="22"/>
                  </a:cubicBezTo>
                  <a:cubicBezTo>
                    <a:pt x="562" y="22"/>
                    <a:pt x="562" y="22"/>
                    <a:pt x="562" y="22"/>
                  </a:cubicBezTo>
                  <a:cubicBezTo>
                    <a:pt x="556" y="22"/>
                    <a:pt x="564" y="21"/>
                    <a:pt x="556" y="21"/>
                  </a:cubicBezTo>
                  <a:cubicBezTo>
                    <a:pt x="553" y="21"/>
                    <a:pt x="553" y="21"/>
                    <a:pt x="553" y="21"/>
                  </a:cubicBezTo>
                  <a:cubicBezTo>
                    <a:pt x="552" y="21"/>
                    <a:pt x="552" y="21"/>
                    <a:pt x="554" y="20"/>
                  </a:cubicBezTo>
                  <a:cubicBezTo>
                    <a:pt x="552" y="21"/>
                    <a:pt x="548" y="21"/>
                    <a:pt x="546" y="21"/>
                  </a:cubicBezTo>
                  <a:cubicBezTo>
                    <a:pt x="546" y="20"/>
                    <a:pt x="546" y="20"/>
                    <a:pt x="546" y="20"/>
                  </a:cubicBezTo>
                  <a:cubicBezTo>
                    <a:pt x="543" y="20"/>
                    <a:pt x="536" y="21"/>
                    <a:pt x="532" y="21"/>
                  </a:cubicBezTo>
                  <a:cubicBezTo>
                    <a:pt x="534" y="22"/>
                    <a:pt x="538" y="20"/>
                    <a:pt x="543" y="21"/>
                  </a:cubicBezTo>
                  <a:cubicBezTo>
                    <a:pt x="545" y="22"/>
                    <a:pt x="536" y="22"/>
                    <a:pt x="534" y="22"/>
                  </a:cubicBezTo>
                  <a:cubicBezTo>
                    <a:pt x="537" y="21"/>
                    <a:pt x="523" y="22"/>
                    <a:pt x="513" y="25"/>
                  </a:cubicBezTo>
                  <a:cubicBezTo>
                    <a:pt x="507" y="26"/>
                    <a:pt x="500" y="29"/>
                    <a:pt x="500" y="29"/>
                  </a:cubicBezTo>
                  <a:cubicBezTo>
                    <a:pt x="501" y="30"/>
                    <a:pt x="501" y="30"/>
                    <a:pt x="501" y="30"/>
                  </a:cubicBezTo>
                  <a:cubicBezTo>
                    <a:pt x="493" y="32"/>
                    <a:pt x="499" y="34"/>
                    <a:pt x="498" y="36"/>
                  </a:cubicBezTo>
                  <a:cubicBezTo>
                    <a:pt x="496" y="35"/>
                    <a:pt x="494" y="35"/>
                    <a:pt x="494" y="37"/>
                  </a:cubicBezTo>
                  <a:cubicBezTo>
                    <a:pt x="497" y="35"/>
                    <a:pt x="499" y="38"/>
                    <a:pt x="501" y="37"/>
                  </a:cubicBezTo>
                  <a:cubicBezTo>
                    <a:pt x="501" y="39"/>
                    <a:pt x="496" y="37"/>
                    <a:pt x="494" y="38"/>
                  </a:cubicBezTo>
                  <a:cubicBezTo>
                    <a:pt x="497" y="39"/>
                    <a:pt x="494" y="41"/>
                    <a:pt x="498" y="41"/>
                  </a:cubicBezTo>
                  <a:cubicBezTo>
                    <a:pt x="498" y="40"/>
                    <a:pt x="500" y="41"/>
                    <a:pt x="502" y="41"/>
                  </a:cubicBezTo>
                  <a:cubicBezTo>
                    <a:pt x="503" y="43"/>
                    <a:pt x="500" y="41"/>
                    <a:pt x="500" y="43"/>
                  </a:cubicBezTo>
                  <a:cubicBezTo>
                    <a:pt x="501" y="43"/>
                    <a:pt x="504" y="44"/>
                    <a:pt x="504" y="42"/>
                  </a:cubicBezTo>
                  <a:cubicBezTo>
                    <a:pt x="504" y="43"/>
                    <a:pt x="509" y="44"/>
                    <a:pt x="507" y="45"/>
                  </a:cubicBezTo>
                  <a:cubicBezTo>
                    <a:pt x="506" y="46"/>
                    <a:pt x="505" y="44"/>
                    <a:pt x="504" y="45"/>
                  </a:cubicBezTo>
                  <a:cubicBezTo>
                    <a:pt x="505" y="47"/>
                    <a:pt x="510" y="45"/>
                    <a:pt x="513" y="47"/>
                  </a:cubicBezTo>
                  <a:cubicBezTo>
                    <a:pt x="513" y="45"/>
                    <a:pt x="518" y="45"/>
                    <a:pt x="520" y="46"/>
                  </a:cubicBezTo>
                  <a:cubicBezTo>
                    <a:pt x="521" y="49"/>
                    <a:pt x="518" y="45"/>
                    <a:pt x="516" y="47"/>
                  </a:cubicBezTo>
                  <a:cubicBezTo>
                    <a:pt x="517" y="48"/>
                    <a:pt x="517" y="48"/>
                    <a:pt x="517" y="48"/>
                  </a:cubicBezTo>
                  <a:cubicBezTo>
                    <a:pt x="515" y="50"/>
                    <a:pt x="508" y="46"/>
                    <a:pt x="506" y="48"/>
                  </a:cubicBezTo>
                  <a:cubicBezTo>
                    <a:pt x="509" y="49"/>
                    <a:pt x="509" y="49"/>
                    <a:pt x="509" y="49"/>
                  </a:cubicBezTo>
                  <a:cubicBezTo>
                    <a:pt x="507" y="49"/>
                    <a:pt x="505" y="49"/>
                    <a:pt x="504" y="50"/>
                  </a:cubicBezTo>
                  <a:cubicBezTo>
                    <a:pt x="507" y="50"/>
                    <a:pt x="507" y="52"/>
                    <a:pt x="508" y="52"/>
                  </a:cubicBezTo>
                  <a:cubicBezTo>
                    <a:pt x="511" y="52"/>
                    <a:pt x="507" y="52"/>
                    <a:pt x="509" y="51"/>
                  </a:cubicBezTo>
                  <a:cubicBezTo>
                    <a:pt x="510" y="52"/>
                    <a:pt x="514" y="52"/>
                    <a:pt x="515" y="54"/>
                  </a:cubicBezTo>
                  <a:cubicBezTo>
                    <a:pt x="512" y="53"/>
                    <a:pt x="512" y="55"/>
                    <a:pt x="510" y="55"/>
                  </a:cubicBezTo>
                  <a:cubicBezTo>
                    <a:pt x="510" y="56"/>
                    <a:pt x="513" y="55"/>
                    <a:pt x="513" y="56"/>
                  </a:cubicBezTo>
                  <a:cubicBezTo>
                    <a:pt x="512" y="56"/>
                    <a:pt x="512" y="56"/>
                    <a:pt x="512" y="56"/>
                  </a:cubicBezTo>
                  <a:cubicBezTo>
                    <a:pt x="516" y="61"/>
                    <a:pt x="521" y="66"/>
                    <a:pt x="530" y="69"/>
                  </a:cubicBezTo>
                  <a:cubicBezTo>
                    <a:pt x="528" y="70"/>
                    <a:pt x="529" y="72"/>
                    <a:pt x="529" y="74"/>
                  </a:cubicBezTo>
                  <a:cubicBezTo>
                    <a:pt x="529" y="73"/>
                    <a:pt x="531" y="74"/>
                    <a:pt x="532" y="74"/>
                  </a:cubicBezTo>
                  <a:cubicBezTo>
                    <a:pt x="530" y="76"/>
                    <a:pt x="530" y="76"/>
                    <a:pt x="530" y="76"/>
                  </a:cubicBezTo>
                  <a:cubicBezTo>
                    <a:pt x="530" y="78"/>
                    <a:pt x="533" y="79"/>
                    <a:pt x="535" y="80"/>
                  </a:cubicBezTo>
                  <a:cubicBezTo>
                    <a:pt x="535" y="80"/>
                    <a:pt x="534" y="80"/>
                    <a:pt x="534" y="80"/>
                  </a:cubicBezTo>
                  <a:cubicBezTo>
                    <a:pt x="533" y="82"/>
                    <a:pt x="536" y="81"/>
                    <a:pt x="537" y="82"/>
                  </a:cubicBezTo>
                  <a:cubicBezTo>
                    <a:pt x="535" y="83"/>
                    <a:pt x="535" y="83"/>
                    <a:pt x="535" y="83"/>
                  </a:cubicBezTo>
                  <a:cubicBezTo>
                    <a:pt x="537" y="83"/>
                    <a:pt x="537" y="83"/>
                    <a:pt x="537" y="83"/>
                  </a:cubicBezTo>
                  <a:cubicBezTo>
                    <a:pt x="538" y="84"/>
                    <a:pt x="538" y="86"/>
                    <a:pt x="535" y="86"/>
                  </a:cubicBezTo>
                  <a:cubicBezTo>
                    <a:pt x="536" y="86"/>
                    <a:pt x="536" y="87"/>
                    <a:pt x="537" y="86"/>
                  </a:cubicBezTo>
                  <a:cubicBezTo>
                    <a:pt x="536" y="87"/>
                    <a:pt x="535" y="90"/>
                    <a:pt x="535" y="91"/>
                  </a:cubicBezTo>
                  <a:cubicBezTo>
                    <a:pt x="530" y="91"/>
                    <a:pt x="523" y="91"/>
                    <a:pt x="518" y="91"/>
                  </a:cubicBezTo>
                  <a:cubicBezTo>
                    <a:pt x="516" y="91"/>
                    <a:pt x="516" y="91"/>
                    <a:pt x="515" y="91"/>
                  </a:cubicBezTo>
                  <a:cubicBezTo>
                    <a:pt x="510" y="89"/>
                    <a:pt x="499" y="90"/>
                    <a:pt x="493" y="88"/>
                  </a:cubicBezTo>
                  <a:cubicBezTo>
                    <a:pt x="494" y="89"/>
                    <a:pt x="489" y="90"/>
                    <a:pt x="485" y="90"/>
                  </a:cubicBezTo>
                  <a:cubicBezTo>
                    <a:pt x="479" y="90"/>
                    <a:pt x="486" y="88"/>
                    <a:pt x="483" y="87"/>
                  </a:cubicBezTo>
                  <a:cubicBezTo>
                    <a:pt x="480" y="87"/>
                    <a:pt x="476" y="87"/>
                    <a:pt x="475" y="87"/>
                  </a:cubicBezTo>
                  <a:cubicBezTo>
                    <a:pt x="475" y="87"/>
                    <a:pt x="475" y="87"/>
                    <a:pt x="475" y="87"/>
                  </a:cubicBezTo>
                  <a:cubicBezTo>
                    <a:pt x="472" y="87"/>
                    <a:pt x="468" y="87"/>
                    <a:pt x="466" y="86"/>
                  </a:cubicBezTo>
                  <a:cubicBezTo>
                    <a:pt x="466" y="86"/>
                    <a:pt x="466" y="86"/>
                    <a:pt x="466" y="86"/>
                  </a:cubicBezTo>
                  <a:cubicBezTo>
                    <a:pt x="464" y="86"/>
                    <a:pt x="463" y="85"/>
                    <a:pt x="460" y="85"/>
                  </a:cubicBezTo>
                  <a:cubicBezTo>
                    <a:pt x="457" y="85"/>
                    <a:pt x="453" y="84"/>
                    <a:pt x="450" y="85"/>
                  </a:cubicBezTo>
                  <a:cubicBezTo>
                    <a:pt x="450" y="84"/>
                    <a:pt x="450" y="84"/>
                    <a:pt x="450" y="84"/>
                  </a:cubicBezTo>
                  <a:cubicBezTo>
                    <a:pt x="448" y="85"/>
                    <a:pt x="448" y="85"/>
                    <a:pt x="448" y="85"/>
                  </a:cubicBezTo>
                  <a:cubicBezTo>
                    <a:pt x="444" y="84"/>
                    <a:pt x="444" y="84"/>
                    <a:pt x="444" y="84"/>
                  </a:cubicBezTo>
                  <a:cubicBezTo>
                    <a:pt x="446" y="84"/>
                    <a:pt x="447" y="83"/>
                    <a:pt x="448" y="83"/>
                  </a:cubicBezTo>
                  <a:cubicBezTo>
                    <a:pt x="444" y="82"/>
                    <a:pt x="445" y="84"/>
                    <a:pt x="442" y="84"/>
                  </a:cubicBezTo>
                  <a:cubicBezTo>
                    <a:pt x="437" y="84"/>
                    <a:pt x="439" y="83"/>
                    <a:pt x="438" y="83"/>
                  </a:cubicBezTo>
                  <a:cubicBezTo>
                    <a:pt x="440" y="83"/>
                    <a:pt x="440" y="83"/>
                    <a:pt x="441" y="83"/>
                  </a:cubicBezTo>
                  <a:cubicBezTo>
                    <a:pt x="445" y="83"/>
                    <a:pt x="440" y="83"/>
                    <a:pt x="440" y="82"/>
                  </a:cubicBezTo>
                  <a:cubicBezTo>
                    <a:pt x="440" y="82"/>
                    <a:pt x="438" y="83"/>
                    <a:pt x="435" y="82"/>
                  </a:cubicBezTo>
                  <a:cubicBezTo>
                    <a:pt x="433" y="82"/>
                    <a:pt x="428" y="82"/>
                    <a:pt x="430" y="81"/>
                  </a:cubicBezTo>
                  <a:cubicBezTo>
                    <a:pt x="427" y="81"/>
                    <a:pt x="425" y="81"/>
                    <a:pt x="423" y="81"/>
                  </a:cubicBezTo>
                  <a:cubicBezTo>
                    <a:pt x="424" y="81"/>
                    <a:pt x="427" y="82"/>
                    <a:pt x="427" y="82"/>
                  </a:cubicBezTo>
                  <a:cubicBezTo>
                    <a:pt x="425" y="82"/>
                    <a:pt x="421" y="82"/>
                    <a:pt x="421" y="82"/>
                  </a:cubicBezTo>
                  <a:cubicBezTo>
                    <a:pt x="423" y="82"/>
                    <a:pt x="423" y="82"/>
                    <a:pt x="423" y="82"/>
                  </a:cubicBezTo>
                  <a:cubicBezTo>
                    <a:pt x="421" y="82"/>
                    <a:pt x="417" y="81"/>
                    <a:pt x="418" y="82"/>
                  </a:cubicBezTo>
                  <a:cubicBezTo>
                    <a:pt x="417" y="80"/>
                    <a:pt x="417" y="80"/>
                    <a:pt x="417" y="80"/>
                  </a:cubicBezTo>
                  <a:cubicBezTo>
                    <a:pt x="414" y="81"/>
                    <a:pt x="411" y="80"/>
                    <a:pt x="408" y="80"/>
                  </a:cubicBezTo>
                  <a:cubicBezTo>
                    <a:pt x="409" y="79"/>
                    <a:pt x="413" y="79"/>
                    <a:pt x="408" y="78"/>
                  </a:cubicBezTo>
                  <a:cubicBezTo>
                    <a:pt x="402" y="78"/>
                    <a:pt x="402" y="78"/>
                    <a:pt x="402" y="78"/>
                  </a:cubicBezTo>
                  <a:cubicBezTo>
                    <a:pt x="400" y="78"/>
                    <a:pt x="399" y="78"/>
                    <a:pt x="401" y="77"/>
                  </a:cubicBezTo>
                  <a:cubicBezTo>
                    <a:pt x="393" y="76"/>
                    <a:pt x="388" y="78"/>
                    <a:pt x="383" y="77"/>
                  </a:cubicBezTo>
                  <a:cubicBezTo>
                    <a:pt x="387" y="76"/>
                    <a:pt x="385" y="76"/>
                    <a:pt x="383" y="75"/>
                  </a:cubicBezTo>
                  <a:cubicBezTo>
                    <a:pt x="383" y="75"/>
                    <a:pt x="382" y="76"/>
                    <a:pt x="380" y="76"/>
                  </a:cubicBezTo>
                  <a:cubicBezTo>
                    <a:pt x="380" y="76"/>
                    <a:pt x="383" y="75"/>
                    <a:pt x="384" y="76"/>
                  </a:cubicBezTo>
                  <a:cubicBezTo>
                    <a:pt x="384" y="77"/>
                    <a:pt x="381" y="76"/>
                    <a:pt x="379" y="76"/>
                  </a:cubicBezTo>
                  <a:cubicBezTo>
                    <a:pt x="378" y="73"/>
                    <a:pt x="361" y="73"/>
                    <a:pt x="354" y="71"/>
                  </a:cubicBezTo>
                  <a:cubicBezTo>
                    <a:pt x="352" y="72"/>
                    <a:pt x="349" y="71"/>
                    <a:pt x="346" y="71"/>
                  </a:cubicBezTo>
                  <a:cubicBezTo>
                    <a:pt x="349" y="70"/>
                    <a:pt x="340" y="71"/>
                    <a:pt x="339" y="70"/>
                  </a:cubicBezTo>
                  <a:cubicBezTo>
                    <a:pt x="338" y="71"/>
                    <a:pt x="338" y="71"/>
                    <a:pt x="338" y="71"/>
                  </a:cubicBezTo>
                  <a:cubicBezTo>
                    <a:pt x="333" y="70"/>
                    <a:pt x="325" y="71"/>
                    <a:pt x="324" y="70"/>
                  </a:cubicBezTo>
                  <a:cubicBezTo>
                    <a:pt x="321" y="69"/>
                    <a:pt x="327" y="69"/>
                    <a:pt x="329" y="69"/>
                  </a:cubicBezTo>
                  <a:cubicBezTo>
                    <a:pt x="327" y="67"/>
                    <a:pt x="314" y="69"/>
                    <a:pt x="313" y="67"/>
                  </a:cubicBezTo>
                  <a:cubicBezTo>
                    <a:pt x="312" y="67"/>
                    <a:pt x="312" y="68"/>
                    <a:pt x="307" y="68"/>
                  </a:cubicBezTo>
                  <a:cubicBezTo>
                    <a:pt x="305" y="68"/>
                    <a:pt x="299" y="66"/>
                    <a:pt x="300" y="66"/>
                  </a:cubicBezTo>
                  <a:cubicBezTo>
                    <a:pt x="297" y="66"/>
                    <a:pt x="295" y="67"/>
                    <a:pt x="293" y="66"/>
                  </a:cubicBezTo>
                  <a:cubicBezTo>
                    <a:pt x="294" y="66"/>
                    <a:pt x="295" y="66"/>
                    <a:pt x="297" y="66"/>
                  </a:cubicBezTo>
                  <a:cubicBezTo>
                    <a:pt x="292" y="65"/>
                    <a:pt x="287" y="65"/>
                    <a:pt x="282" y="65"/>
                  </a:cubicBezTo>
                  <a:cubicBezTo>
                    <a:pt x="281" y="64"/>
                    <a:pt x="271" y="64"/>
                    <a:pt x="263" y="64"/>
                  </a:cubicBezTo>
                  <a:cubicBezTo>
                    <a:pt x="259" y="65"/>
                    <a:pt x="244" y="65"/>
                    <a:pt x="240" y="69"/>
                  </a:cubicBezTo>
                  <a:cubicBezTo>
                    <a:pt x="240" y="68"/>
                    <a:pt x="238" y="69"/>
                    <a:pt x="237" y="70"/>
                  </a:cubicBezTo>
                  <a:cubicBezTo>
                    <a:pt x="235" y="72"/>
                    <a:pt x="239" y="72"/>
                    <a:pt x="239" y="73"/>
                  </a:cubicBezTo>
                  <a:cubicBezTo>
                    <a:pt x="236" y="73"/>
                    <a:pt x="236" y="73"/>
                    <a:pt x="236" y="73"/>
                  </a:cubicBezTo>
                  <a:cubicBezTo>
                    <a:pt x="233" y="74"/>
                    <a:pt x="237" y="76"/>
                    <a:pt x="236" y="77"/>
                  </a:cubicBezTo>
                  <a:cubicBezTo>
                    <a:pt x="238" y="76"/>
                    <a:pt x="237" y="78"/>
                    <a:pt x="239" y="77"/>
                  </a:cubicBezTo>
                  <a:cubicBezTo>
                    <a:pt x="241" y="78"/>
                    <a:pt x="241" y="78"/>
                    <a:pt x="241" y="78"/>
                  </a:cubicBezTo>
                  <a:cubicBezTo>
                    <a:pt x="243" y="80"/>
                    <a:pt x="242" y="78"/>
                    <a:pt x="245" y="80"/>
                  </a:cubicBezTo>
                  <a:cubicBezTo>
                    <a:pt x="246" y="81"/>
                    <a:pt x="242" y="81"/>
                    <a:pt x="242" y="81"/>
                  </a:cubicBezTo>
                  <a:cubicBezTo>
                    <a:pt x="241" y="82"/>
                    <a:pt x="243" y="82"/>
                    <a:pt x="245" y="83"/>
                  </a:cubicBezTo>
                  <a:cubicBezTo>
                    <a:pt x="245" y="83"/>
                    <a:pt x="245" y="83"/>
                    <a:pt x="246" y="83"/>
                  </a:cubicBezTo>
                  <a:cubicBezTo>
                    <a:pt x="245" y="83"/>
                    <a:pt x="245" y="83"/>
                    <a:pt x="245" y="83"/>
                  </a:cubicBezTo>
                  <a:cubicBezTo>
                    <a:pt x="246" y="84"/>
                    <a:pt x="246" y="84"/>
                    <a:pt x="247" y="84"/>
                  </a:cubicBezTo>
                  <a:cubicBezTo>
                    <a:pt x="247" y="84"/>
                    <a:pt x="247" y="84"/>
                    <a:pt x="247" y="84"/>
                  </a:cubicBezTo>
                  <a:cubicBezTo>
                    <a:pt x="246" y="84"/>
                    <a:pt x="246" y="84"/>
                    <a:pt x="245" y="83"/>
                  </a:cubicBezTo>
                  <a:cubicBezTo>
                    <a:pt x="245" y="84"/>
                    <a:pt x="246" y="84"/>
                    <a:pt x="246" y="84"/>
                  </a:cubicBezTo>
                  <a:cubicBezTo>
                    <a:pt x="246" y="85"/>
                    <a:pt x="246" y="85"/>
                    <a:pt x="246" y="85"/>
                  </a:cubicBezTo>
                  <a:cubicBezTo>
                    <a:pt x="247" y="85"/>
                    <a:pt x="247" y="85"/>
                    <a:pt x="247" y="85"/>
                  </a:cubicBezTo>
                  <a:cubicBezTo>
                    <a:pt x="245" y="86"/>
                    <a:pt x="245" y="86"/>
                    <a:pt x="245" y="86"/>
                  </a:cubicBezTo>
                  <a:cubicBezTo>
                    <a:pt x="245" y="86"/>
                    <a:pt x="250" y="87"/>
                    <a:pt x="251" y="87"/>
                  </a:cubicBezTo>
                  <a:cubicBezTo>
                    <a:pt x="252" y="90"/>
                    <a:pt x="260" y="94"/>
                    <a:pt x="263" y="95"/>
                  </a:cubicBezTo>
                  <a:cubicBezTo>
                    <a:pt x="262" y="95"/>
                    <a:pt x="262" y="95"/>
                    <a:pt x="263" y="95"/>
                  </a:cubicBezTo>
                  <a:cubicBezTo>
                    <a:pt x="265" y="96"/>
                    <a:pt x="268" y="96"/>
                    <a:pt x="267" y="96"/>
                  </a:cubicBezTo>
                  <a:cubicBezTo>
                    <a:pt x="269" y="97"/>
                    <a:pt x="266" y="97"/>
                    <a:pt x="268" y="99"/>
                  </a:cubicBezTo>
                  <a:cubicBezTo>
                    <a:pt x="268" y="99"/>
                    <a:pt x="270" y="98"/>
                    <a:pt x="269" y="98"/>
                  </a:cubicBezTo>
                  <a:cubicBezTo>
                    <a:pt x="270" y="101"/>
                    <a:pt x="279" y="102"/>
                    <a:pt x="281" y="105"/>
                  </a:cubicBezTo>
                  <a:cubicBezTo>
                    <a:pt x="280" y="105"/>
                    <a:pt x="279" y="105"/>
                    <a:pt x="278" y="105"/>
                  </a:cubicBezTo>
                  <a:cubicBezTo>
                    <a:pt x="282" y="106"/>
                    <a:pt x="285" y="108"/>
                    <a:pt x="291" y="109"/>
                  </a:cubicBezTo>
                  <a:cubicBezTo>
                    <a:pt x="289" y="109"/>
                    <a:pt x="289" y="109"/>
                    <a:pt x="287" y="109"/>
                  </a:cubicBezTo>
                  <a:cubicBezTo>
                    <a:pt x="289" y="110"/>
                    <a:pt x="292" y="112"/>
                    <a:pt x="295" y="112"/>
                  </a:cubicBezTo>
                  <a:cubicBezTo>
                    <a:pt x="295" y="111"/>
                    <a:pt x="294" y="112"/>
                    <a:pt x="293" y="111"/>
                  </a:cubicBezTo>
                  <a:cubicBezTo>
                    <a:pt x="293" y="110"/>
                    <a:pt x="298" y="111"/>
                    <a:pt x="299" y="112"/>
                  </a:cubicBezTo>
                  <a:cubicBezTo>
                    <a:pt x="299" y="112"/>
                    <a:pt x="299" y="112"/>
                    <a:pt x="299" y="112"/>
                  </a:cubicBezTo>
                  <a:cubicBezTo>
                    <a:pt x="301" y="113"/>
                    <a:pt x="302" y="113"/>
                    <a:pt x="304" y="114"/>
                  </a:cubicBezTo>
                  <a:cubicBezTo>
                    <a:pt x="304" y="115"/>
                    <a:pt x="302" y="114"/>
                    <a:pt x="302" y="115"/>
                  </a:cubicBezTo>
                  <a:cubicBezTo>
                    <a:pt x="299" y="116"/>
                    <a:pt x="304" y="118"/>
                    <a:pt x="304" y="118"/>
                  </a:cubicBezTo>
                  <a:cubicBezTo>
                    <a:pt x="306" y="118"/>
                    <a:pt x="307" y="119"/>
                    <a:pt x="308" y="118"/>
                  </a:cubicBezTo>
                  <a:cubicBezTo>
                    <a:pt x="310" y="119"/>
                    <a:pt x="307" y="119"/>
                    <a:pt x="308" y="120"/>
                  </a:cubicBezTo>
                  <a:cubicBezTo>
                    <a:pt x="318" y="121"/>
                    <a:pt x="318" y="121"/>
                    <a:pt x="318" y="121"/>
                  </a:cubicBezTo>
                  <a:cubicBezTo>
                    <a:pt x="317" y="121"/>
                    <a:pt x="317" y="123"/>
                    <a:pt x="314" y="122"/>
                  </a:cubicBezTo>
                  <a:cubicBezTo>
                    <a:pt x="318" y="124"/>
                    <a:pt x="324" y="124"/>
                    <a:pt x="328" y="125"/>
                  </a:cubicBezTo>
                  <a:cubicBezTo>
                    <a:pt x="329" y="126"/>
                    <a:pt x="333" y="127"/>
                    <a:pt x="334" y="128"/>
                  </a:cubicBezTo>
                  <a:cubicBezTo>
                    <a:pt x="333" y="129"/>
                    <a:pt x="334" y="127"/>
                    <a:pt x="332" y="128"/>
                  </a:cubicBezTo>
                  <a:cubicBezTo>
                    <a:pt x="332" y="129"/>
                    <a:pt x="332" y="129"/>
                    <a:pt x="332" y="129"/>
                  </a:cubicBezTo>
                  <a:cubicBezTo>
                    <a:pt x="329" y="128"/>
                    <a:pt x="329" y="130"/>
                    <a:pt x="326" y="130"/>
                  </a:cubicBezTo>
                  <a:cubicBezTo>
                    <a:pt x="329" y="131"/>
                    <a:pt x="332" y="133"/>
                    <a:pt x="335" y="135"/>
                  </a:cubicBezTo>
                  <a:cubicBezTo>
                    <a:pt x="336" y="133"/>
                    <a:pt x="340" y="137"/>
                    <a:pt x="343" y="136"/>
                  </a:cubicBezTo>
                  <a:cubicBezTo>
                    <a:pt x="347" y="138"/>
                    <a:pt x="342" y="138"/>
                    <a:pt x="342" y="139"/>
                  </a:cubicBezTo>
                  <a:cubicBezTo>
                    <a:pt x="347" y="140"/>
                    <a:pt x="349" y="143"/>
                    <a:pt x="352" y="144"/>
                  </a:cubicBezTo>
                  <a:cubicBezTo>
                    <a:pt x="352" y="144"/>
                    <a:pt x="352" y="144"/>
                    <a:pt x="351" y="144"/>
                  </a:cubicBezTo>
                  <a:cubicBezTo>
                    <a:pt x="355" y="146"/>
                    <a:pt x="358" y="149"/>
                    <a:pt x="363" y="150"/>
                  </a:cubicBezTo>
                  <a:cubicBezTo>
                    <a:pt x="363" y="150"/>
                    <a:pt x="362" y="150"/>
                    <a:pt x="361" y="150"/>
                  </a:cubicBezTo>
                  <a:cubicBezTo>
                    <a:pt x="362" y="152"/>
                    <a:pt x="366" y="149"/>
                    <a:pt x="367" y="152"/>
                  </a:cubicBezTo>
                  <a:cubicBezTo>
                    <a:pt x="364" y="152"/>
                    <a:pt x="364" y="152"/>
                    <a:pt x="364" y="152"/>
                  </a:cubicBezTo>
                  <a:cubicBezTo>
                    <a:pt x="368" y="153"/>
                    <a:pt x="366" y="155"/>
                    <a:pt x="371" y="156"/>
                  </a:cubicBezTo>
                  <a:cubicBezTo>
                    <a:pt x="370" y="156"/>
                    <a:pt x="369" y="156"/>
                    <a:pt x="368" y="156"/>
                  </a:cubicBezTo>
                  <a:cubicBezTo>
                    <a:pt x="371" y="157"/>
                    <a:pt x="372" y="159"/>
                    <a:pt x="376" y="160"/>
                  </a:cubicBezTo>
                  <a:cubicBezTo>
                    <a:pt x="375" y="160"/>
                    <a:pt x="374" y="160"/>
                    <a:pt x="372" y="160"/>
                  </a:cubicBezTo>
                  <a:cubicBezTo>
                    <a:pt x="372" y="161"/>
                    <a:pt x="377" y="161"/>
                    <a:pt x="376" y="162"/>
                  </a:cubicBezTo>
                  <a:cubicBezTo>
                    <a:pt x="376" y="163"/>
                    <a:pt x="375" y="164"/>
                    <a:pt x="375" y="164"/>
                  </a:cubicBezTo>
                  <a:cubicBezTo>
                    <a:pt x="378" y="164"/>
                    <a:pt x="376" y="167"/>
                    <a:pt x="370" y="167"/>
                  </a:cubicBezTo>
                  <a:cubicBezTo>
                    <a:pt x="370" y="167"/>
                    <a:pt x="368" y="167"/>
                    <a:pt x="365" y="167"/>
                  </a:cubicBezTo>
                  <a:cubicBezTo>
                    <a:pt x="339" y="166"/>
                    <a:pt x="317" y="163"/>
                    <a:pt x="293" y="161"/>
                  </a:cubicBezTo>
                  <a:cubicBezTo>
                    <a:pt x="292" y="159"/>
                    <a:pt x="300" y="161"/>
                    <a:pt x="299" y="160"/>
                  </a:cubicBezTo>
                  <a:cubicBezTo>
                    <a:pt x="297" y="161"/>
                    <a:pt x="295" y="159"/>
                    <a:pt x="288" y="159"/>
                  </a:cubicBezTo>
                  <a:cubicBezTo>
                    <a:pt x="288" y="159"/>
                    <a:pt x="288" y="159"/>
                    <a:pt x="288" y="159"/>
                  </a:cubicBezTo>
                  <a:cubicBezTo>
                    <a:pt x="285" y="158"/>
                    <a:pt x="285" y="157"/>
                    <a:pt x="281" y="157"/>
                  </a:cubicBezTo>
                  <a:cubicBezTo>
                    <a:pt x="280" y="158"/>
                    <a:pt x="280" y="158"/>
                    <a:pt x="280" y="158"/>
                  </a:cubicBezTo>
                  <a:cubicBezTo>
                    <a:pt x="276" y="158"/>
                    <a:pt x="276" y="155"/>
                    <a:pt x="272" y="156"/>
                  </a:cubicBezTo>
                  <a:cubicBezTo>
                    <a:pt x="271" y="155"/>
                    <a:pt x="271" y="155"/>
                    <a:pt x="271" y="155"/>
                  </a:cubicBezTo>
                  <a:cubicBezTo>
                    <a:pt x="265" y="156"/>
                    <a:pt x="267" y="154"/>
                    <a:pt x="261" y="154"/>
                  </a:cubicBezTo>
                  <a:cubicBezTo>
                    <a:pt x="262" y="154"/>
                    <a:pt x="262" y="154"/>
                    <a:pt x="262" y="154"/>
                  </a:cubicBezTo>
                  <a:cubicBezTo>
                    <a:pt x="258" y="153"/>
                    <a:pt x="249" y="154"/>
                    <a:pt x="249" y="152"/>
                  </a:cubicBezTo>
                  <a:cubicBezTo>
                    <a:pt x="244" y="152"/>
                    <a:pt x="239" y="151"/>
                    <a:pt x="236" y="152"/>
                  </a:cubicBezTo>
                  <a:cubicBezTo>
                    <a:pt x="236" y="151"/>
                    <a:pt x="238" y="151"/>
                    <a:pt x="239" y="151"/>
                  </a:cubicBezTo>
                  <a:cubicBezTo>
                    <a:pt x="222" y="149"/>
                    <a:pt x="205" y="145"/>
                    <a:pt x="188" y="144"/>
                  </a:cubicBezTo>
                  <a:cubicBezTo>
                    <a:pt x="188" y="143"/>
                    <a:pt x="189" y="144"/>
                    <a:pt x="190" y="143"/>
                  </a:cubicBezTo>
                  <a:cubicBezTo>
                    <a:pt x="179" y="143"/>
                    <a:pt x="175" y="139"/>
                    <a:pt x="164" y="140"/>
                  </a:cubicBezTo>
                  <a:cubicBezTo>
                    <a:pt x="160" y="140"/>
                    <a:pt x="160" y="140"/>
                    <a:pt x="160" y="140"/>
                  </a:cubicBezTo>
                  <a:cubicBezTo>
                    <a:pt x="159" y="139"/>
                    <a:pt x="160" y="139"/>
                    <a:pt x="159" y="138"/>
                  </a:cubicBezTo>
                  <a:cubicBezTo>
                    <a:pt x="156" y="139"/>
                    <a:pt x="151" y="137"/>
                    <a:pt x="148" y="138"/>
                  </a:cubicBezTo>
                  <a:cubicBezTo>
                    <a:pt x="148" y="137"/>
                    <a:pt x="150" y="137"/>
                    <a:pt x="150" y="137"/>
                  </a:cubicBezTo>
                  <a:cubicBezTo>
                    <a:pt x="147" y="136"/>
                    <a:pt x="139" y="136"/>
                    <a:pt x="136" y="135"/>
                  </a:cubicBezTo>
                  <a:cubicBezTo>
                    <a:pt x="138" y="135"/>
                    <a:pt x="138" y="135"/>
                    <a:pt x="138" y="135"/>
                  </a:cubicBezTo>
                  <a:cubicBezTo>
                    <a:pt x="122" y="130"/>
                    <a:pt x="100" y="124"/>
                    <a:pt x="79" y="123"/>
                  </a:cubicBezTo>
                  <a:cubicBezTo>
                    <a:pt x="74" y="122"/>
                    <a:pt x="80" y="122"/>
                    <a:pt x="78" y="121"/>
                  </a:cubicBezTo>
                  <a:cubicBezTo>
                    <a:pt x="58" y="120"/>
                    <a:pt x="44" y="114"/>
                    <a:pt x="23" y="113"/>
                  </a:cubicBezTo>
                  <a:cubicBezTo>
                    <a:pt x="10" y="111"/>
                    <a:pt x="0" y="113"/>
                    <a:pt x="0" y="113"/>
                  </a:cubicBezTo>
                  <a:cubicBezTo>
                    <a:pt x="31" y="117"/>
                    <a:pt x="53" y="123"/>
                    <a:pt x="78" y="130"/>
                  </a:cubicBezTo>
                  <a:close/>
                  <a:moveTo>
                    <a:pt x="656" y="33"/>
                  </a:moveTo>
                  <a:cubicBezTo>
                    <a:pt x="656" y="33"/>
                    <a:pt x="656" y="33"/>
                    <a:pt x="656" y="33"/>
                  </a:cubicBezTo>
                  <a:moveTo>
                    <a:pt x="655" y="33"/>
                  </a:moveTo>
                  <a:cubicBezTo>
                    <a:pt x="655" y="33"/>
                    <a:pt x="655" y="33"/>
                    <a:pt x="655" y="33"/>
                  </a:cubicBezTo>
                  <a:cubicBezTo>
                    <a:pt x="656" y="33"/>
                    <a:pt x="656" y="33"/>
                    <a:pt x="655" y="33"/>
                  </a:cubicBezTo>
                  <a:close/>
                  <a:moveTo>
                    <a:pt x="650" y="3"/>
                  </a:moveTo>
                  <a:cubicBezTo>
                    <a:pt x="650" y="3"/>
                    <a:pt x="650" y="4"/>
                    <a:pt x="650" y="4"/>
                  </a:cubicBezTo>
                  <a:cubicBezTo>
                    <a:pt x="650" y="4"/>
                    <a:pt x="649" y="4"/>
                    <a:pt x="648" y="5"/>
                  </a:cubicBezTo>
                  <a:cubicBezTo>
                    <a:pt x="648" y="4"/>
                    <a:pt x="648" y="3"/>
                    <a:pt x="650" y="3"/>
                  </a:cubicBezTo>
                  <a:close/>
                  <a:moveTo>
                    <a:pt x="649" y="34"/>
                  </a:moveTo>
                  <a:cubicBezTo>
                    <a:pt x="650" y="34"/>
                    <a:pt x="651" y="34"/>
                    <a:pt x="653" y="34"/>
                  </a:cubicBezTo>
                  <a:cubicBezTo>
                    <a:pt x="653" y="33"/>
                    <a:pt x="653" y="33"/>
                    <a:pt x="653" y="33"/>
                  </a:cubicBezTo>
                  <a:cubicBezTo>
                    <a:pt x="653" y="34"/>
                    <a:pt x="653" y="34"/>
                    <a:pt x="653" y="34"/>
                  </a:cubicBezTo>
                  <a:cubicBezTo>
                    <a:pt x="654" y="34"/>
                    <a:pt x="655" y="33"/>
                    <a:pt x="655" y="33"/>
                  </a:cubicBezTo>
                  <a:cubicBezTo>
                    <a:pt x="654" y="34"/>
                    <a:pt x="654" y="34"/>
                    <a:pt x="653" y="34"/>
                  </a:cubicBezTo>
                  <a:cubicBezTo>
                    <a:pt x="653" y="34"/>
                    <a:pt x="653" y="35"/>
                    <a:pt x="652" y="35"/>
                  </a:cubicBezTo>
                  <a:cubicBezTo>
                    <a:pt x="652" y="35"/>
                    <a:pt x="652" y="35"/>
                    <a:pt x="652" y="35"/>
                  </a:cubicBezTo>
                  <a:cubicBezTo>
                    <a:pt x="652" y="35"/>
                    <a:pt x="651" y="35"/>
                    <a:pt x="650" y="35"/>
                  </a:cubicBezTo>
                  <a:cubicBezTo>
                    <a:pt x="649" y="35"/>
                    <a:pt x="649" y="35"/>
                    <a:pt x="649" y="35"/>
                  </a:cubicBezTo>
                  <a:cubicBezTo>
                    <a:pt x="647" y="36"/>
                    <a:pt x="650" y="36"/>
                    <a:pt x="648" y="37"/>
                  </a:cubicBezTo>
                  <a:cubicBezTo>
                    <a:pt x="646" y="37"/>
                    <a:pt x="644" y="37"/>
                    <a:pt x="643" y="37"/>
                  </a:cubicBezTo>
                  <a:cubicBezTo>
                    <a:pt x="643" y="36"/>
                    <a:pt x="646" y="35"/>
                    <a:pt x="640" y="34"/>
                  </a:cubicBezTo>
                  <a:cubicBezTo>
                    <a:pt x="644" y="33"/>
                    <a:pt x="649" y="35"/>
                    <a:pt x="649" y="34"/>
                  </a:cubicBezTo>
                  <a:close/>
                  <a:moveTo>
                    <a:pt x="539" y="91"/>
                  </a:moveTo>
                  <a:cubicBezTo>
                    <a:pt x="541" y="91"/>
                    <a:pt x="537" y="92"/>
                    <a:pt x="538" y="92"/>
                  </a:cubicBezTo>
                  <a:cubicBezTo>
                    <a:pt x="537" y="92"/>
                    <a:pt x="535" y="93"/>
                    <a:pt x="535" y="92"/>
                  </a:cubicBezTo>
                  <a:cubicBezTo>
                    <a:pt x="538" y="92"/>
                    <a:pt x="539" y="91"/>
                    <a:pt x="539" y="91"/>
                  </a:cubicBezTo>
                  <a:close/>
                </a:path>
              </a:pathLst>
            </a:custGeom>
            <a:solidFill>
              <a:srgbClr val="4D4D4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nvGrpSpPr>
            <p:cNvPr id="16" name="组合 15">
              <a:extLst>
                <a:ext uri="{FF2B5EF4-FFF2-40B4-BE49-F238E27FC236}">
                  <a16:creationId xmlns:a16="http://schemas.microsoft.com/office/drawing/2014/main" xmlns="" id="{9ECEEF44-C6BE-41A8-8A04-B2D26EECBF5C}"/>
                </a:ext>
              </a:extLst>
            </p:cNvPr>
            <p:cNvGrpSpPr/>
            <p:nvPr/>
          </p:nvGrpSpPr>
          <p:grpSpPr>
            <a:xfrm>
              <a:off x="4378613" y="1298947"/>
              <a:ext cx="3296028" cy="3382760"/>
              <a:chOff x="4516324" y="1568450"/>
              <a:chExt cx="3559176" cy="3652838"/>
            </a:xfrm>
          </p:grpSpPr>
          <p:sp>
            <p:nvSpPr>
              <p:cNvPr id="17" name="任意多边形: 形状 65">
                <a:extLst>
                  <a:ext uri="{FF2B5EF4-FFF2-40B4-BE49-F238E27FC236}">
                    <a16:creationId xmlns:a16="http://schemas.microsoft.com/office/drawing/2014/main" xmlns="" id="{B20291EC-BEA3-4214-B80C-82F2CD29D9F8}"/>
                  </a:ext>
                </a:extLst>
              </p:cNvPr>
              <p:cNvSpPr>
                <a:spLocks/>
              </p:cNvSpPr>
              <p:nvPr/>
            </p:nvSpPr>
            <p:spPr bwMode="auto">
              <a:xfrm>
                <a:off x="7670687" y="1568450"/>
                <a:ext cx="404813" cy="365125"/>
              </a:xfrm>
              <a:custGeom>
                <a:avLst/>
                <a:gdLst>
                  <a:gd name="T0" fmla="*/ 0 w 71"/>
                  <a:gd name="T1" fmla="*/ 18 h 64"/>
                  <a:gd name="T2" fmla="*/ 26 w 71"/>
                  <a:gd name="T3" fmla="*/ 2 h 64"/>
                  <a:gd name="T4" fmla="*/ 55 w 71"/>
                  <a:gd name="T5" fmla="*/ 11 h 64"/>
                  <a:gd name="T6" fmla="*/ 65 w 71"/>
                  <a:gd name="T7" fmla="*/ 40 h 64"/>
                  <a:gd name="T8" fmla="*/ 52 w 71"/>
                  <a:gd name="T9" fmla="*/ 64 h 64"/>
                  <a:gd name="T10" fmla="*/ 0 w 71"/>
                  <a:gd name="T11" fmla="*/ 18 h 64"/>
                </a:gdLst>
                <a:ahLst/>
                <a:cxnLst>
                  <a:cxn ang="0">
                    <a:pos x="T0" y="T1"/>
                  </a:cxn>
                  <a:cxn ang="0">
                    <a:pos x="T2" y="T3"/>
                  </a:cxn>
                  <a:cxn ang="0">
                    <a:pos x="T4" y="T5"/>
                  </a:cxn>
                  <a:cxn ang="0">
                    <a:pos x="T6" y="T7"/>
                  </a:cxn>
                  <a:cxn ang="0">
                    <a:pos x="T8" y="T9"/>
                  </a:cxn>
                  <a:cxn ang="0">
                    <a:pos x="T10" y="T11"/>
                  </a:cxn>
                </a:cxnLst>
                <a:rect l="0" t="0" r="r" b="b"/>
                <a:pathLst>
                  <a:path w="71" h="64">
                    <a:moveTo>
                      <a:pt x="0" y="18"/>
                    </a:moveTo>
                    <a:cubicBezTo>
                      <a:pt x="0" y="18"/>
                      <a:pt x="17" y="3"/>
                      <a:pt x="26" y="2"/>
                    </a:cubicBezTo>
                    <a:cubicBezTo>
                      <a:pt x="36" y="0"/>
                      <a:pt x="47" y="3"/>
                      <a:pt x="55" y="11"/>
                    </a:cubicBezTo>
                    <a:cubicBezTo>
                      <a:pt x="62" y="18"/>
                      <a:pt x="71" y="29"/>
                      <a:pt x="65" y="40"/>
                    </a:cubicBezTo>
                    <a:cubicBezTo>
                      <a:pt x="60" y="52"/>
                      <a:pt x="52" y="64"/>
                      <a:pt x="52" y="64"/>
                    </a:cubicBezTo>
                    <a:lnTo>
                      <a:pt x="0" y="18"/>
                    </a:lnTo>
                    <a:close/>
                  </a:path>
                </a:pathLst>
              </a:custGeom>
              <a:solidFill>
                <a:srgbClr val="F7DDA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8" name="任意多边形: 形状 66">
                <a:extLst>
                  <a:ext uri="{FF2B5EF4-FFF2-40B4-BE49-F238E27FC236}">
                    <a16:creationId xmlns:a16="http://schemas.microsoft.com/office/drawing/2014/main" xmlns="" id="{B9895C1C-9074-420F-9B14-36EB3729AF2E}"/>
                  </a:ext>
                </a:extLst>
              </p:cNvPr>
              <p:cNvSpPr>
                <a:spLocks/>
              </p:cNvSpPr>
              <p:nvPr/>
            </p:nvSpPr>
            <p:spPr bwMode="auto">
              <a:xfrm>
                <a:off x="7899287" y="1636713"/>
                <a:ext cx="153988" cy="268288"/>
              </a:xfrm>
              <a:custGeom>
                <a:avLst/>
                <a:gdLst>
                  <a:gd name="T0" fmla="*/ 0 w 27"/>
                  <a:gd name="T1" fmla="*/ 19 h 47"/>
                  <a:gd name="T2" fmla="*/ 14 w 27"/>
                  <a:gd name="T3" fmla="*/ 0 h 47"/>
                  <a:gd name="T4" fmla="*/ 25 w 27"/>
                  <a:gd name="T5" fmla="*/ 22 h 47"/>
                  <a:gd name="T6" fmla="*/ 13 w 27"/>
                  <a:gd name="T7" fmla="*/ 46 h 47"/>
                  <a:gd name="T8" fmla="*/ 0 w 27"/>
                  <a:gd name="T9" fmla="*/ 19 h 47"/>
                </a:gdLst>
                <a:ahLst/>
                <a:cxnLst>
                  <a:cxn ang="0">
                    <a:pos x="T0" y="T1"/>
                  </a:cxn>
                  <a:cxn ang="0">
                    <a:pos x="T2" y="T3"/>
                  </a:cxn>
                  <a:cxn ang="0">
                    <a:pos x="T4" y="T5"/>
                  </a:cxn>
                  <a:cxn ang="0">
                    <a:pos x="T6" y="T7"/>
                  </a:cxn>
                  <a:cxn ang="0">
                    <a:pos x="T8" y="T9"/>
                  </a:cxn>
                </a:cxnLst>
                <a:rect l="0" t="0" r="r" b="b"/>
                <a:pathLst>
                  <a:path w="27" h="47">
                    <a:moveTo>
                      <a:pt x="0" y="19"/>
                    </a:moveTo>
                    <a:cubicBezTo>
                      <a:pt x="0" y="19"/>
                      <a:pt x="15" y="7"/>
                      <a:pt x="14" y="0"/>
                    </a:cubicBezTo>
                    <a:cubicBezTo>
                      <a:pt x="14" y="0"/>
                      <a:pt x="27" y="12"/>
                      <a:pt x="25" y="22"/>
                    </a:cubicBezTo>
                    <a:cubicBezTo>
                      <a:pt x="23" y="32"/>
                      <a:pt x="14" y="45"/>
                      <a:pt x="13" y="46"/>
                    </a:cubicBezTo>
                    <a:cubicBezTo>
                      <a:pt x="11" y="47"/>
                      <a:pt x="0" y="19"/>
                      <a:pt x="0" y="19"/>
                    </a:cubicBezTo>
                    <a:close/>
                  </a:path>
                </a:pathLst>
              </a:custGeom>
              <a:solidFill>
                <a:srgbClr val="FFF3D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19" name="任意多边形: 形状 67">
                <a:extLst>
                  <a:ext uri="{FF2B5EF4-FFF2-40B4-BE49-F238E27FC236}">
                    <a16:creationId xmlns:a16="http://schemas.microsoft.com/office/drawing/2014/main" xmlns="" id="{31F2C820-539D-496C-856E-5C40B0CD84D8}"/>
                  </a:ext>
                </a:extLst>
              </p:cNvPr>
              <p:cNvSpPr>
                <a:spLocks/>
              </p:cNvSpPr>
              <p:nvPr/>
            </p:nvSpPr>
            <p:spPr bwMode="auto">
              <a:xfrm>
                <a:off x="7597662" y="1665288"/>
                <a:ext cx="398463" cy="314325"/>
              </a:xfrm>
              <a:custGeom>
                <a:avLst/>
                <a:gdLst>
                  <a:gd name="T0" fmla="*/ 64 w 70"/>
                  <a:gd name="T1" fmla="*/ 35 h 55"/>
                  <a:gd name="T2" fmla="*/ 18 w 70"/>
                  <a:gd name="T3" fmla="*/ 1 h 55"/>
                  <a:gd name="T4" fmla="*/ 0 w 70"/>
                  <a:gd name="T5" fmla="*/ 10 h 55"/>
                  <a:gd name="T6" fmla="*/ 60 w 70"/>
                  <a:gd name="T7" fmla="*/ 55 h 55"/>
                  <a:gd name="T8" fmla="*/ 64 w 70"/>
                  <a:gd name="T9" fmla="*/ 35 h 55"/>
                </a:gdLst>
                <a:ahLst/>
                <a:cxnLst>
                  <a:cxn ang="0">
                    <a:pos x="T0" y="T1"/>
                  </a:cxn>
                  <a:cxn ang="0">
                    <a:pos x="T2" y="T3"/>
                  </a:cxn>
                  <a:cxn ang="0">
                    <a:pos x="T4" y="T5"/>
                  </a:cxn>
                  <a:cxn ang="0">
                    <a:pos x="T6" y="T7"/>
                  </a:cxn>
                  <a:cxn ang="0">
                    <a:pos x="T8" y="T9"/>
                  </a:cxn>
                </a:cxnLst>
                <a:rect l="0" t="0" r="r" b="b"/>
                <a:pathLst>
                  <a:path w="70" h="55">
                    <a:moveTo>
                      <a:pt x="64" y="35"/>
                    </a:moveTo>
                    <a:cubicBezTo>
                      <a:pt x="52" y="1"/>
                      <a:pt x="28" y="2"/>
                      <a:pt x="18" y="1"/>
                    </a:cubicBezTo>
                    <a:cubicBezTo>
                      <a:pt x="8" y="0"/>
                      <a:pt x="0" y="10"/>
                      <a:pt x="0" y="10"/>
                    </a:cubicBezTo>
                    <a:cubicBezTo>
                      <a:pt x="60" y="55"/>
                      <a:pt x="60" y="55"/>
                      <a:pt x="60" y="55"/>
                    </a:cubicBezTo>
                    <a:cubicBezTo>
                      <a:pt x="70" y="47"/>
                      <a:pt x="64" y="35"/>
                      <a:pt x="64" y="35"/>
                    </a:cubicBezTo>
                    <a:close/>
                  </a:path>
                </a:pathLst>
              </a:custGeom>
              <a:solidFill>
                <a:schemeClr val="tx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0" name="任意多边形: 形状 68">
                <a:extLst>
                  <a:ext uri="{FF2B5EF4-FFF2-40B4-BE49-F238E27FC236}">
                    <a16:creationId xmlns:a16="http://schemas.microsoft.com/office/drawing/2014/main" xmlns="" id="{3759F1FB-7EFD-40D8-8CCC-0FA33DE3860F}"/>
                  </a:ext>
                </a:extLst>
              </p:cNvPr>
              <p:cNvSpPr>
                <a:spLocks/>
              </p:cNvSpPr>
              <p:nvPr/>
            </p:nvSpPr>
            <p:spPr bwMode="auto">
              <a:xfrm>
                <a:off x="7859599" y="1797050"/>
                <a:ext cx="125413" cy="182563"/>
              </a:xfrm>
              <a:custGeom>
                <a:avLst/>
                <a:gdLst>
                  <a:gd name="T0" fmla="*/ 11 w 22"/>
                  <a:gd name="T1" fmla="*/ 0 h 32"/>
                  <a:gd name="T2" fmla="*/ 6 w 22"/>
                  <a:gd name="T3" fmla="*/ 7 h 32"/>
                  <a:gd name="T4" fmla="*/ 0 w 22"/>
                  <a:gd name="T5" fmla="*/ 22 h 32"/>
                  <a:gd name="T6" fmla="*/ 14 w 22"/>
                  <a:gd name="T7" fmla="*/ 32 h 32"/>
                  <a:gd name="T8" fmla="*/ 18 w 22"/>
                  <a:gd name="T9" fmla="*/ 27 h 32"/>
                  <a:gd name="T10" fmla="*/ 11 w 22"/>
                  <a:gd name="T11" fmla="*/ 0 h 32"/>
                </a:gdLst>
                <a:ahLst/>
                <a:cxnLst>
                  <a:cxn ang="0">
                    <a:pos x="T0" y="T1"/>
                  </a:cxn>
                  <a:cxn ang="0">
                    <a:pos x="T2" y="T3"/>
                  </a:cxn>
                  <a:cxn ang="0">
                    <a:pos x="T4" y="T5"/>
                  </a:cxn>
                  <a:cxn ang="0">
                    <a:pos x="T6" y="T7"/>
                  </a:cxn>
                  <a:cxn ang="0">
                    <a:pos x="T8" y="T9"/>
                  </a:cxn>
                  <a:cxn ang="0">
                    <a:pos x="T10" y="T11"/>
                  </a:cxn>
                </a:cxnLst>
                <a:rect l="0" t="0" r="r" b="b"/>
                <a:pathLst>
                  <a:path w="22" h="32">
                    <a:moveTo>
                      <a:pt x="11" y="0"/>
                    </a:moveTo>
                    <a:cubicBezTo>
                      <a:pt x="12" y="7"/>
                      <a:pt x="6" y="7"/>
                      <a:pt x="6" y="7"/>
                    </a:cubicBezTo>
                    <a:cubicBezTo>
                      <a:pt x="0" y="22"/>
                      <a:pt x="0" y="22"/>
                      <a:pt x="0" y="22"/>
                    </a:cubicBezTo>
                    <a:cubicBezTo>
                      <a:pt x="14" y="32"/>
                      <a:pt x="14" y="32"/>
                      <a:pt x="14" y="32"/>
                    </a:cubicBezTo>
                    <a:cubicBezTo>
                      <a:pt x="16" y="30"/>
                      <a:pt x="17" y="28"/>
                      <a:pt x="18" y="27"/>
                    </a:cubicBezTo>
                    <a:cubicBezTo>
                      <a:pt x="22" y="17"/>
                      <a:pt x="11" y="0"/>
                      <a:pt x="11" y="0"/>
                    </a:cubicBezTo>
                    <a:close/>
                  </a:path>
                </a:pathLst>
              </a:custGeom>
              <a:solidFill>
                <a:srgbClr val="999999"/>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 name="任意多边形: 形状 69">
                <a:extLst>
                  <a:ext uri="{FF2B5EF4-FFF2-40B4-BE49-F238E27FC236}">
                    <a16:creationId xmlns:a16="http://schemas.microsoft.com/office/drawing/2014/main" xmlns="" id="{80C20295-B3AA-4B78-BD63-327FD0528CB1}"/>
                  </a:ext>
                </a:extLst>
              </p:cNvPr>
              <p:cNvSpPr>
                <a:spLocks/>
              </p:cNvSpPr>
              <p:nvPr/>
            </p:nvSpPr>
            <p:spPr bwMode="auto">
              <a:xfrm>
                <a:off x="5090999" y="1643063"/>
                <a:ext cx="2847975" cy="2911475"/>
              </a:xfrm>
              <a:custGeom>
                <a:avLst/>
                <a:gdLst>
                  <a:gd name="T0" fmla="*/ 0 w 500"/>
                  <a:gd name="T1" fmla="*/ 338 h 511"/>
                  <a:gd name="T2" fmla="*/ 440 w 500"/>
                  <a:gd name="T3" fmla="*/ 14 h 511"/>
                  <a:gd name="T4" fmla="*/ 500 w 500"/>
                  <a:gd name="T5" fmla="*/ 59 h 511"/>
                  <a:gd name="T6" fmla="*/ 227 w 500"/>
                  <a:gd name="T7" fmla="*/ 511 h 511"/>
                  <a:gd name="T8" fmla="*/ 0 w 500"/>
                  <a:gd name="T9" fmla="*/ 338 h 511"/>
                </a:gdLst>
                <a:ahLst/>
                <a:cxnLst>
                  <a:cxn ang="0">
                    <a:pos x="T0" y="T1"/>
                  </a:cxn>
                  <a:cxn ang="0">
                    <a:pos x="T2" y="T3"/>
                  </a:cxn>
                  <a:cxn ang="0">
                    <a:pos x="T4" y="T5"/>
                  </a:cxn>
                  <a:cxn ang="0">
                    <a:pos x="T6" y="T7"/>
                  </a:cxn>
                  <a:cxn ang="0">
                    <a:pos x="T8" y="T9"/>
                  </a:cxn>
                </a:cxnLst>
                <a:rect l="0" t="0" r="r" b="b"/>
                <a:pathLst>
                  <a:path w="500" h="511">
                    <a:moveTo>
                      <a:pt x="0" y="338"/>
                    </a:moveTo>
                    <a:cubicBezTo>
                      <a:pt x="440" y="14"/>
                      <a:pt x="440" y="14"/>
                      <a:pt x="440" y="14"/>
                    </a:cubicBezTo>
                    <a:cubicBezTo>
                      <a:pt x="440" y="14"/>
                      <a:pt x="491" y="0"/>
                      <a:pt x="500" y="59"/>
                    </a:cubicBezTo>
                    <a:cubicBezTo>
                      <a:pt x="227" y="511"/>
                      <a:pt x="227" y="511"/>
                      <a:pt x="227" y="511"/>
                    </a:cubicBezTo>
                    <a:lnTo>
                      <a:pt x="0" y="338"/>
                    </a:lnTo>
                    <a:close/>
                  </a:path>
                </a:pathLst>
              </a:custGeom>
              <a:solidFill>
                <a:srgbClr val="92D050"/>
              </a:solidFill>
              <a:ln>
                <a:noFill/>
              </a:ln>
            </p:spPr>
            <p:txBody>
              <a:bodyPr anchor="ctr"/>
              <a:lstStyle/>
              <a:p>
                <a:pPr algn="ctr"/>
                <a:endParaRPr/>
              </a:p>
            </p:txBody>
          </p:sp>
          <p:sp>
            <p:nvSpPr>
              <p:cNvPr id="22" name="任意多边形: 形状 70">
                <a:extLst>
                  <a:ext uri="{FF2B5EF4-FFF2-40B4-BE49-F238E27FC236}">
                    <a16:creationId xmlns:a16="http://schemas.microsoft.com/office/drawing/2014/main" xmlns="" id="{41A9EE4A-3D6F-4DAA-8239-F18823C30F58}"/>
                  </a:ext>
                </a:extLst>
              </p:cNvPr>
              <p:cNvSpPr>
                <a:spLocks/>
              </p:cNvSpPr>
              <p:nvPr/>
            </p:nvSpPr>
            <p:spPr bwMode="auto">
              <a:xfrm>
                <a:off x="6195899" y="1836738"/>
                <a:ext cx="1743075" cy="2717800"/>
              </a:xfrm>
              <a:custGeom>
                <a:avLst/>
                <a:gdLst>
                  <a:gd name="T0" fmla="*/ 0 w 306"/>
                  <a:gd name="T1" fmla="*/ 414 h 477"/>
                  <a:gd name="T2" fmla="*/ 12 w 306"/>
                  <a:gd name="T3" fmla="*/ 461 h 477"/>
                  <a:gd name="T4" fmla="*/ 33 w 306"/>
                  <a:gd name="T5" fmla="*/ 477 h 477"/>
                  <a:gd name="T6" fmla="*/ 306 w 306"/>
                  <a:gd name="T7" fmla="*/ 25 h 477"/>
                  <a:gd name="T8" fmla="*/ 298 w 306"/>
                  <a:gd name="T9" fmla="*/ 0 h 477"/>
                  <a:gd name="T10" fmla="*/ 0 w 306"/>
                  <a:gd name="T11" fmla="*/ 414 h 477"/>
                </a:gdLst>
                <a:ahLst/>
                <a:cxnLst>
                  <a:cxn ang="0">
                    <a:pos x="T0" y="T1"/>
                  </a:cxn>
                  <a:cxn ang="0">
                    <a:pos x="T2" y="T3"/>
                  </a:cxn>
                  <a:cxn ang="0">
                    <a:pos x="T4" y="T5"/>
                  </a:cxn>
                  <a:cxn ang="0">
                    <a:pos x="T6" y="T7"/>
                  </a:cxn>
                  <a:cxn ang="0">
                    <a:pos x="T8" y="T9"/>
                  </a:cxn>
                  <a:cxn ang="0">
                    <a:pos x="T10" y="T11"/>
                  </a:cxn>
                </a:cxnLst>
                <a:rect l="0" t="0" r="r" b="b"/>
                <a:pathLst>
                  <a:path w="306" h="477">
                    <a:moveTo>
                      <a:pt x="0" y="414"/>
                    </a:moveTo>
                    <a:cubicBezTo>
                      <a:pt x="12" y="461"/>
                      <a:pt x="12" y="461"/>
                      <a:pt x="12" y="461"/>
                    </a:cubicBezTo>
                    <a:cubicBezTo>
                      <a:pt x="33" y="477"/>
                      <a:pt x="33" y="477"/>
                      <a:pt x="33" y="477"/>
                    </a:cubicBezTo>
                    <a:cubicBezTo>
                      <a:pt x="306" y="25"/>
                      <a:pt x="306" y="25"/>
                      <a:pt x="306" y="25"/>
                    </a:cubicBezTo>
                    <a:cubicBezTo>
                      <a:pt x="304" y="14"/>
                      <a:pt x="302" y="7"/>
                      <a:pt x="298" y="0"/>
                    </a:cubicBezTo>
                    <a:lnTo>
                      <a:pt x="0" y="414"/>
                    </a:lnTo>
                    <a:close/>
                  </a:path>
                </a:pathLst>
              </a:custGeom>
              <a:solidFill>
                <a:schemeClr val="tx2">
                  <a:lumMod val="50000"/>
                </a:schemeClr>
              </a:solidFill>
              <a:ln>
                <a:noFill/>
              </a:ln>
            </p:spPr>
            <p:txBody>
              <a:bodyPr anchor="ctr"/>
              <a:lstStyle/>
              <a:p>
                <a:pPr algn="ctr"/>
                <a:endParaRPr/>
              </a:p>
            </p:txBody>
          </p:sp>
          <p:sp>
            <p:nvSpPr>
              <p:cNvPr id="23" name="任意多边形: 形状 71">
                <a:extLst>
                  <a:ext uri="{FF2B5EF4-FFF2-40B4-BE49-F238E27FC236}">
                    <a16:creationId xmlns:a16="http://schemas.microsoft.com/office/drawing/2014/main" xmlns="" id="{FF7EBA84-BF74-4684-AC41-B3E6466C0F82}"/>
                  </a:ext>
                </a:extLst>
              </p:cNvPr>
              <p:cNvSpPr>
                <a:spLocks/>
              </p:cNvSpPr>
              <p:nvPr/>
            </p:nvSpPr>
            <p:spPr bwMode="auto">
              <a:xfrm>
                <a:off x="5090998" y="1693863"/>
                <a:ext cx="2693988" cy="2092325"/>
              </a:xfrm>
              <a:custGeom>
                <a:avLst/>
                <a:gdLst>
                  <a:gd name="T0" fmla="*/ 473 w 473"/>
                  <a:gd name="T1" fmla="*/ 8 h 367"/>
                  <a:gd name="T2" fmla="*/ 440 w 473"/>
                  <a:gd name="T3" fmla="*/ 5 h 367"/>
                  <a:gd name="T4" fmla="*/ 0 w 473"/>
                  <a:gd name="T5" fmla="*/ 329 h 367"/>
                  <a:gd name="T6" fmla="*/ 51 w 473"/>
                  <a:gd name="T7" fmla="*/ 367 h 367"/>
                  <a:gd name="T8" fmla="*/ 114 w 473"/>
                  <a:gd name="T9" fmla="*/ 355 h 367"/>
                  <a:gd name="T10" fmla="*/ 473 w 473"/>
                  <a:gd name="T11" fmla="*/ 8 h 367"/>
                </a:gdLst>
                <a:ahLst/>
                <a:cxnLst>
                  <a:cxn ang="0">
                    <a:pos x="T0" y="T1"/>
                  </a:cxn>
                  <a:cxn ang="0">
                    <a:pos x="T2" y="T3"/>
                  </a:cxn>
                  <a:cxn ang="0">
                    <a:pos x="T4" y="T5"/>
                  </a:cxn>
                  <a:cxn ang="0">
                    <a:pos x="T6" y="T7"/>
                  </a:cxn>
                  <a:cxn ang="0">
                    <a:pos x="T8" y="T9"/>
                  </a:cxn>
                  <a:cxn ang="0">
                    <a:pos x="T10" y="T11"/>
                  </a:cxn>
                </a:cxnLst>
                <a:rect l="0" t="0" r="r" b="b"/>
                <a:pathLst>
                  <a:path w="473" h="367">
                    <a:moveTo>
                      <a:pt x="473" y="8"/>
                    </a:moveTo>
                    <a:cubicBezTo>
                      <a:pt x="457" y="0"/>
                      <a:pt x="440" y="5"/>
                      <a:pt x="440" y="5"/>
                    </a:cubicBezTo>
                    <a:cubicBezTo>
                      <a:pt x="0" y="329"/>
                      <a:pt x="0" y="329"/>
                      <a:pt x="0" y="329"/>
                    </a:cubicBezTo>
                    <a:cubicBezTo>
                      <a:pt x="51" y="367"/>
                      <a:pt x="51" y="367"/>
                      <a:pt x="51" y="367"/>
                    </a:cubicBezTo>
                    <a:cubicBezTo>
                      <a:pt x="114" y="355"/>
                      <a:pt x="114" y="355"/>
                      <a:pt x="114" y="355"/>
                    </a:cubicBezTo>
                    <a:cubicBezTo>
                      <a:pt x="473" y="8"/>
                      <a:pt x="473" y="8"/>
                      <a:pt x="473" y="8"/>
                    </a:cubicBezTo>
                    <a:close/>
                  </a:path>
                </a:pathLst>
              </a:custGeom>
              <a:solidFill>
                <a:srgbClr val="0070C0"/>
              </a:solidFill>
              <a:ln>
                <a:noFill/>
              </a:ln>
            </p:spPr>
            <p:txBody>
              <a:bodyPr anchor="ctr"/>
              <a:lstStyle/>
              <a:p>
                <a:pPr algn="ctr"/>
                <a:endParaRPr/>
              </a:p>
            </p:txBody>
          </p:sp>
          <p:sp>
            <p:nvSpPr>
              <p:cNvPr id="24" name="任意多边形: 形状 72">
                <a:extLst>
                  <a:ext uri="{FF2B5EF4-FFF2-40B4-BE49-F238E27FC236}">
                    <a16:creationId xmlns:a16="http://schemas.microsoft.com/office/drawing/2014/main" xmlns="" id="{A8B5B05F-7C1E-406C-BBDD-DC27704AE552}"/>
                  </a:ext>
                </a:extLst>
              </p:cNvPr>
              <p:cNvSpPr>
                <a:spLocks/>
              </p:cNvSpPr>
              <p:nvPr/>
            </p:nvSpPr>
            <p:spPr bwMode="auto">
              <a:xfrm>
                <a:off x="4822712" y="3335338"/>
                <a:ext cx="1560513" cy="1549400"/>
              </a:xfrm>
              <a:custGeom>
                <a:avLst/>
                <a:gdLst>
                  <a:gd name="T0" fmla="*/ 0 w 274"/>
                  <a:gd name="T1" fmla="*/ 156 h 272"/>
                  <a:gd name="T2" fmla="*/ 47 w 274"/>
                  <a:gd name="T3" fmla="*/ 41 h 272"/>
                  <a:gd name="T4" fmla="*/ 161 w 274"/>
                  <a:gd name="T5" fmla="*/ 67 h 272"/>
                  <a:gd name="T6" fmla="*/ 241 w 274"/>
                  <a:gd name="T7" fmla="*/ 151 h 272"/>
                  <a:gd name="T8" fmla="*/ 274 w 274"/>
                  <a:gd name="T9" fmla="*/ 214 h 272"/>
                  <a:gd name="T10" fmla="*/ 146 w 274"/>
                  <a:gd name="T11" fmla="*/ 272 h 272"/>
                  <a:gd name="T12" fmla="*/ 0 w 274"/>
                  <a:gd name="T13" fmla="*/ 156 h 272"/>
                </a:gdLst>
                <a:ahLst/>
                <a:cxnLst>
                  <a:cxn ang="0">
                    <a:pos x="T0" y="T1"/>
                  </a:cxn>
                  <a:cxn ang="0">
                    <a:pos x="T2" y="T3"/>
                  </a:cxn>
                  <a:cxn ang="0">
                    <a:pos x="T4" y="T5"/>
                  </a:cxn>
                  <a:cxn ang="0">
                    <a:pos x="T6" y="T7"/>
                  </a:cxn>
                  <a:cxn ang="0">
                    <a:pos x="T8" y="T9"/>
                  </a:cxn>
                  <a:cxn ang="0">
                    <a:pos x="T10" y="T11"/>
                  </a:cxn>
                  <a:cxn ang="0">
                    <a:pos x="T12" y="T13"/>
                  </a:cxn>
                </a:cxnLst>
                <a:rect l="0" t="0" r="r" b="b"/>
                <a:pathLst>
                  <a:path w="274" h="272">
                    <a:moveTo>
                      <a:pt x="0" y="156"/>
                    </a:moveTo>
                    <a:cubicBezTo>
                      <a:pt x="0" y="156"/>
                      <a:pt x="41" y="65"/>
                      <a:pt x="47" y="41"/>
                    </a:cubicBezTo>
                    <a:cubicBezTo>
                      <a:pt x="47" y="41"/>
                      <a:pt x="116" y="0"/>
                      <a:pt x="161" y="67"/>
                    </a:cubicBezTo>
                    <a:cubicBezTo>
                      <a:pt x="161" y="67"/>
                      <a:pt x="255" y="55"/>
                      <a:pt x="241" y="151"/>
                    </a:cubicBezTo>
                    <a:cubicBezTo>
                      <a:pt x="241" y="151"/>
                      <a:pt x="274" y="164"/>
                      <a:pt x="274" y="214"/>
                    </a:cubicBezTo>
                    <a:cubicBezTo>
                      <a:pt x="274" y="214"/>
                      <a:pt x="203" y="249"/>
                      <a:pt x="146" y="272"/>
                    </a:cubicBezTo>
                    <a:lnTo>
                      <a:pt x="0" y="156"/>
                    </a:lnTo>
                    <a:close/>
                  </a:path>
                </a:pathLst>
              </a:custGeom>
              <a:solidFill>
                <a:srgbClr val="F7DDA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任意多边形: 形状 73">
                <a:extLst>
                  <a:ext uri="{FF2B5EF4-FFF2-40B4-BE49-F238E27FC236}">
                    <a16:creationId xmlns:a16="http://schemas.microsoft.com/office/drawing/2014/main" xmlns="" id="{A4D84F14-92CC-4DA3-B9AB-77E636F309E1}"/>
                  </a:ext>
                </a:extLst>
              </p:cNvPr>
              <p:cNvSpPr>
                <a:spLocks/>
              </p:cNvSpPr>
              <p:nvPr/>
            </p:nvSpPr>
            <p:spPr bwMode="auto">
              <a:xfrm>
                <a:off x="4862399" y="3414713"/>
                <a:ext cx="838200" cy="860425"/>
              </a:xfrm>
              <a:custGeom>
                <a:avLst/>
                <a:gdLst>
                  <a:gd name="T0" fmla="*/ 47 w 147"/>
                  <a:gd name="T1" fmla="*/ 31 h 151"/>
                  <a:gd name="T2" fmla="*/ 147 w 147"/>
                  <a:gd name="T3" fmla="*/ 57 h 151"/>
                  <a:gd name="T4" fmla="*/ 63 w 147"/>
                  <a:gd name="T5" fmla="*/ 151 h 151"/>
                  <a:gd name="T6" fmla="*/ 0 w 147"/>
                  <a:gd name="T7" fmla="*/ 141 h 151"/>
                  <a:gd name="T8" fmla="*/ 47 w 147"/>
                  <a:gd name="T9" fmla="*/ 31 h 151"/>
                </a:gdLst>
                <a:ahLst/>
                <a:cxnLst>
                  <a:cxn ang="0">
                    <a:pos x="T0" y="T1"/>
                  </a:cxn>
                  <a:cxn ang="0">
                    <a:pos x="T2" y="T3"/>
                  </a:cxn>
                  <a:cxn ang="0">
                    <a:pos x="T4" y="T5"/>
                  </a:cxn>
                  <a:cxn ang="0">
                    <a:pos x="T6" y="T7"/>
                  </a:cxn>
                  <a:cxn ang="0">
                    <a:pos x="T8" y="T9"/>
                  </a:cxn>
                </a:cxnLst>
                <a:rect l="0" t="0" r="r" b="b"/>
                <a:pathLst>
                  <a:path w="147" h="151">
                    <a:moveTo>
                      <a:pt x="47" y="31"/>
                    </a:moveTo>
                    <a:cubicBezTo>
                      <a:pt x="47" y="31"/>
                      <a:pt x="104" y="0"/>
                      <a:pt x="147" y="57"/>
                    </a:cubicBezTo>
                    <a:cubicBezTo>
                      <a:pt x="63" y="151"/>
                      <a:pt x="63" y="151"/>
                      <a:pt x="63" y="151"/>
                    </a:cubicBezTo>
                    <a:cubicBezTo>
                      <a:pt x="0" y="141"/>
                      <a:pt x="0" y="141"/>
                      <a:pt x="0" y="141"/>
                    </a:cubicBezTo>
                    <a:lnTo>
                      <a:pt x="47" y="31"/>
                    </a:lnTo>
                    <a:close/>
                  </a:path>
                </a:pathLst>
              </a:custGeom>
              <a:solidFill>
                <a:srgbClr val="FFF3DE"/>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6" name="任意多边形: 形状 74">
                <a:extLst>
                  <a:ext uri="{FF2B5EF4-FFF2-40B4-BE49-F238E27FC236}">
                    <a16:creationId xmlns:a16="http://schemas.microsoft.com/office/drawing/2014/main" xmlns="" id="{A4536B51-4588-4840-85D3-744B7775CD33}"/>
                  </a:ext>
                </a:extLst>
              </p:cNvPr>
              <p:cNvSpPr>
                <a:spLocks/>
              </p:cNvSpPr>
              <p:nvPr/>
            </p:nvSpPr>
            <p:spPr bwMode="auto">
              <a:xfrm>
                <a:off x="5511687" y="4217988"/>
                <a:ext cx="849313" cy="666750"/>
              </a:xfrm>
              <a:custGeom>
                <a:avLst/>
                <a:gdLst>
                  <a:gd name="T0" fmla="*/ 116 w 149"/>
                  <a:gd name="T1" fmla="*/ 0 h 117"/>
                  <a:gd name="T2" fmla="*/ 145 w 149"/>
                  <a:gd name="T3" fmla="*/ 63 h 117"/>
                  <a:gd name="T4" fmla="*/ 25 w 149"/>
                  <a:gd name="T5" fmla="*/ 117 h 117"/>
                  <a:gd name="T6" fmla="*/ 0 w 149"/>
                  <a:gd name="T7" fmla="*/ 54 h 117"/>
                  <a:gd name="T8" fmla="*/ 116 w 149"/>
                  <a:gd name="T9" fmla="*/ 0 h 117"/>
                </a:gdLst>
                <a:ahLst/>
                <a:cxnLst>
                  <a:cxn ang="0">
                    <a:pos x="T0" y="T1"/>
                  </a:cxn>
                  <a:cxn ang="0">
                    <a:pos x="T2" y="T3"/>
                  </a:cxn>
                  <a:cxn ang="0">
                    <a:pos x="T4" y="T5"/>
                  </a:cxn>
                  <a:cxn ang="0">
                    <a:pos x="T6" y="T7"/>
                  </a:cxn>
                  <a:cxn ang="0">
                    <a:pos x="T8" y="T9"/>
                  </a:cxn>
                </a:cxnLst>
                <a:rect l="0" t="0" r="r" b="b"/>
                <a:pathLst>
                  <a:path w="149" h="117">
                    <a:moveTo>
                      <a:pt x="116" y="0"/>
                    </a:moveTo>
                    <a:cubicBezTo>
                      <a:pt x="116" y="0"/>
                      <a:pt x="149" y="19"/>
                      <a:pt x="145" y="63"/>
                    </a:cubicBezTo>
                    <a:cubicBezTo>
                      <a:pt x="25" y="117"/>
                      <a:pt x="25" y="117"/>
                      <a:pt x="25" y="117"/>
                    </a:cubicBezTo>
                    <a:cubicBezTo>
                      <a:pt x="0" y="54"/>
                      <a:pt x="0" y="54"/>
                      <a:pt x="0" y="54"/>
                    </a:cubicBezTo>
                    <a:lnTo>
                      <a:pt x="116" y="0"/>
                    </a:lnTo>
                    <a:close/>
                  </a:path>
                </a:pathLst>
              </a:custGeom>
              <a:solidFill>
                <a:srgbClr val="ECC48D"/>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 name="任意多边形: 形状 75">
                <a:extLst>
                  <a:ext uri="{FF2B5EF4-FFF2-40B4-BE49-F238E27FC236}">
                    <a16:creationId xmlns:a16="http://schemas.microsoft.com/office/drawing/2014/main" xmlns="" id="{02062EA9-09D8-45B9-8DAA-0029E1560CF9}"/>
                  </a:ext>
                </a:extLst>
              </p:cNvPr>
              <p:cNvSpPr>
                <a:spLocks/>
              </p:cNvSpPr>
              <p:nvPr/>
            </p:nvSpPr>
            <p:spPr bwMode="auto">
              <a:xfrm>
                <a:off x="4516324" y="4081463"/>
                <a:ext cx="1138238" cy="1139825"/>
              </a:xfrm>
              <a:custGeom>
                <a:avLst/>
                <a:gdLst>
                  <a:gd name="T0" fmla="*/ 0 w 200"/>
                  <a:gd name="T1" fmla="*/ 200 h 200"/>
                  <a:gd name="T2" fmla="*/ 200 w 200"/>
                  <a:gd name="T3" fmla="*/ 141 h 200"/>
                  <a:gd name="T4" fmla="*/ 54 w 200"/>
                  <a:gd name="T5" fmla="*/ 25 h 200"/>
                  <a:gd name="T6" fmla="*/ 0 w 200"/>
                  <a:gd name="T7" fmla="*/ 200 h 200"/>
                </a:gdLst>
                <a:ahLst/>
                <a:cxnLst>
                  <a:cxn ang="0">
                    <a:pos x="T0" y="T1"/>
                  </a:cxn>
                  <a:cxn ang="0">
                    <a:pos x="T2" y="T3"/>
                  </a:cxn>
                  <a:cxn ang="0">
                    <a:pos x="T4" y="T5"/>
                  </a:cxn>
                  <a:cxn ang="0">
                    <a:pos x="T6" y="T7"/>
                  </a:cxn>
                </a:cxnLst>
                <a:rect l="0" t="0" r="r" b="b"/>
                <a:pathLst>
                  <a:path w="200" h="200">
                    <a:moveTo>
                      <a:pt x="0" y="200"/>
                    </a:moveTo>
                    <a:cubicBezTo>
                      <a:pt x="200" y="141"/>
                      <a:pt x="200" y="141"/>
                      <a:pt x="200" y="141"/>
                    </a:cubicBezTo>
                    <a:cubicBezTo>
                      <a:pt x="169" y="0"/>
                      <a:pt x="54" y="25"/>
                      <a:pt x="54" y="25"/>
                    </a:cubicBezTo>
                    <a:lnTo>
                      <a:pt x="0" y="20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 name="任意多边形: 形状 76">
                <a:extLst>
                  <a:ext uri="{FF2B5EF4-FFF2-40B4-BE49-F238E27FC236}">
                    <a16:creationId xmlns:a16="http://schemas.microsoft.com/office/drawing/2014/main" xmlns="" id="{03007261-94A3-4C21-99C0-72229B499CBB}"/>
                  </a:ext>
                </a:extLst>
              </p:cNvPr>
              <p:cNvSpPr>
                <a:spLocks/>
              </p:cNvSpPr>
              <p:nvPr/>
            </p:nvSpPr>
            <p:spPr bwMode="auto">
              <a:xfrm>
                <a:off x="4571887" y="4206875"/>
                <a:ext cx="655638" cy="912813"/>
              </a:xfrm>
              <a:custGeom>
                <a:avLst/>
                <a:gdLst>
                  <a:gd name="T0" fmla="*/ 115 w 115"/>
                  <a:gd name="T1" fmla="*/ 12 h 160"/>
                  <a:gd name="T2" fmla="*/ 115 w 115"/>
                  <a:gd name="T3" fmla="*/ 12 h 160"/>
                  <a:gd name="T4" fmla="*/ 51 w 115"/>
                  <a:gd name="T5" fmla="*/ 2 h 160"/>
                  <a:gd name="T6" fmla="*/ 0 w 115"/>
                  <a:gd name="T7" fmla="*/ 160 h 160"/>
                  <a:gd name="T8" fmla="*/ 115 w 115"/>
                  <a:gd name="T9" fmla="*/ 12 h 160"/>
                </a:gdLst>
                <a:ahLst/>
                <a:cxnLst>
                  <a:cxn ang="0">
                    <a:pos x="T0" y="T1"/>
                  </a:cxn>
                  <a:cxn ang="0">
                    <a:pos x="T2" y="T3"/>
                  </a:cxn>
                  <a:cxn ang="0">
                    <a:pos x="T4" y="T5"/>
                  </a:cxn>
                  <a:cxn ang="0">
                    <a:pos x="T6" y="T7"/>
                  </a:cxn>
                  <a:cxn ang="0">
                    <a:pos x="T8" y="T9"/>
                  </a:cxn>
                </a:cxnLst>
                <a:rect l="0" t="0" r="r" b="b"/>
                <a:pathLst>
                  <a:path w="115" h="160">
                    <a:moveTo>
                      <a:pt x="115" y="12"/>
                    </a:moveTo>
                    <a:cubicBezTo>
                      <a:pt x="115" y="12"/>
                      <a:pt x="115" y="12"/>
                      <a:pt x="115" y="12"/>
                    </a:cubicBezTo>
                    <a:cubicBezTo>
                      <a:pt x="88" y="0"/>
                      <a:pt x="63" y="1"/>
                      <a:pt x="51" y="2"/>
                    </a:cubicBezTo>
                    <a:cubicBezTo>
                      <a:pt x="0" y="160"/>
                      <a:pt x="0" y="160"/>
                      <a:pt x="0" y="160"/>
                    </a:cubicBezTo>
                    <a:lnTo>
                      <a:pt x="115" y="12"/>
                    </a:lnTo>
                    <a:close/>
                  </a:path>
                </a:pathLst>
              </a:custGeom>
              <a:solidFill>
                <a:srgbClr val="423924"/>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 name="任意多边形: 形状 77">
                <a:extLst>
                  <a:ext uri="{FF2B5EF4-FFF2-40B4-BE49-F238E27FC236}">
                    <a16:creationId xmlns:a16="http://schemas.microsoft.com/office/drawing/2014/main" xmlns="" id="{923274D6-62E5-4679-BA03-8E8FFCECF9D0}"/>
                  </a:ext>
                </a:extLst>
              </p:cNvPr>
              <p:cNvSpPr>
                <a:spLocks/>
              </p:cNvSpPr>
              <p:nvPr/>
            </p:nvSpPr>
            <p:spPr bwMode="auto">
              <a:xfrm>
                <a:off x="5711712" y="1739899"/>
                <a:ext cx="2073275" cy="1976438"/>
              </a:xfrm>
              <a:custGeom>
                <a:avLst/>
                <a:gdLst>
                  <a:gd name="T0" fmla="*/ 1306 w 1306"/>
                  <a:gd name="T1" fmla="*/ 0 h 1245"/>
                  <a:gd name="T2" fmla="*/ 18 w 1306"/>
                  <a:gd name="T3" fmla="*/ 1245 h 1245"/>
                  <a:gd name="T4" fmla="*/ 0 w 1306"/>
                  <a:gd name="T5" fmla="*/ 1220 h 1245"/>
                  <a:gd name="T6" fmla="*/ 1306 w 1306"/>
                  <a:gd name="T7" fmla="*/ 0 h 1245"/>
                </a:gdLst>
                <a:ahLst/>
                <a:cxnLst>
                  <a:cxn ang="0">
                    <a:pos x="T0" y="T1"/>
                  </a:cxn>
                  <a:cxn ang="0">
                    <a:pos x="T2" y="T3"/>
                  </a:cxn>
                  <a:cxn ang="0">
                    <a:pos x="T4" y="T5"/>
                  </a:cxn>
                  <a:cxn ang="0">
                    <a:pos x="T6" y="T7"/>
                  </a:cxn>
                </a:cxnLst>
                <a:rect l="0" t="0" r="r" b="b"/>
                <a:pathLst>
                  <a:path w="1306" h="1245">
                    <a:moveTo>
                      <a:pt x="1306" y="0"/>
                    </a:moveTo>
                    <a:lnTo>
                      <a:pt x="18" y="1245"/>
                    </a:lnTo>
                    <a:lnTo>
                      <a:pt x="0" y="1220"/>
                    </a:lnTo>
                    <a:lnTo>
                      <a:pt x="1306" y="0"/>
                    </a:lnTo>
                    <a:close/>
                  </a:path>
                </a:pathLst>
              </a:custGeom>
              <a:solidFill>
                <a:schemeClr val="bg1">
                  <a:alpha val="20000"/>
                </a:schemeClr>
              </a:solidFill>
              <a:ln>
                <a:noFill/>
              </a:ln>
            </p:spPr>
            <p:txBody>
              <a:bodyPr anchor="ctr"/>
              <a:lstStyle/>
              <a:p>
                <a:pPr algn="ctr"/>
                <a:endParaRPr/>
              </a:p>
            </p:txBody>
          </p:sp>
          <p:sp>
            <p:nvSpPr>
              <p:cNvPr id="30" name="任意多边形: 形状 78">
                <a:extLst>
                  <a:ext uri="{FF2B5EF4-FFF2-40B4-BE49-F238E27FC236}">
                    <a16:creationId xmlns:a16="http://schemas.microsoft.com/office/drawing/2014/main" xmlns="" id="{EB94A94E-9E6F-4C59-869D-B0A98D00A71A}"/>
                  </a:ext>
                </a:extLst>
              </p:cNvPr>
              <p:cNvSpPr>
                <a:spLocks/>
              </p:cNvSpPr>
              <p:nvPr/>
            </p:nvSpPr>
            <p:spPr bwMode="auto">
              <a:xfrm>
                <a:off x="6195899" y="1836738"/>
                <a:ext cx="1697038" cy="2359025"/>
              </a:xfrm>
              <a:custGeom>
                <a:avLst/>
                <a:gdLst>
                  <a:gd name="T0" fmla="*/ 1069 w 1069"/>
                  <a:gd name="T1" fmla="*/ 0 h 1486"/>
                  <a:gd name="T2" fmla="*/ 0 w 1069"/>
                  <a:gd name="T3" fmla="*/ 1486 h 1486"/>
                  <a:gd name="T4" fmla="*/ 4 w 1069"/>
                  <a:gd name="T5" fmla="*/ 1450 h 1486"/>
                  <a:gd name="T6" fmla="*/ 1069 w 1069"/>
                  <a:gd name="T7" fmla="*/ 0 h 1486"/>
                </a:gdLst>
                <a:ahLst/>
                <a:cxnLst>
                  <a:cxn ang="0">
                    <a:pos x="T0" y="T1"/>
                  </a:cxn>
                  <a:cxn ang="0">
                    <a:pos x="T2" y="T3"/>
                  </a:cxn>
                  <a:cxn ang="0">
                    <a:pos x="T4" y="T5"/>
                  </a:cxn>
                  <a:cxn ang="0">
                    <a:pos x="T6" y="T7"/>
                  </a:cxn>
                </a:cxnLst>
                <a:rect l="0" t="0" r="r" b="b"/>
                <a:pathLst>
                  <a:path w="1069" h="1486">
                    <a:moveTo>
                      <a:pt x="1069" y="0"/>
                    </a:moveTo>
                    <a:lnTo>
                      <a:pt x="0" y="1486"/>
                    </a:lnTo>
                    <a:lnTo>
                      <a:pt x="4" y="1450"/>
                    </a:lnTo>
                    <a:lnTo>
                      <a:pt x="1069" y="0"/>
                    </a:lnTo>
                    <a:close/>
                  </a:path>
                </a:pathLst>
              </a:custGeom>
              <a:solidFill>
                <a:schemeClr val="bg1">
                  <a:alpha val="20000"/>
                </a:schemeClr>
              </a:solidFill>
              <a:ln>
                <a:noFill/>
              </a:ln>
            </p:spPr>
            <p:txBody>
              <a:bodyPr anchor="ctr"/>
              <a:lstStyle/>
              <a:p>
                <a:pPr algn="ctr"/>
                <a:endParaRPr/>
              </a:p>
            </p:txBody>
          </p:sp>
          <p:sp>
            <p:nvSpPr>
              <p:cNvPr id="31" name="任意多边形: 形状 79">
                <a:extLst>
                  <a:ext uri="{FF2B5EF4-FFF2-40B4-BE49-F238E27FC236}">
                    <a16:creationId xmlns:a16="http://schemas.microsoft.com/office/drawing/2014/main" xmlns="" id="{DB2CC53B-C461-4F22-AC79-0E11C9C56787}"/>
                  </a:ext>
                </a:extLst>
              </p:cNvPr>
              <p:cNvSpPr>
                <a:spLocks/>
              </p:cNvSpPr>
              <p:nvPr/>
            </p:nvSpPr>
            <p:spPr bwMode="auto">
              <a:xfrm>
                <a:off x="5090999" y="1722438"/>
                <a:ext cx="2506663" cy="1846263"/>
              </a:xfrm>
              <a:custGeom>
                <a:avLst/>
                <a:gdLst>
                  <a:gd name="T0" fmla="*/ 1579 w 1579"/>
                  <a:gd name="T1" fmla="*/ 0 h 1163"/>
                  <a:gd name="T2" fmla="*/ 0 w 1579"/>
                  <a:gd name="T3" fmla="*/ 1163 h 1163"/>
                  <a:gd name="T4" fmla="*/ 57 w 1579"/>
                  <a:gd name="T5" fmla="*/ 1138 h 1163"/>
                  <a:gd name="T6" fmla="*/ 1579 w 1579"/>
                  <a:gd name="T7" fmla="*/ 0 h 1163"/>
                </a:gdLst>
                <a:ahLst/>
                <a:cxnLst>
                  <a:cxn ang="0">
                    <a:pos x="T0" y="T1"/>
                  </a:cxn>
                  <a:cxn ang="0">
                    <a:pos x="T2" y="T3"/>
                  </a:cxn>
                  <a:cxn ang="0">
                    <a:pos x="T4" y="T5"/>
                  </a:cxn>
                  <a:cxn ang="0">
                    <a:pos x="T6" y="T7"/>
                  </a:cxn>
                </a:cxnLst>
                <a:rect l="0" t="0" r="r" b="b"/>
                <a:pathLst>
                  <a:path w="1579" h="1163">
                    <a:moveTo>
                      <a:pt x="1579" y="0"/>
                    </a:moveTo>
                    <a:lnTo>
                      <a:pt x="0" y="1163"/>
                    </a:lnTo>
                    <a:lnTo>
                      <a:pt x="57" y="1138"/>
                    </a:lnTo>
                    <a:lnTo>
                      <a:pt x="1579" y="0"/>
                    </a:lnTo>
                    <a:close/>
                  </a:path>
                </a:pathLst>
              </a:custGeom>
              <a:solidFill>
                <a:schemeClr val="bg1">
                  <a:alpha val="20000"/>
                </a:schemeClr>
              </a:solidFill>
              <a:ln>
                <a:noFill/>
              </a:ln>
            </p:spPr>
            <p:txBody>
              <a:bodyPr anchor="ctr"/>
              <a:lstStyle/>
              <a:p>
                <a:pPr algn="ctr"/>
                <a:endParaRPr/>
              </a:p>
            </p:txBody>
          </p:sp>
        </p:grpSp>
      </p:grpSp>
    </p:spTree>
    <p:extLst>
      <p:ext uri="{BB962C8B-B14F-4D97-AF65-F5344CB8AC3E}">
        <p14:creationId xmlns:p14="http://schemas.microsoft.com/office/powerpoint/2010/main" val="297096814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wipe(up)">
                                      <p:cBhvr>
                                        <p:cTn id="11" dur="500"/>
                                        <p:tgtEl>
                                          <p:spTgt spid="9"/>
                                        </p:tgtEl>
                                      </p:cBhvr>
                                    </p:animEffect>
                                  </p:childTnLst>
                                </p:cTn>
                              </p:par>
                            </p:childTnLst>
                          </p:cTn>
                        </p:par>
                        <p:par>
                          <p:cTn id="12" fill="hold">
                            <p:stCondLst>
                              <p:cond delay="1000"/>
                            </p:stCondLst>
                            <p:childTnLst>
                              <p:par>
                                <p:cTn id="13" presetID="22" presetClass="entr" presetSubtype="8" fill="hold" grpId="0" nodeType="afterEffect">
                                  <p:stCondLst>
                                    <p:cond delay="0"/>
                                  </p:stCondLst>
                                  <p:iterate type="lt">
                                    <p:tmPct val="30000"/>
                                  </p:iterate>
                                  <p:childTnLst>
                                    <p:set>
                                      <p:cBhvr>
                                        <p:cTn id="14" dur="1" fill="hold">
                                          <p:stCondLst>
                                            <p:cond delay="0"/>
                                          </p:stCondLst>
                                        </p:cTn>
                                        <p:tgtEl>
                                          <p:spTgt spid="7"/>
                                        </p:tgtEl>
                                        <p:attrNameLst>
                                          <p:attrName>style.visibility</p:attrName>
                                        </p:attrNameLst>
                                      </p:cBhvr>
                                      <p:to>
                                        <p:strVal val="visible"/>
                                      </p:to>
                                    </p:set>
                                    <p:animEffect transition="in" filter="wipe(left)">
                                      <p:cBhvr>
                                        <p:cTn id="15" dur="100"/>
                                        <p:tgtEl>
                                          <p:spTgt spid="7"/>
                                        </p:tgtEl>
                                      </p:cBhvr>
                                    </p:animEffect>
                                  </p:childTnLst>
                                </p:cTn>
                              </p:par>
                              <p:par>
                                <p:cTn id="16" presetID="36" presetClass="emph" presetSubtype="0" fill="hold" grpId="1" nodeType="withEffect">
                                  <p:stCondLst>
                                    <p:cond delay="0"/>
                                  </p:stCondLst>
                                  <p:iterate type="lt">
                                    <p:tmPct val="30000"/>
                                  </p:iterate>
                                  <p:childTnLst>
                                    <p:animScale>
                                      <p:cBhvr>
                                        <p:cTn id="17" dur="50" autoRev="1" fill="hold">
                                          <p:stCondLst>
                                            <p:cond delay="0"/>
                                          </p:stCondLst>
                                        </p:cTn>
                                        <p:tgtEl>
                                          <p:spTgt spid="7"/>
                                        </p:tgtEl>
                                      </p:cBhvr>
                                      <p:to x="80000" y="100000"/>
                                    </p:animScale>
                                    <p:anim by="(#ppt_w*0.10)" calcmode="lin" valueType="num">
                                      <p:cBhvr>
                                        <p:cTn id="18" dur="50" autoRev="1" fill="hold">
                                          <p:stCondLst>
                                            <p:cond delay="0"/>
                                          </p:stCondLst>
                                        </p:cTn>
                                        <p:tgtEl>
                                          <p:spTgt spid="7"/>
                                        </p:tgtEl>
                                        <p:attrNameLst>
                                          <p:attrName>ppt_x</p:attrName>
                                        </p:attrNameLst>
                                      </p:cBhvr>
                                    </p:anim>
                                    <p:anim by="(-#ppt_w*0.10)" calcmode="lin" valueType="num">
                                      <p:cBhvr>
                                        <p:cTn id="19" dur="50" autoRev="1" fill="hold">
                                          <p:stCondLst>
                                            <p:cond delay="0"/>
                                          </p:stCondLst>
                                        </p:cTn>
                                        <p:tgtEl>
                                          <p:spTgt spid="7"/>
                                        </p:tgtEl>
                                        <p:attrNameLst>
                                          <p:attrName>ppt_y</p:attrName>
                                        </p:attrNameLst>
                                      </p:cBhvr>
                                    </p:anim>
                                    <p:animRot by="-480000">
                                      <p:cBhvr>
                                        <p:cTn id="20" dur="50" autoRev="1" fill="hold">
                                          <p:stCondLst>
                                            <p:cond delay="0"/>
                                          </p:stCondLst>
                                        </p:cTn>
                                        <p:tgtEl>
                                          <p:spTgt spid="7"/>
                                        </p:tgtEl>
                                        <p:attrNameLst>
                                          <p:attrName>r</p:attrName>
                                        </p:attrNameLst>
                                      </p:cBhvr>
                                    </p:animRot>
                                  </p:childTnLst>
                                </p:cTn>
                              </p:par>
                            </p:childTnLst>
                          </p:cTn>
                        </p:par>
                        <p:par>
                          <p:cTn id="21" fill="hold">
                            <p:stCondLst>
                              <p:cond delay="2870"/>
                            </p:stCondLst>
                            <p:childTnLst>
                              <p:par>
                                <p:cTn id="22" presetID="21" presetClass="entr" presetSubtype="1" fill="hold" nodeType="afterEffect">
                                  <p:stCondLst>
                                    <p:cond delay="0"/>
                                  </p:stCondLst>
                                  <p:childTnLst>
                                    <p:set>
                                      <p:cBhvr>
                                        <p:cTn id="23" dur="1" fill="hold">
                                          <p:stCondLst>
                                            <p:cond delay="0"/>
                                          </p:stCondLst>
                                        </p:cTn>
                                        <p:tgtEl>
                                          <p:spTgt spid="14"/>
                                        </p:tgtEl>
                                        <p:attrNameLst>
                                          <p:attrName>style.visibility</p:attrName>
                                        </p:attrNameLst>
                                      </p:cBhvr>
                                      <p:to>
                                        <p:strVal val="visible"/>
                                      </p:to>
                                    </p:set>
                                    <p:animEffect transition="in" filter="wheel(1)">
                                      <p:cBhvr>
                                        <p:cTn id="24"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P spid="9"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99592" y="1518361"/>
            <a:ext cx="5623896" cy="696934"/>
            <a:chOff x="186611" y="1464908"/>
            <a:chExt cx="6036906" cy="1393664"/>
          </a:xfrm>
        </p:grpSpPr>
        <p:sp>
          <p:nvSpPr>
            <p:cNvPr id="3" name="文本框 40"/>
            <p:cNvSpPr txBox="1">
              <a:spLocks noChangeArrowheads="1"/>
            </p:cNvSpPr>
            <p:nvPr/>
          </p:nvSpPr>
          <p:spPr bwMode="auto">
            <a:xfrm>
              <a:off x="186611" y="1464908"/>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rPr>
                <a:t>01</a:t>
              </a:r>
              <a:endParaRPr kumimoji="0" lang="zh-CN" altLang="en-US"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1976B5"/>
              </a:solidFill>
              <a:prstDash val="solid"/>
              <a:miter lim="800000"/>
            </a:ln>
            <a:effectLst/>
          </p:spPr>
        </p:cxnSp>
        <p:sp>
          <p:nvSpPr>
            <p:cNvPr id="5" name="文本框 42"/>
            <p:cNvSpPr txBox="1">
              <a:spLocks noChangeArrowheads="1"/>
            </p:cNvSpPr>
            <p:nvPr/>
          </p:nvSpPr>
          <p:spPr bwMode="auto">
            <a:xfrm>
              <a:off x="1518796" y="1553791"/>
              <a:ext cx="4704721" cy="1304781"/>
            </a:xfrm>
            <a:prstGeom prst="rect">
              <a:avLst/>
            </a:prstGeom>
            <a:noFill/>
            <a:ln>
              <a:noFill/>
            </a:ln>
            <a:extLst/>
          </p:spPr>
          <p:txBody>
            <a:bodyPr>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smtClean="0">
                  <a:solidFill>
                    <a:srgbClr val="3F3F3F"/>
                  </a:solidFill>
                  <a:latin typeface="微软雅黑" pitchFamily="34" charset="-122"/>
                  <a:ea typeface="微软雅黑" pitchFamily="34" charset="-122"/>
                  <a:sym typeface="Arial" pitchFamily="34" charset="0"/>
                </a:rPr>
                <a:t>企业</a:t>
              </a: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债务重组确认的应纳税所得额可以在</a:t>
              </a:r>
              <a:r>
                <a:rPr kumimoji="0" lang="en-US" altLang="zh-CN"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rPr>
                <a:t>5</a:t>
              </a:r>
              <a:r>
                <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rPr>
                <a:t>个纳税年度</a:t>
              </a: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的期间内，均匀计入各年度的应纳税所得额。</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grpSp>
        <p:nvGrpSpPr>
          <p:cNvPr id="6" name="组合 77"/>
          <p:cNvGrpSpPr>
            <a:grpSpLocks/>
          </p:cNvGrpSpPr>
          <p:nvPr/>
        </p:nvGrpSpPr>
        <p:grpSpPr bwMode="auto">
          <a:xfrm>
            <a:off x="891228" y="2467961"/>
            <a:ext cx="5888385" cy="981328"/>
            <a:chOff x="121297" y="3193791"/>
            <a:chExt cx="6087722" cy="1962312"/>
          </a:xfrm>
        </p:grpSpPr>
        <p:sp>
          <p:nvSpPr>
            <p:cNvPr id="7" name="文本框 37"/>
            <p:cNvSpPr txBox="1">
              <a:spLocks noChangeArrowheads="1"/>
            </p:cNvSpPr>
            <p:nvPr/>
          </p:nvSpPr>
          <p:spPr bwMode="auto">
            <a:xfrm>
              <a:off x="121297" y="3193791"/>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rPr>
                <a:t>02</a:t>
              </a:r>
              <a:endParaRPr kumimoji="0" lang="zh-CN" altLang="en-US" sz="40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endParaRPr>
            </a:p>
          </p:txBody>
        </p:sp>
        <p:cxnSp>
          <p:nvCxnSpPr>
            <p:cNvPr id="8" name="直接连接符 7"/>
            <p:cNvCxnSpPr/>
            <p:nvPr/>
          </p:nvCxnSpPr>
          <p:spPr bwMode="auto">
            <a:xfrm flipH="1">
              <a:off x="854726" y="3579464"/>
              <a:ext cx="396877" cy="649136"/>
            </a:xfrm>
            <a:prstGeom prst="line">
              <a:avLst/>
            </a:prstGeom>
            <a:noFill/>
            <a:ln w="6350" cap="flat" cmpd="sng" algn="ctr">
              <a:solidFill>
                <a:srgbClr val="D94720"/>
              </a:solidFill>
              <a:prstDash val="solid"/>
              <a:miter lim="800000"/>
            </a:ln>
            <a:effectLst/>
          </p:spPr>
        </p:cxnSp>
        <p:sp>
          <p:nvSpPr>
            <p:cNvPr id="9" name="文本框 39"/>
            <p:cNvSpPr txBox="1">
              <a:spLocks noChangeArrowheads="1"/>
            </p:cNvSpPr>
            <p:nvPr/>
          </p:nvSpPr>
          <p:spPr bwMode="auto">
            <a:xfrm>
              <a:off x="1434073" y="3291304"/>
              <a:ext cx="4774946" cy="18647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30000"/>
                </a:lnSpc>
                <a:spcBef>
                  <a:spcPct val="0"/>
                </a:spcBef>
                <a:spcAft>
                  <a:spcPct val="0"/>
                </a:spcAft>
                <a:buClrTx/>
                <a:buSzTx/>
                <a:buFontTx/>
                <a:buNone/>
                <a:tabLst/>
                <a:defRPr/>
              </a:pP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企业发生债权转股权业务，对债务清偿和股权投资两项业务暂</a:t>
              </a:r>
              <a:r>
                <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rPr>
                <a:t>不确认</a:t>
              </a: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有关债务清偿所得或损失，股权投资的计税基础以</a:t>
              </a:r>
              <a:r>
                <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rPr>
                <a:t>原债权的计税基础</a:t>
              </a: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确定。</a:t>
              </a:r>
            </a:p>
          </p:txBody>
        </p:sp>
      </p:grpSp>
      <p:grpSp>
        <p:nvGrpSpPr>
          <p:cNvPr id="10" name="组合 78"/>
          <p:cNvGrpSpPr>
            <a:grpSpLocks/>
          </p:cNvGrpSpPr>
          <p:nvPr/>
        </p:nvGrpSpPr>
        <p:grpSpPr bwMode="auto">
          <a:xfrm>
            <a:off x="949751" y="3592431"/>
            <a:ext cx="5555853" cy="514388"/>
            <a:chOff x="167949" y="5288120"/>
            <a:chExt cx="5962264" cy="1029395"/>
          </a:xfrm>
        </p:grpSpPr>
        <p:sp>
          <p:nvSpPr>
            <p:cNvPr id="11" name="文本框 34"/>
            <p:cNvSpPr txBox="1">
              <a:spLocks noChangeArrowheads="1"/>
            </p:cNvSpPr>
            <p:nvPr/>
          </p:nvSpPr>
          <p:spPr bwMode="auto">
            <a:xfrm>
              <a:off x="167949" y="5288120"/>
              <a:ext cx="1364439" cy="9513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rPr>
                <a:t>03</a:t>
              </a:r>
              <a:endParaRPr kumimoji="0" lang="zh-CN" altLang="en-US" sz="40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endParaRPr>
            </a:p>
          </p:txBody>
        </p:sp>
        <p:cxnSp>
          <p:nvCxnSpPr>
            <p:cNvPr id="12" name="直接连接符 11"/>
            <p:cNvCxnSpPr/>
            <p:nvPr/>
          </p:nvCxnSpPr>
          <p:spPr bwMode="auto">
            <a:xfrm flipH="1">
              <a:off x="864817" y="5591497"/>
              <a:ext cx="396849" cy="648052"/>
            </a:xfrm>
            <a:prstGeom prst="line">
              <a:avLst/>
            </a:prstGeom>
            <a:noFill/>
            <a:ln w="6350" cap="flat" cmpd="sng" algn="ctr">
              <a:solidFill>
                <a:srgbClr val="FAAB1F"/>
              </a:solidFill>
              <a:prstDash val="solid"/>
              <a:miter lim="800000"/>
            </a:ln>
            <a:effectLst/>
          </p:spPr>
        </p:cxnSp>
        <p:sp>
          <p:nvSpPr>
            <p:cNvPr id="13" name="文本框 36"/>
            <p:cNvSpPr txBox="1">
              <a:spLocks noChangeArrowheads="1"/>
            </p:cNvSpPr>
            <p:nvPr/>
          </p:nvSpPr>
          <p:spPr bwMode="auto">
            <a:xfrm>
              <a:off x="1424744" y="5572247"/>
              <a:ext cx="4705469" cy="7452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30000"/>
                </a:lnSpc>
                <a:spcBef>
                  <a:spcPct val="0"/>
                </a:spcBef>
                <a:spcAft>
                  <a:spcPct val="0"/>
                </a:spcAft>
                <a:buClrTx/>
                <a:buSzTx/>
                <a:buFontTx/>
                <a:buNone/>
                <a:tabLst/>
                <a:defRPr/>
              </a:pPr>
              <a:r>
                <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rPr>
                <a:t>企业的其他相关所得税事项保持</a:t>
              </a:r>
              <a:r>
                <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rPr>
                <a:t>不变。</a:t>
              </a:r>
            </a:p>
          </p:txBody>
        </p:sp>
      </p:grpSp>
      <p:sp>
        <p:nvSpPr>
          <p:cNvPr id="18" name="AutoShape 4"/>
          <p:cNvSpPr>
            <a:spLocks noChangeArrowheads="1"/>
          </p:cNvSpPr>
          <p:nvPr/>
        </p:nvSpPr>
        <p:spPr bwMode="gray">
          <a:xfrm>
            <a:off x="6588224" y="915566"/>
            <a:ext cx="2225575" cy="3537820"/>
          </a:xfrm>
          <a:prstGeom prst="roundRect">
            <a:avLst>
              <a:gd name="adj" fmla="val 10347"/>
            </a:avLst>
          </a:prstGeom>
          <a:blipFill>
            <a:blip r:embed="rId2" cstate="print">
              <a:extLst>
                <a:ext uri="{BEBA8EAE-BF5A-486C-A8C5-ECC9F3942E4B}">
                  <a14:imgProps xmlns:a14="http://schemas.microsoft.com/office/drawing/2010/main">
                    <a14:imgLayer r:embed="rId3">
                      <a14:imgEffect>
                        <a14:sharpenSoften amount="25000"/>
                      </a14:imgEffect>
                    </a14:imgLayer>
                  </a14:imgProps>
                </a:ext>
              </a:extLst>
            </a:blip>
            <a:stretch>
              <a:fillRect/>
            </a:stretch>
          </a:blipFill>
          <a:ln w="50800">
            <a:solidFill>
              <a:schemeClr val="bg1"/>
            </a:solidFill>
            <a:round/>
            <a:headEnd/>
            <a:tailEnd/>
          </a:ln>
          <a:effectLst>
            <a:outerShdw dist="107763" dir="8100000" algn="ctr" rotWithShape="0">
              <a:schemeClr val="bg1">
                <a:alpha val="50000"/>
              </a:schemeClr>
            </a:outerShdw>
          </a:effectLst>
        </p:spPr>
        <p:txBody>
          <a:bodyPr wrap="none" anchor="ctr"/>
          <a:lstStyle/>
          <a:p>
            <a:pPr fontAlgn="auto">
              <a:spcBef>
                <a:spcPts val="0"/>
              </a:spcBef>
              <a:spcAft>
                <a:spcPts val="0"/>
              </a:spcAft>
              <a:defRPr/>
            </a:pPr>
            <a:endParaRPr lang="zh-CN" altLang="en-US">
              <a:solidFill>
                <a:schemeClr val="bg1"/>
              </a:solidFill>
              <a:latin typeface="+mn-lt"/>
              <a:ea typeface="+mn-ea"/>
              <a:cs typeface="+mn-ea"/>
              <a:sym typeface="+mn-lt"/>
            </a:endParaRPr>
          </a:p>
        </p:txBody>
      </p:sp>
      <p:sp>
        <p:nvSpPr>
          <p:cNvPr id="31" name="矩形 33"/>
          <p:cNvSpPr>
            <a:spLocks noChangeArrowheads="1"/>
          </p:cNvSpPr>
          <p:nvPr/>
        </p:nvSpPr>
        <p:spPr bwMode="auto">
          <a:xfrm>
            <a:off x="6939448" y="1261086"/>
            <a:ext cx="1453320" cy="7386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algn="ct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债务重组确认的应纳税所得额</a:t>
            </a:r>
            <a:endParaRPr lang="zh-CN" altLang="en-US" sz="1400" dirty="0">
              <a:solidFill>
                <a:schemeClr val="bg1"/>
              </a:solidFill>
              <a:latin typeface="微软雅黑" pitchFamily="34" charset="-122"/>
              <a:ea typeface="微软雅黑" pitchFamily="34" charset="-122"/>
              <a:sym typeface="宋体" pitchFamily="2" charset="-122"/>
            </a:endParaRPr>
          </a:p>
        </p:txBody>
      </p:sp>
      <p:cxnSp>
        <p:nvCxnSpPr>
          <p:cNvPr id="32" name="直接连接符 31"/>
          <p:cNvCxnSpPr/>
          <p:nvPr/>
        </p:nvCxnSpPr>
        <p:spPr bwMode="auto">
          <a:xfrm>
            <a:off x="6945882" y="2215295"/>
            <a:ext cx="1328881" cy="4931"/>
          </a:xfrm>
          <a:prstGeom prst="line">
            <a:avLst/>
          </a:prstGeom>
          <a:ln w="69850">
            <a:solidFill>
              <a:schemeClr val="bg1"/>
            </a:solidFill>
          </a:ln>
        </p:spPr>
        <p:style>
          <a:lnRef idx="3">
            <a:schemeClr val="dk1"/>
          </a:lnRef>
          <a:fillRef idx="0">
            <a:schemeClr val="dk1"/>
          </a:fillRef>
          <a:effectRef idx="2">
            <a:schemeClr val="dk1"/>
          </a:effectRef>
          <a:fontRef idx="minor">
            <a:schemeClr val="tx1"/>
          </a:fontRef>
        </p:style>
      </p:cxnSp>
      <p:sp>
        <p:nvSpPr>
          <p:cNvPr id="33" name="矩形 32"/>
          <p:cNvSpPr>
            <a:spLocks noChangeArrowheads="1"/>
          </p:cNvSpPr>
          <p:nvPr/>
        </p:nvSpPr>
        <p:spPr bwMode="auto">
          <a:xfrm>
            <a:off x="6955504" y="2336515"/>
            <a:ext cx="1342713" cy="7386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algn="ct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该企业当年的应纳税所得额</a:t>
            </a:r>
          </a:p>
        </p:txBody>
      </p:sp>
      <p:sp>
        <p:nvSpPr>
          <p:cNvPr id="34" name="TextBox 33"/>
          <p:cNvSpPr txBox="1">
            <a:spLocks noChangeArrowheads="1"/>
          </p:cNvSpPr>
          <p:nvPr/>
        </p:nvSpPr>
        <p:spPr bwMode="auto">
          <a:xfrm>
            <a:off x="7136566" y="3522355"/>
            <a:ext cx="947509"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algn="ctr" eaLnBrk="1" hangingPunct="1">
              <a:lnSpc>
                <a:spcPct val="100000"/>
              </a:lnSpc>
              <a:spcBef>
                <a:spcPct val="0"/>
              </a:spcBef>
              <a:buFontTx/>
              <a:buNone/>
            </a:pPr>
            <a:r>
              <a:rPr lang="en-US" altLang="zh-CN" sz="2000" b="1" dirty="0">
                <a:solidFill>
                  <a:srgbClr val="FF0000"/>
                </a:solidFill>
                <a:latin typeface="微软雅黑" pitchFamily="34" charset="-122"/>
                <a:ea typeface="微软雅黑" pitchFamily="34" charset="-122"/>
                <a:sym typeface="Arial" pitchFamily="34" charset="0"/>
              </a:rPr>
              <a:t>50%</a:t>
            </a:r>
            <a:r>
              <a:rPr lang="zh-CN" altLang="en-US" sz="2000" b="1" dirty="0">
                <a:solidFill>
                  <a:srgbClr val="FF0000"/>
                </a:solidFill>
                <a:latin typeface="微软雅黑" pitchFamily="34" charset="-122"/>
                <a:ea typeface="微软雅黑" pitchFamily="34" charset="-122"/>
                <a:sym typeface="Arial" pitchFamily="34" charset="0"/>
              </a:rPr>
              <a:t>以上</a:t>
            </a:r>
            <a:endParaRPr lang="zh-CN" altLang="en-US" sz="2000" dirty="0">
              <a:solidFill>
                <a:srgbClr val="FF0000"/>
              </a:solidFill>
              <a:latin typeface="微软雅黑" pitchFamily="34" charset="-122"/>
              <a:ea typeface="微软雅黑" pitchFamily="34" charset="-122"/>
              <a:sym typeface="宋体" pitchFamily="2" charset="-122"/>
            </a:endParaRPr>
          </a:p>
        </p:txBody>
      </p:sp>
      <p:sp>
        <p:nvSpPr>
          <p:cNvPr id="35" name="TextBox 34"/>
          <p:cNvSpPr txBox="1">
            <a:spLocks noChangeArrowheads="1"/>
          </p:cNvSpPr>
          <p:nvPr/>
        </p:nvSpPr>
        <p:spPr bwMode="auto">
          <a:xfrm>
            <a:off x="6779613" y="3470560"/>
            <a:ext cx="417118"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algn="ctr" eaLnBrk="1" hangingPunct="1">
              <a:lnSpc>
                <a:spcPct val="100000"/>
              </a:lnSpc>
              <a:spcBef>
                <a:spcPct val="0"/>
              </a:spcBef>
              <a:buFontTx/>
              <a:buNone/>
            </a:pPr>
            <a:r>
              <a:rPr lang="en-US" altLang="zh-CN" sz="3600" dirty="0">
                <a:solidFill>
                  <a:schemeClr val="bg1"/>
                </a:solidFill>
                <a:latin typeface="Calibri" pitchFamily="34" charset="0"/>
                <a:ea typeface="华文行楷" pitchFamily="2" charset="-122"/>
                <a:sym typeface="宋体" pitchFamily="2" charset="-122"/>
              </a:rPr>
              <a:t>=</a:t>
            </a:r>
            <a:endParaRPr lang="zh-CN" altLang="en-US" sz="3600" dirty="0">
              <a:solidFill>
                <a:schemeClr val="bg1"/>
              </a:solidFill>
              <a:latin typeface="Calibri" pitchFamily="34" charset="0"/>
              <a:ea typeface="华文行楷" pitchFamily="2" charset="-122"/>
              <a:sym typeface="宋体" pitchFamily="2" charset="-122"/>
            </a:endParaRPr>
          </a:p>
        </p:txBody>
      </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债务重组</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smtClean="0">
                <a:latin typeface="+mj-lt"/>
                <a:ea typeface="Arial Unicode MS" panose="020B0604020202020204" pitchFamily="34" charset="-122"/>
                <a:cs typeface="Arial Unicode MS" panose="020B0604020202020204" pitchFamily="34" charset="-122"/>
              </a:rPr>
              <a:t>一</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45" name="组合 44"/>
          <p:cNvGrpSpPr/>
          <p:nvPr/>
        </p:nvGrpSpPr>
        <p:grpSpPr>
          <a:xfrm flipH="1">
            <a:off x="7913077" y="2875178"/>
            <a:ext cx="1161254" cy="1190763"/>
            <a:chOff x="821788" y="2355726"/>
            <a:chExt cx="1645380" cy="1761809"/>
          </a:xfrm>
        </p:grpSpPr>
        <p:sp>
          <p:nvSpPr>
            <p:cNvPr id="46" name="îṩ1idè"/>
            <p:cNvSpPr>
              <a:spLocks/>
            </p:cNvSpPr>
            <p:nvPr/>
          </p:nvSpPr>
          <p:spPr bwMode="auto">
            <a:xfrm>
              <a:off x="1951849" y="3180828"/>
              <a:ext cx="486490" cy="582979"/>
            </a:xfrm>
            <a:custGeom>
              <a:avLst/>
              <a:gdLst>
                <a:gd name="T0" fmla="*/ 655 w 1081"/>
                <a:gd name="T1" fmla="*/ 84 h 1301"/>
                <a:gd name="T2" fmla="*/ 640 w 1081"/>
                <a:gd name="T3" fmla="*/ 69 h 1301"/>
                <a:gd name="T4" fmla="*/ 607 w 1081"/>
                <a:gd name="T5" fmla="*/ 46 h 1301"/>
                <a:gd name="T6" fmla="*/ 573 w 1081"/>
                <a:gd name="T7" fmla="*/ 30 h 1301"/>
                <a:gd name="T8" fmla="*/ 523 w 1081"/>
                <a:gd name="T9" fmla="*/ 11 h 1301"/>
                <a:gd name="T10" fmla="*/ 454 w 1081"/>
                <a:gd name="T11" fmla="*/ 0 h 1301"/>
                <a:gd name="T12" fmla="*/ 390 w 1081"/>
                <a:gd name="T13" fmla="*/ 2 h 1301"/>
                <a:gd name="T14" fmla="*/ 332 w 1081"/>
                <a:gd name="T15" fmla="*/ 9 h 1301"/>
                <a:gd name="T16" fmla="*/ 258 w 1081"/>
                <a:gd name="T17" fmla="*/ 30 h 1301"/>
                <a:gd name="T18" fmla="*/ 247 w 1081"/>
                <a:gd name="T19" fmla="*/ 33 h 1301"/>
                <a:gd name="T20" fmla="*/ 187 w 1081"/>
                <a:gd name="T21" fmla="*/ 63 h 1301"/>
                <a:gd name="T22" fmla="*/ 137 w 1081"/>
                <a:gd name="T23" fmla="*/ 95 h 1301"/>
                <a:gd name="T24" fmla="*/ 97 w 1081"/>
                <a:gd name="T25" fmla="*/ 130 h 1301"/>
                <a:gd name="T26" fmla="*/ 66 w 1081"/>
                <a:gd name="T27" fmla="*/ 168 h 1301"/>
                <a:gd name="T28" fmla="*/ 40 w 1081"/>
                <a:gd name="T29" fmla="*/ 205 h 1301"/>
                <a:gd name="T30" fmla="*/ 21 w 1081"/>
                <a:gd name="T31" fmla="*/ 241 h 1301"/>
                <a:gd name="T32" fmla="*/ 0 w 1081"/>
                <a:gd name="T33" fmla="*/ 304 h 1301"/>
                <a:gd name="T34" fmla="*/ 439 w 1081"/>
                <a:gd name="T35" fmla="*/ 1261 h 1301"/>
                <a:gd name="T36" fmla="*/ 448 w 1081"/>
                <a:gd name="T37" fmla="*/ 1282 h 1301"/>
                <a:gd name="T38" fmla="*/ 461 w 1081"/>
                <a:gd name="T39" fmla="*/ 1301 h 1301"/>
                <a:gd name="T40" fmla="*/ 463 w 1081"/>
                <a:gd name="T41" fmla="*/ 1259 h 1301"/>
                <a:gd name="T42" fmla="*/ 467 w 1081"/>
                <a:gd name="T43" fmla="*/ 1243 h 1301"/>
                <a:gd name="T44" fmla="*/ 480 w 1081"/>
                <a:gd name="T45" fmla="*/ 1205 h 1301"/>
                <a:gd name="T46" fmla="*/ 499 w 1081"/>
                <a:gd name="T47" fmla="*/ 1170 h 1301"/>
                <a:gd name="T48" fmla="*/ 523 w 1081"/>
                <a:gd name="T49" fmla="*/ 1136 h 1301"/>
                <a:gd name="T50" fmla="*/ 553 w 1081"/>
                <a:gd name="T51" fmla="*/ 1103 h 1301"/>
                <a:gd name="T52" fmla="*/ 588 w 1081"/>
                <a:gd name="T53" fmla="*/ 1073 h 1301"/>
                <a:gd name="T54" fmla="*/ 631 w 1081"/>
                <a:gd name="T55" fmla="*/ 1045 h 1301"/>
                <a:gd name="T56" fmla="*/ 680 w 1081"/>
                <a:gd name="T57" fmla="*/ 1019 h 1301"/>
                <a:gd name="T58" fmla="*/ 706 w 1081"/>
                <a:gd name="T59" fmla="*/ 1006 h 1301"/>
                <a:gd name="T60" fmla="*/ 762 w 1081"/>
                <a:gd name="T61" fmla="*/ 985 h 1301"/>
                <a:gd name="T62" fmla="*/ 812 w 1081"/>
                <a:gd name="T63" fmla="*/ 972 h 1301"/>
                <a:gd name="T64" fmla="*/ 855 w 1081"/>
                <a:gd name="T65" fmla="*/ 965 h 1301"/>
                <a:gd name="T66" fmla="*/ 894 w 1081"/>
                <a:gd name="T67" fmla="*/ 963 h 1301"/>
                <a:gd name="T68" fmla="*/ 963 w 1081"/>
                <a:gd name="T69" fmla="*/ 972 h 1301"/>
                <a:gd name="T70" fmla="*/ 1021 w 1081"/>
                <a:gd name="T71" fmla="*/ 991 h 1301"/>
                <a:gd name="T72" fmla="*/ 1042 w 1081"/>
                <a:gd name="T73" fmla="*/ 998 h 1301"/>
                <a:gd name="T74" fmla="*/ 1069 w 1081"/>
                <a:gd name="T75" fmla="*/ 1017 h 1301"/>
                <a:gd name="T76" fmla="*/ 1081 w 1081"/>
                <a:gd name="T77" fmla="*/ 1028 h 1301"/>
                <a:gd name="T78" fmla="*/ 1062 w 1081"/>
                <a:gd name="T79" fmla="*/ 978 h 13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081" h="1301">
                  <a:moveTo>
                    <a:pt x="1062" y="978"/>
                  </a:moveTo>
                  <a:lnTo>
                    <a:pt x="655" y="84"/>
                  </a:lnTo>
                  <a:lnTo>
                    <a:pt x="655" y="84"/>
                  </a:lnTo>
                  <a:lnTo>
                    <a:pt x="640" y="69"/>
                  </a:lnTo>
                  <a:lnTo>
                    <a:pt x="624" y="58"/>
                  </a:lnTo>
                  <a:lnTo>
                    <a:pt x="607" y="46"/>
                  </a:lnTo>
                  <a:lnTo>
                    <a:pt x="590" y="37"/>
                  </a:lnTo>
                  <a:lnTo>
                    <a:pt x="573" y="30"/>
                  </a:lnTo>
                  <a:lnTo>
                    <a:pt x="556" y="22"/>
                  </a:lnTo>
                  <a:lnTo>
                    <a:pt x="523" y="11"/>
                  </a:lnTo>
                  <a:lnTo>
                    <a:pt x="487" y="4"/>
                  </a:lnTo>
                  <a:lnTo>
                    <a:pt x="454" y="0"/>
                  </a:lnTo>
                  <a:lnTo>
                    <a:pt x="420" y="0"/>
                  </a:lnTo>
                  <a:lnTo>
                    <a:pt x="390" y="2"/>
                  </a:lnTo>
                  <a:lnTo>
                    <a:pt x="360" y="5"/>
                  </a:lnTo>
                  <a:lnTo>
                    <a:pt x="332" y="9"/>
                  </a:lnTo>
                  <a:lnTo>
                    <a:pt x="288" y="20"/>
                  </a:lnTo>
                  <a:lnTo>
                    <a:pt x="258" y="30"/>
                  </a:lnTo>
                  <a:lnTo>
                    <a:pt x="247" y="33"/>
                  </a:lnTo>
                  <a:lnTo>
                    <a:pt x="247" y="33"/>
                  </a:lnTo>
                  <a:lnTo>
                    <a:pt x="215" y="48"/>
                  </a:lnTo>
                  <a:lnTo>
                    <a:pt x="187" y="63"/>
                  </a:lnTo>
                  <a:lnTo>
                    <a:pt x="161" y="78"/>
                  </a:lnTo>
                  <a:lnTo>
                    <a:pt x="137" y="95"/>
                  </a:lnTo>
                  <a:lnTo>
                    <a:pt x="116" y="112"/>
                  </a:lnTo>
                  <a:lnTo>
                    <a:pt x="97" y="130"/>
                  </a:lnTo>
                  <a:lnTo>
                    <a:pt x="81" y="149"/>
                  </a:lnTo>
                  <a:lnTo>
                    <a:pt x="66" y="168"/>
                  </a:lnTo>
                  <a:lnTo>
                    <a:pt x="53" y="186"/>
                  </a:lnTo>
                  <a:lnTo>
                    <a:pt x="40" y="205"/>
                  </a:lnTo>
                  <a:lnTo>
                    <a:pt x="30" y="222"/>
                  </a:lnTo>
                  <a:lnTo>
                    <a:pt x="21" y="241"/>
                  </a:lnTo>
                  <a:lnTo>
                    <a:pt x="10" y="274"/>
                  </a:lnTo>
                  <a:lnTo>
                    <a:pt x="0" y="304"/>
                  </a:lnTo>
                  <a:lnTo>
                    <a:pt x="26" y="360"/>
                  </a:lnTo>
                  <a:lnTo>
                    <a:pt x="439" y="1261"/>
                  </a:lnTo>
                  <a:lnTo>
                    <a:pt x="439" y="1261"/>
                  </a:lnTo>
                  <a:lnTo>
                    <a:pt x="448" y="1282"/>
                  </a:lnTo>
                  <a:lnTo>
                    <a:pt x="461" y="1301"/>
                  </a:lnTo>
                  <a:lnTo>
                    <a:pt x="461" y="1301"/>
                  </a:lnTo>
                  <a:lnTo>
                    <a:pt x="459" y="1282"/>
                  </a:lnTo>
                  <a:lnTo>
                    <a:pt x="463" y="1259"/>
                  </a:lnTo>
                  <a:lnTo>
                    <a:pt x="463" y="1259"/>
                  </a:lnTo>
                  <a:lnTo>
                    <a:pt x="467" y="1243"/>
                  </a:lnTo>
                  <a:lnTo>
                    <a:pt x="472" y="1224"/>
                  </a:lnTo>
                  <a:lnTo>
                    <a:pt x="480" y="1205"/>
                  </a:lnTo>
                  <a:lnTo>
                    <a:pt x="489" y="1189"/>
                  </a:lnTo>
                  <a:lnTo>
                    <a:pt x="499" y="1170"/>
                  </a:lnTo>
                  <a:lnTo>
                    <a:pt x="510" y="1153"/>
                  </a:lnTo>
                  <a:lnTo>
                    <a:pt x="523" y="1136"/>
                  </a:lnTo>
                  <a:lnTo>
                    <a:pt x="538" y="1119"/>
                  </a:lnTo>
                  <a:lnTo>
                    <a:pt x="553" y="1103"/>
                  </a:lnTo>
                  <a:lnTo>
                    <a:pt x="569" y="1088"/>
                  </a:lnTo>
                  <a:lnTo>
                    <a:pt x="588" y="1073"/>
                  </a:lnTo>
                  <a:lnTo>
                    <a:pt x="609" y="1058"/>
                  </a:lnTo>
                  <a:lnTo>
                    <a:pt x="631" y="1045"/>
                  </a:lnTo>
                  <a:lnTo>
                    <a:pt x="653" y="1030"/>
                  </a:lnTo>
                  <a:lnTo>
                    <a:pt x="680" y="1019"/>
                  </a:lnTo>
                  <a:lnTo>
                    <a:pt x="706" y="1006"/>
                  </a:lnTo>
                  <a:lnTo>
                    <a:pt x="706" y="1006"/>
                  </a:lnTo>
                  <a:lnTo>
                    <a:pt x="734" y="994"/>
                  </a:lnTo>
                  <a:lnTo>
                    <a:pt x="762" y="985"/>
                  </a:lnTo>
                  <a:lnTo>
                    <a:pt x="788" y="978"/>
                  </a:lnTo>
                  <a:lnTo>
                    <a:pt x="812" y="972"/>
                  </a:lnTo>
                  <a:lnTo>
                    <a:pt x="834" y="966"/>
                  </a:lnTo>
                  <a:lnTo>
                    <a:pt x="855" y="965"/>
                  </a:lnTo>
                  <a:lnTo>
                    <a:pt x="875" y="963"/>
                  </a:lnTo>
                  <a:lnTo>
                    <a:pt x="894" y="963"/>
                  </a:lnTo>
                  <a:lnTo>
                    <a:pt x="930" y="965"/>
                  </a:lnTo>
                  <a:lnTo>
                    <a:pt x="963" y="972"/>
                  </a:lnTo>
                  <a:lnTo>
                    <a:pt x="993" y="981"/>
                  </a:lnTo>
                  <a:lnTo>
                    <a:pt x="1021" y="991"/>
                  </a:lnTo>
                  <a:lnTo>
                    <a:pt x="1021" y="991"/>
                  </a:lnTo>
                  <a:lnTo>
                    <a:pt x="1042" y="998"/>
                  </a:lnTo>
                  <a:lnTo>
                    <a:pt x="1056" y="1008"/>
                  </a:lnTo>
                  <a:lnTo>
                    <a:pt x="1069" y="1017"/>
                  </a:lnTo>
                  <a:lnTo>
                    <a:pt x="1081" y="1028"/>
                  </a:lnTo>
                  <a:lnTo>
                    <a:pt x="1081" y="1028"/>
                  </a:lnTo>
                  <a:lnTo>
                    <a:pt x="1073" y="1004"/>
                  </a:lnTo>
                  <a:lnTo>
                    <a:pt x="1062" y="978"/>
                  </a:lnTo>
                  <a:lnTo>
                    <a:pt x="1062" y="978"/>
                  </a:lnTo>
                  <a:close/>
                </a:path>
              </a:pathLst>
            </a:custGeom>
            <a:solidFill>
              <a:srgbClr val="FFC000">
                <a:alpha val="48000"/>
              </a:srgbClr>
            </a:solidFill>
            <a:ln>
              <a:noFill/>
            </a:ln>
            <a:extLst/>
          </p:spPr>
          <p:txBody>
            <a:bodyPr anchor="ctr"/>
            <a:lstStyle/>
            <a:p>
              <a:pPr algn="ctr"/>
              <a:endParaRPr/>
            </a:p>
          </p:txBody>
        </p:sp>
        <p:sp>
          <p:nvSpPr>
            <p:cNvPr id="47" name="ïṥ1íḋê"/>
            <p:cNvSpPr>
              <a:spLocks/>
            </p:cNvSpPr>
            <p:nvPr/>
          </p:nvSpPr>
          <p:spPr bwMode="auto">
            <a:xfrm>
              <a:off x="1913109" y="3079635"/>
              <a:ext cx="333336" cy="237311"/>
            </a:xfrm>
            <a:custGeom>
              <a:avLst/>
              <a:gdLst>
                <a:gd name="T0" fmla="*/ 333 w 741"/>
                <a:gd name="T1" fmla="*/ 259 h 530"/>
                <a:gd name="T2" fmla="*/ 374 w 741"/>
                <a:gd name="T3" fmla="*/ 246 h 530"/>
                <a:gd name="T4" fmla="*/ 446 w 741"/>
                <a:gd name="T5" fmla="*/ 231 h 530"/>
                <a:gd name="T6" fmla="*/ 506 w 741"/>
                <a:gd name="T7" fmla="*/ 226 h 530"/>
                <a:gd name="T8" fmla="*/ 573 w 741"/>
                <a:gd name="T9" fmla="*/ 230 h 530"/>
                <a:gd name="T10" fmla="*/ 642 w 741"/>
                <a:gd name="T11" fmla="*/ 248 h 530"/>
                <a:gd name="T12" fmla="*/ 676 w 741"/>
                <a:gd name="T13" fmla="*/ 263 h 530"/>
                <a:gd name="T14" fmla="*/ 710 w 741"/>
                <a:gd name="T15" fmla="*/ 284 h 530"/>
                <a:gd name="T16" fmla="*/ 741 w 741"/>
                <a:gd name="T17" fmla="*/ 310 h 530"/>
                <a:gd name="T18" fmla="*/ 650 w 741"/>
                <a:gd name="T19" fmla="*/ 106 h 530"/>
                <a:gd name="T20" fmla="*/ 637 w 741"/>
                <a:gd name="T21" fmla="*/ 86 h 530"/>
                <a:gd name="T22" fmla="*/ 611 w 741"/>
                <a:gd name="T23" fmla="*/ 58 h 530"/>
                <a:gd name="T24" fmla="*/ 575 w 741"/>
                <a:gd name="T25" fmla="*/ 34 h 530"/>
                <a:gd name="T26" fmla="*/ 529 w 741"/>
                <a:gd name="T27" fmla="*/ 15 h 530"/>
                <a:gd name="T28" fmla="*/ 474 w 741"/>
                <a:gd name="T29" fmla="*/ 2 h 530"/>
                <a:gd name="T30" fmla="*/ 445 w 741"/>
                <a:gd name="T31" fmla="*/ 0 h 530"/>
                <a:gd name="T32" fmla="*/ 379 w 741"/>
                <a:gd name="T33" fmla="*/ 2 h 530"/>
                <a:gd name="T34" fmla="*/ 312 w 741"/>
                <a:gd name="T35" fmla="*/ 17 h 530"/>
                <a:gd name="T36" fmla="*/ 247 w 741"/>
                <a:gd name="T37" fmla="*/ 41 h 530"/>
                <a:gd name="T38" fmla="*/ 215 w 741"/>
                <a:gd name="T39" fmla="*/ 54 h 530"/>
                <a:gd name="T40" fmla="*/ 187 w 741"/>
                <a:gd name="T41" fmla="*/ 119 h 530"/>
                <a:gd name="T42" fmla="*/ 139 w 741"/>
                <a:gd name="T43" fmla="*/ 185 h 530"/>
                <a:gd name="T44" fmla="*/ 77 w 741"/>
                <a:gd name="T45" fmla="*/ 252 h 530"/>
                <a:gd name="T46" fmla="*/ 0 w 741"/>
                <a:gd name="T47" fmla="*/ 315 h 530"/>
                <a:gd name="T48" fmla="*/ 0 w 741"/>
                <a:gd name="T49" fmla="*/ 325 h 530"/>
                <a:gd name="T50" fmla="*/ 0 w 741"/>
                <a:gd name="T51" fmla="*/ 328 h 530"/>
                <a:gd name="T52" fmla="*/ 2 w 741"/>
                <a:gd name="T53" fmla="*/ 341 h 530"/>
                <a:gd name="T54" fmla="*/ 77 w 741"/>
                <a:gd name="T55" fmla="*/ 509 h 530"/>
                <a:gd name="T56" fmla="*/ 86 w 741"/>
                <a:gd name="T57" fmla="*/ 530 h 530"/>
                <a:gd name="T58" fmla="*/ 107 w 741"/>
                <a:gd name="T59" fmla="*/ 467 h 530"/>
                <a:gd name="T60" fmla="*/ 126 w 741"/>
                <a:gd name="T61" fmla="*/ 431 h 530"/>
                <a:gd name="T62" fmla="*/ 152 w 741"/>
                <a:gd name="T63" fmla="*/ 394 h 530"/>
                <a:gd name="T64" fmla="*/ 183 w 741"/>
                <a:gd name="T65" fmla="*/ 356 h 530"/>
                <a:gd name="T66" fmla="*/ 223 w 741"/>
                <a:gd name="T67" fmla="*/ 321 h 530"/>
                <a:gd name="T68" fmla="*/ 273 w 741"/>
                <a:gd name="T69" fmla="*/ 289 h 530"/>
                <a:gd name="T70" fmla="*/ 333 w 741"/>
                <a:gd name="T71" fmla="*/ 259 h 5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741" h="530">
                  <a:moveTo>
                    <a:pt x="333" y="259"/>
                  </a:moveTo>
                  <a:lnTo>
                    <a:pt x="333" y="259"/>
                  </a:lnTo>
                  <a:lnTo>
                    <a:pt x="344" y="256"/>
                  </a:lnTo>
                  <a:lnTo>
                    <a:pt x="374" y="246"/>
                  </a:lnTo>
                  <a:lnTo>
                    <a:pt x="418" y="235"/>
                  </a:lnTo>
                  <a:lnTo>
                    <a:pt x="446" y="231"/>
                  </a:lnTo>
                  <a:lnTo>
                    <a:pt x="476" y="228"/>
                  </a:lnTo>
                  <a:lnTo>
                    <a:pt x="506" y="226"/>
                  </a:lnTo>
                  <a:lnTo>
                    <a:pt x="540" y="226"/>
                  </a:lnTo>
                  <a:lnTo>
                    <a:pt x="573" y="230"/>
                  </a:lnTo>
                  <a:lnTo>
                    <a:pt x="609" y="237"/>
                  </a:lnTo>
                  <a:lnTo>
                    <a:pt x="642" y="248"/>
                  </a:lnTo>
                  <a:lnTo>
                    <a:pt x="659" y="256"/>
                  </a:lnTo>
                  <a:lnTo>
                    <a:pt x="676" y="263"/>
                  </a:lnTo>
                  <a:lnTo>
                    <a:pt x="693" y="272"/>
                  </a:lnTo>
                  <a:lnTo>
                    <a:pt x="710" y="284"/>
                  </a:lnTo>
                  <a:lnTo>
                    <a:pt x="726" y="295"/>
                  </a:lnTo>
                  <a:lnTo>
                    <a:pt x="741" y="310"/>
                  </a:lnTo>
                  <a:lnTo>
                    <a:pt x="650" y="106"/>
                  </a:lnTo>
                  <a:lnTo>
                    <a:pt x="650" y="106"/>
                  </a:lnTo>
                  <a:lnTo>
                    <a:pt x="637" y="86"/>
                  </a:lnTo>
                  <a:lnTo>
                    <a:pt x="637" y="86"/>
                  </a:lnTo>
                  <a:lnTo>
                    <a:pt x="626" y="71"/>
                  </a:lnTo>
                  <a:lnTo>
                    <a:pt x="611" y="58"/>
                  </a:lnTo>
                  <a:lnTo>
                    <a:pt x="594" y="45"/>
                  </a:lnTo>
                  <a:lnTo>
                    <a:pt x="575" y="34"/>
                  </a:lnTo>
                  <a:lnTo>
                    <a:pt x="553" y="24"/>
                  </a:lnTo>
                  <a:lnTo>
                    <a:pt x="529" y="15"/>
                  </a:lnTo>
                  <a:lnTo>
                    <a:pt x="502" y="9"/>
                  </a:lnTo>
                  <a:lnTo>
                    <a:pt x="474" y="2"/>
                  </a:lnTo>
                  <a:lnTo>
                    <a:pt x="474" y="2"/>
                  </a:lnTo>
                  <a:lnTo>
                    <a:pt x="445" y="0"/>
                  </a:lnTo>
                  <a:lnTo>
                    <a:pt x="413" y="0"/>
                  </a:lnTo>
                  <a:lnTo>
                    <a:pt x="379" y="2"/>
                  </a:lnTo>
                  <a:lnTo>
                    <a:pt x="346" y="9"/>
                  </a:lnTo>
                  <a:lnTo>
                    <a:pt x="312" y="17"/>
                  </a:lnTo>
                  <a:lnTo>
                    <a:pt x="280" y="28"/>
                  </a:lnTo>
                  <a:lnTo>
                    <a:pt x="247" y="41"/>
                  </a:lnTo>
                  <a:lnTo>
                    <a:pt x="215" y="54"/>
                  </a:lnTo>
                  <a:lnTo>
                    <a:pt x="215" y="54"/>
                  </a:lnTo>
                  <a:lnTo>
                    <a:pt x="204" y="86"/>
                  </a:lnTo>
                  <a:lnTo>
                    <a:pt x="187" y="119"/>
                  </a:lnTo>
                  <a:lnTo>
                    <a:pt x="165" y="153"/>
                  </a:lnTo>
                  <a:lnTo>
                    <a:pt x="139" y="185"/>
                  </a:lnTo>
                  <a:lnTo>
                    <a:pt x="111" y="218"/>
                  </a:lnTo>
                  <a:lnTo>
                    <a:pt x="77" y="252"/>
                  </a:lnTo>
                  <a:lnTo>
                    <a:pt x="40" y="284"/>
                  </a:lnTo>
                  <a:lnTo>
                    <a:pt x="0" y="315"/>
                  </a:lnTo>
                  <a:lnTo>
                    <a:pt x="0" y="315"/>
                  </a:lnTo>
                  <a:lnTo>
                    <a:pt x="0" y="325"/>
                  </a:lnTo>
                  <a:lnTo>
                    <a:pt x="0" y="325"/>
                  </a:lnTo>
                  <a:lnTo>
                    <a:pt x="0" y="328"/>
                  </a:lnTo>
                  <a:lnTo>
                    <a:pt x="0" y="328"/>
                  </a:lnTo>
                  <a:lnTo>
                    <a:pt x="2" y="341"/>
                  </a:lnTo>
                  <a:lnTo>
                    <a:pt x="6" y="355"/>
                  </a:lnTo>
                  <a:lnTo>
                    <a:pt x="77" y="509"/>
                  </a:lnTo>
                  <a:lnTo>
                    <a:pt x="86" y="530"/>
                  </a:lnTo>
                  <a:lnTo>
                    <a:pt x="86" y="530"/>
                  </a:lnTo>
                  <a:lnTo>
                    <a:pt x="96" y="500"/>
                  </a:lnTo>
                  <a:lnTo>
                    <a:pt x="107" y="467"/>
                  </a:lnTo>
                  <a:lnTo>
                    <a:pt x="116" y="448"/>
                  </a:lnTo>
                  <a:lnTo>
                    <a:pt x="126" y="431"/>
                  </a:lnTo>
                  <a:lnTo>
                    <a:pt x="139" y="412"/>
                  </a:lnTo>
                  <a:lnTo>
                    <a:pt x="152" y="394"/>
                  </a:lnTo>
                  <a:lnTo>
                    <a:pt x="167" y="375"/>
                  </a:lnTo>
                  <a:lnTo>
                    <a:pt x="183" y="356"/>
                  </a:lnTo>
                  <a:lnTo>
                    <a:pt x="202" y="338"/>
                  </a:lnTo>
                  <a:lnTo>
                    <a:pt x="223" y="321"/>
                  </a:lnTo>
                  <a:lnTo>
                    <a:pt x="247" y="304"/>
                  </a:lnTo>
                  <a:lnTo>
                    <a:pt x="273" y="289"/>
                  </a:lnTo>
                  <a:lnTo>
                    <a:pt x="301" y="274"/>
                  </a:lnTo>
                  <a:lnTo>
                    <a:pt x="333" y="259"/>
                  </a:lnTo>
                  <a:lnTo>
                    <a:pt x="333" y="25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9" name="îşḻíḍè"/>
            <p:cNvSpPr>
              <a:spLocks/>
            </p:cNvSpPr>
            <p:nvPr/>
          </p:nvSpPr>
          <p:spPr bwMode="auto">
            <a:xfrm>
              <a:off x="1893290" y="3060829"/>
              <a:ext cx="409012" cy="312534"/>
            </a:xfrm>
            <a:custGeom>
              <a:avLst/>
              <a:gdLst>
                <a:gd name="T0" fmla="*/ 9 w 906"/>
                <a:gd name="T1" fmla="*/ 412 h 698"/>
                <a:gd name="T2" fmla="*/ 1 w 906"/>
                <a:gd name="T3" fmla="*/ 371 h 698"/>
                <a:gd name="T4" fmla="*/ 0 w 906"/>
                <a:gd name="T5" fmla="*/ 338 h 698"/>
                <a:gd name="T6" fmla="*/ 56 w 906"/>
                <a:gd name="T7" fmla="*/ 295 h 698"/>
                <a:gd name="T8" fmla="*/ 147 w 906"/>
                <a:gd name="T9" fmla="*/ 203 h 698"/>
                <a:gd name="T10" fmla="*/ 207 w 906"/>
                <a:gd name="T11" fmla="*/ 114 h 698"/>
                <a:gd name="T12" fmla="*/ 240 w 906"/>
                <a:gd name="T13" fmla="*/ 60 h 698"/>
                <a:gd name="T14" fmla="*/ 300 w 906"/>
                <a:gd name="T15" fmla="*/ 34 h 698"/>
                <a:gd name="T16" fmla="*/ 390 w 906"/>
                <a:gd name="T17" fmla="*/ 9 h 698"/>
                <a:gd name="T18" fmla="*/ 472 w 906"/>
                <a:gd name="T19" fmla="*/ 0 h 698"/>
                <a:gd name="T20" fmla="*/ 522 w 906"/>
                <a:gd name="T21" fmla="*/ 6 h 698"/>
                <a:gd name="T22" fmla="*/ 585 w 906"/>
                <a:gd name="T23" fmla="*/ 21 h 698"/>
                <a:gd name="T24" fmla="*/ 662 w 906"/>
                <a:gd name="T25" fmla="*/ 56 h 698"/>
                <a:gd name="T26" fmla="*/ 714 w 906"/>
                <a:gd name="T27" fmla="*/ 106 h 698"/>
                <a:gd name="T28" fmla="*/ 729 w 906"/>
                <a:gd name="T29" fmla="*/ 133 h 698"/>
                <a:gd name="T30" fmla="*/ 755 w 906"/>
                <a:gd name="T31" fmla="*/ 383 h 698"/>
                <a:gd name="T32" fmla="*/ 690 w 906"/>
                <a:gd name="T33" fmla="*/ 338 h 698"/>
                <a:gd name="T34" fmla="*/ 613 w 906"/>
                <a:gd name="T35" fmla="*/ 315 h 698"/>
                <a:gd name="T36" fmla="*/ 556 w 906"/>
                <a:gd name="T37" fmla="*/ 310 h 698"/>
                <a:gd name="T38" fmla="*/ 464 w 906"/>
                <a:gd name="T39" fmla="*/ 319 h 698"/>
                <a:gd name="T40" fmla="*/ 391 w 906"/>
                <a:gd name="T41" fmla="*/ 342 h 698"/>
                <a:gd name="T42" fmla="*/ 335 w 906"/>
                <a:gd name="T43" fmla="*/ 368 h 698"/>
                <a:gd name="T44" fmla="*/ 272 w 906"/>
                <a:gd name="T45" fmla="*/ 412 h 698"/>
                <a:gd name="T46" fmla="*/ 225 w 906"/>
                <a:gd name="T47" fmla="*/ 463 h 698"/>
                <a:gd name="T48" fmla="*/ 188 w 906"/>
                <a:gd name="T49" fmla="*/ 526 h 698"/>
                <a:gd name="T50" fmla="*/ 141 w 906"/>
                <a:gd name="T51" fmla="*/ 698 h 698"/>
                <a:gd name="T52" fmla="*/ 125 w 906"/>
                <a:gd name="T53" fmla="*/ 467 h 698"/>
                <a:gd name="T54" fmla="*/ 182 w 906"/>
                <a:gd name="T55" fmla="*/ 384 h 698"/>
                <a:gd name="T56" fmla="*/ 274 w 906"/>
                <a:gd name="T57" fmla="*/ 308 h 698"/>
                <a:gd name="T58" fmla="*/ 360 w 906"/>
                <a:gd name="T59" fmla="*/ 265 h 698"/>
                <a:gd name="T60" fmla="*/ 418 w 906"/>
                <a:gd name="T61" fmla="*/ 246 h 698"/>
                <a:gd name="T62" fmla="*/ 516 w 906"/>
                <a:gd name="T63" fmla="*/ 230 h 698"/>
                <a:gd name="T64" fmla="*/ 591 w 906"/>
                <a:gd name="T65" fmla="*/ 230 h 698"/>
                <a:gd name="T66" fmla="*/ 692 w 906"/>
                <a:gd name="T67" fmla="*/ 250 h 698"/>
                <a:gd name="T68" fmla="*/ 645 w 906"/>
                <a:gd name="T69" fmla="*/ 153 h 698"/>
                <a:gd name="T70" fmla="*/ 625 w 906"/>
                <a:gd name="T71" fmla="*/ 131 h 698"/>
                <a:gd name="T72" fmla="*/ 576 w 906"/>
                <a:gd name="T73" fmla="*/ 105 h 698"/>
                <a:gd name="T74" fmla="*/ 509 w 906"/>
                <a:gd name="T75" fmla="*/ 86 h 698"/>
                <a:gd name="T76" fmla="*/ 462 w 906"/>
                <a:gd name="T77" fmla="*/ 84 h 698"/>
                <a:gd name="T78" fmla="*/ 380 w 906"/>
                <a:gd name="T79" fmla="*/ 95 h 698"/>
                <a:gd name="T80" fmla="*/ 291 w 906"/>
                <a:gd name="T81" fmla="*/ 127 h 698"/>
                <a:gd name="T82" fmla="*/ 259 w 906"/>
                <a:gd name="T83" fmla="*/ 190 h 698"/>
                <a:gd name="T84" fmla="*/ 186 w 906"/>
                <a:gd name="T85" fmla="*/ 286 h 698"/>
                <a:gd name="T86" fmla="*/ 85 w 906"/>
                <a:gd name="T87" fmla="*/ 377 h 698"/>
                <a:gd name="T88" fmla="*/ 87 w 906"/>
                <a:gd name="T89" fmla="*/ 383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906" h="698">
                  <a:moveTo>
                    <a:pt x="141" y="698"/>
                  </a:moveTo>
                  <a:lnTo>
                    <a:pt x="9" y="412"/>
                  </a:lnTo>
                  <a:lnTo>
                    <a:pt x="9" y="412"/>
                  </a:lnTo>
                  <a:lnTo>
                    <a:pt x="5" y="394"/>
                  </a:lnTo>
                  <a:lnTo>
                    <a:pt x="1" y="375"/>
                  </a:lnTo>
                  <a:lnTo>
                    <a:pt x="1" y="371"/>
                  </a:lnTo>
                  <a:lnTo>
                    <a:pt x="1" y="371"/>
                  </a:lnTo>
                  <a:lnTo>
                    <a:pt x="0" y="358"/>
                  </a:lnTo>
                  <a:lnTo>
                    <a:pt x="0" y="338"/>
                  </a:lnTo>
                  <a:lnTo>
                    <a:pt x="16" y="325"/>
                  </a:lnTo>
                  <a:lnTo>
                    <a:pt x="16" y="325"/>
                  </a:lnTo>
                  <a:lnTo>
                    <a:pt x="56" y="295"/>
                  </a:lnTo>
                  <a:lnTo>
                    <a:pt x="89" y="265"/>
                  </a:lnTo>
                  <a:lnTo>
                    <a:pt x="121" y="235"/>
                  </a:lnTo>
                  <a:lnTo>
                    <a:pt x="147" y="203"/>
                  </a:lnTo>
                  <a:lnTo>
                    <a:pt x="171" y="174"/>
                  </a:lnTo>
                  <a:lnTo>
                    <a:pt x="192" y="144"/>
                  </a:lnTo>
                  <a:lnTo>
                    <a:pt x="207" y="114"/>
                  </a:lnTo>
                  <a:lnTo>
                    <a:pt x="218" y="84"/>
                  </a:lnTo>
                  <a:lnTo>
                    <a:pt x="223" y="67"/>
                  </a:lnTo>
                  <a:lnTo>
                    <a:pt x="240" y="60"/>
                  </a:lnTo>
                  <a:lnTo>
                    <a:pt x="240" y="60"/>
                  </a:lnTo>
                  <a:lnTo>
                    <a:pt x="270" y="47"/>
                  </a:lnTo>
                  <a:lnTo>
                    <a:pt x="300" y="34"/>
                  </a:lnTo>
                  <a:lnTo>
                    <a:pt x="330" y="24"/>
                  </a:lnTo>
                  <a:lnTo>
                    <a:pt x="360" y="17"/>
                  </a:lnTo>
                  <a:lnTo>
                    <a:pt x="390" y="9"/>
                  </a:lnTo>
                  <a:lnTo>
                    <a:pt x="418" y="4"/>
                  </a:lnTo>
                  <a:lnTo>
                    <a:pt x="446" y="2"/>
                  </a:lnTo>
                  <a:lnTo>
                    <a:pt x="472" y="0"/>
                  </a:lnTo>
                  <a:lnTo>
                    <a:pt x="472" y="0"/>
                  </a:lnTo>
                  <a:lnTo>
                    <a:pt x="498" y="2"/>
                  </a:lnTo>
                  <a:lnTo>
                    <a:pt x="522" y="6"/>
                  </a:lnTo>
                  <a:lnTo>
                    <a:pt x="522" y="6"/>
                  </a:lnTo>
                  <a:lnTo>
                    <a:pt x="556" y="11"/>
                  </a:lnTo>
                  <a:lnTo>
                    <a:pt x="585" y="21"/>
                  </a:lnTo>
                  <a:lnTo>
                    <a:pt x="613" y="30"/>
                  </a:lnTo>
                  <a:lnTo>
                    <a:pt x="640" y="43"/>
                  </a:lnTo>
                  <a:lnTo>
                    <a:pt x="662" y="56"/>
                  </a:lnTo>
                  <a:lnTo>
                    <a:pt x="681" y="71"/>
                  </a:lnTo>
                  <a:lnTo>
                    <a:pt x="699" y="88"/>
                  </a:lnTo>
                  <a:lnTo>
                    <a:pt x="714" y="106"/>
                  </a:lnTo>
                  <a:lnTo>
                    <a:pt x="714" y="106"/>
                  </a:lnTo>
                  <a:lnTo>
                    <a:pt x="722" y="119"/>
                  </a:lnTo>
                  <a:lnTo>
                    <a:pt x="729" y="133"/>
                  </a:lnTo>
                  <a:lnTo>
                    <a:pt x="906" y="523"/>
                  </a:lnTo>
                  <a:lnTo>
                    <a:pt x="755" y="383"/>
                  </a:lnTo>
                  <a:lnTo>
                    <a:pt x="755" y="383"/>
                  </a:lnTo>
                  <a:lnTo>
                    <a:pt x="735" y="366"/>
                  </a:lnTo>
                  <a:lnTo>
                    <a:pt x="714" y="351"/>
                  </a:lnTo>
                  <a:lnTo>
                    <a:pt x="690" y="338"/>
                  </a:lnTo>
                  <a:lnTo>
                    <a:pt x="666" y="328"/>
                  </a:lnTo>
                  <a:lnTo>
                    <a:pt x="640" y="321"/>
                  </a:lnTo>
                  <a:lnTo>
                    <a:pt x="613" y="315"/>
                  </a:lnTo>
                  <a:lnTo>
                    <a:pt x="585" y="312"/>
                  </a:lnTo>
                  <a:lnTo>
                    <a:pt x="556" y="310"/>
                  </a:lnTo>
                  <a:lnTo>
                    <a:pt x="556" y="310"/>
                  </a:lnTo>
                  <a:lnTo>
                    <a:pt x="522" y="312"/>
                  </a:lnTo>
                  <a:lnTo>
                    <a:pt x="492" y="315"/>
                  </a:lnTo>
                  <a:lnTo>
                    <a:pt x="464" y="319"/>
                  </a:lnTo>
                  <a:lnTo>
                    <a:pt x="440" y="325"/>
                  </a:lnTo>
                  <a:lnTo>
                    <a:pt x="404" y="336"/>
                  </a:lnTo>
                  <a:lnTo>
                    <a:pt x="391" y="342"/>
                  </a:lnTo>
                  <a:lnTo>
                    <a:pt x="391" y="342"/>
                  </a:lnTo>
                  <a:lnTo>
                    <a:pt x="362" y="353"/>
                  </a:lnTo>
                  <a:lnTo>
                    <a:pt x="335" y="368"/>
                  </a:lnTo>
                  <a:lnTo>
                    <a:pt x="313" y="381"/>
                  </a:lnTo>
                  <a:lnTo>
                    <a:pt x="291" y="398"/>
                  </a:lnTo>
                  <a:lnTo>
                    <a:pt x="272" y="412"/>
                  </a:lnTo>
                  <a:lnTo>
                    <a:pt x="255" y="429"/>
                  </a:lnTo>
                  <a:lnTo>
                    <a:pt x="238" y="446"/>
                  </a:lnTo>
                  <a:lnTo>
                    <a:pt x="225" y="463"/>
                  </a:lnTo>
                  <a:lnTo>
                    <a:pt x="214" y="478"/>
                  </a:lnTo>
                  <a:lnTo>
                    <a:pt x="203" y="495"/>
                  </a:lnTo>
                  <a:lnTo>
                    <a:pt x="188" y="526"/>
                  </a:lnTo>
                  <a:lnTo>
                    <a:pt x="175" y="556"/>
                  </a:lnTo>
                  <a:lnTo>
                    <a:pt x="169" y="582"/>
                  </a:lnTo>
                  <a:lnTo>
                    <a:pt x="141" y="698"/>
                  </a:lnTo>
                  <a:close/>
                  <a:moveTo>
                    <a:pt x="87" y="383"/>
                  </a:moveTo>
                  <a:lnTo>
                    <a:pt x="125" y="467"/>
                  </a:lnTo>
                  <a:lnTo>
                    <a:pt x="125" y="467"/>
                  </a:lnTo>
                  <a:lnTo>
                    <a:pt x="141" y="439"/>
                  </a:lnTo>
                  <a:lnTo>
                    <a:pt x="160" y="412"/>
                  </a:lnTo>
                  <a:lnTo>
                    <a:pt x="182" y="384"/>
                  </a:lnTo>
                  <a:lnTo>
                    <a:pt x="209" y="358"/>
                  </a:lnTo>
                  <a:lnTo>
                    <a:pt x="238" y="332"/>
                  </a:lnTo>
                  <a:lnTo>
                    <a:pt x="274" y="308"/>
                  </a:lnTo>
                  <a:lnTo>
                    <a:pt x="315" y="286"/>
                  </a:lnTo>
                  <a:lnTo>
                    <a:pt x="335" y="274"/>
                  </a:lnTo>
                  <a:lnTo>
                    <a:pt x="360" y="265"/>
                  </a:lnTo>
                  <a:lnTo>
                    <a:pt x="360" y="265"/>
                  </a:lnTo>
                  <a:lnTo>
                    <a:pt x="376" y="258"/>
                  </a:lnTo>
                  <a:lnTo>
                    <a:pt x="418" y="246"/>
                  </a:lnTo>
                  <a:lnTo>
                    <a:pt x="447" y="239"/>
                  </a:lnTo>
                  <a:lnTo>
                    <a:pt x="479" y="233"/>
                  </a:lnTo>
                  <a:lnTo>
                    <a:pt x="516" y="230"/>
                  </a:lnTo>
                  <a:lnTo>
                    <a:pt x="556" y="228"/>
                  </a:lnTo>
                  <a:lnTo>
                    <a:pt x="556" y="228"/>
                  </a:lnTo>
                  <a:lnTo>
                    <a:pt x="591" y="230"/>
                  </a:lnTo>
                  <a:lnTo>
                    <a:pt x="627" y="233"/>
                  </a:lnTo>
                  <a:lnTo>
                    <a:pt x="660" y="239"/>
                  </a:lnTo>
                  <a:lnTo>
                    <a:pt x="692" y="250"/>
                  </a:lnTo>
                  <a:lnTo>
                    <a:pt x="655" y="166"/>
                  </a:lnTo>
                  <a:lnTo>
                    <a:pt x="655" y="166"/>
                  </a:lnTo>
                  <a:lnTo>
                    <a:pt x="645" y="153"/>
                  </a:lnTo>
                  <a:lnTo>
                    <a:pt x="645" y="153"/>
                  </a:lnTo>
                  <a:lnTo>
                    <a:pt x="636" y="142"/>
                  </a:lnTo>
                  <a:lnTo>
                    <a:pt x="625" y="131"/>
                  </a:lnTo>
                  <a:lnTo>
                    <a:pt x="610" y="121"/>
                  </a:lnTo>
                  <a:lnTo>
                    <a:pt x="595" y="112"/>
                  </a:lnTo>
                  <a:lnTo>
                    <a:pt x="576" y="105"/>
                  </a:lnTo>
                  <a:lnTo>
                    <a:pt x="556" y="97"/>
                  </a:lnTo>
                  <a:lnTo>
                    <a:pt x="533" y="91"/>
                  </a:lnTo>
                  <a:lnTo>
                    <a:pt x="509" y="86"/>
                  </a:lnTo>
                  <a:lnTo>
                    <a:pt x="509" y="86"/>
                  </a:lnTo>
                  <a:lnTo>
                    <a:pt x="487" y="84"/>
                  </a:lnTo>
                  <a:lnTo>
                    <a:pt x="462" y="84"/>
                  </a:lnTo>
                  <a:lnTo>
                    <a:pt x="436" y="86"/>
                  </a:lnTo>
                  <a:lnTo>
                    <a:pt x="408" y="90"/>
                  </a:lnTo>
                  <a:lnTo>
                    <a:pt x="380" y="95"/>
                  </a:lnTo>
                  <a:lnTo>
                    <a:pt x="350" y="105"/>
                  </a:lnTo>
                  <a:lnTo>
                    <a:pt x="321" y="116"/>
                  </a:lnTo>
                  <a:lnTo>
                    <a:pt x="291" y="127"/>
                  </a:lnTo>
                  <a:lnTo>
                    <a:pt x="291" y="127"/>
                  </a:lnTo>
                  <a:lnTo>
                    <a:pt x="278" y="159"/>
                  </a:lnTo>
                  <a:lnTo>
                    <a:pt x="259" y="190"/>
                  </a:lnTo>
                  <a:lnTo>
                    <a:pt x="238" y="222"/>
                  </a:lnTo>
                  <a:lnTo>
                    <a:pt x="214" y="254"/>
                  </a:lnTo>
                  <a:lnTo>
                    <a:pt x="186" y="286"/>
                  </a:lnTo>
                  <a:lnTo>
                    <a:pt x="156" y="315"/>
                  </a:lnTo>
                  <a:lnTo>
                    <a:pt x="123" y="347"/>
                  </a:lnTo>
                  <a:lnTo>
                    <a:pt x="85" y="377"/>
                  </a:lnTo>
                  <a:lnTo>
                    <a:pt x="85" y="377"/>
                  </a:lnTo>
                  <a:lnTo>
                    <a:pt x="87" y="383"/>
                  </a:lnTo>
                  <a:lnTo>
                    <a:pt x="87" y="3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0" name="ïṡľîḓé"/>
            <p:cNvSpPr>
              <a:spLocks/>
            </p:cNvSpPr>
            <p:nvPr/>
          </p:nvSpPr>
          <p:spPr bwMode="auto">
            <a:xfrm>
              <a:off x="1329322" y="2689192"/>
              <a:ext cx="682888" cy="1409537"/>
            </a:xfrm>
            <a:custGeom>
              <a:avLst/>
              <a:gdLst>
                <a:gd name="T0" fmla="*/ 1373 w 1515"/>
                <a:gd name="T1" fmla="*/ 1119 h 3148"/>
                <a:gd name="T2" fmla="*/ 1485 w 1515"/>
                <a:gd name="T3" fmla="*/ 985 h 3148"/>
                <a:gd name="T4" fmla="*/ 1515 w 1515"/>
                <a:gd name="T5" fmla="*/ 895 h 3148"/>
                <a:gd name="T6" fmla="*/ 1490 w 1515"/>
                <a:gd name="T7" fmla="*/ 826 h 3148"/>
                <a:gd name="T8" fmla="*/ 1447 w 1515"/>
                <a:gd name="T9" fmla="*/ 795 h 3148"/>
                <a:gd name="T10" fmla="*/ 1392 w 1515"/>
                <a:gd name="T11" fmla="*/ 789 h 3148"/>
                <a:gd name="T12" fmla="*/ 1231 w 1515"/>
                <a:gd name="T13" fmla="*/ 866 h 3148"/>
                <a:gd name="T14" fmla="*/ 1030 w 1515"/>
                <a:gd name="T15" fmla="*/ 970 h 3148"/>
                <a:gd name="T16" fmla="*/ 1104 w 1515"/>
                <a:gd name="T17" fmla="*/ 892 h 3148"/>
                <a:gd name="T18" fmla="*/ 1173 w 1515"/>
                <a:gd name="T19" fmla="*/ 776 h 3148"/>
                <a:gd name="T20" fmla="*/ 1207 w 1515"/>
                <a:gd name="T21" fmla="*/ 643 h 3148"/>
                <a:gd name="T22" fmla="*/ 1207 w 1515"/>
                <a:gd name="T23" fmla="*/ 528 h 3148"/>
                <a:gd name="T24" fmla="*/ 1173 w 1515"/>
                <a:gd name="T25" fmla="*/ 390 h 3148"/>
                <a:gd name="T26" fmla="*/ 1108 w 1515"/>
                <a:gd name="T27" fmla="*/ 265 h 3148"/>
                <a:gd name="T28" fmla="*/ 1015 w 1515"/>
                <a:gd name="T29" fmla="*/ 156 h 3148"/>
                <a:gd name="T30" fmla="*/ 899 w 1515"/>
                <a:gd name="T31" fmla="*/ 74 h 3148"/>
                <a:gd name="T32" fmla="*/ 768 w 1515"/>
                <a:gd name="T33" fmla="*/ 18 h 3148"/>
                <a:gd name="T34" fmla="*/ 626 w 1515"/>
                <a:gd name="T35" fmla="*/ 0 h 3148"/>
                <a:gd name="T36" fmla="*/ 515 w 1515"/>
                <a:gd name="T37" fmla="*/ 11 h 3148"/>
                <a:gd name="T38" fmla="*/ 386 w 1515"/>
                <a:gd name="T39" fmla="*/ 54 h 3148"/>
                <a:gd name="T40" fmla="*/ 272 w 1515"/>
                <a:gd name="T41" fmla="*/ 127 h 3148"/>
                <a:gd name="T42" fmla="*/ 181 w 1515"/>
                <a:gd name="T43" fmla="*/ 224 h 3148"/>
                <a:gd name="T44" fmla="*/ 113 w 1515"/>
                <a:gd name="T45" fmla="*/ 339 h 3148"/>
                <a:gd name="T46" fmla="*/ 76 w 1515"/>
                <a:gd name="T47" fmla="*/ 472 h 3148"/>
                <a:gd name="T48" fmla="*/ 70 w 1515"/>
                <a:gd name="T49" fmla="*/ 599 h 3148"/>
                <a:gd name="T50" fmla="*/ 123 w 1515"/>
                <a:gd name="T51" fmla="*/ 795 h 3148"/>
                <a:gd name="T52" fmla="*/ 235 w 1515"/>
                <a:gd name="T53" fmla="*/ 953 h 3148"/>
                <a:gd name="T54" fmla="*/ 397 w 1515"/>
                <a:gd name="T55" fmla="*/ 1065 h 3148"/>
                <a:gd name="T56" fmla="*/ 268 w 1515"/>
                <a:gd name="T57" fmla="*/ 1164 h 3148"/>
                <a:gd name="T58" fmla="*/ 130 w 1515"/>
                <a:gd name="T59" fmla="*/ 1334 h 3148"/>
                <a:gd name="T60" fmla="*/ 59 w 1515"/>
                <a:gd name="T61" fmla="*/ 1483 h 3148"/>
                <a:gd name="T62" fmla="*/ 13 w 1515"/>
                <a:gd name="T63" fmla="*/ 1670 h 3148"/>
                <a:gd name="T64" fmla="*/ 1 w 1515"/>
                <a:gd name="T65" fmla="*/ 1894 h 3148"/>
                <a:gd name="T66" fmla="*/ 18 w 1515"/>
                <a:gd name="T67" fmla="*/ 2064 h 3148"/>
                <a:gd name="T68" fmla="*/ 93 w 1515"/>
                <a:gd name="T69" fmla="*/ 2413 h 3148"/>
                <a:gd name="T70" fmla="*/ 285 w 1515"/>
                <a:gd name="T71" fmla="*/ 2982 h 3148"/>
                <a:gd name="T72" fmla="*/ 356 w 1515"/>
                <a:gd name="T73" fmla="*/ 3133 h 3148"/>
                <a:gd name="T74" fmla="*/ 436 w 1515"/>
                <a:gd name="T75" fmla="*/ 3148 h 3148"/>
                <a:gd name="T76" fmla="*/ 638 w 1515"/>
                <a:gd name="T77" fmla="*/ 3131 h 3148"/>
                <a:gd name="T78" fmla="*/ 779 w 1515"/>
                <a:gd name="T79" fmla="*/ 3099 h 3148"/>
                <a:gd name="T80" fmla="*/ 871 w 1515"/>
                <a:gd name="T81" fmla="*/ 3053 h 3148"/>
                <a:gd name="T82" fmla="*/ 914 w 1515"/>
                <a:gd name="T83" fmla="*/ 2999 h 3148"/>
                <a:gd name="T84" fmla="*/ 919 w 1515"/>
                <a:gd name="T85" fmla="*/ 2939 h 3148"/>
                <a:gd name="T86" fmla="*/ 867 w 1515"/>
                <a:gd name="T87" fmla="*/ 2834 h 3148"/>
                <a:gd name="T88" fmla="*/ 813 w 1515"/>
                <a:gd name="T89" fmla="*/ 2784 h 3148"/>
                <a:gd name="T90" fmla="*/ 716 w 1515"/>
                <a:gd name="T91" fmla="*/ 2752 h 3148"/>
                <a:gd name="T92" fmla="*/ 597 w 1515"/>
                <a:gd name="T93" fmla="*/ 2762 h 3148"/>
                <a:gd name="T94" fmla="*/ 735 w 1515"/>
                <a:gd name="T95" fmla="*/ 2605 h 3148"/>
                <a:gd name="T96" fmla="*/ 835 w 1515"/>
                <a:gd name="T97" fmla="*/ 2429 h 3148"/>
                <a:gd name="T98" fmla="*/ 847 w 1515"/>
                <a:gd name="T99" fmla="*/ 2349 h 3148"/>
                <a:gd name="T100" fmla="*/ 807 w 1515"/>
                <a:gd name="T101" fmla="*/ 2220 h 3148"/>
                <a:gd name="T102" fmla="*/ 630 w 1515"/>
                <a:gd name="T103" fmla="*/ 1890 h 3148"/>
                <a:gd name="T104" fmla="*/ 679 w 1515"/>
                <a:gd name="T105" fmla="*/ 1660 h 3148"/>
                <a:gd name="T106" fmla="*/ 761 w 1515"/>
                <a:gd name="T107" fmla="*/ 1448 h 3148"/>
                <a:gd name="T108" fmla="*/ 977 w 1515"/>
                <a:gd name="T109" fmla="*/ 1343 h 3148"/>
                <a:gd name="T110" fmla="*/ 1231 w 1515"/>
                <a:gd name="T111" fmla="*/ 1228 h 31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515" h="3148">
                  <a:moveTo>
                    <a:pt x="1304" y="1179"/>
                  </a:moveTo>
                  <a:lnTo>
                    <a:pt x="1304" y="1179"/>
                  </a:lnTo>
                  <a:lnTo>
                    <a:pt x="1317" y="1168"/>
                  </a:lnTo>
                  <a:lnTo>
                    <a:pt x="1352" y="1140"/>
                  </a:lnTo>
                  <a:lnTo>
                    <a:pt x="1373" y="1119"/>
                  </a:lnTo>
                  <a:lnTo>
                    <a:pt x="1397" y="1097"/>
                  </a:lnTo>
                  <a:lnTo>
                    <a:pt x="1421" y="1071"/>
                  </a:lnTo>
                  <a:lnTo>
                    <a:pt x="1444" y="1045"/>
                  </a:lnTo>
                  <a:lnTo>
                    <a:pt x="1466" y="1015"/>
                  </a:lnTo>
                  <a:lnTo>
                    <a:pt x="1485" y="985"/>
                  </a:lnTo>
                  <a:lnTo>
                    <a:pt x="1500" y="955"/>
                  </a:lnTo>
                  <a:lnTo>
                    <a:pt x="1505" y="940"/>
                  </a:lnTo>
                  <a:lnTo>
                    <a:pt x="1511" y="925"/>
                  </a:lnTo>
                  <a:lnTo>
                    <a:pt x="1513" y="910"/>
                  </a:lnTo>
                  <a:lnTo>
                    <a:pt x="1515" y="895"/>
                  </a:lnTo>
                  <a:lnTo>
                    <a:pt x="1515" y="880"/>
                  </a:lnTo>
                  <a:lnTo>
                    <a:pt x="1511" y="867"/>
                  </a:lnTo>
                  <a:lnTo>
                    <a:pt x="1507" y="852"/>
                  </a:lnTo>
                  <a:lnTo>
                    <a:pt x="1500" y="839"/>
                  </a:lnTo>
                  <a:lnTo>
                    <a:pt x="1490" y="826"/>
                  </a:lnTo>
                  <a:lnTo>
                    <a:pt x="1477" y="815"/>
                  </a:lnTo>
                  <a:lnTo>
                    <a:pt x="1477" y="815"/>
                  </a:lnTo>
                  <a:lnTo>
                    <a:pt x="1468" y="806"/>
                  </a:lnTo>
                  <a:lnTo>
                    <a:pt x="1457" y="800"/>
                  </a:lnTo>
                  <a:lnTo>
                    <a:pt x="1447" y="795"/>
                  </a:lnTo>
                  <a:lnTo>
                    <a:pt x="1436" y="791"/>
                  </a:lnTo>
                  <a:lnTo>
                    <a:pt x="1425" y="789"/>
                  </a:lnTo>
                  <a:lnTo>
                    <a:pt x="1414" y="787"/>
                  </a:lnTo>
                  <a:lnTo>
                    <a:pt x="1403" y="787"/>
                  </a:lnTo>
                  <a:lnTo>
                    <a:pt x="1392" y="789"/>
                  </a:lnTo>
                  <a:lnTo>
                    <a:pt x="1367" y="795"/>
                  </a:lnTo>
                  <a:lnTo>
                    <a:pt x="1341" y="804"/>
                  </a:lnTo>
                  <a:lnTo>
                    <a:pt x="1315" y="815"/>
                  </a:lnTo>
                  <a:lnTo>
                    <a:pt x="1289" y="830"/>
                  </a:lnTo>
                  <a:lnTo>
                    <a:pt x="1231" y="866"/>
                  </a:lnTo>
                  <a:lnTo>
                    <a:pt x="1168" y="903"/>
                  </a:lnTo>
                  <a:lnTo>
                    <a:pt x="1136" y="921"/>
                  </a:lnTo>
                  <a:lnTo>
                    <a:pt x="1102" y="940"/>
                  </a:lnTo>
                  <a:lnTo>
                    <a:pt x="1067" y="955"/>
                  </a:lnTo>
                  <a:lnTo>
                    <a:pt x="1030" y="970"/>
                  </a:lnTo>
                  <a:lnTo>
                    <a:pt x="1030" y="970"/>
                  </a:lnTo>
                  <a:lnTo>
                    <a:pt x="1050" y="951"/>
                  </a:lnTo>
                  <a:lnTo>
                    <a:pt x="1069" y="933"/>
                  </a:lnTo>
                  <a:lnTo>
                    <a:pt x="1087" y="912"/>
                  </a:lnTo>
                  <a:lnTo>
                    <a:pt x="1104" y="892"/>
                  </a:lnTo>
                  <a:lnTo>
                    <a:pt x="1121" y="871"/>
                  </a:lnTo>
                  <a:lnTo>
                    <a:pt x="1136" y="849"/>
                  </a:lnTo>
                  <a:lnTo>
                    <a:pt x="1149" y="824"/>
                  </a:lnTo>
                  <a:lnTo>
                    <a:pt x="1162" y="800"/>
                  </a:lnTo>
                  <a:lnTo>
                    <a:pt x="1173" y="776"/>
                  </a:lnTo>
                  <a:lnTo>
                    <a:pt x="1183" y="752"/>
                  </a:lnTo>
                  <a:lnTo>
                    <a:pt x="1192" y="726"/>
                  </a:lnTo>
                  <a:lnTo>
                    <a:pt x="1197" y="698"/>
                  </a:lnTo>
                  <a:lnTo>
                    <a:pt x="1203" y="671"/>
                  </a:lnTo>
                  <a:lnTo>
                    <a:pt x="1207" y="643"/>
                  </a:lnTo>
                  <a:lnTo>
                    <a:pt x="1211" y="615"/>
                  </a:lnTo>
                  <a:lnTo>
                    <a:pt x="1211" y="586"/>
                  </a:lnTo>
                  <a:lnTo>
                    <a:pt x="1211" y="586"/>
                  </a:lnTo>
                  <a:lnTo>
                    <a:pt x="1211" y="558"/>
                  </a:lnTo>
                  <a:lnTo>
                    <a:pt x="1207" y="528"/>
                  </a:lnTo>
                  <a:lnTo>
                    <a:pt x="1203" y="500"/>
                  </a:lnTo>
                  <a:lnTo>
                    <a:pt x="1197" y="472"/>
                  </a:lnTo>
                  <a:lnTo>
                    <a:pt x="1192" y="444"/>
                  </a:lnTo>
                  <a:lnTo>
                    <a:pt x="1183" y="418"/>
                  </a:lnTo>
                  <a:lnTo>
                    <a:pt x="1173" y="390"/>
                  </a:lnTo>
                  <a:lnTo>
                    <a:pt x="1162" y="364"/>
                  </a:lnTo>
                  <a:lnTo>
                    <a:pt x="1151" y="339"/>
                  </a:lnTo>
                  <a:lnTo>
                    <a:pt x="1138" y="313"/>
                  </a:lnTo>
                  <a:lnTo>
                    <a:pt x="1123" y="289"/>
                  </a:lnTo>
                  <a:lnTo>
                    <a:pt x="1108" y="265"/>
                  </a:lnTo>
                  <a:lnTo>
                    <a:pt x="1091" y="242"/>
                  </a:lnTo>
                  <a:lnTo>
                    <a:pt x="1072" y="220"/>
                  </a:lnTo>
                  <a:lnTo>
                    <a:pt x="1054" y="197"/>
                  </a:lnTo>
                  <a:lnTo>
                    <a:pt x="1035" y="177"/>
                  </a:lnTo>
                  <a:lnTo>
                    <a:pt x="1015" y="156"/>
                  </a:lnTo>
                  <a:lnTo>
                    <a:pt x="992" y="138"/>
                  </a:lnTo>
                  <a:lnTo>
                    <a:pt x="970" y="121"/>
                  </a:lnTo>
                  <a:lnTo>
                    <a:pt x="947" y="104"/>
                  </a:lnTo>
                  <a:lnTo>
                    <a:pt x="923" y="87"/>
                  </a:lnTo>
                  <a:lnTo>
                    <a:pt x="899" y="74"/>
                  </a:lnTo>
                  <a:lnTo>
                    <a:pt x="873" y="59"/>
                  </a:lnTo>
                  <a:lnTo>
                    <a:pt x="849" y="48"/>
                  </a:lnTo>
                  <a:lnTo>
                    <a:pt x="822" y="37"/>
                  </a:lnTo>
                  <a:lnTo>
                    <a:pt x="794" y="28"/>
                  </a:lnTo>
                  <a:lnTo>
                    <a:pt x="768" y="18"/>
                  </a:lnTo>
                  <a:lnTo>
                    <a:pt x="740" y="13"/>
                  </a:lnTo>
                  <a:lnTo>
                    <a:pt x="712" y="7"/>
                  </a:lnTo>
                  <a:lnTo>
                    <a:pt x="684" y="3"/>
                  </a:lnTo>
                  <a:lnTo>
                    <a:pt x="656" y="0"/>
                  </a:lnTo>
                  <a:lnTo>
                    <a:pt x="626" y="0"/>
                  </a:lnTo>
                  <a:lnTo>
                    <a:pt x="626" y="0"/>
                  </a:lnTo>
                  <a:lnTo>
                    <a:pt x="598" y="0"/>
                  </a:lnTo>
                  <a:lnTo>
                    <a:pt x="570" y="1"/>
                  </a:lnTo>
                  <a:lnTo>
                    <a:pt x="543" y="5"/>
                  </a:lnTo>
                  <a:lnTo>
                    <a:pt x="515" y="11"/>
                  </a:lnTo>
                  <a:lnTo>
                    <a:pt x="488" y="16"/>
                  </a:lnTo>
                  <a:lnTo>
                    <a:pt x="460" y="24"/>
                  </a:lnTo>
                  <a:lnTo>
                    <a:pt x="434" y="33"/>
                  </a:lnTo>
                  <a:lnTo>
                    <a:pt x="410" y="43"/>
                  </a:lnTo>
                  <a:lnTo>
                    <a:pt x="386" y="54"/>
                  </a:lnTo>
                  <a:lnTo>
                    <a:pt x="362" y="67"/>
                  </a:lnTo>
                  <a:lnTo>
                    <a:pt x="337" y="80"/>
                  </a:lnTo>
                  <a:lnTo>
                    <a:pt x="315" y="95"/>
                  </a:lnTo>
                  <a:lnTo>
                    <a:pt x="292" y="110"/>
                  </a:lnTo>
                  <a:lnTo>
                    <a:pt x="272" y="127"/>
                  </a:lnTo>
                  <a:lnTo>
                    <a:pt x="251" y="145"/>
                  </a:lnTo>
                  <a:lnTo>
                    <a:pt x="233" y="162"/>
                  </a:lnTo>
                  <a:lnTo>
                    <a:pt x="214" y="182"/>
                  </a:lnTo>
                  <a:lnTo>
                    <a:pt x="197" y="203"/>
                  </a:lnTo>
                  <a:lnTo>
                    <a:pt x="181" y="224"/>
                  </a:lnTo>
                  <a:lnTo>
                    <a:pt x="164" y="246"/>
                  </a:lnTo>
                  <a:lnTo>
                    <a:pt x="151" y="268"/>
                  </a:lnTo>
                  <a:lnTo>
                    <a:pt x="136" y="291"/>
                  </a:lnTo>
                  <a:lnTo>
                    <a:pt x="125" y="315"/>
                  </a:lnTo>
                  <a:lnTo>
                    <a:pt x="113" y="339"/>
                  </a:lnTo>
                  <a:lnTo>
                    <a:pt x="104" y="365"/>
                  </a:lnTo>
                  <a:lnTo>
                    <a:pt x="95" y="391"/>
                  </a:lnTo>
                  <a:lnTo>
                    <a:pt x="87" y="418"/>
                  </a:lnTo>
                  <a:lnTo>
                    <a:pt x="80" y="444"/>
                  </a:lnTo>
                  <a:lnTo>
                    <a:pt x="76" y="472"/>
                  </a:lnTo>
                  <a:lnTo>
                    <a:pt x="72" y="500"/>
                  </a:lnTo>
                  <a:lnTo>
                    <a:pt x="70" y="528"/>
                  </a:lnTo>
                  <a:lnTo>
                    <a:pt x="69" y="558"/>
                  </a:lnTo>
                  <a:lnTo>
                    <a:pt x="69" y="558"/>
                  </a:lnTo>
                  <a:lnTo>
                    <a:pt x="70" y="599"/>
                  </a:lnTo>
                  <a:lnTo>
                    <a:pt x="76" y="640"/>
                  </a:lnTo>
                  <a:lnTo>
                    <a:pt x="83" y="681"/>
                  </a:lnTo>
                  <a:lnTo>
                    <a:pt x="93" y="720"/>
                  </a:lnTo>
                  <a:lnTo>
                    <a:pt x="106" y="757"/>
                  </a:lnTo>
                  <a:lnTo>
                    <a:pt x="123" y="795"/>
                  </a:lnTo>
                  <a:lnTo>
                    <a:pt x="139" y="830"/>
                  </a:lnTo>
                  <a:lnTo>
                    <a:pt x="160" y="864"/>
                  </a:lnTo>
                  <a:lnTo>
                    <a:pt x="184" y="895"/>
                  </a:lnTo>
                  <a:lnTo>
                    <a:pt x="209" y="925"/>
                  </a:lnTo>
                  <a:lnTo>
                    <a:pt x="235" y="953"/>
                  </a:lnTo>
                  <a:lnTo>
                    <a:pt x="264" y="981"/>
                  </a:lnTo>
                  <a:lnTo>
                    <a:pt x="294" y="1005"/>
                  </a:lnTo>
                  <a:lnTo>
                    <a:pt x="328" y="1028"/>
                  </a:lnTo>
                  <a:lnTo>
                    <a:pt x="362" y="1048"/>
                  </a:lnTo>
                  <a:lnTo>
                    <a:pt x="397" y="1065"/>
                  </a:lnTo>
                  <a:lnTo>
                    <a:pt x="397" y="1065"/>
                  </a:lnTo>
                  <a:lnTo>
                    <a:pt x="369" y="1084"/>
                  </a:lnTo>
                  <a:lnTo>
                    <a:pt x="337" y="1106"/>
                  </a:lnTo>
                  <a:lnTo>
                    <a:pt x="304" y="1132"/>
                  </a:lnTo>
                  <a:lnTo>
                    <a:pt x="268" y="1164"/>
                  </a:lnTo>
                  <a:lnTo>
                    <a:pt x="233" y="1200"/>
                  </a:lnTo>
                  <a:lnTo>
                    <a:pt x="199" y="1239"/>
                  </a:lnTo>
                  <a:lnTo>
                    <a:pt x="164" y="1284"/>
                  </a:lnTo>
                  <a:lnTo>
                    <a:pt x="147" y="1308"/>
                  </a:lnTo>
                  <a:lnTo>
                    <a:pt x="130" y="1334"/>
                  </a:lnTo>
                  <a:lnTo>
                    <a:pt x="115" y="1362"/>
                  </a:lnTo>
                  <a:lnTo>
                    <a:pt x="100" y="1390"/>
                  </a:lnTo>
                  <a:lnTo>
                    <a:pt x="85" y="1420"/>
                  </a:lnTo>
                  <a:lnTo>
                    <a:pt x="72" y="1451"/>
                  </a:lnTo>
                  <a:lnTo>
                    <a:pt x="59" y="1483"/>
                  </a:lnTo>
                  <a:lnTo>
                    <a:pt x="48" y="1517"/>
                  </a:lnTo>
                  <a:lnTo>
                    <a:pt x="37" y="1554"/>
                  </a:lnTo>
                  <a:lnTo>
                    <a:pt x="28" y="1590"/>
                  </a:lnTo>
                  <a:lnTo>
                    <a:pt x="20" y="1629"/>
                  </a:lnTo>
                  <a:lnTo>
                    <a:pt x="13" y="1670"/>
                  </a:lnTo>
                  <a:lnTo>
                    <a:pt x="7" y="1711"/>
                  </a:lnTo>
                  <a:lnTo>
                    <a:pt x="3" y="1754"/>
                  </a:lnTo>
                  <a:lnTo>
                    <a:pt x="1" y="1799"/>
                  </a:lnTo>
                  <a:lnTo>
                    <a:pt x="0" y="1845"/>
                  </a:lnTo>
                  <a:lnTo>
                    <a:pt x="1" y="1894"/>
                  </a:lnTo>
                  <a:lnTo>
                    <a:pt x="3" y="1944"/>
                  </a:lnTo>
                  <a:lnTo>
                    <a:pt x="3" y="1944"/>
                  </a:lnTo>
                  <a:lnTo>
                    <a:pt x="5" y="1965"/>
                  </a:lnTo>
                  <a:lnTo>
                    <a:pt x="11" y="2021"/>
                  </a:lnTo>
                  <a:lnTo>
                    <a:pt x="18" y="2064"/>
                  </a:lnTo>
                  <a:lnTo>
                    <a:pt x="26" y="2116"/>
                  </a:lnTo>
                  <a:lnTo>
                    <a:pt x="37" y="2176"/>
                  </a:lnTo>
                  <a:lnTo>
                    <a:pt x="52" y="2246"/>
                  </a:lnTo>
                  <a:lnTo>
                    <a:pt x="70" y="2325"/>
                  </a:lnTo>
                  <a:lnTo>
                    <a:pt x="93" y="2413"/>
                  </a:lnTo>
                  <a:lnTo>
                    <a:pt x="121" y="2510"/>
                  </a:lnTo>
                  <a:lnTo>
                    <a:pt x="153" y="2614"/>
                  </a:lnTo>
                  <a:lnTo>
                    <a:pt x="192" y="2728"/>
                  </a:lnTo>
                  <a:lnTo>
                    <a:pt x="235" y="2851"/>
                  </a:lnTo>
                  <a:lnTo>
                    <a:pt x="285" y="2982"/>
                  </a:lnTo>
                  <a:lnTo>
                    <a:pt x="343" y="3120"/>
                  </a:lnTo>
                  <a:lnTo>
                    <a:pt x="343" y="3120"/>
                  </a:lnTo>
                  <a:lnTo>
                    <a:pt x="343" y="3122"/>
                  </a:lnTo>
                  <a:lnTo>
                    <a:pt x="350" y="3129"/>
                  </a:lnTo>
                  <a:lnTo>
                    <a:pt x="356" y="3133"/>
                  </a:lnTo>
                  <a:lnTo>
                    <a:pt x="365" y="3137"/>
                  </a:lnTo>
                  <a:lnTo>
                    <a:pt x="376" y="3140"/>
                  </a:lnTo>
                  <a:lnTo>
                    <a:pt x="393" y="3144"/>
                  </a:lnTo>
                  <a:lnTo>
                    <a:pt x="412" y="3146"/>
                  </a:lnTo>
                  <a:lnTo>
                    <a:pt x="436" y="3148"/>
                  </a:lnTo>
                  <a:lnTo>
                    <a:pt x="464" y="3148"/>
                  </a:lnTo>
                  <a:lnTo>
                    <a:pt x="500" y="3146"/>
                  </a:lnTo>
                  <a:lnTo>
                    <a:pt x="539" y="3142"/>
                  </a:lnTo>
                  <a:lnTo>
                    <a:pt x="584" y="3139"/>
                  </a:lnTo>
                  <a:lnTo>
                    <a:pt x="638" y="3131"/>
                  </a:lnTo>
                  <a:lnTo>
                    <a:pt x="697" y="3120"/>
                  </a:lnTo>
                  <a:lnTo>
                    <a:pt x="697" y="3120"/>
                  </a:lnTo>
                  <a:lnTo>
                    <a:pt x="727" y="3114"/>
                  </a:lnTo>
                  <a:lnTo>
                    <a:pt x="755" y="3107"/>
                  </a:lnTo>
                  <a:lnTo>
                    <a:pt x="779" y="3099"/>
                  </a:lnTo>
                  <a:lnTo>
                    <a:pt x="802" y="3090"/>
                  </a:lnTo>
                  <a:lnTo>
                    <a:pt x="822" y="3083"/>
                  </a:lnTo>
                  <a:lnTo>
                    <a:pt x="841" y="3073"/>
                  </a:lnTo>
                  <a:lnTo>
                    <a:pt x="856" y="3064"/>
                  </a:lnTo>
                  <a:lnTo>
                    <a:pt x="871" y="3053"/>
                  </a:lnTo>
                  <a:lnTo>
                    <a:pt x="882" y="3043"/>
                  </a:lnTo>
                  <a:lnTo>
                    <a:pt x="893" y="3032"/>
                  </a:lnTo>
                  <a:lnTo>
                    <a:pt x="901" y="3021"/>
                  </a:lnTo>
                  <a:lnTo>
                    <a:pt x="908" y="3010"/>
                  </a:lnTo>
                  <a:lnTo>
                    <a:pt x="914" y="2999"/>
                  </a:lnTo>
                  <a:lnTo>
                    <a:pt x="918" y="2985"/>
                  </a:lnTo>
                  <a:lnTo>
                    <a:pt x="919" y="2974"/>
                  </a:lnTo>
                  <a:lnTo>
                    <a:pt x="919" y="2963"/>
                  </a:lnTo>
                  <a:lnTo>
                    <a:pt x="919" y="2950"/>
                  </a:lnTo>
                  <a:lnTo>
                    <a:pt x="919" y="2939"/>
                  </a:lnTo>
                  <a:lnTo>
                    <a:pt x="914" y="2916"/>
                  </a:lnTo>
                  <a:lnTo>
                    <a:pt x="905" y="2894"/>
                  </a:lnTo>
                  <a:lnTo>
                    <a:pt x="893" y="2872"/>
                  </a:lnTo>
                  <a:lnTo>
                    <a:pt x="882" y="2853"/>
                  </a:lnTo>
                  <a:lnTo>
                    <a:pt x="867" y="2834"/>
                  </a:lnTo>
                  <a:lnTo>
                    <a:pt x="854" y="2819"/>
                  </a:lnTo>
                  <a:lnTo>
                    <a:pt x="841" y="2804"/>
                  </a:lnTo>
                  <a:lnTo>
                    <a:pt x="841" y="2804"/>
                  </a:lnTo>
                  <a:lnTo>
                    <a:pt x="828" y="2795"/>
                  </a:lnTo>
                  <a:lnTo>
                    <a:pt x="813" y="2784"/>
                  </a:lnTo>
                  <a:lnTo>
                    <a:pt x="798" y="2776"/>
                  </a:lnTo>
                  <a:lnTo>
                    <a:pt x="783" y="2769"/>
                  </a:lnTo>
                  <a:lnTo>
                    <a:pt x="766" y="2763"/>
                  </a:lnTo>
                  <a:lnTo>
                    <a:pt x="750" y="2760"/>
                  </a:lnTo>
                  <a:lnTo>
                    <a:pt x="716" y="2752"/>
                  </a:lnTo>
                  <a:lnTo>
                    <a:pt x="682" y="2750"/>
                  </a:lnTo>
                  <a:lnTo>
                    <a:pt x="651" y="2752"/>
                  </a:lnTo>
                  <a:lnTo>
                    <a:pt x="623" y="2756"/>
                  </a:lnTo>
                  <a:lnTo>
                    <a:pt x="597" y="2762"/>
                  </a:lnTo>
                  <a:lnTo>
                    <a:pt x="597" y="2762"/>
                  </a:lnTo>
                  <a:lnTo>
                    <a:pt x="610" y="2750"/>
                  </a:lnTo>
                  <a:lnTo>
                    <a:pt x="641" y="2717"/>
                  </a:lnTo>
                  <a:lnTo>
                    <a:pt x="684" y="2666"/>
                  </a:lnTo>
                  <a:lnTo>
                    <a:pt x="710" y="2637"/>
                  </a:lnTo>
                  <a:lnTo>
                    <a:pt x="735" y="2605"/>
                  </a:lnTo>
                  <a:lnTo>
                    <a:pt x="759" y="2571"/>
                  </a:lnTo>
                  <a:lnTo>
                    <a:pt x="781" y="2536"/>
                  </a:lnTo>
                  <a:lnTo>
                    <a:pt x="804" y="2500"/>
                  </a:lnTo>
                  <a:lnTo>
                    <a:pt x="821" y="2465"/>
                  </a:lnTo>
                  <a:lnTo>
                    <a:pt x="835" y="2429"/>
                  </a:lnTo>
                  <a:lnTo>
                    <a:pt x="841" y="2413"/>
                  </a:lnTo>
                  <a:lnTo>
                    <a:pt x="845" y="2396"/>
                  </a:lnTo>
                  <a:lnTo>
                    <a:pt x="847" y="2379"/>
                  </a:lnTo>
                  <a:lnTo>
                    <a:pt x="849" y="2364"/>
                  </a:lnTo>
                  <a:lnTo>
                    <a:pt x="847" y="2349"/>
                  </a:lnTo>
                  <a:lnTo>
                    <a:pt x="845" y="2334"/>
                  </a:lnTo>
                  <a:lnTo>
                    <a:pt x="845" y="2334"/>
                  </a:lnTo>
                  <a:lnTo>
                    <a:pt x="837" y="2304"/>
                  </a:lnTo>
                  <a:lnTo>
                    <a:pt x="830" y="2276"/>
                  </a:lnTo>
                  <a:lnTo>
                    <a:pt x="807" y="2220"/>
                  </a:lnTo>
                  <a:lnTo>
                    <a:pt x="783" y="2163"/>
                  </a:lnTo>
                  <a:lnTo>
                    <a:pt x="755" y="2107"/>
                  </a:lnTo>
                  <a:lnTo>
                    <a:pt x="725" y="2052"/>
                  </a:lnTo>
                  <a:lnTo>
                    <a:pt x="694" y="1996"/>
                  </a:lnTo>
                  <a:lnTo>
                    <a:pt x="630" y="1890"/>
                  </a:lnTo>
                  <a:lnTo>
                    <a:pt x="630" y="1890"/>
                  </a:lnTo>
                  <a:lnTo>
                    <a:pt x="636" y="1847"/>
                  </a:lnTo>
                  <a:lnTo>
                    <a:pt x="645" y="1799"/>
                  </a:lnTo>
                  <a:lnTo>
                    <a:pt x="658" y="1735"/>
                  </a:lnTo>
                  <a:lnTo>
                    <a:pt x="679" y="1660"/>
                  </a:lnTo>
                  <a:lnTo>
                    <a:pt x="690" y="1621"/>
                  </a:lnTo>
                  <a:lnTo>
                    <a:pt x="705" y="1578"/>
                  </a:lnTo>
                  <a:lnTo>
                    <a:pt x="722" y="1535"/>
                  </a:lnTo>
                  <a:lnTo>
                    <a:pt x="740" y="1493"/>
                  </a:lnTo>
                  <a:lnTo>
                    <a:pt x="761" y="1448"/>
                  </a:lnTo>
                  <a:lnTo>
                    <a:pt x="785" y="1405"/>
                  </a:lnTo>
                  <a:lnTo>
                    <a:pt x="785" y="1405"/>
                  </a:lnTo>
                  <a:lnTo>
                    <a:pt x="841" y="1388"/>
                  </a:lnTo>
                  <a:lnTo>
                    <a:pt x="903" y="1369"/>
                  </a:lnTo>
                  <a:lnTo>
                    <a:pt x="977" y="1343"/>
                  </a:lnTo>
                  <a:lnTo>
                    <a:pt x="1061" y="1310"/>
                  </a:lnTo>
                  <a:lnTo>
                    <a:pt x="1104" y="1291"/>
                  </a:lnTo>
                  <a:lnTo>
                    <a:pt x="1147" y="1272"/>
                  </a:lnTo>
                  <a:lnTo>
                    <a:pt x="1190" y="1250"/>
                  </a:lnTo>
                  <a:lnTo>
                    <a:pt x="1231" y="1228"/>
                  </a:lnTo>
                  <a:lnTo>
                    <a:pt x="1268" y="1203"/>
                  </a:lnTo>
                  <a:lnTo>
                    <a:pt x="1304" y="1179"/>
                  </a:lnTo>
                  <a:lnTo>
                    <a:pt x="1304" y="117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1" name="ïšḷïdé"/>
            <p:cNvSpPr>
              <a:spLocks/>
            </p:cNvSpPr>
            <p:nvPr/>
          </p:nvSpPr>
          <p:spPr bwMode="auto">
            <a:xfrm>
              <a:off x="1624819" y="3222917"/>
              <a:ext cx="338741" cy="134327"/>
            </a:xfrm>
            <a:custGeom>
              <a:avLst/>
              <a:gdLst>
                <a:gd name="T0" fmla="*/ 0 w 752"/>
                <a:gd name="T1" fmla="*/ 241 h 301"/>
                <a:gd name="T2" fmla="*/ 0 w 752"/>
                <a:gd name="T3" fmla="*/ 241 h 301"/>
                <a:gd name="T4" fmla="*/ 15 w 752"/>
                <a:gd name="T5" fmla="*/ 246 h 301"/>
                <a:gd name="T6" fmla="*/ 62 w 752"/>
                <a:gd name="T7" fmla="*/ 258 h 301"/>
                <a:gd name="T8" fmla="*/ 135 w 752"/>
                <a:gd name="T9" fmla="*/ 273 h 301"/>
                <a:gd name="T10" fmla="*/ 180 w 752"/>
                <a:gd name="T11" fmla="*/ 280 h 301"/>
                <a:gd name="T12" fmla="*/ 230 w 752"/>
                <a:gd name="T13" fmla="*/ 287 h 301"/>
                <a:gd name="T14" fmla="*/ 284 w 752"/>
                <a:gd name="T15" fmla="*/ 295 h 301"/>
                <a:gd name="T16" fmla="*/ 342 w 752"/>
                <a:gd name="T17" fmla="*/ 299 h 301"/>
                <a:gd name="T18" fmla="*/ 405 w 752"/>
                <a:gd name="T19" fmla="*/ 301 h 301"/>
                <a:gd name="T20" fmla="*/ 471 w 752"/>
                <a:gd name="T21" fmla="*/ 301 h 301"/>
                <a:gd name="T22" fmla="*/ 538 w 752"/>
                <a:gd name="T23" fmla="*/ 299 h 301"/>
                <a:gd name="T24" fmla="*/ 609 w 752"/>
                <a:gd name="T25" fmla="*/ 293 h 301"/>
                <a:gd name="T26" fmla="*/ 680 w 752"/>
                <a:gd name="T27" fmla="*/ 282 h 301"/>
                <a:gd name="T28" fmla="*/ 752 w 752"/>
                <a:gd name="T29" fmla="*/ 267 h 301"/>
                <a:gd name="T30" fmla="*/ 633 w 752"/>
                <a:gd name="T31" fmla="*/ 0 h 301"/>
                <a:gd name="T32" fmla="*/ 633 w 752"/>
                <a:gd name="T33" fmla="*/ 0 h 301"/>
                <a:gd name="T34" fmla="*/ 622 w 752"/>
                <a:gd name="T35" fmla="*/ 6 h 301"/>
                <a:gd name="T36" fmla="*/ 588 w 752"/>
                <a:gd name="T37" fmla="*/ 26 h 301"/>
                <a:gd name="T38" fmla="*/ 536 w 752"/>
                <a:gd name="T39" fmla="*/ 54 h 301"/>
                <a:gd name="T40" fmla="*/ 463 w 752"/>
                <a:gd name="T41" fmla="*/ 90 h 301"/>
                <a:gd name="T42" fmla="*/ 420 w 752"/>
                <a:gd name="T43" fmla="*/ 110 h 301"/>
                <a:gd name="T44" fmla="*/ 372 w 752"/>
                <a:gd name="T45" fmla="*/ 129 h 301"/>
                <a:gd name="T46" fmla="*/ 320 w 752"/>
                <a:gd name="T47" fmla="*/ 149 h 301"/>
                <a:gd name="T48" fmla="*/ 264 w 752"/>
                <a:gd name="T49" fmla="*/ 170 h 301"/>
                <a:gd name="T50" fmla="*/ 204 w 752"/>
                <a:gd name="T51" fmla="*/ 189 h 301"/>
                <a:gd name="T52" fmla="*/ 139 w 752"/>
                <a:gd name="T53" fmla="*/ 207 h 301"/>
                <a:gd name="T54" fmla="*/ 71 w 752"/>
                <a:gd name="T55" fmla="*/ 226 h 301"/>
                <a:gd name="T56" fmla="*/ 0 w 752"/>
                <a:gd name="T57" fmla="*/ 241 h 301"/>
                <a:gd name="T58" fmla="*/ 0 w 752"/>
                <a:gd name="T59" fmla="*/ 241 h 3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752" h="301">
                  <a:moveTo>
                    <a:pt x="0" y="241"/>
                  </a:moveTo>
                  <a:lnTo>
                    <a:pt x="0" y="241"/>
                  </a:lnTo>
                  <a:lnTo>
                    <a:pt x="15" y="246"/>
                  </a:lnTo>
                  <a:lnTo>
                    <a:pt x="62" y="258"/>
                  </a:lnTo>
                  <a:lnTo>
                    <a:pt x="135" y="273"/>
                  </a:lnTo>
                  <a:lnTo>
                    <a:pt x="180" y="280"/>
                  </a:lnTo>
                  <a:lnTo>
                    <a:pt x="230" y="287"/>
                  </a:lnTo>
                  <a:lnTo>
                    <a:pt x="284" y="295"/>
                  </a:lnTo>
                  <a:lnTo>
                    <a:pt x="342" y="299"/>
                  </a:lnTo>
                  <a:lnTo>
                    <a:pt x="405" y="301"/>
                  </a:lnTo>
                  <a:lnTo>
                    <a:pt x="471" y="301"/>
                  </a:lnTo>
                  <a:lnTo>
                    <a:pt x="538" y="299"/>
                  </a:lnTo>
                  <a:lnTo>
                    <a:pt x="609" y="293"/>
                  </a:lnTo>
                  <a:lnTo>
                    <a:pt x="680" y="282"/>
                  </a:lnTo>
                  <a:lnTo>
                    <a:pt x="752" y="267"/>
                  </a:lnTo>
                  <a:lnTo>
                    <a:pt x="633" y="0"/>
                  </a:lnTo>
                  <a:lnTo>
                    <a:pt x="633" y="0"/>
                  </a:lnTo>
                  <a:lnTo>
                    <a:pt x="622" y="6"/>
                  </a:lnTo>
                  <a:lnTo>
                    <a:pt x="588" y="26"/>
                  </a:lnTo>
                  <a:lnTo>
                    <a:pt x="536" y="54"/>
                  </a:lnTo>
                  <a:lnTo>
                    <a:pt x="463" y="90"/>
                  </a:lnTo>
                  <a:lnTo>
                    <a:pt x="420" y="110"/>
                  </a:lnTo>
                  <a:lnTo>
                    <a:pt x="372" y="129"/>
                  </a:lnTo>
                  <a:lnTo>
                    <a:pt x="320" y="149"/>
                  </a:lnTo>
                  <a:lnTo>
                    <a:pt x="264" y="170"/>
                  </a:lnTo>
                  <a:lnTo>
                    <a:pt x="204" y="189"/>
                  </a:lnTo>
                  <a:lnTo>
                    <a:pt x="139" y="207"/>
                  </a:lnTo>
                  <a:lnTo>
                    <a:pt x="71" y="226"/>
                  </a:lnTo>
                  <a:lnTo>
                    <a:pt x="0" y="241"/>
                  </a:lnTo>
                  <a:lnTo>
                    <a:pt x="0" y="24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2" name="ï$lîḑé"/>
            <p:cNvSpPr>
              <a:spLocks/>
            </p:cNvSpPr>
            <p:nvPr/>
          </p:nvSpPr>
          <p:spPr bwMode="auto">
            <a:xfrm>
              <a:off x="1927524" y="3230976"/>
              <a:ext cx="901" cy="5373"/>
            </a:xfrm>
            <a:custGeom>
              <a:avLst/>
              <a:gdLst>
                <a:gd name="T0" fmla="*/ 4 w 4"/>
                <a:gd name="T1" fmla="*/ 11 h 11"/>
                <a:gd name="T2" fmla="*/ 4 w 4"/>
                <a:gd name="T3" fmla="*/ 11 h 11"/>
                <a:gd name="T4" fmla="*/ 2 w 4"/>
                <a:gd name="T5" fmla="*/ 0 h 11"/>
                <a:gd name="T6" fmla="*/ 2 w 4"/>
                <a:gd name="T7" fmla="*/ 0 h 11"/>
                <a:gd name="T8" fmla="*/ 0 w 4"/>
                <a:gd name="T9" fmla="*/ 2 h 11"/>
                <a:gd name="T10" fmla="*/ 4 w 4"/>
                <a:gd name="T11" fmla="*/ 11 h 11"/>
              </a:gdLst>
              <a:ahLst/>
              <a:cxnLst>
                <a:cxn ang="0">
                  <a:pos x="T0" y="T1"/>
                </a:cxn>
                <a:cxn ang="0">
                  <a:pos x="T2" y="T3"/>
                </a:cxn>
                <a:cxn ang="0">
                  <a:pos x="T4" y="T5"/>
                </a:cxn>
                <a:cxn ang="0">
                  <a:pos x="T6" y="T7"/>
                </a:cxn>
                <a:cxn ang="0">
                  <a:pos x="T8" y="T9"/>
                </a:cxn>
                <a:cxn ang="0">
                  <a:pos x="T10" y="T11"/>
                </a:cxn>
              </a:cxnLst>
              <a:rect l="0" t="0" r="r" b="b"/>
              <a:pathLst>
                <a:path w="4" h="11">
                  <a:moveTo>
                    <a:pt x="4" y="11"/>
                  </a:moveTo>
                  <a:lnTo>
                    <a:pt x="4" y="11"/>
                  </a:lnTo>
                  <a:lnTo>
                    <a:pt x="2" y="0"/>
                  </a:lnTo>
                  <a:lnTo>
                    <a:pt x="2" y="0"/>
                  </a:lnTo>
                  <a:lnTo>
                    <a:pt x="0" y="2"/>
                  </a:lnTo>
                  <a:lnTo>
                    <a:pt x="4" y="11"/>
                  </a:lnTo>
                  <a:close/>
                </a:path>
              </a:pathLst>
            </a:custGeom>
            <a:solidFill>
              <a:srgbClr val="CBCC2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3" name="işľíḋê"/>
            <p:cNvSpPr>
              <a:spLocks/>
            </p:cNvSpPr>
            <p:nvPr/>
          </p:nvSpPr>
          <p:spPr bwMode="auto">
            <a:xfrm>
              <a:off x="1843740" y="2849488"/>
              <a:ext cx="355859" cy="268654"/>
            </a:xfrm>
            <a:custGeom>
              <a:avLst/>
              <a:gdLst>
                <a:gd name="T0" fmla="*/ 306 w 790"/>
                <a:gd name="T1" fmla="*/ 437 h 601"/>
                <a:gd name="T2" fmla="*/ 340 w 790"/>
                <a:gd name="T3" fmla="*/ 459 h 601"/>
                <a:gd name="T4" fmla="*/ 362 w 790"/>
                <a:gd name="T5" fmla="*/ 487 h 601"/>
                <a:gd name="T6" fmla="*/ 374 w 790"/>
                <a:gd name="T7" fmla="*/ 521 h 601"/>
                <a:gd name="T8" fmla="*/ 372 w 790"/>
                <a:gd name="T9" fmla="*/ 560 h 601"/>
                <a:gd name="T10" fmla="*/ 368 w 790"/>
                <a:gd name="T11" fmla="*/ 569 h 601"/>
                <a:gd name="T12" fmla="*/ 400 w 790"/>
                <a:gd name="T13" fmla="*/ 556 h 601"/>
                <a:gd name="T14" fmla="*/ 465 w 790"/>
                <a:gd name="T15" fmla="*/ 532 h 601"/>
                <a:gd name="T16" fmla="*/ 532 w 790"/>
                <a:gd name="T17" fmla="*/ 517 h 601"/>
                <a:gd name="T18" fmla="*/ 598 w 790"/>
                <a:gd name="T19" fmla="*/ 515 h 601"/>
                <a:gd name="T20" fmla="*/ 627 w 790"/>
                <a:gd name="T21" fmla="*/ 517 h 601"/>
                <a:gd name="T22" fmla="*/ 682 w 790"/>
                <a:gd name="T23" fmla="*/ 530 h 601"/>
                <a:gd name="T24" fmla="*/ 728 w 790"/>
                <a:gd name="T25" fmla="*/ 549 h 601"/>
                <a:gd name="T26" fmla="*/ 764 w 790"/>
                <a:gd name="T27" fmla="*/ 573 h 601"/>
                <a:gd name="T28" fmla="*/ 790 w 790"/>
                <a:gd name="T29" fmla="*/ 601 h 601"/>
                <a:gd name="T30" fmla="*/ 579 w 790"/>
                <a:gd name="T31" fmla="*/ 138 h 601"/>
                <a:gd name="T32" fmla="*/ 549 w 790"/>
                <a:gd name="T33" fmla="*/ 88 h 601"/>
                <a:gd name="T34" fmla="*/ 508 w 790"/>
                <a:gd name="T35" fmla="*/ 47 h 601"/>
                <a:gd name="T36" fmla="*/ 486 w 790"/>
                <a:gd name="T37" fmla="*/ 32 h 601"/>
                <a:gd name="T38" fmla="*/ 441 w 790"/>
                <a:gd name="T39" fmla="*/ 11 h 601"/>
                <a:gd name="T40" fmla="*/ 394 w 790"/>
                <a:gd name="T41" fmla="*/ 2 h 601"/>
                <a:gd name="T42" fmla="*/ 348 w 790"/>
                <a:gd name="T43" fmla="*/ 2 h 601"/>
                <a:gd name="T44" fmla="*/ 303 w 790"/>
                <a:gd name="T45" fmla="*/ 9 h 601"/>
                <a:gd name="T46" fmla="*/ 237 w 790"/>
                <a:gd name="T47" fmla="*/ 30 h 601"/>
                <a:gd name="T48" fmla="*/ 163 w 790"/>
                <a:gd name="T49" fmla="*/ 63 h 601"/>
                <a:gd name="T50" fmla="*/ 107 w 790"/>
                <a:gd name="T51" fmla="*/ 88 h 601"/>
                <a:gd name="T52" fmla="*/ 56 w 790"/>
                <a:gd name="T53" fmla="*/ 112 h 601"/>
                <a:gd name="T54" fmla="*/ 68 w 790"/>
                <a:gd name="T55" fmla="*/ 215 h 601"/>
                <a:gd name="T56" fmla="*/ 66 w 790"/>
                <a:gd name="T57" fmla="*/ 285 h 601"/>
                <a:gd name="T58" fmla="*/ 60 w 790"/>
                <a:gd name="T59" fmla="*/ 332 h 601"/>
                <a:gd name="T60" fmla="*/ 49 w 790"/>
                <a:gd name="T61" fmla="*/ 375 h 601"/>
                <a:gd name="T62" fmla="*/ 32 w 790"/>
                <a:gd name="T63" fmla="*/ 418 h 601"/>
                <a:gd name="T64" fmla="*/ 0 w 790"/>
                <a:gd name="T65" fmla="*/ 480 h 601"/>
                <a:gd name="T66" fmla="*/ 137 w 790"/>
                <a:gd name="T67" fmla="*/ 480 h 601"/>
                <a:gd name="T68" fmla="*/ 153 w 790"/>
                <a:gd name="T69" fmla="*/ 468 h 601"/>
                <a:gd name="T70" fmla="*/ 198 w 790"/>
                <a:gd name="T71" fmla="*/ 446 h 601"/>
                <a:gd name="T72" fmla="*/ 239 w 790"/>
                <a:gd name="T73" fmla="*/ 433 h 601"/>
                <a:gd name="T74" fmla="*/ 267 w 790"/>
                <a:gd name="T75" fmla="*/ 429 h 601"/>
                <a:gd name="T76" fmla="*/ 293 w 790"/>
                <a:gd name="T77" fmla="*/ 433 h 601"/>
                <a:gd name="T78" fmla="*/ 306 w 790"/>
                <a:gd name="T79" fmla="*/ 437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790" h="601">
                  <a:moveTo>
                    <a:pt x="306" y="437"/>
                  </a:moveTo>
                  <a:lnTo>
                    <a:pt x="306" y="437"/>
                  </a:lnTo>
                  <a:lnTo>
                    <a:pt x="325" y="446"/>
                  </a:lnTo>
                  <a:lnTo>
                    <a:pt x="340" y="459"/>
                  </a:lnTo>
                  <a:lnTo>
                    <a:pt x="353" y="472"/>
                  </a:lnTo>
                  <a:lnTo>
                    <a:pt x="362" y="487"/>
                  </a:lnTo>
                  <a:lnTo>
                    <a:pt x="368" y="504"/>
                  </a:lnTo>
                  <a:lnTo>
                    <a:pt x="374" y="521"/>
                  </a:lnTo>
                  <a:lnTo>
                    <a:pt x="374" y="539"/>
                  </a:lnTo>
                  <a:lnTo>
                    <a:pt x="372" y="560"/>
                  </a:lnTo>
                  <a:lnTo>
                    <a:pt x="372" y="560"/>
                  </a:lnTo>
                  <a:lnTo>
                    <a:pt x="368" y="569"/>
                  </a:lnTo>
                  <a:lnTo>
                    <a:pt x="368" y="569"/>
                  </a:lnTo>
                  <a:lnTo>
                    <a:pt x="400" y="556"/>
                  </a:lnTo>
                  <a:lnTo>
                    <a:pt x="433" y="543"/>
                  </a:lnTo>
                  <a:lnTo>
                    <a:pt x="465" y="532"/>
                  </a:lnTo>
                  <a:lnTo>
                    <a:pt x="499" y="524"/>
                  </a:lnTo>
                  <a:lnTo>
                    <a:pt x="532" y="517"/>
                  </a:lnTo>
                  <a:lnTo>
                    <a:pt x="566" y="515"/>
                  </a:lnTo>
                  <a:lnTo>
                    <a:pt x="598" y="515"/>
                  </a:lnTo>
                  <a:lnTo>
                    <a:pt x="627" y="517"/>
                  </a:lnTo>
                  <a:lnTo>
                    <a:pt x="627" y="517"/>
                  </a:lnTo>
                  <a:lnTo>
                    <a:pt x="655" y="524"/>
                  </a:lnTo>
                  <a:lnTo>
                    <a:pt x="682" y="530"/>
                  </a:lnTo>
                  <a:lnTo>
                    <a:pt x="706" y="539"/>
                  </a:lnTo>
                  <a:lnTo>
                    <a:pt x="728" y="549"/>
                  </a:lnTo>
                  <a:lnTo>
                    <a:pt x="747" y="560"/>
                  </a:lnTo>
                  <a:lnTo>
                    <a:pt x="764" y="573"/>
                  </a:lnTo>
                  <a:lnTo>
                    <a:pt x="779" y="586"/>
                  </a:lnTo>
                  <a:lnTo>
                    <a:pt x="790" y="601"/>
                  </a:lnTo>
                  <a:lnTo>
                    <a:pt x="579" y="138"/>
                  </a:lnTo>
                  <a:lnTo>
                    <a:pt x="579" y="138"/>
                  </a:lnTo>
                  <a:lnTo>
                    <a:pt x="566" y="112"/>
                  </a:lnTo>
                  <a:lnTo>
                    <a:pt x="549" y="88"/>
                  </a:lnTo>
                  <a:lnTo>
                    <a:pt x="530" y="65"/>
                  </a:lnTo>
                  <a:lnTo>
                    <a:pt x="508" y="47"/>
                  </a:lnTo>
                  <a:lnTo>
                    <a:pt x="508" y="47"/>
                  </a:lnTo>
                  <a:lnTo>
                    <a:pt x="486" y="32"/>
                  </a:lnTo>
                  <a:lnTo>
                    <a:pt x="463" y="19"/>
                  </a:lnTo>
                  <a:lnTo>
                    <a:pt x="441" y="11"/>
                  </a:lnTo>
                  <a:lnTo>
                    <a:pt x="417" y="6"/>
                  </a:lnTo>
                  <a:lnTo>
                    <a:pt x="394" y="2"/>
                  </a:lnTo>
                  <a:lnTo>
                    <a:pt x="372" y="0"/>
                  </a:lnTo>
                  <a:lnTo>
                    <a:pt x="348" y="2"/>
                  </a:lnTo>
                  <a:lnTo>
                    <a:pt x="325" y="6"/>
                  </a:lnTo>
                  <a:lnTo>
                    <a:pt x="303" y="9"/>
                  </a:lnTo>
                  <a:lnTo>
                    <a:pt x="280" y="15"/>
                  </a:lnTo>
                  <a:lnTo>
                    <a:pt x="237" y="30"/>
                  </a:lnTo>
                  <a:lnTo>
                    <a:pt x="198" y="47"/>
                  </a:lnTo>
                  <a:lnTo>
                    <a:pt x="163" y="63"/>
                  </a:lnTo>
                  <a:lnTo>
                    <a:pt x="107" y="88"/>
                  </a:lnTo>
                  <a:lnTo>
                    <a:pt x="107" y="88"/>
                  </a:lnTo>
                  <a:lnTo>
                    <a:pt x="56" y="112"/>
                  </a:lnTo>
                  <a:lnTo>
                    <a:pt x="56" y="112"/>
                  </a:lnTo>
                  <a:lnTo>
                    <a:pt x="64" y="164"/>
                  </a:lnTo>
                  <a:lnTo>
                    <a:pt x="68" y="215"/>
                  </a:lnTo>
                  <a:lnTo>
                    <a:pt x="68" y="263"/>
                  </a:lnTo>
                  <a:lnTo>
                    <a:pt x="66" y="285"/>
                  </a:lnTo>
                  <a:lnTo>
                    <a:pt x="64" y="310"/>
                  </a:lnTo>
                  <a:lnTo>
                    <a:pt x="60" y="332"/>
                  </a:lnTo>
                  <a:lnTo>
                    <a:pt x="55" y="354"/>
                  </a:lnTo>
                  <a:lnTo>
                    <a:pt x="49" y="375"/>
                  </a:lnTo>
                  <a:lnTo>
                    <a:pt x="42" y="397"/>
                  </a:lnTo>
                  <a:lnTo>
                    <a:pt x="32" y="418"/>
                  </a:lnTo>
                  <a:lnTo>
                    <a:pt x="23" y="438"/>
                  </a:lnTo>
                  <a:lnTo>
                    <a:pt x="0" y="480"/>
                  </a:lnTo>
                  <a:lnTo>
                    <a:pt x="28" y="545"/>
                  </a:lnTo>
                  <a:lnTo>
                    <a:pt x="137" y="480"/>
                  </a:lnTo>
                  <a:lnTo>
                    <a:pt x="137" y="480"/>
                  </a:lnTo>
                  <a:lnTo>
                    <a:pt x="153" y="468"/>
                  </a:lnTo>
                  <a:lnTo>
                    <a:pt x="174" y="457"/>
                  </a:lnTo>
                  <a:lnTo>
                    <a:pt x="198" y="446"/>
                  </a:lnTo>
                  <a:lnTo>
                    <a:pt x="224" y="437"/>
                  </a:lnTo>
                  <a:lnTo>
                    <a:pt x="239" y="433"/>
                  </a:lnTo>
                  <a:lnTo>
                    <a:pt x="252" y="431"/>
                  </a:lnTo>
                  <a:lnTo>
                    <a:pt x="267" y="429"/>
                  </a:lnTo>
                  <a:lnTo>
                    <a:pt x="280" y="429"/>
                  </a:lnTo>
                  <a:lnTo>
                    <a:pt x="293" y="433"/>
                  </a:lnTo>
                  <a:lnTo>
                    <a:pt x="306" y="437"/>
                  </a:lnTo>
                  <a:lnTo>
                    <a:pt x="306" y="437"/>
                  </a:lnTo>
                  <a:close/>
                </a:path>
              </a:pathLst>
            </a:custGeom>
            <a:solidFill>
              <a:srgbClr val="FFC000"/>
            </a:solidFill>
            <a:ln>
              <a:noFill/>
            </a:ln>
            <a:extLst/>
          </p:spPr>
          <p:txBody>
            <a:bodyPr anchor="ctr"/>
            <a:lstStyle/>
            <a:p>
              <a:pPr algn="ctr"/>
              <a:endParaRPr/>
            </a:p>
          </p:txBody>
        </p:sp>
        <p:sp>
          <p:nvSpPr>
            <p:cNvPr id="54" name="íṣḻïḑê"/>
            <p:cNvSpPr>
              <a:spLocks/>
            </p:cNvSpPr>
            <p:nvPr/>
          </p:nvSpPr>
          <p:spPr bwMode="auto">
            <a:xfrm>
              <a:off x="1823019" y="2830683"/>
              <a:ext cx="393697" cy="308952"/>
            </a:xfrm>
            <a:custGeom>
              <a:avLst/>
              <a:gdLst>
                <a:gd name="T0" fmla="*/ 375 w 875"/>
                <a:gd name="T1" fmla="*/ 597 h 688"/>
                <a:gd name="T2" fmla="*/ 377 w 875"/>
                <a:gd name="T3" fmla="*/ 591 h 688"/>
                <a:gd name="T4" fmla="*/ 375 w 875"/>
                <a:gd name="T5" fmla="*/ 556 h 688"/>
                <a:gd name="T6" fmla="*/ 356 w 875"/>
                <a:gd name="T7" fmla="*/ 528 h 688"/>
                <a:gd name="T8" fmla="*/ 334 w 875"/>
                <a:gd name="T9" fmla="*/ 515 h 688"/>
                <a:gd name="T10" fmla="*/ 317 w 875"/>
                <a:gd name="T11" fmla="*/ 511 h 688"/>
                <a:gd name="T12" fmla="*/ 269 w 875"/>
                <a:gd name="T13" fmla="*/ 522 h 688"/>
                <a:gd name="T14" fmla="*/ 205 w 875"/>
                <a:gd name="T15" fmla="*/ 554 h 688"/>
                <a:gd name="T16" fmla="*/ 0 w 875"/>
                <a:gd name="T17" fmla="*/ 517 h 688"/>
                <a:gd name="T18" fmla="*/ 32 w 875"/>
                <a:gd name="T19" fmla="*/ 461 h 688"/>
                <a:gd name="T20" fmla="*/ 69 w 875"/>
                <a:gd name="T21" fmla="*/ 341 h 688"/>
                <a:gd name="T22" fmla="*/ 69 w 875"/>
                <a:gd name="T23" fmla="*/ 209 h 688"/>
                <a:gd name="T24" fmla="*/ 84 w 875"/>
                <a:gd name="T25" fmla="*/ 116 h 688"/>
                <a:gd name="T26" fmla="*/ 192 w 875"/>
                <a:gd name="T27" fmla="*/ 67 h 688"/>
                <a:gd name="T28" fmla="*/ 267 w 875"/>
                <a:gd name="T29" fmla="*/ 33 h 688"/>
                <a:gd name="T30" fmla="*/ 354 w 875"/>
                <a:gd name="T31" fmla="*/ 7 h 688"/>
                <a:gd name="T32" fmla="*/ 420 w 875"/>
                <a:gd name="T33" fmla="*/ 0 h 688"/>
                <a:gd name="T34" fmla="*/ 483 w 875"/>
                <a:gd name="T35" fmla="*/ 7 h 688"/>
                <a:gd name="T36" fmla="*/ 543 w 875"/>
                <a:gd name="T37" fmla="*/ 32 h 688"/>
                <a:gd name="T38" fmla="*/ 580 w 875"/>
                <a:gd name="T39" fmla="*/ 54 h 688"/>
                <a:gd name="T40" fmla="*/ 647 w 875"/>
                <a:gd name="T41" fmla="*/ 130 h 688"/>
                <a:gd name="T42" fmla="*/ 802 w 875"/>
                <a:gd name="T43" fmla="*/ 666 h 688"/>
                <a:gd name="T44" fmla="*/ 782 w 875"/>
                <a:gd name="T45" fmla="*/ 644 h 688"/>
                <a:gd name="T46" fmla="*/ 733 w 875"/>
                <a:gd name="T47" fmla="*/ 618 h 688"/>
                <a:gd name="T48" fmla="*/ 666 w 875"/>
                <a:gd name="T49" fmla="*/ 599 h 688"/>
                <a:gd name="T50" fmla="*/ 616 w 875"/>
                <a:gd name="T51" fmla="*/ 597 h 688"/>
                <a:gd name="T52" fmla="*/ 528 w 875"/>
                <a:gd name="T53" fmla="*/ 612 h 688"/>
                <a:gd name="T54" fmla="*/ 433 w 875"/>
                <a:gd name="T55" fmla="*/ 647 h 688"/>
                <a:gd name="T56" fmla="*/ 317 w 875"/>
                <a:gd name="T57" fmla="*/ 429 h 688"/>
                <a:gd name="T58" fmla="*/ 358 w 875"/>
                <a:gd name="T59" fmla="*/ 435 h 688"/>
                <a:gd name="T60" fmla="*/ 388 w 875"/>
                <a:gd name="T61" fmla="*/ 450 h 688"/>
                <a:gd name="T62" fmla="*/ 429 w 875"/>
                <a:gd name="T63" fmla="*/ 485 h 688"/>
                <a:gd name="T64" fmla="*/ 453 w 875"/>
                <a:gd name="T65" fmla="*/ 530 h 688"/>
                <a:gd name="T66" fmla="*/ 489 w 875"/>
                <a:gd name="T67" fmla="*/ 537 h 688"/>
                <a:gd name="T68" fmla="*/ 576 w 875"/>
                <a:gd name="T69" fmla="*/ 517 h 688"/>
                <a:gd name="T70" fmla="*/ 657 w 875"/>
                <a:gd name="T71" fmla="*/ 515 h 688"/>
                <a:gd name="T72" fmla="*/ 713 w 875"/>
                <a:gd name="T73" fmla="*/ 524 h 688"/>
                <a:gd name="T74" fmla="*/ 588 w 875"/>
                <a:gd name="T75" fmla="*/ 196 h 688"/>
                <a:gd name="T76" fmla="*/ 547 w 875"/>
                <a:gd name="T77" fmla="*/ 136 h 688"/>
                <a:gd name="T78" fmla="*/ 517 w 875"/>
                <a:gd name="T79" fmla="*/ 112 h 688"/>
                <a:gd name="T80" fmla="*/ 478 w 875"/>
                <a:gd name="T81" fmla="*/ 91 h 688"/>
                <a:gd name="T82" fmla="*/ 435 w 875"/>
                <a:gd name="T83" fmla="*/ 84 h 688"/>
                <a:gd name="T84" fmla="*/ 394 w 875"/>
                <a:gd name="T85" fmla="*/ 84 h 688"/>
                <a:gd name="T86" fmla="*/ 317 w 875"/>
                <a:gd name="T87" fmla="*/ 102 h 688"/>
                <a:gd name="T88" fmla="*/ 170 w 875"/>
                <a:gd name="T89" fmla="*/ 168 h 688"/>
                <a:gd name="T90" fmla="*/ 147 w 875"/>
                <a:gd name="T91" fmla="*/ 177 h 688"/>
                <a:gd name="T92" fmla="*/ 155 w 875"/>
                <a:gd name="T93" fmla="*/ 317 h 688"/>
                <a:gd name="T94" fmla="*/ 129 w 875"/>
                <a:gd name="T95" fmla="*/ 444 h 688"/>
                <a:gd name="T96" fmla="*/ 93 w 875"/>
                <a:gd name="T97" fmla="*/ 526 h 688"/>
                <a:gd name="T98" fmla="*/ 181 w 875"/>
                <a:gd name="T99" fmla="*/ 472 h 688"/>
                <a:gd name="T100" fmla="*/ 241 w 875"/>
                <a:gd name="T101" fmla="*/ 444 h 688"/>
                <a:gd name="T102" fmla="*/ 317 w 875"/>
                <a:gd name="T103" fmla="*/ 429 h 6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875" h="688">
                  <a:moveTo>
                    <a:pt x="347" y="688"/>
                  </a:moveTo>
                  <a:lnTo>
                    <a:pt x="375" y="597"/>
                  </a:lnTo>
                  <a:lnTo>
                    <a:pt x="375" y="597"/>
                  </a:lnTo>
                  <a:lnTo>
                    <a:pt x="377" y="593"/>
                  </a:lnTo>
                  <a:lnTo>
                    <a:pt x="377" y="591"/>
                  </a:lnTo>
                  <a:lnTo>
                    <a:pt x="377" y="591"/>
                  </a:lnTo>
                  <a:lnTo>
                    <a:pt x="379" y="578"/>
                  </a:lnTo>
                  <a:lnTo>
                    <a:pt x="379" y="567"/>
                  </a:lnTo>
                  <a:lnTo>
                    <a:pt x="375" y="556"/>
                  </a:lnTo>
                  <a:lnTo>
                    <a:pt x="371" y="547"/>
                  </a:lnTo>
                  <a:lnTo>
                    <a:pt x="366" y="537"/>
                  </a:lnTo>
                  <a:lnTo>
                    <a:pt x="356" y="528"/>
                  </a:lnTo>
                  <a:lnTo>
                    <a:pt x="347" y="521"/>
                  </a:lnTo>
                  <a:lnTo>
                    <a:pt x="334" y="515"/>
                  </a:lnTo>
                  <a:lnTo>
                    <a:pt x="334" y="515"/>
                  </a:lnTo>
                  <a:lnTo>
                    <a:pt x="326" y="513"/>
                  </a:lnTo>
                  <a:lnTo>
                    <a:pt x="317" y="511"/>
                  </a:lnTo>
                  <a:lnTo>
                    <a:pt x="317" y="511"/>
                  </a:lnTo>
                  <a:lnTo>
                    <a:pt x="300" y="513"/>
                  </a:lnTo>
                  <a:lnTo>
                    <a:pt x="285" y="517"/>
                  </a:lnTo>
                  <a:lnTo>
                    <a:pt x="269" y="522"/>
                  </a:lnTo>
                  <a:lnTo>
                    <a:pt x="252" y="528"/>
                  </a:lnTo>
                  <a:lnTo>
                    <a:pt x="224" y="543"/>
                  </a:lnTo>
                  <a:lnTo>
                    <a:pt x="205" y="554"/>
                  </a:lnTo>
                  <a:lnTo>
                    <a:pt x="205" y="556"/>
                  </a:lnTo>
                  <a:lnTo>
                    <a:pt x="54" y="647"/>
                  </a:lnTo>
                  <a:lnTo>
                    <a:pt x="0" y="517"/>
                  </a:lnTo>
                  <a:lnTo>
                    <a:pt x="11" y="498"/>
                  </a:lnTo>
                  <a:lnTo>
                    <a:pt x="11" y="498"/>
                  </a:lnTo>
                  <a:lnTo>
                    <a:pt x="32" y="461"/>
                  </a:lnTo>
                  <a:lnTo>
                    <a:pt x="48" y="423"/>
                  </a:lnTo>
                  <a:lnTo>
                    <a:pt x="61" y="382"/>
                  </a:lnTo>
                  <a:lnTo>
                    <a:pt x="69" y="341"/>
                  </a:lnTo>
                  <a:lnTo>
                    <a:pt x="73" y="300"/>
                  </a:lnTo>
                  <a:lnTo>
                    <a:pt x="73" y="256"/>
                  </a:lnTo>
                  <a:lnTo>
                    <a:pt x="69" y="209"/>
                  </a:lnTo>
                  <a:lnTo>
                    <a:pt x="61" y="162"/>
                  </a:lnTo>
                  <a:lnTo>
                    <a:pt x="54" y="130"/>
                  </a:lnTo>
                  <a:lnTo>
                    <a:pt x="84" y="116"/>
                  </a:lnTo>
                  <a:lnTo>
                    <a:pt x="84" y="116"/>
                  </a:lnTo>
                  <a:lnTo>
                    <a:pt x="136" y="91"/>
                  </a:lnTo>
                  <a:lnTo>
                    <a:pt x="192" y="67"/>
                  </a:lnTo>
                  <a:lnTo>
                    <a:pt x="192" y="67"/>
                  </a:lnTo>
                  <a:lnTo>
                    <a:pt x="241" y="45"/>
                  </a:lnTo>
                  <a:lnTo>
                    <a:pt x="267" y="33"/>
                  </a:lnTo>
                  <a:lnTo>
                    <a:pt x="295" y="22"/>
                  </a:lnTo>
                  <a:lnTo>
                    <a:pt x="325" y="15"/>
                  </a:lnTo>
                  <a:lnTo>
                    <a:pt x="354" y="7"/>
                  </a:lnTo>
                  <a:lnTo>
                    <a:pt x="386" y="2"/>
                  </a:lnTo>
                  <a:lnTo>
                    <a:pt x="420" y="0"/>
                  </a:lnTo>
                  <a:lnTo>
                    <a:pt x="420" y="0"/>
                  </a:lnTo>
                  <a:lnTo>
                    <a:pt x="440" y="2"/>
                  </a:lnTo>
                  <a:lnTo>
                    <a:pt x="463" y="4"/>
                  </a:lnTo>
                  <a:lnTo>
                    <a:pt x="483" y="7"/>
                  </a:lnTo>
                  <a:lnTo>
                    <a:pt x="504" y="15"/>
                  </a:lnTo>
                  <a:lnTo>
                    <a:pt x="524" y="22"/>
                  </a:lnTo>
                  <a:lnTo>
                    <a:pt x="543" y="32"/>
                  </a:lnTo>
                  <a:lnTo>
                    <a:pt x="561" y="43"/>
                  </a:lnTo>
                  <a:lnTo>
                    <a:pt x="580" y="54"/>
                  </a:lnTo>
                  <a:lnTo>
                    <a:pt x="580" y="54"/>
                  </a:lnTo>
                  <a:lnTo>
                    <a:pt x="604" y="76"/>
                  </a:lnTo>
                  <a:lnTo>
                    <a:pt x="627" y="102"/>
                  </a:lnTo>
                  <a:lnTo>
                    <a:pt x="647" y="130"/>
                  </a:lnTo>
                  <a:lnTo>
                    <a:pt x="662" y="162"/>
                  </a:lnTo>
                  <a:lnTo>
                    <a:pt x="875" y="625"/>
                  </a:lnTo>
                  <a:lnTo>
                    <a:pt x="802" y="666"/>
                  </a:lnTo>
                  <a:lnTo>
                    <a:pt x="802" y="666"/>
                  </a:lnTo>
                  <a:lnTo>
                    <a:pt x="793" y="655"/>
                  </a:lnTo>
                  <a:lnTo>
                    <a:pt x="782" y="644"/>
                  </a:lnTo>
                  <a:lnTo>
                    <a:pt x="767" y="634"/>
                  </a:lnTo>
                  <a:lnTo>
                    <a:pt x="752" y="625"/>
                  </a:lnTo>
                  <a:lnTo>
                    <a:pt x="733" y="618"/>
                  </a:lnTo>
                  <a:lnTo>
                    <a:pt x="713" y="610"/>
                  </a:lnTo>
                  <a:lnTo>
                    <a:pt x="690" y="604"/>
                  </a:lnTo>
                  <a:lnTo>
                    <a:pt x="666" y="599"/>
                  </a:lnTo>
                  <a:lnTo>
                    <a:pt x="666" y="599"/>
                  </a:lnTo>
                  <a:lnTo>
                    <a:pt x="642" y="597"/>
                  </a:lnTo>
                  <a:lnTo>
                    <a:pt x="616" y="597"/>
                  </a:lnTo>
                  <a:lnTo>
                    <a:pt x="588" y="599"/>
                  </a:lnTo>
                  <a:lnTo>
                    <a:pt x="558" y="604"/>
                  </a:lnTo>
                  <a:lnTo>
                    <a:pt x="528" y="612"/>
                  </a:lnTo>
                  <a:lnTo>
                    <a:pt x="496" y="621"/>
                  </a:lnTo>
                  <a:lnTo>
                    <a:pt x="464" y="632"/>
                  </a:lnTo>
                  <a:lnTo>
                    <a:pt x="433" y="647"/>
                  </a:lnTo>
                  <a:lnTo>
                    <a:pt x="347" y="688"/>
                  </a:lnTo>
                  <a:close/>
                  <a:moveTo>
                    <a:pt x="317" y="429"/>
                  </a:moveTo>
                  <a:lnTo>
                    <a:pt x="317" y="429"/>
                  </a:lnTo>
                  <a:lnTo>
                    <a:pt x="330" y="429"/>
                  </a:lnTo>
                  <a:lnTo>
                    <a:pt x="345" y="431"/>
                  </a:lnTo>
                  <a:lnTo>
                    <a:pt x="358" y="435"/>
                  </a:lnTo>
                  <a:lnTo>
                    <a:pt x="369" y="440"/>
                  </a:lnTo>
                  <a:lnTo>
                    <a:pt x="369" y="440"/>
                  </a:lnTo>
                  <a:lnTo>
                    <a:pt x="388" y="450"/>
                  </a:lnTo>
                  <a:lnTo>
                    <a:pt x="403" y="461"/>
                  </a:lnTo>
                  <a:lnTo>
                    <a:pt x="416" y="472"/>
                  </a:lnTo>
                  <a:lnTo>
                    <a:pt x="429" y="485"/>
                  </a:lnTo>
                  <a:lnTo>
                    <a:pt x="438" y="500"/>
                  </a:lnTo>
                  <a:lnTo>
                    <a:pt x="448" y="515"/>
                  </a:lnTo>
                  <a:lnTo>
                    <a:pt x="453" y="530"/>
                  </a:lnTo>
                  <a:lnTo>
                    <a:pt x="459" y="547"/>
                  </a:lnTo>
                  <a:lnTo>
                    <a:pt x="459" y="547"/>
                  </a:lnTo>
                  <a:lnTo>
                    <a:pt x="489" y="537"/>
                  </a:lnTo>
                  <a:lnTo>
                    <a:pt x="519" y="528"/>
                  </a:lnTo>
                  <a:lnTo>
                    <a:pt x="548" y="522"/>
                  </a:lnTo>
                  <a:lnTo>
                    <a:pt x="576" y="517"/>
                  </a:lnTo>
                  <a:lnTo>
                    <a:pt x="604" y="515"/>
                  </a:lnTo>
                  <a:lnTo>
                    <a:pt x="631" y="513"/>
                  </a:lnTo>
                  <a:lnTo>
                    <a:pt x="657" y="515"/>
                  </a:lnTo>
                  <a:lnTo>
                    <a:pt x="679" y="519"/>
                  </a:lnTo>
                  <a:lnTo>
                    <a:pt x="679" y="519"/>
                  </a:lnTo>
                  <a:lnTo>
                    <a:pt x="713" y="524"/>
                  </a:lnTo>
                  <a:lnTo>
                    <a:pt x="741" y="532"/>
                  </a:lnTo>
                  <a:lnTo>
                    <a:pt x="588" y="196"/>
                  </a:lnTo>
                  <a:lnTo>
                    <a:pt x="588" y="196"/>
                  </a:lnTo>
                  <a:lnTo>
                    <a:pt x="576" y="173"/>
                  </a:lnTo>
                  <a:lnTo>
                    <a:pt x="563" y="153"/>
                  </a:lnTo>
                  <a:lnTo>
                    <a:pt x="547" y="136"/>
                  </a:lnTo>
                  <a:lnTo>
                    <a:pt x="530" y="119"/>
                  </a:lnTo>
                  <a:lnTo>
                    <a:pt x="530" y="119"/>
                  </a:lnTo>
                  <a:lnTo>
                    <a:pt x="517" y="112"/>
                  </a:lnTo>
                  <a:lnTo>
                    <a:pt x="504" y="104"/>
                  </a:lnTo>
                  <a:lnTo>
                    <a:pt x="491" y="97"/>
                  </a:lnTo>
                  <a:lnTo>
                    <a:pt x="478" y="91"/>
                  </a:lnTo>
                  <a:lnTo>
                    <a:pt x="464" y="88"/>
                  </a:lnTo>
                  <a:lnTo>
                    <a:pt x="450" y="86"/>
                  </a:lnTo>
                  <a:lnTo>
                    <a:pt x="435" y="84"/>
                  </a:lnTo>
                  <a:lnTo>
                    <a:pt x="420" y="84"/>
                  </a:lnTo>
                  <a:lnTo>
                    <a:pt x="420" y="84"/>
                  </a:lnTo>
                  <a:lnTo>
                    <a:pt x="394" y="84"/>
                  </a:lnTo>
                  <a:lnTo>
                    <a:pt x="367" y="88"/>
                  </a:lnTo>
                  <a:lnTo>
                    <a:pt x="343" y="95"/>
                  </a:lnTo>
                  <a:lnTo>
                    <a:pt x="317" y="102"/>
                  </a:lnTo>
                  <a:lnTo>
                    <a:pt x="270" y="121"/>
                  </a:lnTo>
                  <a:lnTo>
                    <a:pt x="226" y="142"/>
                  </a:lnTo>
                  <a:lnTo>
                    <a:pt x="170" y="168"/>
                  </a:lnTo>
                  <a:lnTo>
                    <a:pt x="170" y="168"/>
                  </a:lnTo>
                  <a:lnTo>
                    <a:pt x="147" y="177"/>
                  </a:lnTo>
                  <a:lnTo>
                    <a:pt x="147" y="177"/>
                  </a:lnTo>
                  <a:lnTo>
                    <a:pt x="155" y="226"/>
                  </a:lnTo>
                  <a:lnTo>
                    <a:pt x="157" y="272"/>
                  </a:lnTo>
                  <a:lnTo>
                    <a:pt x="155" y="317"/>
                  </a:lnTo>
                  <a:lnTo>
                    <a:pt x="149" y="360"/>
                  </a:lnTo>
                  <a:lnTo>
                    <a:pt x="142" y="403"/>
                  </a:lnTo>
                  <a:lnTo>
                    <a:pt x="129" y="444"/>
                  </a:lnTo>
                  <a:lnTo>
                    <a:pt x="112" y="483"/>
                  </a:lnTo>
                  <a:lnTo>
                    <a:pt x="91" y="524"/>
                  </a:lnTo>
                  <a:lnTo>
                    <a:pt x="93" y="526"/>
                  </a:lnTo>
                  <a:lnTo>
                    <a:pt x="160" y="485"/>
                  </a:lnTo>
                  <a:lnTo>
                    <a:pt x="160" y="485"/>
                  </a:lnTo>
                  <a:lnTo>
                    <a:pt x="181" y="472"/>
                  </a:lnTo>
                  <a:lnTo>
                    <a:pt x="198" y="465"/>
                  </a:lnTo>
                  <a:lnTo>
                    <a:pt x="216" y="453"/>
                  </a:lnTo>
                  <a:lnTo>
                    <a:pt x="241" y="444"/>
                  </a:lnTo>
                  <a:lnTo>
                    <a:pt x="265" y="437"/>
                  </a:lnTo>
                  <a:lnTo>
                    <a:pt x="291" y="431"/>
                  </a:lnTo>
                  <a:lnTo>
                    <a:pt x="317" y="429"/>
                  </a:lnTo>
                  <a:lnTo>
                    <a:pt x="317" y="42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5" name="ïś1îdê"/>
            <p:cNvSpPr>
              <a:spLocks/>
            </p:cNvSpPr>
            <p:nvPr/>
          </p:nvSpPr>
          <p:spPr bwMode="auto">
            <a:xfrm>
              <a:off x="1893290" y="3060829"/>
              <a:ext cx="563068" cy="720888"/>
            </a:xfrm>
            <a:custGeom>
              <a:avLst/>
              <a:gdLst>
                <a:gd name="T0" fmla="*/ 580 w 1250"/>
                <a:gd name="T1" fmla="*/ 1611 h 1611"/>
                <a:gd name="T2" fmla="*/ 556 w 1250"/>
                <a:gd name="T3" fmla="*/ 1594 h 1611"/>
                <a:gd name="T4" fmla="*/ 528 w 1250"/>
                <a:gd name="T5" fmla="*/ 1547 h 1611"/>
                <a:gd name="T6" fmla="*/ 9 w 1250"/>
                <a:gd name="T7" fmla="*/ 412 h 1611"/>
                <a:gd name="T8" fmla="*/ 1 w 1250"/>
                <a:gd name="T9" fmla="*/ 375 h 1611"/>
                <a:gd name="T10" fmla="*/ 0 w 1250"/>
                <a:gd name="T11" fmla="*/ 358 h 1611"/>
                <a:gd name="T12" fmla="*/ 5 w 1250"/>
                <a:gd name="T13" fmla="*/ 340 h 1611"/>
                <a:gd name="T14" fmla="*/ 16 w 1250"/>
                <a:gd name="T15" fmla="*/ 325 h 1611"/>
                <a:gd name="T16" fmla="*/ 121 w 1250"/>
                <a:gd name="T17" fmla="*/ 235 h 1611"/>
                <a:gd name="T18" fmla="*/ 192 w 1250"/>
                <a:gd name="T19" fmla="*/ 144 h 1611"/>
                <a:gd name="T20" fmla="*/ 218 w 1250"/>
                <a:gd name="T21" fmla="*/ 84 h 1611"/>
                <a:gd name="T22" fmla="*/ 233 w 1250"/>
                <a:gd name="T23" fmla="*/ 64 h 1611"/>
                <a:gd name="T24" fmla="*/ 270 w 1250"/>
                <a:gd name="T25" fmla="*/ 47 h 1611"/>
                <a:gd name="T26" fmla="*/ 360 w 1250"/>
                <a:gd name="T27" fmla="*/ 17 h 1611"/>
                <a:gd name="T28" fmla="*/ 446 w 1250"/>
                <a:gd name="T29" fmla="*/ 2 h 1611"/>
                <a:gd name="T30" fmla="*/ 498 w 1250"/>
                <a:gd name="T31" fmla="*/ 2 h 1611"/>
                <a:gd name="T32" fmla="*/ 556 w 1250"/>
                <a:gd name="T33" fmla="*/ 11 h 1611"/>
                <a:gd name="T34" fmla="*/ 640 w 1250"/>
                <a:gd name="T35" fmla="*/ 43 h 1611"/>
                <a:gd name="T36" fmla="*/ 699 w 1250"/>
                <a:gd name="T37" fmla="*/ 88 h 1611"/>
                <a:gd name="T38" fmla="*/ 722 w 1250"/>
                <a:gd name="T39" fmla="*/ 119 h 1611"/>
                <a:gd name="T40" fmla="*/ 1227 w 1250"/>
                <a:gd name="T41" fmla="*/ 1230 h 1611"/>
                <a:gd name="T42" fmla="*/ 1248 w 1250"/>
                <a:gd name="T43" fmla="*/ 1282 h 1611"/>
                <a:gd name="T44" fmla="*/ 1250 w 1250"/>
                <a:gd name="T45" fmla="*/ 1297 h 1611"/>
                <a:gd name="T46" fmla="*/ 1244 w 1250"/>
                <a:gd name="T47" fmla="*/ 1321 h 1611"/>
                <a:gd name="T48" fmla="*/ 1225 w 1250"/>
                <a:gd name="T49" fmla="*/ 1336 h 1611"/>
                <a:gd name="T50" fmla="*/ 1209 w 1250"/>
                <a:gd name="T51" fmla="*/ 1338 h 1611"/>
                <a:gd name="T52" fmla="*/ 1183 w 1250"/>
                <a:gd name="T53" fmla="*/ 1331 h 1611"/>
                <a:gd name="T54" fmla="*/ 1170 w 1250"/>
                <a:gd name="T55" fmla="*/ 1316 h 1611"/>
                <a:gd name="T56" fmla="*/ 1136 w 1250"/>
                <a:gd name="T57" fmla="*/ 1299 h 1611"/>
                <a:gd name="T58" fmla="*/ 1078 w 1250"/>
                <a:gd name="T59" fmla="*/ 1280 h 1611"/>
                <a:gd name="T60" fmla="*/ 1017 w 1250"/>
                <a:gd name="T61" fmla="*/ 1273 h 1611"/>
                <a:gd name="T62" fmla="*/ 938 w 1250"/>
                <a:gd name="T63" fmla="*/ 1282 h 1611"/>
                <a:gd name="T64" fmla="*/ 849 w 1250"/>
                <a:gd name="T65" fmla="*/ 1314 h 1611"/>
                <a:gd name="T66" fmla="*/ 733 w 1250"/>
                <a:gd name="T67" fmla="*/ 1383 h 1611"/>
                <a:gd name="T68" fmla="*/ 690 w 1250"/>
                <a:gd name="T69" fmla="*/ 1424 h 1611"/>
                <a:gd name="T70" fmla="*/ 656 w 1250"/>
                <a:gd name="T71" fmla="*/ 1471 h 1611"/>
                <a:gd name="T72" fmla="*/ 636 w 1250"/>
                <a:gd name="T73" fmla="*/ 1521 h 1611"/>
                <a:gd name="T74" fmla="*/ 628 w 1250"/>
                <a:gd name="T75" fmla="*/ 1553 h 1611"/>
                <a:gd name="T76" fmla="*/ 630 w 1250"/>
                <a:gd name="T77" fmla="*/ 1570 h 1611"/>
                <a:gd name="T78" fmla="*/ 627 w 1250"/>
                <a:gd name="T79" fmla="*/ 1590 h 1611"/>
                <a:gd name="T80" fmla="*/ 612 w 1250"/>
                <a:gd name="T81" fmla="*/ 1605 h 1611"/>
                <a:gd name="T82" fmla="*/ 597 w 1250"/>
                <a:gd name="T83" fmla="*/ 1611 h 1611"/>
                <a:gd name="T84" fmla="*/ 87 w 1250"/>
                <a:gd name="T85" fmla="*/ 383 h 1611"/>
                <a:gd name="T86" fmla="*/ 593 w 1250"/>
                <a:gd name="T87" fmla="*/ 1416 h 1611"/>
                <a:gd name="T88" fmla="*/ 668 w 1250"/>
                <a:gd name="T89" fmla="*/ 1329 h 1611"/>
                <a:gd name="T90" fmla="*/ 774 w 1250"/>
                <a:gd name="T91" fmla="*/ 1256 h 1611"/>
                <a:gd name="T92" fmla="*/ 871 w 1250"/>
                <a:gd name="T93" fmla="*/ 1217 h 1611"/>
                <a:gd name="T94" fmla="*/ 947 w 1250"/>
                <a:gd name="T95" fmla="*/ 1196 h 1611"/>
                <a:gd name="T96" fmla="*/ 1017 w 1250"/>
                <a:gd name="T97" fmla="*/ 1191 h 1611"/>
                <a:gd name="T98" fmla="*/ 1076 w 1250"/>
                <a:gd name="T99" fmla="*/ 1196 h 1611"/>
                <a:gd name="T100" fmla="*/ 655 w 1250"/>
                <a:gd name="T101" fmla="*/ 166 h 1611"/>
                <a:gd name="T102" fmla="*/ 645 w 1250"/>
                <a:gd name="T103" fmla="*/ 153 h 1611"/>
                <a:gd name="T104" fmla="*/ 610 w 1250"/>
                <a:gd name="T105" fmla="*/ 121 h 1611"/>
                <a:gd name="T106" fmla="*/ 556 w 1250"/>
                <a:gd name="T107" fmla="*/ 97 h 1611"/>
                <a:gd name="T108" fmla="*/ 509 w 1250"/>
                <a:gd name="T109" fmla="*/ 86 h 1611"/>
                <a:gd name="T110" fmla="*/ 436 w 1250"/>
                <a:gd name="T111" fmla="*/ 86 h 1611"/>
                <a:gd name="T112" fmla="*/ 350 w 1250"/>
                <a:gd name="T113" fmla="*/ 105 h 1611"/>
                <a:gd name="T114" fmla="*/ 291 w 1250"/>
                <a:gd name="T115" fmla="*/ 127 h 1611"/>
                <a:gd name="T116" fmla="*/ 238 w 1250"/>
                <a:gd name="T117" fmla="*/ 222 h 1611"/>
                <a:gd name="T118" fmla="*/ 156 w 1250"/>
                <a:gd name="T119" fmla="*/ 315 h 1611"/>
                <a:gd name="T120" fmla="*/ 85 w 1250"/>
                <a:gd name="T121" fmla="*/ 377 h 16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0" h="1611">
                  <a:moveTo>
                    <a:pt x="589" y="1611"/>
                  </a:moveTo>
                  <a:lnTo>
                    <a:pt x="589" y="1611"/>
                  </a:lnTo>
                  <a:lnTo>
                    <a:pt x="580" y="1611"/>
                  </a:lnTo>
                  <a:lnTo>
                    <a:pt x="571" y="1607"/>
                  </a:lnTo>
                  <a:lnTo>
                    <a:pt x="563" y="1601"/>
                  </a:lnTo>
                  <a:lnTo>
                    <a:pt x="556" y="1594"/>
                  </a:lnTo>
                  <a:lnTo>
                    <a:pt x="556" y="1594"/>
                  </a:lnTo>
                  <a:lnTo>
                    <a:pt x="541" y="1570"/>
                  </a:lnTo>
                  <a:lnTo>
                    <a:pt x="528" y="1547"/>
                  </a:lnTo>
                  <a:lnTo>
                    <a:pt x="11" y="414"/>
                  </a:lnTo>
                  <a:lnTo>
                    <a:pt x="11" y="414"/>
                  </a:lnTo>
                  <a:lnTo>
                    <a:pt x="9" y="412"/>
                  </a:lnTo>
                  <a:lnTo>
                    <a:pt x="9" y="412"/>
                  </a:lnTo>
                  <a:lnTo>
                    <a:pt x="5" y="394"/>
                  </a:lnTo>
                  <a:lnTo>
                    <a:pt x="1" y="375"/>
                  </a:lnTo>
                  <a:lnTo>
                    <a:pt x="1" y="371"/>
                  </a:lnTo>
                  <a:lnTo>
                    <a:pt x="1" y="371"/>
                  </a:lnTo>
                  <a:lnTo>
                    <a:pt x="0" y="358"/>
                  </a:lnTo>
                  <a:lnTo>
                    <a:pt x="0" y="358"/>
                  </a:lnTo>
                  <a:lnTo>
                    <a:pt x="1" y="349"/>
                  </a:lnTo>
                  <a:lnTo>
                    <a:pt x="5" y="340"/>
                  </a:lnTo>
                  <a:lnTo>
                    <a:pt x="11" y="330"/>
                  </a:lnTo>
                  <a:lnTo>
                    <a:pt x="16" y="325"/>
                  </a:lnTo>
                  <a:lnTo>
                    <a:pt x="16" y="325"/>
                  </a:lnTo>
                  <a:lnTo>
                    <a:pt x="56" y="295"/>
                  </a:lnTo>
                  <a:lnTo>
                    <a:pt x="89" y="265"/>
                  </a:lnTo>
                  <a:lnTo>
                    <a:pt x="121" y="235"/>
                  </a:lnTo>
                  <a:lnTo>
                    <a:pt x="147" y="203"/>
                  </a:lnTo>
                  <a:lnTo>
                    <a:pt x="171" y="174"/>
                  </a:lnTo>
                  <a:lnTo>
                    <a:pt x="192" y="144"/>
                  </a:lnTo>
                  <a:lnTo>
                    <a:pt x="207" y="114"/>
                  </a:lnTo>
                  <a:lnTo>
                    <a:pt x="218" y="84"/>
                  </a:lnTo>
                  <a:lnTo>
                    <a:pt x="218" y="84"/>
                  </a:lnTo>
                  <a:lnTo>
                    <a:pt x="222" y="77"/>
                  </a:lnTo>
                  <a:lnTo>
                    <a:pt x="227" y="69"/>
                  </a:lnTo>
                  <a:lnTo>
                    <a:pt x="233" y="64"/>
                  </a:lnTo>
                  <a:lnTo>
                    <a:pt x="240" y="60"/>
                  </a:lnTo>
                  <a:lnTo>
                    <a:pt x="240" y="60"/>
                  </a:lnTo>
                  <a:lnTo>
                    <a:pt x="270" y="47"/>
                  </a:lnTo>
                  <a:lnTo>
                    <a:pt x="300" y="34"/>
                  </a:lnTo>
                  <a:lnTo>
                    <a:pt x="330" y="24"/>
                  </a:lnTo>
                  <a:lnTo>
                    <a:pt x="360" y="17"/>
                  </a:lnTo>
                  <a:lnTo>
                    <a:pt x="390" y="9"/>
                  </a:lnTo>
                  <a:lnTo>
                    <a:pt x="418" y="4"/>
                  </a:lnTo>
                  <a:lnTo>
                    <a:pt x="446" y="2"/>
                  </a:lnTo>
                  <a:lnTo>
                    <a:pt x="472" y="0"/>
                  </a:lnTo>
                  <a:lnTo>
                    <a:pt x="472" y="0"/>
                  </a:lnTo>
                  <a:lnTo>
                    <a:pt x="498" y="2"/>
                  </a:lnTo>
                  <a:lnTo>
                    <a:pt x="522" y="6"/>
                  </a:lnTo>
                  <a:lnTo>
                    <a:pt x="522" y="6"/>
                  </a:lnTo>
                  <a:lnTo>
                    <a:pt x="556" y="11"/>
                  </a:lnTo>
                  <a:lnTo>
                    <a:pt x="585" y="21"/>
                  </a:lnTo>
                  <a:lnTo>
                    <a:pt x="613" y="30"/>
                  </a:lnTo>
                  <a:lnTo>
                    <a:pt x="640" y="43"/>
                  </a:lnTo>
                  <a:lnTo>
                    <a:pt x="662" y="56"/>
                  </a:lnTo>
                  <a:lnTo>
                    <a:pt x="681" y="71"/>
                  </a:lnTo>
                  <a:lnTo>
                    <a:pt x="699" y="88"/>
                  </a:lnTo>
                  <a:lnTo>
                    <a:pt x="714" y="106"/>
                  </a:lnTo>
                  <a:lnTo>
                    <a:pt x="714" y="106"/>
                  </a:lnTo>
                  <a:lnTo>
                    <a:pt x="722" y="119"/>
                  </a:lnTo>
                  <a:lnTo>
                    <a:pt x="729" y="133"/>
                  </a:lnTo>
                  <a:lnTo>
                    <a:pt x="1227" y="1230"/>
                  </a:lnTo>
                  <a:lnTo>
                    <a:pt x="1227" y="1230"/>
                  </a:lnTo>
                  <a:lnTo>
                    <a:pt x="1239" y="1256"/>
                  </a:lnTo>
                  <a:lnTo>
                    <a:pt x="1248" y="1282"/>
                  </a:lnTo>
                  <a:lnTo>
                    <a:pt x="1248" y="1282"/>
                  </a:lnTo>
                  <a:lnTo>
                    <a:pt x="1250" y="1290"/>
                  </a:lnTo>
                  <a:lnTo>
                    <a:pt x="1250" y="1297"/>
                  </a:lnTo>
                  <a:lnTo>
                    <a:pt x="1250" y="1297"/>
                  </a:lnTo>
                  <a:lnTo>
                    <a:pt x="1250" y="1306"/>
                  </a:lnTo>
                  <a:lnTo>
                    <a:pt x="1248" y="1314"/>
                  </a:lnTo>
                  <a:lnTo>
                    <a:pt x="1244" y="1321"/>
                  </a:lnTo>
                  <a:lnTo>
                    <a:pt x="1239" y="1327"/>
                  </a:lnTo>
                  <a:lnTo>
                    <a:pt x="1233" y="1331"/>
                  </a:lnTo>
                  <a:lnTo>
                    <a:pt x="1225" y="1336"/>
                  </a:lnTo>
                  <a:lnTo>
                    <a:pt x="1218" y="1338"/>
                  </a:lnTo>
                  <a:lnTo>
                    <a:pt x="1209" y="1338"/>
                  </a:lnTo>
                  <a:lnTo>
                    <a:pt x="1209" y="1338"/>
                  </a:lnTo>
                  <a:lnTo>
                    <a:pt x="1201" y="1338"/>
                  </a:lnTo>
                  <a:lnTo>
                    <a:pt x="1192" y="1334"/>
                  </a:lnTo>
                  <a:lnTo>
                    <a:pt x="1183" y="1331"/>
                  </a:lnTo>
                  <a:lnTo>
                    <a:pt x="1177" y="1323"/>
                  </a:lnTo>
                  <a:lnTo>
                    <a:pt x="1177" y="1323"/>
                  </a:lnTo>
                  <a:lnTo>
                    <a:pt x="1170" y="1316"/>
                  </a:lnTo>
                  <a:lnTo>
                    <a:pt x="1162" y="1310"/>
                  </a:lnTo>
                  <a:lnTo>
                    <a:pt x="1149" y="1305"/>
                  </a:lnTo>
                  <a:lnTo>
                    <a:pt x="1136" y="1299"/>
                  </a:lnTo>
                  <a:lnTo>
                    <a:pt x="1136" y="1299"/>
                  </a:lnTo>
                  <a:lnTo>
                    <a:pt x="1106" y="1288"/>
                  </a:lnTo>
                  <a:lnTo>
                    <a:pt x="1078" y="1280"/>
                  </a:lnTo>
                  <a:lnTo>
                    <a:pt x="1048" y="1275"/>
                  </a:lnTo>
                  <a:lnTo>
                    <a:pt x="1017" y="1273"/>
                  </a:lnTo>
                  <a:lnTo>
                    <a:pt x="1017" y="1273"/>
                  </a:lnTo>
                  <a:lnTo>
                    <a:pt x="998" y="1273"/>
                  </a:lnTo>
                  <a:lnTo>
                    <a:pt x="979" y="1275"/>
                  </a:lnTo>
                  <a:lnTo>
                    <a:pt x="938" y="1282"/>
                  </a:lnTo>
                  <a:lnTo>
                    <a:pt x="895" y="1295"/>
                  </a:lnTo>
                  <a:lnTo>
                    <a:pt x="849" y="1314"/>
                  </a:lnTo>
                  <a:lnTo>
                    <a:pt x="849" y="1314"/>
                  </a:lnTo>
                  <a:lnTo>
                    <a:pt x="806" y="1334"/>
                  </a:lnTo>
                  <a:lnTo>
                    <a:pt x="768" y="1357"/>
                  </a:lnTo>
                  <a:lnTo>
                    <a:pt x="733" y="1383"/>
                  </a:lnTo>
                  <a:lnTo>
                    <a:pt x="718" y="1396"/>
                  </a:lnTo>
                  <a:lnTo>
                    <a:pt x="703" y="1409"/>
                  </a:lnTo>
                  <a:lnTo>
                    <a:pt x="690" y="1424"/>
                  </a:lnTo>
                  <a:lnTo>
                    <a:pt x="677" y="1439"/>
                  </a:lnTo>
                  <a:lnTo>
                    <a:pt x="666" y="1456"/>
                  </a:lnTo>
                  <a:lnTo>
                    <a:pt x="656" y="1471"/>
                  </a:lnTo>
                  <a:lnTo>
                    <a:pt x="649" y="1487"/>
                  </a:lnTo>
                  <a:lnTo>
                    <a:pt x="641" y="1504"/>
                  </a:lnTo>
                  <a:lnTo>
                    <a:pt x="636" y="1521"/>
                  </a:lnTo>
                  <a:lnTo>
                    <a:pt x="630" y="1538"/>
                  </a:lnTo>
                  <a:lnTo>
                    <a:pt x="630" y="1538"/>
                  </a:lnTo>
                  <a:lnTo>
                    <a:pt x="628" y="1553"/>
                  </a:lnTo>
                  <a:lnTo>
                    <a:pt x="630" y="1562"/>
                  </a:lnTo>
                  <a:lnTo>
                    <a:pt x="630" y="1562"/>
                  </a:lnTo>
                  <a:lnTo>
                    <a:pt x="630" y="1570"/>
                  </a:lnTo>
                  <a:lnTo>
                    <a:pt x="630" y="1577"/>
                  </a:lnTo>
                  <a:lnTo>
                    <a:pt x="628" y="1583"/>
                  </a:lnTo>
                  <a:lnTo>
                    <a:pt x="627" y="1590"/>
                  </a:lnTo>
                  <a:lnTo>
                    <a:pt x="623" y="1596"/>
                  </a:lnTo>
                  <a:lnTo>
                    <a:pt x="617" y="1599"/>
                  </a:lnTo>
                  <a:lnTo>
                    <a:pt x="612" y="1605"/>
                  </a:lnTo>
                  <a:lnTo>
                    <a:pt x="606" y="1609"/>
                  </a:lnTo>
                  <a:lnTo>
                    <a:pt x="606" y="1609"/>
                  </a:lnTo>
                  <a:lnTo>
                    <a:pt x="597" y="1611"/>
                  </a:lnTo>
                  <a:lnTo>
                    <a:pt x="589" y="1611"/>
                  </a:lnTo>
                  <a:lnTo>
                    <a:pt x="589" y="1611"/>
                  </a:lnTo>
                  <a:close/>
                  <a:moveTo>
                    <a:pt x="87" y="383"/>
                  </a:moveTo>
                  <a:lnTo>
                    <a:pt x="574" y="1448"/>
                  </a:lnTo>
                  <a:lnTo>
                    <a:pt x="574" y="1448"/>
                  </a:lnTo>
                  <a:lnTo>
                    <a:pt x="593" y="1416"/>
                  </a:lnTo>
                  <a:lnTo>
                    <a:pt x="613" y="1385"/>
                  </a:lnTo>
                  <a:lnTo>
                    <a:pt x="640" y="1357"/>
                  </a:lnTo>
                  <a:lnTo>
                    <a:pt x="668" y="1329"/>
                  </a:lnTo>
                  <a:lnTo>
                    <a:pt x="699" y="1303"/>
                  </a:lnTo>
                  <a:lnTo>
                    <a:pt x="737" y="1278"/>
                  </a:lnTo>
                  <a:lnTo>
                    <a:pt x="774" y="1256"/>
                  </a:lnTo>
                  <a:lnTo>
                    <a:pt x="817" y="1237"/>
                  </a:lnTo>
                  <a:lnTo>
                    <a:pt x="817" y="1237"/>
                  </a:lnTo>
                  <a:lnTo>
                    <a:pt x="871" y="1217"/>
                  </a:lnTo>
                  <a:lnTo>
                    <a:pt x="897" y="1209"/>
                  </a:lnTo>
                  <a:lnTo>
                    <a:pt x="923" y="1202"/>
                  </a:lnTo>
                  <a:lnTo>
                    <a:pt x="947" y="1196"/>
                  </a:lnTo>
                  <a:lnTo>
                    <a:pt x="970" y="1193"/>
                  </a:lnTo>
                  <a:lnTo>
                    <a:pt x="994" y="1191"/>
                  </a:lnTo>
                  <a:lnTo>
                    <a:pt x="1017" y="1191"/>
                  </a:lnTo>
                  <a:lnTo>
                    <a:pt x="1017" y="1191"/>
                  </a:lnTo>
                  <a:lnTo>
                    <a:pt x="1046" y="1191"/>
                  </a:lnTo>
                  <a:lnTo>
                    <a:pt x="1076" y="1196"/>
                  </a:lnTo>
                  <a:lnTo>
                    <a:pt x="1102" y="1202"/>
                  </a:lnTo>
                  <a:lnTo>
                    <a:pt x="1128" y="1209"/>
                  </a:lnTo>
                  <a:lnTo>
                    <a:pt x="655" y="166"/>
                  </a:lnTo>
                  <a:lnTo>
                    <a:pt x="655" y="166"/>
                  </a:lnTo>
                  <a:lnTo>
                    <a:pt x="645" y="153"/>
                  </a:lnTo>
                  <a:lnTo>
                    <a:pt x="645" y="153"/>
                  </a:lnTo>
                  <a:lnTo>
                    <a:pt x="636" y="142"/>
                  </a:lnTo>
                  <a:lnTo>
                    <a:pt x="625" y="131"/>
                  </a:lnTo>
                  <a:lnTo>
                    <a:pt x="610" y="121"/>
                  </a:lnTo>
                  <a:lnTo>
                    <a:pt x="595" y="112"/>
                  </a:lnTo>
                  <a:lnTo>
                    <a:pt x="576" y="105"/>
                  </a:lnTo>
                  <a:lnTo>
                    <a:pt x="556" y="97"/>
                  </a:lnTo>
                  <a:lnTo>
                    <a:pt x="533" y="91"/>
                  </a:lnTo>
                  <a:lnTo>
                    <a:pt x="509" y="86"/>
                  </a:lnTo>
                  <a:lnTo>
                    <a:pt x="509" y="86"/>
                  </a:lnTo>
                  <a:lnTo>
                    <a:pt x="487" y="84"/>
                  </a:lnTo>
                  <a:lnTo>
                    <a:pt x="462" y="84"/>
                  </a:lnTo>
                  <a:lnTo>
                    <a:pt x="436" y="86"/>
                  </a:lnTo>
                  <a:lnTo>
                    <a:pt x="408" y="90"/>
                  </a:lnTo>
                  <a:lnTo>
                    <a:pt x="380" y="95"/>
                  </a:lnTo>
                  <a:lnTo>
                    <a:pt x="350" y="105"/>
                  </a:lnTo>
                  <a:lnTo>
                    <a:pt x="321" y="116"/>
                  </a:lnTo>
                  <a:lnTo>
                    <a:pt x="291" y="127"/>
                  </a:lnTo>
                  <a:lnTo>
                    <a:pt x="291" y="127"/>
                  </a:lnTo>
                  <a:lnTo>
                    <a:pt x="278" y="159"/>
                  </a:lnTo>
                  <a:lnTo>
                    <a:pt x="259" y="190"/>
                  </a:lnTo>
                  <a:lnTo>
                    <a:pt x="238" y="222"/>
                  </a:lnTo>
                  <a:lnTo>
                    <a:pt x="214" y="254"/>
                  </a:lnTo>
                  <a:lnTo>
                    <a:pt x="186" y="286"/>
                  </a:lnTo>
                  <a:lnTo>
                    <a:pt x="156" y="315"/>
                  </a:lnTo>
                  <a:lnTo>
                    <a:pt x="123" y="347"/>
                  </a:lnTo>
                  <a:lnTo>
                    <a:pt x="85" y="377"/>
                  </a:lnTo>
                  <a:lnTo>
                    <a:pt x="85" y="377"/>
                  </a:lnTo>
                  <a:lnTo>
                    <a:pt x="87" y="383"/>
                  </a:lnTo>
                  <a:lnTo>
                    <a:pt x="87" y="3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6" name="î$ḷíde"/>
            <p:cNvSpPr>
              <a:spLocks/>
            </p:cNvSpPr>
            <p:nvPr/>
          </p:nvSpPr>
          <p:spPr bwMode="auto">
            <a:xfrm>
              <a:off x="2158156" y="3612464"/>
              <a:ext cx="290093" cy="272235"/>
            </a:xfrm>
            <a:custGeom>
              <a:avLst/>
              <a:gdLst>
                <a:gd name="T0" fmla="*/ 644 w 644"/>
                <a:gd name="T1" fmla="*/ 140 h 608"/>
                <a:gd name="T2" fmla="*/ 642 w 644"/>
                <a:gd name="T3" fmla="*/ 117 h 608"/>
                <a:gd name="T4" fmla="*/ 631 w 644"/>
                <a:gd name="T5" fmla="*/ 80 h 608"/>
                <a:gd name="T6" fmla="*/ 622 w 644"/>
                <a:gd name="T7" fmla="*/ 65 h 608"/>
                <a:gd name="T8" fmla="*/ 597 w 644"/>
                <a:gd name="T9" fmla="*/ 45 h 608"/>
                <a:gd name="T10" fmla="*/ 562 w 644"/>
                <a:gd name="T11" fmla="*/ 28 h 608"/>
                <a:gd name="T12" fmla="*/ 534 w 644"/>
                <a:gd name="T13" fmla="*/ 18 h 608"/>
                <a:gd name="T14" fmla="*/ 471 w 644"/>
                <a:gd name="T15" fmla="*/ 2 h 608"/>
                <a:gd name="T16" fmla="*/ 416 w 644"/>
                <a:gd name="T17" fmla="*/ 0 h 608"/>
                <a:gd name="T18" fmla="*/ 375 w 644"/>
                <a:gd name="T19" fmla="*/ 3 h 608"/>
                <a:gd name="T20" fmla="*/ 329 w 644"/>
                <a:gd name="T21" fmla="*/ 15 h 608"/>
                <a:gd name="T22" fmla="*/ 275 w 644"/>
                <a:gd name="T23" fmla="*/ 31 h 608"/>
                <a:gd name="T24" fmla="*/ 247 w 644"/>
                <a:gd name="T25" fmla="*/ 43 h 608"/>
                <a:gd name="T26" fmla="*/ 194 w 644"/>
                <a:gd name="T27" fmla="*/ 67 h 608"/>
                <a:gd name="T28" fmla="*/ 150 w 644"/>
                <a:gd name="T29" fmla="*/ 95 h 608"/>
                <a:gd name="T30" fmla="*/ 110 w 644"/>
                <a:gd name="T31" fmla="*/ 125 h 608"/>
                <a:gd name="T32" fmla="*/ 79 w 644"/>
                <a:gd name="T33" fmla="*/ 156 h 608"/>
                <a:gd name="T34" fmla="*/ 51 w 644"/>
                <a:gd name="T35" fmla="*/ 190 h 608"/>
                <a:gd name="T36" fmla="*/ 30 w 644"/>
                <a:gd name="T37" fmla="*/ 226 h 608"/>
                <a:gd name="T38" fmla="*/ 13 w 644"/>
                <a:gd name="T39" fmla="*/ 261 h 608"/>
                <a:gd name="T40" fmla="*/ 4 w 644"/>
                <a:gd name="T41" fmla="*/ 296 h 608"/>
                <a:gd name="T42" fmla="*/ 0 w 644"/>
                <a:gd name="T43" fmla="*/ 319 h 608"/>
                <a:gd name="T44" fmla="*/ 2 w 644"/>
                <a:gd name="T45" fmla="*/ 338 h 608"/>
                <a:gd name="T46" fmla="*/ 8 w 644"/>
                <a:gd name="T47" fmla="*/ 354 h 608"/>
                <a:gd name="T48" fmla="*/ 32 w 644"/>
                <a:gd name="T49" fmla="*/ 386 h 608"/>
                <a:gd name="T50" fmla="*/ 260 w 644"/>
                <a:gd name="T51" fmla="*/ 608 h 608"/>
                <a:gd name="T52" fmla="*/ 273 w 644"/>
                <a:gd name="T53" fmla="*/ 584 h 608"/>
                <a:gd name="T54" fmla="*/ 304 w 644"/>
                <a:gd name="T55" fmla="*/ 539 h 608"/>
                <a:gd name="T56" fmla="*/ 346 w 644"/>
                <a:gd name="T57" fmla="*/ 504 h 608"/>
                <a:gd name="T58" fmla="*/ 394 w 644"/>
                <a:gd name="T59" fmla="*/ 472 h 608"/>
                <a:gd name="T60" fmla="*/ 448 w 644"/>
                <a:gd name="T61" fmla="*/ 449 h 608"/>
                <a:gd name="T62" fmla="*/ 504 w 644"/>
                <a:gd name="T63" fmla="*/ 433 h 608"/>
                <a:gd name="T64" fmla="*/ 562 w 644"/>
                <a:gd name="T65" fmla="*/ 421 h 608"/>
                <a:gd name="T66" fmla="*/ 618 w 644"/>
                <a:gd name="T67" fmla="*/ 420 h 608"/>
                <a:gd name="T68" fmla="*/ 644 w 644"/>
                <a:gd name="T69" fmla="*/ 420 h 60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44" h="608">
                  <a:moveTo>
                    <a:pt x="644" y="420"/>
                  </a:moveTo>
                  <a:lnTo>
                    <a:pt x="644" y="140"/>
                  </a:lnTo>
                  <a:lnTo>
                    <a:pt x="644" y="140"/>
                  </a:lnTo>
                  <a:lnTo>
                    <a:pt x="642" y="117"/>
                  </a:lnTo>
                  <a:lnTo>
                    <a:pt x="637" y="97"/>
                  </a:lnTo>
                  <a:lnTo>
                    <a:pt x="631" y="80"/>
                  </a:lnTo>
                  <a:lnTo>
                    <a:pt x="622" y="65"/>
                  </a:lnTo>
                  <a:lnTo>
                    <a:pt x="622" y="65"/>
                  </a:lnTo>
                  <a:lnTo>
                    <a:pt x="610" y="54"/>
                  </a:lnTo>
                  <a:lnTo>
                    <a:pt x="597" y="45"/>
                  </a:lnTo>
                  <a:lnTo>
                    <a:pt x="583" y="35"/>
                  </a:lnTo>
                  <a:lnTo>
                    <a:pt x="562" y="28"/>
                  </a:lnTo>
                  <a:lnTo>
                    <a:pt x="562" y="28"/>
                  </a:lnTo>
                  <a:lnTo>
                    <a:pt x="534" y="18"/>
                  </a:lnTo>
                  <a:lnTo>
                    <a:pt x="504" y="9"/>
                  </a:lnTo>
                  <a:lnTo>
                    <a:pt x="471" y="2"/>
                  </a:lnTo>
                  <a:lnTo>
                    <a:pt x="435" y="0"/>
                  </a:lnTo>
                  <a:lnTo>
                    <a:pt x="416" y="0"/>
                  </a:lnTo>
                  <a:lnTo>
                    <a:pt x="396" y="2"/>
                  </a:lnTo>
                  <a:lnTo>
                    <a:pt x="375" y="3"/>
                  </a:lnTo>
                  <a:lnTo>
                    <a:pt x="353" y="9"/>
                  </a:lnTo>
                  <a:lnTo>
                    <a:pt x="329" y="15"/>
                  </a:lnTo>
                  <a:lnTo>
                    <a:pt x="303" y="22"/>
                  </a:lnTo>
                  <a:lnTo>
                    <a:pt x="275" y="31"/>
                  </a:lnTo>
                  <a:lnTo>
                    <a:pt x="247" y="43"/>
                  </a:lnTo>
                  <a:lnTo>
                    <a:pt x="247" y="43"/>
                  </a:lnTo>
                  <a:lnTo>
                    <a:pt x="221" y="56"/>
                  </a:lnTo>
                  <a:lnTo>
                    <a:pt x="194" y="67"/>
                  </a:lnTo>
                  <a:lnTo>
                    <a:pt x="172" y="82"/>
                  </a:lnTo>
                  <a:lnTo>
                    <a:pt x="150" y="95"/>
                  </a:lnTo>
                  <a:lnTo>
                    <a:pt x="129" y="110"/>
                  </a:lnTo>
                  <a:lnTo>
                    <a:pt x="110" y="125"/>
                  </a:lnTo>
                  <a:lnTo>
                    <a:pt x="94" y="140"/>
                  </a:lnTo>
                  <a:lnTo>
                    <a:pt x="79" y="156"/>
                  </a:lnTo>
                  <a:lnTo>
                    <a:pt x="64" y="173"/>
                  </a:lnTo>
                  <a:lnTo>
                    <a:pt x="51" y="190"/>
                  </a:lnTo>
                  <a:lnTo>
                    <a:pt x="40" y="207"/>
                  </a:lnTo>
                  <a:lnTo>
                    <a:pt x="30" y="226"/>
                  </a:lnTo>
                  <a:lnTo>
                    <a:pt x="21" y="242"/>
                  </a:lnTo>
                  <a:lnTo>
                    <a:pt x="13" y="261"/>
                  </a:lnTo>
                  <a:lnTo>
                    <a:pt x="8" y="280"/>
                  </a:lnTo>
                  <a:lnTo>
                    <a:pt x="4" y="296"/>
                  </a:lnTo>
                  <a:lnTo>
                    <a:pt x="4" y="296"/>
                  </a:lnTo>
                  <a:lnTo>
                    <a:pt x="0" y="319"/>
                  </a:lnTo>
                  <a:lnTo>
                    <a:pt x="2" y="338"/>
                  </a:lnTo>
                  <a:lnTo>
                    <a:pt x="2" y="338"/>
                  </a:lnTo>
                  <a:lnTo>
                    <a:pt x="4" y="347"/>
                  </a:lnTo>
                  <a:lnTo>
                    <a:pt x="8" y="354"/>
                  </a:lnTo>
                  <a:lnTo>
                    <a:pt x="17" y="371"/>
                  </a:lnTo>
                  <a:lnTo>
                    <a:pt x="32" y="386"/>
                  </a:lnTo>
                  <a:lnTo>
                    <a:pt x="49" y="403"/>
                  </a:lnTo>
                  <a:lnTo>
                    <a:pt x="260" y="608"/>
                  </a:lnTo>
                  <a:lnTo>
                    <a:pt x="260" y="608"/>
                  </a:lnTo>
                  <a:lnTo>
                    <a:pt x="273" y="584"/>
                  </a:lnTo>
                  <a:lnTo>
                    <a:pt x="288" y="561"/>
                  </a:lnTo>
                  <a:lnTo>
                    <a:pt x="304" y="539"/>
                  </a:lnTo>
                  <a:lnTo>
                    <a:pt x="325" y="520"/>
                  </a:lnTo>
                  <a:lnTo>
                    <a:pt x="346" y="504"/>
                  </a:lnTo>
                  <a:lnTo>
                    <a:pt x="370" y="487"/>
                  </a:lnTo>
                  <a:lnTo>
                    <a:pt x="394" y="472"/>
                  </a:lnTo>
                  <a:lnTo>
                    <a:pt x="420" y="461"/>
                  </a:lnTo>
                  <a:lnTo>
                    <a:pt x="448" y="449"/>
                  </a:lnTo>
                  <a:lnTo>
                    <a:pt x="476" y="440"/>
                  </a:lnTo>
                  <a:lnTo>
                    <a:pt x="504" y="433"/>
                  </a:lnTo>
                  <a:lnTo>
                    <a:pt x="534" y="427"/>
                  </a:lnTo>
                  <a:lnTo>
                    <a:pt x="562" y="421"/>
                  </a:lnTo>
                  <a:lnTo>
                    <a:pt x="590" y="420"/>
                  </a:lnTo>
                  <a:lnTo>
                    <a:pt x="618" y="420"/>
                  </a:lnTo>
                  <a:lnTo>
                    <a:pt x="644" y="420"/>
                  </a:lnTo>
                  <a:lnTo>
                    <a:pt x="644" y="42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7" name="îsľíḑe"/>
            <p:cNvSpPr>
              <a:spLocks/>
            </p:cNvSpPr>
            <p:nvPr/>
          </p:nvSpPr>
          <p:spPr bwMode="auto">
            <a:xfrm>
              <a:off x="2140138" y="3593659"/>
              <a:ext cx="327030" cy="309847"/>
            </a:xfrm>
            <a:custGeom>
              <a:avLst/>
              <a:gdLst>
                <a:gd name="T0" fmla="*/ 293 w 726"/>
                <a:gd name="T1" fmla="*/ 690 h 690"/>
                <a:gd name="T2" fmla="*/ 273 w 726"/>
                <a:gd name="T3" fmla="*/ 679 h 690"/>
                <a:gd name="T4" fmla="*/ 41 w 726"/>
                <a:gd name="T5" fmla="*/ 455 h 690"/>
                <a:gd name="T6" fmla="*/ 11 w 726"/>
                <a:gd name="T7" fmla="*/ 412 h 690"/>
                <a:gd name="T8" fmla="*/ 2 w 726"/>
                <a:gd name="T9" fmla="*/ 386 h 690"/>
                <a:gd name="T10" fmla="*/ 2 w 726"/>
                <a:gd name="T11" fmla="*/ 345 h 690"/>
                <a:gd name="T12" fmla="*/ 10 w 726"/>
                <a:gd name="T13" fmla="*/ 308 h 690"/>
                <a:gd name="T14" fmla="*/ 36 w 726"/>
                <a:gd name="T15" fmla="*/ 242 h 690"/>
                <a:gd name="T16" fmla="*/ 77 w 726"/>
                <a:gd name="T17" fmla="*/ 184 h 690"/>
                <a:gd name="T18" fmla="*/ 129 w 726"/>
                <a:gd name="T19" fmla="*/ 130 h 690"/>
                <a:gd name="T20" fmla="*/ 194 w 726"/>
                <a:gd name="T21" fmla="*/ 86 h 690"/>
                <a:gd name="T22" fmla="*/ 271 w 726"/>
                <a:gd name="T23" fmla="*/ 46 h 690"/>
                <a:gd name="T24" fmla="*/ 351 w 726"/>
                <a:gd name="T25" fmla="*/ 18 h 690"/>
                <a:gd name="T26" fmla="*/ 424 w 726"/>
                <a:gd name="T27" fmla="*/ 2 h 690"/>
                <a:gd name="T28" fmla="*/ 471 w 726"/>
                <a:gd name="T29" fmla="*/ 0 h 690"/>
                <a:gd name="T30" fmla="*/ 549 w 726"/>
                <a:gd name="T31" fmla="*/ 9 h 690"/>
                <a:gd name="T32" fmla="*/ 618 w 726"/>
                <a:gd name="T33" fmla="*/ 30 h 690"/>
                <a:gd name="T34" fmla="*/ 681 w 726"/>
                <a:gd name="T35" fmla="*/ 65 h 690"/>
                <a:gd name="T36" fmla="*/ 704 w 726"/>
                <a:gd name="T37" fmla="*/ 93 h 690"/>
                <a:gd name="T38" fmla="*/ 719 w 726"/>
                <a:gd name="T39" fmla="*/ 128 h 690"/>
                <a:gd name="T40" fmla="*/ 726 w 726"/>
                <a:gd name="T41" fmla="*/ 177 h 690"/>
                <a:gd name="T42" fmla="*/ 726 w 726"/>
                <a:gd name="T43" fmla="*/ 457 h 690"/>
                <a:gd name="T44" fmla="*/ 726 w 726"/>
                <a:gd name="T45" fmla="*/ 468 h 690"/>
                <a:gd name="T46" fmla="*/ 715 w 726"/>
                <a:gd name="T47" fmla="*/ 490 h 690"/>
                <a:gd name="T48" fmla="*/ 694 w 726"/>
                <a:gd name="T49" fmla="*/ 502 h 690"/>
                <a:gd name="T50" fmla="*/ 685 w 726"/>
                <a:gd name="T51" fmla="*/ 502 h 690"/>
                <a:gd name="T52" fmla="*/ 683 w 726"/>
                <a:gd name="T53" fmla="*/ 502 h 690"/>
                <a:gd name="T54" fmla="*/ 635 w 726"/>
                <a:gd name="T55" fmla="*/ 502 h 690"/>
                <a:gd name="T56" fmla="*/ 562 w 726"/>
                <a:gd name="T57" fmla="*/ 511 h 690"/>
                <a:gd name="T58" fmla="*/ 491 w 726"/>
                <a:gd name="T59" fmla="*/ 533 h 690"/>
                <a:gd name="T60" fmla="*/ 428 w 726"/>
                <a:gd name="T61" fmla="*/ 565 h 690"/>
                <a:gd name="T62" fmla="*/ 375 w 726"/>
                <a:gd name="T63" fmla="*/ 610 h 690"/>
                <a:gd name="T64" fmla="*/ 340 w 726"/>
                <a:gd name="T65" fmla="*/ 666 h 690"/>
                <a:gd name="T66" fmla="*/ 329 w 726"/>
                <a:gd name="T67" fmla="*/ 681 h 690"/>
                <a:gd name="T68" fmla="*/ 310 w 726"/>
                <a:gd name="T69" fmla="*/ 690 h 690"/>
                <a:gd name="T70" fmla="*/ 471 w 726"/>
                <a:gd name="T71" fmla="*/ 82 h 690"/>
                <a:gd name="T72" fmla="*/ 433 w 726"/>
                <a:gd name="T73" fmla="*/ 84 h 690"/>
                <a:gd name="T74" fmla="*/ 303 w 726"/>
                <a:gd name="T75" fmla="*/ 123 h 690"/>
                <a:gd name="T76" fmla="*/ 222 w 726"/>
                <a:gd name="T77" fmla="*/ 166 h 690"/>
                <a:gd name="T78" fmla="*/ 157 w 726"/>
                <a:gd name="T79" fmla="*/ 218 h 690"/>
                <a:gd name="T80" fmla="*/ 120 w 726"/>
                <a:gd name="T81" fmla="*/ 265 h 690"/>
                <a:gd name="T82" fmla="*/ 95 w 726"/>
                <a:gd name="T83" fmla="*/ 313 h 690"/>
                <a:gd name="T84" fmla="*/ 84 w 726"/>
                <a:gd name="T85" fmla="*/ 347 h 690"/>
                <a:gd name="T86" fmla="*/ 84 w 726"/>
                <a:gd name="T87" fmla="*/ 371 h 690"/>
                <a:gd name="T88" fmla="*/ 103 w 726"/>
                <a:gd name="T89" fmla="*/ 401 h 690"/>
                <a:gd name="T90" fmla="*/ 291 w 726"/>
                <a:gd name="T91" fmla="*/ 582 h 690"/>
                <a:gd name="T92" fmla="*/ 342 w 726"/>
                <a:gd name="T93" fmla="*/ 528 h 690"/>
                <a:gd name="T94" fmla="*/ 403 w 726"/>
                <a:gd name="T95" fmla="*/ 485 h 690"/>
                <a:gd name="T96" fmla="*/ 472 w 726"/>
                <a:gd name="T97" fmla="*/ 451 h 690"/>
                <a:gd name="T98" fmla="*/ 545 w 726"/>
                <a:gd name="T99" fmla="*/ 431 h 690"/>
                <a:gd name="T100" fmla="*/ 644 w 726"/>
                <a:gd name="T101" fmla="*/ 420 h 690"/>
                <a:gd name="T102" fmla="*/ 642 w 726"/>
                <a:gd name="T103" fmla="*/ 164 h 690"/>
                <a:gd name="T104" fmla="*/ 631 w 726"/>
                <a:gd name="T105" fmla="*/ 132 h 690"/>
                <a:gd name="T106" fmla="*/ 616 w 726"/>
                <a:gd name="T107" fmla="*/ 119 h 690"/>
                <a:gd name="T108" fmla="*/ 590 w 726"/>
                <a:gd name="T109" fmla="*/ 108 h 690"/>
                <a:gd name="T110" fmla="*/ 502 w 726"/>
                <a:gd name="T111" fmla="*/ 84 h 6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26" h="690">
                  <a:moveTo>
                    <a:pt x="301" y="690"/>
                  </a:moveTo>
                  <a:lnTo>
                    <a:pt x="301" y="690"/>
                  </a:lnTo>
                  <a:lnTo>
                    <a:pt x="293" y="690"/>
                  </a:lnTo>
                  <a:lnTo>
                    <a:pt x="286" y="688"/>
                  </a:lnTo>
                  <a:lnTo>
                    <a:pt x="278" y="685"/>
                  </a:lnTo>
                  <a:lnTo>
                    <a:pt x="273" y="679"/>
                  </a:lnTo>
                  <a:lnTo>
                    <a:pt x="60" y="474"/>
                  </a:lnTo>
                  <a:lnTo>
                    <a:pt x="60" y="474"/>
                  </a:lnTo>
                  <a:lnTo>
                    <a:pt x="41" y="455"/>
                  </a:lnTo>
                  <a:lnTo>
                    <a:pt x="25" y="434"/>
                  </a:lnTo>
                  <a:lnTo>
                    <a:pt x="17" y="423"/>
                  </a:lnTo>
                  <a:lnTo>
                    <a:pt x="11" y="412"/>
                  </a:lnTo>
                  <a:lnTo>
                    <a:pt x="6" y="401"/>
                  </a:lnTo>
                  <a:lnTo>
                    <a:pt x="2" y="386"/>
                  </a:lnTo>
                  <a:lnTo>
                    <a:pt x="2" y="386"/>
                  </a:lnTo>
                  <a:lnTo>
                    <a:pt x="0" y="373"/>
                  </a:lnTo>
                  <a:lnTo>
                    <a:pt x="0" y="360"/>
                  </a:lnTo>
                  <a:lnTo>
                    <a:pt x="2" y="345"/>
                  </a:lnTo>
                  <a:lnTo>
                    <a:pt x="4" y="330"/>
                  </a:lnTo>
                  <a:lnTo>
                    <a:pt x="4" y="330"/>
                  </a:lnTo>
                  <a:lnTo>
                    <a:pt x="10" y="308"/>
                  </a:lnTo>
                  <a:lnTo>
                    <a:pt x="17" y="285"/>
                  </a:lnTo>
                  <a:lnTo>
                    <a:pt x="26" y="265"/>
                  </a:lnTo>
                  <a:lnTo>
                    <a:pt x="36" y="242"/>
                  </a:lnTo>
                  <a:lnTo>
                    <a:pt x="49" y="222"/>
                  </a:lnTo>
                  <a:lnTo>
                    <a:pt x="62" y="203"/>
                  </a:lnTo>
                  <a:lnTo>
                    <a:pt x="77" y="184"/>
                  </a:lnTo>
                  <a:lnTo>
                    <a:pt x="92" y="166"/>
                  </a:lnTo>
                  <a:lnTo>
                    <a:pt x="110" y="149"/>
                  </a:lnTo>
                  <a:lnTo>
                    <a:pt x="129" y="130"/>
                  </a:lnTo>
                  <a:lnTo>
                    <a:pt x="150" y="115"/>
                  </a:lnTo>
                  <a:lnTo>
                    <a:pt x="172" y="100"/>
                  </a:lnTo>
                  <a:lnTo>
                    <a:pt x="194" y="86"/>
                  </a:lnTo>
                  <a:lnTo>
                    <a:pt x="219" y="71"/>
                  </a:lnTo>
                  <a:lnTo>
                    <a:pt x="245" y="58"/>
                  </a:lnTo>
                  <a:lnTo>
                    <a:pt x="271" y="46"/>
                  </a:lnTo>
                  <a:lnTo>
                    <a:pt x="271" y="46"/>
                  </a:lnTo>
                  <a:lnTo>
                    <a:pt x="325" y="26"/>
                  </a:lnTo>
                  <a:lnTo>
                    <a:pt x="351" y="18"/>
                  </a:lnTo>
                  <a:lnTo>
                    <a:pt x="377" y="11"/>
                  </a:lnTo>
                  <a:lnTo>
                    <a:pt x="401" y="5"/>
                  </a:lnTo>
                  <a:lnTo>
                    <a:pt x="424" y="2"/>
                  </a:lnTo>
                  <a:lnTo>
                    <a:pt x="448" y="0"/>
                  </a:lnTo>
                  <a:lnTo>
                    <a:pt x="471" y="0"/>
                  </a:lnTo>
                  <a:lnTo>
                    <a:pt x="471" y="0"/>
                  </a:lnTo>
                  <a:lnTo>
                    <a:pt x="491" y="0"/>
                  </a:lnTo>
                  <a:lnTo>
                    <a:pt x="512" y="2"/>
                  </a:lnTo>
                  <a:lnTo>
                    <a:pt x="549" y="9"/>
                  </a:lnTo>
                  <a:lnTo>
                    <a:pt x="584" y="18"/>
                  </a:lnTo>
                  <a:lnTo>
                    <a:pt x="618" y="30"/>
                  </a:lnTo>
                  <a:lnTo>
                    <a:pt x="618" y="30"/>
                  </a:lnTo>
                  <a:lnTo>
                    <a:pt x="644" y="41"/>
                  </a:lnTo>
                  <a:lnTo>
                    <a:pt x="665" y="52"/>
                  </a:lnTo>
                  <a:lnTo>
                    <a:pt x="681" y="65"/>
                  </a:lnTo>
                  <a:lnTo>
                    <a:pt x="696" y="82"/>
                  </a:lnTo>
                  <a:lnTo>
                    <a:pt x="696" y="82"/>
                  </a:lnTo>
                  <a:lnTo>
                    <a:pt x="704" y="93"/>
                  </a:lnTo>
                  <a:lnTo>
                    <a:pt x="709" y="104"/>
                  </a:lnTo>
                  <a:lnTo>
                    <a:pt x="715" y="117"/>
                  </a:lnTo>
                  <a:lnTo>
                    <a:pt x="719" y="128"/>
                  </a:lnTo>
                  <a:lnTo>
                    <a:pt x="724" y="153"/>
                  </a:lnTo>
                  <a:lnTo>
                    <a:pt x="726" y="177"/>
                  </a:lnTo>
                  <a:lnTo>
                    <a:pt x="726" y="177"/>
                  </a:lnTo>
                  <a:lnTo>
                    <a:pt x="726" y="181"/>
                  </a:lnTo>
                  <a:lnTo>
                    <a:pt x="726" y="457"/>
                  </a:lnTo>
                  <a:lnTo>
                    <a:pt x="726" y="457"/>
                  </a:lnTo>
                  <a:lnTo>
                    <a:pt x="726" y="461"/>
                  </a:lnTo>
                  <a:lnTo>
                    <a:pt x="726" y="461"/>
                  </a:lnTo>
                  <a:lnTo>
                    <a:pt x="726" y="468"/>
                  </a:lnTo>
                  <a:lnTo>
                    <a:pt x="724" y="477"/>
                  </a:lnTo>
                  <a:lnTo>
                    <a:pt x="721" y="483"/>
                  </a:lnTo>
                  <a:lnTo>
                    <a:pt x="715" y="490"/>
                  </a:lnTo>
                  <a:lnTo>
                    <a:pt x="709" y="494"/>
                  </a:lnTo>
                  <a:lnTo>
                    <a:pt x="702" y="498"/>
                  </a:lnTo>
                  <a:lnTo>
                    <a:pt x="694" y="502"/>
                  </a:lnTo>
                  <a:lnTo>
                    <a:pt x="685" y="502"/>
                  </a:lnTo>
                  <a:lnTo>
                    <a:pt x="685" y="502"/>
                  </a:lnTo>
                  <a:lnTo>
                    <a:pt x="685" y="502"/>
                  </a:lnTo>
                  <a:lnTo>
                    <a:pt x="685" y="502"/>
                  </a:lnTo>
                  <a:lnTo>
                    <a:pt x="683" y="502"/>
                  </a:lnTo>
                  <a:lnTo>
                    <a:pt x="683" y="502"/>
                  </a:lnTo>
                  <a:lnTo>
                    <a:pt x="659" y="502"/>
                  </a:lnTo>
                  <a:lnTo>
                    <a:pt x="659" y="502"/>
                  </a:lnTo>
                  <a:lnTo>
                    <a:pt x="635" y="502"/>
                  </a:lnTo>
                  <a:lnTo>
                    <a:pt x="612" y="504"/>
                  </a:lnTo>
                  <a:lnTo>
                    <a:pt x="586" y="507"/>
                  </a:lnTo>
                  <a:lnTo>
                    <a:pt x="562" y="511"/>
                  </a:lnTo>
                  <a:lnTo>
                    <a:pt x="538" y="517"/>
                  </a:lnTo>
                  <a:lnTo>
                    <a:pt x="515" y="524"/>
                  </a:lnTo>
                  <a:lnTo>
                    <a:pt x="491" y="533"/>
                  </a:lnTo>
                  <a:lnTo>
                    <a:pt x="469" y="543"/>
                  </a:lnTo>
                  <a:lnTo>
                    <a:pt x="448" y="554"/>
                  </a:lnTo>
                  <a:lnTo>
                    <a:pt x="428" y="565"/>
                  </a:lnTo>
                  <a:lnTo>
                    <a:pt x="409" y="580"/>
                  </a:lnTo>
                  <a:lnTo>
                    <a:pt x="390" y="595"/>
                  </a:lnTo>
                  <a:lnTo>
                    <a:pt x="375" y="610"/>
                  </a:lnTo>
                  <a:lnTo>
                    <a:pt x="360" y="627"/>
                  </a:lnTo>
                  <a:lnTo>
                    <a:pt x="349" y="645"/>
                  </a:lnTo>
                  <a:lnTo>
                    <a:pt x="340" y="666"/>
                  </a:lnTo>
                  <a:lnTo>
                    <a:pt x="340" y="666"/>
                  </a:lnTo>
                  <a:lnTo>
                    <a:pt x="334" y="673"/>
                  </a:lnTo>
                  <a:lnTo>
                    <a:pt x="329" y="681"/>
                  </a:lnTo>
                  <a:lnTo>
                    <a:pt x="319" y="686"/>
                  </a:lnTo>
                  <a:lnTo>
                    <a:pt x="310" y="690"/>
                  </a:lnTo>
                  <a:lnTo>
                    <a:pt x="310" y="690"/>
                  </a:lnTo>
                  <a:lnTo>
                    <a:pt x="301" y="690"/>
                  </a:lnTo>
                  <a:lnTo>
                    <a:pt x="301" y="690"/>
                  </a:lnTo>
                  <a:close/>
                  <a:moveTo>
                    <a:pt x="471" y="82"/>
                  </a:moveTo>
                  <a:lnTo>
                    <a:pt x="471" y="82"/>
                  </a:lnTo>
                  <a:lnTo>
                    <a:pt x="452" y="82"/>
                  </a:lnTo>
                  <a:lnTo>
                    <a:pt x="433" y="84"/>
                  </a:lnTo>
                  <a:lnTo>
                    <a:pt x="392" y="91"/>
                  </a:lnTo>
                  <a:lnTo>
                    <a:pt x="349" y="104"/>
                  </a:lnTo>
                  <a:lnTo>
                    <a:pt x="303" y="123"/>
                  </a:lnTo>
                  <a:lnTo>
                    <a:pt x="303" y="123"/>
                  </a:lnTo>
                  <a:lnTo>
                    <a:pt x="260" y="143"/>
                  </a:lnTo>
                  <a:lnTo>
                    <a:pt x="222" y="166"/>
                  </a:lnTo>
                  <a:lnTo>
                    <a:pt x="187" y="192"/>
                  </a:lnTo>
                  <a:lnTo>
                    <a:pt x="172" y="205"/>
                  </a:lnTo>
                  <a:lnTo>
                    <a:pt x="157" y="218"/>
                  </a:lnTo>
                  <a:lnTo>
                    <a:pt x="144" y="233"/>
                  </a:lnTo>
                  <a:lnTo>
                    <a:pt x="131" y="248"/>
                  </a:lnTo>
                  <a:lnTo>
                    <a:pt x="120" y="265"/>
                  </a:lnTo>
                  <a:lnTo>
                    <a:pt x="110" y="280"/>
                  </a:lnTo>
                  <a:lnTo>
                    <a:pt x="103" y="296"/>
                  </a:lnTo>
                  <a:lnTo>
                    <a:pt x="95" y="313"/>
                  </a:lnTo>
                  <a:lnTo>
                    <a:pt x="90" y="330"/>
                  </a:lnTo>
                  <a:lnTo>
                    <a:pt x="84" y="347"/>
                  </a:lnTo>
                  <a:lnTo>
                    <a:pt x="84" y="347"/>
                  </a:lnTo>
                  <a:lnTo>
                    <a:pt x="82" y="362"/>
                  </a:lnTo>
                  <a:lnTo>
                    <a:pt x="84" y="371"/>
                  </a:lnTo>
                  <a:lnTo>
                    <a:pt x="84" y="371"/>
                  </a:lnTo>
                  <a:lnTo>
                    <a:pt x="86" y="380"/>
                  </a:lnTo>
                  <a:lnTo>
                    <a:pt x="94" y="390"/>
                  </a:lnTo>
                  <a:lnTo>
                    <a:pt x="103" y="401"/>
                  </a:lnTo>
                  <a:lnTo>
                    <a:pt x="118" y="414"/>
                  </a:lnTo>
                  <a:lnTo>
                    <a:pt x="291" y="582"/>
                  </a:lnTo>
                  <a:lnTo>
                    <a:pt x="291" y="582"/>
                  </a:lnTo>
                  <a:lnTo>
                    <a:pt x="306" y="563"/>
                  </a:lnTo>
                  <a:lnTo>
                    <a:pt x="323" y="545"/>
                  </a:lnTo>
                  <a:lnTo>
                    <a:pt x="342" y="528"/>
                  </a:lnTo>
                  <a:lnTo>
                    <a:pt x="360" y="513"/>
                  </a:lnTo>
                  <a:lnTo>
                    <a:pt x="381" y="498"/>
                  </a:lnTo>
                  <a:lnTo>
                    <a:pt x="403" y="485"/>
                  </a:lnTo>
                  <a:lnTo>
                    <a:pt x="426" y="472"/>
                  </a:lnTo>
                  <a:lnTo>
                    <a:pt x="448" y="462"/>
                  </a:lnTo>
                  <a:lnTo>
                    <a:pt x="472" y="451"/>
                  </a:lnTo>
                  <a:lnTo>
                    <a:pt x="497" y="444"/>
                  </a:lnTo>
                  <a:lnTo>
                    <a:pt x="521" y="436"/>
                  </a:lnTo>
                  <a:lnTo>
                    <a:pt x="545" y="431"/>
                  </a:lnTo>
                  <a:lnTo>
                    <a:pt x="571" y="427"/>
                  </a:lnTo>
                  <a:lnTo>
                    <a:pt x="596" y="423"/>
                  </a:lnTo>
                  <a:lnTo>
                    <a:pt x="644" y="420"/>
                  </a:lnTo>
                  <a:lnTo>
                    <a:pt x="644" y="183"/>
                  </a:lnTo>
                  <a:lnTo>
                    <a:pt x="644" y="183"/>
                  </a:lnTo>
                  <a:lnTo>
                    <a:pt x="642" y="164"/>
                  </a:lnTo>
                  <a:lnTo>
                    <a:pt x="638" y="151"/>
                  </a:lnTo>
                  <a:lnTo>
                    <a:pt x="635" y="140"/>
                  </a:lnTo>
                  <a:lnTo>
                    <a:pt x="631" y="132"/>
                  </a:lnTo>
                  <a:lnTo>
                    <a:pt x="631" y="132"/>
                  </a:lnTo>
                  <a:lnTo>
                    <a:pt x="624" y="125"/>
                  </a:lnTo>
                  <a:lnTo>
                    <a:pt x="616" y="119"/>
                  </a:lnTo>
                  <a:lnTo>
                    <a:pt x="603" y="114"/>
                  </a:lnTo>
                  <a:lnTo>
                    <a:pt x="590" y="108"/>
                  </a:lnTo>
                  <a:lnTo>
                    <a:pt x="590" y="108"/>
                  </a:lnTo>
                  <a:lnTo>
                    <a:pt x="560" y="97"/>
                  </a:lnTo>
                  <a:lnTo>
                    <a:pt x="532" y="89"/>
                  </a:lnTo>
                  <a:lnTo>
                    <a:pt x="502" y="84"/>
                  </a:lnTo>
                  <a:lnTo>
                    <a:pt x="471" y="82"/>
                  </a:lnTo>
                  <a:lnTo>
                    <a:pt x="471" y="8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8" name="íşľíḋè"/>
            <p:cNvSpPr>
              <a:spLocks/>
            </p:cNvSpPr>
            <p:nvPr/>
          </p:nvSpPr>
          <p:spPr bwMode="auto">
            <a:xfrm>
              <a:off x="2275274" y="3800522"/>
              <a:ext cx="172974" cy="154924"/>
            </a:xfrm>
            <a:custGeom>
              <a:avLst/>
              <a:gdLst>
                <a:gd name="T0" fmla="*/ 382 w 384"/>
                <a:gd name="T1" fmla="*/ 237 h 347"/>
                <a:gd name="T2" fmla="*/ 382 w 384"/>
                <a:gd name="T3" fmla="*/ 237 h 347"/>
                <a:gd name="T4" fmla="*/ 384 w 384"/>
                <a:gd name="T5" fmla="*/ 220 h 347"/>
                <a:gd name="T6" fmla="*/ 384 w 384"/>
                <a:gd name="T7" fmla="*/ 203 h 347"/>
                <a:gd name="T8" fmla="*/ 384 w 384"/>
                <a:gd name="T9" fmla="*/ 0 h 347"/>
                <a:gd name="T10" fmla="*/ 384 w 384"/>
                <a:gd name="T11" fmla="*/ 0 h 347"/>
                <a:gd name="T12" fmla="*/ 358 w 384"/>
                <a:gd name="T13" fmla="*/ 0 h 347"/>
                <a:gd name="T14" fmla="*/ 330 w 384"/>
                <a:gd name="T15" fmla="*/ 0 h 347"/>
                <a:gd name="T16" fmla="*/ 302 w 384"/>
                <a:gd name="T17" fmla="*/ 1 h 347"/>
                <a:gd name="T18" fmla="*/ 274 w 384"/>
                <a:gd name="T19" fmla="*/ 7 h 347"/>
                <a:gd name="T20" fmla="*/ 244 w 384"/>
                <a:gd name="T21" fmla="*/ 13 h 347"/>
                <a:gd name="T22" fmla="*/ 216 w 384"/>
                <a:gd name="T23" fmla="*/ 20 h 347"/>
                <a:gd name="T24" fmla="*/ 188 w 384"/>
                <a:gd name="T25" fmla="*/ 29 h 347"/>
                <a:gd name="T26" fmla="*/ 160 w 384"/>
                <a:gd name="T27" fmla="*/ 41 h 347"/>
                <a:gd name="T28" fmla="*/ 134 w 384"/>
                <a:gd name="T29" fmla="*/ 52 h 347"/>
                <a:gd name="T30" fmla="*/ 110 w 384"/>
                <a:gd name="T31" fmla="*/ 67 h 347"/>
                <a:gd name="T32" fmla="*/ 86 w 384"/>
                <a:gd name="T33" fmla="*/ 84 h 347"/>
                <a:gd name="T34" fmla="*/ 65 w 384"/>
                <a:gd name="T35" fmla="*/ 100 h 347"/>
                <a:gd name="T36" fmla="*/ 44 w 384"/>
                <a:gd name="T37" fmla="*/ 119 h 347"/>
                <a:gd name="T38" fmla="*/ 28 w 384"/>
                <a:gd name="T39" fmla="*/ 141 h 347"/>
                <a:gd name="T40" fmla="*/ 13 w 384"/>
                <a:gd name="T41" fmla="*/ 164 h 347"/>
                <a:gd name="T42" fmla="*/ 0 w 384"/>
                <a:gd name="T43" fmla="*/ 188 h 347"/>
                <a:gd name="T44" fmla="*/ 0 w 384"/>
                <a:gd name="T45" fmla="*/ 188 h 347"/>
                <a:gd name="T46" fmla="*/ 130 w 384"/>
                <a:gd name="T47" fmla="*/ 308 h 347"/>
                <a:gd name="T48" fmla="*/ 130 w 384"/>
                <a:gd name="T49" fmla="*/ 308 h 347"/>
                <a:gd name="T50" fmla="*/ 145 w 384"/>
                <a:gd name="T51" fmla="*/ 321 h 347"/>
                <a:gd name="T52" fmla="*/ 164 w 384"/>
                <a:gd name="T53" fmla="*/ 332 h 347"/>
                <a:gd name="T54" fmla="*/ 183 w 384"/>
                <a:gd name="T55" fmla="*/ 339 h 347"/>
                <a:gd name="T56" fmla="*/ 201 w 384"/>
                <a:gd name="T57" fmla="*/ 345 h 347"/>
                <a:gd name="T58" fmla="*/ 220 w 384"/>
                <a:gd name="T59" fmla="*/ 347 h 347"/>
                <a:gd name="T60" fmla="*/ 240 w 384"/>
                <a:gd name="T61" fmla="*/ 347 h 347"/>
                <a:gd name="T62" fmla="*/ 261 w 384"/>
                <a:gd name="T63" fmla="*/ 345 h 347"/>
                <a:gd name="T64" fmla="*/ 280 w 384"/>
                <a:gd name="T65" fmla="*/ 341 h 347"/>
                <a:gd name="T66" fmla="*/ 298 w 384"/>
                <a:gd name="T67" fmla="*/ 334 h 347"/>
                <a:gd name="T68" fmla="*/ 315 w 384"/>
                <a:gd name="T69" fmla="*/ 326 h 347"/>
                <a:gd name="T70" fmla="*/ 332 w 384"/>
                <a:gd name="T71" fmla="*/ 315 h 347"/>
                <a:gd name="T72" fmla="*/ 347 w 384"/>
                <a:gd name="T73" fmla="*/ 302 h 347"/>
                <a:gd name="T74" fmla="*/ 360 w 384"/>
                <a:gd name="T75" fmla="*/ 289 h 347"/>
                <a:gd name="T76" fmla="*/ 369 w 384"/>
                <a:gd name="T77" fmla="*/ 272 h 347"/>
                <a:gd name="T78" fmla="*/ 377 w 384"/>
                <a:gd name="T79" fmla="*/ 255 h 347"/>
                <a:gd name="T80" fmla="*/ 382 w 384"/>
                <a:gd name="T81" fmla="*/ 237 h 347"/>
                <a:gd name="T82" fmla="*/ 382 w 384"/>
                <a:gd name="T83" fmla="*/ 237 h 3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384" h="347">
                  <a:moveTo>
                    <a:pt x="382" y="237"/>
                  </a:moveTo>
                  <a:lnTo>
                    <a:pt x="382" y="237"/>
                  </a:lnTo>
                  <a:lnTo>
                    <a:pt x="384" y="220"/>
                  </a:lnTo>
                  <a:lnTo>
                    <a:pt x="384" y="203"/>
                  </a:lnTo>
                  <a:lnTo>
                    <a:pt x="384" y="0"/>
                  </a:lnTo>
                  <a:lnTo>
                    <a:pt x="384" y="0"/>
                  </a:lnTo>
                  <a:lnTo>
                    <a:pt x="358" y="0"/>
                  </a:lnTo>
                  <a:lnTo>
                    <a:pt x="330" y="0"/>
                  </a:lnTo>
                  <a:lnTo>
                    <a:pt x="302" y="1"/>
                  </a:lnTo>
                  <a:lnTo>
                    <a:pt x="274" y="7"/>
                  </a:lnTo>
                  <a:lnTo>
                    <a:pt x="244" y="13"/>
                  </a:lnTo>
                  <a:lnTo>
                    <a:pt x="216" y="20"/>
                  </a:lnTo>
                  <a:lnTo>
                    <a:pt x="188" y="29"/>
                  </a:lnTo>
                  <a:lnTo>
                    <a:pt x="160" y="41"/>
                  </a:lnTo>
                  <a:lnTo>
                    <a:pt x="134" y="52"/>
                  </a:lnTo>
                  <a:lnTo>
                    <a:pt x="110" y="67"/>
                  </a:lnTo>
                  <a:lnTo>
                    <a:pt x="86" y="84"/>
                  </a:lnTo>
                  <a:lnTo>
                    <a:pt x="65" y="100"/>
                  </a:lnTo>
                  <a:lnTo>
                    <a:pt x="44" y="119"/>
                  </a:lnTo>
                  <a:lnTo>
                    <a:pt x="28" y="141"/>
                  </a:lnTo>
                  <a:lnTo>
                    <a:pt x="13" y="164"/>
                  </a:lnTo>
                  <a:lnTo>
                    <a:pt x="0" y="188"/>
                  </a:lnTo>
                  <a:lnTo>
                    <a:pt x="0" y="188"/>
                  </a:lnTo>
                  <a:lnTo>
                    <a:pt x="130" y="308"/>
                  </a:lnTo>
                  <a:lnTo>
                    <a:pt x="130" y="308"/>
                  </a:lnTo>
                  <a:lnTo>
                    <a:pt x="145" y="321"/>
                  </a:lnTo>
                  <a:lnTo>
                    <a:pt x="164" y="332"/>
                  </a:lnTo>
                  <a:lnTo>
                    <a:pt x="183" y="339"/>
                  </a:lnTo>
                  <a:lnTo>
                    <a:pt x="201" y="345"/>
                  </a:lnTo>
                  <a:lnTo>
                    <a:pt x="220" y="347"/>
                  </a:lnTo>
                  <a:lnTo>
                    <a:pt x="240" y="347"/>
                  </a:lnTo>
                  <a:lnTo>
                    <a:pt x="261" y="345"/>
                  </a:lnTo>
                  <a:lnTo>
                    <a:pt x="280" y="341"/>
                  </a:lnTo>
                  <a:lnTo>
                    <a:pt x="298" y="334"/>
                  </a:lnTo>
                  <a:lnTo>
                    <a:pt x="315" y="326"/>
                  </a:lnTo>
                  <a:lnTo>
                    <a:pt x="332" y="315"/>
                  </a:lnTo>
                  <a:lnTo>
                    <a:pt x="347" y="302"/>
                  </a:lnTo>
                  <a:lnTo>
                    <a:pt x="360" y="289"/>
                  </a:lnTo>
                  <a:lnTo>
                    <a:pt x="369" y="272"/>
                  </a:lnTo>
                  <a:lnTo>
                    <a:pt x="377" y="255"/>
                  </a:lnTo>
                  <a:lnTo>
                    <a:pt x="382" y="237"/>
                  </a:lnTo>
                  <a:lnTo>
                    <a:pt x="382" y="237"/>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59" name="ïṩ1îde"/>
            <p:cNvSpPr>
              <a:spLocks/>
            </p:cNvSpPr>
            <p:nvPr/>
          </p:nvSpPr>
          <p:spPr bwMode="auto">
            <a:xfrm>
              <a:off x="2256355" y="3780821"/>
              <a:ext cx="210813" cy="193430"/>
            </a:xfrm>
            <a:custGeom>
              <a:avLst/>
              <a:gdLst>
                <a:gd name="T0" fmla="*/ 274 w 466"/>
                <a:gd name="T1" fmla="*/ 431 h 431"/>
                <a:gd name="T2" fmla="*/ 255 w 466"/>
                <a:gd name="T3" fmla="*/ 431 h 431"/>
                <a:gd name="T4" fmla="*/ 218 w 466"/>
                <a:gd name="T5" fmla="*/ 423 h 431"/>
                <a:gd name="T6" fmla="*/ 184 w 466"/>
                <a:gd name="T7" fmla="*/ 410 h 431"/>
                <a:gd name="T8" fmla="*/ 155 w 466"/>
                <a:gd name="T9" fmla="*/ 392 h 431"/>
                <a:gd name="T10" fmla="*/ 141 w 466"/>
                <a:gd name="T11" fmla="*/ 380 h 431"/>
                <a:gd name="T12" fmla="*/ 15 w 466"/>
                <a:gd name="T13" fmla="*/ 263 h 431"/>
                <a:gd name="T14" fmla="*/ 2 w 466"/>
                <a:gd name="T15" fmla="*/ 240 h 431"/>
                <a:gd name="T16" fmla="*/ 3 w 466"/>
                <a:gd name="T17" fmla="*/ 216 h 431"/>
                <a:gd name="T18" fmla="*/ 16 w 466"/>
                <a:gd name="T19" fmla="*/ 190 h 431"/>
                <a:gd name="T20" fmla="*/ 50 w 466"/>
                <a:gd name="T21" fmla="*/ 142 h 431"/>
                <a:gd name="T22" fmla="*/ 91 w 466"/>
                <a:gd name="T23" fmla="*/ 100 h 431"/>
                <a:gd name="T24" fmla="*/ 141 w 466"/>
                <a:gd name="T25" fmla="*/ 67 h 431"/>
                <a:gd name="T26" fmla="*/ 196 w 466"/>
                <a:gd name="T27" fmla="*/ 41 h 431"/>
                <a:gd name="T28" fmla="*/ 253 w 466"/>
                <a:gd name="T29" fmla="*/ 20 h 431"/>
                <a:gd name="T30" fmla="*/ 313 w 466"/>
                <a:gd name="T31" fmla="*/ 7 h 431"/>
                <a:gd name="T32" fmla="*/ 371 w 466"/>
                <a:gd name="T33" fmla="*/ 2 h 431"/>
                <a:gd name="T34" fmla="*/ 399 w 466"/>
                <a:gd name="T35" fmla="*/ 0 h 431"/>
                <a:gd name="T36" fmla="*/ 427 w 466"/>
                <a:gd name="T37" fmla="*/ 2 h 431"/>
                <a:gd name="T38" fmla="*/ 444 w 466"/>
                <a:gd name="T39" fmla="*/ 5 h 431"/>
                <a:gd name="T40" fmla="*/ 455 w 466"/>
                <a:gd name="T41" fmla="*/ 15 h 431"/>
                <a:gd name="T42" fmla="*/ 464 w 466"/>
                <a:gd name="T43" fmla="*/ 28 h 431"/>
                <a:gd name="T44" fmla="*/ 466 w 466"/>
                <a:gd name="T45" fmla="*/ 43 h 431"/>
                <a:gd name="T46" fmla="*/ 466 w 466"/>
                <a:gd name="T47" fmla="*/ 246 h 431"/>
                <a:gd name="T48" fmla="*/ 464 w 466"/>
                <a:gd name="T49" fmla="*/ 287 h 431"/>
                <a:gd name="T50" fmla="*/ 461 w 466"/>
                <a:gd name="T51" fmla="*/ 302 h 431"/>
                <a:gd name="T52" fmla="*/ 449 w 466"/>
                <a:gd name="T53" fmla="*/ 332 h 431"/>
                <a:gd name="T54" fmla="*/ 433 w 466"/>
                <a:gd name="T55" fmla="*/ 358 h 431"/>
                <a:gd name="T56" fmla="*/ 410 w 466"/>
                <a:gd name="T57" fmla="*/ 380 h 431"/>
                <a:gd name="T58" fmla="*/ 384 w 466"/>
                <a:gd name="T59" fmla="*/ 399 h 431"/>
                <a:gd name="T60" fmla="*/ 356 w 466"/>
                <a:gd name="T61" fmla="*/ 414 h 431"/>
                <a:gd name="T62" fmla="*/ 324 w 466"/>
                <a:gd name="T63" fmla="*/ 425 h 431"/>
                <a:gd name="T64" fmla="*/ 291 w 466"/>
                <a:gd name="T65" fmla="*/ 431 h 431"/>
                <a:gd name="T66" fmla="*/ 274 w 466"/>
                <a:gd name="T67" fmla="*/ 431 h 431"/>
                <a:gd name="T68" fmla="*/ 93 w 466"/>
                <a:gd name="T69" fmla="*/ 222 h 431"/>
                <a:gd name="T70" fmla="*/ 199 w 466"/>
                <a:gd name="T71" fmla="*/ 321 h 431"/>
                <a:gd name="T72" fmla="*/ 218 w 466"/>
                <a:gd name="T73" fmla="*/ 336 h 431"/>
                <a:gd name="T74" fmla="*/ 238 w 466"/>
                <a:gd name="T75" fmla="*/ 343 h 431"/>
                <a:gd name="T76" fmla="*/ 274 w 466"/>
                <a:gd name="T77" fmla="*/ 349 h 431"/>
                <a:gd name="T78" fmla="*/ 291 w 466"/>
                <a:gd name="T79" fmla="*/ 347 h 431"/>
                <a:gd name="T80" fmla="*/ 326 w 466"/>
                <a:gd name="T81" fmla="*/ 337 h 431"/>
                <a:gd name="T82" fmla="*/ 356 w 466"/>
                <a:gd name="T83" fmla="*/ 319 h 431"/>
                <a:gd name="T84" fmla="*/ 378 w 466"/>
                <a:gd name="T85" fmla="*/ 289 h 431"/>
                <a:gd name="T86" fmla="*/ 384 w 466"/>
                <a:gd name="T87" fmla="*/ 272 h 431"/>
                <a:gd name="T88" fmla="*/ 384 w 466"/>
                <a:gd name="T89" fmla="*/ 250 h 431"/>
                <a:gd name="T90" fmla="*/ 384 w 466"/>
                <a:gd name="T91" fmla="*/ 246 h 431"/>
                <a:gd name="T92" fmla="*/ 384 w 466"/>
                <a:gd name="T93" fmla="*/ 84 h 431"/>
                <a:gd name="T94" fmla="*/ 298 w 466"/>
                <a:gd name="T95" fmla="*/ 95 h 431"/>
                <a:gd name="T96" fmla="*/ 237 w 466"/>
                <a:gd name="T97" fmla="*/ 114 h 431"/>
                <a:gd name="T98" fmla="*/ 197 w 466"/>
                <a:gd name="T99" fmla="*/ 130 h 431"/>
                <a:gd name="T100" fmla="*/ 160 w 466"/>
                <a:gd name="T101" fmla="*/ 153 h 431"/>
                <a:gd name="T102" fmla="*/ 128 w 466"/>
                <a:gd name="T103" fmla="*/ 177 h 431"/>
                <a:gd name="T104" fmla="*/ 102 w 466"/>
                <a:gd name="T105" fmla="*/ 207 h 431"/>
                <a:gd name="T106" fmla="*/ 93 w 466"/>
                <a:gd name="T107" fmla="*/ 222 h 4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466" h="431">
                  <a:moveTo>
                    <a:pt x="274" y="431"/>
                  </a:moveTo>
                  <a:lnTo>
                    <a:pt x="274" y="431"/>
                  </a:lnTo>
                  <a:lnTo>
                    <a:pt x="274" y="431"/>
                  </a:lnTo>
                  <a:lnTo>
                    <a:pt x="255" y="431"/>
                  </a:lnTo>
                  <a:lnTo>
                    <a:pt x="237" y="429"/>
                  </a:lnTo>
                  <a:lnTo>
                    <a:pt x="218" y="423"/>
                  </a:lnTo>
                  <a:lnTo>
                    <a:pt x="201" y="418"/>
                  </a:lnTo>
                  <a:lnTo>
                    <a:pt x="184" y="410"/>
                  </a:lnTo>
                  <a:lnTo>
                    <a:pt x="169" y="403"/>
                  </a:lnTo>
                  <a:lnTo>
                    <a:pt x="155" y="392"/>
                  </a:lnTo>
                  <a:lnTo>
                    <a:pt x="141" y="380"/>
                  </a:lnTo>
                  <a:lnTo>
                    <a:pt x="141" y="380"/>
                  </a:lnTo>
                  <a:lnTo>
                    <a:pt x="15" y="263"/>
                  </a:lnTo>
                  <a:lnTo>
                    <a:pt x="15" y="263"/>
                  </a:lnTo>
                  <a:lnTo>
                    <a:pt x="5" y="252"/>
                  </a:lnTo>
                  <a:lnTo>
                    <a:pt x="2" y="240"/>
                  </a:lnTo>
                  <a:lnTo>
                    <a:pt x="0" y="229"/>
                  </a:lnTo>
                  <a:lnTo>
                    <a:pt x="3" y="216"/>
                  </a:lnTo>
                  <a:lnTo>
                    <a:pt x="3" y="216"/>
                  </a:lnTo>
                  <a:lnTo>
                    <a:pt x="16" y="190"/>
                  </a:lnTo>
                  <a:lnTo>
                    <a:pt x="31" y="164"/>
                  </a:lnTo>
                  <a:lnTo>
                    <a:pt x="50" y="142"/>
                  </a:lnTo>
                  <a:lnTo>
                    <a:pt x="71" y="119"/>
                  </a:lnTo>
                  <a:lnTo>
                    <a:pt x="91" y="100"/>
                  </a:lnTo>
                  <a:lnTo>
                    <a:pt x="115" y="84"/>
                  </a:lnTo>
                  <a:lnTo>
                    <a:pt x="141" y="67"/>
                  </a:lnTo>
                  <a:lnTo>
                    <a:pt x="168" y="52"/>
                  </a:lnTo>
                  <a:lnTo>
                    <a:pt x="196" y="41"/>
                  </a:lnTo>
                  <a:lnTo>
                    <a:pt x="225" y="30"/>
                  </a:lnTo>
                  <a:lnTo>
                    <a:pt x="253" y="20"/>
                  </a:lnTo>
                  <a:lnTo>
                    <a:pt x="283" y="13"/>
                  </a:lnTo>
                  <a:lnTo>
                    <a:pt x="313" y="7"/>
                  </a:lnTo>
                  <a:lnTo>
                    <a:pt x="343" y="3"/>
                  </a:lnTo>
                  <a:lnTo>
                    <a:pt x="371" y="2"/>
                  </a:lnTo>
                  <a:lnTo>
                    <a:pt x="399" y="0"/>
                  </a:lnTo>
                  <a:lnTo>
                    <a:pt x="399" y="0"/>
                  </a:lnTo>
                  <a:lnTo>
                    <a:pt x="427" y="2"/>
                  </a:lnTo>
                  <a:lnTo>
                    <a:pt x="427" y="2"/>
                  </a:lnTo>
                  <a:lnTo>
                    <a:pt x="436" y="3"/>
                  </a:lnTo>
                  <a:lnTo>
                    <a:pt x="444" y="5"/>
                  </a:lnTo>
                  <a:lnTo>
                    <a:pt x="449" y="9"/>
                  </a:lnTo>
                  <a:lnTo>
                    <a:pt x="455" y="15"/>
                  </a:lnTo>
                  <a:lnTo>
                    <a:pt x="461" y="20"/>
                  </a:lnTo>
                  <a:lnTo>
                    <a:pt x="464" y="28"/>
                  </a:lnTo>
                  <a:lnTo>
                    <a:pt x="466" y="35"/>
                  </a:lnTo>
                  <a:lnTo>
                    <a:pt x="466" y="43"/>
                  </a:lnTo>
                  <a:lnTo>
                    <a:pt x="466" y="246"/>
                  </a:lnTo>
                  <a:lnTo>
                    <a:pt x="466" y="246"/>
                  </a:lnTo>
                  <a:lnTo>
                    <a:pt x="466" y="267"/>
                  </a:lnTo>
                  <a:lnTo>
                    <a:pt x="464" y="287"/>
                  </a:lnTo>
                  <a:lnTo>
                    <a:pt x="464" y="287"/>
                  </a:lnTo>
                  <a:lnTo>
                    <a:pt x="461" y="302"/>
                  </a:lnTo>
                  <a:lnTo>
                    <a:pt x="455" y="317"/>
                  </a:lnTo>
                  <a:lnTo>
                    <a:pt x="449" y="332"/>
                  </a:lnTo>
                  <a:lnTo>
                    <a:pt x="442" y="345"/>
                  </a:lnTo>
                  <a:lnTo>
                    <a:pt x="433" y="358"/>
                  </a:lnTo>
                  <a:lnTo>
                    <a:pt x="421" y="369"/>
                  </a:lnTo>
                  <a:lnTo>
                    <a:pt x="410" y="380"/>
                  </a:lnTo>
                  <a:lnTo>
                    <a:pt x="397" y="390"/>
                  </a:lnTo>
                  <a:lnTo>
                    <a:pt x="384" y="399"/>
                  </a:lnTo>
                  <a:lnTo>
                    <a:pt x="371" y="408"/>
                  </a:lnTo>
                  <a:lnTo>
                    <a:pt x="356" y="414"/>
                  </a:lnTo>
                  <a:lnTo>
                    <a:pt x="341" y="420"/>
                  </a:lnTo>
                  <a:lnTo>
                    <a:pt x="324" y="425"/>
                  </a:lnTo>
                  <a:lnTo>
                    <a:pt x="308" y="429"/>
                  </a:lnTo>
                  <a:lnTo>
                    <a:pt x="291" y="431"/>
                  </a:lnTo>
                  <a:lnTo>
                    <a:pt x="274" y="431"/>
                  </a:lnTo>
                  <a:lnTo>
                    <a:pt x="274" y="431"/>
                  </a:lnTo>
                  <a:close/>
                  <a:moveTo>
                    <a:pt x="93" y="222"/>
                  </a:moveTo>
                  <a:lnTo>
                    <a:pt x="93" y="222"/>
                  </a:lnTo>
                  <a:lnTo>
                    <a:pt x="199" y="321"/>
                  </a:lnTo>
                  <a:lnTo>
                    <a:pt x="199" y="321"/>
                  </a:lnTo>
                  <a:lnTo>
                    <a:pt x="209" y="328"/>
                  </a:lnTo>
                  <a:lnTo>
                    <a:pt x="218" y="336"/>
                  </a:lnTo>
                  <a:lnTo>
                    <a:pt x="227" y="339"/>
                  </a:lnTo>
                  <a:lnTo>
                    <a:pt x="238" y="343"/>
                  </a:lnTo>
                  <a:lnTo>
                    <a:pt x="257" y="349"/>
                  </a:lnTo>
                  <a:lnTo>
                    <a:pt x="274" y="349"/>
                  </a:lnTo>
                  <a:lnTo>
                    <a:pt x="274" y="349"/>
                  </a:lnTo>
                  <a:lnTo>
                    <a:pt x="291" y="347"/>
                  </a:lnTo>
                  <a:lnTo>
                    <a:pt x="309" y="343"/>
                  </a:lnTo>
                  <a:lnTo>
                    <a:pt x="326" y="337"/>
                  </a:lnTo>
                  <a:lnTo>
                    <a:pt x="341" y="330"/>
                  </a:lnTo>
                  <a:lnTo>
                    <a:pt x="356" y="319"/>
                  </a:lnTo>
                  <a:lnTo>
                    <a:pt x="369" y="306"/>
                  </a:lnTo>
                  <a:lnTo>
                    <a:pt x="378" y="289"/>
                  </a:lnTo>
                  <a:lnTo>
                    <a:pt x="384" y="272"/>
                  </a:lnTo>
                  <a:lnTo>
                    <a:pt x="384" y="272"/>
                  </a:lnTo>
                  <a:lnTo>
                    <a:pt x="384" y="261"/>
                  </a:lnTo>
                  <a:lnTo>
                    <a:pt x="384" y="250"/>
                  </a:lnTo>
                  <a:lnTo>
                    <a:pt x="384" y="250"/>
                  </a:lnTo>
                  <a:lnTo>
                    <a:pt x="384" y="246"/>
                  </a:lnTo>
                  <a:lnTo>
                    <a:pt x="384" y="84"/>
                  </a:lnTo>
                  <a:lnTo>
                    <a:pt x="384" y="84"/>
                  </a:lnTo>
                  <a:lnTo>
                    <a:pt x="341" y="87"/>
                  </a:lnTo>
                  <a:lnTo>
                    <a:pt x="298" y="95"/>
                  </a:lnTo>
                  <a:lnTo>
                    <a:pt x="257" y="106"/>
                  </a:lnTo>
                  <a:lnTo>
                    <a:pt x="237" y="114"/>
                  </a:lnTo>
                  <a:lnTo>
                    <a:pt x="216" y="121"/>
                  </a:lnTo>
                  <a:lnTo>
                    <a:pt x="197" y="130"/>
                  </a:lnTo>
                  <a:lnTo>
                    <a:pt x="179" y="142"/>
                  </a:lnTo>
                  <a:lnTo>
                    <a:pt x="160" y="153"/>
                  </a:lnTo>
                  <a:lnTo>
                    <a:pt x="145" y="164"/>
                  </a:lnTo>
                  <a:lnTo>
                    <a:pt x="128" y="177"/>
                  </a:lnTo>
                  <a:lnTo>
                    <a:pt x="115" y="192"/>
                  </a:lnTo>
                  <a:lnTo>
                    <a:pt x="102" y="207"/>
                  </a:lnTo>
                  <a:lnTo>
                    <a:pt x="93" y="222"/>
                  </a:lnTo>
                  <a:lnTo>
                    <a:pt x="93" y="22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0" name="ïşliďê"/>
            <p:cNvSpPr>
              <a:spLocks/>
            </p:cNvSpPr>
            <p:nvPr/>
          </p:nvSpPr>
          <p:spPr bwMode="auto">
            <a:xfrm>
              <a:off x="1310403" y="2671282"/>
              <a:ext cx="719826" cy="1446253"/>
            </a:xfrm>
            <a:custGeom>
              <a:avLst/>
              <a:gdLst>
                <a:gd name="T0" fmla="*/ 1018 w 1599"/>
                <a:gd name="T1" fmla="*/ 1488 h 3231"/>
                <a:gd name="T2" fmla="*/ 1295 w 1599"/>
                <a:gd name="T3" fmla="*/ 1303 h 3231"/>
                <a:gd name="T4" fmla="*/ 1449 w 1599"/>
                <a:gd name="T5" fmla="*/ 1187 h 3231"/>
                <a:gd name="T6" fmla="*/ 1597 w 1599"/>
                <a:gd name="T7" fmla="*/ 909 h 3231"/>
                <a:gd name="T8" fmla="*/ 1427 w 1599"/>
                <a:gd name="T9" fmla="*/ 782 h 3231"/>
                <a:gd name="T10" fmla="*/ 1242 w 1599"/>
                <a:gd name="T11" fmla="*/ 859 h 3231"/>
                <a:gd name="T12" fmla="*/ 1252 w 1599"/>
                <a:gd name="T13" fmla="*/ 405 h 3231"/>
                <a:gd name="T14" fmla="*/ 802 w 1599"/>
                <a:gd name="T15" fmla="*/ 19 h 3231"/>
                <a:gd name="T16" fmla="*/ 444 w 1599"/>
                <a:gd name="T17" fmla="*/ 36 h 3231"/>
                <a:gd name="T18" fmla="*/ 184 w 1599"/>
                <a:gd name="T19" fmla="*/ 247 h 3231"/>
                <a:gd name="T20" fmla="*/ 76 w 1599"/>
                <a:gd name="T21" fmla="*/ 596 h 3231"/>
                <a:gd name="T22" fmla="*/ 158 w 1599"/>
                <a:gd name="T23" fmla="*/ 924 h 3231"/>
                <a:gd name="T24" fmla="*/ 369 w 1599"/>
                <a:gd name="T25" fmla="*/ 1122 h 3231"/>
                <a:gd name="T26" fmla="*/ 93 w 1599"/>
                <a:gd name="T27" fmla="*/ 1437 h 3231"/>
                <a:gd name="T28" fmla="*/ 1 w 1599"/>
                <a:gd name="T29" fmla="*/ 1958 h 3231"/>
                <a:gd name="T30" fmla="*/ 125 w 1599"/>
                <a:gd name="T31" fmla="*/ 2563 h 3231"/>
                <a:gd name="T32" fmla="*/ 192 w 1599"/>
                <a:gd name="T33" fmla="*/ 2893 h 3231"/>
                <a:gd name="T34" fmla="*/ 380 w 1599"/>
                <a:gd name="T35" fmla="*/ 3210 h 3231"/>
                <a:gd name="T36" fmla="*/ 793 w 1599"/>
                <a:gd name="T37" fmla="*/ 3184 h 3231"/>
                <a:gd name="T38" fmla="*/ 996 w 1599"/>
                <a:gd name="T39" fmla="*/ 3068 h 3231"/>
                <a:gd name="T40" fmla="*/ 934 w 1599"/>
                <a:gd name="T41" fmla="*/ 2839 h 3231"/>
                <a:gd name="T42" fmla="*/ 804 w 1599"/>
                <a:gd name="T43" fmla="*/ 2673 h 3231"/>
                <a:gd name="T44" fmla="*/ 933 w 1599"/>
                <a:gd name="T45" fmla="*/ 2352 h 3231"/>
                <a:gd name="T46" fmla="*/ 712 w 1599"/>
                <a:gd name="T47" fmla="*/ 1846 h 3231"/>
                <a:gd name="T48" fmla="*/ 1071 w 1599"/>
                <a:gd name="T49" fmla="*/ 1577 h 3231"/>
                <a:gd name="T50" fmla="*/ 1449 w 1599"/>
                <a:gd name="T51" fmla="*/ 1447 h 3231"/>
                <a:gd name="T52" fmla="*/ 841 w 1599"/>
                <a:gd name="T53" fmla="*/ 2341 h 3231"/>
                <a:gd name="T54" fmla="*/ 750 w 1599"/>
                <a:gd name="T55" fmla="*/ 2606 h 3231"/>
                <a:gd name="T56" fmla="*/ 610 w 1599"/>
                <a:gd name="T57" fmla="*/ 2397 h 3231"/>
                <a:gd name="T58" fmla="*/ 492 w 1599"/>
                <a:gd name="T59" fmla="*/ 2219 h 3231"/>
                <a:gd name="T60" fmla="*/ 388 w 1599"/>
                <a:gd name="T61" fmla="*/ 1984 h 3231"/>
                <a:gd name="T62" fmla="*/ 539 w 1599"/>
                <a:gd name="T63" fmla="*/ 2790 h 3231"/>
                <a:gd name="T64" fmla="*/ 608 w 1599"/>
                <a:gd name="T65" fmla="*/ 2856 h 3231"/>
                <a:gd name="T66" fmla="*/ 830 w 1599"/>
                <a:gd name="T67" fmla="*/ 2858 h 3231"/>
                <a:gd name="T68" fmla="*/ 916 w 1599"/>
                <a:gd name="T69" fmla="*/ 3042 h 3231"/>
                <a:gd name="T70" fmla="*/ 608 w 1599"/>
                <a:gd name="T71" fmla="*/ 3137 h 3231"/>
                <a:gd name="T72" fmla="*/ 328 w 1599"/>
                <a:gd name="T73" fmla="*/ 2923 h 3231"/>
                <a:gd name="T74" fmla="*/ 99 w 1599"/>
                <a:gd name="T75" fmla="*/ 2098 h 3231"/>
                <a:gd name="T76" fmla="*/ 126 w 1599"/>
                <a:gd name="T77" fmla="*/ 1585 h 3231"/>
                <a:gd name="T78" fmla="*/ 347 w 1599"/>
                <a:gd name="T79" fmla="*/ 1241 h 3231"/>
                <a:gd name="T80" fmla="*/ 509 w 1599"/>
                <a:gd name="T81" fmla="*/ 1101 h 3231"/>
                <a:gd name="T82" fmla="*/ 294 w 1599"/>
                <a:gd name="T83" fmla="*/ 965 h 3231"/>
                <a:gd name="T84" fmla="*/ 166 w 1599"/>
                <a:gd name="T85" fmla="*/ 687 h 3231"/>
                <a:gd name="T86" fmla="*/ 227 w 1599"/>
                <a:gd name="T87" fmla="*/ 340 h 3231"/>
                <a:gd name="T88" fmla="*/ 410 w 1599"/>
                <a:gd name="T89" fmla="*/ 144 h 3231"/>
                <a:gd name="T90" fmla="*/ 645 w 1599"/>
                <a:gd name="T91" fmla="*/ 84 h 3231"/>
                <a:gd name="T92" fmla="*/ 1097 w 1599"/>
                <a:gd name="T93" fmla="*/ 303 h 3231"/>
                <a:gd name="T94" fmla="*/ 1209 w 1599"/>
                <a:gd name="T95" fmla="*/ 583 h 3231"/>
                <a:gd name="T96" fmla="*/ 1108 w 1599"/>
                <a:gd name="T97" fmla="*/ 907 h 3231"/>
                <a:gd name="T98" fmla="*/ 718 w 1599"/>
                <a:gd name="T99" fmla="*/ 1105 h 3231"/>
                <a:gd name="T100" fmla="*/ 554 w 1599"/>
                <a:gd name="T101" fmla="*/ 1161 h 3231"/>
                <a:gd name="T102" fmla="*/ 636 w 1599"/>
                <a:gd name="T103" fmla="*/ 1208 h 3231"/>
                <a:gd name="T104" fmla="*/ 1123 w 1599"/>
                <a:gd name="T105" fmla="*/ 1066 h 3231"/>
                <a:gd name="T106" fmla="*/ 1444 w 1599"/>
                <a:gd name="T107" fmla="*/ 866 h 3231"/>
                <a:gd name="T108" fmla="*/ 1509 w 1599"/>
                <a:gd name="T109" fmla="*/ 958 h 3231"/>
                <a:gd name="T110" fmla="*/ 1239 w 1599"/>
                <a:gd name="T111" fmla="*/ 1238 h 3231"/>
                <a:gd name="T112" fmla="*/ 683 w 1599"/>
                <a:gd name="T113" fmla="*/ 1426 h 3231"/>
                <a:gd name="T114" fmla="*/ 543 w 1599"/>
                <a:gd name="T115" fmla="*/ 1486 h 3231"/>
                <a:gd name="T116" fmla="*/ 668 w 1599"/>
                <a:gd name="T117" fmla="*/ 1514 h 3231"/>
                <a:gd name="T118" fmla="*/ 623 w 1599"/>
                <a:gd name="T119" fmla="*/ 1898 h 32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1599" h="3231">
                  <a:moveTo>
                    <a:pt x="1449" y="1447"/>
                  </a:moveTo>
                  <a:lnTo>
                    <a:pt x="1449" y="1447"/>
                  </a:lnTo>
                  <a:lnTo>
                    <a:pt x="1425" y="1456"/>
                  </a:lnTo>
                  <a:lnTo>
                    <a:pt x="1399" y="1463"/>
                  </a:lnTo>
                  <a:lnTo>
                    <a:pt x="1341" y="1477"/>
                  </a:lnTo>
                  <a:lnTo>
                    <a:pt x="1280" y="1486"/>
                  </a:lnTo>
                  <a:lnTo>
                    <a:pt x="1211" y="1491"/>
                  </a:lnTo>
                  <a:lnTo>
                    <a:pt x="1175" y="1493"/>
                  </a:lnTo>
                  <a:lnTo>
                    <a:pt x="1138" y="1493"/>
                  </a:lnTo>
                  <a:lnTo>
                    <a:pt x="1099" y="1493"/>
                  </a:lnTo>
                  <a:lnTo>
                    <a:pt x="1059" y="1491"/>
                  </a:lnTo>
                  <a:lnTo>
                    <a:pt x="1018" y="1488"/>
                  </a:lnTo>
                  <a:lnTo>
                    <a:pt x="975" y="1484"/>
                  </a:lnTo>
                  <a:lnTo>
                    <a:pt x="933" y="1477"/>
                  </a:lnTo>
                  <a:lnTo>
                    <a:pt x="890" y="1471"/>
                  </a:lnTo>
                  <a:lnTo>
                    <a:pt x="890" y="1471"/>
                  </a:lnTo>
                  <a:lnTo>
                    <a:pt x="955" y="1452"/>
                  </a:lnTo>
                  <a:lnTo>
                    <a:pt x="1017" y="1432"/>
                  </a:lnTo>
                  <a:lnTo>
                    <a:pt x="1074" y="1411"/>
                  </a:lnTo>
                  <a:lnTo>
                    <a:pt x="1127" y="1389"/>
                  </a:lnTo>
                  <a:lnTo>
                    <a:pt x="1175" y="1368"/>
                  </a:lnTo>
                  <a:lnTo>
                    <a:pt x="1218" y="1346"/>
                  </a:lnTo>
                  <a:lnTo>
                    <a:pt x="1259" y="1325"/>
                  </a:lnTo>
                  <a:lnTo>
                    <a:pt x="1295" y="1303"/>
                  </a:lnTo>
                  <a:lnTo>
                    <a:pt x="1295" y="1303"/>
                  </a:lnTo>
                  <a:lnTo>
                    <a:pt x="1347" y="1269"/>
                  </a:lnTo>
                  <a:lnTo>
                    <a:pt x="1347" y="1269"/>
                  </a:lnTo>
                  <a:lnTo>
                    <a:pt x="1373" y="1264"/>
                  </a:lnTo>
                  <a:lnTo>
                    <a:pt x="1373" y="1264"/>
                  </a:lnTo>
                  <a:lnTo>
                    <a:pt x="1373" y="1262"/>
                  </a:lnTo>
                  <a:lnTo>
                    <a:pt x="1369" y="1253"/>
                  </a:lnTo>
                  <a:lnTo>
                    <a:pt x="1369" y="1253"/>
                  </a:lnTo>
                  <a:lnTo>
                    <a:pt x="1371" y="1251"/>
                  </a:lnTo>
                  <a:lnTo>
                    <a:pt x="1371" y="1251"/>
                  </a:lnTo>
                  <a:lnTo>
                    <a:pt x="1412" y="1219"/>
                  </a:lnTo>
                  <a:lnTo>
                    <a:pt x="1449" y="1187"/>
                  </a:lnTo>
                  <a:lnTo>
                    <a:pt x="1483" y="1156"/>
                  </a:lnTo>
                  <a:lnTo>
                    <a:pt x="1511" y="1122"/>
                  </a:lnTo>
                  <a:lnTo>
                    <a:pt x="1537" y="1088"/>
                  </a:lnTo>
                  <a:lnTo>
                    <a:pt x="1560" y="1055"/>
                  </a:lnTo>
                  <a:lnTo>
                    <a:pt x="1576" y="1023"/>
                  </a:lnTo>
                  <a:lnTo>
                    <a:pt x="1588" y="991"/>
                  </a:lnTo>
                  <a:lnTo>
                    <a:pt x="1588" y="991"/>
                  </a:lnTo>
                  <a:lnTo>
                    <a:pt x="1591" y="980"/>
                  </a:lnTo>
                  <a:lnTo>
                    <a:pt x="1591" y="980"/>
                  </a:lnTo>
                  <a:lnTo>
                    <a:pt x="1597" y="956"/>
                  </a:lnTo>
                  <a:lnTo>
                    <a:pt x="1599" y="932"/>
                  </a:lnTo>
                  <a:lnTo>
                    <a:pt x="1597" y="909"/>
                  </a:lnTo>
                  <a:lnTo>
                    <a:pt x="1593" y="889"/>
                  </a:lnTo>
                  <a:lnTo>
                    <a:pt x="1586" y="868"/>
                  </a:lnTo>
                  <a:lnTo>
                    <a:pt x="1574" y="851"/>
                  </a:lnTo>
                  <a:lnTo>
                    <a:pt x="1561" y="835"/>
                  </a:lnTo>
                  <a:lnTo>
                    <a:pt x="1545" y="822"/>
                  </a:lnTo>
                  <a:lnTo>
                    <a:pt x="1545" y="822"/>
                  </a:lnTo>
                  <a:lnTo>
                    <a:pt x="1524" y="807"/>
                  </a:lnTo>
                  <a:lnTo>
                    <a:pt x="1504" y="795"/>
                  </a:lnTo>
                  <a:lnTo>
                    <a:pt x="1483" y="788"/>
                  </a:lnTo>
                  <a:lnTo>
                    <a:pt x="1464" y="784"/>
                  </a:lnTo>
                  <a:lnTo>
                    <a:pt x="1446" y="782"/>
                  </a:lnTo>
                  <a:lnTo>
                    <a:pt x="1427" y="782"/>
                  </a:lnTo>
                  <a:lnTo>
                    <a:pt x="1408" y="784"/>
                  </a:lnTo>
                  <a:lnTo>
                    <a:pt x="1392" y="788"/>
                  </a:lnTo>
                  <a:lnTo>
                    <a:pt x="1375" y="795"/>
                  </a:lnTo>
                  <a:lnTo>
                    <a:pt x="1358" y="803"/>
                  </a:lnTo>
                  <a:lnTo>
                    <a:pt x="1339" y="812"/>
                  </a:lnTo>
                  <a:lnTo>
                    <a:pt x="1323" y="823"/>
                  </a:lnTo>
                  <a:lnTo>
                    <a:pt x="1289" y="848"/>
                  </a:lnTo>
                  <a:lnTo>
                    <a:pt x="1255" y="874"/>
                  </a:lnTo>
                  <a:lnTo>
                    <a:pt x="1255" y="874"/>
                  </a:lnTo>
                  <a:lnTo>
                    <a:pt x="1220" y="900"/>
                  </a:lnTo>
                  <a:lnTo>
                    <a:pt x="1220" y="900"/>
                  </a:lnTo>
                  <a:lnTo>
                    <a:pt x="1242" y="859"/>
                  </a:lnTo>
                  <a:lnTo>
                    <a:pt x="1261" y="816"/>
                  </a:lnTo>
                  <a:lnTo>
                    <a:pt x="1276" y="771"/>
                  </a:lnTo>
                  <a:lnTo>
                    <a:pt x="1287" y="724"/>
                  </a:lnTo>
                  <a:lnTo>
                    <a:pt x="1293" y="678"/>
                  </a:lnTo>
                  <a:lnTo>
                    <a:pt x="1295" y="629"/>
                  </a:lnTo>
                  <a:lnTo>
                    <a:pt x="1293" y="579"/>
                  </a:lnTo>
                  <a:lnTo>
                    <a:pt x="1285" y="529"/>
                  </a:lnTo>
                  <a:lnTo>
                    <a:pt x="1285" y="529"/>
                  </a:lnTo>
                  <a:lnTo>
                    <a:pt x="1278" y="491"/>
                  </a:lnTo>
                  <a:lnTo>
                    <a:pt x="1268" y="454"/>
                  </a:lnTo>
                  <a:lnTo>
                    <a:pt x="1268" y="454"/>
                  </a:lnTo>
                  <a:lnTo>
                    <a:pt x="1252" y="405"/>
                  </a:lnTo>
                  <a:lnTo>
                    <a:pt x="1229" y="357"/>
                  </a:lnTo>
                  <a:lnTo>
                    <a:pt x="1205" y="312"/>
                  </a:lnTo>
                  <a:lnTo>
                    <a:pt x="1177" y="271"/>
                  </a:lnTo>
                  <a:lnTo>
                    <a:pt x="1145" y="230"/>
                  </a:lnTo>
                  <a:lnTo>
                    <a:pt x="1112" y="193"/>
                  </a:lnTo>
                  <a:lnTo>
                    <a:pt x="1073" y="159"/>
                  </a:lnTo>
                  <a:lnTo>
                    <a:pt x="1033" y="127"/>
                  </a:lnTo>
                  <a:lnTo>
                    <a:pt x="990" y="97"/>
                  </a:lnTo>
                  <a:lnTo>
                    <a:pt x="948" y="73"/>
                  </a:lnTo>
                  <a:lnTo>
                    <a:pt x="901" y="51"/>
                  </a:lnTo>
                  <a:lnTo>
                    <a:pt x="852" y="34"/>
                  </a:lnTo>
                  <a:lnTo>
                    <a:pt x="802" y="19"/>
                  </a:lnTo>
                  <a:lnTo>
                    <a:pt x="752" y="8"/>
                  </a:lnTo>
                  <a:lnTo>
                    <a:pt x="699" y="2"/>
                  </a:lnTo>
                  <a:lnTo>
                    <a:pt x="645" y="0"/>
                  </a:lnTo>
                  <a:lnTo>
                    <a:pt x="645" y="0"/>
                  </a:lnTo>
                  <a:lnTo>
                    <a:pt x="615" y="0"/>
                  </a:lnTo>
                  <a:lnTo>
                    <a:pt x="584" y="2"/>
                  </a:lnTo>
                  <a:lnTo>
                    <a:pt x="554" y="6"/>
                  </a:lnTo>
                  <a:lnTo>
                    <a:pt x="526" y="12"/>
                  </a:lnTo>
                  <a:lnTo>
                    <a:pt x="526" y="12"/>
                  </a:lnTo>
                  <a:lnTo>
                    <a:pt x="498" y="19"/>
                  </a:lnTo>
                  <a:lnTo>
                    <a:pt x="470" y="27"/>
                  </a:lnTo>
                  <a:lnTo>
                    <a:pt x="444" y="36"/>
                  </a:lnTo>
                  <a:lnTo>
                    <a:pt x="418" y="45"/>
                  </a:lnTo>
                  <a:lnTo>
                    <a:pt x="393" y="58"/>
                  </a:lnTo>
                  <a:lnTo>
                    <a:pt x="369" y="71"/>
                  </a:lnTo>
                  <a:lnTo>
                    <a:pt x="345" y="86"/>
                  </a:lnTo>
                  <a:lnTo>
                    <a:pt x="322" y="101"/>
                  </a:lnTo>
                  <a:lnTo>
                    <a:pt x="300" y="118"/>
                  </a:lnTo>
                  <a:lnTo>
                    <a:pt x="278" y="137"/>
                  </a:lnTo>
                  <a:lnTo>
                    <a:pt x="257" y="157"/>
                  </a:lnTo>
                  <a:lnTo>
                    <a:pt x="238" y="178"/>
                  </a:lnTo>
                  <a:lnTo>
                    <a:pt x="220" y="198"/>
                  </a:lnTo>
                  <a:lnTo>
                    <a:pt x="201" y="222"/>
                  </a:lnTo>
                  <a:lnTo>
                    <a:pt x="184" y="247"/>
                  </a:lnTo>
                  <a:lnTo>
                    <a:pt x="169" y="271"/>
                  </a:lnTo>
                  <a:lnTo>
                    <a:pt x="169" y="271"/>
                  </a:lnTo>
                  <a:lnTo>
                    <a:pt x="153" y="301"/>
                  </a:lnTo>
                  <a:lnTo>
                    <a:pt x="138" y="331"/>
                  </a:lnTo>
                  <a:lnTo>
                    <a:pt x="125" y="362"/>
                  </a:lnTo>
                  <a:lnTo>
                    <a:pt x="112" y="394"/>
                  </a:lnTo>
                  <a:lnTo>
                    <a:pt x="102" y="428"/>
                  </a:lnTo>
                  <a:lnTo>
                    <a:pt x="93" y="461"/>
                  </a:lnTo>
                  <a:lnTo>
                    <a:pt x="87" y="495"/>
                  </a:lnTo>
                  <a:lnTo>
                    <a:pt x="82" y="529"/>
                  </a:lnTo>
                  <a:lnTo>
                    <a:pt x="78" y="562"/>
                  </a:lnTo>
                  <a:lnTo>
                    <a:pt x="76" y="596"/>
                  </a:lnTo>
                  <a:lnTo>
                    <a:pt x="76" y="631"/>
                  </a:lnTo>
                  <a:lnTo>
                    <a:pt x="78" y="665"/>
                  </a:lnTo>
                  <a:lnTo>
                    <a:pt x="82" y="698"/>
                  </a:lnTo>
                  <a:lnTo>
                    <a:pt x="87" y="732"/>
                  </a:lnTo>
                  <a:lnTo>
                    <a:pt x="95" y="766"/>
                  </a:lnTo>
                  <a:lnTo>
                    <a:pt x="104" y="797"/>
                  </a:lnTo>
                  <a:lnTo>
                    <a:pt x="104" y="797"/>
                  </a:lnTo>
                  <a:lnTo>
                    <a:pt x="113" y="825"/>
                  </a:lnTo>
                  <a:lnTo>
                    <a:pt x="123" y="851"/>
                  </a:lnTo>
                  <a:lnTo>
                    <a:pt x="134" y="876"/>
                  </a:lnTo>
                  <a:lnTo>
                    <a:pt x="145" y="900"/>
                  </a:lnTo>
                  <a:lnTo>
                    <a:pt x="158" y="924"/>
                  </a:lnTo>
                  <a:lnTo>
                    <a:pt x="173" y="947"/>
                  </a:lnTo>
                  <a:lnTo>
                    <a:pt x="188" y="969"/>
                  </a:lnTo>
                  <a:lnTo>
                    <a:pt x="205" y="989"/>
                  </a:lnTo>
                  <a:lnTo>
                    <a:pt x="222" y="1010"/>
                  </a:lnTo>
                  <a:lnTo>
                    <a:pt x="240" y="1029"/>
                  </a:lnTo>
                  <a:lnTo>
                    <a:pt x="259" y="1047"/>
                  </a:lnTo>
                  <a:lnTo>
                    <a:pt x="279" y="1064"/>
                  </a:lnTo>
                  <a:lnTo>
                    <a:pt x="300" y="1079"/>
                  </a:lnTo>
                  <a:lnTo>
                    <a:pt x="322" y="1094"/>
                  </a:lnTo>
                  <a:lnTo>
                    <a:pt x="345" y="1109"/>
                  </a:lnTo>
                  <a:lnTo>
                    <a:pt x="369" y="1122"/>
                  </a:lnTo>
                  <a:lnTo>
                    <a:pt x="369" y="1122"/>
                  </a:lnTo>
                  <a:lnTo>
                    <a:pt x="332" y="1146"/>
                  </a:lnTo>
                  <a:lnTo>
                    <a:pt x="294" y="1174"/>
                  </a:lnTo>
                  <a:lnTo>
                    <a:pt x="255" y="1208"/>
                  </a:lnTo>
                  <a:lnTo>
                    <a:pt x="237" y="1228"/>
                  </a:lnTo>
                  <a:lnTo>
                    <a:pt x="216" y="1249"/>
                  </a:lnTo>
                  <a:lnTo>
                    <a:pt x="197" y="1271"/>
                  </a:lnTo>
                  <a:lnTo>
                    <a:pt x="179" y="1294"/>
                  </a:lnTo>
                  <a:lnTo>
                    <a:pt x="160" y="1320"/>
                  </a:lnTo>
                  <a:lnTo>
                    <a:pt x="141" y="1346"/>
                  </a:lnTo>
                  <a:lnTo>
                    <a:pt x="125" y="1374"/>
                  </a:lnTo>
                  <a:lnTo>
                    <a:pt x="108" y="1404"/>
                  </a:lnTo>
                  <a:lnTo>
                    <a:pt x="93" y="1437"/>
                  </a:lnTo>
                  <a:lnTo>
                    <a:pt x="78" y="1471"/>
                  </a:lnTo>
                  <a:lnTo>
                    <a:pt x="78" y="1471"/>
                  </a:lnTo>
                  <a:lnTo>
                    <a:pt x="65" y="1503"/>
                  </a:lnTo>
                  <a:lnTo>
                    <a:pt x="54" y="1534"/>
                  </a:lnTo>
                  <a:lnTo>
                    <a:pt x="44" y="1566"/>
                  </a:lnTo>
                  <a:lnTo>
                    <a:pt x="35" y="1598"/>
                  </a:lnTo>
                  <a:lnTo>
                    <a:pt x="22" y="1661"/>
                  </a:lnTo>
                  <a:lnTo>
                    <a:pt x="11" y="1725"/>
                  </a:lnTo>
                  <a:lnTo>
                    <a:pt x="5" y="1786"/>
                  </a:lnTo>
                  <a:lnTo>
                    <a:pt x="1" y="1846"/>
                  </a:lnTo>
                  <a:lnTo>
                    <a:pt x="0" y="1904"/>
                  </a:lnTo>
                  <a:lnTo>
                    <a:pt x="1" y="1958"/>
                  </a:lnTo>
                  <a:lnTo>
                    <a:pt x="3" y="2008"/>
                  </a:lnTo>
                  <a:lnTo>
                    <a:pt x="7" y="2055"/>
                  </a:lnTo>
                  <a:lnTo>
                    <a:pt x="13" y="2096"/>
                  </a:lnTo>
                  <a:lnTo>
                    <a:pt x="16" y="2132"/>
                  </a:lnTo>
                  <a:lnTo>
                    <a:pt x="26" y="2184"/>
                  </a:lnTo>
                  <a:lnTo>
                    <a:pt x="31" y="2206"/>
                  </a:lnTo>
                  <a:lnTo>
                    <a:pt x="31" y="2206"/>
                  </a:lnTo>
                  <a:lnTo>
                    <a:pt x="33" y="2212"/>
                  </a:lnTo>
                  <a:lnTo>
                    <a:pt x="33" y="2212"/>
                  </a:lnTo>
                  <a:lnTo>
                    <a:pt x="57" y="2314"/>
                  </a:lnTo>
                  <a:lnTo>
                    <a:pt x="89" y="2434"/>
                  </a:lnTo>
                  <a:lnTo>
                    <a:pt x="125" y="2563"/>
                  </a:lnTo>
                  <a:lnTo>
                    <a:pt x="162" y="2688"/>
                  </a:lnTo>
                  <a:lnTo>
                    <a:pt x="162" y="2688"/>
                  </a:lnTo>
                  <a:lnTo>
                    <a:pt x="197" y="2800"/>
                  </a:lnTo>
                  <a:lnTo>
                    <a:pt x="197" y="2800"/>
                  </a:lnTo>
                  <a:lnTo>
                    <a:pt x="184" y="2820"/>
                  </a:lnTo>
                  <a:lnTo>
                    <a:pt x="177" y="2837"/>
                  </a:lnTo>
                  <a:lnTo>
                    <a:pt x="175" y="2852"/>
                  </a:lnTo>
                  <a:lnTo>
                    <a:pt x="175" y="2865"/>
                  </a:lnTo>
                  <a:lnTo>
                    <a:pt x="175" y="2865"/>
                  </a:lnTo>
                  <a:lnTo>
                    <a:pt x="179" y="2874"/>
                  </a:lnTo>
                  <a:lnTo>
                    <a:pt x="184" y="2884"/>
                  </a:lnTo>
                  <a:lnTo>
                    <a:pt x="192" y="2893"/>
                  </a:lnTo>
                  <a:lnTo>
                    <a:pt x="199" y="2902"/>
                  </a:lnTo>
                  <a:lnTo>
                    <a:pt x="222" y="2923"/>
                  </a:lnTo>
                  <a:lnTo>
                    <a:pt x="246" y="2942"/>
                  </a:lnTo>
                  <a:lnTo>
                    <a:pt x="246" y="2942"/>
                  </a:lnTo>
                  <a:lnTo>
                    <a:pt x="276" y="3024"/>
                  </a:lnTo>
                  <a:lnTo>
                    <a:pt x="300" y="3085"/>
                  </a:lnTo>
                  <a:lnTo>
                    <a:pt x="322" y="3132"/>
                  </a:lnTo>
                  <a:lnTo>
                    <a:pt x="339" y="3165"/>
                  </a:lnTo>
                  <a:lnTo>
                    <a:pt x="354" y="3186"/>
                  </a:lnTo>
                  <a:lnTo>
                    <a:pt x="365" y="3199"/>
                  </a:lnTo>
                  <a:lnTo>
                    <a:pt x="375" y="3207"/>
                  </a:lnTo>
                  <a:lnTo>
                    <a:pt x="380" y="3210"/>
                  </a:lnTo>
                  <a:lnTo>
                    <a:pt x="380" y="3210"/>
                  </a:lnTo>
                  <a:lnTo>
                    <a:pt x="406" y="3220"/>
                  </a:lnTo>
                  <a:lnTo>
                    <a:pt x="436" y="3225"/>
                  </a:lnTo>
                  <a:lnTo>
                    <a:pt x="466" y="3229"/>
                  </a:lnTo>
                  <a:lnTo>
                    <a:pt x="500" y="3231"/>
                  </a:lnTo>
                  <a:lnTo>
                    <a:pt x="500" y="3231"/>
                  </a:lnTo>
                  <a:lnTo>
                    <a:pt x="544" y="3229"/>
                  </a:lnTo>
                  <a:lnTo>
                    <a:pt x="591" y="3225"/>
                  </a:lnTo>
                  <a:lnTo>
                    <a:pt x="636" y="3218"/>
                  </a:lnTo>
                  <a:lnTo>
                    <a:pt x="677" y="3210"/>
                  </a:lnTo>
                  <a:lnTo>
                    <a:pt x="750" y="3195"/>
                  </a:lnTo>
                  <a:lnTo>
                    <a:pt x="793" y="3184"/>
                  </a:lnTo>
                  <a:lnTo>
                    <a:pt x="808" y="3180"/>
                  </a:lnTo>
                  <a:lnTo>
                    <a:pt x="808" y="3180"/>
                  </a:lnTo>
                  <a:lnTo>
                    <a:pt x="865" y="3164"/>
                  </a:lnTo>
                  <a:lnTo>
                    <a:pt x="893" y="3154"/>
                  </a:lnTo>
                  <a:lnTo>
                    <a:pt x="918" y="3145"/>
                  </a:lnTo>
                  <a:lnTo>
                    <a:pt x="940" y="3132"/>
                  </a:lnTo>
                  <a:lnTo>
                    <a:pt x="959" y="3119"/>
                  </a:lnTo>
                  <a:lnTo>
                    <a:pt x="975" y="3102"/>
                  </a:lnTo>
                  <a:lnTo>
                    <a:pt x="983" y="3093"/>
                  </a:lnTo>
                  <a:lnTo>
                    <a:pt x="990" y="3081"/>
                  </a:lnTo>
                  <a:lnTo>
                    <a:pt x="990" y="3081"/>
                  </a:lnTo>
                  <a:lnTo>
                    <a:pt x="996" y="3068"/>
                  </a:lnTo>
                  <a:lnTo>
                    <a:pt x="1002" y="3053"/>
                  </a:lnTo>
                  <a:lnTo>
                    <a:pt x="1003" y="3037"/>
                  </a:lnTo>
                  <a:lnTo>
                    <a:pt x="1005" y="3020"/>
                  </a:lnTo>
                  <a:lnTo>
                    <a:pt x="1003" y="3003"/>
                  </a:lnTo>
                  <a:lnTo>
                    <a:pt x="1002" y="2984"/>
                  </a:lnTo>
                  <a:lnTo>
                    <a:pt x="998" y="2966"/>
                  </a:lnTo>
                  <a:lnTo>
                    <a:pt x="990" y="2945"/>
                  </a:lnTo>
                  <a:lnTo>
                    <a:pt x="990" y="2945"/>
                  </a:lnTo>
                  <a:lnTo>
                    <a:pt x="979" y="2914"/>
                  </a:lnTo>
                  <a:lnTo>
                    <a:pt x="966" y="2886"/>
                  </a:lnTo>
                  <a:lnTo>
                    <a:pt x="951" y="2861"/>
                  </a:lnTo>
                  <a:lnTo>
                    <a:pt x="934" y="2839"/>
                  </a:lnTo>
                  <a:lnTo>
                    <a:pt x="916" y="2818"/>
                  </a:lnTo>
                  <a:lnTo>
                    <a:pt x="895" y="2800"/>
                  </a:lnTo>
                  <a:lnTo>
                    <a:pt x="873" y="2785"/>
                  </a:lnTo>
                  <a:lnTo>
                    <a:pt x="847" y="2772"/>
                  </a:lnTo>
                  <a:lnTo>
                    <a:pt x="847" y="2772"/>
                  </a:lnTo>
                  <a:lnTo>
                    <a:pt x="821" y="2760"/>
                  </a:lnTo>
                  <a:lnTo>
                    <a:pt x="794" y="2755"/>
                  </a:lnTo>
                  <a:lnTo>
                    <a:pt x="767" y="2749"/>
                  </a:lnTo>
                  <a:lnTo>
                    <a:pt x="740" y="2747"/>
                  </a:lnTo>
                  <a:lnTo>
                    <a:pt x="740" y="2747"/>
                  </a:lnTo>
                  <a:lnTo>
                    <a:pt x="772" y="2710"/>
                  </a:lnTo>
                  <a:lnTo>
                    <a:pt x="804" y="2673"/>
                  </a:lnTo>
                  <a:lnTo>
                    <a:pt x="836" y="2634"/>
                  </a:lnTo>
                  <a:lnTo>
                    <a:pt x="864" y="2593"/>
                  </a:lnTo>
                  <a:lnTo>
                    <a:pt x="888" y="2551"/>
                  </a:lnTo>
                  <a:lnTo>
                    <a:pt x="910" y="2510"/>
                  </a:lnTo>
                  <a:lnTo>
                    <a:pt x="920" y="2490"/>
                  </a:lnTo>
                  <a:lnTo>
                    <a:pt x="927" y="2467"/>
                  </a:lnTo>
                  <a:lnTo>
                    <a:pt x="934" y="2447"/>
                  </a:lnTo>
                  <a:lnTo>
                    <a:pt x="938" y="2425"/>
                  </a:lnTo>
                  <a:lnTo>
                    <a:pt x="938" y="2425"/>
                  </a:lnTo>
                  <a:lnTo>
                    <a:pt x="940" y="2404"/>
                  </a:lnTo>
                  <a:lnTo>
                    <a:pt x="938" y="2380"/>
                  </a:lnTo>
                  <a:lnTo>
                    <a:pt x="933" y="2352"/>
                  </a:lnTo>
                  <a:lnTo>
                    <a:pt x="925" y="2322"/>
                  </a:lnTo>
                  <a:lnTo>
                    <a:pt x="914" y="2290"/>
                  </a:lnTo>
                  <a:lnTo>
                    <a:pt x="901" y="2257"/>
                  </a:lnTo>
                  <a:lnTo>
                    <a:pt x="884" y="2221"/>
                  </a:lnTo>
                  <a:lnTo>
                    <a:pt x="867" y="2186"/>
                  </a:lnTo>
                  <a:lnTo>
                    <a:pt x="828" y="2113"/>
                  </a:lnTo>
                  <a:lnTo>
                    <a:pt x="787" y="2044"/>
                  </a:lnTo>
                  <a:lnTo>
                    <a:pt x="746" y="1979"/>
                  </a:lnTo>
                  <a:lnTo>
                    <a:pt x="707" y="1923"/>
                  </a:lnTo>
                  <a:lnTo>
                    <a:pt x="707" y="1923"/>
                  </a:lnTo>
                  <a:lnTo>
                    <a:pt x="709" y="1887"/>
                  </a:lnTo>
                  <a:lnTo>
                    <a:pt x="712" y="1846"/>
                  </a:lnTo>
                  <a:lnTo>
                    <a:pt x="718" y="1803"/>
                  </a:lnTo>
                  <a:lnTo>
                    <a:pt x="729" y="1756"/>
                  </a:lnTo>
                  <a:lnTo>
                    <a:pt x="742" y="1706"/>
                  </a:lnTo>
                  <a:lnTo>
                    <a:pt x="763" y="1654"/>
                  </a:lnTo>
                  <a:lnTo>
                    <a:pt x="787" y="1600"/>
                  </a:lnTo>
                  <a:lnTo>
                    <a:pt x="817" y="1542"/>
                  </a:lnTo>
                  <a:lnTo>
                    <a:pt x="817" y="1542"/>
                  </a:lnTo>
                  <a:lnTo>
                    <a:pt x="864" y="1551"/>
                  </a:lnTo>
                  <a:lnTo>
                    <a:pt x="908" y="1559"/>
                  </a:lnTo>
                  <a:lnTo>
                    <a:pt x="951" y="1566"/>
                  </a:lnTo>
                  <a:lnTo>
                    <a:pt x="994" y="1570"/>
                  </a:lnTo>
                  <a:lnTo>
                    <a:pt x="1071" y="1577"/>
                  </a:lnTo>
                  <a:lnTo>
                    <a:pt x="1142" y="1579"/>
                  </a:lnTo>
                  <a:lnTo>
                    <a:pt x="1142" y="1579"/>
                  </a:lnTo>
                  <a:lnTo>
                    <a:pt x="1190" y="1577"/>
                  </a:lnTo>
                  <a:lnTo>
                    <a:pt x="1233" y="1575"/>
                  </a:lnTo>
                  <a:lnTo>
                    <a:pt x="1233" y="1575"/>
                  </a:lnTo>
                  <a:lnTo>
                    <a:pt x="1302" y="1568"/>
                  </a:lnTo>
                  <a:lnTo>
                    <a:pt x="1367" y="1557"/>
                  </a:lnTo>
                  <a:lnTo>
                    <a:pt x="1399" y="1549"/>
                  </a:lnTo>
                  <a:lnTo>
                    <a:pt x="1429" y="1542"/>
                  </a:lnTo>
                  <a:lnTo>
                    <a:pt x="1457" y="1533"/>
                  </a:lnTo>
                  <a:lnTo>
                    <a:pt x="1485" y="1523"/>
                  </a:lnTo>
                  <a:lnTo>
                    <a:pt x="1449" y="1447"/>
                  </a:lnTo>
                  <a:close/>
                  <a:moveTo>
                    <a:pt x="623" y="1939"/>
                  </a:moveTo>
                  <a:lnTo>
                    <a:pt x="623" y="1939"/>
                  </a:lnTo>
                  <a:lnTo>
                    <a:pt x="625" y="1952"/>
                  </a:lnTo>
                  <a:lnTo>
                    <a:pt x="632" y="1964"/>
                  </a:lnTo>
                  <a:lnTo>
                    <a:pt x="632" y="1964"/>
                  </a:lnTo>
                  <a:lnTo>
                    <a:pt x="655" y="1995"/>
                  </a:lnTo>
                  <a:lnTo>
                    <a:pt x="677" y="2027"/>
                  </a:lnTo>
                  <a:lnTo>
                    <a:pt x="720" y="2094"/>
                  </a:lnTo>
                  <a:lnTo>
                    <a:pt x="759" y="2161"/>
                  </a:lnTo>
                  <a:lnTo>
                    <a:pt x="793" y="2229"/>
                  </a:lnTo>
                  <a:lnTo>
                    <a:pt x="821" y="2288"/>
                  </a:lnTo>
                  <a:lnTo>
                    <a:pt x="841" y="2341"/>
                  </a:lnTo>
                  <a:lnTo>
                    <a:pt x="849" y="2363"/>
                  </a:lnTo>
                  <a:lnTo>
                    <a:pt x="854" y="2382"/>
                  </a:lnTo>
                  <a:lnTo>
                    <a:pt x="856" y="2397"/>
                  </a:lnTo>
                  <a:lnTo>
                    <a:pt x="856" y="2410"/>
                  </a:lnTo>
                  <a:lnTo>
                    <a:pt x="856" y="2410"/>
                  </a:lnTo>
                  <a:lnTo>
                    <a:pt x="850" y="2428"/>
                  </a:lnTo>
                  <a:lnTo>
                    <a:pt x="845" y="2447"/>
                  </a:lnTo>
                  <a:lnTo>
                    <a:pt x="837" y="2467"/>
                  </a:lnTo>
                  <a:lnTo>
                    <a:pt x="828" y="2488"/>
                  </a:lnTo>
                  <a:lnTo>
                    <a:pt x="806" y="2527"/>
                  </a:lnTo>
                  <a:lnTo>
                    <a:pt x="780" y="2566"/>
                  </a:lnTo>
                  <a:lnTo>
                    <a:pt x="750" y="2606"/>
                  </a:lnTo>
                  <a:lnTo>
                    <a:pt x="718" y="2645"/>
                  </a:lnTo>
                  <a:lnTo>
                    <a:pt x="653" y="2719"/>
                  </a:lnTo>
                  <a:lnTo>
                    <a:pt x="653" y="2719"/>
                  </a:lnTo>
                  <a:lnTo>
                    <a:pt x="617" y="2760"/>
                  </a:lnTo>
                  <a:lnTo>
                    <a:pt x="617" y="2760"/>
                  </a:lnTo>
                  <a:lnTo>
                    <a:pt x="591" y="2650"/>
                  </a:lnTo>
                  <a:lnTo>
                    <a:pt x="554" y="2495"/>
                  </a:lnTo>
                  <a:lnTo>
                    <a:pt x="554" y="2495"/>
                  </a:lnTo>
                  <a:lnTo>
                    <a:pt x="582" y="2456"/>
                  </a:lnTo>
                  <a:lnTo>
                    <a:pt x="599" y="2425"/>
                  </a:lnTo>
                  <a:lnTo>
                    <a:pt x="606" y="2410"/>
                  </a:lnTo>
                  <a:lnTo>
                    <a:pt x="610" y="2397"/>
                  </a:lnTo>
                  <a:lnTo>
                    <a:pt x="612" y="2385"/>
                  </a:lnTo>
                  <a:lnTo>
                    <a:pt x="612" y="2374"/>
                  </a:lnTo>
                  <a:lnTo>
                    <a:pt x="612" y="2374"/>
                  </a:lnTo>
                  <a:lnTo>
                    <a:pt x="610" y="2363"/>
                  </a:lnTo>
                  <a:lnTo>
                    <a:pt x="604" y="2352"/>
                  </a:lnTo>
                  <a:lnTo>
                    <a:pt x="597" y="2339"/>
                  </a:lnTo>
                  <a:lnTo>
                    <a:pt x="586" y="2324"/>
                  </a:lnTo>
                  <a:lnTo>
                    <a:pt x="554" y="2286"/>
                  </a:lnTo>
                  <a:lnTo>
                    <a:pt x="507" y="2234"/>
                  </a:lnTo>
                  <a:lnTo>
                    <a:pt x="507" y="2234"/>
                  </a:lnTo>
                  <a:lnTo>
                    <a:pt x="492" y="2219"/>
                  </a:lnTo>
                  <a:lnTo>
                    <a:pt x="492" y="2219"/>
                  </a:lnTo>
                  <a:lnTo>
                    <a:pt x="446" y="2012"/>
                  </a:lnTo>
                  <a:lnTo>
                    <a:pt x="446" y="2012"/>
                  </a:lnTo>
                  <a:lnTo>
                    <a:pt x="444" y="2005"/>
                  </a:lnTo>
                  <a:lnTo>
                    <a:pt x="438" y="1997"/>
                  </a:lnTo>
                  <a:lnTo>
                    <a:pt x="434" y="1992"/>
                  </a:lnTo>
                  <a:lnTo>
                    <a:pt x="427" y="1986"/>
                  </a:lnTo>
                  <a:lnTo>
                    <a:pt x="419" y="1982"/>
                  </a:lnTo>
                  <a:lnTo>
                    <a:pt x="412" y="1980"/>
                  </a:lnTo>
                  <a:lnTo>
                    <a:pt x="405" y="1980"/>
                  </a:lnTo>
                  <a:lnTo>
                    <a:pt x="395" y="1980"/>
                  </a:lnTo>
                  <a:lnTo>
                    <a:pt x="395" y="1980"/>
                  </a:lnTo>
                  <a:lnTo>
                    <a:pt x="388" y="1984"/>
                  </a:lnTo>
                  <a:lnTo>
                    <a:pt x="380" y="1988"/>
                  </a:lnTo>
                  <a:lnTo>
                    <a:pt x="375" y="1993"/>
                  </a:lnTo>
                  <a:lnTo>
                    <a:pt x="369" y="1999"/>
                  </a:lnTo>
                  <a:lnTo>
                    <a:pt x="365" y="2007"/>
                  </a:lnTo>
                  <a:lnTo>
                    <a:pt x="363" y="2014"/>
                  </a:lnTo>
                  <a:lnTo>
                    <a:pt x="362" y="2023"/>
                  </a:lnTo>
                  <a:lnTo>
                    <a:pt x="363" y="2031"/>
                  </a:lnTo>
                  <a:lnTo>
                    <a:pt x="363" y="2031"/>
                  </a:lnTo>
                  <a:lnTo>
                    <a:pt x="401" y="2203"/>
                  </a:lnTo>
                  <a:lnTo>
                    <a:pt x="459" y="2460"/>
                  </a:lnTo>
                  <a:lnTo>
                    <a:pt x="516" y="2705"/>
                  </a:lnTo>
                  <a:lnTo>
                    <a:pt x="539" y="2790"/>
                  </a:lnTo>
                  <a:lnTo>
                    <a:pt x="546" y="2818"/>
                  </a:lnTo>
                  <a:lnTo>
                    <a:pt x="552" y="2833"/>
                  </a:lnTo>
                  <a:lnTo>
                    <a:pt x="552" y="2833"/>
                  </a:lnTo>
                  <a:lnTo>
                    <a:pt x="556" y="2841"/>
                  </a:lnTo>
                  <a:lnTo>
                    <a:pt x="561" y="2848"/>
                  </a:lnTo>
                  <a:lnTo>
                    <a:pt x="569" y="2852"/>
                  </a:lnTo>
                  <a:lnTo>
                    <a:pt x="574" y="2856"/>
                  </a:lnTo>
                  <a:lnTo>
                    <a:pt x="582" y="2858"/>
                  </a:lnTo>
                  <a:lnTo>
                    <a:pt x="591" y="2859"/>
                  </a:lnTo>
                  <a:lnTo>
                    <a:pt x="599" y="2858"/>
                  </a:lnTo>
                  <a:lnTo>
                    <a:pt x="608" y="2856"/>
                  </a:lnTo>
                  <a:lnTo>
                    <a:pt x="608" y="2856"/>
                  </a:lnTo>
                  <a:lnTo>
                    <a:pt x="627" y="2848"/>
                  </a:lnTo>
                  <a:lnTo>
                    <a:pt x="649" y="2843"/>
                  </a:lnTo>
                  <a:lnTo>
                    <a:pt x="677" y="2837"/>
                  </a:lnTo>
                  <a:lnTo>
                    <a:pt x="709" y="2833"/>
                  </a:lnTo>
                  <a:lnTo>
                    <a:pt x="725" y="2831"/>
                  </a:lnTo>
                  <a:lnTo>
                    <a:pt x="742" y="2833"/>
                  </a:lnTo>
                  <a:lnTo>
                    <a:pt x="761" y="2833"/>
                  </a:lnTo>
                  <a:lnTo>
                    <a:pt x="778" y="2837"/>
                  </a:lnTo>
                  <a:lnTo>
                    <a:pt x="796" y="2843"/>
                  </a:lnTo>
                  <a:lnTo>
                    <a:pt x="813" y="2848"/>
                  </a:lnTo>
                  <a:lnTo>
                    <a:pt x="813" y="2848"/>
                  </a:lnTo>
                  <a:lnTo>
                    <a:pt x="830" y="2858"/>
                  </a:lnTo>
                  <a:lnTo>
                    <a:pt x="845" y="2869"/>
                  </a:lnTo>
                  <a:lnTo>
                    <a:pt x="858" y="2880"/>
                  </a:lnTo>
                  <a:lnTo>
                    <a:pt x="871" y="2895"/>
                  </a:lnTo>
                  <a:lnTo>
                    <a:pt x="884" y="2912"/>
                  </a:lnTo>
                  <a:lnTo>
                    <a:pt x="893" y="2928"/>
                  </a:lnTo>
                  <a:lnTo>
                    <a:pt x="903" y="2949"/>
                  </a:lnTo>
                  <a:lnTo>
                    <a:pt x="910" y="2971"/>
                  </a:lnTo>
                  <a:lnTo>
                    <a:pt x="910" y="2971"/>
                  </a:lnTo>
                  <a:lnTo>
                    <a:pt x="918" y="2994"/>
                  </a:lnTo>
                  <a:lnTo>
                    <a:pt x="920" y="3012"/>
                  </a:lnTo>
                  <a:lnTo>
                    <a:pt x="920" y="3029"/>
                  </a:lnTo>
                  <a:lnTo>
                    <a:pt x="916" y="3042"/>
                  </a:lnTo>
                  <a:lnTo>
                    <a:pt x="916" y="3042"/>
                  </a:lnTo>
                  <a:lnTo>
                    <a:pt x="908" y="3052"/>
                  </a:lnTo>
                  <a:lnTo>
                    <a:pt x="897" y="3059"/>
                  </a:lnTo>
                  <a:lnTo>
                    <a:pt x="884" y="3067"/>
                  </a:lnTo>
                  <a:lnTo>
                    <a:pt x="869" y="3074"/>
                  </a:lnTo>
                  <a:lnTo>
                    <a:pt x="830" y="3087"/>
                  </a:lnTo>
                  <a:lnTo>
                    <a:pt x="785" y="3098"/>
                  </a:lnTo>
                  <a:lnTo>
                    <a:pt x="770" y="3102"/>
                  </a:lnTo>
                  <a:lnTo>
                    <a:pt x="770" y="3102"/>
                  </a:lnTo>
                  <a:lnTo>
                    <a:pt x="714" y="3117"/>
                  </a:lnTo>
                  <a:lnTo>
                    <a:pt x="660" y="3128"/>
                  </a:lnTo>
                  <a:lnTo>
                    <a:pt x="608" y="3137"/>
                  </a:lnTo>
                  <a:lnTo>
                    <a:pt x="559" y="3143"/>
                  </a:lnTo>
                  <a:lnTo>
                    <a:pt x="515" y="3145"/>
                  </a:lnTo>
                  <a:lnTo>
                    <a:pt x="477" y="3145"/>
                  </a:lnTo>
                  <a:lnTo>
                    <a:pt x="446" y="3141"/>
                  </a:lnTo>
                  <a:lnTo>
                    <a:pt x="431" y="3139"/>
                  </a:lnTo>
                  <a:lnTo>
                    <a:pt x="419" y="3136"/>
                  </a:lnTo>
                  <a:lnTo>
                    <a:pt x="419" y="3136"/>
                  </a:lnTo>
                  <a:lnTo>
                    <a:pt x="408" y="3119"/>
                  </a:lnTo>
                  <a:lnTo>
                    <a:pt x="393" y="3089"/>
                  </a:lnTo>
                  <a:lnTo>
                    <a:pt x="375" y="3046"/>
                  </a:lnTo>
                  <a:lnTo>
                    <a:pt x="354" y="2992"/>
                  </a:lnTo>
                  <a:lnTo>
                    <a:pt x="328" y="2923"/>
                  </a:lnTo>
                  <a:lnTo>
                    <a:pt x="300" y="2843"/>
                  </a:lnTo>
                  <a:lnTo>
                    <a:pt x="270" y="2749"/>
                  </a:lnTo>
                  <a:lnTo>
                    <a:pt x="237" y="2643"/>
                  </a:lnTo>
                  <a:lnTo>
                    <a:pt x="237" y="2643"/>
                  </a:lnTo>
                  <a:lnTo>
                    <a:pt x="184" y="2464"/>
                  </a:lnTo>
                  <a:lnTo>
                    <a:pt x="141" y="2303"/>
                  </a:lnTo>
                  <a:lnTo>
                    <a:pt x="125" y="2234"/>
                  </a:lnTo>
                  <a:lnTo>
                    <a:pt x="112" y="2178"/>
                  </a:lnTo>
                  <a:lnTo>
                    <a:pt x="104" y="2133"/>
                  </a:lnTo>
                  <a:lnTo>
                    <a:pt x="100" y="2105"/>
                  </a:lnTo>
                  <a:lnTo>
                    <a:pt x="100" y="2105"/>
                  </a:lnTo>
                  <a:lnTo>
                    <a:pt x="99" y="2098"/>
                  </a:lnTo>
                  <a:lnTo>
                    <a:pt x="97" y="2091"/>
                  </a:lnTo>
                  <a:lnTo>
                    <a:pt x="97" y="2091"/>
                  </a:lnTo>
                  <a:lnTo>
                    <a:pt x="91" y="2036"/>
                  </a:lnTo>
                  <a:lnTo>
                    <a:pt x="87" y="1975"/>
                  </a:lnTo>
                  <a:lnTo>
                    <a:pt x="85" y="1904"/>
                  </a:lnTo>
                  <a:lnTo>
                    <a:pt x="87" y="1829"/>
                  </a:lnTo>
                  <a:lnTo>
                    <a:pt x="89" y="1788"/>
                  </a:lnTo>
                  <a:lnTo>
                    <a:pt x="95" y="1749"/>
                  </a:lnTo>
                  <a:lnTo>
                    <a:pt x="100" y="1708"/>
                  </a:lnTo>
                  <a:lnTo>
                    <a:pt x="108" y="1667"/>
                  </a:lnTo>
                  <a:lnTo>
                    <a:pt x="115" y="1626"/>
                  </a:lnTo>
                  <a:lnTo>
                    <a:pt x="126" y="1585"/>
                  </a:lnTo>
                  <a:lnTo>
                    <a:pt x="141" y="1544"/>
                  </a:lnTo>
                  <a:lnTo>
                    <a:pt x="156" y="1503"/>
                  </a:lnTo>
                  <a:lnTo>
                    <a:pt x="156" y="1503"/>
                  </a:lnTo>
                  <a:lnTo>
                    <a:pt x="173" y="1463"/>
                  </a:lnTo>
                  <a:lnTo>
                    <a:pt x="194" y="1426"/>
                  </a:lnTo>
                  <a:lnTo>
                    <a:pt x="212" y="1393"/>
                  </a:lnTo>
                  <a:lnTo>
                    <a:pt x="235" y="1361"/>
                  </a:lnTo>
                  <a:lnTo>
                    <a:pt x="255" y="1333"/>
                  </a:lnTo>
                  <a:lnTo>
                    <a:pt x="278" y="1307"/>
                  </a:lnTo>
                  <a:lnTo>
                    <a:pt x="300" y="1282"/>
                  </a:lnTo>
                  <a:lnTo>
                    <a:pt x="322" y="1260"/>
                  </a:lnTo>
                  <a:lnTo>
                    <a:pt x="347" y="1241"/>
                  </a:lnTo>
                  <a:lnTo>
                    <a:pt x="369" y="1225"/>
                  </a:lnTo>
                  <a:lnTo>
                    <a:pt x="390" y="1208"/>
                  </a:lnTo>
                  <a:lnTo>
                    <a:pt x="412" y="1195"/>
                  </a:lnTo>
                  <a:lnTo>
                    <a:pt x="451" y="1172"/>
                  </a:lnTo>
                  <a:lnTo>
                    <a:pt x="487" y="1156"/>
                  </a:lnTo>
                  <a:lnTo>
                    <a:pt x="487" y="1156"/>
                  </a:lnTo>
                  <a:lnTo>
                    <a:pt x="496" y="1150"/>
                  </a:lnTo>
                  <a:lnTo>
                    <a:pt x="505" y="1139"/>
                  </a:lnTo>
                  <a:lnTo>
                    <a:pt x="511" y="1128"/>
                  </a:lnTo>
                  <a:lnTo>
                    <a:pt x="511" y="1115"/>
                  </a:lnTo>
                  <a:lnTo>
                    <a:pt x="511" y="1115"/>
                  </a:lnTo>
                  <a:lnTo>
                    <a:pt x="509" y="1101"/>
                  </a:lnTo>
                  <a:lnTo>
                    <a:pt x="503" y="1092"/>
                  </a:lnTo>
                  <a:lnTo>
                    <a:pt x="494" y="1083"/>
                  </a:lnTo>
                  <a:lnTo>
                    <a:pt x="481" y="1077"/>
                  </a:lnTo>
                  <a:lnTo>
                    <a:pt x="481" y="1077"/>
                  </a:lnTo>
                  <a:lnTo>
                    <a:pt x="455" y="1068"/>
                  </a:lnTo>
                  <a:lnTo>
                    <a:pt x="429" y="1057"/>
                  </a:lnTo>
                  <a:lnTo>
                    <a:pt x="403" y="1044"/>
                  </a:lnTo>
                  <a:lnTo>
                    <a:pt x="380" y="1031"/>
                  </a:lnTo>
                  <a:lnTo>
                    <a:pt x="356" y="1016"/>
                  </a:lnTo>
                  <a:lnTo>
                    <a:pt x="335" y="1001"/>
                  </a:lnTo>
                  <a:lnTo>
                    <a:pt x="315" y="984"/>
                  </a:lnTo>
                  <a:lnTo>
                    <a:pt x="294" y="965"/>
                  </a:lnTo>
                  <a:lnTo>
                    <a:pt x="278" y="945"/>
                  </a:lnTo>
                  <a:lnTo>
                    <a:pt x="259" y="924"/>
                  </a:lnTo>
                  <a:lnTo>
                    <a:pt x="244" y="902"/>
                  </a:lnTo>
                  <a:lnTo>
                    <a:pt x="229" y="878"/>
                  </a:lnTo>
                  <a:lnTo>
                    <a:pt x="216" y="853"/>
                  </a:lnTo>
                  <a:lnTo>
                    <a:pt x="205" y="829"/>
                  </a:lnTo>
                  <a:lnTo>
                    <a:pt x="194" y="801"/>
                  </a:lnTo>
                  <a:lnTo>
                    <a:pt x="184" y="773"/>
                  </a:lnTo>
                  <a:lnTo>
                    <a:pt x="184" y="773"/>
                  </a:lnTo>
                  <a:lnTo>
                    <a:pt x="177" y="745"/>
                  </a:lnTo>
                  <a:lnTo>
                    <a:pt x="171" y="715"/>
                  </a:lnTo>
                  <a:lnTo>
                    <a:pt x="166" y="687"/>
                  </a:lnTo>
                  <a:lnTo>
                    <a:pt x="162" y="657"/>
                  </a:lnTo>
                  <a:lnTo>
                    <a:pt x="162" y="627"/>
                  </a:lnTo>
                  <a:lnTo>
                    <a:pt x="162" y="598"/>
                  </a:lnTo>
                  <a:lnTo>
                    <a:pt x="162" y="568"/>
                  </a:lnTo>
                  <a:lnTo>
                    <a:pt x="166" y="538"/>
                  </a:lnTo>
                  <a:lnTo>
                    <a:pt x="169" y="510"/>
                  </a:lnTo>
                  <a:lnTo>
                    <a:pt x="175" y="480"/>
                  </a:lnTo>
                  <a:lnTo>
                    <a:pt x="182" y="450"/>
                  </a:lnTo>
                  <a:lnTo>
                    <a:pt x="192" y="422"/>
                  </a:lnTo>
                  <a:lnTo>
                    <a:pt x="203" y="394"/>
                  </a:lnTo>
                  <a:lnTo>
                    <a:pt x="214" y="366"/>
                  </a:lnTo>
                  <a:lnTo>
                    <a:pt x="227" y="340"/>
                  </a:lnTo>
                  <a:lnTo>
                    <a:pt x="242" y="314"/>
                  </a:lnTo>
                  <a:lnTo>
                    <a:pt x="242" y="314"/>
                  </a:lnTo>
                  <a:lnTo>
                    <a:pt x="255" y="293"/>
                  </a:lnTo>
                  <a:lnTo>
                    <a:pt x="270" y="273"/>
                  </a:lnTo>
                  <a:lnTo>
                    <a:pt x="285" y="252"/>
                  </a:lnTo>
                  <a:lnTo>
                    <a:pt x="300" y="234"/>
                  </a:lnTo>
                  <a:lnTo>
                    <a:pt x="317" y="217"/>
                  </a:lnTo>
                  <a:lnTo>
                    <a:pt x="334" y="200"/>
                  </a:lnTo>
                  <a:lnTo>
                    <a:pt x="352" y="185"/>
                  </a:lnTo>
                  <a:lnTo>
                    <a:pt x="371" y="170"/>
                  </a:lnTo>
                  <a:lnTo>
                    <a:pt x="390" y="157"/>
                  </a:lnTo>
                  <a:lnTo>
                    <a:pt x="410" y="144"/>
                  </a:lnTo>
                  <a:lnTo>
                    <a:pt x="431" y="133"/>
                  </a:lnTo>
                  <a:lnTo>
                    <a:pt x="453" y="124"/>
                  </a:lnTo>
                  <a:lnTo>
                    <a:pt x="474" y="114"/>
                  </a:lnTo>
                  <a:lnTo>
                    <a:pt x="496" y="107"/>
                  </a:lnTo>
                  <a:lnTo>
                    <a:pt x="518" y="101"/>
                  </a:lnTo>
                  <a:lnTo>
                    <a:pt x="543" y="96"/>
                  </a:lnTo>
                  <a:lnTo>
                    <a:pt x="543" y="96"/>
                  </a:lnTo>
                  <a:lnTo>
                    <a:pt x="567" y="90"/>
                  </a:lnTo>
                  <a:lnTo>
                    <a:pt x="593" y="88"/>
                  </a:lnTo>
                  <a:lnTo>
                    <a:pt x="619" y="84"/>
                  </a:lnTo>
                  <a:lnTo>
                    <a:pt x="645" y="84"/>
                  </a:lnTo>
                  <a:lnTo>
                    <a:pt x="645" y="84"/>
                  </a:lnTo>
                  <a:lnTo>
                    <a:pt x="684" y="86"/>
                  </a:lnTo>
                  <a:lnTo>
                    <a:pt x="724" y="90"/>
                  </a:lnTo>
                  <a:lnTo>
                    <a:pt x="765" y="97"/>
                  </a:lnTo>
                  <a:lnTo>
                    <a:pt x="804" y="109"/>
                  </a:lnTo>
                  <a:lnTo>
                    <a:pt x="845" y="122"/>
                  </a:lnTo>
                  <a:lnTo>
                    <a:pt x="884" y="139"/>
                  </a:lnTo>
                  <a:lnTo>
                    <a:pt x="923" y="157"/>
                  </a:lnTo>
                  <a:lnTo>
                    <a:pt x="962" y="180"/>
                  </a:lnTo>
                  <a:lnTo>
                    <a:pt x="998" y="206"/>
                  </a:lnTo>
                  <a:lnTo>
                    <a:pt x="1033" y="236"/>
                  </a:lnTo>
                  <a:lnTo>
                    <a:pt x="1067" y="267"/>
                  </a:lnTo>
                  <a:lnTo>
                    <a:pt x="1097" y="303"/>
                  </a:lnTo>
                  <a:lnTo>
                    <a:pt x="1125" y="342"/>
                  </a:lnTo>
                  <a:lnTo>
                    <a:pt x="1136" y="362"/>
                  </a:lnTo>
                  <a:lnTo>
                    <a:pt x="1149" y="383"/>
                  </a:lnTo>
                  <a:lnTo>
                    <a:pt x="1160" y="405"/>
                  </a:lnTo>
                  <a:lnTo>
                    <a:pt x="1170" y="430"/>
                  </a:lnTo>
                  <a:lnTo>
                    <a:pt x="1179" y="454"/>
                  </a:lnTo>
                  <a:lnTo>
                    <a:pt x="1186" y="478"/>
                  </a:lnTo>
                  <a:lnTo>
                    <a:pt x="1186" y="478"/>
                  </a:lnTo>
                  <a:lnTo>
                    <a:pt x="1194" y="506"/>
                  </a:lnTo>
                  <a:lnTo>
                    <a:pt x="1201" y="532"/>
                  </a:lnTo>
                  <a:lnTo>
                    <a:pt x="1205" y="558"/>
                  </a:lnTo>
                  <a:lnTo>
                    <a:pt x="1209" y="583"/>
                  </a:lnTo>
                  <a:lnTo>
                    <a:pt x="1211" y="607"/>
                  </a:lnTo>
                  <a:lnTo>
                    <a:pt x="1211" y="631"/>
                  </a:lnTo>
                  <a:lnTo>
                    <a:pt x="1211" y="655"/>
                  </a:lnTo>
                  <a:lnTo>
                    <a:pt x="1209" y="678"/>
                  </a:lnTo>
                  <a:lnTo>
                    <a:pt x="1205" y="700"/>
                  </a:lnTo>
                  <a:lnTo>
                    <a:pt x="1201" y="723"/>
                  </a:lnTo>
                  <a:lnTo>
                    <a:pt x="1196" y="743"/>
                  </a:lnTo>
                  <a:lnTo>
                    <a:pt x="1188" y="764"/>
                  </a:lnTo>
                  <a:lnTo>
                    <a:pt x="1173" y="803"/>
                  </a:lnTo>
                  <a:lnTo>
                    <a:pt x="1155" y="840"/>
                  </a:lnTo>
                  <a:lnTo>
                    <a:pt x="1132" y="876"/>
                  </a:lnTo>
                  <a:lnTo>
                    <a:pt x="1108" y="907"/>
                  </a:lnTo>
                  <a:lnTo>
                    <a:pt x="1080" y="935"/>
                  </a:lnTo>
                  <a:lnTo>
                    <a:pt x="1052" y="963"/>
                  </a:lnTo>
                  <a:lnTo>
                    <a:pt x="1020" y="988"/>
                  </a:lnTo>
                  <a:lnTo>
                    <a:pt x="989" y="1010"/>
                  </a:lnTo>
                  <a:lnTo>
                    <a:pt x="957" y="1029"/>
                  </a:lnTo>
                  <a:lnTo>
                    <a:pt x="923" y="1045"/>
                  </a:lnTo>
                  <a:lnTo>
                    <a:pt x="923" y="1045"/>
                  </a:lnTo>
                  <a:lnTo>
                    <a:pt x="901" y="1055"/>
                  </a:lnTo>
                  <a:lnTo>
                    <a:pt x="877" y="1064"/>
                  </a:lnTo>
                  <a:lnTo>
                    <a:pt x="822" y="1081"/>
                  </a:lnTo>
                  <a:lnTo>
                    <a:pt x="770" y="1094"/>
                  </a:lnTo>
                  <a:lnTo>
                    <a:pt x="718" y="1105"/>
                  </a:lnTo>
                  <a:lnTo>
                    <a:pt x="671" y="1113"/>
                  </a:lnTo>
                  <a:lnTo>
                    <a:pt x="634" y="1118"/>
                  </a:lnTo>
                  <a:lnTo>
                    <a:pt x="600" y="1124"/>
                  </a:lnTo>
                  <a:lnTo>
                    <a:pt x="600" y="1124"/>
                  </a:lnTo>
                  <a:lnTo>
                    <a:pt x="591" y="1124"/>
                  </a:lnTo>
                  <a:lnTo>
                    <a:pt x="584" y="1126"/>
                  </a:lnTo>
                  <a:lnTo>
                    <a:pt x="576" y="1128"/>
                  </a:lnTo>
                  <a:lnTo>
                    <a:pt x="569" y="1133"/>
                  </a:lnTo>
                  <a:lnTo>
                    <a:pt x="563" y="1139"/>
                  </a:lnTo>
                  <a:lnTo>
                    <a:pt x="559" y="1146"/>
                  </a:lnTo>
                  <a:lnTo>
                    <a:pt x="556" y="1154"/>
                  </a:lnTo>
                  <a:lnTo>
                    <a:pt x="554" y="1161"/>
                  </a:lnTo>
                  <a:lnTo>
                    <a:pt x="554" y="1161"/>
                  </a:lnTo>
                  <a:lnTo>
                    <a:pt x="554" y="1171"/>
                  </a:lnTo>
                  <a:lnTo>
                    <a:pt x="556" y="1178"/>
                  </a:lnTo>
                  <a:lnTo>
                    <a:pt x="559" y="1185"/>
                  </a:lnTo>
                  <a:lnTo>
                    <a:pt x="563" y="1193"/>
                  </a:lnTo>
                  <a:lnTo>
                    <a:pt x="569" y="1198"/>
                  </a:lnTo>
                  <a:lnTo>
                    <a:pt x="576" y="1202"/>
                  </a:lnTo>
                  <a:lnTo>
                    <a:pt x="584" y="1206"/>
                  </a:lnTo>
                  <a:lnTo>
                    <a:pt x="593" y="1208"/>
                  </a:lnTo>
                  <a:lnTo>
                    <a:pt x="593" y="1208"/>
                  </a:lnTo>
                  <a:lnTo>
                    <a:pt x="604" y="1208"/>
                  </a:lnTo>
                  <a:lnTo>
                    <a:pt x="636" y="1208"/>
                  </a:lnTo>
                  <a:lnTo>
                    <a:pt x="681" y="1206"/>
                  </a:lnTo>
                  <a:lnTo>
                    <a:pt x="740" y="1198"/>
                  </a:lnTo>
                  <a:lnTo>
                    <a:pt x="776" y="1193"/>
                  </a:lnTo>
                  <a:lnTo>
                    <a:pt x="813" y="1185"/>
                  </a:lnTo>
                  <a:lnTo>
                    <a:pt x="854" y="1176"/>
                  </a:lnTo>
                  <a:lnTo>
                    <a:pt x="897" y="1163"/>
                  </a:lnTo>
                  <a:lnTo>
                    <a:pt x="942" y="1148"/>
                  </a:lnTo>
                  <a:lnTo>
                    <a:pt x="989" y="1129"/>
                  </a:lnTo>
                  <a:lnTo>
                    <a:pt x="1037" y="1109"/>
                  </a:lnTo>
                  <a:lnTo>
                    <a:pt x="1089" y="1085"/>
                  </a:lnTo>
                  <a:lnTo>
                    <a:pt x="1089" y="1085"/>
                  </a:lnTo>
                  <a:lnTo>
                    <a:pt x="1123" y="1066"/>
                  </a:lnTo>
                  <a:lnTo>
                    <a:pt x="1155" y="1047"/>
                  </a:lnTo>
                  <a:lnTo>
                    <a:pt x="1212" y="1010"/>
                  </a:lnTo>
                  <a:lnTo>
                    <a:pt x="1263" y="975"/>
                  </a:lnTo>
                  <a:lnTo>
                    <a:pt x="1306" y="941"/>
                  </a:lnTo>
                  <a:lnTo>
                    <a:pt x="1306" y="941"/>
                  </a:lnTo>
                  <a:lnTo>
                    <a:pt x="1341" y="915"/>
                  </a:lnTo>
                  <a:lnTo>
                    <a:pt x="1369" y="894"/>
                  </a:lnTo>
                  <a:lnTo>
                    <a:pt x="1393" y="879"/>
                  </a:lnTo>
                  <a:lnTo>
                    <a:pt x="1416" y="870"/>
                  </a:lnTo>
                  <a:lnTo>
                    <a:pt x="1425" y="866"/>
                  </a:lnTo>
                  <a:lnTo>
                    <a:pt x="1435" y="866"/>
                  </a:lnTo>
                  <a:lnTo>
                    <a:pt x="1444" y="866"/>
                  </a:lnTo>
                  <a:lnTo>
                    <a:pt x="1453" y="868"/>
                  </a:lnTo>
                  <a:lnTo>
                    <a:pt x="1464" y="872"/>
                  </a:lnTo>
                  <a:lnTo>
                    <a:pt x="1474" y="876"/>
                  </a:lnTo>
                  <a:lnTo>
                    <a:pt x="1496" y="889"/>
                  </a:lnTo>
                  <a:lnTo>
                    <a:pt x="1496" y="889"/>
                  </a:lnTo>
                  <a:lnTo>
                    <a:pt x="1502" y="894"/>
                  </a:lnTo>
                  <a:lnTo>
                    <a:pt x="1507" y="902"/>
                  </a:lnTo>
                  <a:lnTo>
                    <a:pt x="1511" y="909"/>
                  </a:lnTo>
                  <a:lnTo>
                    <a:pt x="1513" y="917"/>
                  </a:lnTo>
                  <a:lnTo>
                    <a:pt x="1515" y="926"/>
                  </a:lnTo>
                  <a:lnTo>
                    <a:pt x="1513" y="935"/>
                  </a:lnTo>
                  <a:lnTo>
                    <a:pt x="1509" y="958"/>
                  </a:lnTo>
                  <a:lnTo>
                    <a:pt x="1509" y="958"/>
                  </a:lnTo>
                  <a:lnTo>
                    <a:pt x="1505" y="975"/>
                  </a:lnTo>
                  <a:lnTo>
                    <a:pt x="1498" y="989"/>
                  </a:lnTo>
                  <a:lnTo>
                    <a:pt x="1490" y="1006"/>
                  </a:lnTo>
                  <a:lnTo>
                    <a:pt x="1481" y="1023"/>
                  </a:lnTo>
                  <a:lnTo>
                    <a:pt x="1468" y="1040"/>
                  </a:lnTo>
                  <a:lnTo>
                    <a:pt x="1457" y="1059"/>
                  </a:lnTo>
                  <a:lnTo>
                    <a:pt x="1425" y="1094"/>
                  </a:lnTo>
                  <a:lnTo>
                    <a:pt x="1388" y="1129"/>
                  </a:lnTo>
                  <a:lnTo>
                    <a:pt x="1345" y="1167"/>
                  </a:lnTo>
                  <a:lnTo>
                    <a:pt x="1295" y="1202"/>
                  </a:lnTo>
                  <a:lnTo>
                    <a:pt x="1239" y="1238"/>
                  </a:lnTo>
                  <a:lnTo>
                    <a:pt x="1177" y="1271"/>
                  </a:lnTo>
                  <a:lnTo>
                    <a:pt x="1110" y="1305"/>
                  </a:lnTo>
                  <a:lnTo>
                    <a:pt x="1074" y="1320"/>
                  </a:lnTo>
                  <a:lnTo>
                    <a:pt x="1035" y="1335"/>
                  </a:lnTo>
                  <a:lnTo>
                    <a:pt x="996" y="1350"/>
                  </a:lnTo>
                  <a:lnTo>
                    <a:pt x="957" y="1363"/>
                  </a:lnTo>
                  <a:lnTo>
                    <a:pt x="914" y="1376"/>
                  </a:lnTo>
                  <a:lnTo>
                    <a:pt x="871" y="1387"/>
                  </a:lnTo>
                  <a:lnTo>
                    <a:pt x="826" y="1398"/>
                  </a:lnTo>
                  <a:lnTo>
                    <a:pt x="780" y="1409"/>
                  </a:lnTo>
                  <a:lnTo>
                    <a:pt x="733" y="1417"/>
                  </a:lnTo>
                  <a:lnTo>
                    <a:pt x="683" y="1426"/>
                  </a:lnTo>
                  <a:lnTo>
                    <a:pt x="632" y="1434"/>
                  </a:lnTo>
                  <a:lnTo>
                    <a:pt x="580" y="1439"/>
                  </a:lnTo>
                  <a:lnTo>
                    <a:pt x="580" y="1439"/>
                  </a:lnTo>
                  <a:lnTo>
                    <a:pt x="572" y="1441"/>
                  </a:lnTo>
                  <a:lnTo>
                    <a:pt x="565" y="1443"/>
                  </a:lnTo>
                  <a:lnTo>
                    <a:pt x="558" y="1449"/>
                  </a:lnTo>
                  <a:lnTo>
                    <a:pt x="552" y="1454"/>
                  </a:lnTo>
                  <a:lnTo>
                    <a:pt x="548" y="1462"/>
                  </a:lnTo>
                  <a:lnTo>
                    <a:pt x="544" y="1469"/>
                  </a:lnTo>
                  <a:lnTo>
                    <a:pt x="543" y="1477"/>
                  </a:lnTo>
                  <a:lnTo>
                    <a:pt x="543" y="1486"/>
                  </a:lnTo>
                  <a:lnTo>
                    <a:pt x="543" y="1486"/>
                  </a:lnTo>
                  <a:lnTo>
                    <a:pt x="544" y="1493"/>
                  </a:lnTo>
                  <a:lnTo>
                    <a:pt x="546" y="1501"/>
                  </a:lnTo>
                  <a:lnTo>
                    <a:pt x="552" y="1506"/>
                  </a:lnTo>
                  <a:lnTo>
                    <a:pt x="556" y="1512"/>
                  </a:lnTo>
                  <a:lnTo>
                    <a:pt x="563" y="1518"/>
                  </a:lnTo>
                  <a:lnTo>
                    <a:pt x="569" y="1519"/>
                  </a:lnTo>
                  <a:lnTo>
                    <a:pt x="576" y="1523"/>
                  </a:lnTo>
                  <a:lnTo>
                    <a:pt x="586" y="1523"/>
                  </a:lnTo>
                  <a:lnTo>
                    <a:pt x="586" y="1523"/>
                  </a:lnTo>
                  <a:lnTo>
                    <a:pt x="589" y="1523"/>
                  </a:lnTo>
                  <a:lnTo>
                    <a:pt x="589" y="1523"/>
                  </a:lnTo>
                  <a:lnTo>
                    <a:pt x="668" y="1514"/>
                  </a:lnTo>
                  <a:lnTo>
                    <a:pt x="742" y="1501"/>
                  </a:lnTo>
                  <a:lnTo>
                    <a:pt x="742" y="1501"/>
                  </a:lnTo>
                  <a:lnTo>
                    <a:pt x="725" y="1534"/>
                  </a:lnTo>
                  <a:lnTo>
                    <a:pt x="709" y="1568"/>
                  </a:lnTo>
                  <a:lnTo>
                    <a:pt x="694" y="1600"/>
                  </a:lnTo>
                  <a:lnTo>
                    <a:pt x="681" y="1631"/>
                  </a:lnTo>
                  <a:lnTo>
                    <a:pt x="669" y="1661"/>
                  </a:lnTo>
                  <a:lnTo>
                    <a:pt x="660" y="1691"/>
                  </a:lnTo>
                  <a:lnTo>
                    <a:pt x="643" y="1747"/>
                  </a:lnTo>
                  <a:lnTo>
                    <a:pt x="632" y="1801"/>
                  </a:lnTo>
                  <a:lnTo>
                    <a:pt x="627" y="1852"/>
                  </a:lnTo>
                  <a:lnTo>
                    <a:pt x="623" y="1898"/>
                  </a:lnTo>
                  <a:lnTo>
                    <a:pt x="623" y="1939"/>
                  </a:lnTo>
                  <a:lnTo>
                    <a:pt x="623" y="193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1" name="îś1ídè"/>
            <p:cNvSpPr>
              <a:spLocks/>
            </p:cNvSpPr>
            <p:nvPr/>
          </p:nvSpPr>
          <p:spPr bwMode="auto">
            <a:xfrm>
              <a:off x="1749145" y="2907697"/>
              <a:ext cx="59460" cy="86865"/>
            </a:xfrm>
            <a:custGeom>
              <a:avLst/>
              <a:gdLst>
                <a:gd name="T0" fmla="*/ 15 w 132"/>
                <a:gd name="T1" fmla="*/ 145 h 194"/>
                <a:gd name="T2" fmla="*/ 15 w 132"/>
                <a:gd name="T3" fmla="*/ 145 h 194"/>
                <a:gd name="T4" fmla="*/ 18 w 132"/>
                <a:gd name="T5" fmla="*/ 156 h 194"/>
                <a:gd name="T6" fmla="*/ 24 w 132"/>
                <a:gd name="T7" fmla="*/ 167 h 194"/>
                <a:gd name="T8" fmla="*/ 31 w 132"/>
                <a:gd name="T9" fmla="*/ 177 h 194"/>
                <a:gd name="T10" fmla="*/ 39 w 132"/>
                <a:gd name="T11" fmla="*/ 184 h 194"/>
                <a:gd name="T12" fmla="*/ 48 w 132"/>
                <a:gd name="T13" fmla="*/ 190 h 194"/>
                <a:gd name="T14" fmla="*/ 59 w 132"/>
                <a:gd name="T15" fmla="*/ 194 h 194"/>
                <a:gd name="T16" fmla="*/ 72 w 132"/>
                <a:gd name="T17" fmla="*/ 194 h 194"/>
                <a:gd name="T18" fmla="*/ 84 w 132"/>
                <a:gd name="T19" fmla="*/ 194 h 194"/>
                <a:gd name="T20" fmla="*/ 84 w 132"/>
                <a:gd name="T21" fmla="*/ 194 h 194"/>
                <a:gd name="T22" fmla="*/ 95 w 132"/>
                <a:gd name="T23" fmla="*/ 190 h 194"/>
                <a:gd name="T24" fmla="*/ 106 w 132"/>
                <a:gd name="T25" fmla="*/ 184 h 194"/>
                <a:gd name="T26" fmla="*/ 115 w 132"/>
                <a:gd name="T27" fmla="*/ 177 h 194"/>
                <a:gd name="T28" fmla="*/ 121 w 132"/>
                <a:gd name="T29" fmla="*/ 167 h 194"/>
                <a:gd name="T30" fmla="*/ 127 w 132"/>
                <a:gd name="T31" fmla="*/ 158 h 194"/>
                <a:gd name="T32" fmla="*/ 130 w 132"/>
                <a:gd name="T33" fmla="*/ 147 h 194"/>
                <a:gd name="T34" fmla="*/ 132 w 132"/>
                <a:gd name="T35" fmla="*/ 136 h 194"/>
                <a:gd name="T36" fmla="*/ 130 w 132"/>
                <a:gd name="T37" fmla="*/ 123 h 194"/>
                <a:gd name="T38" fmla="*/ 117 w 132"/>
                <a:gd name="T39" fmla="*/ 48 h 194"/>
                <a:gd name="T40" fmla="*/ 117 w 132"/>
                <a:gd name="T41" fmla="*/ 48 h 194"/>
                <a:gd name="T42" fmla="*/ 113 w 132"/>
                <a:gd name="T43" fmla="*/ 37 h 194"/>
                <a:gd name="T44" fmla="*/ 108 w 132"/>
                <a:gd name="T45" fmla="*/ 26 h 194"/>
                <a:gd name="T46" fmla="*/ 100 w 132"/>
                <a:gd name="T47" fmla="*/ 16 h 194"/>
                <a:gd name="T48" fmla="*/ 93 w 132"/>
                <a:gd name="T49" fmla="*/ 9 h 194"/>
                <a:gd name="T50" fmla="*/ 82 w 132"/>
                <a:gd name="T51" fmla="*/ 3 h 194"/>
                <a:gd name="T52" fmla="*/ 71 w 132"/>
                <a:gd name="T53" fmla="*/ 0 h 194"/>
                <a:gd name="T54" fmla="*/ 59 w 132"/>
                <a:gd name="T55" fmla="*/ 0 h 194"/>
                <a:gd name="T56" fmla="*/ 48 w 132"/>
                <a:gd name="T57" fmla="*/ 0 h 194"/>
                <a:gd name="T58" fmla="*/ 48 w 132"/>
                <a:gd name="T59" fmla="*/ 0 h 194"/>
                <a:gd name="T60" fmla="*/ 35 w 132"/>
                <a:gd name="T61" fmla="*/ 3 h 194"/>
                <a:gd name="T62" fmla="*/ 26 w 132"/>
                <a:gd name="T63" fmla="*/ 9 h 194"/>
                <a:gd name="T64" fmla="*/ 16 w 132"/>
                <a:gd name="T65" fmla="*/ 16 h 194"/>
                <a:gd name="T66" fmla="*/ 9 w 132"/>
                <a:gd name="T67" fmla="*/ 26 h 194"/>
                <a:gd name="T68" fmla="*/ 5 w 132"/>
                <a:gd name="T69" fmla="*/ 35 h 194"/>
                <a:gd name="T70" fmla="*/ 1 w 132"/>
                <a:gd name="T71" fmla="*/ 46 h 194"/>
                <a:gd name="T72" fmla="*/ 0 w 132"/>
                <a:gd name="T73" fmla="*/ 57 h 194"/>
                <a:gd name="T74" fmla="*/ 1 w 132"/>
                <a:gd name="T75" fmla="*/ 70 h 194"/>
                <a:gd name="T76" fmla="*/ 15 w 132"/>
                <a:gd name="T77" fmla="*/ 145 h 1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32" h="194">
                  <a:moveTo>
                    <a:pt x="15" y="145"/>
                  </a:moveTo>
                  <a:lnTo>
                    <a:pt x="15" y="145"/>
                  </a:lnTo>
                  <a:lnTo>
                    <a:pt x="18" y="156"/>
                  </a:lnTo>
                  <a:lnTo>
                    <a:pt x="24" y="167"/>
                  </a:lnTo>
                  <a:lnTo>
                    <a:pt x="31" y="177"/>
                  </a:lnTo>
                  <a:lnTo>
                    <a:pt x="39" y="184"/>
                  </a:lnTo>
                  <a:lnTo>
                    <a:pt x="48" y="190"/>
                  </a:lnTo>
                  <a:lnTo>
                    <a:pt x="59" y="194"/>
                  </a:lnTo>
                  <a:lnTo>
                    <a:pt x="72" y="194"/>
                  </a:lnTo>
                  <a:lnTo>
                    <a:pt x="84" y="194"/>
                  </a:lnTo>
                  <a:lnTo>
                    <a:pt x="84" y="194"/>
                  </a:lnTo>
                  <a:lnTo>
                    <a:pt x="95" y="190"/>
                  </a:lnTo>
                  <a:lnTo>
                    <a:pt x="106" y="184"/>
                  </a:lnTo>
                  <a:lnTo>
                    <a:pt x="115" y="177"/>
                  </a:lnTo>
                  <a:lnTo>
                    <a:pt x="121" y="167"/>
                  </a:lnTo>
                  <a:lnTo>
                    <a:pt x="127" y="158"/>
                  </a:lnTo>
                  <a:lnTo>
                    <a:pt x="130" y="147"/>
                  </a:lnTo>
                  <a:lnTo>
                    <a:pt x="132" y="136"/>
                  </a:lnTo>
                  <a:lnTo>
                    <a:pt x="130" y="123"/>
                  </a:lnTo>
                  <a:lnTo>
                    <a:pt x="117" y="48"/>
                  </a:lnTo>
                  <a:lnTo>
                    <a:pt x="117" y="48"/>
                  </a:lnTo>
                  <a:lnTo>
                    <a:pt x="113" y="37"/>
                  </a:lnTo>
                  <a:lnTo>
                    <a:pt x="108" y="26"/>
                  </a:lnTo>
                  <a:lnTo>
                    <a:pt x="100" y="16"/>
                  </a:lnTo>
                  <a:lnTo>
                    <a:pt x="93" y="9"/>
                  </a:lnTo>
                  <a:lnTo>
                    <a:pt x="82" y="3"/>
                  </a:lnTo>
                  <a:lnTo>
                    <a:pt x="71" y="0"/>
                  </a:lnTo>
                  <a:lnTo>
                    <a:pt x="59" y="0"/>
                  </a:lnTo>
                  <a:lnTo>
                    <a:pt x="48" y="0"/>
                  </a:lnTo>
                  <a:lnTo>
                    <a:pt x="48" y="0"/>
                  </a:lnTo>
                  <a:lnTo>
                    <a:pt x="35" y="3"/>
                  </a:lnTo>
                  <a:lnTo>
                    <a:pt x="26" y="9"/>
                  </a:lnTo>
                  <a:lnTo>
                    <a:pt x="16" y="16"/>
                  </a:lnTo>
                  <a:lnTo>
                    <a:pt x="9" y="26"/>
                  </a:lnTo>
                  <a:lnTo>
                    <a:pt x="5" y="35"/>
                  </a:lnTo>
                  <a:lnTo>
                    <a:pt x="1" y="46"/>
                  </a:lnTo>
                  <a:lnTo>
                    <a:pt x="0" y="57"/>
                  </a:lnTo>
                  <a:lnTo>
                    <a:pt x="1" y="70"/>
                  </a:lnTo>
                  <a:lnTo>
                    <a:pt x="15" y="145"/>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2" name="ïŝḻíḓe"/>
            <p:cNvSpPr>
              <a:spLocks/>
            </p:cNvSpPr>
            <p:nvPr/>
          </p:nvSpPr>
          <p:spPr bwMode="auto">
            <a:xfrm>
              <a:off x="1554548" y="2961428"/>
              <a:ext cx="60361" cy="87760"/>
            </a:xfrm>
            <a:custGeom>
              <a:avLst/>
              <a:gdLst>
                <a:gd name="T0" fmla="*/ 15 w 132"/>
                <a:gd name="T1" fmla="*/ 146 h 196"/>
                <a:gd name="T2" fmla="*/ 15 w 132"/>
                <a:gd name="T3" fmla="*/ 146 h 196"/>
                <a:gd name="T4" fmla="*/ 18 w 132"/>
                <a:gd name="T5" fmla="*/ 157 h 196"/>
                <a:gd name="T6" fmla="*/ 24 w 132"/>
                <a:gd name="T7" fmla="*/ 168 h 196"/>
                <a:gd name="T8" fmla="*/ 31 w 132"/>
                <a:gd name="T9" fmla="*/ 177 h 196"/>
                <a:gd name="T10" fmla="*/ 39 w 132"/>
                <a:gd name="T11" fmla="*/ 185 h 196"/>
                <a:gd name="T12" fmla="*/ 50 w 132"/>
                <a:gd name="T13" fmla="*/ 190 h 196"/>
                <a:gd name="T14" fmla="*/ 59 w 132"/>
                <a:gd name="T15" fmla="*/ 194 h 196"/>
                <a:gd name="T16" fmla="*/ 72 w 132"/>
                <a:gd name="T17" fmla="*/ 196 h 196"/>
                <a:gd name="T18" fmla="*/ 84 w 132"/>
                <a:gd name="T19" fmla="*/ 194 h 196"/>
                <a:gd name="T20" fmla="*/ 84 w 132"/>
                <a:gd name="T21" fmla="*/ 194 h 196"/>
                <a:gd name="T22" fmla="*/ 97 w 132"/>
                <a:gd name="T23" fmla="*/ 190 h 196"/>
                <a:gd name="T24" fmla="*/ 106 w 132"/>
                <a:gd name="T25" fmla="*/ 185 h 196"/>
                <a:gd name="T26" fmla="*/ 115 w 132"/>
                <a:gd name="T27" fmla="*/ 177 h 196"/>
                <a:gd name="T28" fmla="*/ 123 w 132"/>
                <a:gd name="T29" fmla="*/ 168 h 196"/>
                <a:gd name="T30" fmla="*/ 126 w 132"/>
                <a:gd name="T31" fmla="*/ 159 h 196"/>
                <a:gd name="T32" fmla="*/ 130 w 132"/>
                <a:gd name="T33" fmla="*/ 147 h 196"/>
                <a:gd name="T34" fmla="*/ 132 w 132"/>
                <a:gd name="T35" fmla="*/ 136 h 196"/>
                <a:gd name="T36" fmla="*/ 130 w 132"/>
                <a:gd name="T37" fmla="*/ 123 h 196"/>
                <a:gd name="T38" fmla="*/ 117 w 132"/>
                <a:gd name="T39" fmla="*/ 50 h 196"/>
                <a:gd name="T40" fmla="*/ 117 w 132"/>
                <a:gd name="T41" fmla="*/ 50 h 196"/>
                <a:gd name="T42" fmla="*/ 113 w 132"/>
                <a:gd name="T43" fmla="*/ 37 h 196"/>
                <a:gd name="T44" fmla="*/ 108 w 132"/>
                <a:gd name="T45" fmla="*/ 28 h 196"/>
                <a:gd name="T46" fmla="*/ 100 w 132"/>
                <a:gd name="T47" fmla="*/ 19 h 196"/>
                <a:gd name="T48" fmla="*/ 93 w 132"/>
                <a:gd name="T49" fmla="*/ 11 h 196"/>
                <a:gd name="T50" fmla="*/ 82 w 132"/>
                <a:gd name="T51" fmla="*/ 6 h 196"/>
                <a:gd name="T52" fmla="*/ 72 w 132"/>
                <a:gd name="T53" fmla="*/ 2 h 196"/>
                <a:gd name="T54" fmla="*/ 59 w 132"/>
                <a:gd name="T55" fmla="*/ 0 h 196"/>
                <a:gd name="T56" fmla="*/ 48 w 132"/>
                <a:gd name="T57" fmla="*/ 0 h 196"/>
                <a:gd name="T58" fmla="*/ 48 w 132"/>
                <a:gd name="T59" fmla="*/ 0 h 196"/>
                <a:gd name="T60" fmla="*/ 37 w 132"/>
                <a:gd name="T61" fmla="*/ 4 h 196"/>
                <a:gd name="T62" fmla="*/ 26 w 132"/>
                <a:gd name="T63" fmla="*/ 9 h 196"/>
                <a:gd name="T64" fmla="*/ 16 w 132"/>
                <a:gd name="T65" fmla="*/ 17 h 196"/>
                <a:gd name="T66" fmla="*/ 11 w 132"/>
                <a:gd name="T67" fmla="*/ 26 h 196"/>
                <a:gd name="T68" fmla="*/ 5 w 132"/>
                <a:gd name="T69" fmla="*/ 35 h 196"/>
                <a:gd name="T70" fmla="*/ 1 w 132"/>
                <a:gd name="T71" fmla="*/ 47 h 196"/>
                <a:gd name="T72" fmla="*/ 0 w 132"/>
                <a:gd name="T73" fmla="*/ 60 h 196"/>
                <a:gd name="T74" fmla="*/ 1 w 132"/>
                <a:gd name="T75" fmla="*/ 71 h 196"/>
                <a:gd name="T76" fmla="*/ 15 w 132"/>
                <a:gd name="T77" fmla="*/ 146 h 1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32" h="196">
                  <a:moveTo>
                    <a:pt x="15" y="146"/>
                  </a:moveTo>
                  <a:lnTo>
                    <a:pt x="15" y="146"/>
                  </a:lnTo>
                  <a:lnTo>
                    <a:pt x="18" y="157"/>
                  </a:lnTo>
                  <a:lnTo>
                    <a:pt x="24" y="168"/>
                  </a:lnTo>
                  <a:lnTo>
                    <a:pt x="31" y="177"/>
                  </a:lnTo>
                  <a:lnTo>
                    <a:pt x="39" y="185"/>
                  </a:lnTo>
                  <a:lnTo>
                    <a:pt x="50" y="190"/>
                  </a:lnTo>
                  <a:lnTo>
                    <a:pt x="59" y="194"/>
                  </a:lnTo>
                  <a:lnTo>
                    <a:pt x="72" y="196"/>
                  </a:lnTo>
                  <a:lnTo>
                    <a:pt x="84" y="194"/>
                  </a:lnTo>
                  <a:lnTo>
                    <a:pt x="84" y="194"/>
                  </a:lnTo>
                  <a:lnTo>
                    <a:pt x="97" y="190"/>
                  </a:lnTo>
                  <a:lnTo>
                    <a:pt x="106" y="185"/>
                  </a:lnTo>
                  <a:lnTo>
                    <a:pt x="115" y="177"/>
                  </a:lnTo>
                  <a:lnTo>
                    <a:pt x="123" y="168"/>
                  </a:lnTo>
                  <a:lnTo>
                    <a:pt x="126" y="159"/>
                  </a:lnTo>
                  <a:lnTo>
                    <a:pt x="130" y="147"/>
                  </a:lnTo>
                  <a:lnTo>
                    <a:pt x="132" y="136"/>
                  </a:lnTo>
                  <a:lnTo>
                    <a:pt x="130" y="123"/>
                  </a:lnTo>
                  <a:lnTo>
                    <a:pt x="117" y="50"/>
                  </a:lnTo>
                  <a:lnTo>
                    <a:pt x="117" y="50"/>
                  </a:lnTo>
                  <a:lnTo>
                    <a:pt x="113" y="37"/>
                  </a:lnTo>
                  <a:lnTo>
                    <a:pt x="108" y="28"/>
                  </a:lnTo>
                  <a:lnTo>
                    <a:pt x="100" y="19"/>
                  </a:lnTo>
                  <a:lnTo>
                    <a:pt x="93" y="11"/>
                  </a:lnTo>
                  <a:lnTo>
                    <a:pt x="82" y="6"/>
                  </a:lnTo>
                  <a:lnTo>
                    <a:pt x="72" y="2"/>
                  </a:lnTo>
                  <a:lnTo>
                    <a:pt x="59" y="0"/>
                  </a:lnTo>
                  <a:lnTo>
                    <a:pt x="48" y="0"/>
                  </a:lnTo>
                  <a:lnTo>
                    <a:pt x="48" y="0"/>
                  </a:lnTo>
                  <a:lnTo>
                    <a:pt x="37" y="4"/>
                  </a:lnTo>
                  <a:lnTo>
                    <a:pt x="26" y="9"/>
                  </a:lnTo>
                  <a:lnTo>
                    <a:pt x="16" y="17"/>
                  </a:lnTo>
                  <a:lnTo>
                    <a:pt x="11" y="26"/>
                  </a:lnTo>
                  <a:lnTo>
                    <a:pt x="5" y="35"/>
                  </a:lnTo>
                  <a:lnTo>
                    <a:pt x="1" y="47"/>
                  </a:lnTo>
                  <a:lnTo>
                    <a:pt x="0" y="60"/>
                  </a:lnTo>
                  <a:lnTo>
                    <a:pt x="1" y="71"/>
                  </a:lnTo>
                  <a:lnTo>
                    <a:pt x="15" y="146"/>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3" name="isļîḑê"/>
            <p:cNvSpPr>
              <a:spLocks/>
            </p:cNvSpPr>
            <p:nvPr/>
          </p:nvSpPr>
          <p:spPr bwMode="auto">
            <a:xfrm>
              <a:off x="821788" y="2355726"/>
              <a:ext cx="501861" cy="430953"/>
            </a:xfrm>
            <a:custGeom>
              <a:avLst/>
              <a:gdLst>
                <a:gd name="T0" fmla="*/ 729 w 742"/>
                <a:gd name="T1" fmla="*/ 232 h 641"/>
                <a:gd name="T2" fmla="*/ 720 w 742"/>
                <a:gd name="T3" fmla="*/ 205 h 641"/>
                <a:gd name="T4" fmla="*/ 709 w 742"/>
                <a:gd name="T5" fmla="*/ 180 h 641"/>
                <a:gd name="T6" fmla="*/ 678 w 742"/>
                <a:gd name="T7" fmla="*/ 134 h 641"/>
                <a:gd name="T8" fmla="*/ 641 w 742"/>
                <a:gd name="T9" fmla="*/ 94 h 641"/>
                <a:gd name="T10" fmla="*/ 595 w 742"/>
                <a:gd name="T11" fmla="*/ 63 h 641"/>
                <a:gd name="T12" fmla="*/ 545 w 742"/>
                <a:gd name="T13" fmla="*/ 37 h 641"/>
                <a:gd name="T14" fmla="*/ 492 w 742"/>
                <a:gd name="T15" fmla="*/ 19 h 641"/>
                <a:gd name="T16" fmla="*/ 437 w 742"/>
                <a:gd name="T17" fmla="*/ 6 h 641"/>
                <a:gd name="T18" fmla="*/ 383 w 742"/>
                <a:gd name="T19" fmla="*/ 0 h 641"/>
                <a:gd name="T20" fmla="*/ 364 w 742"/>
                <a:gd name="T21" fmla="*/ 0 h 641"/>
                <a:gd name="T22" fmla="*/ 327 w 742"/>
                <a:gd name="T23" fmla="*/ 1 h 641"/>
                <a:gd name="T24" fmla="*/ 272 w 742"/>
                <a:gd name="T25" fmla="*/ 9 h 641"/>
                <a:gd name="T26" fmla="*/ 205 w 742"/>
                <a:gd name="T27" fmla="*/ 27 h 641"/>
                <a:gd name="T28" fmla="*/ 146 w 742"/>
                <a:gd name="T29" fmla="*/ 56 h 641"/>
                <a:gd name="T30" fmla="*/ 106 w 742"/>
                <a:gd name="T31" fmla="*/ 84 h 641"/>
                <a:gd name="T32" fmla="*/ 82 w 742"/>
                <a:gd name="T33" fmla="*/ 104 h 641"/>
                <a:gd name="T34" fmla="*/ 61 w 742"/>
                <a:gd name="T35" fmla="*/ 127 h 641"/>
                <a:gd name="T36" fmla="*/ 42 w 742"/>
                <a:gd name="T37" fmla="*/ 151 h 641"/>
                <a:gd name="T38" fmla="*/ 28 w 742"/>
                <a:gd name="T39" fmla="*/ 178 h 641"/>
                <a:gd name="T40" fmla="*/ 15 w 742"/>
                <a:gd name="T41" fmla="*/ 205 h 641"/>
                <a:gd name="T42" fmla="*/ 6 w 742"/>
                <a:gd name="T43" fmla="*/ 233 h 641"/>
                <a:gd name="T44" fmla="*/ 1 w 742"/>
                <a:gd name="T45" fmla="*/ 263 h 641"/>
                <a:gd name="T46" fmla="*/ 0 w 742"/>
                <a:gd name="T47" fmla="*/ 278 h 641"/>
                <a:gd name="T48" fmla="*/ 3 w 742"/>
                <a:gd name="T49" fmla="*/ 333 h 641"/>
                <a:gd name="T50" fmla="*/ 15 w 742"/>
                <a:gd name="T51" fmla="*/ 381 h 641"/>
                <a:gd name="T52" fmla="*/ 36 w 742"/>
                <a:gd name="T53" fmla="*/ 425 h 641"/>
                <a:gd name="T54" fmla="*/ 65 w 742"/>
                <a:gd name="T55" fmla="*/ 463 h 641"/>
                <a:gd name="T56" fmla="*/ 100 w 742"/>
                <a:gd name="T57" fmla="*/ 495 h 641"/>
                <a:gd name="T58" fmla="*/ 139 w 742"/>
                <a:gd name="T59" fmla="*/ 523 h 641"/>
                <a:gd name="T60" fmla="*/ 182 w 742"/>
                <a:gd name="T61" fmla="*/ 545 h 641"/>
                <a:gd name="T62" fmla="*/ 225 w 742"/>
                <a:gd name="T63" fmla="*/ 564 h 641"/>
                <a:gd name="T64" fmla="*/ 244 w 742"/>
                <a:gd name="T65" fmla="*/ 570 h 641"/>
                <a:gd name="T66" fmla="*/ 283 w 742"/>
                <a:gd name="T67" fmla="*/ 577 h 641"/>
                <a:gd name="T68" fmla="*/ 323 w 742"/>
                <a:gd name="T69" fmla="*/ 582 h 641"/>
                <a:gd name="T70" fmla="*/ 384 w 742"/>
                <a:gd name="T71" fmla="*/ 584 h 641"/>
                <a:gd name="T72" fmla="*/ 462 w 742"/>
                <a:gd name="T73" fmla="*/ 576 h 641"/>
                <a:gd name="T74" fmla="*/ 528 w 742"/>
                <a:gd name="T75" fmla="*/ 563 h 641"/>
                <a:gd name="T76" fmla="*/ 560 w 742"/>
                <a:gd name="T77" fmla="*/ 587 h 641"/>
                <a:gd name="T78" fmla="*/ 593 w 742"/>
                <a:gd name="T79" fmla="*/ 608 h 641"/>
                <a:gd name="T80" fmla="*/ 631 w 742"/>
                <a:gd name="T81" fmla="*/ 626 h 641"/>
                <a:gd name="T82" fmla="*/ 681 w 742"/>
                <a:gd name="T83" fmla="*/ 641 h 641"/>
                <a:gd name="T84" fmla="*/ 661 w 742"/>
                <a:gd name="T85" fmla="*/ 591 h 641"/>
                <a:gd name="T86" fmla="*/ 652 w 742"/>
                <a:gd name="T87" fmla="*/ 561 h 641"/>
                <a:gd name="T88" fmla="*/ 651 w 742"/>
                <a:gd name="T89" fmla="*/ 544 h 641"/>
                <a:gd name="T90" fmla="*/ 653 w 742"/>
                <a:gd name="T91" fmla="*/ 526 h 641"/>
                <a:gd name="T92" fmla="*/ 661 w 742"/>
                <a:gd name="T93" fmla="*/ 508 h 641"/>
                <a:gd name="T94" fmla="*/ 683 w 742"/>
                <a:gd name="T95" fmla="*/ 474 h 641"/>
                <a:gd name="T96" fmla="*/ 694 w 742"/>
                <a:gd name="T97" fmla="*/ 458 h 641"/>
                <a:gd name="T98" fmla="*/ 713 w 742"/>
                <a:gd name="T99" fmla="*/ 427 h 641"/>
                <a:gd name="T100" fmla="*/ 727 w 742"/>
                <a:gd name="T101" fmla="*/ 396 h 641"/>
                <a:gd name="T102" fmla="*/ 735 w 742"/>
                <a:gd name="T103" fmla="*/ 366 h 641"/>
                <a:gd name="T104" fmla="*/ 740 w 742"/>
                <a:gd name="T105" fmla="*/ 337 h 641"/>
                <a:gd name="T106" fmla="*/ 742 w 742"/>
                <a:gd name="T107" fmla="*/ 307 h 641"/>
                <a:gd name="T108" fmla="*/ 737 w 742"/>
                <a:gd name="T109" fmla="*/ 262 h 641"/>
                <a:gd name="T110" fmla="*/ 729 w 742"/>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2" h="641">
                  <a:moveTo>
                    <a:pt x="729" y="232"/>
                  </a:moveTo>
                  <a:lnTo>
                    <a:pt x="729" y="232"/>
                  </a:lnTo>
                  <a:lnTo>
                    <a:pt x="725" y="219"/>
                  </a:lnTo>
                  <a:lnTo>
                    <a:pt x="720" y="205"/>
                  </a:lnTo>
                  <a:lnTo>
                    <a:pt x="715" y="192"/>
                  </a:lnTo>
                  <a:lnTo>
                    <a:pt x="709" y="180"/>
                  </a:lnTo>
                  <a:lnTo>
                    <a:pt x="696" y="155"/>
                  </a:lnTo>
                  <a:lnTo>
                    <a:pt x="678" y="134"/>
                  </a:lnTo>
                  <a:lnTo>
                    <a:pt x="661" y="113"/>
                  </a:lnTo>
                  <a:lnTo>
                    <a:pt x="641" y="94"/>
                  </a:lnTo>
                  <a:lnTo>
                    <a:pt x="619" y="78"/>
                  </a:lnTo>
                  <a:lnTo>
                    <a:pt x="595" y="63"/>
                  </a:lnTo>
                  <a:lnTo>
                    <a:pt x="571" y="50"/>
                  </a:lnTo>
                  <a:lnTo>
                    <a:pt x="545" y="37"/>
                  </a:lnTo>
                  <a:lnTo>
                    <a:pt x="519" y="27"/>
                  </a:lnTo>
                  <a:lnTo>
                    <a:pt x="492" y="19"/>
                  </a:lnTo>
                  <a:lnTo>
                    <a:pt x="465" y="11"/>
                  </a:lnTo>
                  <a:lnTo>
                    <a:pt x="437" y="6"/>
                  </a:lnTo>
                  <a:lnTo>
                    <a:pt x="410" y="2"/>
                  </a:lnTo>
                  <a:lnTo>
                    <a:pt x="383" y="0"/>
                  </a:lnTo>
                  <a:lnTo>
                    <a:pt x="383" y="0"/>
                  </a:lnTo>
                  <a:lnTo>
                    <a:pt x="364" y="0"/>
                  </a:lnTo>
                  <a:lnTo>
                    <a:pt x="345" y="0"/>
                  </a:lnTo>
                  <a:lnTo>
                    <a:pt x="327" y="1"/>
                  </a:lnTo>
                  <a:lnTo>
                    <a:pt x="308" y="2"/>
                  </a:lnTo>
                  <a:lnTo>
                    <a:pt x="272" y="9"/>
                  </a:lnTo>
                  <a:lnTo>
                    <a:pt x="239" y="16"/>
                  </a:lnTo>
                  <a:lnTo>
                    <a:pt x="205" y="27"/>
                  </a:lnTo>
                  <a:lnTo>
                    <a:pt x="174" y="41"/>
                  </a:lnTo>
                  <a:lnTo>
                    <a:pt x="146" y="56"/>
                  </a:lnTo>
                  <a:lnTo>
                    <a:pt x="118" y="75"/>
                  </a:lnTo>
                  <a:lnTo>
                    <a:pt x="106" y="84"/>
                  </a:lnTo>
                  <a:lnTo>
                    <a:pt x="93" y="94"/>
                  </a:lnTo>
                  <a:lnTo>
                    <a:pt x="82" y="104"/>
                  </a:lnTo>
                  <a:lnTo>
                    <a:pt x="71" y="115"/>
                  </a:lnTo>
                  <a:lnTo>
                    <a:pt x="61" y="127"/>
                  </a:lnTo>
                  <a:lnTo>
                    <a:pt x="51" y="139"/>
                  </a:lnTo>
                  <a:lnTo>
                    <a:pt x="42" y="151"/>
                  </a:lnTo>
                  <a:lnTo>
                    <a:pt x="35" y="164"/>
                  </a:lnTo>
                  <a:lnTo>
                    <a:pt x="28" y="178"/>
                  </a:lnTo>
                  <a:lnTo>
                    <a:pt x="21" y="191"/>
                  </a:lnTo>
                  <a:lnTo>
                    <a:pt x="15" y="205"/>
                  </a:lnTo>
                  <a:lnTo>
                    <a:pt x="10" y="219"/>
                  </a:lnTo>
                  <a:lnTo>
                    <a:pt x="6" y="233"/>
                  </a:lnTo>
                  <a:lnTo>
                    <a:pt x="3" y="248"/>
                  </a:lnTo>
                  <a:lnTo>
                    <a:pt x="1" y="263"/>
                  </a:lnTo>
                  <a:lnTo>
                    <a:pt x="0" y="278"/>
                  </a:lnTo>
                  <a:lnTo>
                    <a:pt x="0" y="278"/>
                  </a:lnTo>
                  <a:lnTo>
                    <a:pt x="0" y="305"/>
                  </a:lnTo>
                  <a:lnTo>
                    <a:pt x="3" y="333"/>
                  </a:lnTo>
                  <a:lnTo>
                    <a:pt x="8" y="358"/>
                  </a:lnTo>
                  <a:lnTo>
                    <a:pt x="15" y="381"/>
                  </a:lnTo>
                  <a:lnTo>
                    <a:pt x="25" y="404"/>
                  </a:lnTo>
                  <a:lnTo>
                    <a:pt x="36" y="425"/>
                  </a:lnTo>
                  <a:lnTo>
                    <a:pt x="50" y="445"/>
                  </a:lnTo>
                  <a:lnTo>
                    <a:pt x="65" y="463"/>
                  </a:lnTo>
                  <a:lnTo>
                    <a:pt x="82" y="479"/>
                  </a:lnTo>
                  <a:lnTo>
                    <a:pt x="100" y="495"/>
                  </a:lnTo>
                  <a:lnTo>
                    <a:pt x="119" y="510"/>
                  </a:lnTo>
                  <a:lnTo>
                    <a:pt x="139" y="523"/>
                  </a:lnTo>
                  <a:lnTo>
                    <a:pt x="160" y="535"/>
                  </a:lnTo>
                  <a:lnTo>
                    <a:pt x="182" y="545"/>
                  </a:lnTo>
                  <a:lnTo>
                    <a:pt x="203" y="555"/>
                  </a:lnTo>
                  <a:lnTo>
                    <a:pt x="225" y="564"/>
                  </a:lnTo>
                  <a:lnTo>
                    <a:pt x="225" y="564"/>
                  </a:lnTo>
                  <a:lnTo>
                    <a:pt x="244" y="570"/>
                  </a:lnTo>
                  <a:lnTo>
                    <a:pt x="263" y="574"/>
                  </a:lnTo>
                  <a:lnTo>
                    <a:pt x="283" y="577"/>
                  </a:lnTo>
                  <a:lnTo>
                    <a:pt x="303" y="581"/>
                  </a:lnTo>
                  <a:lnTo>
                    <a:pt x="323" y="582"/>
                  </a:lnTo>
                  <a:lnTo>
                    <a:pt x="344" y="584"/>
                  </a:lnTo>
                  <a:lnTo>
                    <a:pt x="384" y="584"/>
                  </a:lnTo>
                  <a:lnTo>
                    <a:pt x="424" y="581"/>
                  </a:lnTo>
                  <a:lnTo>
                    <a:pt x="462" y="576"/>
                  </a:lnTo>
                  <a:lnTo>
                    <a:pt x="497" y="570"/>
                  </a:lnTo>
                  <a:lnTo>
                    <a:pt x="528" y="563"/>
                  </a:lnTo>
                  <a:lnTo>
                    <a:pt x="528" y="563"/>
                  </a:lnTo>
                  <a:lnTo>
                    <a:pt x="560" y="587"/>
                  </a:lnTo>
                  <a:lnTo>
                    <a:pt x="576" y="597"/>
                  </a:lnTo>
                  <a:lnTo>
                    <a:pt x="593" y="608"/>
                  </a:lnTo>
                  <a:lnTo>
                    <a:pt x="611" y="617"/>
                  </a:lnTo>
                  <a:lnTo>
                    <a:pt x="631" y="626"/>
                  </a:lnTo>
                  <a:lnTo>
                    <a:pt x="653" y="635"/>
                  </a:lnTo>
                  <a:lnTo>
                    <a:pt x="681" y="641"/>
                  </a:lnTo>
                  <a:lnTo>
                    <a:pt x="681" y="641"/>
                  </a:lnTo>
                  <a:lnTo>
                    <a:pt x="661" y="591"/>
                  </a:lnTo>
                  <a:lnTo>
                    <a:pt x="655" y="571"/>
                  </a:lnTo>
                  <a:lnTo>
                    <a:pt x="652" y="561"/>
                  </a:lnTo>
                  <a:lnTo>
                    <a:pt x="651" y="553"/>
                  </a:lnTo>
                  <a:lnTo>
                    <a:pt x="651" y="544"/>
                  </a:lnTo>
                  <a:lnTo>
                    <a:pt x="652" y="535"/>
                  </a:lnTo>
                  <a:lnTo>
                    <a:pt x="653" y="526"/>
                  </a:lnTo>
                  <a:lnTo>
                    <a:pt x="657" y="518"/>
                  </a:lnTo>
                  <a:lnTo>
                    <a:pt x="661" y="508"/>
                  </a:lnTo>
                  <a:lnTo>
                    <a:pt x="667" y="498"/>
                  </a:lnTo>
                  <a:lnTo>
                    <a:pt x="683" y="474"/>
                  </a:lnTo>
                  <a:lnTo>
                    <a:pt x="683" y="474"/>
                  </a:lnTo>
                  <a:lnTo>
                    <a:pt x="694" y="458"/>
                  </a:lnTo>
                  <a:lnTo>
                    <a:pt x="704" y="442"/>
                  </a:lnTo>
                  <a:lnTo>
                    <a:pt x="713" y="427"/>
                  </a:lnTo>
                  <a:lnTo>
                    <a:pt x="720" y="411"/>
                  </a:lnTo>
                  <a:lnTo>
                    <a:pt x="727" y="396"/>
                  </a:lnTo>
                  <a:lnTo>
                    <a:pt x="732" y="381"/>
                  </a:lnTo>
                  <a:lnTo>
                    <a:pt x="735" y="366"/>
                  </a:lnTo>
                  <a:lnTo>
                    <a:pt x="738" y="351"/>
                  </a:lnTo>
                  <a:lnTo>
                    <a:pt x="740" y="337"/>
                  </a:lnTo>
                  <a:lnTo>
                    <a:pt x="742" y="322"/>
                  </a:lnTo>
                  <a:lnTo>
                    <a:pt x="742" y="307"/>
                  </a:lnTo>
                  <a:lnTo>
                    <a:pt x="740" y="292"/>
                  </a:lnTo>
                  <a:lnTo>
                    <a:pt x="737" y="262"/>
                  </a:lnTo>
                  <a:lnTo>
                    <a:pt x="729" y="232"/>
                  </a:lnTo>
                  <a:lnTo>
                    <a:pt x="729" y="232"/>
                  </a:lnTo>
                  <a:close/>
                </a:path>
              </a:pathLst>
            </a:custGeom>
            <a:solidFill>
              <a:srgbClr val="FFC000"/>
            </a:solidFill>
            <a:ln>
              <a:noFill/>
            </a:ln>
            <a:extLst/>
          </p:spPr>
          <p:txBody>
            <a:bodyPr anchor="ctr"/>
            <a:lstStyle/>
            <a:p>
              <a:pPr algn="ctr"/>
              <a:endParaRPr/>
            </a:p>
          </p:txBody>
        </p:sp>
        <p:sp>
          <p:nvSpPr>
            <p:cNvPr id="64" name="îṥḻíḑê"/>
            <p:cNvSpPr>
              <a:spLocks/>
            </p:cNvSpPr>
            <p:nvPr/>
          </p:nvSpPr>
          <p:spPr bwMode="auto">
            <a:xfrm>
              <a:off x="1043635" y="2646823"/>
              <a:ext cx="60196" cy="59836"/>
            </a:xfrm>
            <a:custGeom>
              <a:avLst/>
              <a:gdLst>
                <a:gd name="T0" fmla="*/ 76 w 89"/>
                <a:gd name="T1" fmla="*/ 76 h 89"/>
                <a:gd name="T2" fmla="*/ 76 w 89"/>
                <a:gd name="T3" fmla="*/ 76 h 89"/>
                <a:gd name="T4" fmla="*/ 70 w 89"/>
                <a:gd name="T5" fmla="*/ 81 h 89"/>
                <a:gd name="T6" fmla="*/ 62 w 89"/>
                <a:gd name="T7" fmla="*/ 85 h 89"/>
                <a:gd name="T8" fmla="*/ 55 w 89"/>
                <a:gd name="T9" fmla="*/ 87 h 89"/>
                <a:gd name="T10" fmla="*/ 46 w 89"/>
                <a:gd name="T11" fmla="*/ 89 h 89"/>
                <a:gd name="T12" fmla="*/ 46 w 89"/>
                <a:gd name="T13" fmla="*/ 89 h 89"/>
                <a:gd name="T14" fmla="*/ 37 w 89"/>
                <a:gd name="T15" fmla="*/ 87 h 89"/>
                <a:gd name="T16" fmla="*/ 29 w 89"/>
                <a:gd name="T17" fmla="*/ 86 h 89"/>
                <a:gd name="T18" fmla="*/ 21 w 89"/>
                <a:gd name="T19" fmla="*/ 82 h 89"/>
                <a:gd name="T20" fmla="*/ 14 w 89"/>
                <a:gd name="T21" fmla="*/ 77 h 89"/>
                <a:gd name="T22" fmla="*/ 14 w 89"/>
                <a:gd name="T23" fmla="*/ 77 h 89"/>
                <a:gd name="T24" fmla="*/ 9 w 89"/>
                <a:gd name="T25" fmla="*/ 71 h 89"/>
                <a:gd name="T26" fmla="*/ 4 w 89"/>
                <a:gd name="T27" fmla="*/ 64 h 89"/>
                <a:gd name="T28" fmla="*/ 1 w 89"/>
                <a:gd name="T29" fmla="*/ 55 h 89"/>
                <a:gd name="T30" fmla="*/ 0 w 89"/>
                <a:gd name="T31" fmla="*/ 45 h 89"/>
                <a:gd name="T32" fmla="*/ 0 w 89"/>
                <a:gd name="T33" fmla="*/ 45 h 89"/>
                <a:gd name="T34" fmla="*/ 1 w 89"/>
                <a:gd name="T35" fmla="*/ 36 h 89"/>
                <a:gd name="T36" fmla="*/ 4 w 89"/>
                <a:gd name="T37" fmla="*/ 28 h 89"/>
                <a:gd name="T38" fmla="*/ 8 w 89"/>
                <a:gd name="T39" fmla="*/ 20 h 89"/>
                <a:gd name="T40" fmla="*/ 12 w 89"/>
                <a:gd name="T41" fmla="*/ 13 h 89"/>
                <a:gd name="T42" fmla="*/ 12 w 89"/>
                <a:gd name="T43" fmla="*/ 13 h 89"/>
                <a:gd name="T44" fmla="*/ 20 w 89"/>
                <a:gd name="T45" fmla="*/ 8 h 89"/>
                <a:gd name="T46" fmla="*/ 27 w 89"/>
                <a:gd name="T47" fmla="*/ 4 h 89"/>
                <a:gd name="T48" fmla="*/ 36 w 89"/>
                <a:gd name="T49" fmla="*/ 2 h 89"/>
                <a:gd name="T50" fmla="*/ 45 w 89"/>
                <a:gd name="T51" fmla="*/ 0 h 89"/>
                <a:gd name="T52" fmla="*/ 45 w 89"/>
                <a:gd name="T53" fmla="*/ 0 h 89"/>
                <a:gd name="T54" fmla="*/ 53 w 89"/>
                <a:gd name="T55" fmla="*/ 0 h 89"/>
                <a:gd name="T56" fmla="*/ 62 w 89"/>
                <a:gd name="T57" fmla="*/ 3 h 89"/>
                <a:gd name="T58" fmla="*/ 70 w 89"/>
                <a:gd name="T59" fmla="*/ 7 h 89"/>
                <a:gd name="T60" fmla="*/ 76 w 89"/>
                <a:gd name="T61" fmla="*/ 13 h 89"/>
                <a:gd name="T62" fmla="*/ 76 w 89"/>
                <a:gd name="T63" fmla="*/ 13 h 89"/>
                <a:gd name="T64" fmla="*/ 82 w 89"/>
                <a:gd name="T65" fmla="*/ 19 h 89"/>
                <a:gd name="T66" fmla="*/ 86 w 89"/>
                <a:gd name="T67" fmla="*/ 26 h 89"/>
                <a:gd name="T68" fmla="*/ 88 w 89"/>
                <a:gd name="T69" fmla="*/ 35 h 89"/>
                <a:gd name="T70" fmla="*/ 89 w 89"/>
                <a:gd name="T71" fmla="*/ 44 h 89"/>
                <a:gd name="T72" fmla="*/ 89 w 89"/>
                <a:gd name="T73" fmla="*/ 44 h 89"/>
                <a:gd name="T74" fmla="*/ 88 w 89"/>
                <a:gd name="T75" fmla="*/ 54 h 89"/>
                <a:gd name="T76" fmla="*/ 86 w 89"/>
                <a:gd name="T77" fmla="*/ 62 h 89"/>
                <a:gd name="T78" fmla="*/ 82 w 89"/>
                <a:gd name="T79" fmla="*/ 70 h 89"/>
                <a:gd name="T80" fmla="*/ 76 w 89"/>
                <a:gd name="T81" fmla="*/ 76 h 89"/>
                <a:gd name="T82" fmla="*/ 76 w 89"/>
                <a:gd name="T83" fmla="*/ 76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9" h="89">
                  <a:moveTo>
                    <a:pt x="76" y="76"/>
                  </a:moveTo>
                  <a:lnTo>
                    <a:pt x="76" y="76"/>
                  </a:lnTo>
                  <a:lnTo>
                    <a:pt x="70" y="81"/>
                  </a:lnTo>
                  <a:lnTo>
                    <a:pt x="62" y="85"/>
                  </a:lnTo>
                  <a:lnTo>
                    <a:pt x="55" y="87"/>
                  </a:lnTo>
                  <a:lnTo>
                    <a:pt x="46" y="89"/>
                  </a:lnTo>
                  <a:lnTo>
                    <a:pt x="46" y="89"/>
                  </a:lnTo>
                  <a:lnTo>
                    <a:pt x="37" y="87"/>
                  </a:lnTo>
                  <a:lnTo>
                    <a:pt x="29" y="86"/>
                  </a:lnTo>
                  <a:lnTo>
                    <a:pt x="21" y="82"/>
                  </a:lnTo>
                  <a:lnTo>
                    <a:pt x="14" y="77"/>
                  </a:lnTo>
                  <a:lnTo>
                    <a:pt x="14" y="77"/>
                  </a:lnTo>
                  <a:lnTo>
                    <a:pt x="9" y="71"/>
                  </a:lnTo>
                  <a:lnTo>
                    <a:pt x="4" y="64"/>
                  </a:lnTo>
                  <a:lnTo>
                    <a:pt x="1" y="55"/>
                  </a:lnTo>
                  <a:lnTo>
                    <a:pt x="0" y="45"/>
                  </a:lnTo>
                  <a:lnTo>
                    <a:pt x="0" y="45"/>
                  </a:lnTo>
                  <a:lnTo>
                    <a:pt x="1" y="36"/>
                  </a:lnTo>
                  <a:lnTo>
                    <a:pt x="4" y="28"/>
                  </a:lnTo>
                  <a:lnTo>
                    <a:pt x="8" y="20"/>
                  </a:lnTo>
                  <a:lnTo>
                    <a:pt x="12" y="13"/>
                  </a:lnTo>
                  <a:lnTo>
                    <a:pt x="12" y="13"/>
                  </a:lnTo>
                  <a:lnTo>
                    <a:pt x="20" y="8"/>
                  </a:lnTo>
                  <a:lnTo>
                    <a:pt x="27" y="4"/>
                  </a:lnTo>
                  <a:lnTo>
                    <a:pt x="36" y="2"/>
                  </a:lnTo>
                  <a:lnTo>
                    <a:pt x="45" y="0"/>
                  </a:lnTo>
                  <a:lnTo>
                    <a:pt x="45" y="0"/>
                  </a:lnTo>
                  <a:lnTo>
                    <a:pt x="53" y="0"/>
                  </a:lnTo>
                  <a:lnTo>
                    <a:pt x="62" y="3"/>
                  </a:lnTo>
                  <a:lnTo>
                    <a:pt x="70" y="7"/>
                  </a:lnTo>
                  <a:lnTo>
                    <a:pt x="76" y="13"/>
                  </a:lnTo>
                  <a:lnTo>
                    <a:pt x="76" y="13"/>
                  </a:lnTo>
                  <a:lnTo>
                    <a:pt x="82" y="19"/>
                  </a:lnTo>
                  <a:lnTo>
                    <a:pt x="86" y="26"/>
                  </a:lnTo>
                  <a:lnTo>
                    <a:pt x="88" y="35"/>
                  </a:lnTo>
                  <a:lnTo>
                    <a:pt x="89" y="44"/>
                  </a:lnTo>
                  <a:lnTo>
                    <a:pt x="89" y="44"/>
                  </a:lnTo>
                  <a:lnTo>
                    <a:pt x="88" y="54"/>
                  </a:lnTo>
                  <a:lnTo>
                    <a:pt x="86" y="62"/>
                  </a:lnTo>
                  <a:lnTo>
                    <a:pt x="82" y="70"/>
                  </a:lnTo>
                  <a:lnTo>
                    <a:pt x="76" y="76"/>
                  </a:lnTo>
                  <a:lnTo>
                    <a:pt x="76" y="7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65" name="îṧḷíḍé"/>
            <p:cNvSpPr>
              <a:spLocks/>
            </p:cNvSpPr>
            <p:nvPr/>
          </p:nvSpPr>
          <p:spPr bwMode="auto">
            <a:xfrm>
              <a:off x="1040929" y="2397396"/>
              <a:ext cx="65607" cy="233964"/>
            </a:xfrm>
            <a:custGeom>
              <a:avLst/>
              <a:gdLst>
                <a:gd name="T0" fmla="*/ 49 w 97"/>
                <a:gd name="T1" fmla="*/ 0 h 348"/>
                <a:gd name="T2" fmla="*/ 49 w 97"/>
                <a:gd name="T3" fmla="*/ 0 h 348"/>
                <a:gd name="T4" fmla="*/ 49 w 97"/>
                <a:gd name="T5" fmla="*/ 0 h 348"/>
                <a:gd name="T6" fmla="*/ 49 w 97"/>
                <a:gd name="T7" fmla="*/ 0 h 348"/>
                <a:gd name="T8" fmla="*/ 49 w 97"/>
                <a:gd name="T9" fmla="*/ 0 h 348"/>
                <a:gd name="T10" fmla="*/ 49 w 97"/>
                <a:gd name="T11" fmla="*/ 0 h 348"/>
                <a:gd name="T12" fmla="*/ 49 w 97"/>
                <a:gd name="T13" fmla="*/ 0 h 348"/>
                <a:gd name="T14" fmla="*/ 49 w 97"/>
                <a:gd name="T15" fmla="*/ 0 h 348"/>
                <a:gd name="T16" fmla="*/ 40 w 97"/>
                <a:gd name="T17" fmla="*/ 0 h 348"/>
                <a:gd name="T18" fmla="*/ 33 w 97"/>
                <a:gd name="T19" fmla="*/ 3 h 348"/>
                <a:gd name="T20" fmla="*/ 24 w 97"/>
                <a:gd name="T21" fmla="*/ 6 h 348"/>
                <a:gd name="T22" fmla="*/ 16 w 97"/>
                <a:gd name="T23" fmla="*/ 11 h 348"/>
                <a:gd name="T24" fmla="*/ 10 w 97"/>
                <a:gd name="T25" fmla="*/ 17 h 348"/>
                <a:gd name="T26" fmla="*/ 5 w 97"/>
                <a:gd name="T27" fmla="*/ 25 h 348"/>
                <a:gd name="T28" fmla="*/ 2 w 97"/>
                <a:gd name="T29" fmla="*/ 34 h 348"/>
                <a:gd name="T30" fmla="*/ 0 w 97"/>
                <a:gd name="T31" fmla="*/ 42 h 348"/>
                <a:gd name="T32" fmla="*/ 12 w 97"/>
                <a:gd name="T33" fmla="*/ 311 h 348"/>
                <a:gd name="T34" fmla="*/ 12 w 97"/>
                <a:gd name="T35" fmla="*/ 311 h 348"/>
                <a:gd name="T36" fmla="*/ 13 w 97"/>
                <a:gd name="T37" fmla="*/ 318 h 348"/>
                <a:gd name="T38" fmla="*/ 15 w 97"/>
                <a:gd name="T39" fmla="*/ 324 h 348"/>
                <a:gd name="T40" fmla="*/ 18 w 97"/>
                <a:gd name="T41" fmla="*/ 330 h 348"/>
                <a:gd name="T42" fmla="*/ 23 w 97"/>
                <a:gd name="T43" fmla="*/ 337 h 348"/>
                <a:gd name="T44" fmla="*/ 28 w 97"/>
                <a:gd name="T45" fmla="*/ 340 h 348"/>
                <a:gd name="T46" fmla="*/ 34 w 97"/>
                <a:gd name="T47" fmla="*/ 344 h 348"/>
                <a:gd name="T48" fmla="*/ 41 w 97"/>
                <a:gd name="T49" fmla="*/ 347 h 348"/>
                <a:gd name="T50" fmla="*/ 49 w 97"/>
                <a:gd name="T51" fmla="*/ 347 h 348"/>
                <a:gd name="T52" fmla="*/ 49 w 97"/>
                <a:gd name="T53" fmla="*/ 348 h 348"/>
                <a:gd name="T54" fmla="*/ 49 w 97"/>
                <a:gd name="T55" fmla="*/ 348 h 348"/>
                <a:gd name="T56" fmla="*/ 49 w 97"/>
                <a:gd name="T57" fmla="*/ 348 h 348"/>
                <a:gd name="T58" fmla="*/ 49 w 97"/>
                <a:gd name="T59" fmla="*/ 348 h 348"/>
                <a:gd name="T60" fmla="*/ 49 w 97"/>
                <a:gd name="T61" fmla="*/ 348 h 348"/>
                <a:gd name="T62" fmla="*/ 49 w 97"/>
                <a:gd name="T63" fmla="*/ 347 h 348"/>
                <a:gd name="T64" fmla="*/ 49 w 97"/>
                <a:gd name="T65" fmla="*/ 347 h 348"/>
                <a:gd name="T66" fmla="*/ 56 w 97"/>
                <a:gd name="T67" fmla="*/ 347 h 348"/>
                <a:gd name="T68" fmla="*/ 64 w 97"/>
                <a:gd name="T69" fmla="*/ 344 h 348"/>
                <a:gd name="T70" fmla="*/ 70 w 97"/>
                <a:gd name="T71" fmla="*/ 340 h 348"/>
                <a:gd name="T72" fmla="*/ 75 w 97"/>
                <a:gd name="T73" fmla="*/ 337 h 348"/>
                <a:gd name="T74" fmla="*/ 80 w 97"/>
                <a:gd name="T75" fmla="*/ 330 h 348"/>
                <a:gd name="T76" fmla="*/ 82 w 97"/>
                <a:gd name="T77" fmla="*/ 324 h 348"/>
                <a:gd name="T78" fmla="*/ 85 w 97"/>
                <a:gd name="T79" fmla="*/ 318 h 348"/>
                <a:gd name="T80" fmla="*/ 86 w 97"/>
                <a:gd name="T81" fmla="*/ 311 h 348"/>
                <a:gd name="T82" fmla="*/ 97 w 97"/>
                <a:gd name="T83" fmla="*/ 42 h 348"/>
                <a:gd name="T84" fmla="*/ 97 w 97"/>
                <a:gd name="T85" fmla="*/ 42 h 348"/>
                <a:gd name="T86" fmla="*/ 96 w 97"/>
                <a:gd name="T87" fmla="*/ 34 h 348"/>
                <a:gd name="T88" fmla="*/ 92 w 97"/>
                <a:gd name="T89" fmla="*/ 25 h 348"/>
                <a:gd name="T90" fmla="*/ 87 w 97"/>
                <a:gd name="T91" fmla="*/ 17 h 348"/>
                <a:gd name="T92" fmla="*/ 81 w 97"/>
                <a:gd name="T93" fmla="*/ 11 h 348"/>
                <a:gd name="T94" fmla="*/ 74 w 97"/>
                <a:gd name="T95" fmla="*/ 6 h 348"/>
                <a:gd name="T96" fmla="*/ 65 w 97"/>
                <a:gd name="T97" fmla="*/ 3 h 348"/>
                <a:gd name="T98" fmla="*/ 57 w 97"/>
                <a:gd name="T99" fmla="*/ 0 h 348"/>
                <a:gd name="T100" fmla="*/ 49 w 97"/>
                <a:gd name="T101" fmla="*/ 0 h 348"/>
                <a:gd name="T102" fmla="*/ 49 w 97"/>
                <a:gd name="T103" fmla="*/ 0 h 3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97" h="348">
                  <a:moveTo>
                    <a:pt x="49" y="0"/>
                  </a:moveTo>
                  <a:lnTo>
                    <a:pt x="49" y="0"/>
                  </a:lnTo>
                  <a:lnTo>
                    <a:pt x="49" y="0"/>
                  </a:lnTo>
                  <a:lnTo>
                    <a:pt x="49" y="0"/>
                  </a:lnTo>
                  <a:lnTo>
                    <a:pt x="49" y="0"/>
                  </a:lnTo>
                  <a:lnTo>
                    <a:pt x="49" y="0"/>
                  </a:lnTo>
                  <a:lnTo>
                    <a:pt x="49" y="0"/>
                  </a:lnTo>
                  <a:lnTo>
                    <a:pt x="49" y="0"/>
                  </a:lnTo>
                  <a:lnTo>
                    <a:pt x="40" y="0"/>
                  </a:lnTo>
                  <a:lnTo>
                    <a:pt x="33" y="3"/>
                  </a:lnTo>
                  <a:lnTo>
                    <a:pt x="24" y="6"/>
                  </a:lnTo>
                  <a:lnTo>
                    <a:pt x="16" y="11"/>
                  </a:lnTo>
                  <a:lnTo>
                    <a:pt x="10" y="17"/>
                  </a:lnTo>
                  <a:lnTo>
                    <a:pt x="5" y="25"/>
                  </a:lnTo>
                  <a:lnTo>
                    <a:pt x="2" y="34"/>
                  </a:lnTo>
                  <a:lnTo>
                    <a:pt x="0" y="42"/>
                  </a:lnTo>
                  <a:lnTo>
                    <a:pt x="12" y="311"/>
                  </a:lnTo>
                  <a:lnTo>
                    <a:pt x="12" y="311"/>
                  </a:lnTo>
                  <a:lnTo>
                    <a:pt x="13" y="318"/>
                  </a:lnTo>
                  <a:lnTo>
                    <a:pt x="15" y="324"/>
                  </a:lnTo>
                  <a:lnTo>
                    <a:pt x="18" y="330"/>
                  </a:lnTo>
                  <a:lnTo>
                    <a:pt x="23" y="337"/>
                  </a:lnTo>
                  <a:lnTo>
                    <a:pt x="28" y="340"/>
                  </a:lnTo>
                  <a:lnTo>
                    <a:pt x="34" y="344"/>
                  </a:lnTo>
                  <a:lnTo>
                    <a:pt x="41" y="347"/>
                  </a:lnTo>
                  <a:lnTo>
                    <a:pt x="49" y="347"/>
                  </a:lnTo>
                  <a:lnTo>
                    <a:pt x="49" y="348"/>
                  </a:lnTo>
                  <a:lnTo>
                    <a:pt x="49" y="348"/>
                  </a:lnTo>
                  <a:lnTo>
                    <a:pt x="49" y="348"/>
                  </a:lnTo>
                  <a:lnTo>
                    <a:pt x="49" y="348"/>
                  </a:lnTo>
                  <a:lnTo>
                    <a:pt x="49" y="348"/>
                  </a:lnTo>
                  <a:lnTo>
                    <a:pt x="49" y="347"/>
                  </a:lnTo>
                  <a:lnTo>
                    <a:pt x="49" y="347"/>
                  </a:lnTo>
                  <a:lnTo>
                    <a:pt x="56" y="347"/>
                  </a:lnTo>
                  <a:lnTo>
                    <a:pt x="64" y="344"/>
                  </a:lnTo>
                  <a:lnTo>
                    <a:pt x="70" y="340"/>
                  </a:lnTo>
                  <a:lnTo>
                    <a:pt x="75" y="337"/>
                  </a:lnTo>
                  <a:lnTo>
                    <a:pt x="80" y="330"/>
                  </a:lnTo>
                  <a:lnTo>
                    <a:pt x="82" y="324"/>
                  </a:lnTo>
                  <a:lnTo>
                    <a:pt x="85" y="318"/>
                  </a:lnTo>
                  <a:lnTo>
                    <a:pt x="86" y="311"/>
                  </a:lnTo>
                  <a:lnTo>
                    <a:pt x="97" y="42"/>
                  </a:lnTo>
                  <a:lnTo>
                    <a:pt x="97" y="42"/>
                  </a:lnTo>
                  <a:lnTo>
                    <a:pt x="96" y="34"/>
                  </a:lnTo>
                  <a:lnTo>
                    <a:pt x="92" y="25"/>
                  </a:lnTo>
                  <a:lnTo>
                    <a:pt x="87" y="17"/>
                  </a:lnTo>
                  <a:lnTo>
                    <a:pt x="81" y="11"/>
                  </a:lnTo>
                  <a:lnTo>
                    <a:pt x="74" y="6"/>
                  </a:lnTo>
                  <a:lnTo>
                    <a:pt x="65" y="3"/>
                  </a:lnTo>
                  <a:lnTo>
                    <a:pt x="57" y="0"/>
                  </a:lnTo>
                  <a:lnTo>
                    <a:pt x="49" y="0"/>
                  </a:lnTo>
                  <a:lnTo>
                    <a:pt x="49"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spTree>
    <p:extLst>
      <p:ext uri="{BB962C8B-B14F-4D97-AF65-F5344CB8AC3E}">
        <p14:creationId xmlns:p14="http://schemas.microsoft.com/office/powerpoint/2010/main" val="3047731042"/>
      </p:ext>
    </p:extLst>
  </p:cSld>
  <p:clrMapOvr>
    <a:masterClrMapping/>
  </p:clrMapOvr>
  <p:transition spd="slow" advTm="0">
    <p:wheel spokes="1"/>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childTnLst>
                          </p:cTn>
                        </p:par>
                        <p:par>
                          <p:cTn id="17" fill="hold">
                            <p:stCondLst>
                              <p:cond delay="1500"/>
                            </p:stCondLst>
                            <p:childTnLst>
                              <p:par>
                                <p:cTn id="18" presetID="29" presetClass="entr" presetSubtype="0" fill="hold" grpId="0" nodeType="afterEffect">
                                  <p:stCondLst>
                                    <p:cond delay="0"/>
                                  </p:stCondLst>
                                  <p:childTnLst>
                                    <p:set>
                                      <p:cBhvr>
                                        <p:cTn id="19" dur="1" fill="hold">
                                          <p:stCondLst>
                                            <p:cond delay="0"/>
                                          </p:stCondLst>
                                        </p:cTn>
                                        <p:tgtEl>
                                          <p:spTgt spid="31"/>
                                        </p:tgtEl>
                                        <p:attrNameLst>
                                          <p:attrName>style.visibility</p:attrName>
                                        </p:attrNameLst>
                                      </p:cBhvr>
                                      <p:to>
                                        <p:strVal val="visible"/>
                                      </p:to>
                                    </p:set>
                                    <p:anim calcmode="lin" valueType="num">
                                      <p:cBhvr>
                                        <p:cTn id="20" dur="500" fill="hold"/>
                                        <p:tgtEl>
                                          <p:spTgt spid="31"/>
                                        </p:tgtEl>
                                        <p:attrNameLst>
                                          <p:attrName>ppt_x</p:attrName>
                                        </p:attrNameLst>
                                      </p:cBhvr>
                                      <p:tavLst>
                                        <p:tav tm="0">
                                          <p:val>
                                            <p:strVal val="#ppt_x-.2"/>
                                          </p:val>
                                        </p:tav>
                                        <p:tav tm="100000">
                                          <p:val>
                                            <p:strVal val="#ppt_x"/>
                                          </p:val>
                                        </p:tav>
                                      </p:tavLst>
                                    </p:anim>
                                    <p:anim calcmode="lin" valueType="num">
                                      <p:cBhvr>
                                        <p:cTn id="21" dur="500" fill="hold"/>
                                        <p:tgtEl>
                                          <p:spTgt spid="31"/>
                                        </p:tgtEl>
                                        <p:attrNameLst>
                                          <p:attrName>ppt_y</p:attrName>
                                        </p:attrNameLst>
                                      </p:cBhvr>
                                      <p:tavLst>
                                        <p:tav tm="0">
                                          <p:val>
                                            <p:strVal val="#ppt_y"/>
                                          </p:val>
                                        </p:tav>
                                        <p:tav tm="100000">
                                          <p:val>
                                            <p:strVal val="#ppt_y"/>
                                          </p:val>
                                        </p:tav>
                                      </p:tavLst>
                                    </p:anim>
                                    <p:animEffect transition="in" filter="wipe(right)" prLst="gradientSize: 0.1">
                                      <p:cBhvr>
                                        <p:cTn id="22" dur="500"/>
                                        <p:tgtEl>
                                          <p:spTgt spid="31"/>
                                        </p:tgtEl>
                                      </p:cBhvr>
                                    </p:animEffect>
                                  </p:childTnLst>
                                </p:cTn>
                              </p:par>
                              <p:par>
                                <p:cTn id="23" presetID="29" presetClass="entr" presetSubtype="0" fill="hold" grpId="0" nodeType="withEffect">
                                  <p:stCondLst>
                                    <p:cond delay="0"/>
                                  </p:stCondLst>
                                  <p:childTnLst>
                                    <p:set>
                                      <p:cBhvr>
                                        <p:cTn id="24" dur="1" fill="hold">
                                          <p:stCondLst>
                                            <p:cond delay="0"/>
                                          </p:stCondLst>
                                        </p:cTn>
                                        <p:tgtEl>
                                          <p:spTgt spid="33"/>
                                        </p:tgtEl>
                                        <p:attrNameLst>
                                          <p:attrName>style.visibility</p:attrName>
                                        </p:attrNameLst>
                                      </p:cBhvr>
                                      <p:to>
                                        <p:strVal val="visible"/>
                                      </p:to>
                                    </p:set>
                                    <p:anim calcmode="lin" valueType="num">
                                      <p:cBhvr>
                                        <p:cTn id="25" dur="500" fill="hold"/>
                                        <p:tgtEl>
                                          <p:spTgt spid="33"/>
                                        </p:tgtEl>
                                        <p:attrNameLst>
                                          <p:attrName>ppt_x</p:attrName>
                                        </p:attrNameLst>
                                      </p:cBhvr>
                                      <p:tavLst>
                                        <p:tav tm="0">
                                          <p:val>
                                            <p:strVal val="#ppt_x-.2"/>
                                          </p:val>
                                        </p:tav>
                                        <p:tav tm="100000">
                                          <p:val>
                                            <p:strVal val="#ppt_x"/>
                                          </p:val>
                                        </p:tav>
                                      </p:tavLst>
                                    </p:anim>
                                    <p:anim calcmode="lin" valueType="num">
                                      <p:cBhvr>
                                        <p:cTn id="26" dur="500" fill="hold"/>
                                        <p:tgtEl>
                                          <p:spTgt spid="33"/>
                                        </p:tgtEl>
                                        <p:attrNameLst>
                                          <p:attrName>ppt_y</p:attrName>
                                        </p:attrNameLst>
                                      </p:cBhvr>
                                      <p:tavLst>
                                        <p:tav tm="0">
                                          <p:val>
                                            <p:strVal val="#ppt_y"/>
                                          </p:val>
                                        </p:tav>
                                        <p:tav tm="100000">
                                          <p:val>
                                            <p:strVal val="#ppt_y"/>
                                          </p:val>
                                        </p:tav>
                                      </p:tavLst>
                                    </p:anim>
                                    <p:animEffect transition="in" filter="wipe(right)" prLst="gradientSize: 0.1">
                                      <p:cBhvr>
                                        <p:cTn id="27" dur="500"/>
                                        <p:tgtEl>
                                          <p:spTgt spid="33"/>
                                        </p:tgtEl>
                                      </p:cBhvr>
                                    </p:animEffect>
                                  </p:childTnLst>
                                </p:cTn>
                              </p:par>
                              <p:par>
                                <p:cTn id="28" presetID="29" presetClass="entr" presetSubtype="0" fill="hold" nodeType="withEffect">
                                  <p:stCondLst>
                                    <p:cond delay="0"/>
                                  </p:stCondLst>
                                  <p:childTnLst>
                                    <p:set>
                                      <p:cBhvr>
                                        <p:cTn id="29" dur="1" fill="hold">
                                          <p:stCondLst>
                                            <p:cond delay="0"/>
                                          </p:stCondLst>
                                        </p:cTn>
                                        <p:tgtEl>
                                          <p:spTgt spid="32"/>
                                        </p:tgtEl>
                                        <p:attrNameLst>
                                          <p:attrName>style.visibility</p:attrName>
                                        </p:attrNameLst>
                                      </p:cBhvr>
                                      <p:to>
                                        <p:strVal val="visible"/>
                                      </p:to>
                                    </p:set>
                                    <p:anim calcmode="lin" valueType="num">
                                      <p:cBhvr>
                                        <p:cTn id="30" dur="500" fill="hold"/>
                                        <p:tgtEl>
                                          <p:spTgt spid="32"/>
                                        </p:tgtEl>
                                        <p:attrNameLst>
                                          <p:attrName>ppt_x</p:attrName>
                                        </p:attrNameLst>
                                      </p:cBhvr>
                                      <p:tavLst>
                                        <p:tav tm="0">
                                          <p:val>
                                            <p:strVal val="#ppt_x-.2"/>
                                          </p:val>
                                        </p:tav>
                                        <p:tav tm="100000">
                                          <p:val>
                                            <p:strVal val="#ppt_x"/>
                                          </p:val>
                                        </p:tav>
                                      </p:tavLst>
                                    </p:anim>
                                    <p:anim calcmode="lin" valueType="num">
                                      <p:cBhvr>
                                        <p:cTn id="31" dur="500" fill="hold"/>
                                        <p:tgtEl>
                                          <p:spTgt spid="32"/>
                                        </p:tgtEl>
                                        <p:attrNameLst>
                                          <p:attrName>ppt_y</p:attrName>
                                        </p:attrNameLst>
                                      </p:cBhvr>
                                      <p:tavLst>
                                        <p:tav tm="0">
                                          <p:val>
                                            <p:strVal val="#ppt_y"/>
                                          </p:val>
                                        </p:tav>
                                        <p:tav tm="100000">
                                          <p:val>
                                            <p:strVal val="#ppt_y"/>
                                          </p:val>
                                        </p:tav>
                                      </p:tavLst>
                                    </p:anim>
                                    <p:animEffect transition="in" filter="wipe(right)" prLst="gradientSize: 0.1">
                                      <p:cBhvr>
                                        <p:cTn id="32" dur="500"/>
                                        <p:tgtEl>
                                          <p:spTgt spid="32"/>
                                        </p:tgtEl>
                                      </p:cBhvr>
                                    </p:animEffect>
                                  </p:childTnLst>
                                </p:cTn>
                              </p:par>
                              <p:par>
                                <p:cTn id="33" presetID="29" presetClass="entr" presetSubtype="0" fill="hold" grpId="0" nodeType="withEffect">
                                  <p:stCondLst>
                                    <p:cond delay="0"/>
                                  </p:stCondLst>
                                  <p:childTnLst>
                                    <p:set>
                                      <p:cBhvr>
                                        <p:cTn id="34" dur="1" fill="hold">
                                          <p:stCondLst>
                                            <p:cond delay="0"/>
                                          </p:stCondLst>
                                        </p:cTn>
                                        <p:tgtEl>
                                          <p:spTgt spid="35"/>
                                        </p:tgtEl>
                                        <p:attrNameLst>
                                          <p:attrName>style.visibility</p:attrName>
                                        </p:attrNameLst>
                                      </p:cBhvr>
                                      <p:to>
                                        <p:strVal val="visible"/>
                                      </p:to>
                                    </p:set>
                                    <p:anim calcmode="lin" valueType="num">
                                      <p:cBhvr>
                                        <p:cTn id="35" dur="500" fill="hold"/>
                                        <p:tgtEl>
                                          <p:spTgt spid="35"/>
                                        </p:tgtEl>
                                        <p:attrNameLst>
                                          <p:attrName>ppt_x</p:attrName>
                                        </p:attrNameLst>
                                      </p:cBhvr>
                                      <p:tavLst>
                                        <p:tav tm="0">
                                          <p:val>
                                            <p:strVal val="#ppt_x-.2"/>
                                          </p:val>
                                        </p:tav>
                                        <p:tav tm="100000">
                                          <p:val>
                                            <p:strVal val="#ppt_x"/>
                                          </p:val>
                                        </p:tav>
                                      </p:tavLst>
                                    </p:anim>
                                    <p:anim calcmode="lin" valueType="num">
                                      <p:cBhvr>
                                        <p:cTn id="36" dur="500" fill="hold"/>
                                        <p:tgtEl>
                                          <p:spTgt spid="35"/>
                                        </p:tgtEl>
                                        <p:attrNameLst>
                                          <p:attrName>ppt_y</p:attrName>
                                        </p:attrNameLst>
                                      </p:cBhvr>
                                      <p:tavLst>
                                        <p:tav tm="0">
                                          <p:val>
                                            <p:strVal val="#ppt_y"/>
                                          </p:val>
                                        </p:tav>
                                        <p:tav tm="100000">
                                          <p:val>
                                            <p:strVal val="#ppt_y"/>
                                          </p:val>
                                        </p:tav>
                                      </p:tavLst>
                                    </p:anim>
                                    <p:animEffect transition="in" filter="wipe(right)" prLst="gradientSize: 0.1">
                                      <p:cBhvr>
                                        <p:cTn id="37" dur="500"/>
                                        <p:tgtEl>
                                          <p:spTgt spid="35"/>
                                        </p:tgtEl>
                                      </p:cBhvr>
                                    </p:animEffect>
                                  </p:childTnLst>
                                </p:cTn>
                              </p:par>
                              <p:par>
                                <p:cTn id="38" presetID="29" presetClass="entr" presetSubtype="0" fill="hold" grpId="0" nodeType="withEffect">
                                  <p:stCondLst>
                                    <p:cond delay="0"/>
                                  </p:stCondLst>
                                  <p:childTnLst>
                                    <p:set>
                                      <p:cBhvr>
                                        <p:cTn id="39" dur="1" fill="hold">
                                          <p:stCondLst>
                                            <p:cond delay="0"/>
                                          </p:stCondLst>
                                        </p:cTn>
                                        <p:tgtEl>
                                          <p:spTgt spid="34"/>
                                        </p:tgtEl>
                                        <p:attrNameLst>
                                          <p:attrName>style.visibility</p:attrName>
                                        </p:attrNameLst>
                                      </p:cBhvr>
                                      <p:to>
                                        <p:strVal val="visible"/>
                                      </p:to>
                                    </p:set>
                                    <p:anim calcmode="lin" valueType="num">
                                      <p:cBhvr>
                                        <p:cTn id="40" dur="500" fill="hold"/>
                                        <p:tgtEl>
                                          <p:spTgt spid="34"/>
                                        </p:tgtEl>
                                        <p:attrNameLst>
                                          <p:attrName>ppt_x</p:attrName>
                                        </p:attrNameLst>
                                      </p:cBhvr>
                                      <p:tavLst>
                                        <p:tav tm="0">
                                          <p:val>
                                            <p:strVal val="#ppt_x-.2"/>
                                          </p:val>
                                        </p:tav>
                                        <p:tav tm="100000">
                                          <p:val>
                                            <p:strVal val="#ppt_x"/>
                                          </p:val>
                                        </p:tav>
                                      </p:tavLst>
                                    </p:anim>
                                    <p:anim calcmode="lin" valueType="num">
                                      <p:cBhvr>
                                        <p:cTn id="41" dur="500" fill="hold"/>
                                        <p:tgtEl>
                                          <p:spTgt spid="34"/>
                                        </p:tgtEl>
                                        <p:attrNameLst>
                                          <p:attrName>ppt_y</p:attrName>
                                        </p:attrNameLst>
                                      </p:cBhvr>
                                      <p:tavLst>
                                        <p:tav tm="0">
                                          <p:val>
                                            <p:strVal val="#ppt_y"/>
                                          </p:val>
                                        </p:tav>
                                        <p:tav tm="100000">
                                          <p:val>
                                            <p:strVal val="#ppt_y"/>
                                          </p:val>
                                        </p:tav>
                                      </p:tavLst>
                                    </p:anim>
                                    <p:animEffect transition="in" filter="wipe(right)" prLst="gradientSize: 0.1">
                                      <p:cBhvr>
                                        <p:cTn id="42" dur="500"/>
                                        <p:tgtEl>
                                          <p:spTgt spid="34"/>
                                        </p:tgtEl>
                                      </p:cBhvr>
                                    </p:animEffect>
                                  </p:childTnLst>
                                </p:cTn>
                              </p:par>
                              <p:par>
                                <p:cTn id="43" presetID="42" presetClass="entr" presetSubtype="0" fill="hold" grpId="0" nodeType="withEffect">
                                  <p:stCondLst>
                                    <p:cond delay="0"/>
                                  </p:stCondLst>
                                  <p:childTnLst>
                                    <p:set>
                                      <p:cBhvr>
                                        <p:cTn id="44" dur="1" fill="hold">
                                          <p:stCondLst>
                                            <p:cond delay="0"/>
                                          </p:stCondLst>
                                        </p:cTn>
                                        <p:tgtEl>
                                          <p:spTgt spid="18"/>
                                        </p:tgtEl>
                                        <p:attrNameLst>
                                          <p:attrName>style.visibility</p:attrName>
                                        </p:attrNameLst>
                                      </p:cBhvr>
                                      <p:to>
                                        <p:strVal val="visible"/>
                                      </p:to>
                                    </p:set>
                                    <p:animEffect transition="in" filter="fade">
                                      <p:cBhvr>
                                        <p:cTn id="45" dur="1000"/>
                                        <p:tgtEl>
                                          <p:spTgt spid="18"/>
                                        </p:tgtEl>
                                      </p:cBhvr>
                                    </p:animEffect>
                                    <p:anim calcmode="lin" valueType="num">
                                      <p:cBhvr>
                                        <p:cTn id="46" dur="1000" fill="hold"/>
                                        <p:tgtEl>
                                          <p:spTgt spid="18"/>
                                        </p:tgtEl>
                                        <p:attrNameLst>
                                          <p:attrName>ppt_x</p:attrName>
                                        </p:attrNameLst>
                                      </p:cBhvr>
                                      <p:tavLst>
                                        <p:tav tm="0">
                                          <p:val>
                                            <p:strVal val="#ppt_x"/>
                                          </p:val>
                                        </p:tav>
                                        <p:tav tm="100000">
                                          <p:val>
                                            <p:strVal val="#ppt_x"/>
                                          </p:val>
                                        </p:tav>
                                      </p:tavLst>
                                    </p:anim>
                                    <p:anim calcmode="lin" valueType="num">
                                      <p:cBhvr>
                                        <p:cTn id="47" dur="1000" fill="hold"/>
                                        <p:tgtEl>
                                          <p:spTgt spid="18"/>
                                        </p:tgtEl>
                                        <p:attrNameLst>
                                          <p:attrName>ppt_y</p:attrName>
                                        </p:attrNameLst>
                                      </p:cBhvr>
                                      <p:tavLst>
                                        <p:tav tm="0">
                                          <p:val>
                                            <p:strVal val="#ppt_y+.1"/>
                                          </p:val>
                                        </p:tav>
                                        <p:tav tm="100000">
                                          <p:val>
                                            <p:strVal val="#ppt_y"/>
                                          </p:val>
                                        </p:tav>
                                      </p:tavLst>
                                    </p:anim>
                                  </p:childTnLst>
                                </p:cTn>
                              </p:par>
                              <p:par>
                                <p:cTn id="48" presetID="2" presetClass="entr" presetSubtype="6" fill="hold" nodeType="withEffect">
                                  <p:stCondLst>
                                    <p:cond delay="0"/>
                                  </p:stCondLst>
                                  <p:childTnLst>
                                    <p:set>
                                      <p:cBhvr>
                                        <p:cTn id="49" dur="1" fill="hold">
                                          <p:stCondLst>
                                            <p:cond delay="0"/>
                                          </p:stCondLst>
                                        </p:cTn>
                                        <p:tgtEl>
                                          <p:spTgt spid="45"/>
                                        </p:tgtEl>
                                        <p:attrNameLst>
                                          <p:attrName>style.visibility</p:attrName>
                                        </p:attrNameLst>
                                      </p:cBhvr>
                                      <p:to>
                                        <p:strVal val="visible"/>
                                      </p:to>
                                    </p:set>
                                    <p:anim calcmode="lin" valueType="num">
                                      <p:cBhvr additive="base">
                                        <p:cTn id="50" dur="500" fill="hold"/>
                                        <p:tgtEl>
                                          <p:spTgt spid="45"/>
                                        </p:tgtEl>
                                        <p:attrNameLst>
                                          <p:attrName>ppt_x</p:attrName>
                                        </p:attrNameLst>
                                      </p:cBhvr>
                                      <p:tavLst>
                                        <p:tav tm="0">
                                          <p:val>
                                            <p:strVal val="1+#ppt_w/2"/>
                                          </p:val>
                                        </p:tav>
                                        <p:tav tm="100000">
                                          <p:val>
                                            <p:strVal val="#ppt_x"/>
                                          </p:val>
                                        </p:tav>
                                      </p:tavLst>
                                    </p:anim>
                                    <p:anim calcmode="lin" valueType="num">
                                      <p:cBhvr additive="base">
                                        <p:cTn id="51" dur="500" fill="hold"/>
                                        <p:tgtEl>
                                          <p:spTgt spid="45"/>
                                        </p:tgtEl>
                                        <p:attrNameLst>
                                          <p:attrName>ppt_y</p:attrName>
                                        </p:attrNameLst>
                                      </p:cBhvr>
                                      <p:tavLst>
                                        <p:tav tm="0">
                                          <p:val>
                                            <p:strVal val="1+#ppt_h/2"/>
                                          </p:val>
                                        </p:tav>
                                        <p:tav tm="100000">
                                          <p:val>
                                            <p:strVal val="#ppt_y"/>
                                          </p:val>
                                        </p:tav>
                                      </p:tavLst>
                                    </p:anim>
                                  </p:childTnLst>
                                </p:cTn>
                              </p:par>
                              <p:par>
                                <p:cTn id="52" presetID="59" presetClass="path" presetSubtype="0" accel="50000" decel="50000" fill="hold" nodeType="withEffect">
                                  <p:stCondLst>
                                    <p:cond delay="0"/>
                                  </p:stCondLst>
                                  <p:childTnLst>
                                    <p:animMotion origin="layout" path="M -0.03316 -0.44013 C -0.01371 -0.44506 0.00504 -0.39908 0.00955 -0.3392 C 0.01459 -0.27778 0.00261 -0.225 -0.01684 -0.22068 C -0.03628 -0.21574 -0.04722 -0.16297 -0.0427 -0.10093 C -0.03819 -0.04105 -0.01996 0.00463 -4.44444E-6 3.20988E-6 " pathEditMode="relative" rAng="4953377" ptsTypes="fffff">
                                      <p:cBhvr>
                                        <p:cTn id="53" dur="2000" fill="hold"/>
                                        <p:tgtEl>
                                          <p:spTgt spid="45"/>
                                        </p:tgtEl>
                                        <p:attrNameLst>
                                          <p:attrName>ppt_x</p:attrName>
                                          <p:attrName>ppt_y</p:attrName>
                                        </p:attrNameLst>
                                      </p:cBhvr>
                                      <p:rCtr x="1684" y="21975"/>
                                    </p:animMotion>
                                  </p:childTnLst>
                                </p:cTn>
                              </p:par>
                            </p:childTnLst>
                          </p:cTn>
                        </p:par>
                        <p:par>
                          <p:cTn id="54" fill="hold">
                            <p:stCondLst>
                              <p:cond delay="3500"/>
                            </p:stCondLst>
                            <p:childTnLst>
                              <p:par>
                                <p:cTn id="55" presetID="42" presetClass="entr" presetSubtype="0" fill="hold" nodeType="afterEffect">
                                  <p:stCondLst>
                                    <p:cond delay="5000"/>
                                  </p:stCondLst>
                                  <p:childTnLst>
                                    <p:set>
                                      <p:cBhvr>
                                        <p:cTn id="56" dur="1" fill="hold">
                                          <p:stCondLst>
                                            <p:cond delay="0"/>
                                          </p:stCondLst>
                                        </p:cTn>
                                        <p:tgtEl>
                                          <p:spTgt spid="2"/>
                                        </p:tgtEl>
                                        <p:attrNameLst>
                                          <p:attrName>style.visibility</p:attrName>
                                        </p:attrNameLst>
                                      </p:cBhvr>
                                      <p:to>
                                        <p:strVal val="visible"/>
                                      </p:to>
                                    </p:set>
                                    <p:animEffect transition="in" filter="fade">
                                      <p:cBhvr>
                                        <p:cTn id="57" dur="5000"/>
                                        <p:tgtEl>
                                          <p:spTgt spid="2"/>
                                        </p:tgtEl>
                                      </p:cBhvr>
                                    </p:animEffect>
                                    <p:anim calcmode="lin" valueType="num">
                                      <p:cBhvr>
                                        <p:cTn id="58" dur="5000" fill="hold"/>
                                        <p:tgtEl>
                                          <p:spTgt spid="2"/>
                                        </p:tgtEl>
                                        <p:attrNameLst>
                                          <p:attrName>ppt_x</p:attrName>
                                        </p:attrNameLst>
                                      </p:cBhvr>
                                      <p:tavLst>
                                        <p:tav tm="0">
                                          <p:val>
                                            <p:strVal val="#ppt_x"/>
                                          </p:val>
                                        </p:tav>
                                        <p:tav tm="100000">
                                          <p:val>
                                            <p:strVal val="#ppt_x"/>
                                          </p:val>
                                        </p:tav>
                                      </p:tavLst>
                                    </p:anim>
                                    <p:anim calcmode="lin" valueType="num">
                                      <p:cBhvr>
                                        <p:cTn id="59" dur="5000" fill="hold"/>
                                        <p:tgtEl>
                                          <p:spTgt spid="2"/>
                                        </p:tgtEl>
                                        <p:attrNameLst>
                                          <p:attrName>ppt_y</p:attrName>
                                        </p:attrNameLst>
                                      </p:cBhvr>
                                      <p:tavLst>
                                        <p:tav tm="0">
                                          <p:val>
                                            <p:strVal val="#ppt_y+.1"/>
                                          </p:val>
                                        </p:tav>
                                        <p:tav tm="100000">
                                          <p:val>
                                            <p:strVal val="#ppt_y"/>
                                          </p:val>
                                        </p:tav>
                                      </p:tavLst>
                                    </p:anim>
                                  </p:childTnLst>
                                </p:cTn>
                              </p:par>
                            </p:childTnLst>
                          </p:cTn>
                        </p:par>
                        <p:par>
                          <p:cTn id="60" fill="hold">
                            <p:stCondLst>
                              <p:cond delay="13500"/>
                            </p:stCondLst>
                            <p:childTnLst>
                              <p:par>
                                <p:cTn id="61" presetID="42" presetClass="entr" presetSubtype="0" fill="hold" nodeType="afterEffect">
                                  <p:stCondLst>
                                    <p:cond delay="3500"/>
                                  </p:stCondLst>
                                  <p:childTnLst>
                                    <p:set>
                                      <p:cBhvr>
                                        <p:cTn id="62" dur="1" fill="hold">
                                          <p:stCondLst>
                                            <p:cond delay="0"/>
                                          </p:stCondLst>
                                        </p:cTn>
                                        <p:tgtEl>
                                          <p:spTgt spid="6"/>
                                        </p:tgtEl>
                                        <p:attrNameLst>
                                          <p:attrName>style.visibility</p:attrName>
                                        </p:attrNameLst>
                                      </p:cBhvr>
                                      <p:to>
                                        <p:strVal val="visible"/>
                                      </p:to>
                                    </p:set>
                                    <p:animEffect transition="in" filter="fade">
                                      <p:cBhvr>
                                        <p:cTn id="63" dur="7000"/>
                                        <p:tgtEl>
                                          <p:spTgt spid="6"/>
                                        </p:tgtEl>
                                      </p:cBhvr>
                                    </p:animEffect>
                                    <p:anim calcmode="lin" valueType="num">
                                      <p:cBhvr>
                                        <p:cTn id="64" dur="7000" fill="hold"/>
                                        <p:tgtEl>
                                          <p:spTgt spid="6"/>
                                        </p:tgtEl>
                                        <p:attrNameLst>
                                          <p:attrName>ppt_x</p:attrName>
                                        </p:attrNameLst>
                                      </p:cBhvr>
                                      <p:tavLst>
                                        <p:tav tm="0">
                                          <p:val>
                                            <p:strVal val="#ppt_x"/>
                                          </p:val>
                                        </p:tav>
                                        <p:tav tm="100000">
                                          <p:val>
                                            <p:strVal val="#ppt_x"/>
                                          </p:val>
                                        </p:tav>
                                      </p:tavLst>
                                    </p:anim>
                                    <p:anim calcmode="lin" valueType="num">
                                      <p:cBhvr>
                                        <p:cTn id="65" dur="7000" fill="hold"/>
                                        <p:tgtEl>
                                          <p:spTgt spid="6"/>
                                        </p:tgtEl>
                                        <p:attrNameLst>
                                          <p:attrName>ppt_y</p:attrName>
                                        </p:attrNameLst>
                                      </p:cBhvr>
                                      <p:tavLst>
                                        <p:tav tm="0">
                                          <p:val>
                                            <p:strVal val="#ppt_y+.1"/>
                                          </p:val>
                                        </p:tav>
                                        <p:tav tm="100000">
                                          <p:val>
                                            <p:strVal val="#ppt_y"/>
                                          </p:val>
                                        </p:tav>
                                      </p:tavLst>
                                    </p:anim>
                                  </p:childTnLst>
                                </p:cTn>
                              </p:par>
                            </p:childTnLst>
                          </p:cTn>
                        </p:par>
                        <p:par>
                          <p:cTn id="66" fill="hold">
                            <p:stCondLst>
                              <p:cond delay="24000"/>
                            </p:stCondLst>
                            <p:childTnLst>
                              <p:par>
                                <p:cTn id="67" presetID="42" presetClass="entr" presetSubtype="0" fill="hold" nodeType="afterEffect">
                                  <p:stCondLst>
                                    <p:cond delay="3500"/>
                                  </p:stCondLst>
                                  <p:childTnLst>
                                    <p:set>
                                      <p:cBhvr>
                                        <p:cTn id="68" dur="1" fill="hold">
                                          <p:stCondLst>
                                            <p:cond delay="0"/>
                                          </p:stCondLst>
                                        </p:cTn>
                                        <p:tgtEl>
                                          <p:spTgt spid="10"/>
                                        </p:tgtEl>
                                        <p:attrNameLst>
                                          <p:attrName>style.visibility</p:attrName>
                                        </p:attrNameLst>
                                      </p:cBhvr>
                                      <p:to>
                                        <p:strVal val="visible"/>
                                      </p:to>
                                    </p:set>
                                    <p:animEffect transition="in" filter="fade">
                                      <p:cBhvr>
                                        <p:cTn id="69" dur="1000"/>
                                        <p:tgtEl>
                                          <p:spTgt spid="10"/>
                                        </p:tgtEl>
                                      </p:cBhvr>
                                    </p:animEffect>
                                    <p:anim calcmode="lin" valueType="num">
                                      <p:cBhvr>
                                        <p:cTn id="70" dur="1000" fill="hold"/>
                                        <p:tgtEl>
                                          <p:spTgt spid="10"/>
                                        </p:tgtEl>
                                        <p:attrNameLst>
                                          <p:attrName>ppt_x</p:attrName>
                                        </p:attrNameLst>
                                      </p:cBhvr>
                                      <p:tavLst>
                                        <p:tav tm="0">
                                          <p:val>
                                            <p:strVal val="#ppt_x"/>
                                          </p:val>
                                        </p:tav>
                                        <p:tav tm="100000">
                                          <p:val>
                                            <p:strVal val="#ppt_x"/>
                                          </p:val>
                                        </p:tav>
                                      </p:tavLst>
                                    </p:anim>
                                    <p:anim calcmode="lin" valueType="num">
                                      <p:cBhvr>
                                        <p:cTn id="71"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31" grpId="0"/>
      <p:bldP spid="33" grpId="0"/>
      <p:bldP spid="34" grpId="0"/>
      <p:bldP spid="35" grpId="0"/>
      <p:bldP spid="48" grpId="0" animBg="1"/>
      <p:bldP spid="14" grpId="0" animBg="1"/>
      <p:bldP spid="14" grpId="1"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99592" y="1518361"/>
            <a:ext cx="5623896" cy="696934"/>
            <a:chOff x="186611" y="1464908"/>
            <a:chExt cx="6036906" cy="1393664"/>
          </a:xfrm>
        </p:grpSpPr>
        <p:sp>
          <p:nvSpPr>
            <p:cNvPr id="3" name="文本框 40"/>
            <p:cNvSpPr txBox="1">
              <a:spLocks noChangeArrowheads="1"/>
            </p:cNvSpPr>
            <p:nvPr/>
          </p:nvSpPr>
          <p:spPr bwMode="auto">
            <a:xfrm>
              <a:off x="186611" y="1464908"/>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rPr>
                <a:t>01</a:t>
              </a:r>
              <a:endParaRPr kumimoji="0" lang="zh-CN" altLang="en-US"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1976B5"/>
              </a:solidFill>
              <a:prstDash val="solid"/>
              <a:miter lim="800000"/>
            </a:ln>
            <a:effectLst/>
          </p:spPr>
        </p:cxnSp>
        <p:sp>
          <p:nvSpPr>
            <p:cNvPr id="5" name="文本框 42"/>
            <p:cNvSpPr txBox="1">
              <a:spLocks noChangeArrowheads="1"/>
            </p:cNvSpPr>
            <p:nvPr/>
          </p:nvSpPr>
          <p:spPr bwMode="auto">
            <a:xfrm>
              <a:off x="1518796" y="1553791"/>
              <a:ext cx="4704721" cy="1304781"/>
            </a:xfrm>
            <a:prstGeom prst="rect">
              <a:avLst/>
            </a:prstGeom>
            <a:noFill/>
            <a:ln>
              <a:noFill/>
            </a:ln>
            <a:extLst/>
          </p:spPr>
          <p:txBody>
            <a:bodyPr>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a:solidFill>
                    <a:srgbClr val="3F3F3F"/>
                  </a:solidFill>
                  <a:latin typeface="微软雅黑" pitchFamily="34" charset="-122"/>
                  <a:ea typeface="微软雅黑" pitchFamily="34" charset="-122"/>
                  <a:sym typeface="Arial" pitchFamily="34" charset="0"/>
                </a:rPr>
                <a:t>被收购企业的股东取得收购企业股权的计税基础，以被收购股权的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grpSp>
        <p:nvGrpSpPr>
          <p:cNvPr id="6" name="组合 77"/>
          <p:cNvGrpSpPr>
            <a:grpSpLocks/>
          </p:cNvGrpSpPr>
          <p:nvPr/>
        </p:nvGrpSpPr>
        <p:grpSpPr bwMode="auto">
          <a:xfrm>
            <a:off x="891228" y="2467960"/>
            <a:ext cx="5888385" cy="701251"/>
            <a:chOff x="121297" y="3193791"/>
            <a:chExt cx="6087722" cy="1402257"/>
          </a:xfrm>
        </p:grpSpPr>
        <p:sp>
          <p:nvSpPr>
            <p:cNvPr id="7" name="文本框 37"/>
            <p:cNvSpPr txBox="1">
              <a:spLocks noChangeArrowheads="1"/>
            </p:cNvSpPr>
            <p:nvPr/>
          </p:nvSpPr>
          <p:spPr bwMode="auto">
            <a:xfrm>
              <a:off x="121297" y="3193791"/>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smtClean="0">
                  <a:ln>
                    <a:noFill/>
                  </a:ln>
                  <a:solidFill>
                    <a:srgbClr val="D94720"/>
                  </a:solidFill>
                  <a:effectLst/>
                  <a:uLnTx/>
                  <a:uFillTx/>
                  <a:latin typeface="微软雅黑" pitchFamily="34" charset="-122"/>
                  <a:ea typeface="微软雅黑" pitchFamily="34" charset="-122"/>
                </a:rPr>
                <a:t>02</a:t>
              </a:r>
              <a:endParaRPr kumimoji="0" lang="zh-CN" altLang="en-US" sz="4000" b="1" i="0" u="none" strike="noStrike" kern="0" cap="none" spc="0" normalizeH="0" baseline="0" noProof="0" smtClean="0">
                <a:ln>
                  <a:noFill/>
                </a:ln>
                <a:solidFill>
                  <a:srgbClr val="D94720"/>
                </a:solidFill>
                <a:effectLst/>
                <a:uLnTx/>
                <a:uFillTx/>
                <a:latin typeface="微软雅黑" pitchFamily="34" charset="-122"/>
                <a:ea typeface="微软雅黑" pitchFamily="34" charset="-122"/>
              </a:endParaRPr>
            </a:p>
          </p:txBody>
        </p:sp>
        <p:cxnSp>
          <p:nvCxnSpPr>
            <p:cNvPr id="8" name="直接连接符 7"/>
            <p:cNvCxnSpPr/>
            <p:nvPr/>
          </p:nvCxnSpPr>
          <p:spPr bwMode="auto">
            <a:xfrm flipH="1">
              <a:off x="854726" y="3579464"/>
              <a:ext cx="396877" cy="649136"/>
            </a:xfrm>
            <a:prstGeom prst="line">
              <a:avLst/>
            </a:prstGeom>
            <a:noFill/>
            <a:ln w="6350" cap="flat" cmpd="sng" algn="ctr">
              <a:solidFill>
                <a:srgbClr val="D94720"/>
              </a:solidFill>
              <a:prstDash val="solid"/>
              <a:miter lim="800000"/>
            </a:ln>
            <a:effectLst/>
          </p:spPr>
        </p:cxnSp>
        <p:sp>
          <p:nvSpPr>
            <p:cNvPr id="9" name="文本框 39"/>
            <p:cNvSpPr txBox="1">
              <a:spLocks noChangeArrowheads="1"/>
            </p:cNvSpPr>
            <p:nvPr/>
          </p:nvSpPr>
          <p:spPr bwMode="auto">
            <a:xfrm>
              <a:off x="1434073" y="3291304"/>
              <a:ext cx="4774946" cy="13047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收购企业取得被收购企业股权的计税基础，以被收购股权的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endParaRPr>
            </a:p>
          </p:txBody>
        </p:sp>
      </p:grpSp>
      <p:grpSp>
        <p:nvGrpSpPr>
          <p:cNvPr id="10" name="组合 78"/>
          <p:cNvGrpSpPr>
            <a:grpSpLocks/>
          </p:cNvGrpSpPr>
          <p:nvPr/>
        </p:nvGrpSpPr>
        <p:grpSpPr bwMode="auto">
          <a:xfrm>
            <a:off x="949751" y="3470560"/>
            <a:ext cx="5555853" cy="794464"/>
            <a:chOff x="167949" y="5288120"/>
            <a:chExt cx="5962264" cy="1589884"/>
          </a:xfrm>
        </p:grpSpPr>
        <p:sp>
          <p:nvSpPr>
            <p:cNvPr id="11" name="文本框 34"/>
            <p:cNvSpPr txBox="1">
              <a:spLocks noChangeArrowheads="1"/>
            </p:cNvSpPr>
            <p:nvPr/>
          </p:nvSpPr>
          <p:spPr bwMode="auto">
            <a:xfrm>
              <a:off x="167949" y="5288120"/>
              <a:ext cx="1364439" cy="9513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rPr>
                <a:t>03</a:t>
              </a:r>
              <a:endParaRPr kumimoji="0" lang="zh-CN" altLang="en-US" sz="40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endParaRPr>
            </a:p>
          </p:txBody>
        </p:sp>
        <p:cxnSp>
          <p:nvCxnSpPr>
            <p:cNvPr id="12" name="直接连接符 11"/>
            <p:cNvCxnSpPr/>
            <p:nvPr/>
          </p:nvCxnSpPr>
          <p:spPr bwMode="auto">
            <a:xfrm flipH="1">
              <a:off x="864817" y="5591497"/>
              <a:ext cx="396849" cy="648052"/>
            </a:xfrm>
            <a:prstGeom prst="line">
              <a:avLst/>
            </a:prstGeom>
            <a:noFill/>
            <a:ln w="6350" cap="flat" cmpd="sng" algn="ctr">
              <a:solidFill>
                <a:srgbClr val="FAAB1F"/>
              </a:solidFill>
              <a:prstDash val="solid"/>
              <a:miter lim="800000"/>
            </a:ln>
            <a:effectLst/>
          </p:spPr>
        </p:cxnSp>
        <p:sp>
          <p:nvSpPr>
            <p:cNvPr id="13" name="文本框 36"/>
            <p:cNvSpPr txBox="1">
              <a:spLocks noChangeArrowheads="1"/>
            </p:cNvSpPr>
            <p:nvPr/>
          </p:nvSpPr>
          <p:spPr bwMode="auto">
            <a:xfrm>
              <a:off x="1424744" y="5572247"/>
              <a:ext cx="4705469" cy="13057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收购企业、被收购企业的原有各项资产和负债的计税基础和其他相关所得税事项保持</a:t>
              </a:r>
              <a:r>
                <a:rPr lang="zh-CN" altLang="en-US" sz="1400" kern="0" dirty="0">
                  <a:solidFill>
                    <a:srgbClr val="FF0000"/>
                  </a:solidFill>
                  <a:latin typeface="微软雅黑" pitchFamily="34" charset="-122"/>
                  <a:ea typeface="微软雅黑" pitchFamily="34" charset="-122"/>
                  <a:sym typeface="Arial" pitchFamily="34" charset="0"/>
                </a:rPr>
                <a:t>不变</a:t>
              </a:r>
              <a:r>
                <a:rPr lang="zh-CN" altLang="en-US" sz="1400" kern="0" dirty="0">
                  <a:solidFill>
                    <a:srgbClr val="3F3F3F"/>
                  </a:solidFill>
                  <a:latin typeface="微软雅黑" pitchFamily="34" charset="-122"/>
                  <a:ea typeface="微软雅黑" pitchFamily="34" charset="-122"/>
                  <a:sym typeface="Arial" pitchFamily="34" charset="0"/>
                </a:rPr>
                <a:t>。</a:t>
              </a:r>
              <a:endPar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endParaRPr>
            </a:p>
          </p:txBody>
        </p:sp>
      </p:grpSp>
      <p:sp>
        <p:nvSpPr>
          <p:cNvPr id="18" name="AutoShape 4"/>
          <p:cNvSpPr>
            <a:spLocks noChangeArrowheads="1"/>
          </p:cNvSpPr>
          <p:nvPr/>
        </p:nvSpPr>
        <p:spPr bwMode="gray">
          <a:xfrm>
            <a:off x="6588224" y="915566"/>
            <a:ext cx="2225575" cy="3537820"/>
          </a:xfrm>
          <a:prstGeom prst="roundRect">
            <a:avLst>
              <a:gd name="adj" fmla="val 10347"/>
            </a:avLst>
          </a:prstGeom>
          <a:blipFill>
            <a:blip r:embed="rId2" cstate="print"/>
            <a:stretch>
              <a:fillRect/>
            </a:stretch>
          </a:blipFill>
          <a:ln w="50800">
            <a:solidFill>
              <a:schemeClr val="bg1"/>
            </a:solidFill>
            <a:round/>
            <a:headEnd/>
            <a:tailEnd/>
          </a:ln>
          <a:effectLst>
            <a:outerShdw dist="107763" dir="8100000" algn="ctr" rotWithShape="0">
              <a:schemeClr val="bg1">
                <a:alpha val="50000"/>
              </a:schemeClr>
            </a:outerShdw>
          </a:effectLst>
        </p:spPr>
        <p:txBody>
          <a:bodyPr wrap="none" anchor="ctr"/>
          <a:lstStyle/>
          <a:p>
            <a:pPr fontAlgn="auto">
              <a:spcBef>
                <a:spcPts val="0"/>
              </a:spcBef>
              <a:spcAft>
                <a:spcPts val="0"/>
              </a:spcAft>
              <a:defRPr/>
            </a:pPr>
            <a:endParaRPr lang="zh-CN" altLang="en-US">
              <a:solidFill>
                <a:schemeClr val="bg1"/>
              </a:solidFill>
              <a:latin typeface="+mn-lt"/>
              <a:ea typeface="+mn-ea"/>
              <a:cs typeface="+mn-ea"/>
              <a:sym typeface="+mn-lt"/>
            </a:endParaRPr>
          </a:p>
        </p:txBody>
      </p:sp>
      <p:sp>
        <p:nvSpPr>
          <p:cNvPr id="33" name="矩形 32"/>
          <p:cNvSpPr>
            <a:spLocks noChangeArrowheads="1"/>
          </p:cNvSpPr>
          <p:nvPr/>
        </p:nvSpPr>
        <p:spPr bwMode="auto">
          <a:xfrm>
            <a:off x="6779613" y="1339480"/>
            <a:ext cx="2034187"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股权收购，收购企业购买的股权</a:t>
            </a:r>
            <a:r>
              <a:rPr lang="zh-CN" altLang="en-US" sz="1400" dirty="0">
                <a:solidFill>
                  <a:srgbClr val="FF0000"/>
                </a:solidFill>
                <a:latin typeface="微软雅黑" pitchFamily="34" charset="-122"/>
                <a:ea typeface="微软雅黑" pitchFamily="34" charset="-122"/>
                <a:sym typeface="Arial" pitchFamily="34" charset="0"/>
              </a:rPr>
              <a:t>不低于被收购企业全部股权</a:t>
            </a:r>
            <a:r>
              <a:rPr lang="zh-CN" altLang="en-US" sz="1400" dirty="0" smtClean="0">
                <a:solidFill>
                  <a:srgbClr val="FF0000"/>
                </a:solidFill>
                <a:latin typeface="微软雅黑" pitchFamily="34" charset="-122"/>
                <a:ea typeface="微软雅黑" pitchFamily="34" charset="-122"/>
                <a:sym typeface="Arial" pitchFamily="34" charset="0"/>
              </a:rPr>
              <a:t>的</a:t>
            </a:r>
            <a:r>
              <a:rPr lang="en-US" altLang="zh-CN" sz="1400" dirty="0" smtClean="0">
                <a:solidFill>
                  <a:srgbClr val="FF0000"/>
                </a:solidFill>
                <a:latin typeface="微软雅黑" pitchFamily="34" charset="-122"/>
                <a:ea typeface="微软雅黑" pitchFamily="34" charset="-122"/>
                <a:sym typeface="Arial" pitchFamily="34" charset="0"/>
              </a:rPr>
              <a:t>50%</a:t>
            </a:r>
            <a:r>
              <a:rPr lang="zh-CN" altLang="en-US" sz="1400" dirty="0">
                <a:solidFill>
                  <a:schemeClr val="bg1"/>
                </a:solidFill>
                <a:latin typeface="微软雅黑" pitchFamily="34" charset="-122"/>
                <a:ea typeface="微软雅黑" pitchFamily="34" charset="-122"/>
                <a:sym typeface="Arial" pitchFamily="34" charset="0"/>
              </a:rPr>
              <a:t>，且收购企业在该股权收购发生时的股权支付金额</a:t>
            </a:r>
            <a:r>
              <a:rPr lang="zh-CN" altLang="en-US" sz="1400" dirty="0">
                <a:solidFill>
                  <a:srgbClr val="FF0000"/>
                </a:solidFill>
                <a:latin typeface="微软雅黑" pitchFamily="34" charset="-122"/>
                <a:ea typeface="微软雅黑" pitchFamily="34" charset="-122"/>
                <a:sym typeface="Arial" pitchFamily="34" charset="0"/>
              </a:rPr>
              <a:t>不低于其交易支付总额的</a:t>
            </a:r>
            <a:r>
              <a:rPr lang="en-US" altLang="zh-CN" sz="1400" dirty="0">
                <a:solidFill>
                  <a:srgbClr val="FF0000"/>
                </a:solidFill>
                <a:latin typeface="微软雅黑" pitchFamily="34" charset="-122"/>
                <a:ea typeface="微软雅黑" pitchFamily="34" charset="-122"/>
                <a:sym typeface="Arial" pitchFamily="34" charset="0"/>
              </a:rPr>
              <a:t>85</a:t>
            </a:r>
            <a:r>
              <a:rPr lang="en-US" altLang="zh-CN" sz="1400" dirty="0" smtClean="0">
                <a:solidFill>
                  <a:srgbClr val="FF0000"/>
                </a:solidFill>
                <a:latin typeface="微软雅黑" pitchFamily="34" charset="-122"/>
                <a:ea typeface="微软雅黑" pitchFamily="34" charset="-122"/>
                <a:sym typeface="Arial" pitchFamily="34" charset="0"/>
              </a:rPr>
              <a:t>%</a:t>
            </a:r>
            <a:r>
              <a:rPr lang="zh-CN" altLang="en-US" sz="1400" dirty="0">
                <a:solidFill>
                  <a:schemeClr val="bg1"/>
                </a:solidFill>
                <a:latin typeface="微软雅黑" pitchFamily="34" charset="-122"/>
                <a:ea typeface="微软雅黑" pitchFamily="34" charset="-122"/>
                <a:sym typeface="Arial" pitchFamily="34" charset="0"/>
              </a:rPr>
              <a:t>，可以选择按以下规定处理：</a:t>
            </a:r>
          </a:p>
        </p:txBody>
      </p:sp>
      <p:grpSp>
        <p:nvGrpSpPr>
          <p:cNvPr id="36" name="组合 65"/>
          <p:cNvGrpSpPr>
            <a:grpSpLocks/>
          </p:cNvGrpSpPr>
          <p:nvPr/>
        </p:nvGrpSpPr>
        <p:grpSpPr bwMode="auto">
          <a:xfrm rot="385346">
            <a:off x="8233916" y="3898052"/>
            <a:ext cx="331168" cy="322147"/>
            <a:chOff x="8630632" y="1795974"/>
            <a:chExt cx="622925" cy="622925"/>
          </a:xfrm>
        </p:grpSpPr>
        <p:sp>
          <p:nvSpPr>
            <p:cNvPr id="37" name="Freeform 127"/>
            <p:cNvSpPr>
              <a:spLocks/>
            </p:cNvSpPr>
            <p:nvPr/>
          </p:nvSpPr>
          <p:spPr bwMode="auto">
            <a:xfrm>
              <a:off x="8630632" y="2189349"/>
              <a:ext cx="229550" cy="229550"/>
            </a:xfrm>
            <a:custGeom>
              <a:avLst/>
              <a:gdLst>
                <a:gd name="T0" fmla="*/ 2147483647 w 297"/>
                <a:gd name="T1" fmla="*/ 0 h 297"/>
                <a:gd name="T2" fmla="*/ 2147483647 w 297"/>
                <a:gd name="T3" fmla="*/ 2147483647 h 297"/>
                <a:gd name="T4" fmla="*/ 2147483647 w 297"/>
                <a:gd name="T5" fmla="*/ 2147483647 h 297"/>
                <a:gd name="T6" fmla="*/ 2147483647 w 297"/>
                <a:gd name="T7" fmla="*/ 2147483647 h 297"/>
                <a:gd name="T8" fmla="*/ 2147483647 w 297"/>
                <a:gd name="T9" fmla="*/ 2147483647 h 297"/>
                <a:gd name="T10" fmla="*/ 2147483647 w 297"/>
                <a:gd name="T11" fmla="*/ 2147483647 h 297"/>
                <a:gd name="T12" fmla="*/ 2147483647 w 297"/>
                <a:gd name="T13" fmla="*/ 0 h 297"/>
                <a:gd name="T14" fmla="*/ 0 60000 65536"/>
                <a:gd name="T15" fmla="*/ 0 60000 65536"/>
                <a:gd name="T16" fmla="*/ 0 60000 65536"/>
                <a:gd name="T17" fmla="*/ 0 60000 65536"/>
                <a:gd name="T18" fmla="*/ 0 60000 65536"/>
                <a:gd name="T19" fmla="*/ 0 60000 65536"/>
                <a:gd name="T20" fmla="*/ 0 60000 65536"/>
                <a:gd name="T21" fmla="*/ 0 w 297"/>
                <a:gd name="T22" fmla="*/ 0 h 297"/>
                <a:gd name="T23" fmla="*/ 297 w 297"/>
                <a:gd name="T24" fmla="*/ 297 h 29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97" h="297">
                  <a:moveTo>
                    <a:pt x="131" y="0"/>
                  </a:moveTo>
                  <a:cubicBezTo>
                    <a:pt x="80" y="52"/>
                    <a:pt x="80" y="52"/>
                    <a:pt x="80" y="52"/>
                  </a:cubicBezTo>
                  <a:cubicBezTo>
                    <a:pt x="3" y="282"/>
                    <a:pt x="3" y="282"/>
                    <a:pt x="3" y="282"/>
                  </a:cubicBezTo>
                  <a:cubicBezTo>
                    <a:pt x="0" y="291"/>
                    <a:pt x="6" y="297"/>
                    <a:pt x="15" y="294"/>
                  </a:cubicBezTo>
                  <a:cubicBezTo>
                    <a:pt x="245" y="217"/>
                    <a:pt x="245" y="217"/>
                    <a:pt x="245" y="217"/>
                  </a:cubicBezTo>
                  <a:cubicBezTo>
                    <a:pt x="297" y="166"/>
                    <a:pt x="297" y="166"/>
                    <a:pt x="297" y="166"/>
                  </a:cubicBezTo>
                  <a:lnTo>
                    <a:pt x="131" y="0"/>
                  </a:lnTo>
                  <a:close/>
                </a:path>
              </a:pathLst>
            </a:custGeom>
            <a:solidFill>
              <a:srgbClr val="FFE29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8" name="Freeform 128"/>
            <p:cNvSpPr>
              <a:spLocks/>
            </p:cNvSpPr>
            <p:nvPr/>
          </p:nvSpPr>
          <p:spPr bwMode="auto">
            <a:xfrm>
              <a:off x="9066516" y="1795974"/>
              <a:ext cx="187041" cy="187041"/>
            </a:xfrm>
            <a:custGeom>
              <a:avLst/>
              <a:gdLst>
                <a:gd name="T0" fmla="*/ 2147483647 w 242"/>
                <a:gd name="T1" fmla="*/ 2147483647 h 242"/>
                <a:gd name="T2" fmla="*/ 0 w 242"/>
                <a:gd name="T3" fmla="*/ 2147483647 h 242"/>
                <a:gd name="T4" fmla="*/ 2147483647 w 242"/>
                <a:gd name="T5" fmla="*/ 2147483647 h 242"/>
                <a:gd name="T6" fmla="*/ 2147483647 w 242"/>
                <a:gd name="T7" fmla="*/ 2147483647 h 242"/>
                <a:gd name="T8" fmla="*/ 2147483647 w 242"/>
                <a:gd name="T9" fmla="*/ 2147483647 h 242"/>
                <a:gd name="T10" fmla="*/ 2147483647 w 242"/>
                <a:gd name="T11" fmla="*/ 2147483647 h 242"/>
                <a:gd name="T12" fmla="*/ 2147483647 w 242"/>
                <a:gd name="T13" fmla="*/ 2147483647 h 242"/>
                <a:gd name="T14" fmla="*/ 0 60000 65536"/>
                <a:gd name="T15" fmla="*/ 0 60000 65536"/>
                <a:gd name="T16" fmla="*/ 0 60000 65536"/>
                <a:gd name="T17" fmla="*/ 0 60000 65536"/>
                <a:gd name="T18" fmla="*/ 0 60000 65536"/>
                <a:gd name="T19" fmla="*/ 0 60000 65536"/>
                <a:gd name="T20" fmla="*/ 0 60000 65536"/>
                <a:gd name="T21" fmla="*/ 0 w 242"/>
                <a:gd name="T22" fmla="*/ 0 h 242"/>
                <a:gd name="T23" fmla="*/ 242 w 242"/>
                <a:gd name="T24" fmla="*/ 242 h 24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42" h="242">
                  <a:moveTo>
                    <a:pt x="165" y="242"/>
                  </a:moveTo>
                  <a:cubicBezTo>
                    <a:pt x="0" y="77"/>
                    <a:pt x="0" y="77"/>
                    <a:pt x="0" y="77"/>
                  </a:cubicBezTo>
                  <a:cubicBezTo>
                    <a:pt x="60" y="17"/>
                    <a:pt x="60" y="17"/>
                    <a:pt x="60" y="17"/>
                  </a:cubicBezTo>
                  <a:cubicBezTo>
                    <a:pt x="77" y="0"/>
                    <a:pt x="104" y="0"/>
                    <a:pt x="121" y="17"/>
                  </a:cubicBezTo>
                  <a:cubicBezTo>
                    <a:pt x="225" y="121"/>
                    <a:pt x="225" y="121"/>
                    <a:pt x="225" y="121"/>
                  </a:cubicBezTo>
                  <a:cubicBezTo>
                    <a:pt x="242" y="138"/>
                    <a:pt x="242" y="165"/>
                    <a:pt x="225" y="182"/>
                  </a:cubicBezTo>
                  <a:lnTo>
                    <a:pt x="165" y="242"/>
                  </a:lnTo>
                  <a:close/>
                </a:path>
              </a:pathLst>
            </a:custGeom>
            <a:solidFill>
              <a:srgbClr val="3CAED6"/>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9" name="Freeform 129"/>
            <p:cNvSpPr>
              <a:spLocks/>
            </p:cNvSpPr>
            <p:nvPr/>
          </p:nvSpPr>
          <p:spPr bwMode="auto">
            <a:xfrm>
              <a:off x="9022372" y="1847966"/>
              <a:ext cx="179193" cy="179193"/>
            </a:xfrm>
            <a:custGeom>
              <a:avLst/>
              <a:gdLst>
                <a:gd name="T0" fmla="*/ 2147483647 w 548"/>
                <a:gd name="T1" fmla="*/ 2147483647 h 548"/>
                <a:gd name="T2" fmla="*/ 0 w 548"/>
                <a:gd name="T3" fmla="*/ 2147483647 h 548"/>
                <a:gd name="T4" fmla="*/ 2147483647 w 548"/>
                <a:gd name="T5" fmla="*/ 0 h 548"/>
                <a:gd name="T6" fmla="*/ 2147483647 w 548"/>
                <a:gd name="T7" fmla="*/ 2147483647 h 548"/>
                <a:gd name="T8" fmla="*/ 2147483647 w 548"/>
                <a:gd name="T9" fmla="*/ 2147483647 h 548"/>
                <a:gd name="T10" fmla="*/ 0 60000 65536"/>
                <a:gd name="T11" fmla="*/ 0 60000 65536"/>
                <a:gd name="T12" fmla="*/ 0 60000 65536"/>
                <a:gd name="T13" fmla="*/ 0 60000 65536"/>
                <a:gd name="T14" fmla="*/ 0 60000 65536"/>
                <a:gd name="T15" fmla="*/ 0 w 548"/>
                <a:gd name="T16" fmla="*/ 0 h 548"/>
                <a:gd name="T17" fmla="*/ 548 w 548"/>
                <a:gd name="T18" fmla="*/ 548 h 548"/>
              </a:gdLst>
              <a:ahLst/>
              <a:cxnLst>
                <a:cxn ang="T10">
                  <a:pos x="T0" y="T1"/>
                </a:cxn>
                <a:cxn ang="T11">
                  <a:pos x="T2" y="T3"/>
                </a:cxn>
                <a:cxn ang="T12">
                  <a:pos x="T4" y="T5"/>
                </a:cxn>
                <a:cxn ang="T13">
                  <a:pos x="T6" y="T7"/>
                </a:cxn>
                <a:cxn ang="T14">
                  <a:pos x="T8" y="T9"/>
                </a:cxn>
              </a:cxnLst>
              <a:rect l="T15" t="T16" r="T17" b="T18"/>
              <a:pathLst>
                <a:path w="548" h="548">
                  <a:moveTo>
                    <a:pt x="392" y="548"/>
                  </a:moveTo>
                  <a:lnTo>
                    <a:pt x="0" y="156"/>
                  </a:lnTo>
                  <a:lnTo>
                    <a:pt x="158" y="0"/>
                  </a:lnTo>
                  <a:lnTo>
                    <a:pt x="548" y="389"/>
                  </a:lnTo>
                  <a:lnTo>
                    <a:pt x="392" y="548"/>
                  </a:lnTo>
                  <a:close/>
                </a:path>
              </a:pathLst>
            </a:custGeom>
            <a:solidFill>
              <a:srgbClr val="DBDBDB"/>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0" name="Freeform 130"/>
            <p:cNvSpPr>
              <a:spLocks/>
            </p:cNvSpPr>
            <p:nvPr/>
          </p:nvSpPr>
          <p:spPr bwMode="auto">
            <a:xfrm>
              <a:off x="8692434" y="1896689"/>
              <a:ext cx="460409" cy="460409"/>
            </a:xfrm>
            <a:custGeom>
              <a:avLst/>
              <a:gdLst>
                <a:gd name="T0" fmla="*/ 2147483647 w 1408"/>
                <a:gd name="T1" fmla="*/ 0 h 1408"/>
                <a:gd name="T2" fmla="*/ 0 w 1408"/>
                <a:gd name="T3" fmla="*/ 2147483647 h 1408"/>
                <a:gd name="T4" fmla="*/ 2147483647 w 1408"/>
                <a:gd name="T5" fmla="*/ 2147483647 h 1408"/>
                <a:gd name="T6" fmla="*/ 2147483647 w 1408"/>
                <a:gd name="T7" fmla="*/ 2147483647 h 1408"/>
                <a:gd name="T8" fmla="*/ 2147483647 w 1408"/>
                <a:gd name="T9" fmla="*/ 2147483647 h 1408"/>
                <a:gd name="T10" fmla="*/ 2147483647 w 1408"/>
                <a:gd name="T11" fmla="*/ 2147483647 h 1408"/>
                <a:gd name="T12" fmla="*/ 2147483647 w 1408"/>
                <a:gd name="T13" fmla="*/ 2147483647 h 1408"/>
                <a:gd name="T14" fmla="*/ 2147483647 w 1408"/>
                <a:gd name="T15" fmla="*/ 0 h 1408"/>
                <a:gd name="T16" fmla="*/ 0 60000 65536"/>
                <a:gd name="T17" fmla="*/ 0 60000 65536"/>
                <a:gd name="T18" fmla="*/ 0 60000 65536"/>
                <a:gd name="T19" fmla="*/ 0 60000 65536"/>
                <a:gd name="T20" fmla="*/ 0 60000 65536"/>
                <a:gd name="T21" fmla="*/ 0 60000 65536"/>
                <a:gd name="T22" fmla="*/ 0 60000 65536"/>
                <a:gd name="T23" fmla="*/ 0 60000 65536"/>
                <a:gd name="T24" fmla="*/ 0 w 1408"/>
                <a:gd name="T25" fmla="*/ 0 h 1408"/>
                <a:gd name="T26" fmla="*/ 1408 w 1408"/>
                <a:gd name="T27" fmla="*/ 1408 h 14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08" h="1408">
                  <a:moveTo>
                    <a:pt x="1016" y="0"/>
                  </a:moveTo>
                  <a:lnTo>
                    <a:pt x="0" y="1018"/>
                  </a:lnTo>
                  <a:lnTo>
                    <a:pt x="208" y="1004"/>
                  </a:lnTo>
                  <a:lnTo>
                    <a:pt x="196" y="1212"/>
                  </a:lnTo>
                  <a:lnTo>
                    <a:pt x="404" y="1200"/>
                  </a:lnTo>
                  <a:lnTo>
                    <a:pt x="390" y="1408"/>
                  </a:lnTo>
                  <a:lnTo>
                    <a:pt x="1408" y="392"/>
                  </a:lnTo>
                  <a:lnTo>
                    <a:pt x="1016" y="0"/>
                  </a:lnTo>
                  <a:close/>
                </a:path>
              </a:pathLst>
            </a:custGeom>
            <a:solidFill>
              <a:srgbClr val="F8B14E"/>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1" name="Freeform 131"/>
            <p:cNvSpPr>
              <a:spLocks/>
            </p:cNvSpPr>
            <p:nvPr/>
          </p:nvSpPr>
          <p:spPr bwMode="auto">
            <a:xfrm>
              <a:off x="8692434" y="1896689"/>
              <a:ext cx="364926" cy="332881"/>
            </a:xfrm>
            <a:custGeom>
              <a:avLst/>
              <a:gdLst>
                <a:gd name="T0" fmla="*/ 2147483647 w 1116"/>
                <a:gd name="T1" fmla="*/ 2147483647 h 1018"/>
                <a:gd name="T2" fmla="*/ 2147483647 w 1116"/>
                <a:gd name="T3" fmla="*/ 0 h 1018"/>
                <a:gd name="T4" fmla="*/ 0 w 1116"/>
                <a:gd name="T5" fmla="*/ 2147483647 h 1018"/>
                <a:gd name="T6" fmla="*/ 2147483647 w 1116"/>
                <a:gd name="T7" fmla="*/ 2147483647 h 1018"/>
                <a:gd name="T8" fmla="*/ 2147483647 w 1116"/>
                <a:gd name="T9" fmla="*/ 2147483647 h 1018"/>
                <a:gd name="T10" fmla="*/ 0 60000 65536"/>
                <a:gd name="T11" fmla="*/ 0 60000 65536"/>
                <a:gd name="T12" fmla="*/ 0 60000 65536"/>
                <a:gd name="T13" fmla="*/ 0 60000 65536"/>
                <a:gd name="T14" fmla="*/ 0 60000 65536"/>
                <a:gd name="T15" fmla="*/ 0 w 1116"/>
                <a:gd name="T16" fmla="*/ 0 h 1018"/>
                <a:gd name="T17" fmla="*/ 1116 w 1116"/>
                <a:gd name="T18" fmla="*/ 1018 h 1018"/>
              </a:gdLst>
              <a:ahLst/>
              <a:cxnLst>
                <a:cxn ang="T10">
                  <a:pos x="T0" y="T1"/>
                </a:cxn>
                <a:cxn ang="T11">
                  <a:pos x="T2" y="T3"/>
                </a:cxn>
                <a:cxn ang="T12">
                  <a:pos x="T4" y="T5"/>
                </a:cxn>
                <a:cxn ang="T13">
                  <a:pos x="T6" y="T7"/>
                </a:cxn>
                <a:cxn ang="T14">
                  <a:pos x="T8" y="T9"/>
                </a:cxn>
              </a:cxnLst>
              <a:rect l="T15" t="T16" r="T17" b="T18"/>
              <a:pathLst>
                <a:path w="1116" h="1018">
                  <a:moveTo>
                    <a:pt x="1116" y="99"/>
                  </a:moveTo>
                  <a:lnTo>
                    <a:pt x="1016" y="0"/>
                  </a:lnTo>
                  <a:lnTo>
                    <a:pt x="0" y="1018"/>
                  </a:lnTo>
                  <a:lnTo>
                    <a:pt x="208" y="1004"/>
                  </a:lnTo>
                  <a:lnTo>
                    <a:pt x="1116" y="99"/>
                  </a:lnTo>
                  <a:close/>
                </a:path>
              </a:pathLst>
            </a:custGeom>
            <a:solidFill>
              <a:srgbClr val="FFD06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2" name="Freeform 132"/>
            <p:cNvSpPr>
              <a:spLocks/>
            </p:cNvSpPr>
            <p:nvPr/>
          </p:nvSpPr>
          <p:spPr bwMode="auto">
            <a:xfrm>
              <a:off x="8819962" y="1992171"/>
              <a:ext cx="332881" cy="364926"/>
            </a:xfrm>
            <a:custGeom>
              <a:avLst/>
              <a:gdLst>
                <a:gd name="T0" fmla="*/ 2147483647 w 1018"/>
                <a:gd name="T1" fmla="*/ 0 h 1116"/>
                <a:gd name="T2" fmla="*/ 2147483647 w 1018"/>
                <a:gd name="T3" fmla="*/ 2147483647 h 1116"/>
                <a:gd name="T4" fmla="*/ 0 w 1018"/>
                <a:gd name="T5" fmla="*/ 2147483647 h 1116"/>
                <a:gd name="T6" fmla="*/ 2147483647 w 1018"/>
                <a:gd name="T7" fmla="*/ 2147483647 h 1116"/>
                <a:gd name="T8" fmla="*/ 2147483647 w 1018"/>
                <a:gd name="T9" fmla="*/ 0 h 1116"/>
                <a:gd name="T10" fmla="*/ 0 60000 65536"/>
                <a:gd name="T11" fmla="*/ 0 60000 65536"/>
                <a:gd name="T12" fmla="*/ 0 60000 65536"/>
                <a:gd name="T13" fmla="*/ 0 60000 65536"/>
                <a:gd name="T14" fmla="*/ 0 60000 65536"/>
                <a:gd name="T15" fmla="*/ 0 w 1018"/>
                <a:gd name="T16" fmla="*/ 0 h 1116"/>
                <a:gd name="T17" fmla="*/ 1018 w 1018"/>
                <a:gd name="T18" fmla="*/ 1116 h 1116"/>
              </a:gdLst>
              <a:ahLst/>
              <a:cxnLst>
                <a:cxn ang="T10">
                  <a:pos x="T0" y="T1"/>
                </a:cxn>
                <a:cxn ang="T11">
                  <a:pos x="T2" y="T3"/>
                </a:cxn>
                <a:cxn ang="T12">
                  <a:pos x="T4" y="T5"/>
                </a:cxn>
                <a:cxn ang="T13">
                  <a:pos x="T6" y="T7"/>
                </a:cxn>
                <a:cxn ang="T14">
                  <a:pos x="T8" y="T9"/>
                </a:cxn>
              </a:cxnLst>
              <a:rect l="T15" t="T16" r="T17" b="T18"/>
              <a:pathLst>
                <a:path w="1018" h="1116">
                  <a:moveTo>
                    <a:pt x="919" y="0"/>
                  </a:moveTo>
                  <a:lnTo>
                    <a:pt x="1018" y="100"/>
                  </a:lnTo>
                  <a:lnTo>
                    <a:pt x="0" y="1116"/>
                  </a:lnTo>
                  <a:lnTo>
                    <a:pt x="14" y="908"/>
                  </a:lnTo>
                  <a:lnTo>
                    <a:pt x="919" y="0"/>
                  </a:lnTo>
                  <a:close/>
                </a:path>
              </a:pathLst>
            </a:custGeom>
            <a:solidFill>
              <a:srgbClr val="C9814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3" name="Freeform 133"/>
            <p:cNvSpPr>
              <a:spLocks/>
            </p:cNvSpPr>
            <p:nvPr/>
          </p:nvSpPr>
          <p:spPr bwMode="auto">
            <a:xfrm>
              <a:off x="8630632" y="2349903"/>
              <a:ext cx="68996" cy="68996"/>
            </a:xfrm>
            <a:custGeom>
              <a:avLst/>
              <a:gdLst>
                <a:gd name="T0" fmla="*/ 2147483647 w 89"/>
                <a:gd name="T1" fmla="*/ 0 h 89"/>
                <a:gd name="T2" fmla="*/ 2147483647 w 89"/>
                <a:gd name="T3" fmla="*/ 2147483647 h 89"/>
                <a:gd name="T4" fmla="*/ 2147483647 w 89"/>
                <a:gd name="T5" fmla="*/ 2147483647 h 89"/>
                <a:gd name="T6" fmla="*/ 2147483647 w 89"/>
                <a:gd name="T7" fmla="*/ 2147483647 h 89"/>
                <a:gd name="T8" fmla="*/ 2147483647 w 89"/>
                <a:gd name="T9" fmla="*/ 2147483647 h 89"/>
                <a:gd name="T10" fmla="*/ 2147483647 w 89"/>
                <a:gd name="T11" fmla="*/ 0 h 89"/>
                <a:gd name="T12" fmla="*/ 0 60000 65536"/>
                <a:gd name="T13" fmla="*/ 0 60000 65536"/>
                <a:gd name="T14" fmla="*/ 0 60000 65536"/>
                <a:gd name="T15" fmla="*/ 0 60000 65536"/>
                <a:gd name="T16" fmla="*/ 0 60000 65536"/>
                <a:gd name="T17" fmla="*/ 0 60000 65536"/>
                <a:gd name="T18" fmla="*/ 0 w 89"/>
                <a:gd name="T19" fmla="*/ 0 h 89"/>
                <a:gd name="T20" fmla="*/ 89 w 89"/>
                <a:gd name="T21" fmla="*/ 89 h 89"/>
              </a:gdLst>
              <a:ahLst/>
              <a:cxnLst>
                <a:cxn ang="T12">
                  <a:pos x="T0" y="T1"/>
                </a:cxn>
                <a:cxn ang="T13">
                  <a:pos x="T2" y="T3"/>
                </a:cxn>
                <a:cxn ang="T14">
                  <a:pos x="T4" y="T5"/>
                </a:cxn>
                <a:cxn ang="T15">
                  <a:pos x="T6" y="T7"/>
                </a:cxn>
                <a:cxn ang="T16">
                  <a:pos x="T8" y="T9"/>
                </a:cxn>
                <a:cxn ang="T17">
                  <a:pos x="T10" y="T11"/>
                </a:cxn>
              </a:cxnLst>
              <a:rect l="T18" t="T19" r="T20" b="T21"/>
              <a:pathLst>
                <a:path w="89" h="89">
                  <a:moveTo>
                    <a:pt x="27" y="0"/>
                  </a:moveTo>
                  <a:cubicBezTo>
                    <a:pt x="3" y="74"/>
                    <a:pt x="3" y="74"/>
                    <a:pt x="3" y="74"/>
                  </a:cubicBezTo>
                  <a:cubicBezTo>
                    <a:pt x="0" y="83"/>
                    <a:pt x="6" y="89"/>
                    <a:pt x="15" y="86"/>
                  </a:cubicBezTo>
                  <a:cubicBezTo>
                    <a:pt x="89" y="62"/>
                    <a:pt x="89" y="62"/>
                    <a:pt x="89" y="62"/>
                  </a:cubicBezTo>
                  <a:cubicBezTo>
                    <a:pt x="84" y="47"/>
                    <a:pt x="77" y="34"/>
                    <a:pt x="66" y="23"/>
                  </a:cubicBezTo>
                  <a:cubicBezTo>
                    <a:pt x="55" y="12"/>
                    <a:pt x="42" y="5"/>
                    <a:pt x="27" y="0"/>
                  </a:cubicBezTo>
                  <a:close/>
                </a:path>
              </a:pathLst>
            </a:custGeom>
            <a:solidFill>
              <a:srgbClr val="00000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股权收购</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smtClean="0">
                <a:latin typeface="+mj-lt"/>
                <a:ea typeface="Arial Unicode MS" panose="020B0604020202020204" pitchFamily="34" charset="-122"/>
                <a:cs typeface="Arial Unicode MS" panose="020B0604020202020204" pitchFamily="34" charset="-122"/>
              </a:rPr>
              <a:t>二</a:t>
            </a:r>
            <a:endParaRPr lang="zh-CN" altLang="en-US" sz="2700" dirty="0">
              <a:latin typeface="+mj-lt"/>
              <a:ea typeface="Arial Unicode MS" panose="020B0604020202020204" pitchFamily="34" charset="-122"/>
              <a:cs typeface="Arial Unicode MS" panose="020B0604020202020204" pitchFamily="34" charset="-122"/>
            </a:endParaRPr>
          </a:p>
        </p:txBody>
      </p:sp>
    </p:spTree>
    <p:extLst>
      <p:ext uri="{BB962C8B-B14F-4D97-AF65-F5344CB8AC3E}">
        <p14:creationId xmlns:p14="http://schemas.microsoft.com/office/powerpoint/2010/main" val="1739039254"/>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par>
                                <p:cTn id="17" presetID="29" presetClass="entr" presetSubtype="0" fill="hold" grpId="0" nodeType="withEffect">
                                  <p:stCondLst>
                                    <p:cond delay="0"/>
                                  </p:stCondLst>
                                  <p:childTnLst>
                                    <p:set>
                                      <p:cBhvr>
                                        <p:cTn id="18" dur="1" fill="hold">
                                          <p:stCondLst>
                                            <p:cond delay="0"/>
                                          </p:stCondLst>
                                        </p:cTn>
                                        <p:tgtEl>
                                          <p:spTgt spid="33"/>
                                        </p:tgtEl>
                                        <p:attrNameLst>
                                          <p:attrName>style.visibility</p:attrName>
                                        </p:attrNameLst>
                                      </p:cBhvr>
                                      <p:to>
                                        <p:strVal val="visible"/>
                                      </p:to>
                                    </p:set>
                                    <p:anim calcmode="lin" valueType="num">
                                      <p:cBhvr>
                                        <p:cTn id="19" dur="2000" fill="hold"/>
                                        <p:tgtEl>
                                          <p:spTgt spid="33"/>
                                        </p:tgtEl>
                                        <p:attrNameLst>
                                          <p:attrName>ppt_x</p:attrName>
                                        </p:attrNameLst>
                                      </p:cBhvr>
                                      <p:tavLst>
                                        <p:tav tm="0">
                                          <p:val>
                                            <p:strVal val="#ppt_x-.2"/>
                                          </p:val>
                                        </p:tav>
                                        <p:tav tm="100000">
                                          <p:val>
                                            <p:strVal val="#ppt_x"/>
                                          </p:val>
                                        </p:tav>
                                      </p:tavLst>
                                    </p:anim>
                                    <p:anim calcmode="lin" valueType="num">
                                      <p:cBhvr>
                                        <p:cTn id="20" dur="2000" fill="hold"/>
                                        <p:tgtEl>
                                          <p:spTgt spid="33"/>
                                        </p:tgtEl>
                                        <p:attrNameLst>
                                          <p:attrName>ppt_y</p:attrName>
                                        </p:attrNameLst>
                                      </p:cBhvr>
                                      <p:tavLst>
                                        <p:tav tm="0">
                                          <p:val>
                                            <p:strVal val="#ppt_y"/>
                                          </p:val>
                                        </p:tav>
                                        <p:tav tm="100000">
                                          <p:val>
                                            <p:strVal val="#ppt_y"/>
                                          </p:val>
                                        </p:tav>
                                      </p:tavLst>
                                    </p:anim>
                                    <p:animEffect transition="in" filter="wipe(right)" prLst="gradientSize: 0.1">
                                      <p:cBhvr>
                                        <p:cTn id="21" dur="2000"/>
                                        <p:tgtEl>
                                          <p:spTgt spid="33"/>
                                        </p:tgtEl>
                                      </p:cBhvr>
                                    </p:animEffect>
                                  </p:childTnLst>
                                </p:cTn>
                              </p:par>
                              <p:par>
                                <p:cTn id="22" presetID="16" presetClass="entr" presetSubtype="42" fill="hold" grpId="0" nodeType="withEffect">
                                  <p:stCondLst>
                                    <p:cond delay="0"/>
                                  </p:stCondLst>
                                  <p:childTnLst>
                                    <p:set>
                                      <p:cBhvr>
                                        <p:cTn id="23" dur="1" fill="hold">
                                          <p:stCondLst>
                                            <p:cond delay="0"/>
                                          </p:stCondLst>
                                        </p:cTn>
                                        <p:tgtEl>
                                          <p:spTgt spid="18"/>
                                        </p:tgtEl>
                                        <p:attrNameLst>
                                          <p:attrName>style.visibility</p:attrName>
                                        </p:attrNameLst>
                                      </p:cBhvr>
                                      <p:to>
                                        <p:strVal val="visible"/>
                                      </p:to>
                                    </p:set>
                                    <p:animEffect transition="in" filter="barn(outHorizontal)">
                                      <p:cBhvr>
                                        <p:cTn id="24" dur="500"/>
                                        <p:tgtEl>
                                          <p:spTgt spid="18"/>
                                        </p:tgtEl>
                                      </p:cBhvr>
                                    </p:animEffect>
                                  </p:childTnLst>
                                </p:cTn>
                              </p:par>
                              <p:par>
                                <p:cTn id="25" presetID="2" presetClass="entr" presetSubtype="6" fill="hold" nodeType="withEffect">
                                  <p:stCondLst>
                                    <p:cond delay="0"/>
                                  </p:stCondLst>
                                  <p:childTnLst>
                                    <p:set>
                                      <p:cBhvr>
                                        <p:cTn id="26" dur="1" fill="hold">
                                          <p:stCondLst>
                                            <p:cond delay="0"/>
                                          </p:stCondLst>
                                        </p:cTn>
                                        <p:tgtEl>
                                          <p:spTgt spid="36"/>
                                        </p:tgtEl>
                                        <p:attrNameLst>
                                          <p:attrName>style.visibility</p:attrName>
                                        </p:attrNameLst>
                                      </p:cBhvr>
                                      <p:to>
                                        <p:strVal val="visible"/>
                                      </p:to>
                                    </p:set>
                                    <p:anim calcmode="lin" valueType="num">
                                      <p:cBhvr additive="base">
                                        <p:cTn id="27" dur="500" fill="hold"/>
                                        <p:tgtEl>
                                          <p:spTgt spid="36"/>
                                        </p:tgtEl>
                                        <p:attrNameLst>
                                          <p:attrName>ppt_x</p:attrName>
                                        </p:attrNameLst>
                                      </p:cBhvr>
                                      <p:tavLst>
                                        <p:tav tm="0">
                                          <p:val>
                                            <p:strVal val="1+#ppt_w/2"/>
                                          </p:val>
                                        </p:tav>
                                        <p:tav tm="100000">
                                          <p:val>
                                            <p:strVal val="#ppt_x"/>
                                          </p:val>
                                        </p:tav>
                                      </p:tavLst>
                                    </p:anim>
                                    <p:anim calcmode="lin" valueType="num">
                                      <p:cBhvr additive="base">
                                        <p:cTn id="28" dur="500" fill="hold"/>
                                        <p:tgtEl>
                                          <p:spTgt spid="36"/>
                                        </p:tgtEl>
                                        <p:attrNameLst>
                                          <p:attrName>ppt_y</p:attrName>
                                        </p:attrNameLst>
                                      </p:cBhvr>
                                      <p:tavLst>
                                        <p:tav tm="0">
                                          <p:val>
                                            <p:strVal val="1+#ppt_h/2"/>
                                          </p:val>
                                        </p:tav>
                                        <p:tav tm="100000">
                                          <p:val>
                                            <p:strVal val="#ppt_y"/>
                                          </p:val>
                                        </p:tav>
                                      </p:tavLst>
                                    </p:anim>
                                  </p:childTnLst>
                                </p:cTn>
                              </p:par>
                            </p:childTnLst>
                          </p:cTn>
                        </p:par>
                        <p:par>
                          <p:cTn id="29" fill="hold">
                            <p:stCondLst>
                              <p:cond delay="3000"/>
                            </p:stCondLst>
                            <p:childTnLst>
                              <p:par>
                                <p:cTn id="30" presetID="42" presetClass="entr" presetSubtype="0" fill="hold" nodeType="afterEffect">
                                  <p:stCondLst>
                                    <p:cond delay="15000"/>
                                  </p:stCondLst>
                                  <p:childTnLst>
                                    <p:set>
                                      <p:cBhvr>
                                        <p:cTn id="31" dur="1" fill="hold">
                                          <p:stCondLst>
                                            <p:cond delay="0"/>
                                          </p:stCondLst>
                                        </p:cTn>
                                        <p:tgtEl>
                                          <p:spTgt spid="2"/>
                                        </p:tgtEl>
                                        <p:attrNameLst>
                                          <p:attrName>style.visibility</p:attrName>
                                        </p:attrNameLst>
                                      </p:cBhvr>
                                      <p:to>
                                        <p:strVal val="visible"/>
                                      </p:to>
                                    </p:set>
                                    <p:animEffect transition="in" filter="fade">
                                      <p:cBhvr>
                                        <p:cTn id="32" dur="3000"/>
                                        <p:tgtEl>
                                          <p:spTgt spid="2"/>
                                        </p:tgtEl>
                                      </p:cBhvr>
                                    </p:animEffect>
                                    <p:anim calcmode="lin" valueType="num">
                                      <p:cBhvr>
                                        <p:cTn id="33" dur="3000" fill="hold"/>
                                        <p:tgtEl>
                                          <p:spTgt spid="2"/>
                                        </p:tgtEl>
                                        <p:attrNameLst>
                                          <p:attrName>ppt_x</p:attrName>
                                        </p:attrNameLst>
                                      </p:cBhvr>
                                      <p:tavLst>
                                        <p:tav tm="0">
                                          <p:val>
                                            <p:strVal val="#ppt_x"/>
                                          </p:val>
                                        </p:tav>
                                        <p:tav tm="100000">
                                          <p:val>
                                            <p:strVal val="#ppt_x"/>
                                          </p:val>
                                        </p:tav>
                                      </p:tavLst>
                                    </p:anim>
                                    <p:anim calcmode="lin" valueType="num">
                                      <p:cBhvr>
                                        <p:cTn id="34" dur="3000" fill="hold"/>
                                        <p:tgtEl>
                                          <p:spTgt spid="2"/>
                                        </p:tgtEl>
                                        <p:attrNameLst>
                                          <p:attrName>ppt_y</p:attrName>
                                        </p:attrNameLst>
                                      </p:cBhvr>
                                      <p:tavLst>
                                        <p:tav tm="0">
                                          <p:val>
                                            <p:strVal val="#ppt_y+.1"/>
                                          </p:val>
                                        </p:tav>
                                        <p:tav tm="100000">
                                          <p:val>
                                            <p:strVal val="#ppt_y"/>
                                          </p:val>
                                        </p:tav>
                                      </p:tavLst>
                                    </p:anim>
                                  </p:childTnLst>
                                </p:cTn>
                              </p:par>
                            </p:childTnLst>
                          </p:cTn>
                        </p:par>
                        <p:par>
                          <p:cTn id="35" fill="hold">
                            <p:stCondLst>
                              <p:cond delay="21000"/>
                            </p:stCondLst>
                            <p:childTnLst>
                              <p:par>
                                <p:cTn id="36" presetID="42" presetClass="entr" presetSubtype="0" fill="hold" nodeType="afterEffect">
                                  <p:stCondLst>
                                    <p:cond delay="3500"/>
                                  </p:stCondLst>
                                  <p:childTnLst>
                                    <p:set>
                                      <p:cBhvr>
                                        <p:cTn id="37" dur="1" fill="hold">
                                          <p:stCondLst>
                                            <p:cond delay="0"/>
                                          </p:stCondLst>
                                        </p:cTn>
                                        <p:tgtEl>
                                          <p:spTgt spid="6"/>
                                        </p:tgtEl>
                                        <p:attrNameLst>
                                          <p:attrName>style.visibility</p:attrName>
                                        </p:attrNameLst>
                                      </p:cBhvr>
                                      <p:to>
                                        <p:strVal val="visible"/>
                                      </p:to>
                                    </p:set>
                                    <p:animEffect transition="in" filter="fade">
                                      <p:cBhvr>
                                        <p:cTn id="38" dur="3000"/>
                                        <p:tgtEl>
                                          <p:spTgt spid="6"/>
                                        </p:tgtEl>
                                      </p:cBhvr>
                                    </p:animEffect>
                                    <p:anim calcmode="lin" valueType="num">
                                      <p:cBhvr>
                                        <p:cTn id="39" dur="3000" fill="hold"/>
                                        <p:tgtEl>
                                          <p:spTgt spid="6"/>
                                        </p:tgtEl>
                                        <p:attrNameLst>
                                          <p:attrName>ppt_x</p:attrName>
                                        </p:attrNameLst>
                                      </p:cBhvr>
                                      <p:tavLst>
                                        <p:tav tm="0">
                                          <p:val>
                                            <p:strVal val="#ppt_x"/>
                                          </p:val>
                                        </p:tav>
                                        <p:tav tm="100000">
                                          <p:val>
                                            <p:strVal val="#ppt_x"/>
                                          </p:val>
                                        </p:tav>
                                      </p:tavLst>
                                    </p:anim>
                                    <p:anim calcmode="lin" valueType="num">
                                      <p:cBhvr>
                                        <p:cTn id="40" dur="3000" fill="hold"/>
                                        <p:tgtEl>
                                          <p:spTgt spid="6"/>
                                        </p:tgtEl>
                                        <p:attrNameLst>
                                          <p:attrName>ppt_y</p:attrName>
                                        </p:attrNameLst>
                                      </p:cBhvr>
                                      <p:tavLst>
                                        <p:tav tm="0">
                                          <p:val>
                                            <p:strVal val="#ppt_y+.1"/>
                                          </p:val>
                                        </p:tav>
                                        <p:tav tm="100000">
                                          <p:val>
                                            <p:strVal val="#ppt_y"/>
                                          </p:val>
                                        </p:tav>
                                      </p:tavLst>
                                    </p:anim>
                                  </p:childTnLst>
                                </p:cTn>
                              </p:par>
                            </p:childTnLst>
                          </p:cTn>
                        </p:par>
                        <p:par>
                          <p:cTn id="41" fill="hold">
                            <p:stCondLst>
                              <p:cond delay="27500"/>
                            </p:stCondLst>
                            <p:childTnLst>
                              <p:par>
                                <p:cTn id="42" presetID="42" presetClass="entr" presetSubtype="0" fill="hold" nodeType="afterEffect">
                                  <p:stCondLst>
                                    <p:cond delay="3500"/>
                                  </p:stCondLst>
                                  <p:childTnLst>
                                    <p:set>
                                      <p:cBhvr>
                                        <p:cTn id="43" dur="1" fill="hold">
                                          <p:stCondLst>
                                            <p:cond delay="0"/>
                                          </p:stCondLst>
                                        </p:cTn>
                                        <p:tgtEl>
                                          <p:spTgt spid="10"/>
                                        </p:tgtEl>
                                        <p:attrNameLst>
                                          <p:attrName>style.visibility</p:attrName>
                                        </p:attrNameLst>
                                      </p:cBhvr>
                                      <p:to>
                                        <p:strVal val="visible"/>
                                      </p:to>
                                    </p:set>
                                    <p:animEffect transition="in" filter="fade">
                                      <p:cBhvr>
                                        <p:cTn id="44" dur="3000"/>
                                        <p:tgtEl>
                                          <p:spTgt spid="10"/>
                                        </p:tgtEl>
                                      </p:cBhvr>
                                    </p:animEffect>
                                    <p:anim calcmode="lin" valueType="num">
                                      <p:cBhvr>
                                        <p:cTn id="45" dur="3000" fill="hold"/>
                                        <p:tgtEl>
                                          <p:spTgt spid="10"/>
                                        </p:tgtEl>
                                        <p:attrNameLst>
                                          <p:attrName>ppt_x</p:attrName>
                                        </p:attrNameLst>
                                      </p:cBhvr>
                                      <p:tavLst>
                                        <p:tav tm="0">
                                          <p:val>
                                            <p:strVal val="#ppt_x"/>
                                          </p:val>
                                        </p:tav>
                                        <p:tav tm="100000">
                                          <p:val>
                                            <p:strVal val="#ppt_x"/>
                                          </p:val>
                                        </p:tav>
                                      </p:tavLst>
                                    </p:anim>
                                    <p:anim calcmode="lin" valueType="num">
                                      <p:cBhvr>
                                        <p:cTn id="46" dur="3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33" grpId="0"/>
      <p:bldP spid="48" grpId="0" animBg="1"/>
      <p:bldP spid="14" grpId="0" animBg="1"/>
      <p:bldP spid="14" grpId="1"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99592" y="1518361"/>
            <a:ext cx="5184576" cy="696934"/>
            <a:chOff x="186611" y="1464908"/>
            <a:chExt cx="5565323" cy="1393664"/>
          </a:xfrm>
        </p:grpSpPr>
        <p:sp>
          <p:nvSpPr>
            <p:cNvPr id="3" name="文本框 40"/>
            <p:cNvSpPr txBox="1">
              <a:spLocks noChangeArrowheads="1"/>
            </p:cNvSpPr>
            <p:nvPr/>
          </p:nvSpPr>
          <p:spPr bwMode="auto">
            <a:xfrm>
              <a:off x="186611" y="1464908"/>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rPr>
                <a:t>01</a:t>
              </a:r>
              <a:endParaRPr kumimoji="0" lang="zh-CN" altLang="en-US" sz="40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1976B5"/>
              </a:solidFill>
              <a:prstDash val="solid"/>
              <a:miter lim="800000"/>
            </a:ln>
            <a:effectLst/>
          </p:spPr>
        </p:cxnSp>
        <p:sp>
          <p:nvSpPr>
            <p:cNvPr id="5" name="文本框 42"/>
            <p:cNvSpPr txBox="1">
              <a:spLocks noChangeArrowheads="1"/>
            </p:cNvSpPr>
            <p:nvPr/>
          </p:nvSpPr>
          <p:spPr bwMode="auto">
            <a:xfrm>
              <a:off x="1518796" y="1553791"/>
              <a:ext cx="4233138" cy="1304781"/>
            </a:xfrm>
            <a:prstGeom prst="rect">
              <a:avLst/>
            </a:prstGeom>
            <a:noFill/>
            <a:ln>
              <a:noFill/>
            </a:ln>
            <a:extLst/>
          </p:spPr>
          <p:txBody>
            <a:bodyPr wrap="square">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a:solidFill>
                    <a:srgbClr val="3F3F3F"/>
                  </a:solidFill>
                  <a:latin typeface="微软雅黑" pitchFamily="34" charset="-122"/>
                  <a:ea typeface="微软雅黑" pitchFamily="34" charset="-122"/>
                  <a:sym typeface="Arial" pitchFamily="34" charset="0"/>
                </a:rPr>
                <a:t>转让企业取得受让企业股权的计税基础，以被转让资产的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grpSp>
        <p:nvGrpSpPr>
          <p:cNvPr id="6" name="组合 77"/>
          <p:cNvGrpSpPr>
            <a:grpSpLocks/>
          </p:cNvGrpSpPr>
          <p:nvPr/>
        </p:nvGrpSpPr>
        <p:grpSpPr bwMode="auto">
          <a:xfrm>
            <a:off x="899592" y="2758376"/>
            <a:ext cx="5192942" cy="701251"/>
            <a:chOff x="121297" y="3193791"/>
            <a:chExt cx="5368736" cy="1402257"/>
          </a:xfrm>
        </p:grpSpPr>
        <p:sp>
          <p:nvSpPr>
            <p:cNvPr id="7" name="文本框 37"/>
            <p:cNvSpPr txBox="1">
              <a:spLocks noChangeArrowheads="1"/>
            </p:cNvSpPr>
            <p:nvPr/>
          </p:nvSpPr>
          <p:spPr bwMode="auto">
            <a:xfrm>
              <a:off x="121297" y="3193791"/>
              <a:ext cx="1364439" cy="951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4000" b="1" i="0" u="none" strike="noStrike" kern="0" cap="none" spc="0" normalizeH="0" baseline="0" noProof="0" smtClean="0">
                  <a:ln>
                    <a:noFill/>
                  </a:ln>
                  <a:solidFill>
                    <a:srgbClr val="D94720"/>
                  </a:solidFill>
                  <a:effectLst/>
                  <a:uLnTx/>
                  <a:uFillTx/>
                  <a:latin typeface="微软雅黑" pitchFamily="34" charset="-122"/>
                  <a:ea typeface="微软雅黑" pitchFamily="34" charset="-122"/>
                </a:rPr>
                <a:t>02</a:t>
              </a:r>
              <a:endParaRPr kumimoji="0" lang="zh-CN" altLang="en-US" sz="4000" b="1" i="0" u="none" strike="noStrike" kern="0" cap="none" spc="0" normalizeH="0" baseline="0" noProof="0" smtClean="0">
                <a:ln>
                  <a:noFill/>
                </a:ln>
                <a:solidFill>
                  <a:srgbClr val="D94720"/>
                </a:solidFill>
                <a:effectLst/>
                <a:uLnTx/>
                <a:uFillTx/>
                <a:latin typeface="微软雅黑" pitchFamily="34" charset="-122"/>
                <a:ea typeface="微软雅黑" pitchFamily="34" charset="-122"/>
              </a:endParaRPr>
            </a:p>
          </p:txBody>
        </p:sp>
        <p:cxnSp>
          <p:nvCxnSpPr>
            <p:cNvPr id="8" name="直接连接符 7"/>
            <p:cNvCxnSpPr/>
            <p:nvPr/>
          </p:nvCxnSpPr>
          <p:spPr bwMode="auto">
            <a:xfrm flipH="1">
              <a:off x="854726" y="3579464"/>
              <a:ext cx="396877" cy="649136"/>
            </a:xfrm>
            <a:prstGeom prst="line">
              <a:avLst/>
            </a:prstGeom>
            <a:noFill/>
            <a:ln w="6350" cap="flat" cmpd="sng" algn="ctr">
              <a:solidFill>
                <a:srgbClr val="D94720"/>
              </a:solidFill>
              <a:prstDash val="solid"/>
              <a:miter lim="800000"/>
            </a:ln>
            <a:effectLst/>
          </p:spPr>
        </p:cxnSp>
        <p:sp>
          <p:nvSpPr>
            <p:cNvPr id="9" name="文本框 39"/>
            <p:cNvSpPr txBox="1">
              <a:spLocks noChangeArrowheads="1"/>
            </p:cNvSpPr>
            <p:nvPr/>
          </p:nvSpPr>
          <p:spPr bwMode="auto">
            <a:xfrm>
              <a:off x="1434074" y="3291304"/>
              <a:ext cx="4055959" cy="13047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受让企业取得转让企业资产的计税基础，以被转让资产的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endParaRPr>
            </a:p>
          </p:txBody>
        </p:sp>
      </p:grpSp>
      <p:sp>
        <p:nvSpPr>
          <p:cNvPr id="18" name="AutoShape 4"/>
          <p:cNvSpPr>
            <a:spLocks noChangeArrowheads="1"/>
          </p:cNvSpPr>
          <p:nvPr/>
        </p:nvSpPr>
        <p:spPr bwMode="gray">
          <a:xfrm>
            <a:off x="6588224" y="915566"/>
            <a:ext cx="2225575" cy="3537820"/>
          </a:xfrm>
          <a:prstGeom prst="roundRect">
            <a:avLst>
              <a:gd name="adj" fmla="val 10347"/>
            </a:avLst>
          </a:prstGeom>
          <a:blipFill>
            <a:blip r:embed="rId2" cstate="print"/>
            <a:stretch>
              <a:fillRect/>
            </a:stretch>
          </a:blipFill>
          <a:ln w="50800">
            <a:solidFill>
              <a:schemeClr val="bg1"/>
            </a:solidFill>
            <a:round/>
            <a:headEnd/>
            <a:tailEnd/>
          </a:ln>
          <a:effectLst>
            <a:outerShdw dist="107763" dir="8100000" algn="ctr" rotWithShape="0">
              <a:schemeClr val="bg1">
                <a:alpha val="50000"/>
              </a:schemeClr>
            </a:outerShdw>
          </a:effectLst>
        </p:spPr>
        <p:txBody>
          <a:bodyPr wrap="none" anchor="ctr"/>
          <a:lstStyle/>
          <a:p>
            <a:pPr fontAlgn="auto">
              <a:spcBef>
                <a:spcPts val="0"/>
              </a:spcBef>
              <a:spcAft>
                <a:spcPts val="0"/>
              </a:spcAft>
              <a:defRPr/>
            </a:pPr>
            <a:endParaRPr lang="zh-CN" altLang="en-US">
              <a:solidFill>
                <a:schemeClr val="bg1"/>
              </a:solidFill>
              <a:latin typeface="+mn-lt"/>
              <a:ea typeface="+mn-ea"/>
              <a:cs typeface="+mn-ea"/>
              <a:sym typeface="+mn-lt"/>
            </a:endParaRPr>
          </a:p>
        </p:txBody>
      </p:sp>
      <p:sp>
        <p:nvSpPr>
          <p:cNvPr id="33" name="矩形 32"/>
          <p:cNvSpPr>
            <a:spLocks noChangeArrowheads="1"/>
          </p:cNvSpPr>
          <p:nvPr/>
        </p:nvSpPr>
        <p:spPr bwMode="auto">
          <a:xfrm>
            <a:off x="6779613" y="1339480"/>
            <a:ext cx="2034187"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资产收购，受让企业收购的资产</a:t>
            </a:r>
            <a:r>
              <a:rPr lang="zh-CN" altLang="en-US" sz="1400" dirty="0">
                <a:solidFill>
                  <a:srgbClr val="FF0000"/>
                </a:solidFill>
                <a:latin typeface="微软雅黑" pitchFamily="34" charset="-122"/>
                <a:ea typeface="微软雅黑" pitchFamily="34" charset="-122"/>
                <a:sym typeface="Arial" pitchFamily="34" charset="0"/>
              </a:rPr>
              <a:t>不低于转让企业全部资产</a:t>
            </a:r>
            <a:r>
              <a:rPr lang="zh-CN" altLang="en-US" sz="1400" dirty="0" smtClean="0">
                <a:solidFill>
                  <a:srgbClr val="FF0000"/>
                </a:solidFill>
                <a:latin typeface="微软雅黑" pitchFamily="34" charset="-122"/>
                <a:ea typeface="微软雅黑" pitchFamily="34" charset="-122"/>
                <a:sym typeface="Arial" pitchFamily="34" charset="0"/>
              </a:rPr>
              <a:t>的</a:t>
            </a:r>
            <a:r>
              <a:rPr lang="en-US" altLang="zh-CN" sz="1400" dirty="0" smtClean="0">
                <a:solidFill>
                  <a:srgbClr val="FF0000"/>
                </a:solidFill>
                <a:latin typeface="微软雅黑" pitchFamily="34" charset="-122"/>
                <a:ea typeface="微软雅黑" pitchFamily="34" charset="-122"/>
                <a:sym typeface="Arial" pitchFamily="34" charset="0"/>
              </a:rPr>
              <a:t>50%</a:t>
            </a:r>
            <a:r>
              <a:rPr lang="zh-CN" altLang="en-US" sz="1400" dirty="0">
                <a:solidFill>
                  <a:schemeClr val="bg1"/>
                </a:solidFill>
                <a:latin typeface="微软雅黑" pitchFamily="34" charset="-122"/>
                <a:ea typeface="微软雅黑" pitchFamily="34" charset="-122"/>
                <a:sym typeface="Arial" pitchFamily="34" charset="0"/>
              </a:rPr>
              <a:t>，且受让企业在该资产收购发生时的股权支付金额</a:t>
            </a:r>
            <a:r>
              <a:rPr lang="zh-CN" altLang="en-US" sz="1400" dirty="0">
                <a:solidFill>
                  <a:srgbClr val="FF0000"/>
                </a:solidFill>
                <a:latin typeface="微软雅黑" pitchFamily="34" charset="-122"/>
                <a:ea typeface="微软雅黑" pitchFamily="34" charset="-122"/>
                <a:sym typeface="Arial" pitchFamily="34" charset="0"/>
              </a:rPr>
              <a:t>不低于其交易支付总额的</a:t>
            </a:r>
            <a:r>
              <a:rPr lang="en-US" altLang="zh-CN" sz="1400" dirty="0">
                <a:solidFill>
                  <a:srgbClr val="FF0000"/>
                </a:solidFill>
                <a:latin typeface="微软雅黑" pitchFamily="34" charset="-122"/>
                <a:ea typeface="微软雅黑" pitchFamily="34" charset="-122"/>
                <a:sym typeface="Arial" pitchFamily="34" charset="0"/>
              </a:rPr>
              <a:t>85</a:t>
            </a:r>
            <a:r>
              <a:rPr lang="en-US" altLang="zh-CN" sz="1400" dirty="0" smtClean="0">
                <a:solidFill>
                  <a:srgbClr val="FF0000"/>
                </a:solidFill>
                <a:latin typeface="微软雅黑" pitchFamily="34" charset="-122"/>
                <a:ea typeface="微软雅黑" pitchFamily="34" charset="-122"/>
                <a:sym typeface="Arial" pitchFamily="34" charset="0"/>
              </a:rPr>
              <a:t>%</a:t>
            </a:r>
            <a:r>
              <a:rPr lang="zh-CN" altLang="en-US" sz="1400" dirty="0">
                <a:solidFill>
                  <a:srgbClr val="FF0000"/>
                </a:solidFill>
                <a:latin typeface="微软雅黑" pitchFamily="34" charset="-122"/>
                <a:ea typeface="微软雅黑" pitchFamily="34" charset="-122"/>
                <a:sym typeface="Arial" pitchFamily="34" charset="0"/>
              </a:rPr>
              <a:t>，</a:t>
            </a:r>
            <a:r>
              <a:rPr lang="zh-CN" altLang="en-US" sz="1400" dirty="0">
                <a:solidFill>
                  <a:schemeClr val="bg1"/>
                </a:solidFill>
                <a:latin typeface="微软雅黑" pitchFamily="34" charset="-122"/>
                <a:ea typeface="微软雅黑" pitchFamily="34" charset="-122"/>
                <a:sym typeface="Arial" pitchFamily="34" charset="0"/>
              </a:rPr>
              <a:t>可以选择按以下规定处理：</a:t>
            </a:r>
          </a:p>
        </p:txBody>
      </p:sp>
      <p:grpSp>
        <p:nvGrpSpPr>
          <p:cNvPr id="36" name="组合 65"/>
          <p:cNvGrpSpPr>
            <a:grpSpLocks/>
          </p:cNvGrpSpPr>
          <p:nvPr/>
        </p:nvGrpSpPr>
        <p:grpSpPr bwMode="auto">
          <a:xfrm rot="385346">
            <a:off x="8233916" y="3898052"/>
            <a:ext cx="331168" cy="322147"/>
            <a:chOff x="8630632" y="1795974"/>
            <a:chExt cx="622925" cy="622925"/>
          </a:xfrm>
        </p:grpSpPr>
        <p:sp>
          <p:nvSpPr>
            <p:cNvPr id="37" name="Freeform 127"/>
            <p:cNvSpPr>
              <a:spLocks/>
            </p:cNvSpPr>
            <p:nvPr/>
          </p:nvSpPr>
          <p:spPr bwMode="auto">
            <a:xfrm>
              <a:off x="8630632" y="2189349"/>
              <a:ext cx="229550" cy="229550"/>
            </a:xfrm>
            <a:custGeom>
              <a:avLst/>
              <a:gdLst>
                <a:gd name="T0" fmla="*/ 2147483647 w 297"/>
                <a:gd name="T1" fmla="*/ 0 h 297"/>
                <a:gd name="T2" fmla="*/ 2147483647 w 297"/>
                <a:gd name="T3" fmla="*/ 2147483647 h 297"/>
                <a:gd name="T4" fmla="*/ 2147483647 w 297"/>
                <a:gd name="T5" fmla="*/ 2147483647 h 297"/>
                <a:gd name="T6" fmla="*/ 2147483647 w 297"/>
                <a:gd name="T7" fmla="*/ 2147483647 h 297"/>
                <a:gd name="T8" fmla="*/ 2147483647 w 297"/>
                <a:gd name="T9" fmla="*/ 2147483647 h 297"/>
                <a:gd name="T10" fmla="*/ 2147483647 w 297"/>
                <a:gd name="T11" fmla="*/ 2147483647 h 297"/>
                <a:gd name="T12" fmla="*/ 2147483647 w 297"/>
                <a:gd name="T13" fmla="*/ 0 h 297"/>
                <a:gd name="T14" fmla="*/ 0 60000 65536"/>
                <a:gd name="T15" fmla="*/ 0 60000 65536"/>
                <a:gd name="T16" fmla="*/ 0 60000 65536"/>
                <a:gd name="T17" fmla="*/ 0 60000 65536"/>
                <a:gd name="T18" fmla="*/ 0 60000 65536"/>
                <a:gd name="T19" fmla="*/ 0 60000 65536"/>
                <a:gd name="T20" fmla="*/ 0 60000 65536"/>
                <a:gd name="T21" fmla="*/ 0 w 297"/>
                <a:gd name="T22" fmla="*/ 0 h 297"/>
                <a:gd name="T23" fmla="*/ 297 w 297"/>
                <a:gd name="T24" fmla="*/ 297 h 29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97" h="297">
                  <a:moveTo>
                    <a:pt x="131" y="0"/>
                  </a:moveTo>
                  <a:cubicBezTo>
                    <a:pt x="80" y="52"/>
                    <a:pt x="80" y="52"/>
                    <a:pt x="80" y="52"/>
                  </a:cubicBezTo>
                  <a:cubicBezTo>
                    <a:pt x="3" y="282"/>
                    <a:pt x="3" y="282"/>
                    <a:pt x="3" y="282"/>
                  </a:cubicBezTo>
                  <a:cubicBezTo>
                    <a:pt x="0" y="291"/>
                    <a:pt x="6" y="297"/>
                    <a:pt x="15" y="294"/>
                  </a:cubicBezTo>
                  <a:cubicBezTo>
                    <a:pt x="245" y="217"/>
                    <a:pt x="245" y="217"/>
                    <a:pt x="245" y="217"/>
                  </a:cubicBezTo>
                  <a:cubicBezTo>
                    <a:pt x="297" y="166"/>
                    <a:pt x="297" y="166"/>
                    <a:pt x="297" y="166"/>
                  </a:cubicBezTo>
                  <a:lnTo>
                    <a:pt x="131" y="0"/>
                  </a:lnTo>
                  <a:close/>
                </a:path>
              </a:pathLst>
            </a:custGeom>
            <a:solidFill>
              <a:srgbClr val="FFE29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8" name="Freeform 128"/>
            <p:cNvSpPr>
              <a:spLocks/>
            </p:cNvSpPr>
            <p:nvPr/>
          </p:nvSpPr>
          <p:spPr bwMode="auto">
            <a:xfrm>
              <a:off x="9066516" y="1795974"/>
              <a:ext cx="187041" cy="187041"/>
            </a:xfrm>
            <a:custGeom>
              <a:avLst/>
              <a:gdLst>
                <a:gd name="T0" fmla="*/ 2147483647 w 242"/>
                <a:gd name="T1" fmla="*/ 2147483647 h 242"/>
                <a:gd name="T2" fmla="*/ 0 w 242"/>
                <a:gd name="T3" fmla="*/ 2147483647 h 242"/>
                <a:gd name="T4" fmla="*/ 2147483647 w 242"/>
                <a:gd name="T5" fmla="*/ 2147483647 h 242"/>
                <a:gd name="T6" fmla="*/ 2147483647 w 242"/>
                <a:gd name="T7" fmla="*/ 2147483647 h 242"/>
                <a:gd name="T8" fmla="*/ 2147483647 w 242"/>
                <a:gd name="T9" fmla="*/ 2147483647 h 242"/>
                <a:gd name="T10" fmla="*/ 2147483647 w 242"/>
                <a:gd name="T11" fmla="*/ 2147483647 h 242"/>
                <a:gd name="T12" fmla="*/ 2147483647 w 242"/>
                <a:gd name="T13" fmla="*/ 2147483647 h 242"/>
                <a:gd name="T14" fmla="*/ 0 60000 65536"/>
                <a:gd name="T15" fmla="*/ 0 60000 65536"/>
                <a:gd name="T16" fmla="*/ 0 60000 65536"/>
                <a:gd name="T17" fmla="*/ 0 60000 65536"/>
                <a:gd name="T18" fmla="*/ 0 60000 65536"/>
                <a:gd name="T19" fmla="*/ 0 60000 65536"/>
                <a:gd name="T20" fmla="*/ 0 60000 65536"/>
                <a:gd name="T21" fmla="*/ 0 w 242"/>
                <a:gd name="T22" fmla="*/ 0 h 242"/>
                <a:gd name="T23" fmla="*/ 242 w 242"/>
                <a:gd name="T24" fmla="*/ 242 h 24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42" h="242">
                  <a:moveTo>
                    <a:pt x="165" y="242"/>
                  </a:moveTo>
                  <a:cubicBezTo>
                    <a:pt x="0" y="77"/>
                    <a:pt x="0" y="77"/>
                    <a:pt x="0" y="77"/>
                  </a:cubicBezTo>
                  <a:cubicBezTo>
                    <a:pt x="60" y="17"/>
                    <a:pt x="60" y="17"/>
                    <a:pt x="60" y="17"/>
                  </a:cubicBezTo>
                  <a:cubicBezTo>
                    <a:pt x="77" y="0"/>
                    <a:pt x="104" y="0"/>
                    <a:pt x="121" y="17"/>
                  </a:cubicBezTo>
                  <a:cubicBezTo>
                    <a:pt x="225" y="121"/>
                    <a:pt x="225" y="121"/>
                    <a:pt x="225" y="121"/>
                  </a:cubicBezTo>
                  <a:cubicBezTo>
                    <a:pt x="242" y="138"/>
                    <a:pt x="242" y="165"/>
                    <a:pt x="225" y="182"/>
                  </a:cubicBezTo>
                  <a:lnTo>
                    <a:pt x="165" y="242"/>
                  </a:lnTo>
                  <a:close/>
                </a:path>
              </a:pathLst>
            </a:custGeom>
            <a:solidFill>
              <a:srgbClr val="3CAED6"/>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9" name="Freeform 129"/>
            <p:cNvSpPr>
              <a:spLocks/>
            </p:cNvSpPr>
            <p:nvPr/>
          </p:nvSpPr>
          <p:spPr bwMode="auto">
            <a:xfrm>
              <a:off x="9022372" y="1847966"/>
              <a:ext cx="179193" cy="179193"/>
            </a:xfrm>
            <a:custGeom>
              <a:avLst/>
              <a:gdLst>
                <a:gd name="T0" fmla="*/ 2147483647 w 548"/>
                <a:gd name="T1" fmla="*/ 2147483647 h 548"/>
                <a:gd name="T2" fmla="*/ 0 w 548"/>
                <a:gd name="T3" fmla="*/ 2147483647 h 548"/>
                <a:gd name="T4" fmla="*/ 2147483647 w 548"/>
                <a:gd name="T5" fmla="*/ 0 h 548"/>
                <a:gd name="T6" fmla="*/ 2147483647 w 548"/>
                <a:gd name="T7" fmla="*/ 2147483647 h 548"/>
                <a:gd name="T8" fmla="*/ 2147483647 w 548"/>
                <a:gd name="T9" fmla="*/ 2147483647 h 548"/>
                <a:gd name="T10" fmla="*/ 0 60000 65536"/>
                <a:gd name="T11" fmla="*/ 0 60000 65536"/>
                <a:gd name="T12" fmla="*/ 0 60000 65536"/>
                <a:gd name="T13" fmla="*/ 0 60000 65536"/>
                <a:gd name="T14" fmla="*/ 0 60000 65536"/>
                <a:gd name="T15" fmla="*/ 0 w 548"/>
                <a:gd name="T16" fmla="*/ 0 h 548"/>
                <a:gd name="T17" fmla="*/ 548 w 548"/>
                <a:gd name="T18" fmla="*/ 548 h 548"/>
              </a:gdLst>
              <a:ahLst/>
              <a:cxnLst>
                <a:cxn ang="T10">
                  <a:pos x="T0" y="T1"/>
                </a:cxn>
                <a:cxn ang="T11">
                  <a:pos x="T2" y="T3"/>
                </a:cxn>
                <a:cxn ang="T12">
                  <a:pos x="T4" y="T5"/>
                </a:cxn>
                <a:cxn ang="T13">
                  <a:pos x="T6" y="T7"/>
                </a:cxn>
                <a:cxn ang="T14">
                  <a:pos x="T8" y="T9"/>
                </a:cxn>
              </a:cxnLst>
              <a:rect l="T15" t="T16" r="T17" b="T18"/>
              <a:pathLst>
                <a:path w="548" h="548">
                  <a:moveTo>
                    <a:pt x="392" y="548"/>
                  </a:moveTo>
                  <a:lnTo>
                    <a:pt x="0" y="156"/>
                  </a:lnTo>
                  <a:lnTo>
                    <a:pt x="158" y="0"/>
                  </a:lnTo>
                  <a:lnTo>
                    <a:pt x="548" y="389"/>
                  </a:lnTo>
                  <a:lnTo>
                    <a:pt x="392" y="548"/>
                  </a:lnTo>
                  <a:close/>
                </a:path>
              </a:pathLst>
            </a:custGeom>
            <a:solidFill>
              <a:srgbClr val="DBDBDB"/>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0" name="Freeform 130"/>
            <p:cNvSpPr>
              <a:spLocks/>
            </p:cNvSpPr>
            <p:nvPr/>
          </p:nvSpPr>
          <p:spPr bwMode="auto">
            <a:xfrm>
              <a:off x="8692434" y="1896689"/>
              <a:ext cx="460409" cy="460409"/>
            </a:xfrm>
            <a:custGeom>
              <a:avLst/>
              <a:gdLst>
                <a:gd name="T0" fmla="*/ 2147483647 w 1408"/>
                <a:gd name="T1" fmla="*/ 0 h 1408"/>
                <a:gd name="T2" fmla="*/ 0 w 1408"/>
                <a:gd name="T3" fmla="*/ 2147483647 h 1408"/>
                <a:gd name="T4" fmla="*/ 2147483647 w 1408"/>
                <a:gd name="T5" fmla="*/ 2147483647 h 1408"/>
                <a:gd name="T6" fmla="*/ 2147483647 w 1408"/>
                <a:gd name="T7" fmla="*/ 2147483647 h 1408"/>
                <a:gd name="T8" fmla="*/ 2147483647 w 1408"/>
                <a:gd name="T9" fmla="*/ 2147483647 h 1408"/>
                <a:gd name="T10" fmla="*/ 2147483647 w 1408"/>
                <a:gd name="T11" fmla="*/ 2147483647 h 1408"/>
                <a:gd name="T12" fmla="*/ 2147483647 w 1408"/>
                <a:gd name="T13" fmla="*/ 2147483647 h 1408"/>
                <a:gd name="T14" fmla="*/ 2147483647 w 1408"/>
                <a:gd name="T15" fmla="*/ 0 h 1408"/>
                <a:gd name="T16" fmla="*/ 0 60000 65536"/>
                <a:gd name="T17" fmla="*/ 0 60000 65536"/>
                <a:gd name="T18" fmla="*/ 0 60000 65536"/>
                <a:gd name="T19" fmla="*/ 0 60000 65536"/>
                <a:gd name="T20" fmla="*/ 0 60000 65536"/>
                <a:gd name="T21" fmla="*/ 0 60000 65536"/>
                <a:gd name="T22" fmla="*/ 0 60000 65536"/>
                <a:gd name="T23" fmla="*/ 0 60000 65536"/>
                <a:gd name="T24" fmla="*/ 0 w 1408"/>
                <a:gd name="T25" fmla="*/ 0 h 1408"/>
                <a:gd name="T26" fmla="*/ 1408 w 1408"/>
                <a:gd name="T27" fmla="*/ 1408 h 14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08" h="1408">
                  <a:moveTo>
                    <a:pt x="1016" y="0"/>
                  </a:moveTo>
                  <a:lnTo>
                    <a:pt x="0" y="1018"/>
                  </a:lnTo>
                  <a:lnTo>
                    <a:pt x="208" y="1004"/>
                  </a:lnTo>
                  <a:lnTo>
                    <a:pt x="196" y="1212"/>
                  </a:lnTo>
                  <a:lnTo>
                    <a:pt x="404" y="1200"/>
                  </a:lnTo>
                  <a:lnTo>
                    <a:pt x="390" y="1408"/>
                  </a:lnTo>
                  <a:lnTo>
                    <a:pt x="1408" y="392"/>
                  </a:lnTo>
                  <a:lnTo>
                    <a:pt x="1016" y="0"/>
                  </a:lnTo>
                  <a:close/>
                </a:path>
              </a:pathLst>
            </a:custGeom>
            <a:solidFill>
              <a:srgbClr val="F8B14E"/>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1" name="Freeform 131"/>
            <p:cNvSpPr>
              <a:spLocks/>
            </p:cNvSpPr>
            <p:nvPr/>
          </p:nvSpPr>
          <p:spPr bwMode="auto">
            <a:xfrm>
              <a:off x="8692434" y="1896689"/>
              <a:ext cx="364926" cy="332881"/>
            </a:xfrm>
            <a:custGeom>
              <a:avLst/>
              <a:gdLst>
                <a:gd name="T0" fmla="*/ 2147483647 w 1116"/>
                <a:gd name="T1" fmla="*/ 2147483647 h 1018"/>
                <a:gd name="T2" fmla="*/ 2147483647 w 1116"/>
                <a:gd name="T3" fmla="*/ 0 h 1018"/>
                <a:gd name="T4" fmla="*/ 0 w 1116"/>
                <a:gd name="T5" fmla="*/ 2147483647 h 1018"/>
                <a:gd name="T6" fmla="*/ 2147483647 w 1116"/>
                <a:gd name="T7" fmla="*/ 2147483647 h 1018"/>
                <a:gd name="T8" fmla="*/ 2147483647 w 1116"/>
                <a:gd name="T9" fmla="*/ 2147483647 h 1018"/>
                <a:gd name="T10" fmla="*/ 0 60000 65536"/>
                <a:gd name="T11" fmla="*/ 0 60000 65536"/>
                <a:gd name="T12" fmla="*/ 0 60000 65536"/>
                <a:gd name="T13" fmla="*/ 0 60000 65536"/>
                <a:gd name="T14" fmla="*/ 0 60000 65536"/>
                <a:gd name="T15" fmla="*/ 0 w 1116"/>
                <a:gd name="T16" fmla="*/ 0 h 1018"/>
                <a:gd name="T17" fmla="*/ 1116 w 1116"/>
                <a:gd name="T18" fmla="*/ 1018 h 1018"/>
              </a:gdLst>
              <a:ahLst/>
              <a:cxnLst>
                <a:cxn ang="T10">
                  <a:pos x="T0" y="T1"/>
                </a:cxn>
                <a:cxn ang="T11">
                  <a:pos x="T2" y="T3"/>
                </a:cxn>
                <a:cxn ang="T12">
                  <a:pos x="T4" y="T5"/>
                </a:cxn>
                <a:cxn ang="T13">
                  <a:pos x="T6" y="T7"/>
                </a:cxn>
                <a:cxn ang="T14">
                  <a:pos x="T8" y="T9"/>
                </a:cxn>
              </a:cxnLst>
              <a:rect l="T15" t="T16" r="T17" b="T18"/>
              <a:pathLst>
                <a:path w="1116" h="1018">
                  <a:moveTo>
                    <a:pt x="1116" y="99"/>
                  </a:moveTo>
                  <a:lnTo>
                    <a:pt x="1016" y="0"/>
                  </a:lnTo>
                  <a:lnTo>
                    <a:pt x="0" y="1018"/>
                  </a:lnTo>
                  <a:lnTo>
                    <a:pt x="208" y="1004"/>
                  </a:lnTo>
                  <a:lnTo>
                    <a:pt x="1116" y="99"/>
                  </a:lnTo>
                  <a:close/>
                </a:path>
              </a:pathLst>
            </a:custGeom>
            <a:solidFill>
              <a:srgbClr val="FFD06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2" name="Freeform 132"/>
            <p:cNvSpPr>
              <a:spLocks/>
            </p:cNvSpPr>
            <p:nvPr/>
          </p:nvSpPr>
          <p:spPr bwMode="auto">
            <a:xfrm>
              <a:off x="8819962" y="1992171"/>
              <a:ext cx="332881" cy="364926"/>
            </a:xfrm>
            <a:custGeom>
              <a:avLst/>
              <a:gdLst>
                <a:gd name="T0" fmla="*/ 2147483647 w 1018"/>
                <a:gd name="T1" fmla="*/ 0 h 1116"/>
                <a:gd name="T2" fmla="*/ 2147483647 w 1018"/>
                <a:gd name="T3" fmla="*/ 2147483647 h 1116"/>
                <a:gd name="T4" fmla="*/ 0 w 1018"/>
                <a:gd name="T5" fmla="*/ 2147483647 h 1116"/>
                <a:gd name="T6" fmla="*/ 2147483647 w 1018"/>
                <a:gd name="T7" fmla="*/ 2147483647 h 1116"/>
                <a:gd name="T8" fmla="*/ 2147483647 w 1018"/>
                <a:gd name="T9" fmla="*/ 0 h 1116"/>
                <a:gd name="T10" fmla="*/ 0 60000 65536"/>
                <a:gd name="T11" fmla="*/ 0 60000 65536"/>
                <a:gd name="T12" fmla="*/ 0 60000 65536"/>
                <a:gd name="T13" fmla="*/ 0 60000 65536"/>
                <a:gd name="T14" fmla="*/ 0 60000 65536"/>
                <a:gd name="T15" fmla="*/ 0 w 1018"/>
                <a:gd name="T16" fmla="*/ 0 h 1116"/>
                <a:gd name="T17" fmla="*/ 1018 w 1018"/>
                <a:gd name="T18" fmla="*/ 1116 h 1116"/>
              </a:gdLst>
              <a:ahLst/>
              <a:cxnLst>
                <a:cxn ang="T10">
                  <a:pos x="T0" y="T1"/>
                </a:cxn>
                <a:cxn ang="T11">
                  <a:pos x="T2" y="T3"/>
                </a:cxn>
                <a:cxn ang="T12">
                  <a:pos x="T4" y="T5"/>
                </a:cxn>
                <a:cxn ang="T13">
                  <a:pos x="T6" y="T7"/>
                </a:cxn>
                <a:cxn ang="T14">
                  <a:pos x="T8" y="T9"/>
                </a:cxn>
              </a:cxnLst>
              <a:rect l="T15" t="T16" r="T17" b="T18"/>
              <a:pathLst>
                <a:path w="1018" h="1116">
                  <a:moveTo>
                    <a:pt x="919" y="0"/>
                  </a:moveTo>
                  <a:lnTo>
                    <a:pt x="1018" y="100"/>
                  </a:lnTo>
                  <a:lnTo>
                    <a:pt x="0" y="1116"/>
                  </a:lnTo>
                  <a:lnTo>
                    <a:pt x="14" y="908"/>
                  </a:lnTo>
                  <a:lnTo>
                    <a:pt x="919" y="0"/>
                  </a:lnTo>
                  <a:close/>
                </a:path>
              </a:pathLst>
            </a:custGeom>
            <a:solidFill>
              <a:srgbClr val="C9814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3" name="Freeform 133"/>
            <p:cNvSpPr>
              <a:spLocks/>
            </p:cNvSpPr>
            <p:nvPr/>
          </p:nvSpPr>
          <p:spPr bwMode="auto">
            <a:xfrm>
              <a:off x="8630632" y="2349903"/>
              <a:ext cx="68996" cy="68996"/>
            </a:xfrm>
            <a:custGeom>
              <a:avLst/>
              <a:gdLst>
                <a:gd name="T0" fmla="*/ 2147483647 w 89"/>
                <a:gd name="T1" fmla="*/ 0 h 89"/>
                <a:gd name="T2" fmla="*/ 2147483647 w 89"/>
                <a:gd name="T3" fmla="*/ 2147483647 h 89"/>
                <a:gd name="T4" fmla="*/ 2147483647 w 89"/>
                <a:gd name="T5" fmla="*/ 2147483647 h 89"/>
                <a:gd name="T6" fmla="*/ 2147483647 w 89"/>
                <a:gd name="T7" fmla="*/ 2147483647 h 89"/>
                <a:gd name="T8" fmla="*/ 2147483647 w 89"/>
                <a:gd name="T9" fmla="*/ 2147483647 h 89"/>
                <a:gd name="T10" fmla="*/ 2147483647 w 89"/>
                <a:gd name="T11" fmla="*/ 0 h 89"/>
                <a:gd name="T12" fmla="*/ 0 60000 65536"/>
                <a:gd name="T13" fmla="*/ 0 60000 65536"/>
                <a:gd name="T14" fmla="*/ 0 60000 65536"/>
                <a:gd name="T15" fmla="*/ 0 60000 65536"/>
                <a:gd name="T16" fmla="*/ 0 60000 65536"/>
                <a:gd name="T17" fmla="*/ 0 60000 65536"/>
                <a:gd name="T18" fmla="*/ 0 w 89"/>
                <a:gd name="T19" fmla="*/ 0 h 89"/>
                <a:gd name="T20" fmla="*/ 89 w 89"/>
                <a:gd name="T21" fmla="*/ 89 h 89"/>
              </a:gdLst>
              <a:ahLst/>
              <a:cxnLst>
                <a:cxn ang="T12">
                  <a:pos x="T0" y="T1"/>
                </a:cxn>
                <a:cxn ang="T13">
                  <a:pos x="T2" y="T3"/>
                </a:cxn>
                <a:cxn ang="T14">
                  <a:pos x="T4" y="T5"/>
                </a:cxn>
                <a:cxn ang="T15">
                  <a:pos x="T6" y="T7"/>
                </a:cxn>
                <a:cxn ang="T16">
                  <a:pos x="T8" y="T9"/>
                </a:cxn>
                <a:cxn ang="T17">
                  <a:pos x="T10" y="T11"/>
                </a:cxn>
              </a:cxnLst>
              <a:rect l="T18" t="T19" r="T20" b="T21"/>
              <a:pathLst>
                <a:path w="89" h="89">
                  <a:moveTo>
                    <a:pt x="27" y="0"/>
                  </a:moveTo>
                  <a:cubicBezTo>
                    <a:pt x="3" y="74"/>
                    <a:pt x="3" y="74"/>
                    <a:pt x="3" y="74"/>
                  </a:cubicBezTo>
                  <a:cubicBezTo>
                    <a:pt x="0" y="83"/>
                    <a:pt x="6" y="89"/>
                    <a:pt x="15" y="86"/>
                  </a:cubicBezTo>
                  <a:cubicBezTo>
                    <a:pt x="89" y="62"/>
                    <a:pt x="89" y="62"/>
                    <a:pt x="89" y="62"/>
                  </a:cubicBezTo>
                  <a:cubicBezTo>
                    <a:pt x="84" y="47"/>
                    <a:pt x="77" y="34"/>
                    <a:pt x="66" y="23"/>
                  </a:cubicBezTo>
                  <a:cubicBezTo>
                    <a:pt x="55" y="12"/>
                    <a:pt x="42" y="5"/>
                    <a:pt x="27" y="0"/>
                  </a:cubicBezTo>
                  <a:close/>
                </a:path>
              </a:pathLst>
            </a:custGeom>
            <a:solidFill>
              <a:srgbClr val="00000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资产</a:t>
              </a: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收购</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a:latin typeface="+mj-lt"/>
                <a:ea typeface="Arial Unicode MS" panose="020B0604020202020204" pitchFamily="34" charset="-122"/>
                <a:cs typeface="Arial Unicode MS" panose="020B0604020202020204" pitchFamily="34" charset="-122"/>
              </a:rPr>
              <a:t>三</a:t>
            </a:r>
          </a:p>
        </p:txBody>
      </p:sp>
    </p:spTree>
    <p:extLst>
      <p:ext uri="{BB962C8B-B14F-4D97-AF65-F5344CB8AC3E}">
        <p14:creationId xmlns:p14="http://schemas.microsoft.com/office/powerpoint/2010/main" val="397926577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par>
                                <p:cTn id="17" presetID="29" presetClass="entr" presetSubtype="0" fill="hold" grpId="0" nodeType="withEffect">
                                  <p:stCondLst>
                                    <p:cond delay="0"/>
                                  </p:stCondLst>
                                  <p:childTnLst>
                                    <p:set>
                                      <p:cBhvr>
                                        <p:cTn id="18" dur="1" fill="hold">
                                          <p:stCondLst>
                                            <p:cond delay="0"/>
                                          </p:stCondLst>
                                        </p:cTn>
                                        <p:tgtEl>
                                          <p:spTgt spid="33"/>
                                        </p:tgtEl>
                                        <p:attrNameLst>
                                          <p:attrName>style.visibility</p:attrName>
                                        </p:attrNameLst>
                                      </p:cBhvr>
                                      <p:to>
                                        <p:strVal val="visible"/>
                                      </p:to>
                                    </p:set>
                                    <p:anim calcmode="lin" valueType="num">
                                      <p:cBhvr>
                                        <p:cTn id="19" dur="500" fill="hold"/>
                                        <p:tgtEl>
                                          <p:spTgt spid="33"/>
                                        </p:tgtEl>
                                        <p:attrNameLst>
                                          <p:attrName>ppt_x</p:attrName>
                                        </p:attrNameLst>
                                      </p:cBhvr>
                                      <p:tavLst>
                                        <p:tav tm="0">
                                          <p:val>
                                            <p:strVal val="#ppt_x-.2"/>
                                          </p:val>
                                        </p:tav>
                                        <p:tav tm="100000">
                                          <p:val>
                                            <p:strVal val="#ppt_x"/>
                                          </p:val>
                                        </p:tav>
                                      </p:tavLst>
                                    </p:anim>
                                    <p:anim calcmode="lin" valueType="num">
                                      <p:cBhvr>
                                        <p:cTn id="20" dur="500" fill="hold"/>
                                        <p:tgtEl>
                                          <p:spTgt spid="33"/>
                                        </p:tgtEl>
                                        <p:attrNameLst>
                                          <p:attrName>ppt_y</p:attrName>
                                        </p:attrNameLst>
                                      </p:cBhvr>
                                      <p:tavLst>
                                        <p:tav tm="0">
                                          <p:val>
                                            <p:strVal val="#ppt_y"/>
                                          </p:val>
                                        </p:tav>
                                        <p:tav tm="100000">
                                          <p:val>
                                            <p:strVal val="#ppt_y"/>
                                          </p:val>
                                        </p:tav>
                                      </p:tavLst>
                                    </p:anim>
                                    <p:animEffect transition="in" filter="wipe(right)" prLst="gradientSize: 0.1">
                                      <p:cBhvr>
                                        <p:cTn id="21" dur="500"/>
                                        <p:tgtEl>
                                          <p:spTgt spid="33"/>
                                        </p:tgtEl>
                                      </p:cBhvr>
                                    </p:animEffect>
                                  </p:childTnLst>
                                </p:cTn>
                              </p:par>
                              <p:par>
                                <p:cTn id="22" presetID="16" presetClass="entr" presetSubtype="42" fill="hold" grpId="0" nodeType="withEffect">
                                  <p:stCondLst>
                                    <p:cond delay="0"/>
                                  </p:stCondLst>
                                  <p:childTnLst>
                                    <p:set>
                                      <p:cBhvr>
                                        <p:cTn id="23" dur="1" fill="hold">
                                          <p:stCondLst>
                                            <p:cond delay="0"/>
                                          </p:stCondLst>
                                        </p:cTn>
                                        <p:tgtEl>
                                          <p:spTgt spid="18"/>
                                        </p:tgtEl>
                                        <p:attrNameLst>
                                          <p:attrName>style.visibility</p:attrName>
                                        </p:attrNameLst>
                                      </p:cBhvr>
                                      <p:to>
                                        <p:strVal val="visible"/>
                                      </p:to>
                                    </p:set>
                                    <p:animEffect transition="in" filter="barn(outHorizontal)">
                                      <p:cBhvr>
                                        <p:cTn id="24" dur="500"/>
                                        <p:tgtEl>
                                          <p:spTgt spid="18"/>
                                        </p:tgtEl>
                                      </p:cBhvr>
                                    </p:animEffect>
                                  </p:childTnLst>
                                </p:cTn>
                              </p:par>
                              <p:par>
                                <p:cTn id="25" presetID="2" presetClass="entr" presetSubtype="6" fill="hold" nodeType="withEffect">
                                  <p:stCondLst>
                                    <p:cond delay="0"/>
                                  </p:stCondLst>
                                  <p:childTnLst>
                                    <p:set>
                                      <p:cBhvr>
                                        <p:cTn id="26" dur="1" fill="hold">
                                          <p:stCondLst>
                                            <p:cond delay="0"/>
                                          </p:stCondLst>
                                        </p:cTn>
                                        <p:tgtEl>
                                          <p:spTgt spid="36"/>
                                        </p:tgtEl>
                                        <p:attrNameLst>
                                          <p:attrName>style.visibility</p:attrName>
                                        </p:attrNameLst>
                                      </p:cBhvr>
                                      <p:to>
                                        <p:strVal val="visible"/>
                                      </p:to>
                                    </p:set>
                                    <p:anim calcmode="lin" valueType="num">
                                      <p:cBhvr additive="base">
                                        <p:cTn id="27" dur="500" fill="hold"/>
                                        <p:tgtEl>
                                          <p:spTgt spid="36"/>
                                        </p:tgtEl>
                                        <p:attrNameLst>
                                          <p:attrName>ppt_x</p:attrName>
                                        </p:attrNameLst>
                                      </p:cBhvr>
                                      <p:tavLst>
                                        <p:tav tm="0">
                                          <p:val>
                                            <p:strVal val="1+#ppt_w/2"/>
                                          </p:val>
                                        </p:tav>
                                        <p:tav tm="100000">
                                          <p:val>
                                            <p:strVal val="#ppt_x"/>
                                          </p:val>
                                        </p:tav>
                                      </p:tavLst>
                                    </p:anim>
                                    <p:anim calcmode="lin" valueType="num">
                                      <p:cBhvr additive="base">
                                        <p:cTn id="28" dur="500" fill="hold"/>
                                        <p:tgtEl>
                                          <p:spTgt spid="36"/>
                                        </p:tgtEl>
                                        <p:attrNameLst>
                                          <p:attrName>ppt_y</p:attrName>
                                        </p:attrNameLst>
                                      </p:cBhvr>
                                      <p:tavLst>
                                        <p:tav tm="0">
                                          <p:val>
                                            <p:strVal val="1+#ppt_h/2"/>
                                          </p:val>
                                        </p:tav>
                                        <p:tav tm="100000">
                                          <p:val>
                                            <p:strVal val="#ppt_y"/>
                                          </p:val>
                                        </p:tav>
                                      </p:tavLst>
                                    </p:anim>
                                  </p:childTnLst>
                                </p:cTn>
                              </p:par>
                            </p:childTnLst>
                          </p:cTn>
                        </p:par>
                        <p:par>
                          <p:cTn id="29" fill="hold">
                            <p:stCondLst>
                              <p:cond delay="1500"/>
                            </p:stCondLst>
                            <p:childTnLst>
                              <p:par>
                                <p:cTn id="30" presetID="42" presetClass="entr" presetSubtype="0" fill="hold" nodeType="afterEffect">
                                  <p:stCondLst>
                                    <p:cond delay="15000"/>
                                  </p:stCondLst>
                                  <p:childTnLst>
                                    <p:set>
                                      <p:cBhvr>
                                        <p:cTn id="31" dur="1" fill="hold">
                                          <p:stCondLst>
                                            <p:cond delay="0"/>
                                          </p:stCondLst>
                                        </p:cTn>
                                        <p:tgtEl>
                                          <p:spTgt spid="2"/>
                                        </p:tgtEl>
                                        <p:attrNameLst>
                                          <p:attrName>style.visibility</p:attrName>
                                        </p:attrNameLst>
                                      </p:cBhvr>
                                      <p:to>
                                        <p:strVal val="visible"/>
                                      </p:to>
                                    </p:set>
                                    <p:animEffect transition="in" filter="fade">
                                      <p:cBhvr>
                                        <p:cTn id="32" dur="3000"/>
                                        <p:tgtEl>
                                          <p:spTgt spid="2"/>
                                        </p:tgtEl>
                                      </p:cBhvr>
                                    </p:animEffect>
                                    <p:anim calcmode="lin" valueType="num">
                                      <p:cBhvr>
                                        <p:cTn id="33" dur="3000" fill="hold"/>
                                        <p:tgtEl>
                                          <p:spTgt spid="2"/>
                                        </p:tgtEl>
                                        <p:attrNameLst>
                                          <p:attrName>ppt_x</p:attrName>
                                        </p:attrNameLst>
                                      </p:cBhvr>
                                      <p:tavLst>
                                        <p:tav tm="0">
                                          <p:val>
                                            <p:strVal val="#ppt_x"/>
                                          </p:val>
                                        </p:tav>
                                        <p:tav tm="100000">
                                          <p:val>
                                            <p:strVal val="#ppt_x"/>
                                          </p:val>
                                        </p:tav>
                                      </p:tavLst>
                                    </p:anim>
                                    <p:anim calcmode="lin" valueType="num">
                                      <p:cBhvr>
                                        <p:cTn id="34" dur="3000" fill="hold"/>
                                        <p:tgtEl>
                                          <p:spTgt spid="2"/>
                                        </p:tgtEl>
                                        <p:attrNameLst>
                                          <p:attrName>ppt_y</p:attrName>
                                        </p:attrNameLst>
                                      </p:cBhvr>
                                      <p:tavLst>
                                        <p:tav tm="0">
                                          <p:val>
                                            <p:strVal val="#ppt_y+.1"/>
                                          </p:val>
                                        </p:tav>
                                        <p:tav tm="100000">
                                          <p:val>
                                            <p:strVal val="#ppt_y"/>
                                          </p:val>
                                        </p:tav>
                                      </p:tavLst>
                                    </p:anim>
                                  </p:childTnLst>
                                </p:cTn>
                              </p:par>
                            </p:childTnLst>
                          </p:cTn>
                        </p:par>
                        <p:par>
                          <p:cTn id="35" fill="hold">
                            <p:stCondLst>
                              <p:cond delay="19500"/>
                            </p:stCondLst>
                            <p:childTnLst>
                              <p:par>
                                <p:cTn id="36" presetID="42" presetClass="entr" presetSubtype="0" fill="hold" nodeType="afterEffect">
                                  <p:stCondLst>
                                    <p:cond delay="3000"/>
                                  </p:stCondLst>
                                  <p:childTnLst>
                                    <p:set>
                                      <p:cBhvr>
                                        <p:cTn id="37" dur="1" fill="hold">
                                          <p:stCondLst>
                                            <p:cond delay="0"/>
                                          </p:stCondLst>
                                        </p:cTn>
                                        <p:tgtEl>
                                          <p:spTgt spid="6"/>
                                        </p:tgtEl>
                                        <p:attrNameLst>
                                          <p:attrName>style.visibility</p:attrName>
                                        </p:attrNameLst>
                                      </p:cBhvr>
                                      <p:to>
                                        <p:strVal val="visible"/>
                                      </p:to>
                                    </p:set>
                                    <p:animEffect transition="in" filter="fade">
                                      <p:cBhvr>
                                        <p:cTn id="38" dur="3000"/>
                                        <p:tgtEl>
                                          <p:spTgt spid="6"/>
                                        </p:tgtEl>
                                      </p:cBhvr>
                                    </p:animEffect>
                                    <p:anim calcmode="lin" valueType="num">
                                      <p:cBhvr>
                                        <p:cTn id="39" dur="3000" fill="hold"/>
                                        <p:tgtEl>
                                          <p:spTgt spid="6"/>
                                        </p:tgtEl>
                                        <p:attrNameLst>
                                          <p:attrName>ppt_x</p:attrName>
                                        </p:attrNameLst>
                                      </p:cBhvr>
                                      <p:tavLst>
                                        <p:tav tm="0">
                                          <p:val>
                                            <p:strVal val="#ppt_x"/>
                                          </p:val>
                                        </p:tav>
                                        <p:tav tm="100000">
                                          <p:val>
                                            <p:strVal val="#ppt_x"/>
                                          </p:val>
                                        </p:tav>
                                      </p:tavLst>
                                    </p:anim>
                                    <p:anim calcmode="lin" valueType="num">
                                      <p:cBhvr>
                                        <p:cTn id="40" dur="3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33" grpId="0"/>
      <p:bldP spid="48" grpId="0" animBg="1"/>
      <p:bldP spid="14" grpId="0" animBg="1"/>
      <p:bldP spid="14" grpId="1"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99592" y="1319182"/>
            <a:ext cx="5623896" cy="696934"/>
            <a:chOff x="186611" y="1464908"/>
            <a:chExt cx="6036906" cy="1393664"/>
          </a:xfrm>
        </p:grpSpPr>
        <p:sp>
          <p:nvSpPr>
            <p:cNvPr id="3" name="文本框 40"/>
            <p:cNvSpPr txBox="1">
              <a:spLocks noChangeArrowheads="1"/>
            </p:cNvSpPr>
            <p:nvPr/>
          </p:nvSpPr>
          <p:spPr bwMode="auto">
            <a:xfrm>
              <a:off x="186611" y="1464908"/>
              <a:ext cx="1364439" cy="11693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rPr>
                <a:t>01</a:t>
              </a:r>
              <a:endParaRPr kumimoji="0" lang="zh-CN" altLang="en-US" sz="32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1976B5"/>
              </a:solidFill>
              <a:prstDash val="solid"/>
              <a:miter lim="800000"/>
            </a:ln>
            <a:effectLst/>
          </p:spPr>
        </p:cxnSp>
        <p:sp>
          <p:nvSpPr>
            <p:cNvPr id="5" name="文本框 42"/>
            <p:cNvSpPr txBox="1">
              <a:spLocks noChangeArrowheads="1"/>
            </p:cNvSpPr>
            <p:nvPr/>
          </p:nvSpPr>
          <p:spPr bwMode="auto">
            <a:xfrm>
              <a:off x="1518796" y="1553791"/>
              <a:ext cx="4704721" cy="1304781"/>
            </a:xfrm>
            <a:prstGeom prst="rect">
              <a:avLst/>
            </a:prstGeom>
            <a:noFill/>
            <a:ln>
              <a:noFill/>
            </a:ln>
            <a:extLst/>
          </p:spPr>
          <p:txBody>
            <a:bodyPr>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a:solidFill>
                    <a:srgbClr val="3F3F3F"/>
                  </a:solidFill>
                  <a:latin typeface="微软雅黑" pitchFamily="34" charset="-122"/>
                  <a:ea typeface="微软雅黑" pitchFamily="34" charset="-122"/>
                  <a:sym typeface="Arial" pitchFamily="34" charset="0"/>
                </a:rPr>
                <a:t>合并企业接受被合并企业资产和负债的计税基础，以被合并企业的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grpSp>
        <p:nvGrpSpPr>
          <p:cNvPr id="6" name="组合 77"/>
          <p:cNvGrpSpPr>
            <a:grpSpLocks/>
          </p:cNvGrpSpPr>
          <p:nvPr/>
        </p:nvGrpSpPr>
        <p:grpSpPr bwMode="auto">
          <a:xfrm>
            <a:off x="891228" y="1994636"/>
            <a:ext cx="5888385" cy="584775"/>
            <a:chOff x="121297" y="3087092"/>
            <a:chExt cx="6087722" cy="1169345"/>
          </a:xfrm>
        </p:grpSpPr>
        <p:sp>
          <p:nvSpPr>
            <p:cNvPr id="7" name="文本框 37"/>
            <p:cNvSpPr txBox="1">
              <a:spLocks noChangeArrowheads="1"/>
            </p:cNvSpPr>
            <p:nvPr/>
          </p:nvSpPr>
          <p:spPr bwMode="auto">
            <a:xfrm>
              <a:off x="121297" y="3087092"/>
              <a:ext cx="1364439" cy="11693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rPr>
                <a:t>02</a:t>
              </a:r>
              <a:endParaRPr kumimoji="0" lang="zh-CN" altLang="en-US" sz="32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endParaRPr>
            </a:p>
          </p:txBody>
        </p:sp>
        <p:cxnSp>
          <p:nvCxnSpPr>
            <p:cNvPr id="8" name="直接连接符 7"/>
            <p:cNvCxnSpPr/>
            <p:nvPr/>
          </p:nvCxnSpPr>
          <p:spPr bwMode="auto">
            <a:xfrm flipH="1">
              <a:off x="854726" y="3579464"/>
              <a:ext cx="396877" cy="649136"/>
            </a:xfrm>
            <a:prstGeom prst="line">
              <a:avLst/>
            </a:prstGeom>
            <a:noFill/>
            <a:ln w="6350" cap="flat" cmpd="sng" algn="ctr">
              <a:solidFill>
                <a:srgbClr val="D94720"/>
              </a:solidFill>
              <a:prstDash val="solid"/>
              <a:miter lim="800000"/>
            </a:ln>
            <a:effectLst/>
          </p:spPr>
        </p:cxnSp>
        <p:sp>
          <p:nvSpPr>
            <p:cNvPr id="9" name="文本框 39"/>
            <p:cNvSpPr txBox="1">
              <a:spLocks noChangeArrowheads="1"/>
            </p:cNvSpPr>
            <p:nvPr/>
          </p:nvSpPr>
          <p:spPr bwMode="auto">
            <a:xfrm>
              <a:off x="1434073" y="3291304"/>
              <a:ext cx="4774946" cy="74468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被合并企业合并前的相关所得税事项由</a:t>
              </a:r>
              <a:r>
                <a:rPr lang="zh-CN" altLang="en-US" sz="1400" kern="0" dirty="0">
                  <a:solidFill>
                    <a:srgbClr val="FF0000"/>
                  </a:solidFill>
                  <a:latin typeface="微软雅黑" pitchFamily="34" charset="-122"/>
                  <a:ea typeface="微软雅黑" pitchFamily="34" charset="-122"/>
                  <a:sym typeface="Arial" pitchFamily="34" charset="0"/>
                </a:rPr>
                <a:t>合并企业承继</a:t>
              </a:r>
              <a:r>
                <a:rPr lang="zh-CN" altLang="en-US" sz="1400" kern="0" dirty="0">
                  <a:solidFill>
                    <a:srgbClr val="3F3F3F"/>
                  </a:solidFill>
                  <a:latin typeface="微软雅黑" pitchFamily="34" charset="-122"/>
                  <a:ea typeface="微软雅黑" pitchFamily="34" charset="-122"/>
                  <a:sym typeface="Arial" pitchFamily="34" charset="0"/>
                </a:rPr>
                <a:t>。</a:t>
              </a:r>
              <a:endPar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endParaRPr>
            </a:p>
          </p:txBody>
        </p:sp>
      </p:grpSp>
      <p:grpSp>
        <p:nvGrpSpPr>
          <p:cNvPr id="10" name="组合 78"/>
          <p:cNvGrpSpPr>
            <a:grpSpLocks/>
          </p:cNvGrpSpPr>
          <p:nvPr/>
        </p:nvGrpSpPr>
        <p:grpSpPr bwMode="auto">
          <a:xfrm>
            <a:off x="891823" y="2581647"/>
            <a:ext cx="5734425" cy="932563"/>
            <a:chOff x="159612" y="5147972"/>
            <a:chExt cx="6153899" cy="1866248"/>
          </a:xfrm>
        </p:grpSpPr>
        <p:sp>
          <p:nvSpPr>
            <p:cNvPr id="11" name="文本框 34"/>
            <p:cNvSpPr txBox="1">
              <a:spLocks noChangeArrowheads="1"/>
            </p:cNvSpPr>
            <p:nvPr/>
          </p:nvSpPr>
          <p:spPr bwMode="auto">
            <a:xfrm>
              <a:off x="159612" y="5495967"/>
              <a:ext cx="1364439" cy="1170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rPr>
                <a:t>03</a:t>
              </a:r>
              <a:endParaRPr kumimoji="0" lang="zh-CN" altLang="en-US" sz="32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endParaRPr>
            </a:p>
          </p:txBody>
        </p:sp>
        <p:cxnSp>
          <p:nvCxnSpPr>
            <p:cNvPr id="12" name="直接连接符 11"/>
            <p:cNvCxnSpPr/>
            <p:nvPr/>
          </p:nvCxnSpPr>
          <p:spPr bwMode="auto">
            <a:xfrm flipH="1">
              <a:off x="894336" y="5757068"/>
              <a:ext cx="396849" cy="648052"/>
            </a:xfrm>
            <a:prstGeom prst="line">
              <a:avLst/>
            </a:prstGeom>
            <a:noFill/>
            <a:ln w="6350" cap="flat" cmpd="sng" algn="ctr">
              <a:solidFill>
                <a:srgbClr val="FAAB1F"/>
              </a:solidFill>
              <a:prstDash val="solid"/>
              <a:miter lim="800000"/>
            </a:ln>
            <a:effectLst/>
          </p:spPr>
        </p:cxnSp>
        <p:sp>
          <p:nvSpPr>
            <p:cNvPr id="13" name="文本框 36"/>
            <p:cNvSpPr txBox="1">
              <a:spLocks noChangeArrowheads="1"/>
            </p:cNvSpPr>
            <p:nvPr/>
          </p:nvSpPr>
          <p:spPr bwMode="auto">
            <a:xfrm>
              <a:off x="1499777" y="5147972"/>
              <a:ext cx="4813734" cy="18662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可由合并企业弥补的被合并企业亏损的</a:t>
              </a:r>
              <a:r>
                <a:rPr lang="zh-CN" altLang="en-US" sz="1400" kern="0" dirty="0">
                  <a:solidFill>
                    <a:srgbClr val="FF0000"/>
                  </a:solidFill>
                  <a:latin typeface="微软雅黑" pitchFamily="34" charset="-122"/>
                  <a:ea typeface="微软雅黑" pitchFamily="34" charset="-122"/>
                  <a:sym typeface="Arial" pitchFamily="34" charset="0"/>
                </a:rPr>
                <a:t>限额</a:t>
              </a:r>
              <a:r>
                <a:rPr lang="en-US" altLang="zh-CN" sz="1400" kern="0" dirty="0">
                  <a:solidFill>
                    <a:srgbClr val="3F3F3F"/>
                  </a:solidFill>
                  <a:latin typeface="微软雅黑" pitchFamily="34" charset="-122"/>
                  <a:ea typeface="微软雅黑" pitchFamily="34" charset="-122"/>
                  <a:sym typeface="Arial" pitchFamily="34" charset="0"/>
                </a:rPr>
                <a:t>=</a:t>
              </a:r>
              <a:r>
                <a:rPr lang="zh-CN" altLang="en-US" sz="1400" kern="0" dirty="0">
                  <a:solidFill>
                    <a:srgbClr val="3F3F3F"/>
                  </a:solidFill>
                  <a:latin typeface="微软雅黑" pitchFamily="34" charset="-122"/>
                  <a:ea typeface="微软雅黑" pitchFamily="34" charset="-122"/>
                  <a:sym typeface="Arial" pitchFamily="34" charset="0"/>
                </a:rPr>
                <a:t>被合并企业净资产公允价值</a:t>
              </a:r>
              <a:r>
                <a:rPr lang="en-US" altLang="zh-CN" sz="1400" kern="0" dirty="0">
                  <a:solidFill>
                    <a:srgbClr val="3F3F3F"/>
                  </a:solidFill>
                  <a:latin typeface="微软雅黑" pitchFamily="34" charset="-122"/>
                  <a:ea typeface="微软雅黑" pitchFamily="34" charset="-122"/>
                  <a:sym typeface="Arial" pitchFamily="34" charset="0"/>
                </a:rPr>
                <a:t>×</a:t>
              </a:r>
              <a:r>
                <a:rPr lang="zh-CN" altLang="en-US" sz="1400" kern="0" dirty="0">
                  <a:solidFill>
                    <a:srgbClr val="3F3F3F"/>
                  </a:solidFill>
                  <a:latin typeface="微软雅黑" pitchFamily="34" charset="-122"/>
                  <a:ea typeface="微软雅黑" pitchFamily="34" charset="-122"/>
                  <a:sym typeface="Arial" pitchFamily="34" charset="0"/>
                </a:rPr>
                <a:t>截至合并业务发生当年年末国家发行的最长期限的国债利率。</a:t>
              </a:r>
              <a:endPar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endParaRPr>
            </a:p>
          </p:txBody>
        </p:sp>
      </p:grpSp>
      <p:sp>
        <p:nvSpPr>
          <p:cNvPr id="18" name="AutoShape 4"/>
          <p:cNvSpPr>
            <a:spLocks noChangeArrowheads="1"/>
          </p:cNvSpPr>
          <p:nvPr/>
        </p:nvSpPr>
        <p:spPr bwMode="gray">
          <a:xfrm>
            <a:off x="6588224" y="915566"/>
            <a:ext cx="2225575" cy="3537820"/>
          </a:xfrm>
          <a:prstGeom prst="roundRect">
            <a:avLst>
              <a:gd name="adj" fmla="val 10347"/>
            </a:avLst>
          </a:prstGeom>
          <a:blipFill>
            <a:blip r:embed="rId2" cstate="print"/>
            <a:stretch>
              <a:fillRect/>
            </a:stretch>
          </a:blipFill>
          <a:ln w="50800">
            <a:solidFill>
              <a:schemeClr val="bg1"/>
            </a:solidFill>
            <a:round/>
            <a:headEnd/>
            <a:tailEnd/>
          </a:ln>
          <a:effectLst>
            <a:outerShdw dist="107763" dir="8100000" algn="ctr" rotWithShape="0">
              <a:schemeClr val="bg1">
                <a:alpha val="50000"/>
              </a:schemeClr>
            </a:outerShdw>
          </a:effectLst>
        </p:spPr>
        <p:txBody>
          <a:bodyPr wrap="none" anchor="ctr"/>
          <a:lstStyle/>
          <a:p>
            <a:pPr fontAlgn="auto">
              <a:spcBef>
                <a:spcPts val="0"/>
              </a:spcBef>
              <a:spcAft>
                <a:spcPts val="0"/>
              </a:spcAft>
              <a:defRPr/>
            </a:pPr>
            <a:endParaRPr lang="zh-CN" altLang="en-US">
              <a:solidFill>
                <a:schemeClr val="bg1"/>
              </a:solidFill>
              <a:latin typeface="+mn-lt"/>
              <a:ea typeface="+mn-ea"/>
              <a:cs typeface="+mn-ea"/>
              <a:sym typeface="+mn-lt"/>
            </a:endParaRPr>
          </a:p>
        </p:txBody>
      </p:sp>
      <p:sp>
        <p:nvSpPr>
          <p:cNvPr id="33" name="矩形 32"/>
          <p:cNvSpPr>
            <a:spLocks noChangeArrowheads="1"/>
          </p:cNvSpPr>
          <p:nvPr/>
        </p:nvSpPr>
        <p:spPr bwMode="auto">
          <a:xfrm>
            <a:off x="6779613" y="1339480"/>
            <a:ext cx="2034187"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企业合并，企业股东在该企业合并发生时取得的股权支付金额</a:t>
            </a:r>
            <a:r>
              <a:rPr lang="zh-CN" altLang="en-US" sz="1400" dirty="0">
                <a:solidFill>
                  <a:srgbClr val="FF0000"/>
                </a:solidFill>
                <a:latin typeface="微软雅黑" pitchFamily="34" charset="-122"/>
                <a:ea typeface="微软雅黑" pitchFamily="34" charset="-122"/>
                <a:sym typeface="Arial" pitchFamily="34" charset="0"/>
              </a:rPr>
              <a:t>不低于其交易支付总额的</a:t>
            </a:r>
            <a:r>
              <a:rPr lang="en-US" altLang="zh-CN" sz="1400" dirty="0">
                <a:solidFill>
                  <a:srgbClr val="FF0000"/>
                </a:solidFill>
                <a:latin typeface="微软雅黑" pitchFamily="34" charset="-122"/>
                <a:ea typeface="微软雅黑" pitchFamily="34" charset="-122"/>
                <a:sym typeface="Arial" pitchFamily="34" charset="0"/>
              </a:rPr>
              <a:t>85%</a:t>
            </a:r>
            <a:r>
              <a:rPr lang="zh-CN" altLang="en-US" sz="1400" dirty="0">
                <a:solidFill>
                  <a:schemeClr val="bg1"/>
                </a:solidFill>
                <a:latin typeface="微软雅黑" pitchFamily="34" charset="-122"/>
                <a:ea typeface="微软雅黑" pitchFamily="34" charset="-122"/>
                <a:sym typeface="Arial" pitchFamily="34" charset="0"/>
              </a:rPr>
              <a:t>，以及</a:t>
            </a:r>
            <a:r>
              <a:rPr lang="zh-CN" altLang="en-US" sz="1400" dirty="0">
                <a:solidFill>
                  <a:srgbClr val="FF0000"/>
                </a:solidFill>
                <a:latin typeface="微软雅黑" pitchFamily="34" charset="-122"/>
                <a:ea typeface="微软雅黑" pitchFamily="34" charset="-122"/>
                <a:sym typeface="Arial" pitchFamily="34" charset="0"/>
              </a:rPr>
              <a:t>同一控制下且不需要支付对价的企业合并</a:t>
            </a:r>
            <a:r>
              <a:rPr lang="zh-CN" altLang="en-US" sz="1400" dirty="0">
                <a:solidFill>
                  <a:schemeClr val="bg1"/>
                </a:solidFill>
                <a:latin typeface="微软雅黑" pitchFamily="34" charset="-122"/>
                <a:ea typeface="微软雅黑" pitchFamily="34" charset="-122"/>
                <a:sym typeface="Arial" pitchFamily="34" charset="0"/>
              </a:rPr>
              <a:t>，可以选择按以下规定处理：</a:t>
            </a:r>
            <a:endParaRPr lang="zh-CN" altLang="en-US" sz="1400" dirty="0">
              <a:solidFill>
                <a:srgbClr val="FF0000"/>
              </a:solidFill>
              <a:latin typeface="微软雅黑" pitchFamily="34" charset="-122"/>
              <a:ea typeface="微软雅黑" pitchFamily="34" charset="-122"/>
              <a:sym typeface="Arial" pitchFamily="34" charset="0"/>
            </a:endParaRPr>
          </a:p>
        </p:txBody>
      </p:sp>
      <p:grpSp>
        <p:nvGrpSpPr>
          <p:cNvPr id="36" name="组合 65"/>
          <p:cNvGrpSpPr>
            <a:grpSpLocks/>
          </p:cNvGrpSpPr>
          <p:nvPr/>
        </p:nvGrpSpPr>
        <p:grpSpPr bwMode="auto">
          <a:xfrm rot="385346">
            <a:off x="8233916" y="3898052"/>
            <a:ext cx="331168" cy="322147"/>
            <a:chOff x="8630632" y="1795974"/>
            <a:chExt cx="622925" cy="622925"/>
          </a:xfrm>
        </p:grpSpPr>
        <p:sp>
          <p:nvSpPr>
            <p:cNvPr id="37" name="Freeform 127"/>
            <p:cNvSpPr>
              <a:spLocks/>
            </p:cNvSpPr>
            <p:nvPr/>
          </p:nvSpPr>
          <p:spPr bwMode="auto">
            <a:xfrm>
              <a:off x="8630632" y="2189349"/>
              <a:ext cx="229550" cy="229550"/>
            </a:xfrm>
            <a:custGeom>
              <a:avLst/>
              <a:gdLst>
                <a:gd name="T0" fmla="*/ 2147483647 w 297"/>
                <a:gd name="T1" fmla="*/ 0 h 297"/>
                <a:gd name="T2" fmla="*/ 2147483647 w 297"/>
                <a:gd name="T3" fmla="*/ 2147483647 h 297"/>
                <a:gd name="T4" fmla="*/ 2147483647 w 297"/>
                <a:gd name="T5" fmla="*/ 2147483647 h 297"/>
                <a:gd name="T6" fmla="*/ 2147483647 w 297"/>
                <a:gd name="T7" fmla="*/ 2147483647 h 297"/>
                <a:gd name="T8" fmla="*/ 2147483647 w 297"/>
                <a:gd name="T9" fmla="*/ 2147483647 h 297"/>
                <a:gd name="T10" fmla="*/ 2147483647 w 297"/>
                <a:gd name="T11" fmla="*/ 2147483647 h 297"/>
                <a:gd name="T12" fmla="*/ 2147483647 w 297"/>
                <a:gd name="T13" fmla="*/ 0 h 297"/>
                <a:gd name="T14" fmla="*/ 0 60000 65536"/>
                <a:gd name="T15" fmla="*/ 0 60000 65536"/>
                <a:gd name="T16" fmla="*/ 0 60000 65536"/>
                <a:gd name="T17" fmla="*/ 0 60000 65536"/>
                <a:gd name="T18" fmla="*/ 0 60000 65536"/>
                <a:gd name="T19" fmla="*/ 0 60000 65536"/>
                <a:gd name="T20" fmla="*/ 0 60000 65536"/>
                <a:gd name="T21" fmla="*/ 0 w 297"/>
                <a:gd name="T22" fmla="*/ 0 h 297"/>
                <a:gd name="T23" fmla="*/ 297 w 297"/>
                <a:gd name="T24" fmla="*/ 297 h 29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97" h="297">
                  <a:moveTo>
                    <a:pt x="131" y="0"/>
                  </a:moveTo>
                  <a:cubicBezTo>
                    <a:pt x="80" y="52"/>
                    <a:pt x="80" y="52"/>
                    <a:pt x="80" y="52"/>
                  </a:cubicBezTo>
                  <a:cubicBezTo>
                    <a:pt x="3" y="282"/>
                    <a:pt x="3" y="282"/>
                    <a:pt x="3" y="282"/>
                  </a:cubicBezTo>
                  <a:cubicBezTo>
                    <a:pt x="0" y="291"/>
                    <a:pt x="6" y="297"/>
                    <a:pt x="15" y="294"/>
                  </a:cubicBezTo>
                  <a:cubicBezTo>
                    <a:pt x="245" y="217"/>
                    <a:pt x="245" y="217"/>
                    <a:pt x="245" y="217"/>
                  </a:cubicBezTo>
                  <a:cubicBezTo>
                    <a:pt x="297" y="166"/>
                    <a:pt x="297" y="166"/>
                    <a:pt x="297" y="166"/>
                  </a:cubicBezTo>
                  <a:lnTo>
                    <a:pt x="131" y="0"/>
                  </a:lnTo>
                  <a:close/>
                </a:path>
              </a:pathLst>
            </a:custGeom>
            <a:solidFill>
              <a:srgbClr val="FFE29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8" name="Freeform 128"/>
            <p:cNvSpPr>
              <a:spLocks/>
            </p:cNvSpPr>
            <p:nvPr/>
          </p:nvSpPr>
          <p:spPr bwMode="auto">
            <a:xfrm>
              <a:off x="9066516" y="1795974"/>
              <a:ext cx="187041" cy="187041"/>
            </a:xfrm>
            <a:custGeom>
              <a:avLst/>
              <a:gdLst>
                <a:gd name="T0" fmla="*/ 2147483647 w 242"/>
                <a:gd name="T1" fmla="*/ 2147483647 h 242"/>
                <a:gd name="T2" fmla="*/ 0 w 242"/>
                <a:gd name="T3" fmla="*/ 2147483647 h 242"/>
                <a:gd name="T4" fmla="*/ 2147483647 w 242"/>
                <a:gd name="T5" fmla="*/ 2147483647 h 242"/>
                <a:gd name="T6" fmla="*/ 2147483647 w 242"/>
                <a:gd name="T7" fmla="*/ 2147483647 h 242"/>
                <a:gd name="T8" fmla="*/ 2147483647 w 242"/>
                <a:gd name="T9" fmla="*/ 2147483647 h 242"/>
                <a:gd name="T10" fmla="*/ 2147483647 w 242"/>
                <a:gd name="T11" fmla="*/ 2147483647 h 242"/>
                <a:gd name="T12" fmla="*/ 2147483647 w 242"/>
                <a:gd name="T13" fmla="*/ 2147483647 h 242"/>
                <a:gd name="T14" fmla="*/ 0 60000 65536"/>
                <a:gd name="T15" fmla="*/ 0 60000 65536"/>
                <a:gd name="T16" fmla="*/ 0 60000 65536"/>
                <a:gd name="T17" fmla="*/ 0 60000 65536"/>
                <a:gd name="T18" fmla="*/ 0 60000 65536"/>
                <a:gd name="T19" fmla="*/ 0 60000 65536"/>
                <a:gd name="T20" fmla="*/ 0 60000 65536"/>
                <a:gd name="T21" fmla="*/ 0 w 242"/>
                <a:gd name="T22" fmla="*/ 0 h 242"/>
                <a:gd name="T23" fmla="*/ 242 w 242"/>
                <a:gd name="T24" fmla="*/ 242 h 24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42" h="242">
                  <a:moveTo>
                    <a:pt x="165" y="242"/>
                  </a:moveTo>
                  <a:cubicBezTo>
                    <a:pt x="0" y="77"/>
                    <a:pt x="0" y="77"/>
                    <a:pt x="0" y="77"/>
                  </a:cubicBezTo>
                  <a:cubicBezTo>
                    <a:pt x="60" y="17"/>
                    <a:pt x="60" y="17"/>
                    <a:pt x="60" y="17"/>
                  </a:cubicBezTo>
                  <a:cubicBezTo>
                    <a:pt x="77" y="0"/>
                    <a:pt x="104" y="0"/>
                    <a:pt x="121" y="17"/>
                  </a:cubicBezTo>
                  <a:cubicBezTo>
                    <a:pt x="225" y="121"/>
                    <a:pt x="225" y="121"/>
                    <a:pt x="225" y="121"/>
                  </a:cubicBezTo>
                  <a:cubicBezTo>
                    <a:pt x="242" y="138"/>
                    <a:pt x="242" y="165"/>
                    <a:pt x="225" y="182"/>
                  </a:cubicBezTo>
                  <a:lnTo>
                    <a:pt x="165" y="242"/>
                  </a:lnTo>
                  <a:close/>
                </a:path>
              </a:pathLst>
            </a:custGeom>
            <a:solidFill>
              <a:srgbClr val="3CAED6"/>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9" name="Freeform 129"/>
            <p:cNvSpPr>
              <a:spLocks/>
            </p:cNvSpPr>
            <p:nvPr/>
          </p:nvSpPr>
          <p:spPr bwMode="auto">
            <a:xfrm>
              <a:off x="9022372" y="1847966"/>
              <a:ext cx="179193" cy="179193"/>
            </a:xfrm>
            <a:custGeom>
              <a:avLst/>
              <a:gdLst>
                <a:gd name="T0" fmla="*/ 2147483647 w 548"/>
                <a:gd name="T1" fmla="*/ 2147483647 h 548"/>
                <a:gd name="T2" fmla="*/ 0 w 548"/>
                <a:gd name="T3" fmla="*/ 2147483647 h 548"/>
                <a:gd name="T4" fmla="*/ 2147483647 w 548"/>
                <a:gd name="T5" fmla="*/ 0 h 548"/>
                <a:gd name="T6" fmla="*/ 2147483647 w 548"/>
                <a:gd name="T7" fmla="*/ 2147483647 h 548"/>
                <a:gd name="T8" fmla="*/ 2147483647 w 548"/>
                <a:gd name="T9" fmla="*/ 2147483647 h 548"/>
                <a:gd name="T10" fmla="*/ 0 60000 65536"/>
                <a:gd name="T11" fmla="*/ 0 60000 65536"/>
                <a:gd name="T12" fmla="*/ 0 60000 65536"/>
                <a:gd name="T13" fmla="*/ 0 60000 65536"/>
                <a:gd name="T14" fmla="*/ 0 60000 65536"/>
                <a:gd name="T15" fmla="*/ 0 w 548"/>
                <a:gd name="T16" fmla="*/ 0 h 548"/>
                <a:gd name="T17" fmla="*/ 548 w 548"/>
                <a:gd name="T18" fmla="*/ 548 h 548"/>
              </a:gdLst>
              <a:ahLst/>
              <a:cxnLst>
                <a:cxn ang="T10">
                  <a:pos x="T0" y="T1"/>
                </a:cxn>
                <a:cxn ang="T11">
                  <a:pos x="T2" y="T3"/>
                </a:cxn>
                <a:cxn ang="T12">
                  <a:pos x="T4" y="T5"/>
                </a:cxn>
                <a:cxn ang="T13">
                  <a:pos x="T6" y="T7"/>
                </a:cxn>
                <a:cxn ang="T14">
                  <a:pos x="T8" y="T9"/>
                </a:cxn>
              </a:cxnLst>
              <a:rect l="T15" t="T16" r="T17" b="T18"/>
              <a:pathLst>
                <a:path w="548" h="548">
                  <a:moveTo>
                    <a:pt x="392" y="548"/>
                  </a:moveTo>
                  <a:lnTo>
                    <a:pt x="0" y="156"/>
                  </a:lnTo>
                  <a:lnTo>
                    <a:pt x="158" y="0"/>
                  </a:lnTo>
                  <a:lnTo>
                    <a:pt x="548" y="389"/>
                  </a:lnTo>
                  <a:lnTo>
                    <a:pt x="392" y="548"/>
                  </a:lnTo>
                  <a:close/>
                </a:path>
              </a:pathLst>
            </a:custGeom>
            <a:solidFill>
              <a:srgbClr val="DBDBDB"/>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0" name="Freeform 130"/>
            <p:cNvSpPr>
              <a:spLocks/>
            </p:cNvSpPr>
            <p:nvPr/>
          </p:nvSpPr>
          <p:spPr bwMode="auto">
            <a:xfrm>
              <a:off x="8692434" y="1896689"/>
              <a:ext cx="460409" cy="460409"/>
            </a:xfrm>
            <a:custGeom>
              <a:avLst/>
              <a:gdLst>
                <a:gd name="T0" fmla="*/ 2147483647 w 1408"/>
                <a:gd name="T1" fmla="*/ 0 h 1408"/>
                <a:gd name="T2" fmla="*/ 0 w 1408"/>
                <a:gd name="T3" fmla="*/ 2147483647 h 1408"/>
                <a:gd name="T4" fmla="*/ 2147483647 w 1408"/>
                <a:gd name="T5" fmla="*/ 2147483647 h 1408"/>
                <a:gd name="T6" fmla="*/ 2147483647 w 1408"/>
                <a:gd name="T7" fmla="*/ 2147483647 h 1408"/>
                <a:gd name="T8" fmla="*/ 2147483647 w 1408"/>
                <a:gd name="T9" fmla="*/ 2147483647 h 1408"/>
                <a:gd name="T10" fmla="*/ 2147483647 w 1408"/>
                <a:gd name="T11" fmla="*/ 2147483647 h 1408"/>
                <a:gd name="T12" fmla="*/ 2147483647 w 1408"/>
                <a:gd name="T13" fmla="*/ 2147483647 h 1408"/>
                <a:gd name="T14" fmla="*/ 2147483647 w 1408"/>
                <a:gd name="T15" fmla="*/ 0 h 1408"/>
                <a:gd name="T16" fmla="*/ 0 60000 65536"/>
                <a:gd name="T17" fmla="*/ 0 60000 65536"/>
                <a:gd name="T18" fmla="*/ 0 60000 65536"/>
                <a:gd name="T19" fmla="*/ 0 60000 65536"/>
                <a:gd name="T20" fmla="*/ 0 60000 65536"/>
                <a:gd name="T21" fmla="*/ 0 60000 65536"/>
                <a:gd name="T22" fmla="*/ 0 60000 65536"/>
                <a:gd name="T23" fmla="*/ 0 60000 65536"/>
                <a:gd name="T24" fmla="*/ 0 w 1408"/>
                <a:gd name="T25" fmla="*/ 0 h 1408"/>
                <a:gd name="T26" fmla="*/ 1408 w 1408"/>
                <a:gd name="T27" fmla="*/ 1408 h 14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08" h="1408">
                  <a:moveTo>
                    <a:pt x="1016" y="0"/>
                  </a:moveTo>
                  <a:lnTo>
                    <a:pt x="0" y="1018"/>
                  </a:lnTo>
                  <a:lnTo>
                    <a:pt x="208" y="1004"/>
                  </a:lnTo>
                  <a:lnTo>
                    <a:pt x="196" y="1212"/>
                  </a:lnTo>
                  <a:lnTo>
                    <a:pt x="404" y="1200"/>
                  </a:lnTo>
                  <a:lnTo>
                    <a:pt x="390" y="1408"/>
                  </a:lnTo>
                  <a:lnTo>
                    <a:pt x="1408" y="392"/>
                  </a:lnTo>
                  <a:lnTo>
                    <a:pt x="1016" y="0"/>
                  </a:lnTo>
                  <a:close/>
                </a:path>
              </a:pathLst>
            </a:custGeom>
            <a:solidFill>
              <a:srgbClr val="F8B14E"/>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1" name="Freeform 131"/>
            <p:cNvSpPr>
              <a:spLocks/>
            </p:cNvSpPr>
            <p:nvPr/>
          </p:nvSpPr>
          <p:spPr bwMode="auto">
            <a:xfrm>
              <a:off x="8692434" y="1896689"/>
              <a:ext cx="364926" cy="332881"/>
            </a:xfrm>
            <a:custGeom>
              <a:avLst/>
              <a:gdLst>
                <a:gd name="T0" fmla="*/ 2147483647 w 1116"/>
                <a:gd name="T1" fmla="*/ 2147483647 h 1018"/>
                <a:gd name="T2" fmla="*/ 2147483647 w 1116"/>
                <a:gd name="T3" fmla="*/ 0 h 1018"/>
                <a:gd name="T4" fmla="*/ 0 w 1116"/>
                <a:gd name="T5" fmla="*/ 2147483647 h 1018"/>
                <a:gd name="T6" fmla="*/ 2147483647 w 1116"/>
                <a:gd name="T7" fmla="*/ 2147483647 h 1018"/>
                <a:gd name="T8" fmla="*/ 2147483647 w 1116"/>
                <a:gd name="T9" fmla="*/ 2147483647 h 1018"/>
                <a:gd name="T10" fmla="*/ 0 60000 65536"/>
                <a:gd name="T11" fmla="*/ 0 60000 65536"/>
                <a:gd name="T12" fmla="*/ 0 60000 65536"/>
                <a:gd name="T13" fmla="*/ 0 60000 65536"/>
                <a:gd name="T14" fmla="*/ 0 60000 65536"/>
                <a:gd name="T15" fmla="*/ 0 w 1116"/>
                <a:gd name="T16" fmla="*/ 0 h 1018"/>
                <a:gd name="T17" fmla="*/ 1116 w 1116"/>
                <a:gd name="T18" fmla="*/ 1018 h 1018"/>
              </a:gdLst>
              <a:ahLst/>
              <a:cxnLst>
                <a:cxn ang="T10">
                  <a:pos x="T0" y="T1"/>
                </a:cxn>
                <a:cxn ang="T11">
                  <a:pos x="T2" y="T3"/>
                </a:cxn>
                <a:cxn ang="T12">
                  <a:pos x="T4" y="T5"/>
                </a:cxn>
                <a:cxn ang="T13">
                  <a:pos x="T6" y="T7"/>
                </a:cxn>
                <a:cxn ang="T14">
                  <a:pos x="T8" y="T9"/>
                </a:cxn>
              </a:cxnLst>
              <a:rect l="T15" t="T16" r="T17" b="T18"/>
              <a:pathLst>
                <a:path w="1116" h="1018">
                  <a:moveTo>
                    <a:pt x="1116" y="99"/>
                  </a:moveTo>
                  <a:lnTo>
                    <a:pt x="1016" y="0"/>
                  </a:lnTo>
                  <a:lnTo>
                    <a:pt x="0" y="1018"/>
                  </a:lnTo>
                  <a:lnTo>
                    <a:pt x="208" y="1004"/>
                  </a:lnTo>
                  <a:lnTo>
                    <a:pt x="1116" y="99"/>
                  </a:lnTo>
                  <a:close/>
                </a:path>
              </a:pathLst>
            </a:custGeom>
            <a:solidFill>
              <a:srgbClr val="FFD06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2" name="Freeform 132"/>
            <p:cNvSpPr>
              <a:spLocks/>
            </p:cNvSpPr>
            <p:nvPr/>
          </p:nvSpPr>
          <p:spPr bwMode="auto">
            <a:xfrm>
              <a:off x="8819962" y="1992171"/>
              <a:ext cx="332881" cy="364926"/>
            </a:xfrm>
            <a:custGeom>
              <a:avLst/>
              <a:gdLst>
                <a:gd name="T0" fmla="*/ 2147483647 w 1018"/>
                <a:gd name="T1" fmla="*/ 0 h 1116"/>
                <a:gd name="T2" fmla="*/ 2147483647 w 1018"/>
                <a:gd name="T3" fmla="*/ 2147483647 h 1116"/>
                <a:gd name="T4" fmla="*/ 0 w 1018"/>
                <a:gd name="T5" fmla="*/ 2147483647 h 1116"/>
                <a:gd name="T6" fmla="*/ 2147483647 w 1018"/>
                <a:gd name="T7" fmla="*/ 2147483647 h 1116"/>
                <a:gd name="T8" fmla="*/ 2147483647 w 1018"/>
                <a:gd name="T9" fmla="*/ 0 h 1116"/>
                <a:gd name="T10" fmla="*/ 0 60000 65536"/>
                <a:gd name="T11" fmla="*/ 0 60000 65536"/>
                <a:gd name="T12" fmla="*/ 0 60000 65536"/>
                <a:gd name="T13" fmla="*/ 0 60000 65536"/>
                <a:gd name="T14" fmla="*/ 0 60000 65536"/>
                <a:gd name="T15" fmla="*/ 0 w 1018"/>
                <a:gd name="T16" fmla="*/ 0 h 1116"/>
                <a:gd name="T17" fmla="*/ 1018 w 1018"/>
                <a:gd name="T18" fmla="*/ 1116 h 1116"/>
              </a:gdLst>
              <a:ahLst/>
              <a:cxnLst>
                <a:cxn ang="T10">
                  <a:pos x="T0" y="T1"/>
                </a:cxn>
                <a:cxn ang="T11">
                  <a:pos x="T2" y="T3"/>
                </a:cxn>
                <a:cxn ang="T12">
                  <a:pos x="T4" y="T5"/>
                </a:cxn>
                <a:cxn ang="T13">
                  <a:pos x="T6" y="T7"/>
                </a:cxn>
                <a:cxn ang="T14">
                  <a:pos x="T8" y="T9"/>
                </a:cxn>
              </a:cxnLst>
              <a:rect l="T15" t="T16" r="T17" b="T18"/>
              <a:pathLst>
                <a:path w="1018" h="1116">
                  <a:moveTo>
                    <a:pt x="919" y="0"/>
                  </a:moveTo>
                  <a:lnTo>
                    <a:pt x="1018" y="100"/>
                  </a:lnTo>
                  <a:lnTo>
                    <a:pt x="0" y="1116"/>
                  </a:lnTo>
                  <a:lnTo>
                    <a:pt x="14" y="908"/>
                  </a:lnTo>
                  <a:lnTo>
                    <a:pt x="919" y="0"/>
                  </a:lnTo>
                  <a:close/>
                </a:path>
              </a:pathLst>
            </a:custGeom>
            <a:solidFill>
              <a:srgbClr val="C9814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3" name="Freeform 133"/>
            <p:cNvSpPr>
              <a:spLocks/>
            </p:cNvSpPr>
            <p:nvPr/>
          </p:nvSpPr>
          <p:spPr bwMode="auto">
            <a:xfrm>
              <a:off x="8630632" y="2349903"/>
              <a:ext cx="68996" cy="68996"/>
            </a:xfrm>
            <a:custGeom>
              <a:avLst/>
              <a:gdLst>
                <a:gd name="T0" fmla="*/ 2147483647 w 89"/>
                <a:gd name="T1" fmla="*/ 0 h 89"/>
                <a:gd name="T2" fmla="*/ 2147483647 w 89"/>
                <a:gd name="T3" fmla="*/ 2147483647 h 89"/>
                <a:gd name="T4" fmla="*/ 2147483647 w 89"/>
                <a:gd name="T5" fmla="*/ 2147483647 h 89"/>
                <a:gd name="T6" fmla="*/ 2147483647 w 89"/>
                <a:gd name="T7" fmla="*/ 2147483647 h 89"/>
                <a:gd name="T8" fmla="*/ 2147483647 w 89"/>
                <a:gd name="T9" fmla="*/ 2147483647 h 89"/>
                <a:gd name="T10" fmla="*/ 2147483647 w 89"/>
                <a:gd name="T11" fmla="*/ 0 h 89"/>
                <a:gd name="T12" fmla="*/ 0 60000 65536"/>
                <a:gd name="T13" fmla="*/ 0 60000 65536"/>
                <a:gd name="T14" fmla="*/ 0 60000 65536"/>
                <a:gd name="T15" fmla="*/ 0 60000 65536"/>
                <a:gd name="T16" fmla="*/ 0 60000 65536"/>
                <a:gd name="T17" fmla="*/ 0 60000 65536"/>
                <a:gd name="T18" fmla="*/ 0 w 89"/>
                <a:gd name="T19" fmla="*/ 0 h 89"/>
                <a:gd name="T20" fmla="*/ 89 w 89"/>
                <a:gd name="T21" fmla="*/ 89 h 89"/>
              </a:gdLst>
              <a:ahLst/>
              <a:cxnLst>
                <a:cxn ang="T12">
                  <a:pos x="T0" y="T1"/>
                </a:cxn>
                <a:cxn ang="T13">
                  <a:pos x="T2" y="T3"/>
                </a:cxn>
                <a:cxn ang="T14">
                  <a:pos x="T4" y="T5"/>
                </a:cxn>
                <a:cxn ang="T15">
                  <a:pos x="T6" y="T7"/>
                </a:cxn>
                <a:cxn ang="T16">
                  <a:pos x="T8" y="T9"/>
                </a:cxn>
                <a:cxn ang="T17">
                  <a:pos x="T10" y="T11"/>
                </a:cxn>
              </a:cxnLst>
              <a:rect l="T18" t="T19" r="T20" b="T21"/>
              <a:pathLst>
                <a:path w="89" h="89">
                  <a:moveTo>
                    <a:pt x="27" y="0"/>
                  </a:moveTo>
                  <a:cubicBezTo>
                    <a:pt x="3" y="74"/>
                    <a:pt x="3" y="74"/>
                    <a:pt x="3" y="74"/>
                  </a:cubicBezTo>
                  <a:cubicBezTo>
                    <a:pt x="0" y="83"/>
                    <a:pt x="6" y="89"/>
                    <a:pt x="15" y="86"/>
                  </a:cubicBezTo>
                  <a:cubicBezTo>
                    <a:pt x="89" y="62"/>
                    <a:pt x="89" y="62"/>
                    <a:pt x="89" y="62"/>
                  </a:cubicBezTo>
                  <a:cubicBezTo>
                    <a:pt x="84" y="47"/>
                    <a:pt x="77" y="34"/>
                    <a:pt x="66" y="23"/>
                  </a:cubicBezTo>
                  <a:cubicBezTo>
                    <a:pt x="55" y="12"/>
                    <a:pt x="42" y="5"/>
                    <a:pt x="27" y="0"/>
                  </a:cubicBezTo>
                  <a:close/>
                </a:path>
              </a:pathLst>
            </a:custGeom>
            <a:solidFill>
              <a:srgbClr val="00000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企业合并</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a:latin typeface="+mj-lt"/>
                <a:ea typeface="Arial Unicode MS" panose="020B0604020202020204" pitchFamily="34" charset="-122"/>
                <a:cs typeface="Arial Unicode MS" panose="020B0604020202020204" pitchFamily="34" charset="-122"/>
              </a:rPr>
              <a:t>四</a:t>
            </a:r>
          </a:p>
        </p:txBody>
      </p:sp>
      <p:grpSp>
        <p:nvGrpSpPr>
          <p:cNvPr id="29" name="组合 78"/>
          <p:cNvGrpSpPr>
            <a:grpSpLocks/>
          </p:cNvGrpSpPr>
          <p:nvPr/>
        </p:nvGrpSpPr>
        <p:grpSpPr bwMode="auto">
          <a:xfrm>
            <a:off x="951871" y="3566078"/>
            <a:ext cx="5708361" cy="652486"/>
            <a:chOff x="167949" y="5282657"/>
            <a:chExt cx="6125928" cy="1305757"/>
          </a:xfrm>
        </p:grpSpPr>
        <p:sp>
          <p:nvSpPr>
            <p:cNvPr id="30" name="文本框 34"/>
            <p:cNvSpPr txBox="1">
              <a:spLocks noChangeArrowheads="1"/>
            </p:cNvSpPr>
            <p:nvPr/>
          </p:nvSpPr>
          <p:spPr bwMode="auto">
            <a:xfrm>
              <a:off x="167949" y="5288120"/>
              <a:ext cx="1364439" cy="1170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92D050"/>
                  </a:solidFill>
                  <a:effectLst/>
                  <a:uLnTx/>
                  <a:uFillTx/>
                  <a:latin typeface="微软雅黑" pitchFamily="34" charset="-122"/>
                  <a:ea typeface="微软雅黑" pitchFamily="34" charset="-122"/>
                </a:rPr>
                <a:t>04</a:t>
              </a:r>
              <a:endParaRPr kumimoji="0" lang="zh-CN" altLang="en-US" sz="3200" b="1" i="0" u="none" strike="noStrike" kern="0" cap="none" spc="0" normalizeH="0" baseline="0" noProof="0" dirty="0" smtClean="0">
                <a:ln>
                  <a:noFill/>
                </a:ln>
                <a:solidFill>
                  <a:srgbClr val="92D050"/>
                </a:solidFill>
                <a:effectLst/>
                <a:uLnTx/>
                <a:uFillTx/>
                <a:latin typeface="微软雅黑" pitchFamily="34" charset="-122"/>
                <a:ea typeface="微软雅黑" pitchFamily="34" charset="-122"/>
              </a:endParaRPr>
            </a:p>
          </p:txBody>
        </p:sp>
        <p:cxnSp>
          <p:nvCxnSpPr>
            <p:cNvPr id="31" name="直接连接符 30"/>
            <p:cNvCxnSpPr/>
            <p:nvPr/>
          </p:nvCxnSpPr>
          <p:spPr bwMode="auto">
            <a:xfrm flipH="1">
              <a:off x="864817" y="5591497"/>
              <a:ext cx="396849" cy="648052"/>
            </a:xfrm>
            <a:prstGeom prst="line">
              <a:avLst/>
            </a:prstGeom>
            <a:noFill/>
            <a:ln w="6350" cap="flat" cmpd="sng" algn="ctr">
              <a:solidFill>
                <a:srgbClr val="92D050"/>
              </a:solidFill>
              <a:prstDash val="solid"/>
              <a:miter lim="800000"/>
            </a:ln>
            <a:effectLst/>
          </p:spPr>
        </p:cxnSp>
        <p:sp>
          <p:nvSpPr>
            <p:cNvPr id="32" name="文本框 36"/>
            <p:cNvSpPr txBox="1">
              <a:spLocks noChangeArrowheads="1"/>
            </p:cNvSpPr>
            <p:nvPr/>
          </p:nvSpPr>
          <p:spPr bwMode="auto">
            <a:xfrm>
              <a:off x="1467947" y="5282657"/>
              <a:ext cx="4825930" cy="13057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被合并企业股东取得合并企业股权的计税基础，以其</a:t>
              </a:r>
              <a:r>
                <a:rPr lang="zh-CN" altLang="en-US" sz="1400" kern="0" dirty="0">
                  <a:solidFill>
                    <a:srgbClr val="FF0000"/>
                  </a:solidFill>
                  <a:latin typeface="微软雅黑" pitchFamily="34" charset="-122"/>
                  <a:ea typeface="微软雅黑" pitchFamily="34" charset="-122"/>
                  <a:sym typeface="Arial" pitchFamily="34" charset="0"/>
                </a:rPr>
                <a:t>原持有的被合并企业股权的计税基础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endParaRPr>
            </a:p>
          </p:txBody>
        </p:sp>
      </p:grpSp>
    </p:spTree>
    <p:extLst>
      <p:ext uri="{BB962C8B-B14F-4D97-AF65-F5344CB8AC3E}">
        <p14:creationId xmlns:p14="http://schemas.microsoft.com/office/powerpoint/2010/main" val="1536876912"/>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par>
                                <p:cTn id="17" presetID="29" presetClass="entr" presetSubtype="0" fill="hold" grpId="0" nodeType="withEffect">
                                  <p:stCondLst>
                                    <p:cond delay="0"/>
                                  </p:stCondLst>
                                  <p:childTnLst>
                                    <p:set>
                                      <p:cBhvr>
                                        <p:cTn id="18" dur="1" fill="hold">
                                          <p:stCondLst>
                                            <p:cond delay="0"/>
                                          </p:stCondLst>
                                        </p:cTn>
                                        <p:tgtEl>
                                          <p:spTgt spid="33"/>
                                        </p:tgtEl>
                                        <p:attrNameLst>
                                          <p:attrName>style.visibility</p:attrName>
                                        </p:attrNameLst>
                                      </p:cBhvr>
                                      <p:to>
                                        <p:strVal val="visible"/>
                                      </p:to>
                                    </p:set>
                                    <p:anim calcmode="lin" valueType="num">
                                      <p:cBhvr>
                                        <p:cTn id="19" dur="500" fill="hold"/>
                                        <p:tgtEl>
                                          <p:spTgt spid="33"/>
                                        </p:tgtEl>
                                        <p:attrNameLst>
                                          <p:attrName>ppt_x</p:attrName>
                                        </p:attrNameLst>
                                      </p:cBhvr>
                                      <p:tavLst>
                                        <p:tav tm="0">
                                          <p:val>
                                            <p:strVal val="#ppt_x-.2"/>
                                          </p:val>
                                        </p:tav>
                                        <p:tav tm="100000">
                                          <p:val>
                                            <p:strVal val="#ppt_x"/>
                                          </p:val>
                                        </p:tav>
                                      </p:tavLst>
                                    </p:anim>
                                    <p:anim calcmode="lin" valueType="num">
                                      <p:cBhvr>
                                        <p:cTn id="20" dur="500" fill="hold"/>
                                        <p:tgtEl>
                                          <p:spTgt spid="33"/>
                                        </p:tgtEl>
                                        <p:attrNameLst>
                                          <p:attrName>ppt_y</p:attrName>
                                        </p:attrNameLst>
                                      </p:cBhvr>
                                      <p:tavLst>
                                        <p:tav tm="0">
                                          <p:val>
                                            <p:strVal val="#ppt_y"/>
                                          </p:val>
                                        </p:tav>
                                        <p:tav tm="100000">
                                          <p:val>
                                            <p:strVal val="#ppt_y"/>
                                          </p:val>
                                        </p:tav>
                                      </p:tavLst>
                                    </p:anim>
                                    <p:animEffect transition="in" filter="wipe(right)" prLst="gradientSize: 0.1">
                                      <p:cBhvr>
                                        <p:cTn id="21" dur="500"/>
                                        <p:tgtEl>
                                          <p:spTgt spid="33"/>
                                        </p:tgtEl>
                                      </p:cBhvr>
                                    </p:animEffect>
                                  </p:childTnLst>
                                </p:cTn>
                              </p:par>
                              <p:par>
                                <p:cTn id="22" presetID="16" presetClass="entr" presetSubtype="42" fill="hold" grpId="0" nodeType="withEffect">
                                  <p:stCondLst>
                                    <p:cond delay="0"/>
                                  </p:stCondLst>
                                  <p:childTnLst>
                                    <p:set>
                                      <p:cBhvr>
                                        <p:cTn id="23" dur="1" fill="hold">
                                          <p:stCondLst>
                                            <p:cond delay="0"/>
                                          </p:stCondLst>
                                        </p:cTn>
                                        <p:tgtEl>
                                          <p:spTgt spid="18"/>
                                        </p:tgtEl>
                                        <p:attrNameLst>
                                          <p:attrName>style.visibility</p:attrName>
                                        </p:attrNameLst>
                                      </p:cBhvr>
                                      <p:to>
                                        <p:strVal val="visible"/>
                                      </p:to>
                                    </p:set>
                                    <p:animEffect transition="in" filter="barn(outHorizontal)">
                                      <p:cBhvr>
                                        <p:cTn id="24" dur="500"/>
                                        <p:tgtEl>
                                          <p:spTgt spid="18"/>
                                        </p:tgtEl>
                                      </p:cBhvr>
                                    </p:animEffect>
                                  </p:childTnLst>
                                </p:cTn>
                              </p:par>
                              <p:par>
                                <p:cTn id="25" presetID="2" presetClass="entr" presetSubtype="6" fill="hold" nodeType="withEffect">
                                  <p:stCondLst>
                                    <p:cond delay="0"/>
                                  </p:stCondLst>
                                  <p:childTnLst>
                                    <p:set>
                                      <p:cBhvr>
                                        <p:cTn id="26" dur="1" fill="hold">
                                          <p:stCondLst>
                                            <p:cond delay="0"/>
                                          </p:stCondLst>
                                        </p:cTn>
                                        <p:tgtEl>
                                          <p:spTgt spid="36"/>
                                        </p:tgtEl>
                                        <p:attrNameLst>
                                          <p:attrName>style.visibility</p:attrName>
                                        </p:attrNameLst>
                                      </p:cBhvr>
                                      <p:to>
                                        <p:strVal val="visible"/>
                                      </p:to>
                                    </p:set>
                                    <p:anim calcmode="lin" valueType="num">
                                      <p:cBhvr additive="base">
                                        <p:cTn id="27" dur="500" fill="hold"/>
                                        <p:tgtEl>
                                          <p:spTgt spid="36"/>
                                        </p:tgtEl>
                                        <p:attrNameLst>
                                          <p:attrName>ppt_x</p:attrName>
                                        </p:attrNameLst>
                                      </p:cBhvr>
                                      <p:tavLst>
                                        <p:tav tm="0">
                                          <p:val>
                                            <p:strVal val="1+#ppt_w/2"/>
                                          </p:val>
                                        </p:tav>
                                        <p:tav tm="100000">
                                          <p:val>
                                            <p:strVal val="#ppt_x"/>
                                          </p:val>
                                        </p:tav>
                                      </p:tavLst>
                                    </p:anim>
                                    <p:anim calcmode="lin" valueType="num">
                                      <p:cBhvr additive="base">
                                        <p:cTn id="28" dur="500" fill="hold"/>
                                        <p:tgtEl>
                                          <p:spTgt spid="36"/>
                                        </p:tgtEl>
                                        <p:attrNameLst>
                                          <p:attrName>ppt_y</p:attrName>
                                        </p:attrNameLst>
                                      </p:cBhvr>
                                      <p:tavLst>
                                        <p:tav tm="0">
                                          <p:val>
                                            <p:strVal val="1+#ppt_h/2"/>
                                          </p:val>
                                        </p:tav>
                                        <p:tav tm="100000">
                                          <p:val>
                                            <p:strVal val="#ppt_y"/>
                                          </p:val>
                                        </p:tav>
                                      </p:tavLst>
                                    </p:anim>
                                  </p:childTnLst>
                                </p:cTn>
                              </p:par>
                            </p:childTnLst>
                          </p:cTn>
                        </p:par>
                        <p:par>
                          <p:cTn id="29" fill="hold">
                            <p:stCondLst>
                              <p:cond delay="1500"/>
                            </p:stCondLst>
                            <p:childTnLst>
                              <p:par>
                                <p:cTn id="30" presetID="42" presetClass="entr" presetSubtype="0" fill="hold" nodeType="afterEffect">
                                  <p:stCondLst>
                                    <p:cond delay="15000"/>
                                  </p:stCondLst>
                                  <p:childTnLst>
                                    <p:set>
                                      <p:cBhvr>
                                        <p:cTn id="31" dur="1" fill="hold">
                                          <p:stCondLst>
                                            <p:cond delay="0"/>
                                          </p:stCondLst>
                                        </p:cTn>
                                        <p:tgtEl>
                                          <p:spTgt spid="2"/>
                                        </p:tgtEl>
                                        <p:attrNameLst>
                                          <p:attrName>style.visibility</p:attrName>
                                        </p:attrNameLst>
                                      </p:cBhvr>
                                      <p:to>
                                        <p:strVal val="visible"/>
                                      </p:to>
                                    </p:set>
                                    <p:animEffect transition="in" filter="fade">
                                      <p:cBhvr>
                                        <p:cTn id="32" dur="4250"/>
                                        <p:tgtEl>
                                          <p:spTgt spid="2"/>
                                        </p:tgtEl>
                                      </p:cBhvr>
                                    </p:animEffect>
                                    <p:anim calcmode="lin" valueType="num">
                                      <p:cBhvr>
                                        <p:cTn id="33" dur="4250" fill="hold"/>
                                        <p:tgtEl>
                                          <p:spTgt spid="2"/>
                                        </p:tgtEl>
                                        <p:attrNameLst>
                                          <p:attrName>ppt_x</p:attrName>
                                        </p:attrNameLst>
                                      </p:cBhvr>
                                      <p:tavLst>
                                        <p:tav tm="0">
                                          <p:val>
                                            <p:strVal val="#ppt_x"/>
                                          </p:val>
                                        </p:tav>
                                        <p:tav tm="100000">
                                          <p:val>
                                            <p:strVal val="#ppt_x"/>
                                          </p:val>
                                        </p:tav>
                                      </p:tavLst>
                                    </p:anim>
                                    <p:anim calcmode="lin" valueType="num">
                                      <p:cBhvr>
                                        <p:cTn id="34" dur="4250" fill="hold"/>
                                        <p:tgtEl>
                                          <p:spTgt spid="2"/>
                                        </p:tgtEl>
                                        <p:attrNameLst>
                                          <p:attrName>ppt_y</p:attrName>
                                        </p:attrNameLst>
                                      </p:cBhvr>
                                      <p:tavLst>
                                        <p:tav tm="0">
                                          <p:val>
                                            <p:strVal val="#ppt_y+.1"/>
                                          </p:val>
                                        </p:tav>
                                        <p:tav tm="100000">
                                          <p:val>
                                            <p:strVal val="#ppt_y"/>
                                          </p:val>
                                        </p:tav>
                                      </p:tavLst>
                                    </p:anim>
                                  </p:childTnLst>
                                </p:cTn>
                              </p:par>
                            </p:childTnLst>
                          </p:cTn>
                        </p:par>
                        <p:par>
                          <p:cTn id="35" fill="hold">
                            <p:stCondLst>
                              <p:cond delay="20750"/>
                            </p:stCondLst>
                            <p:childTnLst>
                              <p:par>
                                <p:cTn id="36" presetID="42" presetClass="entr" presetSubtype="0" fill="hold" nodeType="afterEffect">
                                  <p:stCondLst>
                                    <p:cond delay="3500"/>
                                  </p:stCondLst>
                                  <p:childTnLst>
                                    <p:set>
                                      <p:cBhvr>
                                        <p:cTn id="37" dur="1" fill="hold">
                                          <p:stCondLst>
                                            <p:cond delay="0"/>
                                          </p:stCondLst>
                                        </p:cTn>
                                        <p:tgtEl>
                                          <p:spTgt spid="6"/>
                                        </p:tgtEl>
                                        <p:attrNameLst>
                                          <p:attrName>style.visibility</p:attrName>
                                        </p:attrNameLst>
                                      </p:cBhvr>
                                      <p:to>
                                        <p:strVal val="visible"/>
                                      </p:to>
                                    </p:set>
                                    <p:animEffect transition="in" filter="fade">
                                      <p:cBhvr>
                                        <p:cTn id="38" dur="3000"/>
                                        <p:tgtEl>
                                          <p:spTgt spid="6"/>
                                        </p:tgtEl>
                                      </p:cBhvr>
                                    </p:animEffect>
                                    <p:anim calcmode="lin" valueType="num">
                                      <p:cBhvr>
                                        <p:cTn id="39" dur="3000" fill="hold"/>
                                        <p:tgtEl>
                                          <p:spTgt spid="6"/>
                                        </p:tgtEl>
                                        <p:attrNameLst>
                                          <p:attrName>ppt_x</p:attrName>
                                        </p:attrNameLst>
                                      </p:cBhvr>
                                      <p:tavLst>
                                        <p:tav tm="0">
                                          <p:val>
                                            <p:strVal val="#ppt_x"/>
                                          </p:val>
                                        </p:tav>
                                        <p:tav tm="100000">
                                          <p:val>
                                            <p:strVal val="#ppt_x"/>
                                          </p:val>
                                        </p:tav>
                                      </p:tavLst>
                                    </p:anim>
                                    <p:anim calcmode="lin" valueType="num">
                                      <p:cBhvr>
                                        <p:cTn id="40" dur="3000" fill="hold"/>
                                        <p:tgtEl>
                                          <p:spTgt spid="6"/>
                                        </p:tgtEl>
                                        <p:attrNameLst>
                                          <p:attrName>ppt_y</p:attrName>
                                        </p:attrNameLst>
                                      </p:cBhvr>
                                      <p:tavLst>
                                        <p:tav tm="0">
                                          <p:val>
                                            <p:strVal val="#ppt_y+.1"/>
                                          </p:val>
                                        </p:tav>
                                        <p:tav tm="100000">
                                          <p:val>
                                            <p:strVal val="#ppt_y"/>
                                          </p:val>
                                        </p:tav>
                                      </p:tavLst>
                                    </p:anim>
                                  </p:childTnLst>
                                </p:cTn>
                              </p:par>
                            </p:childTnLst>
                          </p:cTn>
                        </p:par>
                        <p:par>
                          <p:cTn id="41" fill="hold">
                            <p:stCondLst>
                              <p:cond delay="27250"/>
                            </p:stCondLst>
                            <p:childTnLst>
                              <p:par>
                                <p:cTn id="42" presetID="42" presetClass="entr" presetSubtype="0" fill="hold" nodeType="afterEffect">
                                  <p:stCondLst>
                                    <p:cond delay="2250"/>
                                  </p:stCondLst>
                                  <p:childTnLst>
                                    <p:set>
                                      <p:cBhvr>
                                        <p:cTn id="43" dur="1" fill="hold">
                                          <p:stCondLst>
                                            <p:cond delay="0"/>
                                          </p:stCondLst>
                                        </p:cTn>
                                        <p:tgtEl>
                                          <p:spTgt spid="10"/>
                                        </p:tgtEl>
                                        <p:attrNameLst>
                                          <p:attrName>style.visibility</p:attrName>
                                        </p:attrNameLst>
                                      </p:cBhvr>
                                      <p:to>
                                        <p:strVal val="visible"/>
                                      </p:to>
                                    </p:set>
                                    <p:animEffect transition="in" filter="fade">
                                      <p:cBhvr>
                                        <p:cTn id="44" dur="7000"/>
                                        <p:tgtEl>
                                          <p:spTgt spid="10"/>
                                        </p:tgtEl>
                                      </p:cBhvr>
                                    </p:animEffect>
                                    <p:anim calcmode="lin" valueType="num">
                                      <p:cBhvr>
                                        <p:cTn id="45" dur="7000" fill="hold"/>
                                        <p:tgtEl>
                                          <p:spTgt spid="10"/>
                                        </p:tgtEl>
                                        <p:attrNameLst>
                                          <p:attrName>ppt_x</p:attrName>
                                        </p:attrNameLst>
                                      </p:cBhvr>
                                      <p:tavLst>
                                        <p:tav tm="0">
                                          <p:val>
                                            <p:strVal val="#ppt_x"/>
                                          </p:val>
                                        </p:tav>
                                        <p:tav tm="100000">
                                          <p:val>
                                            <p:strVal val="#ppt_x"/>
                                          </p:val>
                                        </p:tav>
                                      </p:tavLst>
                                    </p:anim>
                                    <p:anim calcmode="lin" valueType="num">
                                      <p:cBhvr>
                                        <p:cTn id="46" dur="7000" fill="hold"/>
                                        <p:tgtEl>
                                          <p:spTgt spid="10"/>
                                        </p:tgtEl>
                                        <p:attrNameLst>
                                          <p:attrName>ppt_y</p:attrName>
                                        </p:attrNameLst>
                                      </p:cBhvr>
                                      <p:tavLst>
                                        <p:tav tm="0">
                                          <p:val>
                                            <p:strVal val="#ppt_y+.1"/>
                                          </p:val>
                                        </p:tav>
                                        <p:tav tm="100000">
                                          <p:val>
                                            <p:strVal val="#ppt_y"/>
                                          </p:val>
                                        </p:tav>
                                      </p:tavLst>
                                    </p:anim>
                                  </p:childTnLst>
                                </p:cTn>
                              </p:par>
                            </p:childTnLst>
                          </p:cTn>
                        </p:par>
                        <p:par>
                          <p:cTn id="47" fill="hold">
                            <p:stCondLst>
                              <p:cond delay="36500"/>
                            </p:stCondLst>
                            <p:childTnLst>
                              <p:par>
                                <p:cTn id="48" presetID="42" presetClass="entr" presetSubtype="0" fill="hold" nodeType="afterEffect">
                                  <p:stCondLst>
                                    <p:cond delay="4000"/>
                                  </p:stCondLst>
                                  <p:childTnLst>
                                    <p:set>
                                      <p:cBhvr>
                                        <p:cTn id="49" dur="1" fill="hold">
                                          <p:stCondLst>
                                            <p:cond delay="0"/>
                                          </p:stCondLst>
                                        </p:cTn>
                                        <p:tgtEl>
                                          <p:spTgt spid="29"/>
                                        </p:tgtEl>
                                        <p:attrNameLst>
                                          <p:attrName>style.visibility</p:attrName>
                                        </p:attrNameLst>
                                      </p:cBhvr>
                                      <p:to>
                                        <p:strVal val="visible"/>
                                      </p:to>
                                    </p:set>
                                    <p:animEffect transition="in" filter="fade">
                                      <p:cBhvr>
                                        <p:cTn id="50" dur="2250"/>
                                        <p:tgtEl>
                                          <p:spTgt spid="29"/>
                                        </p:tgtEl>
                                      </p:cBhvr>
                                    </p:animEffect>
                                    <p:anim calcmode="lin" valueType="num">
                                      <p:cBhvr>
                                        <p:cTn id="51" dur="2250" fill="hold"/>
                                        <p:tgtEl>
                                          <p:spTgt spid="29"/>
                                        </p:tgtEl>
                                        <p:attrNameLst>
                                          <p:attrName>ppt_x</p:attrName>
                                        </p:attrNameLst>
                                      </p:cBhvr>
                                      <p:tavLst>
                                        <p:tav tm="0">
                                          <p:val>
                                            <p:strVal val="#ppt_x"/>
                                          </p:val>
                                        </p:tav>
                                        <p:tav tm="100000">
                                          <p:val>
                                            <p:strVal val="#ppt_x"/>
                                          </p:val>
                                        </p:tav>
                                      </p:tavLst>
                                    </p:anim>
                                    <p:anim calcmode="lin" valueType="num">
                                      <p:cBhvr>
                                        <p:cTn id="52" dur="2250" fill="hold"/>
                                        <p:tgtEl>
                                          <p:spTgt spid="2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33" grpId="0"/>
      <p:bldP spid="48" grpId="0" animBg="1"/>
      <p:bldP spid="14" grpId="0" animBg="1"/>
      <p:bldP spid="14" grpId="1"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99592" y="1319182"/>
            <a:ext cx="5328592" cy="696934"/>
            <a:chOff x="186611" y="1464908"/>
            <a:chExt cx="5878040" cy="1393664"/>
          </a:xfrm>
        </p:grpSpPr>
        <p:sp>
          <p:nvSpPr>
            <p:cNvPr id="3" name="文本框 40"/>
            <p:cNvSpPr txBox="1">
              <a:spLocks noChangeArrowheads="1"/>
            </p:cNvSpPr>
            <p:nvPr/>
          </p:nvSpPr>
          <p:spPr bwMode="auto">
            <a:xfrm>
              <a:off x="186611" y="1464908"/>
              <a:ext cx="1364439" cy="11693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rPr>
                <a:t>01</a:t>
              </a:r>
              <a:endParaRPr kumimoji="0" lang="zh-CN" altLang="en-US" sz="3200" b="1" i="0" u="none" strike="noStrike" kern="0" cap="none" spc="0" normalizeH="0" baseline="0" noProof="0" dirty="0" smtClean="0">
                <a:ln>
                  <a:noFill/>
                </a:ln>
                <a:solidFill>
                  <a:srgbClr val="7ACDEF"/>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1976B5"/>
              </a:solidFill>
              <a:prstDash val="solid"/>
              <a:miter lim="800000"/>
            </a:ln>
            <a:effectLst/>
          </p:spPr>
        </p:cxnSp>
        <p:sp>
          <p:nvSpPr>
            <p:cNvPr id="5" name="文本框 42"/>
            <p:cNvSpPr txBox="1">
              <a:spLocks noChangeArrowheads="1"/>
            </p:cNvSpPr>
            <p:nvPr/>
          </p:nvSpPr>
          <p:spPr bwMode="auto">
            <a:xfrm>
              <a:off x="1518796" y="1553791"/>
              <a:ext cx="4545855" cy="1304781"/>
            </a:xfrm>
            <a:prstGeom prst="rect">
              <a:avLst/>
            </a:prstGeom>
            <a:noFill/>
            <a:ln>
              <a:noFill/>
            </a:ln>
            <a:extLst/>
          </p:spPr>
          <p:txBody>
            <a:bodyPr wrap="square">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a:solidFill>
                    <a:srgbClr val="3F3F3F"/>
                  </a:solidFill>
                  <a:latin typeface="微软雅黑" pitchFamily="34" charset="-122"/>
                  <a:ea typeface="微软雅黑" pitchFamily="34" charset="-122"/>
                  <a:sym typeface="Arial" pitchFamily="34" charset="0"/>
                </a:rPr>
                <a:t>分立企业接受被分立企业资产和负债的计税基础，以被分立企业的</a:t>
              </a:r>
              <a:r>
                <a:rPr lang="zh-CN" altLang="en-US" sz="1400" kern="0" dirty="0">
                  <a:solidFill>
                    <a:srgbClr val="FF0000"/>
                  </a:solidFill>
                  <a:latin typeface="微软雅黑" pitchFamily="34" charset="-122"/>
                  <a:ea typeface="微软雅黑" pitchFamily="34" charset="-122"/>
                  <a:sym typeface="Arial" pitchFamily="34" charset="0"/>
                </a:rPr>
                <a:t>原有计税基础</a:t>
              </a:r>
              <a:r>
                <a:rPr lang="zh-CN" altLang="en-US" sz="1400" kern="0" dirty="0">
                  <a:solidFill>
                    <a:srgbClr val="3F3F3F"/>
                  </a:solidFill>
                  <a:latin typeface="微软雅黑" pitchFamily="34" charset="-122"/>
                  <a:ea typeface="微软雅黑" pitchFamily="34" charset="-122"/>
                  <a:sym typeface="Arial" pitchFamily="34" charset="0"/>
                </a:rPr>
                <a:t>确定。</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grpSp>
        <p:nvGrpSpPr>
          <p:cNvPr id="6" name="组合 77"/>
          <p:cNvGrpSpPr>
            <a:grpSpLocks/>
          </p:cNvGrpSpPr>
          <p:nvPr/>
        </p:nvGrpSpPr>
        <p:grpSpPr bwMode="auto">
          <a:xfrm>
            <a:off x="867625" y="2255500"/>
            <a:ext cx="5432567" cy="754610"/>
            <a:chOff x="121297" y="3087092"/>
            <a:chExt cx="6087722" cy="1508955"/>
          </a:xfrm>
        </p:grpSpPr>
        <p:sp>
          <p:nvSpPr>
            <p:cNvPr id="7" name="文本框 37"/>
            <p:cNvSpPr txBox="1">
              <a:spLocks noChangeArrowheads="1"/>
            </p:cNvSpPr>
            <p:nvPr/>
          </p:nvSpPr>
          <p:spPr bwMode="auto">
            <a:xfrm>
              <a:off x="121297" y="3087092"/>
              <a:ext cx="1364439" cy="11693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rPr>
                <a:t>02</a:t>
              </a:r>
              <a:endParaRPr kumimoji="0" lang="zh-CN" altLang="en-US" sz="3200" b="1" i="0" u="none" strike="noStrike" kern="0" cap="none" spc="0" normalizeH="0" baseline="0" noProof="0" dirty="0" smtClean="0">
                <a:ln>
                  <a:noFill/>
                </a:ln>
                <a:solidFill>
                  <a:srgbClr val="D94720"/>
                </a:solidFill>
                <a:effectLst/>
                <a:uLnTx/>
                <a:uFillTx/>
                <a:latin typeface="微软雅黑" pitchFamily="34" charset="-122"/>
                <a:ea typeface="微软雅黑" pitchFamily="34" charset="-122"/>
              </a:endParaRPr>
            </a:p>
          </p:txBody>
        </p:sp>
        <p:cxnSp>
          <p:nvCxnSpPr>
            <p:cNvPr id="8" name="直接连接符 7"/>
            <p:cNvCxnSpPr/>
            <p:nvPr/>
          </p:nvCxnSpPr>
          <p:spPr bwMode="auto">
            <a:xfrm flipH="1">
              <a:off x="854726" y="3579464"/>
              <a:ext cx="396877" cy="649136"/>
            </a:xfrm>
            <a:prstGeom prst="line">
              <a:avLst/>
            </a:prstGeom>
            <a:noFill/>
            <a:ln w="6350" cap="flat" cmpd="sng" algn="ctr">
              <a:solidFill>
                <a:srgbClr val="D94720"/>
              </a:solidFill>
              <a:prstDash val="solid"/>
              <a:miter lim="800000"/>
            </a:ln>
            <a:effectLst/>
          </p:spPr>
        </p:cxnSp>
        <p:sp>
          <p:nvSpPr>
            <p:cNvPr id="9" name="文本框 39"/>
            <p:cNvSpPr txBox="1">
              <a:spLocks noChangeArrowheads="1"/>
            </p:cNvSpPr>
            <p:nvPr/>
          </p:nvSpPr>
          <p:spPr bwMode="auto">
            <a:xfrm>
              <a:off x="1434073" y="3291304"/>
              <a:ext cx="4774946" cy="13047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被分立企业已分立出去资产相应的所得税事项由</a:t>
              </a:r>
              <a:r>
                <a:rPr lang="zh-CN" altLang="en-US" sz="1400" kern="0" dirty="0">
                  <a:solidFill>
                    <a:srgbClr val="FF0000"/>
                  </a:solidFill>
                  <a:latin typeface="微软雅黑" pitchFamily="34" charset="-122"/>
                  <a:ea typeface="微软雅黑" pitchFamily="34" charset="-122"/>
                  <a:sym typeface="Arial" pitchFamily="34" charset="0"/>
                </a:rPr>
                <a:t>分立企业承继</a:t>
              </a:r>
              <a:r>
                <a:rPr lang="zh-CN" altLang="en-US" sz="1400" kern="0" dirty="0">
                  <a:solidFill>
                    <a:srgbClr val="3F3F3F"/>
                  </a:solidFill>
                  <a:latin typeface="微软雅黑" pitchFamily="34" charset="-122"/>
                  <a:ea typeface="微软雅黑" pitchFamily="34" charset="-122"/>
                  <a:sym typeface="Arial" pitchFamily="34" charset="0"/>
                </a:rPr>
                <a:t>。</a:t>
              </a:r>
              <a:endParaRPr kumimoji="0" lang="zh-CN" altLang="en-US" sz="1400" i="0" u="none" strike="noStrike" kern="0" cap="none" spc="0" normalizeH="0" baseline="0" noProof="0" dirty="0" smtClean="0">
                <a:ln>
                  <a:noFill/>
                </a:ln>
                <a:solidFill>
                  <a:srgbClr val="3F3F3F"/>
                </a:solidFill>
                <a:effectLst/>
                <a:uLnTx/>
                <a:uFillTx/>
                <a:latin typeface="微软雅黑" pitchFamily="34" charset="-122"/>
                <a:ea typeface="微软雅黑" pitchFamily="34" charset="-122"/>
                <a:sym typeface="Arial" pitchFamily="34" charset="0"/>
              </a:endParaRPr>
            </a:p>
          </p:txBody>
        </p:sp>
      </p:grpSp>
      <p:grpSp>
        <p:nvGrpSpPr>
          <p:cNvPr id="10" name="组合 78"/>
          <p:cNvGrpSpPr>
            <a:grpSpLocks/>
          </p:cNvGrpSpPr>
          <p:nvPr/>
        </p:nvGrpSpPr>
        <p:grpSpPr bwMode="auto">
          <a:xfrm>
            <a:off x="891228" y="3175109"/>
            <a:ext cx="5287662" cy="932563"/>
            <a:chOff x="159612" y="5426457"/>
            <a:chExt cx="5674456" cy="1866248"/>
          </a:xfrm>
        </p:grpSpPr>
        <p:sp>
          <p:nvSpPr>
            <p:cNvPr id="11" name="文本框 34"/>
            <p:cNvSpPr txBox="1">
              <a:spLocks noChangeArrowheads="1"/>
            </p:cNvSpPr>
            <p:nvPr/>
          </p:nvSpPr>
          <p:spPr bwMode="auto">
            <a:xfrm>
              <a:off x="159612" y="5495967"/>
              <a:ext cx="1364439" cy="1170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rPr>
                <a:t>03</a:t>
              </a:r>
              <a:endParaRPr kumimoji="0" lang="zh-CN" altLang="en-US" sz="3200" b="1" i="0" u="none" strike="noStrike" kern="0" cap="none" spc="0" normalizeH="0" baseline="0" noProof="0" dirty="0" smtClean="0">
                <a:ln>
                  <a:noFill/>
                </a:ln>
                <a:solidFill>
                  <a:srgbClr val="FAAB1F"/>
                </a:solidFill>
                <a:effectLst/>
                <a:uLnTx/>
                <a:uFillTx/>
                <a:latin typeface="微软雅黑" pitchFamily="34" charset="-122"/>
                <a:ea typeface="微软雅黑" pitchFamily="34" charset="-122"/>
              </a:endParaRPr>
            </a:p>
          </p:txBody>
        </p:sp>
        <p:cxnSp>
          <p:nvCxnSpPr>
            <p:cNvPr id="12" name="直接连接符 11"/>
            <p:cNvCxnSpPr/>
            <p:nvPr/>
          </p:nvCxnSpPr>
          <p:spPr bwMode="auto">
            <a:xfrm flipH="1">
              <a:off x="894336" y="5757068"/>
              <a:ext cx="396849" cy="648052"/>
            </a:xfrm>
            <a:prstGeom prst="line">
              <a:avLst/>
            </a:prstGeom>
            <a:noFill/>
            <a:ln w="6350" cap="flat" cmpd="sng" algn="ctr">
              <a:solidFill>
                <a:srgbClr val="FAAB1F"/>
              </a:solidFill>
              <a:prstDash val="solid"/>
              <a:miter lim="800000"/>
            </a:ln>
            <a:effectLst/>
          </p:spPr>
        </p:cxnSp>
        <p:sp>
          <p:nvSpPr>
            <p:cNvPr id="13" name="文本框 36"/>
            <p:cNvSpPr txBox="1">
              <a:spLocks noChangeArrowheads="1"/>
            </p:cNvSpPr>
            <p:nvPr/>
          </p:nvSpPr>
          <p:spPr bwMode="auto">
            <a:xfrm>
              <a:off x="1391474" y="5426457"/>
              <a:ext cx="4442594" cy="18662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lvl="0" eaLnBrk="1" fontAlgn="base" hangingPunct="1">
                <a:lnSpc>
                  <a:spcPct val="130000"/>
                </a:lnSpc>
                <a:spcBef>
                  <a:spcPct val="0"/>
                </a:spcBef>
                <a:spcAft>
                  <a:spcPct val="0"/>
                </a:spcAft>
                <a:buNone/>
              </a:pPr>
              <a:r>
                <a:rPr lang="zh-CN" altLang="en-US" sz="1400" kern="0" dirty="0">
                  <a:solidFill>
                    <a:srgbClr val="3F3F3F"/>
                  </a:solidFill>
                  <a:latin typeface="微软雅黑" pitchFamily="34" charset="-122"/>
                  <a:ea typeface="微软雅黑" pitchFamily="34" charset="-122"/>
                  <a:sym typeface="Arial" pitchFamily="34" charset="0"/>
                </a:rPr>
                <a:t>被分立企业未超过法定弥补期限的亏损额可按分立资产占全部资产的比例进行分配，由</a:t>
              </a:r>
              <a:r>
                <a:rPr lang="zh-CN" altLang="en-US" sz="1400" kern="0" dirty="0">
                  <a:solidFill>
                    <a:srgbClr val="FF0000"/>
                  </a:solidFill>
                  <a:latin typeface="微软雅黑" pitchFamily="34" charset="-122"/>
                  <a:ea typeface="微软雅黑" pitchFamily="34" charset="-122"/>
                  <a:sym typeface="Arial" pitchFamily="34" charset="0"/>
                </a:rPr>
                <a:t>分立企业继续弥补</a:t>
              </a:r>
              <a:r>
                <a:rPr lang="zh-CN" altLang="en-US" sz="1400" kern="0" dirty="0">
                  <a:solidFill>
                    <a:srgbClr val="3F3F3F"/>
                  </a:solidFill>
                  <a:latin typeface="微软雅黑" pitchFamily="34" charset="-122"/>
                  <a:ea typeface="微软雅黑" pitchFamily="34" charset="-122"/>
                  <a:sym typeface="Arial" pitchFamily="34" charset="0"/>
                </a:rPr>
                <a:t>。</a:t>
              </a:r>
              <a:endParaRPr kumimoji="0" lang="zh-CN" altLang="en-US" sz="1400" i="0" u="none" strike="noStrike" kern="0" cap="none" spc="0" normalizeH="0" baseline="0" noProof="0" dirty="0" smtClean="0">
                <a:ln>
                  <a:noFill/>
                </a:ln>
                <a:solidFill>
                  <a:srgbClr val="FF0000"/>
                </a:solidFill>
                <a:effectLst/>
                <a:uLnTx/>
                <a:uFillTx/>
                <a:latin typeface="微软雅黑" pitchFamily="34" charset="-122"/>
                <a:ea typeface="微软雅黑" pitchFamily="34" charset="-122"/>
                <a:sym typeface="Arial" pitchFamily="34" charset="0"/>
              </a:endParaRPr>
            </a:p>
          </p:txBody>
        </p:sp>
      </p:grpSp>
      <p:sp>
        <p:nvSpPr>
          <p:cNvPr id="18" name="AutoShape 4"/>
          <p:cNvSpPr>
            <a:spLocks noChangeArrowheads="1"/>
          </p:cNvSpPr>
          <p:nvPr/>
        </p:nvSpPr>
        <p:spPr bwMode="gray">
          <a:xfrm>
            <a:off x="6178890" y="895030"/>
            <a:ext cx="2634909" cy="3537820"/>
          </a:xfrm>
          <a:prstGeom prst="roundRect">
            <a:avLst>
              <a:gd name="adj" fmla="val 10347"/>
            </a:avLst>
          </a:prstGeom>
          <a:blipFill>
            <a:blip r:embed="rId2" cstate="print"/>
            <a:stretch>
              <a:fillRect/>
            </a:stretch>
          </a:blipFill>
          <a:ln w="50800">
            <a:solidFill>
              <a:schemeClr val="bg1"/>
            </a:solidFill>
            <a:round/>
            <a:headEnd/>
            <a:tailEnd/>
          </a:ln>
          <a:effectLst>
            <a:outerShdw dist="107763" dir="8100000" algn="ctr" rotWithShape="0">
              <a:schemeClr val="bg1">
                <a:alpha val="50000"/>
              </a:schemeClr>
            </a:outerShdw>
          </a:effectLst>
        </p:spPr>
        <p:txBody>
          <a:bodyPr wrap="none" anchor="ctr"/>
          <a:lstStyle/>
          <a:p>
            <a:pPr fontAlgn="auto">
              <a:spcBef>
                <a:spcPts val="0"/>
              </a:spcBef>
              <a:spcAft>
                <a:spcPts val="0"/>
              </a:spcAft>
              <a:defRPr/>
            </a:pPr>
            <a:endParaRPr lang="zh-CN" altLang="en-US">
              <a:solidFill>
                <a:schemeClr val="bg1"/>
              </a:solidFill>
              <a:latin typeface="+mn-lt"/>
              <a:ea typeface="+mn-ea"/>
              <a:cs typeface="+mn-ea"/>
              <a:sym typeface="+mn-lt"/>
            </a:endParaRPr>
          </a:p>
        </p:txBody>
      </p:sp>
      <p:sp>
        <p:nvSpPr>
          <p:cNvPr id="33" name="矩形 32"/>
          <p:cNvSpPr>
            <a:spLocks noChangeArrowheads="1"/>
          </p:cNvSpPr>
          <p:nvPr/>
        </p:nvSpPr>
        <p:spPr bwMode="auto">
          <a:xfrm>
            <a:off x="6327968" y="1129091"/>
            <a:ext cx="2345904" cy="30008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50000"/>
              </a:lnSpc>
              <a:spcBef>
                <a:spcPct val="0"/>
              </a:spcBef>
              <a:buFontTx/>
              <a:buNone/>
            </a:pPr>
            <a:r>
              <a:rPr lang="zh-CN" altLang="en-US" sz="1400" dirty="0">
                <a:solidFill>
                  <a:schemeClr val="bg1"/>
                </a:solidFill>
                <a:latin typeface="微软雅黑" pitchFamily="34" charset="-122"/>
                <a:ea typeface="微软雅黑" pitchFamily="34" charset="-122"/>
                <a:sym typeface="Arial" pitchFamily="34" charset="0"/>
              </a:rPr>
              <a:t>企业分立，被分立企业所有股东按原持股比例取得分立企业的股权，分立企业和被分立企业均</a:t>
            </a:r>
            <a:r>
              <a:rPr lang="zh-CN" altLang="en-US" sz="1400" dirty="0">
                <a:solidFill>
                  <a:srgbClr val="FF0000"/>
                </a:solidFill>
                <a:latin typeface="微软雅黑" pitchFamily="34" charset="-122"/>
                <a:ea typeface="微软雅黑" pitchFamily="34" charset="-122"/>
                <a:sym typeface="Arial" pitchFamily="34" charset="0"/>
              </a:rPr>
              <a:t>不改变</a:t>
            </a:r>
            <a:r>
              <a:rPr lang="zh-CN" altLang="en-US" sz="1400" dirty="0">
                <a:solidFill>
                  <a:schemeClr val="bg1"/>
                </a:solidFill>
                <a:latin typeface="微软雅黑" pitchFamily="34" charset="-122"/>
                <a:ea typeface="微软雅黑" pitchFamily="34" charset="-122"/>
                <a:sym typeface="Arial" pitchFamily="34" charset="0"/>
              </a:rPr>
              <a:t>原来的实质经营活动，且被分立企业股东在该企业分立发生时取得的股权支付金额</a:t>
            </a:r>
            <a:r>
              <a:rPr lang="zh-CN" altLang="en-US" sz="1400" dirty="0">
                <a:solidFill>
                  <a:srgbClr val="FF0000"/>
                </a:solidFill>
                <a:latin typeface="微软雅黑" pitchFamily="34" charset="-122"/>
                <a:ea typeface="微软雅黑" pitchFamily="34" charset="-122"/>
                <a:sym typeface="Arial" pitchFamily="34" charset="0"/>
              </a:rPr>
              <a:t>不低于其交易支付总额的</a:t>
            </a:r>
            <a:r>
              <a:rPr lang="en-US" altLang="zh-CN" sz="1400" dirty="0">
                <a:solidFill>
                  <a:srgbClr val="FF0000"/>
                </a:solidFill>
                <a:latin typeface="微软雅黑" pitchFamily="34" charset="-122"/>
                <a:ea typeface="微软雅黑" pitchFamily="34" charset="-122"/>
                <a:sym typeface="Arial" pitchFamily="34" charset="0"/>
              </a:rPr>
              <a:t>85%</a:t>
            </a:r>
            <a:r>
              <a:rPr lang="zh-CN" altLang="en-US" sz="1400" dirty="0">
                <a:solidFill>
                  <a:schemeClr val="bg1"/>
                </a:solidFill>
                <a:latin typeface="微软雅黑" pitchFamily="34" charset="-122"/>
                <a:ea typeface="微软雅黑" pitchFamily="34" charset="-122"/>
                <a:sym typeface="Arial" pitchFamily="34" charset="0"/>
              </a:rPr>
              <a:t>，可以选择按以下规定处理：</a:t>
            </a:r>
            <a:endParaRPr lang="zh-CN" altLang="en-US" sz="1400" dirty="0">
              <a:solidFill>
                <a:srgbClr val="FF0000"/>
              </a:solidFill>
              <a:latin typeface="微软雅黑" pitchFamily="34" charset="-122"/>
              <a:ea typeface="微软雅黑" pitchFamily="34" charset="-122"/>
              <a:sym typeface="Arial" pitchFamily="34" charset="0"/>
            </a:endParaRPr>
          </a:p>
        </p:txBody>
      </p:sp>
      <p:grpSp>
        <p:nvGrpSpPr>
          <p:cNvPr id="36" name="组合 65"/>
          <p:cNvGrpSpPr>
            <a:grpSpLocks/>
          </p:cNvGrpSpPr>
          <p:nvPr/>
        </p:nvGrpSpPr>
        <p:grpSpPr bwMode="auto">
          <a:xfrm rot="385346">
            <a:off x="8233916" y="3898052"/>
            <a:ext cx="331168" cy="322147"/>
            <a:chOff x="8630632" y="1795974"/>
            <a:chExt cx="622925" cy="622925"/>
          </a:xfrm>
        </p:grpSpPr>
        <p:sp>
          <p:nvSpPr>
            <p:cNvPr id="37" name="Freeform 127"/>
            <p:cNvSpPr>
              <a:spLocks/>
            </p:cNvSpPr>
            <p:nvPr/>
          </p:nvSpPr>
          <p:spPr bwMode="auto">
            <a:xfrm>
              <a:off x="8630632" y="2189349"/>
              <a:ext cx="229550" cy="229550"/>
            </a:xfrm>
            <a:custGeom>
              <a:avLst/>
              <a:gdLst>
                <a:gd name="T0" fmla="*/ 2147483647 w 297"/>
                <a:gd name="T1" fmla="*/ 0 h 297"/>
                <a:gd name="T2" fmla="*/ 2147483647 w 297"/>
                <a:gd name="T3" fmla="*/ 2147483647 h 297"/>
                <a:gd name="T4" fmla="*/ 2147483647 w 297"/>
                <a:gd name="T5" fmla="*/ 2147483647 h 297"/>
                <a:gd name="T6" fmla="*/ 2147483647 w 297"/>
                <a:gd name="T7" fmla="*/ 2147483647 h 297"/>
                <a:gd name="T8" fmla="*/ 2147483647 w 297"/>
                <a:gd name="T9" fmla="*/ 2147483647 h 297"/>
                <a:gd name="T10" fmla="*/ 2147483647 w 297"/>
                <a:gd name="T11" fmla="*/ 2147483647 h 297"/>
                <a:gd name="T12" fmla="*/ 2147483647 w 297"/>
                <a:gd name="T13" fmla="*/ 0 h 297"/>
                <a:gd name="T14" fmla="*/ 0 60000 65536"/>
                <a:gd name="T15" fmla="*/ 0 60000 65536"/>
                <a:gd name="T16" fmla="*/ 0 60000 65536"/>
                <a:gd name="T17" fmla="*/ 0 60000 65536"/>
                <a:gd name="T18" fmla="*/ 0 60000 65536"/>
                <a:gd name="T19" fmla="*/ 0 60000 65536"/>
                <a:gd name="T20" fmla="*/ 0 60000 65536"/>
                <a:gd name="T21" fmla="*/ 0 w 297"/>
                <a:gd name="T22" fmla="*/ 0 h 297"/>
                <a:gd name="T23" fmla="*/ 297 w 297"/>
                <a:gd name="T24" fmla="*/ 297 h 297"/>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97" h="297">
                  <a:moveTo>
                    <a:pt x="131" y="0"/>
                  </a:moveTo>
                  <a:cubicBezTo>
                    <a:pt x="80" y="52"/>
                    <a:pt x="80" y="52"/>
                    <a:pt x="80" y="52"/>
                  </a:cubicBezTo>
                  <a:cubicBezTo>
                    <a:pt x="3" y="282"/>
                    <a:pt x="3" y="282"/>
                    <a:pt x="3" y="282"/>
                  </a:cubicBezTo>
                  <a:cubicBezTo>
                    <a:pt x="0" y="291"/>
                    <a:pt x="6" y="297"/>
                    <a:pt x="15" y="294"/>
                  </a:cubicBezTo>
                  <a:cubicBezTo>
                    <a:pt x="245" y="217"/>
                    <a:pt x="245" y="217"/>
                    <a:pt x="245" y="217"/>
                  </a:cubicBezTo>
                  <a:cubicBezTo>
                    <a:pt x="297" y="166"/>
                    <a:pt x="297" y="166"/>
                    <a:pt x="297" y="166"/>
                  </a:cubicBezTo>
                  <a:lnTo>
                    <a:pt x="131" y="0"/>
                  </a:lnTo>
                  <a:close/>
                </a:path>
              </a:pathLst>
            </a:custGeom>
            <a:solidFill>
              <a:srgbClr val="FFE29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8" name="Freeform 128"/>
            <p:cNvSpPr>
              <a:spLocks/>
            </p:cNvSpPr>
            <p:nvPr/>
          </p:nvSpPr>
          <p:spPr bwMode="auto">
            <a:xfrm>
              <a:off x="9066516" y="1795974"/>
              <a:ext cx="187041" cy="187041"/>
            </a:xfrm>
            <a:custGeom>
              <a:avLst/>
              <a:gdLst>
                <a:gd name="T0" fmla="*/ 2147483647 w 242"/>
                <a:gd name="T1" fmla="*/ 2147483647 h 242"/>
                <a:gd name="T2" fmla="*/ 0 w 242"/>
                <a:gd name="T3" fmla="*/ 2147483647 h 242"/>
                <a:gd name="T4" fmla="*/ 2147483647 w 242"/>
                <a:gd name="T5" fmla="*/ 2147483647 h 242"/>
                <a:gd name="T6" fmla="*/ 2147483647 w 242"/>
                <a:gd name="T7" fmla="*/ 2147483647 h 242"/>
                <a:gd name="T8" fmla="*/ 2147483647 w 242"/>
                <a:gd name="T9" fmla="*/ 2147483647 h 242"/>
                <a:gd name="T10" fmla="*/ 2147483647 w 242"/>
                <a:gd name="T11" fmla="*/ 2147483647 h 242"/>
                <a:gd name="T12" fmla="*/ 2147483647 w 242"/>
                <a:gd name="T13" fmla="*/ 2147483647 h 242"/>
                <a:gd name="T14" fmla="*/ 0 60000 65536"/>
                <a:gd name="T15" fmla="*/ 0 60000 65536"/>
                <a:gd name="T16" fmla="*/ 0 60000 65536"/>
                <a:gd name="T17" fmla="*/ 0 60000 65536"/>
                <a:gd name="T18" fmla="*/ 0 60000 65536"/>
                <a:gd name="T19" fmla="*/ 0 60000 65536"/>
                <a:gd name="T20" fmla="*/ 0 60000 65536"/>
                <a:gd name="T21" fmla="*/ 0 w 242"/>
                <a:gd name="T22" fmla="*/ 0 h 242"/>
                <a:gd name="T23" fmla="*/ 242 w 242"/>
                <a:gd name="T24" fmla="*/ 242 h 242"/>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242" h="242">
                  <a:moveTo>
                    <a:pt x="165" y="242"/>
                  </a:moveTo>
                  <a:cubicBezTo>
                    <a:pt x="0" y="77"/>
                    <a:pt x="0" y="77"/>
                    <a:pt x="0" y="77"/>
                  </a:cubicBezTo>
                  <a:cubicBezTo>
                    <a:pt x="60" y="17"/>
                    <a:pt x="60" y="17"/>
                    <a:pt x="60" y="17"/>
                  </a:cubicBezTo>
                  <a:cubicBezTo>
                    <a:pt x="77" y="0"/>
                    <a:pt x="104" y="0"/>
                    <a:pt x="121" y="17"/>
                  </a:cubicBezTo>
                  <a:cubicBezTo>
                    <a:pt x="225" y="121"/>
                    <a:pt x="225" y="121"/>
                    <a:pt x="225" y="121"/>
                  </a:cubicBezTo>
                  <a:cubicBezTo>
                    <a:pt x="242" y="138"/>
                    <a:pt x="242" y="165"/>
                    <a:pt x="225" y="182"/>
                  </a:cubicBezTo>
                  <a:lnTo>
                    <a:pt x="165" y="242"/>
                  </a:lnTo>
                  <a:close/>
                </a:path>
              </a:pathLst>
            </a:custGeom>
            <a:solidFill>
              <a:srgbClr val="3CAED6"/>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39" name="Freeform 129"/>
            <p:cNvSpPr>
              <a:spLocks/>
            </p:cNvSpPr>
            <p:nvPr/>
          </p:nvSpPr>
          <p:spPr bwMode="auto">
            <a:xfrm>
              <a:off x="9022372" y="1847966"/>
              <a:ext cx="179193" cy="179193"/>
            </a:xfrm>
            <a:custGeom>
              <a:avLst/>
              <a:gdLst>
                <a:gd name="T0" fmla="*/ 2147483647 w 548"/>
                <a:gd name="T1" fmla="*/ 2147483647 h 548"/>
                <a:gd name="T2" fmla="*/ 0 w 548"/>
                <a:gd name="T3" fmla="*/ 2147483647 h 548"/>
                <a:gd name="T4" fmla="*/ 2147483647 w 548"/>
                <a:gd name="T5" fmla="*/ 0 h 548"/>
                <a:gd name="T6" fmla="*/ 2147483647 w 548"/>
                <a:gd name="T7" fmla="*/ 2147483647 h 548"/>
                <a:gd name="T8" fmla="*/ 2147483647 w 548"/>
                <a:gd name="T9" fmla="*/ 2147483647 h 548"/>
                <a:gd name="T10" fmla="*/ 0 60000 65536"/>
                <a:gd name="T11" fmla="*/ 0 60000 65536"/>
                <a:gd name="T12" fmla="*/ 0 60000 65536"/>
                <a:gd name="T13" fmla="*/ 0 60000 65536"/>
                <a:gd name="T14" fmla="*/ 0 60000 65536"/>
                <a:gd name="T15" fmla="*/ 0 w 548"/>
                <a:gd name="T16" fmla="*/ 0 h 548"/>
                <a:gd name="T17" fmla="*/ 548 w 548"/>
                <a:gd name="T18" fmla="*/ 548 h 548"/>
              </a:gdLst>
              <a:ahLst/>
              <a:cxnLst>
                <a:cxn ang="T10">
                  <a:pos x="T0" y="T1"/>
                </a:cxn>
                <a:cxn ang="T11">
                  <a:pos x="T2" y="T3"/>
                </a:cxn>
                <a:cxn ang="T12">
                  <a:pos x="T4" y="T5"/>
                </a:cxn>
                <a:cxn ang="T13">
                  <a:pos x="T6" y="T7"/>
                </a:cxn>
                <a:cxn ang="T14">
                  <a:pos x="T8" y="T9"/>
                </a:cxn>
              </a:cxnLst>
              <a:rect l="T15" t="T16" r="T17" b="T18"/>
              <a:pathLst>
                <a:path w="548" h="548">
                  <a:moveTo>
                    <a:pt x="392" y="548"/>
                  </a:moveTo>
                  <a:lnTo>
                    <a:pt x="0" y="156"/>
                  </a:lnTo>
                  <a:lnTo>
                    <a:pt x="158" y="0"/>
                  </a:lnTo>
                  <a:lnTo>
                    <a:pt x="548" y="389"/>
                  </a:lnTo>
                  <a:lnTo>
                    <a:pt x="392" y="548"/>
                  </a:lnTo>
                  <a:close/>
                </a:path>
              </a:pathLst>
            </a:custGeom>
            <a:solidFill>
              <a:srgbClr val="DBDBDB"/>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0" name="Freeform 130"/>
            <p:cNvSpPr>
              <a:spLocks/>
            </p:cNvSpPr>
            <p:nvPr/>
          </p:nvSpPr>
          <p:spPr bwMode="auto">
            <a:xfrm>
              <a:off x="8692434" y="1896689"/>
              <a:ext cx="460409" cy="460409"/>
            </a:xfrm>
            <a:custGeom>
              <a:avLst/>
              <a:gdLst>
                <a:gd name="T0" fmla="*/ 2147483647 w 1408"/>
                <a:gd name="T1" fmla="*/ 0 h 1408"/>
                <a:gd name="T2" fmla="*/ 0 w 1408"/>
                <a:gd name="T3" fmla="*/ 2147483647 h 1408"/>
                <a:gd name="T4" fmla="*/ 2147483647 w 1408"/>
                <a:gd name="T5" fmla="*/ 2147483647 h 1408"/>
                <a:gd name="T6" fmla="*/ 2147483647 w 1408"/>
                <a:gd name="T7" fmla="*/ 2147483647 h 1408"/>
                <a:gd name="T8" fmla="*/ 2147483647 w 1408"/>
                <a:gd name="T9" fmla="*/ 2147483647 h 1408"/>
                <a:gd name="T10" fmla="*/ 2147483647 w 1408"/>
                <a:gd name="T11" fmla="*/ 2147483647 h 1408"/>
                <a:gd name="T12" fmla="*/ 2147483647 w 1408"/>
                <a:gd name="T13" fmla="*/ 2147483647 h 1408"/>
                <a:gd name="T14" fmla="*/ 2147483647 w 1408"/>
                <a:gd name="T15" fmla="*/ 0 h 1408"/>
                <a:gd name="T16" fmla="*/ 0 60000 65536"/>
                <a:gd name="T17" fmla="*/ 0 60000 65536"/>
                <a:gd name="T18" fmla="*/ 0 60000 65536"/>
                <a:gd name="T19" fmla="*/ 0 60000 65536"/>
                <a:gd name="T20" fmla="*/ 0 60000 65536"/>
                <a:gd name="T21" fmla="*/ 0 60000 65536"/>
                <a:gd name="T22" fmla="*/ 0 60000 65536"/>
                <a:gd name="T23" fmla="*/ 0 60000 65536"/>
                <a:gd name="T24" fmla="*/ 0 w 1408"/>
                <a:gd name="T25" fmla="*/ 0 h 1408"/>
                <a:gd name="T26" fmla="*/ 1408 w 1408"/>
                <a:gd name="T27" fmla="*/ 1408 h 140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408" h="1408">
                  <a:moveTo>
                    <a:pt x="1016" y="0"/>
                  </a:moveTo>
                  <a:lnTo>
                    <a:pt x="0" y="1018"/>
                  </a:lnTo>
                  <a:lnTo>
                    <a:pt x="208" y="1004"/>
                  </a:lnTo>
                  <a:lnTo>
                    <a:pt x="196" y="1212"/>
                  </a:lnTo>
                  <a:lnTo>
                    <a:pt x="404" y="1200"/>
                  </a:lnTo>
                  <a:lnTo>
                    <a:pt x="390" y="1408"/>
                  </a:lnTo>
                  <a:lnTo>
                    <a:pt x="1408" y="392"/>
                  </a:lnTo>
                  <a:lnTo>
                    <a:pt x="1016" y="0"/>
                  </a:lnTo>
                  <a:close/>
                </a:path>
              </a:pathLst>
            </a:custGeom>
            <a:solidFill>
              <a:srgbClr val="F8B14E"/>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1" name="Freeform 131"/>
            <p:cNvSpPr>
              <a:spLocks/>
            </p:cNvSpPr>
            <p:nvPr/>
          </p:nvSpPr>
          <p:spPr bwMode="auto">
            <a:xfrm>
              <a:off x="8692434" y="1896689"/>
              <a:ext cx="364926" cy="332881"/>
            </a:xfrm>
            <a:custGeom>
              <a:avLst/>
              <a:gdLst>
                <a:gd name="T0" fmla="*/ 2147483647 w 1116"/>
                <a:gd name="T1" fmla="*/ 2147483647 h 1018"/>
                <a:gd name="T2" fmla="*/ 2147483647 w 1116"/>
                <a:gd name="T3" fmla="*/ 0 h 1018"/>
                <a:gd name="T4" fmla="*/ 0 w 1116"/>
                <a:gd name="T5" fmla="*/ 2147483647 h 1018"/>
                <a:gd name="T6" fmla="*/ 2147483647 w 1116"/>
                <a:gd name="T7" fmla="*/ 2147483647 h 1018"/>
                <a:gd name="T8" fmla="*/ 2147483647 w 1116"/>
                <a:gd name="T9" fmla="*/ 2147483647 h 1018"/>
                <a:gd name="T10" fmla="*/ 0 60000 65536"/>
                <a:gd name="T11" fmla="*/ 0 60000 65536"/>
                <a:gd name="T12" fmla="*/ 0 60000 65536"/>
                <a:gd name="T13" fmla="*/ 0 60000 65536"/>
                <a:gd name="T14" fmla="*/ 0 60000 65536"/>
                <a:gd name="T15" fmla="*/ 0 w 1116"/>
                <a:gd name="T16" fmla="*/ 0 h 1018"/>
                <a:gd name="T17" fmla="*/ 1116 w 1116"/>
                <a:gd name="T18" fmla="*/ 1018 h 1018"/>
              </a:gdLst>
              <a:ahLst/>
              <a:cxnLst>
                <a:cxn ang="T10">
                  <a:pos x="T0" y="T1"/>
                </a:cxn>
                <a:cxn ang="T11">
                  <a:pos x="T2" y="T3"/>
                </a:cxn>
                <a:cxn ang="T12">
                  <a:pos x="T4" y="T5"/>
                </a:cxn>
                <a:cxn ang="T13">
                  <a:pos x="T6" y="T7"/>
                </a:cxn>
                <a:cxn ang="T14">
                  <a:pos x="T8" y="T9"/>
                </a:cxn>
              </a:cxnLst>
              <a:rect l="T15" t="T16" r="T17" b="T18"/>
              <a:pathLst>
                <a:path w="1116" h="1018">
                  <a:moveTo>
                    <a:pt x="1116" y="99"/>
                  </a:moveTo>
                  <a:lnTo>
                    <a:pt x="1016" y="0"/>
                  </a:lnTo>
                  <a:lnTo>
                    <a:pt x="0" y="1018"/>
                  </a:lnTo>
                  <a:lnTo>
                    <a:pt x="208" y="1004"/>
                  </a:lnTo>
                  <a:lnTo>
                    <a:pt x="1116" y="99"/>
                  </a:lnTo>
                  <a:close/>
                </a:path>
              </a:pathLst>
            </a:custGeom>
            <a:solidFill>
              <a:srgbClr val="FFD06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2" name="Freeform 132"/>
            <p:cNvSpPr>
              <a:spLocks/>
            </p:cNvSpPr>
            <p:nvPr/>
          </p:nvSpPr>
          <p:spPr bwMode="auto">
            <a:xfrm>
              <a:off x="8819962" y="1992171"/>
              <a:ext cx="332881" cy="364926"/>
            </a:xfrm>
            <a:custGeom>
              <a:avLst/>
              <a:gdLst>
                <a:gd name="T0" fmla="*/ 2147483647 w 1018"/>
                <a:gd name="T1" fmla="*/ 0 h 1116"/>
                <a:gd name="T2" fmla="*/ 2147483647 w 1018"/>
                <a:gd name="T3" fmla="*/ 2147483647 h 1116"/>
                <a:gd name="T4" fmla="*/ 0 w 1018"/>
                <a:gd name="T5" fmla="*/ 2147483647 h 1116"/>
                <a:gd name="T6" fmla="*/ 2147483647 w 1018"/>
                <a:gd name="T7" fmla="*/ 2147483647 h 1116"/>
                <a:gd name="T8" fmla="*/ 2147483647 w 1018"/>
                <a:gd name="T9" fmla="*/ 0 h 1116"/>
                <a:gd name="T10" fmla="*/ 0 60000 65536"/>
                <a:gd name="T11" fmla="*/ 0 60000 65536"/>
                <a:gd name="T12" fmla="*/ 0 60000 65536"/>
                <a:gd name="T13" fmla="*/ 0 60000 65536"/>
                <a:gd name="T14" fmla="*/ 0 60000 65536"/>
                <a:gd name="T15" fmla="*/ 0 w 1018"/>
                <a:gd name="T16" fmla="*/ 0 h 1116"/>
                <a:gd name="T17" fmla="*/ 1018 w 1018"/>
                <a:gd name="T18" fmla="*/ 1116 h 1116"/>
              </a:gdLst>
              <a:ahLst/>
              <a:cxnLst>
                <a:cxn ang="T10">
                  <a:pos x="T0" y="T1"/>
                </a:cxn>
                <a:cxn ang="T11">
                  <a:pos x="T2" y="T3"/>
                </a:cxn>
                <a:cxn ang="T12">
                  <a:pos x="T4" y="T5"/>
                </a:cxn>
                <a:cxn ang="T13">
                  <a:pos x="T6" y="T7"/>
                </a:cxn>
                <a:cxn ang="T14">
                  <a:pos x="T8" y="T9"/>
                </a:cxn>
              </a:cxnLst>
              <a:rect l="T15" t="T16" r="T17" b="T18"/>
              <a:pathLst>
                <a:path w="1018" h="1116">
                  <a:moveTo>
                    <a:pt x="919" y="0"/>
                  </a:moveTo>
                  <a:lnTo>
                    <a:pt x="1018" y="100"/>
                  </a:lnTo>
                  <a:lnTo>
                    <a:pt x="0" y="1116"/>
                  </a:lnTo>
                  <a:lnTo>
                    <a:pt x="14" y="908"/>
                  </a:lnTo>
                  <a:lnTo>
                    <a:pt x="919" y="0"/>
                  </a:lnTo>
                  <a:close/>
                </a:path>
              </a:pathLst>
            </a:custGeom>
            <a:solidFill>
              <a:srgbClr val="C9814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43" name="Freeform 133"/>
            <p:cNvSpPr>
              <a:spLocks/>
            </p:cNvSpPr>
            <p:nvPr/>
          </p:nvSpPr>
          <p:spPr bwMode="auto">
            <a:xfrm>
              <a:off x="8630632" y="2349903"/>
              <a:ext cx="68996" cy="68996"/>
            </a:xfrm>
            <a:custGeom>
              <a:avLst/>
              <a:gdLst>
                <a:gd name="T0" fmla="*/ 2147483647 w 89"/>
                <a:gd name="T1" fmla="*/ 0 h 89"/>
                <a:gd name="T2" fmla="*/ 2147483647 w 89"/>
                <a:gd name="T3" fmla="*/ 2147483647 h 89"/>
                <a:gd name="T4" fmla="*/ 2147483647 w 89"/>
                <a:gd name="T5" fmla="*/ 2147483647 h 89"/>
                <a:gd name="T6" fmla="*/ 2147483647 w 89"/>
                <a:gd name="T7" fmla="*/ 2147483647 h 89"/>
                <a:gd name="T8" fmla="*/ 2147483647 w 89"/>
                <a:gd name="T9" fmla="*/ 2147483647 h 89"/>
                <a:gd name="T10" fmla="*/ 2147483647 w 89"/>
                <a:gd name="T11" fmla="*/ 0 h 89"/>
                <a:gd name="T12" fmla="*/ 0 60000 65536"/>
                <a:gd name="T13" fmla="*/ 0 60000 65536"/>
                <a:gd name="T14" fmla="*/ 0 60000 65536"/>
                <a:gd name="T15" fmla="*/ 0 60000 65536"/>
                <a:gd name="T16" fmla="*/ 0 60000 65536"/>
                <a:gd name="T17" fmla="*/ 0 60000 65536"/>
                <a:gd name="T18" fmla="*/ 0 w 89"/>
                <a:gd name="T19" fmla="*/ 0 h 89"/>
                <a:gd name="T20" fmla="*/ 89 w 89"/>
                <a:gd name="T21" fmla="*/ 89 h 89"/>
              </a:gdLst>
              <a:ahLst/>
              <a:cxnLst>
                <a:cxn ang="T12">
                  <a:pos x="T0" y="T1"/>
                </a:cxn>
                <a:cxn ang="T13">
                  <a:pos x="T2" y="T3"/>
                </a:cxn>
                <a:cxn ang="T14">
                  <a:pos x="T4" y="T5"/>
                </a:cxn>
                <a:cxn ang="T15">
                  <a:pos x="T6" y="T7"/>
                </a:cxn>
                <a:cxn ang="T16">
                  <a:pos x="T8" y="T9"/>
                </a:cxn>
                <a:cxn ang="T17">
                  <a:pos x="T10" y="T11"/>
                </a:cxn>
              </a:cxnLst>
              <a:rect l="T18" t="T19" r="T20" b="T21"/>
              <a:pathLst>
                <a:path w="89" h="89">
                  <a:moveTo>
                    <a:pt x="27" y="0"/>
                  </a:moveTo>
                  <a:cubicBezTo>
                    <a:pt x="3" y="74"/>
                    <a:pt x="3" y="74"/>
                    <a:pt x="3" y="74"/>
                  </a:cubicBezTo>
                  <a:cubicBezTo>
                    <a:pt x="0" y="83"/>
                    <a:pt x="6" y="89"/>
                    <a:pt x="15" y="86"/>
                  </a:cubicBezTo>
                  <a:cubicBezTo>
                    <a:pt x="89" y="62"/>
                    <a:pt x="89" y="62"/>
                    <a:pt x="89" y="62"/>
                  </a:cubicBezTo>
                  <a:cubicBezTo>
                    <a:pt x="84" y="47"/>
                    <a:pt x="77" y="34"/>
                    <a:pt x="66" y="23"/>
                  </a:cubicBezTo>
                  <a:cubicBezTo>
                    <a:pt x="55" y="12"/>
                    <a:pt x="42" y="5"/>
                    <a:pt x="27" y="0"/>
                  </a:cubicBezTo>
                  <a:close/>
                </a:path>
              </a:pathLst>
            </a:custGeom>
            <a:solidFill>
              <a:srgbClr val="00000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企业分立</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smtClean="0">
                <a:latin typeface="+mj-lt"/>
                <a:ea typeface="Arial Unicode MS" panose="020B0604020202020204" pitchFamily="34" charset="-122"/>
                <a:cs typeface="Arial Unicode MS" panose="020B0604020202020204" pitchFamily="34" charset="-122"/>
              </a:rPr>
              <a:t>五</a:t>
            </a:r>
            <a:endParaRPr lang="zh-CN" altLang="en-US" sz="2700" dirty="0">
              <a:latin typeface="+mj-lt"/>
              <a:ea typeface="Arial Unicode MS" panose="020B0604020202020204" pitchFamily="34" charset="-122"/>
              <a:cs typeface="Arial Unicode MS" panose="020B0604020202020204" pitchFamily="34" charset="-122"/>
            </a:endParaRPr>
          </a:p>
        </p:txBody>
      </p:sp>
    </p:spTree>
    <p:extLst>
      <p:ext uri="{BB962C8B-B14F-4D97-AF65-F5344CB8AC3E}">
        <p14:creationId xmlns:p14="http://schemas.microsoft.com/office/powerpoint/2010/main" val="1266211795"/>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par>
                                <p:cTn id="17" presetID="29" presetClass="entr" presetSubtype="0" fill="hold" grpId="0" nodeType="withEffect">
                                  <p:stCondLst>
                                    <p:cond delay="0"/>
                                  </p:stCondLst>
                                  <p:childTnLst>
                                    <p:set>
                                      <p:cBhvr>
                                        <p:cTn id="18" dur="1" fill="hold">
                                          <p:stCondLst>
                                            <p:cond delay="0"/>
                                          </p:stCondLst>
                                        </p:cTn>
                                        <p:tgtEl>
                                          <p:spTgt spid="33"/>
                                        </p:tgtEl>
                                        <p:attrNameLst>
                                          <p:attrName>style.visibility</p:attrName>
                                        </p:attrNameLst>
                                      </p:cBhvr>
                                      <p:to>
                                        <p:strVal val="visible"/>
                                      </p:to>
                                    </p:set>
                                    <p:anim calcmode="lin" valueType="num">
                                      <p:cBhvr>
                                        <p:cTn id="19" dur="500" fill="hold"/>
                                        <p:tgtEl>
                                          <p:spTgt spid="33"/>
                                        </p:tgtEl>
                                        <p:attrNameLst>
                                          <p:attrName>ppt_x</p:attrName>
                                        </p:attrNameLst>
                                      </p:cBhvr>
                                      <p:tavLst>
                                        <p:tav tm="0">
                                          <p:val>
                                            <p:strVal val="#ppt_x-.2"/>
                                          </p:val>
                                        </p:tav>
                                        <p:tav tm="100000">
                                          <p:val>
                                            <p:strVal val="#ppt_x"/>
                                          </p:val>
                                        </p:tav>
                                      </p:tavLst>
                                    </p:anim>
                                    <p:anim calcmode="lin" valueType="num">
                                      <p:cBhvr>
                                        <p:cTn id="20" dur="500" fill="hold"/>
                                        <p:tgtEl>
                                          <p:spTgt spid="33"/>
                                        </p:tgtEl>
                                        <p:attrNameLst>
                                          <p:attrName>ppt_y</p:attrName>
                                        </p:attrNameLst>
                                      </p:cBhvr>
                                      <p:tavLst>
                                        <p:tav tm="0">
                                          <p:val>
                                            <p:strVal val="#ppt_y"/>
                                          </p:val>
                                        </p:tav>
                                        <p:tav tm="100000">
                                          <p:val>
                                            <p:strVal val="#ppt_y"/>
                                          </p:val>
                                        </p:tav>
                                      </p:tavLst>
                                    </p:anim>
                                    <p:animEffect transition="in" filter="wipe(right)" prLst="gradientSize: 0.1">
                                      <p:cBhvr>
                                        <p:cTn id="21" dur="500"/>
                                        <p:tgtEl>
                                          <p:spTgt spid="33"/>
                                        </p:tgtEl>
                                      </p:cBhvr>
                                    </p:animEffect>
                                  </p:childTnLst>
                                </p:cTn>
                              </p:par>
                              <p:par>
                                <p:cTn id="22" presetID="16" presetClass="entr" presetSubtype="42" fill="hold" grpId="0" nodeType="withEffect">
                                  <p:stCondLst>
                                    <p:cond delay="0"/>
                                  </p:stCondLst>
                                  <p:childTnLst>
                                    <p:set>
                                      <p:cBhvr>
                                        <p:cTn id="23" dur="1" fill="hold">
                                          <p:stCondLst>
                                            <p:cond delay="0"/>
                                          </p:stCondLst>
                                        </p:cTn>
                                        <p:tgtEl>
                                          <p:spTgt spid="18"/>
                                        </p:tgtEl>
                                        <p:attrNameLst>
                                          <p:attrName>style.visibility</p:attrName>
                                        </p:attrNameLst>
                                      </p:cBhvr>
                                      <p:to>
                                        <p:strVal val="visible"/>
                                      </p:to>
                                    </p:set>
                                    <p:animEffect transition="in" filter="barn(outHorizontal)">
                                      <p:cBhvr>
                                        <p:cTn id="24" dur="500"/>
                                        <p:tgtEl>
                                          <p:spTgt spid="18"/>
                                        </p:tgtEl>
                                      </p:cBhvr>
                                    </p:animEffect>
                                  </p:childTnLst>
                                </p:cTn>
                              </p:par>
                              <p:par>
                                <p:cTn id="25" presetID="2" presetClass="entr" presetSubtype="6" fill="hold" nodeType="withEffect">
                                  <p:stCondLst>
                                    <p:cond delay="0"/>
                                  </p:stCondLst>
                                  <p:childTnLst>
                                    <p:set>
                                      <p:cBhvr>
                                        <p:cTn id="26" dur="1" fill="hold">
                                          <p:stCondLst>
                                            <p:cond delay="0"/>
                                          </p:stCondLst>
                                        </p:cTn>
                                        <p:tgtEl>
                                          <p:spTgt spid="36"/>
                                        </p:tgtEl>
                                        <p:attrNameLst>
                                          <p:attrName>style.visibility</p:attrName>
                                        </p:attrNameLst>
                                      </p:cBhvr>
                                      <p:to>
                                        <p:strVal val="visible"/>
                                      </p:to>
                                    </p:set>
                                    <p:anim calcmode="lin" valueType="num">
                                      <p:cBhvr additive="base">
                                        <p:cTn id="27" dur="500" fill="hold"/>
                                        <p:tgtEl>
                                          <p:spTgt spid="36"/>
                                        </p:tgtEl>
                                        <p:attrNameLst>
                                          <p:attrName>ppt_x</p:attrName>
                                        </p:attrNameLst>
                                      </p:cBhvr>
                                      <p:tavLst>
                                        <p:tav tm="0">
                                          <p:val>
                                            <p:strVal val="1+#ppt_w/2"/>
                                          </p:val>
                                        </p:tav>
                                        <p:tav tm="100000">
                                          <p:val>
                                            <p:strVal val="#ppt_x"/>
                                          </p:val>
                                        </p:tav>
                                      </p:tavLst>
                                    </p:anim>
                                    <p:anim calcmode="lin" valueType="num">
                                      <p:cBhvr additive="base">
                                        <p:cTn id="28" dur="500" fill="hold"/>
                                        <p:tgtEl>
                                          <p:spTgt spid="36"/>
                                        </p:tgtEl>
                                        <p:attrNameLst>
                                          <p:attrName>ppt_y</p:attrName>
                                        </p:attrNameLst>
                                      </p:cBhvr>
                                      <p:tavLst>
                                        <p:tav tm="0">
                                          <p:val>
                                            <p:strVal val="1+#ppt_h/2"/>
                                          </p:val>
                                        </p:tav>
                                        <p:tav tm="100000">
                                          <p:val>
                                            <p:strVal val="#ppt_y"/>
                                          </p:val>
                                        </p:tav>
                                      </p:tavLst>
                                    </p:anim>
                                  </p:childTnLst>
                                </p:cTn>
                              </p:par>
                            </p:childTnLst>
                          </p:cTn>
                        </p:par>
                        <p:par>
                          <p:cTn id="29" fill="hold">
                            <p:stCondLst>
                              <p:cond delay="1500"/>
                            </p:stCondLst>
                            <p:childTnLst>
                              <p:par>
                                <p:cTn id="30" presetID="42" presetClass="entr" presetSubtype="0" fill="hold" nodeType="afterEffect">
                                  <p:stCondLst>
                                    <p:cond delay="18000"/>
                                  </p:stCondLst>
                                  <p:childTnLst>
                                    <p:set>
                                      <p:cBhvr>
                                        <p:cTn id="31" dur="1" fill="hold">
                                          <p:stCondLst>
                                            <p:cond delay="0"/>
                                          </p:stCondLst>
                                        </p:cTn>
                                        <p:tgtEl>
                                          <p:spTgt spid="2"/>
                                        </p:tgtEl>
                                        <p:attrNameLst>
                                          <p:attrName>style.visibility</p:attrName>
                                        </p:attrNameLst>
                                      </p:cBhvr>
                                      <p:to>
                                        <p:strVal val="visible"/>
                                      </p:to>
                                    </p:set>
                                    <p:animEffect transition="in" filter="fade">
                                      <p:cBhvr>
                                        <p:cTn id="32" dur="3000"/>
                                        <p:tgtEl>
                                          <p:spTgt spid="2"/>
                                        </p:tgtEl>
                                      </p:cBhvr>
                                    </p:animEffect>
                                    <p:anim calcmode="lin" valueType="num">
                                      <p:cBhvr>
                                        <p:cTn id="33" dur="3000" fill="hold"/>
                                        <p:tgtEl>
                                          <p:spTgt spid="2"/>
                                        </p:tgtEl>
                                        <p:attrNameLst>
                                          <p:attrName>ppt_x</p:attrName>
                                        </p:attrNameLst>
                                      </p:cBhvr>
                                      <p:tavLst>
                                        <p:tav tm="0">
                                          <p:val>
                                            <p:strVal val="#ppt_x"/>
                                          </p:val>
                                        </p:tav>
                                        <p:tav tm="100000">
                                          <p:val>
                                            <p:strVal val="#ppt_x"/>
                                          </p:val>
                                        </p:tav>
                                      </p:tavLst>
                                    </p:anim>
                                    <p:anim calcmode="lin" valueType="num">
                                      <p:cBhvr>
                                        <p:cTn id="34" dur="3000" fill="hold"/>
                                        <p:tgtEl>
                                          <p:spTgt spid="2"/>
                                        </p:tgtEl>
                                        <p:attrNameLst>
                                          <p:attrName>ppt_y</p:attrName>
                                        </p:attrNameLst>
                                      </p:cBhvr>
                                      <p:tavLst>
                                        <p:tav tm="0">
                                          <p:val>
                                            <p:strVal val="#ppt_y+.1"/>
                                          </p:val>
                                        </p:tav>
                                        <p:tav tm="100000">
                                          <p:val>
                                            <p:strVal val="#ppt_y"/>
                                          </p:val>
                                        </p:tav>
                                      </p:tavLst>
                                    </p:anim>
                                  </p:childTnLst>
                                </p:cTn>
                              </p:par>
                            </p:childTnLst>
                          </p:cTn>
                        </p:par>
                        <p:par>
                          <p:cTn id="35" fill="hold">
                            <p:stCondLst>
                              <p:cond delay="22500"/>
                            </p:stCondLst>
                            <p:childTnLst>
                              <p:par>
                                <p:cTn id="36" presetID="42" presetClass="entr" presetSubtype="0" fill="hold" nodeType="afterEffect">
                                  <p:stCondLst>
                                    <p:cond delay="3000"/>
                                  </p:stCondLst>
                                  <p:childTnLst>
                                    <p:set>
                                      <p:cBhvr>
                                        <p:cTn id="37" dur="1" fill="hold">
                                          <p:stCondLst>
                                            <p:cond delay="0"/>
                                          </p:stCondLst>
                                        </p:cTn>
                                        <p:tgtEl>
                                          <p:spTgt spid="6"/>
                                        </p:tgtEl>
                                        <p:attrNameLst>
                                          <p:attrName>style.visibility</p:attrName>
                                        </p:attrNameLst>
                                      </p:cBhvr>
                                      <p:to>
                                        <p:strVal val="visible"/>
                                      </p:to>
                                    </p:set>
                                    <p:animEffect transition="in" filter="fade">
                                      <p:cBhvr>
                                        <p:cTn id="38" dur="3000"/>
                                        <p:tgtEl>
                                          <p:spTgt spid="6"/>
                                        </p:tgtEl>
                                      </p:cBhvr>
                                    </p:animEffect>
                                    <p:anim calcmode="lin" valueType="num">
                                      <p:cBhvr>
                                        <p:cTn id="39" dur="3000" fill="hold"/>
                                        <p:tgtEl>
                                          <p:spTgt spid="6"/>
                                        </p:tgtEl>
                                        <p:attrNameLst>
                                          <p:attrName>ppt_x</p:attrName>
                                        </p:attrNameLst>
                                      </p:cBhvr>
                                      <p:tavLst>
                                        <p:tav tm="0">
                                          <p:val>
                                            <p:strVal val="#ppt_x"/>
                                          </p:val>
                                        </p:tav>
                                        <p:tav tm="100000">
                                          <p:val>
                                            <p:strVal val="#ppt_x"/>
                                          </p:val>
                                        </p:tav>
                                      </p:tavLst>
                                    </p:anim>
                                    <p:anim calcmode="lin" valueType="num">
                                      <p:cBhvr>
                                        <p:cTn id="40" dur="3000" fill="hold"/>
                                        <p:tgtEl>
                                          <p:spTgt spid="6"/>
                                        </p:tgtEl>
                                        <p:attrNameLst>
                                          <p:attrName>ppt_y</p:attrName>
                                        </p:attrNameLst>
                                      </p:cBhvr>
                                      <p:tavLst>
                                        <p:tav tm="0">
                                          <p:val>
                                            <p:strVal val="#ppt_y+.1"/>
                                          </p:val>
                                        </p:tav>
                                        <p:tav tm="100000">
                                          <p:val>
                                            <p:strVal val="#ppt_y"/>
                                          </p:val>
                                        </p:tav>
                                      </p:tavLst>
                                    </p:anim>
                                  </p:childTnLst>
                                </p:cTn>
                              </p:par>
                            </p:childTnLst>
                          </p:cTn>
                        </p:par>
                        <p:par>
                          <p:cTn id="41" fill="hold">
                            <p:stCondLst>
                              <p:cond delay="28500"/>
                            </p:stCondLst>
                            <p:childTnLst>
                              <p:par>
                                <p:cTn id="42" presetID="42" presetClass="entr" presetSubtype="0" fill="hold" nodeType="afterEffect">
                                  <p:stCondLst>
                                    <p:cond delay="1000"/>
                                  </p:stCondLst>
                                  <p:childTnLst>
                                    <p:set>
                                      <p:cBhvr>
                                        <p:cTn id="43" dur="1" fill="hold">
                                          <p:stCondLst>
                                            <p:cond delay="0"/>
                                          </p:stCondLst>
                                        </p:cTn>
                                        <p:tgtEl>
                                          <p:spTgt spid="10"/>
                                        </p:tgtEl>
                                        <p:attrNameLst>
                                          <p:attrName>style.visibility</p:attrName>
                                        </p:attrNameLst>
                                      </p:cBhvr>
                                      <p:to>
                                        <p:strVal val="visible"/>
                                      </p:to>
                                    </p:set>
                                    <p:animEffect transition="in" filter="fade">
                                      <p:cBhvr>
                                        <p:cTn id="44" dur="6000"/>
                                        <p:tgtEl>
                                          <p:spTgt spid="10"/>
                                        </p:tgtEl>
                                      </p:cBhvr>
                                    </p:animEffect>
                                    <p:anim calcmode="lin" valueType="num">
                                      <p:cBhvr>
                                        <p:cTn id="45" dur="6000" fill="hold"/>
                                        <p:tgtEl>
                                          <p:spTgt spid="10"/>
                                        </p:tgtEl>
                                        <p:attrNameLst>
                                          <p:attrName>ppt_x</p:attrName>
                                        </p:attrNameLst>
                                      </p:cBhvr>
                                      <p:tavLst>
                                        <p:tav tm="0">
                                          <p:val>
                                            <p:strVal val="#ppt_x"/>
                                          </p:val>
                                        </p:tav>
                                        <p:tav tm="100000">
                                          <p:val>
                                            <p:strVal val="#ppt_x"/>
                                          </p:val>
                                        </p:tav>
                                      </p:tavLst>
                                    </p:anim>
                                    <p:anim calcmode="lin" valueType="num">
                                      <p:cBhvr>
                                        <p:cTn id="46" dur="6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33" grpId="0"/>
      <p:bldP spid="48" grpId="0" animBg="1"/>
      <p:bldP spid="14" grpId="0" animBg="1"/>
      <p:bldP spid="14" grpId="1"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组合 76"/>
          <p:cNvGrpSpPr>
            <a:grpSpLocks/>
          </p:cNvGrpSpPr>
          <p:nvPr/>
        </p:nvGrpSpPr>
        <p:grpSpPr bwMode="auto">
          <a:xfrm>
            <a:off x="804271" y="1491630"/>
            <a:ext cx="7516264" cy="3185757"/>
            <a:chOff x="186611" y="1464908"/>
            <a:chExt cx="5837299" cy="6370581"/>
          </a:xfrm>
        </p:grpSpPr>
        <p:sp>
          <p:nvSpPr>
            <p:cNvPr id="3" name="文本框 40"/>
            <p:cNvSpPr txBox="1">
              <a:spLocks noChangeArrowheads="1"/>
            </p:cNvSpPr>
            <p:nvPr/>
          </p:nvSpPr>
          <p:spPr bwMode="auto">
            <a:xfrm>
              <a:off x="186611" y="1464908"/>
              <a:ext cx="1364439" cy="11693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marL="0" marR="0" lvl="0" indent="0" defTabSz="914400" eaLnBrk="1" fontAlgn="base" latinLnBrk="0" hangingPunct="1">
                <a:lnSpc>
                  <a:spcPct val="100000"/>
                </a:lnSpc>
                <a:spcBef>
                  <a:spcPct val="0"/>
                </a:spcBef>
                <a:spcAft>
                  <a:spcPct val="0"/>
                </a:spcAft>
                <a:buClrTx/>
                <a:buSzTx/>
                <a:buFontTx/>
                <a:buNone/>
                <a:tabLst/>
                <a:defRPr/>
              </a:pPr>
              <a:r>
                <a:rPr kumimoji="0" lang="en-US" altLang="zh-CN" sz="3200" b="1" i="0" u="none" strike="noStrike" kern="0" cap="none" spc="0" normalizeH="0" baseline="0" noProof="0" dirty="0" smtClean="0">
                  <a:ln>
                    <a:noFill/>
                  </a:ln>
                  <a:solidFill>
                    <a:srgbClr val="92D050"/>
                  </a:solidFill>
                  <a:effectLst/>
                  <a:uLnTx/>
                  <a:uFillTx/>
                  <a:latin typeface="微软雅黑" pitchFamily="34" charset="-122"/>
                  <a:ea typeface="微软雅黑" pitchFamily="34" charset="-122"/>
                </a:rPr>
                <a:t>04</a:t>
              </a:r>
              <a:endParaRPr kumimoji="0" lang="zh-CN" altLang="en-US" sz="3200" b="1" i="0" u="none" strike="noStrike" kern="0" cap="none" spc="0" normalizeH="0" baseline="0" noProof="0" dirty="0" smtClean="0">
                <a:ln>
                  <a:noFill/>
                </a:ln>
                <a:solidFill>
                  <a:srgbClr val="92D050"/>
                </a:solidFill>
                <a:effectLst/>
                <a:uLnTx/>
                <a:uFillTx/>
                <a:latin typeface="微软雅黑" pitchFamily="34" charset="-122"/>
                <a:ea typeface="微软雅黑" pitchFamily="34" charset="-122"/>
              </a:endParaRPr>
            </a:p>
          </p:txBody>
        </p:sp>
        <p:cxnSp>
          <p:nvCxnSpPr>
            <p:cNvPr id="4" name="直接连接符 3"/>
            <p:cNvCxnSpPr/>
            <p:nvPr/>
          </p:nvCxnSpPr>
          <p:spPr bwMode="auto">
            <a:xfrm flipH="1">
              <a:off x="1023395" y="1775995"/>
              <a:ext cx="395368" cy="649155"/>
            </a:xfrm>
            <a:prstGeom prst="line">
              <a:avLst/>
            </a:prstGeom>
            <a:noFill/>
            <a:ln w="6350" cap="flat" cmpd="sng" algn="ctr">
              <a:solidFill>
                <a:srgbClr val="92D050"/>
              </a:solidFill>
              <a:prstDash val="solid"/>
              <a:miter lim="800000"/>
            </a:ln>
            <a:effectLst/>
          </p:spPr>
        </p:cxnSp>
        <p:sp>
          <p:nvSpPr>
            <p:cNvPr id="5" name="文本框 42"/>
            <p:cNvSpPr txBox="1">
              <a:spLocks noChangeArrowheads="1"/>
            </p:cNvSpPr>
            <p:nvPr/>
          </p:nvSpPr>
          <p:spPr bwMode="auto">
            <a:xfrm>
              <a:off x="1478054" y="2104758"/>
              <a:ext cx="4545856" cy="5730731"/>
            </a:xfrm>
            <a:prstGeom prst="rect">
              <a:avLst/>
            </a:prstGeom>
            <a:noFill/>
            <a:ln>
              <a:noFill/>
            </a:ln>
            <a:extLst/>
          </p:spPr>
          <p:txBody>
            <a:bodyPr wrap="square">
              <a:spAutoFit/>
            </a:bodyPr>
            <a:lstStyle>
              <a:lvl1pPr>
                <a:defRPr>
                  <a:solidFill>
                    <a:schemeClr val="tx1"/>
                  </a:solidFill>
                  <a:latin typeface="Calibri" pitchFamily="34" charset="0"/>
                  <a:ea typeface="宋体" pitchFamily="2" charset="-122"/>
                </a:defRPr>
              </a:lvl1pPr>
              <a:lvl2pPr marL="742950" indent="-285750">
                <a:defRPr>
                  <a:solidFill>
                    <a:schemeClr val="tx1"/>
                  </a:solidFill>
                  <a:latin typeface="Calibri" pitchFamily="34" charset="0"/>
                  <a:ea typeface="宋体" pitchFamily="2" charset="-122"/>
                </a:defRPr>
              </a:lvl2pPr>
              <a:lvl3pPr marL="1143000" indent="-228600">
                <a:defRPr>
                  <a:solidFill>
                    <a:schemeClr val="tx1"/>
                  </a:solidFill>
                  <a:latin typeface="Calibri" pitchFamily="34" charset="0"/>
                  <a:ea typeface="宋体" pitchFamily="2" charset="-122"/>
                </a:defRPr>
              </a:lvl3pPr>
              <a:lvl4pPr marL="1600200" indent="-228600">
                <a:defRPr>
                  <a:solidFill>
                    <a:schemeClr val="tx1"/>
                  </a:solidFill>
                  <a:latin typeface="Calibri" pitchFamily="34" charset="0"/>
                  <a:ea typeface="宋体" pitchFamily="2" charset="-122"/>
                </a:defRPr>
              </a:lvl4pPr>
              <a:lvl5pPr marL="2057400" indent="-228600">
                <a:defRPr>
                  <a:solidFill>
                    <a:schemeClr val="tx1"/>
                  </a:solidFill>
                  <a:latin typeface="Calibri" pitchFamily="34" charset="0"/>
                  <a:ea typeface="宋体" pitchFamily="2" charset="-122"/>
                </a:defRPr>
              </a:lvl5pPr>
              <a:lvl6pPr marL="2514600" indent="-228600" fontAlgn="base">
                <a:spcBef>
                  <a:spcPct val="0"/>
                </a:spcBef>
                <a:spcAft>
                  <a:spcPct val="0"/>
                </a:spcAft>
                <a:defRPr>
                  <a:solidFill>
                    <a:schemeClr val="tx1"/>
                  </a:solidFill>
                  <a:latin typeface="Calibri" pitchFamily="34" charset="0"/>
                  <a:ea typeface="宋体" pitchFamily="2" charset="-122"/>
                </a:defRPr>
              </a:lvl6pPr>
              <a:lvl7pPr marL="2971800" indent="-228600" fontAlgn="base">
                <a:spcBef>
                  <a:spcPct val="0"/>
                </a:spcBef>
                <a:spcAft>
                  <a:spcPct val="0"/>
                </a:spcAft>
                <a:defRPr>
                  <a:solidFill>
                    <a:schemeClr val="tx1"/>
                  </a:solidFill>
                  <a:latin typeface="Calibri" pitchFamily="34" charset="0"/>
                  <a:ea typeface="宋体" pitchFamily="2" charset="-122"/>
                </a:defRPr>
              </a:lvl7pPr>
              <a:lvl8pPr marL="3429000" indent="-228600" fontAlgn="base">
                <a:spcBef>
                  <a:spcPct val="0"/>
                </a:spcBef>
                <a:spcAft>
                  <a:spcPct val="0"/>
                </a:spcAft>
                <a:defRPr>
                  <a:solidFill>
                    <a:schemeClr val="tx1"/>
                  </a:solidFill>
                  <a:latin typeface="Calibri" pitchFamily="34" charset="0"/>
                  <a:ea typeface="宋体" pitchFamily="2" charset="-122"/>
                </a:defRPr>
              </a:lvl8pPr>
              <a:lvl9pPr marL="3886200" indent="-228600" fontAlgn="base">
                <a:spcBef>
                  <a:spcPct val="0"/>
                </a:spcBef>
                <a:spcAft>
                  <a:spcPct val="0"/>
                </a:spcAft>
                <a:defRPr>
                  <a:solidFill>
                    <a:schemeClr val="tx1"/>
                  </a:solidFill>
                  <a:latin typeface="Calibri" pitchFamily="34" charset="0"/>
                  <a:ea typeface="宋体" pitchFamily="2" charset="-122"/>
                </a:defRPr>
              </a:lvl9pPr>
            </a:lstStyle>
            <a:p>
              <a:pPr lvl="0" algn="just">
                <a:lnSpc>
                  <a:spcPct val="130000"/>
                </a:lnSpc>
                <a:defRPr/>
              </a:pPr>
              <a:r>
                <a:rPr lang="zh-CN" altLang="en-US" sz="1400" kern="0" dirty="0">
                  <a:solidFill>
                    <a:srgbClr val="3F3F3F"/>
                  </a:solidFill>
                  <a:latin typeface="微软雅黑" pitchFamily="34" charset="-122"/>
                  <a:ea typeface="微软雅黑" pitchFamily="34" charset="-122"/>
                  <a:sym typeface="Arial" pitchFamily="34" charset="0"/>
                </a:rPr>
                <a:t>被分立企业的股东取得分立企业的股权（以下简称“新股”），如需部分或全部放弃原持有的被分立企业的股权（以下简称“旧股”），“新股”的计税基础应以放弃“旧股”的计税基础确定。如不需放弃“旧股”，则其取得“新股”的计税基础可从以下两种方法中选择确定：直接将“新股”的计税基础确定为零；或者以被分立企业分立出去的净资产占被分立企业全部净资产的比例先调减原持有的“旧股”的计税基础，再将调减的计税基础平均分配到“新股”上。</a:t>
              </a:r>
              <a:endParaRPr kumimoji="0" lang="zh-CN" altLang="en-US" sz="1400" i="0" u="none" strike="noStrike" kern="0" cap="none" spc="0" normalizeH="0" baseline="0" noProof="0" dirty="0">
                <a:ln>
                  <a:noFill/>
                </a:ln>
                <a:solidFill>
                  <a:srgbClr val="3F3F3F"/>
                </a:solidFill>
                <a:effectLst/>
                <a:uLnTx/>
                <a:uFillTx/>
                <a:latin typeface="微软雅黑" pitchFamily="34" charset="-122"/>
                <a:ea typeface="微软雅黑" pitchFamily="34" charset="-122"/>
              </a:endParaRPr>
            </a:p>
          </p:txBody>
        </p:sp>
      </p:grpSp>
      <p:sp>
        <p:nvSpPr>
          <p:cNvPr id="48" name="圆角矩形 47"/>
          <p:cNvSpPr/>
          <p:nvPr/>
        </p:nvSpPr>
        <p:spPr>
          <a:xfrm>
            <a:off x="539551" y="915566"/>
            <a:ext cx="8274247" cy="3537820"/>
          </a:xfrm>
          <a:prstGeom prst="roundRect">
            <a:avLst>
              <a:gd name="adj" fmla="val 4384"/>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15" name="组合 14"/>
          <p:cNvGrpSpPr/>
          <p:nvPr/>
        </p:nvGrpSpPr>
        <p:grpSpPr>
          <a:xfrm>
            <a:off x="2984233" y="757107"/>
            <a:ext cx="2972164" cy="503773"/>
            <a:chOff x="6339097" y="1573726"/>
            <a:chExt cx="3744416" cy="511504"/>
          </a:xfrm>
        </p:grpSpPr>
        <p:sp>
          <p:nvSpPr>
            <p:cNvPr id="16" name="圆角矩形 15"/>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17" name="矩形 16"/>
            <p:cNvSpPr/>
            <p:nvPr/>
          </p:nvSpPr>
          <p:spPr>
            <a:xfrm>
              <a:off x="6896718" y="1614014"/>
              <a:ext cx="2653076" cy="437541"/>
            </a:xfrm>
            <a:prstGeom prst="rect">
              <a:avLst/>
            </a:prstGeom>
          </p:spPr>
          <p:txBody>
            <a:bodyPr wrap="square" lIns="121960" tIns="60980" rIns="121960" bIns="60980">
              <a:spAutoFit/>
            </a:bodyPr>
            <a:lstStyle/>
            <a:p>
              <a:pPr algn="ct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企业分立</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14" name="圆角矩形 13"/>
          <p:cNvSpPr/>
          <p:nvPr/>
        </p:nvSpPr>
        <p:spPr>
          <a:xfrm>
            <a:off x="2336161" y="75731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zh-CN" altLang="en-US" sz="2700" dirty="0" smtClean="0">
                <a:latin typeface="+mj-lt"/>
                <a:ea typeface="Arial Unicode MS" panose="020B0604020202020204" pitchFamily="34" charset="-122"/>
                <a:cs typeface="Arial Unicode MS" panose="020B0604020202020204" pitchFamily="34" charset="-122"/>
              </a:rPr>
              <a:t>五</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7" name="组合 6"/>
          <p:cNvGrpSpPr/>
          <p:nvPr/>
        </p:nvGrpSpPr>
        <p:grpSpPr>
          <a:xfrm>
            <a:off x="770974" y="2571202"/>
            <a:ext cx="1495568" cy="1546333"/>
            <a:chOff x="821788" y="2355726"/>
            <a:chExt cx="1645380" cy="1761809"/>
          </a:xfrm>
        </p:grpSpPr>
        <p:sp>
          <p:nvSpPr>
            <p:cNvPr id="19" name="îṩ1idè"/>
            <p:cNvSpPr>
              <a:spLocks/>
            </p:cNvSpPr>
            <p:nvPr/>
          </p:nvSpPr>
          <p:spPr bwMode="auto">
            <a:xfrm>
              <a:off x="1951849" y="3180828"/>
              <a:ext cx="486490" cy="582979"/>
            </a:xfrm>
            <a:custGeom>
              <a:avLst/>
              <a:gdLst>
                <a:gd name="T0" fmla="*/ 655 w 1081"/>
                <a:gd name="T1" fmla="*/ 84 h 1301"/>
                <a:gd name="T2" fmla="*/ 640 w 1081"/>
                <a:gd name="T3" fmla="*/ 69 h 1301"/>
                <a:gd name="T4" fmla="*/ 607 w 1081"/>
                <a:gd name="T5" fmla="*/ 46 h 1301"/>
                <a:gd name="T6" fmla="*/ 573 w 1081"/>
                <a:gd name="T7" fmla="*/ 30 h 1301"/>
                <a:gd name="T8" fmla="*/ 523 w 1081"/>
                <a:gd name="T9" fmla="*/ 11 h 1301"/>
                <a:gd name="T10" fmla="*/ 454 w 1081"/>
                <a:gd name="T11" fmla="*/ 0 h 1301"/>
                <a:gd name="T12" fmla="*/ 390 w 1081"/>
                <a:gd name="T13" fmla="*/ 2 h 1301"/>
                <a:gd name="T14" fmla="*/ 332 w 1081"/>
                <a:gd name="T15" fmla="*/ 9 h 1301"/>
                <a:gd name="T16" fmla="*/ 258 w 1081"/>
                <a:gd name="T17" fmla="*/ 30 h 1301"/>
                <a:gd name="T18" fmla="*/ 247 w 1081"/>
                <a:gd name="T19" fmla="*/ 33 h 1301"/>
                <a:gd name="T20" fmla="*/ 187 w 1081"/>
                <a:gd name="T21" fmla="*/ 63 h 1301"/>
                <a:gd name="T22" fmla="*/ 137 w 1081"/>
                <a:gd name="T23" fmla="*/ 95 h 1301"/>
                <a:gd name="T24" fmla="*/ 97 w 1081"/>
                <a:gd name="T25" fmla="*/ 130 h 1301"/>
                <a:gd name="T26" fmla="*/ 66 w 1081"/>
                <a:gd name="T27" fmla="*/ 168 h 1301"/>
                <a:gd name="T28" fmla="*/ 40 w 1081"/>
                <a:gd name="T29" fmla="*/ 205 h 1301"/>
                <a:gd name="T30" fmla="*/ 21 w 1081"/>
                <a:gd name="T31" fmla="*/ 241 h 1301"/>
                <a:gd name="T32" fmla="*/ 0 w 1081"/>
                <a:gd name="T33" fmla="*/ 304 h 1301"/>
                <a:gd name="T34" fmla="*/ 439 w 1081"/>
                <a:gd name="T35" fmla="*/ 1261 h 1301"/>
                <a:gd name="T36" fmla="*/ 448 w 1081"/>
                <a:gd name="T37" fmla="*/ 1282 h 1301"/>
                <a:gd name="T38" fmla="*/ 461 w 1081"/>
                <a:gd name="T39" fmla="*/ 1301 h 1301"/>
                <a:gd name="T40" fmla="*/ 463 w 1081"/>
                <a:gd name="T41" fmla="*/ 1259 h 1301"/>
                <a:gd name="T42" fmla="*/ 467 w 1081"/>
                <a:gd name="T43" fmla="*/ 1243 h 1301"/>
                <a:gd name="T44" fmla="*/ 480 w 1081"/>
                <a:gd name="T45" fmla="*/ 1205 h 1301"/>
                <a:gd name="T46" fmla="*/ 499 w 1081"/>
                <a:gd name="T47" fmla="*/ 1170 h 1301"/>
                <a:gd name="T48" fmla="*/ 523 w 1081"/>
                <a:gd name="T49" fmla="*/ 1136 h 1301"/>
                <a:gd name="T50" fmla="*/ 553 w 1081"/>
                <a:gd name="T51" fmla="*/ 1103 h 1301"/>
                <a:gd name="T52" fmla="*/ 588 w 1081"/>
                <a:gd name="T53" fmla="*/ 1073 h 1301"/>
                <a:gd name="T54" fmla="*/ 631 w 1081"/>
                <a:gd name="T55" fmla="*/ 1045 h 1301"/>
                <a:gd name="T56" fmla="*/ 680 w 1081"/>
                <a:gd name="T57" fmla="*/ 1019 h 1301"/>
                <a:gd name="T58" fmla="*/ 706 w 1081"/>
                <a:gd name="T59" fmla="*/ 1006 h 1301"/>
                <a:gd name="T60" fmla="*/ 762 w 1081"/>
                <a:gd name="T61" fmla="*/ 985 h 1301"/>
                <a:gd name="T62" fmla="*/ 812 w 1081"/>
                <a:gd name="T63" fmla="*/ 972 h 1301"/>
                <a:gd name="T64" fmla="*/ 855 w 1081"/>
                <a:gd name="T65" fmla="*/ 965 h 1301"/>
                <a:gd name="T66" fmla="*/ 894 w 1081"/>
                <a:gd name="T67" fmla="*/ 963 h 1301"/>
                <a:gd name="T68" fmla="*/ 963 w 1081"/>
                <a:gd name="T69" fmla="*/ 972 h 1301"/>
                <a:gd name="T70" fmla="*/ 1021 w 1081"/>
                <a:gd name="T71" fmla="*/ 991 h 1301"/>
                <a:gd name="T72" fmla="*/ 1042 w 1081"/>
                <a:gd name="T73" fmla="*/ 998 h 1301"/>
                <a:gd name="T74" fmla="*/ 1069 w 1081"/>
                <a:gd name="T75" fmla="*/ 1017 h 1301"/>
                <a:gd name="T76" fmla="*/ 1081 w 1081"/>
                <a:gd name="T77" fmla="*/ 1028 h 1301"/>
                <a:gd name="T78" fmla="*/ 1062 w 1081"/>
                <a:gd name="T79" fmla="*/ 978 h 13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081" h="1301">
                  <a:moveTo>
                    <a:pt x="1062" y="978"/>
                  </a:moveTo>
                  <a:lnTo>
                    <a:pt x="655" y="84"/>
                  </a:lnTo>
                  <a:lnTo>
                    <a:pt x="655" y="84"/>
                  </a:lnTo>
                  <a:lnTo>
                    <a:pt x="640" y="69"/>
                  </a:lnTo>
                  <a:lnTo>
                    <a:pt x="624" y="58"/>
                  </a:lnTo>
                  <a:lnTo>
                    <a:pt x="607" y="46"/>
                  </a:lnTo>
                  <a:lnTo>
                    <a:pt x="590" y="37"/>
                  </a:lnTo>
                  <a:lnTo>
                    <a:pt x="573" y="30"/>
                  </a:lnTo>
                  <a:lnTo>
                    <a:pt x="556" y="22"/>
                  </a:lnTo>
                  <a:lnTo>
                    <a:pt x="523" y="11"/>
                  </a:lnTo>
                  <a:lnTo>
                    <a:pt x="487" y="4"/>
                  </a:lnTo>
                  <a:lnTo>
                    <a:pt x="454" y="0"/>
                  </a:lnTo>
                  <a:lnTo>
                    <a:pt x="420" y="0"/>
                  </a:lnTo>
                  <a:lnTo>
                    <a:pt x="390" y="2"/>
                  </a:lnTo>
                  <a:lnTo>
                    <a:pt x="360" y="5"/>
                  </a:lnTo>
                  <a:lnTo>
                    <a:pt x="332" y="9"/>
                  </a:lnTo>
                  <a:lnTo>
                    <a:pt x="288" y="20"/>
                  </a:lnTo>
                  <a:lnTo>
                    <a:pt x="258" y="30"/>
                  </a:lnTo>
                  <a:lnTo>
                    <a:pt x="247" y="33"/>
                  </a:lnTo>
                  <a:lnTo>
                    <a:pt x="247" y="33"/>
                  </a:lnTo>
                  <a:lnTo>
                    <a:pt x="215" y="48"/>
                  </a:lnTo>
                  <a:lnTo>
                    <a:pt x="187" y="63"/>
                  </a:lnTo>
                  <a:lnTo>
                    <a:pt x="161" y="78"/>
                  </a:lnTo>
                  <a:lnTo>
                    <a:pt x="137" y="95"/>
                  </a:lnTo>
                  <a:lnTo>
                    <a:pt x="116" y="112"/>
                  </a:lnTo>
                  <a:lnTo>
                    <a:pt x="97" y="130"/>
                  </a:lnTo>
                  <a:lnTo>
                    <a:pt x="81" y="149"/>
                  </a:lnTo>
                  <a:lnTo>
                    <a:pt x="66" y="168"/>
                  </a:lnTo>
                  <a:lnTo>
                    <a:pt x="53" y="186"/>
                  </a:lnTo>
                  <a:lnTo>
                    <a:pt x="40" y="205"/>
                  </a:lnTo>
                  <a:lnTo>
                    <a:pt x="30" y="222"/>
                  </a:lnTo>
                  <a:lnTo>
                    <a:pt x="21" y="241"/>
                  </a:lnTo>
                  <a:lnTo>
                    <a:pt x="10" y="274"/>
                  </a:lnTo>
                  <a:lnTo>
                    <a:pt x="0" y="304"/>
                  </a:lnTo>
                  <a:lnTo>
                    <a:pt x="26" y="360"/>
                  </a:lnTo>
                  <a:lnTo>
                    <a:pt x="439" y="1261"/>
                  </a:lnTo>
                  <a:lnTo>
                    <a:pt x="439" y="1261"/>
                  </a:lnTo>
                  <a:lnTo>
                    <a:pt x="448" y="1282"/>
                  </a:lnTo>
                  <a:lnTo>
                    <a:pt x="461" y="1301"/>
                  </a:lnTo>
                  <a:lnTo>
                    <a:pt x="461" y="1301"/>
                  </a:lnTo>
                  <a:lnTo>
                    <a:pt x="459" y="1282"/>
                  </a:lnTo>
                  <a:lnTo>
                    <a:pt x="463" y="1259"/>
                  </a:lnTo>
                  <a:lnTo>
                    <a:pt x="463" y="1259"/>
                  </a:lnTo>
                  <a:lnTo>
                    <a:pt x="467" y="1243"/>
                  </a:lnTo>
                  <a:lnTo>
                    <a:pt x="472" y="1224"/>
                  </a:lnTo>
                  <a:lnTo>
                    <a:pt x="480" y="1205"/>
                  </a:lnTo>
                  <a:lnTo>
                    <a:pt x="489" y="1189"/>
                  </a:lnTo>
                  <a:lnTo>
                    <a:pt x="499" y="1170"/>
                  </a:lnTo>
                  <a:lnTo>
                    <a:pt x="510" y="1153"/>
                  </a:lnTo>
                  <a:lnTo>
                    <a:pt x="523" y="1136"/>
                  </a:lnTo>
                  <a:lnTo>
                    <a:pt x="538" y="1119"/>
                  </a:lnTo>
                  <a:lnTo>
                    <a:pt x="553" y="1103"/>
                  </a:lnTo>
                  <a:lnTo>
                    <a:pt x="569" y="1088"/>
                  </a:lnTo>
                  <a:lnTo>
                    <a:pt x="588" y="1073"/>
                  </a:lnTo>
                  <a:lnTo>
                    <a:pt x="609" y="1058"/>
                  </a:lnTo>
                  <a:lnTo>
                    <a:pt x="631" y="1045"/>
                  </a:lnTo>
                  <a:lnTo>
                    <a:pt x="653" y="1030"/>
                  </a:lnTo>
                  <a:lnTo>
                    <a:pt x="680" y="1019"/>
                  </a:lnTo>
                  <a:lnTo>
                    <a:pt x="706" y="1006"/>
                  </a:lnTo>
                  <a:lnTo>
                    <a:pt x="706" y="1006"/>
                  </a:lnTo>
                  <a:lnTo>
                    <a:pt x="734" y="994"/>
                  </a:lnTo>
                  <a:lnTo>
                    <a:pt x="762" y="985"/>
                  </a:lnTo>
                  <a:lnTo>
                    <a:pt x="788" y="978"/>
                  </a:lnTo>
                  <a:lnTo>
                    <a:pt x="812" y="972"/>
                  </a:lnTo>
                  <a:lnTo>
                    <a:pt x="834" y="966"/>
                  </a:lnTo>
                  <a:lnTo>
                    <a:pt x="855" y="965"/>
                  </a:lnTo>
                  <a:lnTo>
                    <a:pt x="875" y="963"/>
                  </a:lnTo>
                  <a:lnTo>
                    <a:pt x="894" y="963"/>
                  </a:lnTo>
                  <a:lnTo>
                    <a:pt x="930" y="965"/>
                  </a:lnTo>
                  <a:lnTo>
                    <a:pt x="963" y="972"/>
                  </a:lnTo>
                  <a:lnTo>
                    <a:pt x="993" y="981"/>
                  </a:lnTo>
                  <a:lnTo>
                    <a:pt x="1021" y="991"/>
                  </a:lnTo>
                  <a:lnTo>
                    <a:pt x="1021" y="991"/>
                  </a:lnTo>
                  <a:lnTo>
                    <a:pt x="1042" y="998"/>
                  </a:lnTo>
                  <a:lnTo>
                    <a:pt x="1056" y="1008"/>
                  </a:lnTo>
                  <a:lnTo>
                    <a:pt x="1069" y="1017"/>
                  </a:lnTo>
                  <a:lnTo>
                    <a:pt x="1081" y="1028"/>
                  </a:lnTo>
                  <a:lnTo>
                    <a:pt x="1081" y="1028"/>
                  </a:lnTo>
                  <a:lnTo>
                    <a:pt x="1073" y="1004"/>
                  </a:lnTo>
                  <a:lnTo>
                    <a:pt x="1062" y="978"/>
                  </a:lnTo>
                  <a:lnTo>
                    <a:pt x="1062" y="978"/>
                  </a:lnTo>
                  <a:close/>
                </a:path>
              </a:pathLst>
            </a:custGeom>
            <a:solidFill>
              <a:srgbClr val="FFC000">
                <a:alpha val="48000"/>
              </a:srgbClr>
            </a:solidFill>
            <a:ln>
              <a:noFill/>
            </a:ln>
            <a:extLst/>
          </p:spPr>
          <p:txBody>
            <a:bodyPr anchor="ctr"/>
            <a:lstStyle/>
            <a:p>
              <a:pPr algn="ctr"/>
              <a:endParaRPr/>
            </a:p>
          </p:txBody>
        </p:sp>
        <p:sp>
          <p:nvSpPr>
            <p:cNvPr id="20" name="ïṥ1íḋê"/>
            <p:cNvSpPr>
              <a:spLocks/>
            </p:cNvSpPr>
            <p:nvPr/>
          </p:nvSpPr>
          <p:spPr bwMode="auto">
            <a:xfrm>
              <a:off x="1913109" y="3079635"/>
              <a:ext cx="333336" cy="237311"/>
            </a:xfrm>
            <a:custGeom>
              <a:avLst/>
              <a:gdLst>
                <a:gd name="T0" fmla="*/ 333 w 741"/>
                <a:gd name="T1" fmla="*/ 259 h 530"/>
                <a:gd name="T2" fmla="*/ 374 w 741"/>
                <a:gd name="T3" fmla="*/ 246 h 530"/>
                <a:gd name="T4" fmla="*/ 446 w 741"/>
                <a:gd name="T5" fmla="*/ 231 h 530"/>
                <a:gd name="T6" fmla="*/ 506 w 741"/>
                <a:gd name="T7" fmla="*/ 226 h 530"/>
                <a:gd name="T8" fmla="*/ 573 w 741"/>
                <a:gd name="T9" fmla="*/ 230 h 530"/>
                <a:gd name="T10" fmla="*/ 642 w 741"/>
                <a:gd name="T11" fmla="*/ 248 h 530"/>
                <a:gd name="T12" fmla="*/ 676 w 741"/>
                <a:gd name="T13" fmla="*/ 263 h 530"/>
                <a:gd name="T14" fmla="*/ 710 w 741"/>
                <a:gd name="T15" fmla="*/ 284 h 530"/>
                <a:gd name="T16" fmla="*/ 741 w 741"/>
                <a:gd name="T17" fmla="*/ 310 h 530"/>
                <a:gd name="T18" fmla="*/ 650 w 741"/>
                <a:gd name="T19" fmla="*/ 106 h 530"/>
                <a:gd name="T20" fmla="*/ 637 w 741"/>
                <a:gd name="T21" fmla="*/ 86 h 530"/>
                <a:gd name="T22" fmla="*/ 611 w 741"/>
                <a:gd name="T23" fmla="*/ 58 h 530"/>
                <a:gd name="T24" fmla="*/ 575 w 741"/>
                <a:gd name="T25" fmla="*/ 34 h 530"/>
                <a:gd name="T26" fmla="*/ 529 w 741"/>
                <a:gd name="T27" fmla="*/ 15 h 530"/>
                <a:gd name="T28" fmla="*/ 474 w 741"/>
                <a:gd name="T29" fmla="*/ 2 h 530"/>
                <a:gd name="T30" fmla="*/ 445 w 741"/>
                <a:gd name="T31" fmla="*/ 0 h 530"/>
                <a:gd name="T32" fmla="*/ 379 w 741"/>
                <a:gd name="T33" fmla="*/ 2 h 530"/>
                <a:gd name="T34" fmla="*/ 312 w 741"/>
                <a:gd name="T35" fmla="*/ 17 h 530"/>
                <a:gd name="T36" fmla="*/ 247 w 741"/>
                <a:gd name="T37" fmla="*/ 41 h 530"/>
                <a:gd name="T38" fmla="*/ 215 w 741"/>
                <a:gd name="T39" fmla="*/ 54 h 530"/>
                <a:gd name="T40" fmla="*/ 187 w 741"/>
                <a:gd name="T41" fmla="*/ 119 h 530"/>
                <a:gd name="T42" fmla="*/ 139 w 741"/>
                <a:gd name="T43" fmla="*/ 185 h 530"/>
                <a:gd name="T44" fmla="*/ 77 w 741"/>
                <a:gd name="T45" fmla="*/ 252 h 530"/>
                <a:gd name="T46" fmla="*/ 0 w 741"/>
                <a:gd name="T47" fmla="*/ 315 h 530"/>
                <a:gd name="T48" fmla="*/ 0 w 741"/>
                <a:gd name="T49" fmla="*/ 325 h 530"/>
                <a:gd name="T50" fmla="*/ 0 w 741"/>
                <a:gd name="T51" fmla="*/ 328 h 530"/>
                <a:gd name="T52" fmla="*/ 2 w 741"/>
                <a:gd name="T53" fmla="*/ 341 h 530"/>
                <a:gd name="T54" fmla="*/ 77 w 741"/>
                <a:gd name="T55" fmla="*/ 509 h 530"/>
                <a:gd name="T56" fmla="*/ 86 w 741"/>
                <a:gd name="T57" fmla="*/ 530 h 530"/>
                <a:gd name="T58" fmla="*/ 107 w 741"/>
                <a:gd name="T59" fmla="*/ 467 h 530"/>
                <a:gd name="T60" fmla="*/ 126 w 741"/>
                <a:gd name="T61" fmla="*/ 431 h 530"/>
                <a:gd name="T62" fmla="*/ 152 w 741"/>
                <a:gd name="T63" fmla="*/ 394 h 530"/>
                <a:gd name="T64" fmla="*/ 183 w 741"/>
                <a:gd name="T65" fmla="*/ 356 h 530"/>
                <a:gd name="T66" fmla="*/ 223 w 741"/>
                <a:gd name="T67" fmla="*/ 321 h 530"/>
                <a:gd name="T68" fmla="*/ 273 w 741"/>
                <a:gd name="T69" fmla="*/ 289 h 530"/>
                <a:gd name="T70" fmla="*/ 333 w 741"/>
                <a:gd name="T71" fmla="*/ 259 h 5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741" h="530">
                  <a:moveTo>
                    <a:pt x="333" y="259"/>
                  </a:moveTo>
                  <a:lnTo>
                    <a:pt x="333" y="259"/>
                  </a:lnTo>
                  <a:lnTo>
                    <a:pt x="344" y="256"/>
                  </a:lnTo>
                  <a:lnTo>
                    <a:pt x="374" y="246"/>
                  </a:lnTo>
                  <a:lnTo>
                    <a:pt x="418" y="235"/>
                  </a:lnTo>
                  <a:lnTo>
                    <a:pt x="446" y="231"/>
                  </a:lnTo>
                  <a:lnTo>
                    <a:pt x="476" y="228"/>
                  </a:lnTo>
                  <a:lnTo>
                    <a:pt x="506" y="226"/>
                  </a:lnTo>
                  <a:lnTo>
                    <a:pt x="540" y="226"/>
                  </a:lnTo>
                  <a:lnTo>
                    <a:pt x="573" y="230"/>
                  </a:lnTo>
                  <a:lnTo>
                    <a:pt x="609" y="237"/>
                  </a:lnTo>
                  <a:lnTo>
                    <a:pt x="642" y="248"/>
                  </a:lnTo>
                  <a:lnTo>
                    <a:pt x="659" y="256"/>
                  </a:lnTo>
                  <a:lnTo>
                    <a:pt x="676" y="263"/>
                  </a:lnTo>
                  <a:lnTo>
                    <a:pt x="693" y="272"/>
                  </a:lnTo>
                  <a:lnTo>
                    <a:pt x="710" y="284"/>
                  </a:lnTo>
                  <a:lnTo>
                    <a:pt x="726" y="295"/>
                  </a:lnTo>
                  <a:lnTo>
                    <a:pt x="741" y="310"/>
                  </a:lnTo>
                  <a:lnTo>
                    <a:pt x="650" y="106"/>
                  </a:lnTo>
                  <a:lnTo>
                    <a:pt x="650" y="106"/>
                  </a:lnTo>
                  <a:lnTo>
                    <a:pt x="637" y="86"/>
                  </a:lnTo>
                  <a:lnTo>
                    <a:pt x="637" y="86"/>
                  </a:lnTo>
                  <a:lnTo>
                    <a:pt x="626" y="71"/>
                  </a:lnTo>
                  <a:lnTo>
                    <a:pt x="611" y="58"/>
                  </a:lnTo>
                  <a:lnTo>
                    <a:pt x="594" y="45"/>
                  </a:lnTo>
                  <a:lnTo>
                    <a:pt x="575" y="34"/>
                  </a:lnTo>
                  <a:lnTo>
                    <a:pt x="553" y="24"/>
                  </a:lnTo>
                  <a:lnTo>
                    <a:pt x="529" y="15"/>
                  </a:lnTo>
                  <a:lnTo>
                    <a:pt x="502" y="9"/>
                  </a:lnTo>
                  <a:lnTo>
                    <a:pt x="474" y="2"/>
                  </a:lnTo>
                  <a:lnTo>
                    <a:pt x="474" y="2"/>
                  </a:lnTo>
                  <a:lnTo>
                    <a:pt x="445" y="0"/>
                  </a:lnTo>
                  <a:lnTo>
                    <a:pt x="413" y="0"/>
                  </a:lnTo>
                  <a:lnTo>
                    <a:pt x="379" y="2"/>
                  </a:lnTo>
                  <a:lnTo>
                    <a:pt x="346" y="9"/>
                  </a:lnTo>
                  <a:lnTo>
                    <a:pt x="312" y="17"/>
                  </a:lnTo>
                  <a:lnTo>
                    <a:pt x="280" y="28"/>
                  </a:lnTo>
                  <a:lnTo>
                    <a:pt x="247" y="41"/>
                  </a:lnTo>
                  <a:lnTo>
                    <a:pt x="215" y="54"/>
                  </a:lnTo>
                  <a:lnTo>
                    <a:pt x="215" y="54"/>
                  </a:lnTo>
                  <a:lnTo>
                    <a:pt x="204" y="86"/>
                  </a:lnTo>
                  <a:lnTo>
                    <a:pt x="187" y="119"/>
                  </a:lnTo>
                  <a:lnTo>
                    <a:pt x="165" y="153"/>
                  </a:lnTo>
                  <a:lnTo>
                    <a:pt x="139" y="185"/>
                  </a:lnTo>
                  <a:lnTo>
                    <a:pt x="111" y="218"/>
                  </a:lnTo>
                  <a:lnTo>
                    <a:pt x="77" y="252"/>
                  </a:lnTo>
                  <a:lnTo>
                    <a:pt x="40" y="284"/>
                  </a:lnTo>
                  <a:lnTo>
                    <a:pt x="0" y="315"/>
                  </a:lnTo>
                  <a:lnTo>
                    <a:pt x="0" y="315"/>
                  </a:lnTo>
                  <a:lnTo>
                    <a:pt x="0" y="325"/>
                  </a:lnTo>
                  <a:lnTo>
                    <a:pt x="0" y="325"/>
                  </a:lnTo>
                  <a:lnTo>
                    <a:pt x="0" y="328"/>
                  </a:lnTo>
                  <a:lnTo>
                    <a:pt x="0" y="328"/>
                  </a:lnTo>
                  <a:lnTo>
                    <a:pt x="2" y="341"/>
                  </a:lnTo>
                  <a:lnTo>
                    <a:pt x="6" y="355"/>
                  </a:lnTo>
                  <a:lnTo>
                    <a:pt x="77" y="509"/>
                  </a:lnTo>
                  <a:lnTo>
                    <a:pt x="86" y="530"/>
                  </a:lnTo>
                  <a:lnTo>
                    <a:pt x="86" y="530"/>
                  </a:lnTo>
                  <a:lnTo>
                    <a:pt x="96" y="500"/>
                  </a:lnTo>
                  <a:lnTo>
                    <a:pt x="107" y="467"/>
                  </a:lnTo>
                  <a:lnTo>
                    <a:pt x="116" y="448"/>
                  </a:lnTo>
                  <a:lnTo>
                    <a:pt x="126" y="431"/>
                  </a:lnTo>
                  <a:lnTo>
                    <a:pt x="139" y="412"/>
                  </a:lnTo>
                  <a:lnTo>
                    <a:pt x="152" y="394"/>
                  </a:lnTo>
                  <a:lnTo>
                    <a:pt x="167" y="375"/>
                  </a:lnTo>
                  <a:lnTo>
                    <a:pt x="183" y="356"/>
                  </a:lnTo>
                  <a:lnTo>
                    <a:pt x="202" y="338"/>
                  </a:lnTo>
                  <a:lnTo>
                    <a:pt x="223" y="321"/>
                  </a:lnTo>
                  <a:lnTo>
                    <a:pt x="247" y="304"/>
                  </a:lnTo>
                  <a:lnTo>
                    <a:pt x="273" y="289"/>
                  </a:lnTo>
                  <a:lnTo>
                    <a:pt x="301" y="274"/>
                  </a:lnTo>
                  <a:lnTo>
                    <a:pt x="333" y="259"/>
                  </a:lnTo>
                  <a:lnTo>
                    <a:pt x="333" y="25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1" name="îşḻíḍè"/>
            <p:cNvSpPr>
              <a:spLocks/>
            </p:cNvSpPr>
            <p:nvPr/>
          </p:nvSpPr>
          <p:spPr bwMode="auto">
            <a:xfrm>
              <a:off x="1893290" y="3060829"/>
              <a:ext cx="409012" cy="312534"/>
            </a:xfrm>
            <a:custGeom>
              <a:avLst/>
              <a:gdLst>
                <a:gd name="T0" fmla="*/ 9 w 906"/>
                <a:gd name="T1" fmla="*/ 412 h 698"/>
                <a:gd name="T2" fmla="*/ 1 w 906"/>
                <a:gd name="T3" fmla="*/ 371 h 698"/>
                <a:gd name="T4" fmla="*/ 0 w 906"/>
                <a:gd name="T5" fmla="*/ 338 h 698"/>
                <a:gd name="T6" fmla="*/ 56 w 906"/>
                <a:gd name="T7" fmla="*/ 295 h 698"/>
                <a:gd name="T8" fmla="*/ 147 w 906"/>
                <a:gd name="T9" fmla="*/ 203 h 698"/>
                <a:gd name="T10" fmla="*/ 207 w 906"/>
                <a:gd name="T11" fmla="*/ 114 h 698"/>
                <a:gd name="T12" fmla="*/ 240 w 906"/>
                <a:gd name="T13" fmla="*/ 60 h 698"/>
                <a:gd name="T14" fmla="*/ 300 w 906"/>
                <a:gd name="T15" fmla="*/ 34 h 698"/>
                <a:gd name="T16" fmla="*/ 390 w 906"/>
                <a:gd name="T17" fmla="*/ 9 h 698"/>
                <a:gd name="T18" fmla="*/ 472 w 906"/>
                <a:gd name="T19" fmla="*/ 0 h 698"/>
                <a:gd name="T20" fmla="*/ 522 w 906"/>
                <a:gd name="T21" fmla="*/ 6 h 698"/>
                <a:gd name="T22" fmla="*/ 585 w 906"/>
                <a:gd name="T23" fmla="*/ 21 h 698"/>
                <a:gd name="T24" fmla="*/ 662 w 906"/>
                <a:gd name="T25" fmla="*/ 56 h 698"/>
                <a:gd name="T26" fmla="*/ 714 w 906"/>
                <a:gd name="T27" fmla="*/ 106 h 698"/>
                <a:gd name="T28" fmla="*/ 729 w 906"/>
                <a:gd name="T29" fmla="*/ 133 h 698"/>
                <a:gd name="T30" fmla="*/ 755 w 906"/>
                <a:gd name="T31" fmla="*/ 383 h 698"/>
                <a:gd name="T32" fmla="*/ 690 w 906"/>
                <a:gd name="T33" fmla="*/ 338 h 698"/>
                <a:gd name="T34" fmla="*/ 613 w 906"/>
                <a:gd name="T35" fmla="*/ 315 h 698"/>
                <a:gd name="T36" fmla="*/ 556 w 906"/>
                <a:gd name="T37" fmla="*/ 310 h 698"/>
                <a:gd name="T38" fmla="*/ 464 w 906"/>
                <a:gd name="T39" fmla="*/ 319 h 698"/>
                <a:gd name="T40" fmla="*/ 391 w 906"/>
                <a:gd name="T41" fmla="*/ 342 h 698"/>
                <a:gd name="T42" fmla="*/ 335 w 906"/>
                <a:gd name="T43" fmla="*/ 368 h 698"/>
                <a:gd name="T44" fmla="*/ 272 w 906"/>
                <a:gd name="T45" fmla="*/ 412 h 698"/>
                <a:gd name="T46" fmla="*/ 225 w 906"/>
                <a:gd name="T47" fmla="*/ 463 h 698"/>
                <a:gd name="T48" fmla="*/ 188 w 906"/>
                <a:gd name="T49" fmla="*/ 526 h 698"/>
                <a:gd name="T50" fmla="*/ 141 w 906"/>
                <a:gd name="T51" fmla="*/ 698 h 698"/>
                <a:gd name="T52" fmla="*/ 125 w 906"/>
                <a:gd name="T53" fmla="*/ 467 h 698"/>
                <a:gd name="T54" fmla="*/ 182 w 906"/>
                <a:gd name="T55" fmla="*/ 384 h 698"/>
                <a:gd name="T56" fmla="*/ 274 w 906"/>
                <a:gd name="T57" fmla="*/ 308 h 698"/>
                <a:gd name="T58" fmla="*/ 360 w 906"/>
                <a:gd name="T59" fmla="*/ 265 h 698"/>
                <a:gd name="T60" fmla="*/ 418 w 906"/>
                <a:gd name="T61" fmla="*/ 246 h 698"/>
                <a:gd name="T62" fmla="*/ 516 w 906"/>
                <a:gd name="T63" fmla="*/ 230 h 698"/>
                <a:gd name="T64" fmla="*/ 591 w 906"/>
                <a:gd name="T65" fmla="*/ 230 h 698"/>
                <a:gd name="T66" fmla="*/ 692 w 906"/>
                <a:gd name="T67" fmla="*/ 250 h 698"/>
                <a:gd name="T68" fmla="*/ 645 w 906"/>
                <a:gd name="T69" fmla="*/ 153 h 698"/>
                <a:gd name="T70" fmla="*/ 625 w 906"/>
                <a:gd name="T71" fmla="*/ 131 h 698"/>
                <a:gd name="T72" fmla="*/ 576 w 906"/>
                <a:gd name="T73" fmla="*/ 105 h 698"/>
                <a:gd name="T74" fmla="*/ 509 w 906"/>
                <a:gd name="T75" fmla="*/ 86 h 698"/>
                <a:gd name="T76" fmla="*/ 462 w 906"/>
                <a:gd name="T77" fmla="*/ 84 h 698"/>
                <a:gd name="T78" fmla="*/ 380 w 906"/>
                <a:gd name="T79" fmla="*/ 95 h 698"/>
                <a:gd name="T80" fmla="*/ 291 w 906"/>
                <a:gd name="T81" fmla="*/ 127 h 698"/>
                <a:gd name="T82" fmla="*/ 259 w 906"/>
                <a:gd name="T83" fmla="*/ 190 h 698"/>
                <a:gd name="T84" fmla="*/ 186 w 906"/>
                <a:gd name="T85" fmla="*/ 286 h 698"/>
                <a:gd name="T86" fmla="*/ 85 w 906"/>
                <a:gd name="T87" fmla="*/ 377 h 698"/>
                <a:gd name="T88" fmla="*/ 87 w 906"/>
                <a:gd name="T89" fmla="*/ 383 h 6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906" h="698">
                  <a:moveTo>
                    <a:pt x="141" y="698"/>
                  </a:moveTo>
                  <a:lnTo>
                    <a:pt x="9" y="412"/>
                  </a:lnTo>
                  <a:lnTo>
                    <a:pt x="9" y="412"/>
                  </a:lnTo>
                  <a:lnTo>
                    <a:pt x="5" y="394"/>
                  </a:lnTo>
                  <a:lnTo>
                    <a:pt x="1" y="375"/>
                  </a:lnTo>
                  <a:lnTo>
                    <a:pt x="1" y="371"/>
                  </a:lnTo>
                  <a:lnTo>
                    <a:pt x="1" y="371"/>
                  </a:lnTo>
                  <a:lnTo>
                    <a:pt x="0" y="358"/>
                  </a:lnTo>
                  <a:lnTo>
                    <a:pt x="0" y="338"/>
                  </a:lnTo>
                  <a:lnTo>
                    <a:pt x="16" y="325"/>
                  </a:lnTo>
                  <a:lnTo>
                    <a:pt x="16" y="325"/>
                  </a:lnTo>
                  <a:lnTo>
                    <a:pt x="56" y="295"/>
                  </a:lnTo>
                  <a:lnTo>
                    <a:pt x="89" y="265"/>
                  </a:lnTo>
                  <a:lnTo>
                    <a:pt x="121" y="235"/>
                  </a:lnTo>
                  <a:lnTo>
                    <a:pt x="147" y="203"/>
                  </a:lnTo>
                  <a:lnTo>
                    <a:pt x="171" y="174"/>
                  </a:lnTo>
                  <a:lnTo>
                    <a:pt x="192" y="144"/>
                  </a:lnTo>
                  <a:lnTo>
                    <a:pt x="207" y="114"/>
                  </a:lnTo>
                  <a:lnTo>
                    <a:pt x="218" y="84"/>
                  </a:lnTo>
                  <a:lnTo>
                    <a:pt x="223" y="67"/>
                  </a:lnTo>
                  <a:lnTo>
                    <a:pt x="240" y="60"/>
                  </a:lnTo>
                  <a:lnTo>
                    <a:pt x="240" y="60"/>
                  </a:lnTo>
                  <a:lnTo>
                    <a:pt x="270" y="47"/>
                  </a:lnTo>
                  <a:lnTo>
                    <a:pt x="300" y="34"/>
                  </a:lnTo>
                  <a:lnTo>
                    <a:pt x="330" y="24"/>
                  </a:lnTo>
                  <a:lnTo>
                    <a:pt x="360" y="17"/>
                  </a:lnTo>
                  <a:lnTo>
                    <a:pt x="390" y="9"/>
                  </a:lnTo>
                  <a:lnTo>
                    <a:pt x="418" y="4"/>
                  </a:lnTo>
                  <a:lnTo>
                    <a:pt x="446" y="2"/>
                  </a:lnTo>
                  <a:lnTo>
                    <a:pt x="472" y="0"/>
                  </a:lnTo>
                  <a:lnTo>
                    <a:pt x="472" y="0"/>
                  </a:lnTo>
                  <a:lnTo>
                    <a:pt x="498" y="2"/>
                  </a:lnTo>
                  <a:lnTo>
                    <a:pt x="522" y="6"/>
                  </a:lnTo>
                  <a:lnTo>
                    <a:pt x="522" y="6"/>
                  </a:lnTo>
                  <a:lnTo>
                    <a:pt x="556" y="11"/>
                  </a:lnTo>
                  <a:lnTo>
                    <a:pt x="585" y="21"/>
                  </a:lnTo>
                  <a:lnTo>
                    <a:pt x="613" y="30"/>
                  </a:lnTo>
                  <a:lnTo>
                    <a:pt x="640" y="43"/>
                  </a:lnTo>
                  <a:lnTo>
                    <a:pt x="662" y="56"/>
                  </a:lnTo>
                  <a:lnTo>
                    <a:pt x="681" y="71"/>
                  </a:lnTo>
                  <a:lnTo>
                    <a:pt x="699" y="88"/>
                  </a:lnTo>
                  <a:lnTo>
                    <a:pt x="714" y="106"/>
                  </a:lnTo>
                  <a:lnTo>
                    <a:pt x="714" y="106"/>
                  </a:lnTo>
                  <a:lnTo>
                    <a:pt x="722" y="119"/>
                  </a:lnTo>
                  <a:lnTo>
                    <a:pt x="729" y="133"/>
                  </a:lnTo>
                  <a:lnTo>
                    <a:pt x="906" y="523"/>
                  </a:lnTo>
                  <a:lnTo>
                    <a:pt x="755" y="383"/>
                  </a:lnTo>
                  <a:lnTo>
                    <a:pt x="755" y="383"/>
                  </a:lnTo>
                  <a:lnTo>
                    <a:pt x="735" y="366"/>
                  </a:lnTo>
                  <a:lnTo>
                    <a:pt x="714" y="351"/>
                  </a:lnTo>
                  <a:lnTo>
                    <a:pt x="690" y="338"/>
                  </a:lnTo>
                  <a:lnTo>
                    <a:pt x="666" y="328"/>
                  </a:lnTo>
                  <a:lnTo>
                    <a:pt x="640" y="321"/>
                  </a:lnTo>
                  <a:lnTo>
                    <a:pt x="613" y="315"/>
                  </a:lnTo>
                  <a:lnTo>
                    <a:pt x="585" y="312"/>
                  </a:lnTo>
                  <a:lnTo>
                    <a:pt x="556" y="310"/>
                  </a:lnTo>
                  <a:lnTo>
                    <a:pt x="556" y="310"/>
                  </a:lnTo>
                  <a:lnTo>
                    <a:pt x="522" y="312"/>
                  </a:lnTo>
                  <a:lnTo>
                    <a:pt x="492" y="315"/>
                  </a:lnTo>
                  <a:lnTo>
                    <a:pt x="464" y="319"/>
                  </a:lnTo>
                  <a:lnTo>
                    <a:pt x="440" y="325"/>
                  </a:lnTo>
                  <a:lnTo>
                    <a:pt x="404" y="336"/>
                  </a:lnTo>
                  <a:lnTo>
                    <a:pt x="391" y="342"/>
                  </a:lnTo>
                  <a:lnTo>
                    <a:pt x="391" y="342"/>
                  </a:lnTo>
                  <a:lnTo>
                    <a:pt x="362" y="353"/>
                  </a:lnTo>
                  <a:lnTo>
                    <a:pt x="335" y="368"/>
                  </a:lnTo>
                  <a:lnTo>
                    <a:pt x="313" y="381"/>
                  </a:lnTo>
                  <a:lnTo>
                    <a:pt x="291" y="398"/>
                  </a:lnTo>
                  <a:lnTo>
                    <a:pt x="272" y="412"/>
                  </a:lnTo>
                  <a:lnTo>
                    <a:pt x="255" y="429"/>
                  </a:lnTo>
                  <a:lnTo>
                    <a:pt x="238" y="446"/>
                  </a:lnTo>
                  <a:lnTo>
                    <a:pt x="225" y="463"/>
                  </a:lnTo>
                  <a:lnTo>
                    <a:pt x="214" y="478"/>
                  </a:lnTo>
                  <a:lnTo>
                    <a:pt x="203" y="495"/>
                  </a:lnTo>
                  <a:lnTo>
                    <a:pt x="188" y="526"/>
                  </a:lnTo>
                  <a:lnTo>
                    <a:pt x="175" y="556"/>
                  </a:lnTo>
                  <a:lnTo>
                    <a:pt x="169" y="582"/>
                  </a:lnTo>
                  <a:lnTo>
                    <a:pt x="141" y="698"/>
                  </a:lnTo>
                  <a:close/>
                  <a:moveTo>
                    <a:pt x="87" y="383"/>
                  </a:moveTo>
                  <a:lnTo>
                    <a:pt x="125" y="467"/>
                  </a:lnTo>
                  <a:lnTo>
                    <a:pt x="125" y="467"/>
                  </a:lnTo>
                  <a:lnTo>
                    <a:pt x="141" y="439"/>
                  </a:lnTo>
                  <a:lnTo>
                    <a:pt x="160" y="412"/>
                  </a:lnTo>
                  <a:lnTo>
                    <a:pt x="182" y="384"/>
                  </a:lnTo>
                  <a:lnTo>
                    <a:pt x="209" y="358"/>
                  </a:lnTo>
                  <a:lnTo>
                    <a:pt x="238" y="332"/>
                  </a:lnTo>
                  <a:lnTo>
                    <a:pt x="274" y="308"/>
                  </a:lnTo>
                  <a:lnTo>
                    <a:pt x="315" y="286"/>
                  </a:lnTo>
                  <a:lnTo>
                    <a:pt x="335" y="274"/>
                  </a:lnTo>
                  <a:lnTo>
                    <a:pt x="360" y="265"/>
                  </a:lnTo>
                  <a:lnTo>
                    <a:pt x="360" y="265"/>
                  </a:lnTo>
                  <a:lnTo>
                    <a:pt x="376" y="258"/>
                  </a:lnTo>
                  <a:lnTo>
                    <a:pt x="418" y="246"/>
                  </a:lnTo>
                  <a:lnTo>
                    <a:pt x="447" y="239"/>
                  </a:lnTo>
                  <a:lnTo>
                    <a:pt x="479" y="233"/>
                  </a:lnTo>
                  <a:lnTo>
                    <a:pt x="516" y="230"/>
                  </a:lnTo>
                  <a:lnTo>
                    <a:pt x="556" y="228"/>
                  </a:lnTo>
                  <a:lnTo>
                    <a:pt x="556" y="228"/>
                  </a:lnTo>
                  <a:lnTo>
                    <a:pt x="591" y="230"/>
                  </a:lnTo>
                  <a:lnTo>
                    <a:pt x="627" y="233"/>
                  </a:lnTo>
                  <a:lnTo>
                    <a:pt x="660" y="239"/>
                  </a:lnTo>
                  <a:lnTo>
                    <a:pt x="692" y="250"/>
                  </a:lnTo>
                  <a:lnTo>
                    <a:pt x="655" y="166"/>
                  </a:lnTo>
                  <a:lnTo>
                    <a:pt x="655" y="166"/>
                  </a:lnTo>
                  <a:lnTo>
                    <a:pt x="645" y="153"/>
                  </a:lnTo>
                  <a:lnTo>
                    <a:pt x="645" y="153"/>
                  </a:lnTo>
                  <a:lnTo>
                    <a:pt x="636" y="142"/>
                  </a:lnTo>
                  <a:lnTo>
                    <a:pt x="625" y="131"/>
                  </a:lnTo>
                  <a:lnTo>
                    <a:pt x="610" y="121"/>
                  </a:lnTo>
                  <a:lnTo>
                    <a:pt x="595" y="112"/>
                  </a:lnTo>
                  <a:lnTo>
                    <a:pt x="576" y="105"/>
                  </a:lnTo>
                  <a:lnTo>
                    <a:pt x="556" y="97"/>
                  </a:lnTo>
                  <a:lnTo>
                    <a:pt x="533" y="91"/>
                  </a:lnTo>
                  <a:lnTo>
                    <a:pt x="509" y="86"/>
                  </a:lnTo>
                  <a:lnTo>
                    <a:pt x="509" y="86"/>
                  </a:lnTo>
                  <a:lnTo>
                    <a:pt x="487" y="84"/>
                  </a:lnTo>
                  <a:lnTo>
                    <a:pt x="462" y="84"/>
                  </a:lnTo>
                  <a:lnTo>
                    <a:pt x="436" y="86"/>
                  </a:lnTo>
                  <a:lnTo>
                    <a:pt x="408" y="90"/>
                  </a:lnTo>
                  <a:lnTo>
                    <a:pt x="380" y="95"/>
                  </a:lnTo>
                  <a:lnTo>
                    <a:pt x="350" y="105"/>
                  </a:lnTo>
                  <a:lnTo>
                    <a:pt x="321" y="116"/>
                  </a:lnTo>
                  <a:lnTo>
                    <a:pt x="291" y="127"/>
                  </a:lnTo>
                  <a:lnTo>
                    <a:pt x="291" y="127"/>
                  </a:lnTo>
                  <a:lnTo>
                    <a:pt x="278" y="159"/>
                  </a:lnTo>
                  <a:lnTo>
                    <a:pt x="259" y="190"/>
                  </a:lnTo>
                  <a:lnTo>
                    <a:pt x="238" y="222"/>
                  </a:lnTo>
                  <a:lnTo>
                    <a:pt x="214" y="254"/>
                  </a:lnTo>
                  <a:lnTo>
                    <a:pt x="186" y="286"/>
                  </a:lnTo>
                  <a:lnTo>
                    <a:pt x="156" y="315"/>
                  </a:lnTo>
                  <a:lnTo>
                    <a:pt x="123" y="347"/>
                  </a:lnTo>
                  <a:lnTo>
                    <a:pt x="85" y="377"/>
                  </a:lnTo>
                  <a:lnTo>
                    <a:pt x="85" y="377"/>
                  </a:lnTo>
                  <a:lnTo>
                    <a:pt x="87" y="383"/>
                  </a:lnTo>
                  <a:lnTo>
                    <a:pt x="87" y="3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2" name="ïṡľîḓé"/>
            <p:cNvSpPr>
              <a:spLocks/>
            </p:cNvSpPr>
            <p:nvPr/>
          </p:nvSpPr>
          <p:spPr bwMode="auto">
            <a:xfrm>
              <a:off x="1329322" y="2689192"/>
              <a:ext cx="682888" cy="1409537"/>
            </a:xfrm>
            <a:custGeom>
              <a:avLst/>
              <a:gdLst>
                <a:gd name="T0" fmla="*/ 1373 w 1515"/>
                <a:gd name="T1" fmla="*/ 1119 h 3148"/>
                <a:gd name="T2" fmla="*/ 1485 w 1515"/>
                <a:gd name="T3" fmla="*/ 985 h 3148"/>
                <a:gd name="T4" fmla="*/ 1515 w 1515"/>
                <a:gd name="T5" fmla="*/ 895 h 3148"/>
                <a:gd name="T6" fmla="*/ 1490 w 1515"/>
                <a:gd name="T7" fmla="*/ 826 h 3148"/>
                <a:gd name="T8" fmla="*/ 1447 w 1515"/>
                <a:gd name="T9" fmla="*/ 795 h 3148"/>
                <a:gd name="T10" fmla="*/ 1392 w 1515"/>
                <a:gd name="T11" fmla="*/ 789 h 3148"/>
                <a:gd name="T12" fmla="*/ 1231 w 1515"/>
                <a:gd name="T13" fmla="*/ 866 h 3148"/>
                <a:gd name="T14" fmla="*/ 1030 w 1515"/>
                <a:gd name="T15" fmla="*/ 970 h 3148"/>
                <a:gd name="T16" fmla="*/ 1104 w 1515"/>
                <a:gd name="T17" fmla="*/ 892 h 3148"/>
                <a:gd name="T18" fmla="*/ 1173 w 1515"/>
                <a:gd name="T19" fmla="*/ 776 h 3148"/>
                <a:gd name="T20" fmla="*/ 1207 w 1515"/>
                <a:gd name="T21" fmla="*/ 643 h 3148"/>
                <a:gd name="T22" fmla="*/ 1207 w 1515"/>
                <a:gd name="T23" fmla="*/ 528 h 3148"/>
                <a:gd name="T24" fmla="*/ 1173 w 1515"/>
                <a:gd name="T25" fmla="*/ 390 h 3148"/>
                <a:gd name="T26" fmla="*/ 1108 w 1515"/>
                <a:gd name="T27" fmla="*/ 265 h 3148"/>
                <a:gd name="T28" fmla="*/ 1015 w 1515"/>
                <a:gd name="T29" fmla="*/ 156 h 3148"/>
                <a:gd name="T30" fmla="*/ 899 w 1515"/>
                <a:gd name="T31" fmla="*/ 74 h 3148"/>
                <a:gd name="T32" fmla="*/ 768 w 1515"/>
                <a:gd name="T33" fmla="*/ 18 h 3148"/>
                <a:gd name="T34" fmla="*/ 626 w 1515"/>
                <a:gd name="T35" fmla="*/ 0 h 3148"/>
                <a:gd name="T36" fmla="*/ 515 w 1515"/>
                <a:gd name="T37" fmla="*/ 11 h 3148"/>
                <a:gd name="T38" fmla="*/ 386 w 1515"/>
                <a:gd name="T39" fmla="*/ 54 h 3148"/>
                <a:gd name="T40" fmla="*/ 272 w 1515"/>
                <a:gd name="T41" fmla="*/ 127 h 3148"/>
                <a:gd name="T42" fmla="*/ 181 w 1515"/>
                <a:gd name="T43" fmla="*/ 224 h 3148"/>
                <a:gd name="T44" fmla="*/ 113 w 1515"/>
                <a:gd name="T45" fmla="*/ 339 h 3148"/>
                <a:gd name="T46" fmla="*/ 76 w 1515"/>
                <a:gd name="T47" fmla="*/ 472 h 3148"/>
                <a:gd name="T48" fmla="*/ 70 w 1515"/>
                <a:gd name="T49" fmla="*/ 599 h 3148"/>
                <a:gd name="T50" fmla="*/ 123 w 1515"/>
                <a:gd name="T51" fmla="*/ 795 h 3148"/>
                <a:gd name="T52" fmla="*/ 235 w 1515"/>
                <a:gd name="T53" fmla="*/ 953 h 3148"/>
                <a:gd name="T54" fmla="*/ 397 w 1515"/>
                <a:gd name="T55" fmla="*/ 1065 h 3148"/>
                <a:gd name="T56" fmla="*/ 268 w 1515"/>
                <a:gd name="T57" fmla="*/ 1164 h 3148"/>
                <a:gd name="T58" fmla="*/ 130 w 1515"/>
                <a:gd name="T59" fmla="*/ 1334 h 3148"/>
                <a:gd name="T60" fmla="*/ 59 w 1515"/>
                <a:gd name="T61" fmla="*/ 1483 h 3148"/>
                <a:gd name="T62" fmla="*/ 13 w 1515"/>
                <a:gd name="T63" fmla="*/ 1670 h 3148"/>
                <a:gd name="T64" fmla="*/ 1 w 1515"/>
                <a:gd name="T65" fmla="*/ 1894 h 3148"/>
                <a:gd name="T66" fmla="*/ 18 w 1515"/>
                <a:gd name="T67" fmla="*/ 2064 h 3148"/>
                <a:gd name="T68" fmla="*/ 93 w 1515"/>
                <a:gd name="T69" fmla="*/ 2413 h 3148"/>
                <a:gd name="T70" fmla="*/ 285 w 1515"/>
                <a:gd name="T71" fmla="*/ 2982 h 3148"/>
                <a:gd name="T72" fmla="*/ 356 w 1515"/>
                <a:gd name="T73" fmla="*/ 3133 h 3148"/>
                <a:gd name="T74" fmla="*/ 436 w 1515"/>
                <a:gd name="T75" fmla="*/ 3148 h 3148"/>
                <a:gd name="T76" fmla="*/ 638 w 1515"/>
                <a:gd name="T77" fmla="*/ 3131 h 3148"/>
                <a:gd name="T78" fmla="*/ 779 w 1515"/>
                <a:gd name="T79" fmla="*/ 3099 h 3148"/>
                <a:gd name="T80" fmla="*/ 871 w 1515"/>
                <a:gd name="T81" fmla="*/ 3053 h 3148"/>
                <a:gd name="T82" fmla="*/ 914 w 1515"/>
                <a:gd name="T83" fmla="*/ 2999 h 3148"/>
                <a:gd name="T84" fmla="*/ 919 w 1515"/>
                <a:gd name="T85" fmla="*/ 2939 h 3148"/>
                <a:gd name="T86" fmla="*/ 867 w 1515"/>
                <a:gd name="T87" fmla="*/ 2834 h 3148"/>
                <a:gd name="T88" fmla="*/ 813 w 1515"/>
                <a:gd name="T89" fmla="*/ 2784 h 3148"/>
                <a:gd name="T90" fmla="*/ 716 w 1515"/>
                <a:gd name="T91" fmla="*/ 2752 h 3148"/>
                <a:gd name="T92" fmla="*/ 597 w 1515"/>
                <a:gd name="T93" fmla="*/ 2762 h 3148"/>
                <a:gd name="T94" fmla="*/ 735 w 1515"/>
                <a:gd name="T95" fmla="*/ 2605 h 3148"/>
                <a:gd name="T96" fmla="*/ 835 w 1515"/>
                <a:gd name="T97" fmla="*/ 2429 h 3148"/>
                <a:gd name="T98" fmla="*/ 847 w 1515"/>
                <a:gd name="T99" fmla="*/ 2349 h 3148"/>
                <a:gd name="T100" fmla="*/ 807 w 1515"/>
                <a:gd name="T101" fmla="*/ 2220 h 3148"/>
                <a:gd name="T102" fmla="*/ 630 w 1515"/>
                <a:gd name="T103" fmla="*/ 1890 h 3148"/>
                <a:gd name="T104" fmla="*/ 679 w 1515"/>
                <a:gd name="T105" fmla="*/ 1660 h 3148"/>
                <a:gd name="T106" fmla="*/ 761 w 1515"/>
                <a:gd name="T107" fmla="*/ 1448 h 3148"/>
                <a:gd name="T108" fmla="*/ 977 w 1515"/>
                <a:gd name="T109" fmla="*/ 1343 h 3148"/>
                <a:gd name="T110" fmla="*/ 1231 w 1515"/>
                <a:gd name="T111" fmla="*/ 1228 h 31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515" h="3148">
                  <a:moveTo>
                    <a:pt x="1304" y="1179"/>
                  </a:moveTo>
                  <a:lnTo>
                    <a:pt x="1304" y="1179"/>
                  </a:lnTo>
                  <a:lnTo>
                    <a:pt x="1317" y="1168"/>
                  </a:lnTo>
                  <a:lnTo>
                    <a:pt x="1352" y="1140"/>
                  </a:lnTo>
                  <a:lnTo>
                    <a:pt x="1373" y="1119"/>
                  </a:lnTo>
                  <a:lnTo>
                    <a:pt x="1397" y="1097"/>
                  </a:lnTo>
                  <a:lnTo>
                    <a:pt x="1421" y="1071"/>
                  </a:lnTo>
                  <a:lnTo>
                    <a:pt x="1444" y="1045"/>
                  </a:lnTo>
                  <a:lnTo>
                    <a:pt x="1466" y="1015"/>
                  </a:lnTo>
                  <a:lnTo>
                    <a:pt x="1485" y="985"/>
                  </a:lnTo>
                  <a:lnTo>
                    <a:pt x="1500" y="955"/>
                  </a:lnTo>
                  <a:lnTo>
                    <a:pt x="1505" y="940"/>
                  </a:lnTo>
                  <a:lnTo>
                    <a:pt x="1511" y="925"/>
                  </a:lnTo>
                  <a:lnTo>
                    <a:pt x="1513" y="910"/>
                  </a:lnTo>
                  <a:lnTo>
                    <a:pt x="1515" y="895"/>
                  </a:lnTo>
                  <a:lnTo>
                    <a:pt x="1515" y="880"/>
                  </a:lnTo>
                  <a:lnTo>
                    <a:pt x="1511" y="867"/>
                  </a:lnTo>
                  <a:lnTo>
                    <a:pt x="1507" y="852"/>
                  </a:lnTo>
                  <a:lnTo>
                    <a:pt x="1500" y="839"/>
                  </a:lnTo>
                  <a:lnTo>
                    <a:pt x="1490" y="826"/>
                  </a:lnTo>
                  <a:lnTo>
                    <a:pt x="1477" y="815"/>
                  </a:lnTo>
                  <a:lnTo>
                    <a:pt x="1477" y="815"/>
                  </a:lnTo>
                  <a:lnTo>
                    <a:pt x="1468" y="806"/>
                  </a:lnTo>
                  <a:lnTo>
                    <a:pt x="1457" y="800"/>
                  </a:lnTo>
                  <a:lnTo>
                    <a:pt x="1447" y="795"/>
                  </a:lnTo>
                  <a:lnTo>
                    <a:pt x="1436" y="791"/>
                  </a:lnTo>
                  <a:lnTo>
                    <a:pt x="1425" y="789"/>
                  </a:lnTo>
                  <a:lnTo>
                    <a:pt x="1414" y="787"/>
                  </a:lnTo>
                  <a:lnTo>
                    <a:pt x="1403" y="787"/>
                  </a:lnTo>
                  <a:lnTo>
                    <a:pt x="1392" y="789"/>
                  </a:lnTo>
                  <a:lnTo>
                    <a:pt x="1367" y="795"/>
                  </a:lnTo>
                  <a:lnTo>
                    <a:pt x="1341" y="804"/>
                  </a:lnTo>
                  <a:lnTo>
                    <a:pt x="1315" y="815"/>
                  </a:lnTo>
                  <a:lnTo>
                    <a:pt x="1289" y="830"/>
                  </a:lnTo>
                  <a:lnTo>
                    <a:pt x="1231" y="866"/>
                  </a:lnTo>
                  <a:lnTo>
                    <a:pt x="1168" y="903"/>
                  </a:lnTo>
                  <a:lnTo>
                    <a:pt x="1136" y="921"/>
                  </a:lnTo>
                  <a:lnTo>
                    <a:pt x="1102" y="940"/>
                  </a:lnTo>
                  <a:lnTo>
                    <a:pt x="1067" y="955"/>
                  </a:lnTo>
                  <a:lnTo>
                    <a:pt x="1030" y="970"/>
                  </a:lnTo>
                  <a:lnTo>
                    <a:pt x="1030" y="970"/>
                  </a:lnTo>
                  <a:lnTo>
                    <a:pt x="1050" y="951"/>
                  </a:lnTo>
                  <a:lnTo>
                    <a:pt x="1069" y="933"/>
                  </a:lnTo>
                  <a:lnTo>
                    <a:pt x="1087" y="912"/>
                  </a:lnTo>
                  <a:lnTo>
                    <a:pt x="1104" y="892"/>
                  </a:lnTo>
                  <a:lnTo>
                    <a:pt x="1121" y="871"/>
                  </a:lnTo>
                  <a:lnTo>
                    <a:pt x="1136" y="849"/>
                  </a:lnTo>
                  <a:lnTo>
                    <a:pt x="1149" y="824"/>
                  </a:lnTo>
                  <a:lnTo>
                    <a:pt x="1162" y="800"/>
                  </a:lnTo>
                  <a:lnTo>
                    <a:pt x="1173" y="776"/>
                  </a:lnTo>
                  <a:lnTo>
                    <a:pt x="1183" y="752"/>
                  </a:lnTo>
                  <a:lnTo>
                    <a:pt x="1192" y="726"/>
                  </a:lnTo>
                  <a:lnTo>
                    <a:pt x="1197" y="698"/>
                  </a:lnTo>
                  <a:lnTo>
                    <a:pt x="1203" y="671"/>
                  </a:lnTo>
                  <a:lnTo>
                    <a:pt x="1207" y="643"/>
                  </a:lnTo>
                  <a:lnTo>
                    <a:pt x="1211" y="615"/>
                  </a:lnTo>
                  <a:lnTo>
                    <a:pt x="1211" y="586"/>
                  </a:lnTo>
                  <a:lnTo>
                    <a:pt x="1211" y="586"/>
                  </a:lnTo>
                  <a:lnTo>
                    <a:pt x="1211" y="558"/>
                  </a:lnTo>
                  <a:lnTo>
                    <a:pt x="1207" y="528"/>
                  </a:lnTo>
                  <a:lnTo>
                    <a:pt x="1203" y="500"/>
                  </a:lnTo>
                  <a:lnTo>
                    <a:pt x="1197" y="472"/>
                  </a:lnTo>
                  <a:lnTo>
                    <a:pt x="1192" y="444"/>
                  </a:lnTo>
                  <a:lnTo>
                    <a:pt x="1183" y="418"/>
                  </a:lnTo>
                  <a:lnTo>
                    <a:pt x="1173" y="390"/>
                  </a:lnTo>
                  <a:lnTo>
                    <a:pt x="1162" y="364"/>
                  </a:lnTo>
                  <a:lnTo>
                    <a:pt x="1151" y="339"/>
                  </a:lnTo>
                  <a:lnTo>
                    <a:pt x="1138" y="313"/>
                  </a:lnTo>
                  <a:lnTo>
                    <a:pt x="1123" y="289"/>
                  </a:lnTo>
                  <a:lnTo>
                    <a:pt x="1108" y="265"/>
                  </a:lnTo>
                  <a:lnTo>
                    <a:pt x="1091" y="242"/>
                  </a:lnTo>
                  <a:lnTo>
                    <a:pt x="1072" y="220"/>
                  </a:lnTo>
                  <a:lnTo>
                    <a:pt x="1054" y="197"/>
                  </a:lnTo>
                  <a:lnTo>
                    <a:pt x="1035" y="177"/>
                  </a:lnTo>
                  <a:lnTo>
                    <a:pt x="1015" y="156"/>
                  </a:lnTo>
                  <a:lnTo>
                    <a:pt x="992" y="138"/>
                  </a:lnTo>
                  <a:lnTo>
                    <a:pt x="970" y="121"/>
                  </a:lnTo>
                  <a:lnTo>
                    <a:pt x="947" y="104"/>
                  </a:lnTo>
                  <a:lnTo>
                    <a:pt x="923" y="87"/>
                  </a:lnTo>
                  <a:lnTo>
                    <a:pt x="899" y="74"/>
                  </a:lnTo>
                  <a:lnTo>
                    <a:pt x="873" y="59"/>
                  </a:lnTo>
                  <a:lnTo>
                    <a:pt x="849" y="48"/>
                  </a:lnTo>
                  <a:lnTo>
                    <a:pt x="822" y="37"/>
                  </a:lnTo>
                  <a:lnTo>
                    <a:pt x="794" y="28"/>
                  </a:lnTo>
                  <a:lnTo>
                    <a:pt x="768" y="18"/>
                  </a:lnTo>
                  <a:lnTo>
                    <a:pt x="740" y="13"/>
                  </a:lnTo>
                  <a:lnTo>
                    <a:pt x="712" y="7"/>
                  </a:lnTo>
                  <a:lnTo>
                    <a:pt x="684" y="3"/>
                  </a:lnTo>
                  <a:lnTo>
                    <a:pt x="656" y="0"/>
                  </a:lnTo>
                  <a:lnTo>
                    <a:pt x="626" y="0"/>
                  </a:lnTo>
                  <a:lnTo>
                    <a:pt x="626" y="0"/>
                  </a:lnTo>
                  <a:lnTo>
                    <a:pt x="598" y="0"/>
                  </a:lnTo>
                  <a:lnTo>
                    <a:pt x="570" y="1"/>
                  </a:lnTo>
                  <a:lnTo>
                    <a:pt x="543" y="5"/>
                  </a:lnTo>
                  <a:lnTo>
                    <a:pt x="515" y="11"/>
                  </a:lnTo>
                  <a:lnTo>
                    <a:pt x="488" y="16"/>
                  </a:lnTo>
                  <a:lnTo>
                    <a:pt x="460" y="24"/>
                  </a:lnTo>
                  <a:lnTo>
                    <a:pt x="434" y="33"/>
                  </a:lnTo>
                  <a:lnTo>
                    <a:pt x="410" y="43"/>
                  </a:lnTo>
                  <a:lnTo>
                    <a:pt x="386" y="54"/>
                  </a:lnTo>
                  <a:lnTo>
                    <a:pt x="362" y="67"/>
                  </a:lnTo>
                  <a:lnTo>
                    <a:pt x="337" y="80"/>
                  </a:lnTo>
                  <a:lnTo>
                    <a:pt x="315" y="95"/>
                  </a:lnTo>
                  <a:lnTo>
                    <a:pt x="292" y="110"/>
                  </a:lnTo>
                  <a:lnTo>
                    <a:pt x="272" y="127"/>
                  </a:lnTo>
                  <a:lnTo>
                    <a:pt x="251" y="145"/>
                  </a:lnTo>
                  <a:lnTo>
                    <a:pt x="233" y="162"/>
                  </a:lnTo>
                  <a:lnTo>
                    <a:pt x="214" y="182"/>
                  </a:lnTo>
                  <a:lnTo>
                    <a:pt x="197" y="203"/>
                  </a:lnTo>
                  <a:lnTo>
                    <a:pt x="181" y="224"/>
                  </a:lnTo>
                  <a:lnTo>
                    <a:pt x="164" y="246"/>
                  </a:lnTo>
                  <a:lnTo>
                    <a:pt x="151" y="268"/>
                  </a:lnTo>
                  <a:lnTo>
                    <a:pt x="136" y="291"/>
                  </a:lnTo>
                  <a:lnTo>
                    <a:pt x="125" y="315"/>
                  </a:lnTo>
                  <a:lnTo>
                    <a:pt x="113" y="339"/>
                  </a:lnTo>
                  <a:lnTo>
                    <a:pt x="104" y="365"/>
                  </a:lnTo>
                  <a:lnTo>
                    <a:pt x="95" y="391"/>
                  </a:lnTo>
                  <a:lnTo>
                    <a:pt x="87" y="418"/>
                  </a:lnTo>
                  <a:lnTo>
                    <a:pt x="80" y="444"/>
                  </a:lnTo>
                  <a:lnTo>
                    <a:pt x="76" y="472"/>
                  </a:lnTo>
                  <a:lnTo>
                    <a:pt x="72" y="500"/>
                  </a:lnTo>
                  <a:lnTo>
                    <a:pt x="70" y="528"/>
                  </a:lnTo>
                  <a:lnTo>
                    <a:pt x="69" y="558"/>
                  </a:lnTo>
                  <a:lnTo>
                    <a:pt x="69" y="558"/>
                  </a:lnTo>
                  <a:lnTo>
                    <a:pt x="70" y="599"/>
                  </a:lnTo>
                  <a:lnTo>
                    <a:pt x="76" y="640"/>
                  </a:lnTo>
                  <a:lnTo>
                    <a:pt x="83" y="681"/>
                  </a:lnTo>
                  <a:lnTo>
                    <a:pt x="93" y="720"/>
                  </a:lnTo>
                  <a:lnTo>
                    <a:pt x="106" y="757"/>
                  </a:lnTo>
                  <a:lnTo>
                    <a:pt x="123" y="795"/>
                  </a:lnTo>
                  <a:lnTo>
                    <a:pt x="139" y="830"/>
                  </a:lnTo>
                  <a:lnTo>
                    <a:pt x="160" y="864"/>
                  </a:lnTo>
                  <a:lnTo>
                    <a:pt x="184" y="895"/>
                  </a:lnTo>
                  <a:lnTo>
                    <a:pt x="209" y="925"/>
                  </a:lnTo>
                  <a:lnTo>
                    <a:pt x="235" y="953"/>
                  </a:lnTo>
                  <a:lnTo>
                    <a:pt x="264" y="981"/>
                  </a:lnTo>
                  <a:lnTo>
                    <a:pt x="294" y="1005"/>
                  </a:lnTo>
                  <a:lnTo>
                    <a:pt x="328" y="1028"/>
                  </a:lnTo>
                  <a:lnTo>
                    <a:pt x="362" y="1048"/>
                  </a:lnTo>
                  <a:lnTo>
                    <a:pt x="397" y="1065"/>
                  </a:lnTo>
                  <a:lnTo>
                    <a:pt x="397" y="1065"/>
                  </a:lnTo>
                  <a:lnTo>
                    <a:pt x="369" y="1084"/>
                  </a:lnTo>
                  <a:lnTo>
                    <a:pt x="337" y="1106"/>
                  </a:lnTo>
                  <a:lnTo>
                    <a:pt x="304" y="1132"/>
                  </a:lnTo>
                  <a:lnTo>
                    <a:pt x="268" y="1164"/>
                  </a:lnTo>
                  <a:lnTo>
                    <a:pt x="233" y="1200"/>
                  </a:lnTo>
                  <a:lnTo>
                    <a:pt x="199" y="1239"/>
                  </a:lnTo>
                  <a:lnTo>
                    <a:pt x="164" y="1284"/>
                  </a:lnTo>
                  <a:lnTo>
                    <a:pt x="147" y="1308"/>
                  </a:lnTo>
                  <a:lnTo>
                    <a:pt x="130" y="1334"/>
                  </a:lnTo>
                  <a:lnTo>
                    <a:pt x="115" y="1362"/>
                  </a:lnTo>
                  <a:lnTo>
                    <a:pt x="100" y="1390"/>
                  </a:lnTo>
                  <a:lnTo>
                    <a:pt x="85" y="1420"/>
                  </a:lnTo>
                  <a:lnTo>
                    <a:pt x="72" y="1451"/>
                  </a:lnTo>
                  <a:lnTo>
                    <a:pt x="59" y="1483"/>
                  </a:lnTo>
                  <a:lnTo>
                    <a:pt x="48" y="1517"/>
                  </a:lnTo>
                  <a:lnTo>
                    <a:pt x="37" y="1554"/>
                  </a:lnTo>
                  <a:lnTo>
                    <a:pt x="28" y="1590"/>
                  </a:lnTo>
                  <a:lnTo>
                    <a:pt x="20" y="1629"/>
                  </a:lnTo>
                  <a:lnTo>
                    <a:pt x="13" y="1670"/>
                  </a:lnTo>
                  <a:lnTo>
                    <a:pt x="7" y="1711"/>
                  </a:lnTo>
                  <a:lnTo>
                    <a:pt x="3" y="1754"/>
                  </a:lnTo>
                  <a:lnTo>
                    <a:pt x="1" y="1799"/>
                  </a:lnTo>
                  <a:lnTo>
                    <a:pt x="0" y="1845"/>
                  </a:lnTo>
                  <a:lnTo>
                    <a:pt x="1" y="1894"/>
                  </a:lnTo>
                  <a:lnTo>
                    <a:pt x="3" y="1944"/>
                  </a:lnTo>
                  <a:lnTo>
                    <a:pt x="3" y="1944"/>
                  </a:lnTo>
                  <a:lnTo>
                    <a:pt x="5" y="1965"/>
                  </a:lnTo>
                  <a:lnTo>
                    <a:pt x="11" y="2021"/>
                  </a:lnTo>
                  <a:lnTo>
                    <a:pt x="18" y="2064"/>
                  </a:lnTo>
                  <a:lnTo>
                    <a:pt x="26" y="2116"/>
                  </a:lnTo>
                  <a:lnTo>
                    <a:pt x="37" y="2176"/>
                  </a:lnTo>
                  <a:lnTo>
                    <a:pt x="52" y="2246"/>
                  </a:lnTo>
                  <a:lnTo>
                    <a:pt x="70" y="2325"/>
                  </a:lnTo>
                  <a:lnTo>
                    <a:pt x="93" y="2413"/>
                  </a:lnTo>
                  <a:lnTo>
                    <a:pt x="121" y="2510"/>
                  </a:lnTo>
                  <a:lnTo>
                    <a:pt x="153" y="2614"/>
                  </a:lnTo>
                  <a:lnTo>
                    <a:pt x="192" y="2728"/>
                  </a:lnTo>
                  <a:lnTo>
                    <a:pt x="235" y="2851"/>
                  </a:lnTo>
                  <a:lnTo>
                    <a:pt x="285" y="2982"/>
                  </a:lnTo>
                  <a:lnTo>
                    <a:pt x="343" y="3120"/>
                  </a:lnTo>
                  <a:lnTo>
                    <a:pt x="343" y="3120"/>
                  </a:lnTo>
                  <a:lnTo>
                    <a:pt x="343" y="3122"/>
                  </a:lnTo>
                  <a:lnTo>
                    <a:pt x="350" y="3129"/>
                  </a:lnTo>
                  <a:lnTo>
                    <a:pt x="356" y="3133"/>
                  </a:lnTo>
                  <a:lnTo>
                    <a:pt x="365" y="3137"/>
                  </a:lnTo>
                  <a:lnTo>
                    <a:pt x="376" y="3140"/>
                  </a:lnTo>
                  <a:lnTo>
                    <a:pt x="393" y="3144"/>
                  </a:lnTo>
                  <a:lnTo>
                    <a:pt x="412" y="3146"/>
                  </a:lnTo>
                  <a:lnTo>
                    <a:pt x="436" y="3148"/>
                  </a:lnTo>
                  <a:lnTo>
                    <a:pt x="464" y="3148"/>
                  </a:lnTo>
                  <a:lnTo>
                    <a:pt x="500" y="3146"/>
                  </a:lnTo>
                  <a:lnTo>
                    <a:pt x="539" y="3142"/>
                  </a:lnTo>
                  <a:lnTo>
                    <a:pt x="584" y="3139"/>
                  </a:lnTo>
                  <a:lnTo>
                    <a:pt x="638" y="3131"/>
                  </a:lnTo>
                  <a:lnTo>
                    <a:pt x="697" y="3120"/>
                  </a:lnTo>
                  <a:lnTo>
                    <a:pt x="697" y="3120"/>
                  </a:lnTo>
                  <a:lnTo>
                    <a:pt x="727" y="3114"/>
                  </a:lnTo>
                  <a:lnTo>
                    <a:pt x="755" y="3107"/>
                  </a:lnTo>
                  <a:lnTo>
                    <a:pt x="779" y="3099"/>
                  </a:lnTo>
                  <a:lnTo>
                    <a:pt x="802" y="3090"/>
                  </a:lnTo>
                  <a:lnTo>
                    <a:pt x="822" y="3083"/>
                  </a:lnTo>
                  <a:lnTo>
                    <a:pt x="841" y="3073"/>
                  </a:lnTo>
                  <a:lnTo>
                    <a:pt x="856" y="3064"/>
                  </a:lnTo>
                  <a:lnTo>
                    <a:pt x="871" y="3053"/>
                  </a:lnTo>
                  <a:lnTo>
                    <a:pt x="882" y="3043"/>
                  </a:lnTo>
                  <a:lnTo>
                    <a:pt x="893" y="3032"/>
                  </a:lnTo>
                  <a:lnTo>
                    <a:pt x="901" y="3021"/>
                  </a:lnTo>
                  <a:lnTo>
                    <a:pt x="908" y="3010"/>
                  </a:lnTo>
                  <a:lnTo>
                    <a:pt x="914" y="2999"/>
                  </a:lnTo>
                  <a:lnTo>
                    <a:pt x="918" y="2985"/>
                  </a:lnTo>
                  <a:lnTo>
                    <a:pt x="919" y="2974"/>
                  </a:lnTo>
                  <a:lnTo>
                    <a:pt x="919" y="2963"/>
                  </a:lnTo>
                  <a:lnTo>
                    <a:pt x="919" y="2950"/>
                  </a:lnTo>
                  <a:lnTo>
                    <a:pt x="919" y="2939"/>
                  </a:lnTo>
                  <a:lnTo>
                    <a:pt x="914" y="2916"/>
                  </a:lnTo>
                  <a:lnTo>
                    <a:pt x="905" y="2894"/>
                  </a:lnTo>
                  <a:lnTo>
                    <a:pt x="893" y="2872"/>
                  </a:lnTo>
                  <a:lnTo>
                    <a:pt x="882" y="2853"/>
                  </a:lnTo>
                  <a:lnTo>
                    <a:pt x="867" y="2834"/>
                  </a:lnTo>
                  <a:lnTo>
                    <a:pt x="854" y="2819"/>
                  </a:lnTo>
                  <a:lnTo>
                    <a:pt x="841" y="2804"/>
                  </a:lnTo>
                  <a:lnTo>
                    <a:pt x="841" y="2804"/>
                  </a:lnTo>
                  <a:lnTo>
                    <a:pt x="828" y="2795"/>
                  </a:lnTo>
                  <a:lnTo>
                    <a:pt x="813" y="2784"/>
                  </a:lnTo>
                  <a:lnTo>
                    <a:pt x="798" y="2776"/>
                  </a:lnTo>
                  <a:lnTo>
                    <a:pt x="783" y="2769"/>
                  </a:lnTo>
                  <a:lnTo>
                    <a:pt x="766" y="2763"/>
                  </a:lnTo>
                  <a:lnTo>
                    <a:pt x="750" y="2760"/>
                  </a:lnTo>
                  <a:lnTo>
                    <a:pt x="716" y="2752"/>
                  </a:lnTo>
                  <a:lnTo>
                    <a:pt x="682" y="2750"/>
                  </a:lnTo>
                  <a:lnTo>
                    <a:pt x="651" y="2752"/>
                  </a:lnTo>
                  <a:lnTo>
                    <a:pt x="623" y="2756"/>
                  </a:lnTo>
                  <a:lnTo>
                    <a:pt x="597" y="2762"/>
                  </a:lnTo>
                  <a:lnTo>
                    <a:pt x="597" y="2762"/>
                  </a:lnTo>
                  <a:lnTo>
                    <a:pt x="610" y="2750"/>
                  </a:lnTo>
                  <a:lnTo>
                    <a:pt x="641" y="2717"/>
                  </a:lnTo>
                  <a:lnTo>
                    <a:pt x="684" y="2666"/>
                  </a:lnTo>
                  <a:lnTo>
                    <a:pt x="710" y="2637"/>
                  </a:lnTo>
                  <a:lnTo>
                    <a:pt x="735" y="2605"/>
                  </a:lnTo>
                  <a:lnTo>
                    <a:pt x="759" y="2571"/>
                  </a:lnTo>
                  <a:lnTo>
                    <a:pt x="781" y="2536"/>
                  </a:lnTo>
                  <a:lnTo>
                    <a:pt x="804" y="2500"/>
                  </a:lnTo>
                  <a:lnTo>
                    <a:pt x="821" y="2465"/>
                  </a:lnTo>
                  <a:lnTo>
                    <a:pt x="835" y="2429"/>
                  </a:lnTo>
                  <a:lnTo>
                    <a:pt x="841" y="2413"/>
                  </a:lnTo>
                  <a:lnTo>
                    <a:pt x="845" y="2396"/>
                  </a:lnTo>
                  <a:lnTo>
                    <a:pt x="847" y="2379"/>
                  </a:lnTo>
                  <a:lnTo>
                    <a:pt x="849" y="2364"/>
                  </a:lnTo>
                  <a:lnTo>
                    <a:pt x="847" y="2349"/>
                  </a:lnTo>
                  <a:lnTo>
                    <a:pt x="845" y="2334"/>
                  </a:lnTo>
                  <a:lnTo>
                    <a:pt x="845" y="2334"/>
                  </a:lnTo>
                  <a:lnTo>
                    <a:pt x="837" y="2304"/>
                  </a:lnTo>
                  <a:lnTo>
                    <a:pt x="830" y="2276"/>
                  </a:lnTo>
                  <a:lnTo>
                    <a:pt x="807" y="2220"/>
                  </a:lnTo>
                  <a:lnTo>
                    <a:pt x="783" y="2163"/>
                  </a:lnTo>
                  <a:lnTo>
                    <a:pt x="755" y="2107"/>
                  </a:lnTo>
                  <a:lnTo>
                    <a:pt x="725" y="2052"/>
                  </a:lnTo>
                  <a:lnTo>
                    <a:pt x="694" y="1996"/>
                  </a:lnTo>
                  <a:lnTo>
                    <a:pt x="630" y="1890"/>
                  </a:lnTo>
                  <a:lnTo>
                    <a:pt x="630" y="1890"/>
                  </a:lnTo>
                  <a:lnTo>
                    <a:pt x="636" y="1847"/>
                  </a:lnTo>
                  <a:lnTo>
                    <a:pt x="645" y="1799"/>
                  </a:lnTo>
                  <a:lnTo>
                    <a:pt x="658" y="1735"/>
                  </a:lnTo>
                  <a:lnTo>
                    <a:pt x="679" y="1660"/>
                  </a:lnTo>
                  <a:lnTo>
                    <a:pt x="690" y="1621"/>
                  </a:lnTo>
                  <a:lnTo>
                    <a:pt x="705" y="1578"/>
                  </a:lnTo>
                  <a:lnTo>
                    <a:pt x="722" y="1535"/>
                  </a:lnTo>
                  <a:lnTo>
                    <a:pt x="740" y="1493"/>
                  </a:lnTo>
                  <a:lnTo>
                    <a:pt x="761" y="1448"/>
                  </a:lnTo>
                  <a:lnTo>
                    <a:pt x="785" y="1405"/>
                  </a:lnTo>
                  <a:lnTo>
                    <a:pt x="785" y="1405"/>
                  </a:lnTo>
                  <a:lnTo>
                    <a:pt x="841" y="1388"/>
                  </a:lnTo>
                  <a:lnTo>
                    <a:pt x="903" y="1369"/>
                  </a:lnTo>
                  <a:lnTo>
                    <a:pt x="977" y="1343"/>
                  </a:lnTo>
                  <a:lnTo>
                    <a:pt x="1061" y="1310"/>
                  </a:lnTo>
                  <a:lnTo>
                    <a:pt x="1104" y="1291"/>
                  </a:lnTo>
                  <a:lnTo>
                    <a:pt x="1147" y="1272"/>
                  </a:lnTo>
                  <a:lnTo>
                    <a:pt x="1190" y="1250"/>
                  </a:lnTo>
                  <a:lnTo>
                    <a:pt x="1231" y="1228"/>
                  </a:lnTo>
                  <a:lnTo>
                    <a:pt x="1268" y="1203"/>
                  </a:lnTo>
                  <a:lnTo>
                    <a:pt x="1304" y="1179"/>
                  </a:lnTo>
                  <a:lnTo>
                    <a:pt x="1304" y="117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3" name="ïšḷïdé"/>
            <p:cNvSpPr>
              <a:spLocks/>
            </p:cNvSpPr>
            <p:nvPr/>
          </p:nvSpPr>
          <p:spPr bwMode="auto">
            <a:xfrm>
              <a:off x="1624819" y="3222917"/>
              <a:ext cx="338741" cy="134327"/>
            </a:xfrm>
            <a:custGeom>
              <a:avLst/>
              <a:gdLst>
                <a:gd name="T0" fmla="*/ 0 w 752"/>
                <a:gd name="T1" fmla="*/ 241 h 301"/>
                <a:gd name="T2" fmla="*/ 0 w 752"/>
                <a:gd name="T3" fmla="*/ 241 h 301"/>
                <a:gd name="T4" fmla="*/ 15 w 752"/>
                <a:gd name="T5" fmla="*/ 246 h 301"/>
                <a:gd name="T6" fmla="*/ 62 w 752"/>
                <a:gd name="T7" fmla="*/ 258 h 301"/>
                <a:gd name="T8" fmla="*/ 135 w 752"/>
                <a:gd name="T9" fmla="*/ 273 h 301"/>
                <a:gd name="T10" fmla="*/ 180 w 752"/>
                <a:gd name="T11" fmla="*/ 280 h 301"/>
                <a:gd name="T12" fmla="*/ 230 w 752"/>
                <a:gd name="T13" fmla="*/ 287 h 301"/>
                <a:gd name="T14" fmla="*/ 284 w 752"/>
                <a:gd name="T15" fmla="*/ 295 h 301"/>
                <a:gd name="T16" fmla="*/ 342 w 752"/>
                <a:gd name="T17" fmla="*/ 299 h 301"/>
                <a:gd name="T18" fmla="*/ 405 w 752"/>
                <a:gd name="T19" fmla="*/ 301 h 301"/>
                <a:gd name="T20" fmla="*/ 471 w 752"/>
                <a:gd name="T21" fmla="*/ 301 h 301"/>
                <a:gd name="T22" fmla="*/ 538 w 752"/>
                <a:gd name="T23" fmla="*/ 299 h 301"/>
                <a:gd name="T24" fmla="*/ 609 w 752"/>
                <a:gd name="T25" fmla="*/ 293 h 301"/>
                <a:gd name="T26" fmla="*/ 680 w 752"/>
                <a:gd name="T27" fmla="*/ 282 h 301"/>
                <a:gd name="T28" fmla="*/ 752 w 752"/>
                <a:gd name="T29" fmla="*/ 267 h 301"/>
                <a:gd name="T30" fmla="*/ 633 w 752"/>
                <a:gd name="T31" fmla="*/ 0 h 301"/>
                <a:gd name="T32" fmla="*/ 633 w 752"/>
                <a:gd name="T33" fmla="*/ 0 h 301"/>
                <a:gd name="T34" fmla="*/ 622 w 752"/>
                <a:gd name="T35" fmla="*/ 6 h 301"/>
                <a:gd name="T36" fmla="*/ 588 w 752"/>
                <a:gd name="T37" fmla="*/ 26 h 301"/>
                <a:gd name="T38" fmla="*/ 536 w 752"/>
                <a:gd name="T39" fmla="*/ 54 h 301"/>
                <a:gd name="T40" fmla="*/ 463 w 752"/>
                <a:gd name="T41" fmla="*/ 90 h 301"/>
                <a:gd name="T42" fmla="*/ 420 w 752"/>
                <a:gd name="T43" fmla="*/ 110 h 301"/>
                <a:gd name="T44" fmla="*/ 372 w 752"/>
                <a:gd name="T45" fmla="*/ 129 h 301"/>
                <a:gd name="T46" fmla="*/ 320 w 752"/>
                <a:gd name="T47" fmla="*/ 149 h 301"/>
                <a:gd name="T48" fmla="*/ 264 w 752"/>
                <a:gd name="T49" fmla="*/ 170 h 301"/>
                <a:gd name="T50" fmla="*/ 204 w 752"/>
                <a:gd name="T51" fmla="*/ 189 h 301"/>
                <a:gd name="T52" fmla="*/ 139 w 752"/>
                <a:gd name="T53" fmla="*/ 207 h 301"/>
                <a:gd name="T54" fmla="*/ 71 w 752"/>
                <a:gd name="T55" fmla="*/ 226 h 301"/>
                <a:gd name="T56" fmla="*/ 0 w 752"/>
                <a:gd name="T57" fmla="*/ 241 h 301"/>
                <a:gd name="T58" fmla="*/ 0 w 752"/>
                <a:gd name="T59" fmla="*/ 241 h 3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752" h="301">
                  <a:moveTo>
                    <a:pt x="0" y="241"/>
                  </a:moveTo>
                  <a:lnTo>
                    <a:pt x="0" y="241"/>
                  </a:lnTo>
                  <a:lnTo>
                    <a:pt x="15" y="246"/>
                  </a:lnTo>
                  <a:lnTo>
                    <a:pt x="62" y="258"/>
                  </a:lnTo>
                  <a:lnTo>
                    <a:pt x="135" y="273"/>
                  </a:lnTo>
                  <a:lnTo>
                    <a:pt x="180" y="280"/>
                  </a:lnTo>
                  <a:lnTo>
                    <a:pt x="230" y="287"/>
                  </a:lnTo>
                  <a:lnTo>
                    <a:pt x="284" y="295"/>
                  </a:lnTo>
                  <a:lnTo>
                    <a:pt x="342" y="299"/>
                  </a:lnTo>
                  <a:lnTo>
                    <a:pt x="405" y="301"/>
                  </a:lnTo>
                  <a:lnTo>
                    <a:pt x="471" y="301"/>
                  </a:lnTo>
                  <a:lnTo>
                    <a:pt x="538" y="299"/>
                  </a:lnTo>
                  <a:lnTo>
                    <a:pt x="609" y="293"/>
                  </a:lnTo>
                  <a:lnTo>
                    <a:pt x="680" y="282"/>
                  </a:lnTo>
                  <a:lnTo>
                    <a:pt x="752" y="267"/>
                  </a:lnTo>
                  <a:lnTo>
                    <a:pt x="633" y="0"/>
                  </a:lnTo>
                  <a:lnTo>
                    <a:pt x="633" y="0"/>
                  </a:lnTo>
                  <a:lnTo>
                    <a:pt x="622" y="6"/>
                  </a:lnTo>
                  <a:lnTo>
                    <a:pt x="588" y="26"/>
                  </a:lnTo>
                  <a:lnTo>
                    <a:pt x="536" y="54"/>
                  </a:lnTo>
                  <a:lnTo>
                    <a:pt x="463" y="90"/>
                  </a:lnTo>
                  <a:lnTo>
                    <a:pt x="420" y="110"/>
                  </a:lnTo>
                  <a:lnTo>
                    <a:pt x="372" y="129"/>
                  </a:lnTo>
                  <a:lnTo>
                    <a:pt x="320" y="149"/>
                  </a:lnTo>
                  <a:lnTo>
                    <a:pt x="264" y="170"/>
                  </a:lnTo>
                  <a:lnTo>
                    <a:pt x="204" y="189"/>
                  </a:lnTo>
                  <a:lnTo>
                    <a:pt x="139" y="207"/>
                  </a:lnTo>
                  <a:lnTo>
                    <a:pt x="71" y="226"/>
                  </a:lnTo>
                  <a:lnTo>
                    <a:pt x="0" y="241"/>
                  </a:lnTo>
                  <a:lnTo>
                    <a:pt x="0" y="24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4" name="ï$lîḑé"/>
            <p:cNvSpPr>
              <a:spLocks/>
            </p:cNvSpPr>
            <p:nvPr/>
          </p:nvSpPr>
          <p:spPr bwMode="auto">
            <a:xfrm>
              <a:off x="1927524" y="3230976"/>
              <a:ext cx="901" cy="5373"/>
            </a:xfrm>
            <a:custGeom>
              <a:avLst/>
              <a:gdLst>
                <a:gd name="T0" fmla="*/ 4 w 4"/>
                <a:gd name="T1" fmla="*/ 11 h 11"/>
                <a:gd name="T2" fmla="*/ 4 w 4"/>
                <a:gd name="T3" fmla="*/ 11 h 11"/>
                <a:gd name="T4" fmla="*/ 2 w 4"/>
                <a:gd name="T5" fmla="*/ 0 h 11"/>
                <a:gd name="T6" fmla="*/ 2 w 4"/>
                <a:gd name="T7" fmla="*/ 0 h 11"/>
                <a:gd name="T8" fmla="*/ 0 w 4"/>
                <a:gd name="T9" fmla="*/ 2 h 11"/>
                <a:gd name="T10" fmla="*/ 4 w 4"/>
                <a:gd name="T11" fmla="*/ 11 h 11"/>
              </a:gdLst>
              <a:ahLst/>
              <a:cxnLst>
                <a:cxn ang="0">
                  <a:pos x="T0" y="T1"/>
                </a:cxn>
                <a:cxn ang="0">
                  <a:pos x="T2" y="T3"/>
                </a:cxn>
                <a:cxn ang="0">
                  <a:pos x="T4" y="T5"/>
                </a:cxn>
                <a:cxn ang="0">
                  <a:pos x="T6" y="T7"/>
                </a:cxn>
                <a:cxn ang="0">
                  <a:pos x="T8" y="T9"/>
                </a:cxn>
                <a:cxn ang="0">
                  <a:pos x="T10" y="T11"/>
                </a:cxn>
              </a:cxnLst>
              <a:rect l="0" t="0" r="r" b="b"/>
              <a:pathLst>
                <a:path w="4" h="11">
                  <a:moveTo>
                    <a:pt x="4" y="11"/>
                  </a:moveTo>
                  <a:lnTo>
                    <a:pt x="4" y="11"/>
                  </a:lnTo>
                  <a:lnTo>
                    <a:pt x="2" y="0"/>
                  </a:lnTo>
                  <a:lnTo>
                    <a:pt x="2" y="0"/>
                  </a:lnTo>
                  <a:lnTo>
                    <a:pt x="0" y="2"/>
                  </a:lnTo>
                  <a:lnTo>
                    <a:pt x="4" y="11"/>
                  </a:lnTo>
                  <a:close/>
                </a:path>
              </a:pathLst>
            </a:custGeom>
            <a:solidFill>
              <a:srgbClr val="CBCC2C"/>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5" name="işľíḋê"/>
            <p:cNvSpPr>
              <a:spLocks/>
            </p:cNvSpPr>
            <p:nvPr/>
          </p:nvSpPr>
          <p:spPr bwMode="auto">
            <a:xfrm>
              <a:off x="1843740" y="2849488"/>
              <a:ext cx="355859" cy="268654"/>
            </a:xfrm>
            <a:custGeom>
              <a:avLst/>
              <a:gdLst>
                <a:gd name="T0" fmla="*/ 306 w 790"/>
                <a:gd name="T1" fmla="*/ 437 h 601"/>
                <a:gd name="T2" fmla="*/ 340 w 790"/>
                <a:gd name="T3" fmla="*/ 459 h 601"/>
                <a:gd name="T4" fmla="*/ 362 w 790"/>
                <a:gd name="T5" fmla="*/ 487 h 601"/>
                <a:gd name="T6" fmla="*/ 374 w 790"/>
                <a:gd name="T7" fmla="*/ 521 h 601"/>
                <a:gd name="T8" fmla="*/ 372 w 790"/>
                <a:gd name="T9" fmla="*/ 560 h 601"/>
                <a:gd name="T10" fmla="*/ 368 w 790"/>
                <a:gd name="T11" fmla="*/ 569 h 601"/>
                <a:gd name="T12" fmla="*/ 400 w 790"/>
                <a:gd name="T13" fmla="*/ 556 h 601"/>
                <a:gd name="T14" fmla="*/ 465 w 790"/>
                <a:gd name="T15" fmla="*/ 532 h 601"/>
                <a:gd name="T16" fmla="*/ 532 w 790"/>
                <a:gd name="T17" fmla="*/ 517 h 601"/>
                <a:gd name="T18" fmla="*/ 598 w 790"/>
                <a:gd name="T19" fmla="*/ 515 h 601"/>
                <a:gd name="T20" fmla="*/ 627 w 790"/>
                <a:gd name="T21" fmla="*/ 517 h 601"/>
                <a:gd name="T22" fmla="*/ 682 w 790"/>
                <a:gd name="T23" fmla="*/ 530 h 601"/>
                <a:gd name="T24" fmla="*/ 728 w 790"/>
                <a:gd name="T25" fmla="*/ 549 h 601"/>
                <a:gd name="T26" fmla="*/ 764 w 790"/>
                <a:gd name="T27" fmla="*/ 573 h 601"/>
                <a:gd name="T28" fmla="*/ 790 w 790"/>
                <a:gd name="T29" fmla="*/ 601 h 601"/>
                <a:gd name="T30" fmla="*/ 579 w 790"/>
                <a:gd name="T31" fmla="*/ 138 h 601"/>
                <a:gd name="T32" fmla="*/ 549 w 790"/>
                <a:gd name="T33" fmla="*/ 88 h 601"/>
                <a:gd name="T34" fmla="*/ 508 w 790"/>
                <a:gd name="T35" fmla="*/ 47 h 601"/>
                <a:gd name="T36" fmla="*/ 486 w 790"/>
                <a:gd name="T37" fmla="*/ 32 h 601"/>
                <a:gd name="T38" fmla="*/ 441 w 790"/>
                <a:gd name="T39" fmla="*/ 11 h 601"/>
                <a:gd name="T40" fmla="*/ 394 w 790"/>
                <a:gd name="T41" fmla="*/ 2 h 601"/>
                <a:gd name="T42" fmla="*/ 348 w 790"/>
                <a:gd name="T43" fmla="*/ 2 h 601"/>
                <a:gd name="T44" fmla="*/ 303 w 790"/>
                <a:gd name="T45" fmla="*/ 9 h 601"/>
                <a:gd name="T46" fmla="*/ 237 w 790"/>
                <a:gd name="T47" fmla="*/ 30 h 601"/>
                <a:gd name="T48" fmla="*/ 163 w 790"/>
                <a:gd name="T49" fmla="*/ 63 h 601"/>
                <a:gd name="T50" fmla="*/ 107 w 790"/>
                <a:gd name="T51" fmla="*/ 88 h 601"/>
                <a:gd name="T52" fmla="*/ 56 w 790"/>
                <a:gd name="T53" fmla="*/ 112 h 601"/>
                <a:gd name="T54" fmla="*/ 68 w 790"/>
                <a:gd name="T55" fmla="*/ 215 h 601"/>
                <a:gd name="T56" fmla="*/ 66 w 790"/>
                <a:gd name="T57" fmla="*/ 285 h 601"/>
                <a:gd name="T58" fmla="*/ 60 w 790"/>
                <a:gd name="T59" fmla="*/ 332 h 601"/>
                <a:gd name="T60" fmla="*/ 49 w 790"/>
                <a:gd name="T61" fmla="*/ 375 h 601"/>
                <a:gd name="T62" fmla="*/ 32 w 790"/>
                <a:gd name="T63" fmla="*/ 418 h 601"/>
                <a:gd name="T64" fmla="*/ 0 w 790"/>
                <a:gd name="T65" fmla="*/ 480 h 601"/>
                <a:gd name="T66" fmla="*/ 137 w 790"/>
                <a:gd name="T67" fmla="*/ 480 h 601"/>
                <a:gd name="T68" fmla="*/ 153 w 790"/>
                <a:gd name="T69" fmla="*/ 468 h 601"/>
                <a:gd name="T70" fmla="*/ 198 w 790"/>
                <a:gd name="T71" fmla="*/ 446 h 601"/>
                <a:gd name="T72" fmla="*/ 239 w 790"/>
                <a:gd name="T73" fmla="*/ 433 h 601"/>
                <a:gd name="T74" fmla="*/ 267 w 790"/>
                <a:gd name="T75" fmla="*/ 429 h 601"/>
                <a:gd name="T76" fmla="*/ 293 w 790"/>
                <a:gd name="T77" fmla="*/ 433 h 601"/>
                <a:gd name="T78" fmla="*/ 306 w 790"/>
                <a:gd name="T79" fmla="*/ 437 h 60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790" h="601">
                  <a:moveTo>
                    <a:pt x="306" y="437"/>
                  </a:moveTo>
                  <a:lnTo>
                    <a:pt x="306" y="437"/>
                  </a:lnTo>
                  <a:lnTo>
                    <a:pt x="325" y="446"/>
                  </a:lnTo>
                  <a:lnTo>
                    <a:pt x="340" y="459"/>
                  </a:lnTo>
                  <a:lnTo>
                    <a:pt x="353" y="472"/>
                  </a:lnTo>
                  <a:lnTo>
                    <a:pt x="362" y="487"/>
                  </a:lnTo>
                  <a:lnTo>
                    <a:pt x="368" y="504"/>
                  </a:lnTo>
                  <a:lnTo>
                    <a:pt x="374" y="521"/>
                  </a:lnTo>
                  <a:lnTo>
                    <a:pt x="374" y="539"/>
                  </a:lnTo>
                  <a:lnTo>
                    <a:pt x="372" y="560"/>
                  </a:lnTo>
                  <a:lnTo>
                    <a:pt x="372" y="560"/>
                  </a:lnTo>
                  <a:lnTo>
                    <a:pt x="368" y="569"/>
                  </a:lnTo>
                  <a:lnTo>
                    <a:pt x="368" y="569"/>
                  </a:lnTo>
                  <a:lnTo>
                    <a:pt x="400" y="556"/>
                  </a:lnTo>
                  <a:lnTo>
                    <a:pt x="433" y="543"/>
                  </a:lnTo>
                  <a:lnTo>
                    <a:pt x="465" y="532"/>
                  </a:lnTo>
                  <a:lnTo>
                    <a:pt x="499" y="524"/>
                  </a:lnTo>
                  <a:lnTo>
                    <a:pt x="532" y="517"/>
                  </a:lnTo>
                  <a:lnTo>
                    <a:pt x="566" y="515"/>
                  </a:lnTo>
                  <a:lnTo>
                    <a:pt x="598" y="515"/>
                  </a:lnTo>
                  <a:lnTo>
                    <a:pt x="627" y="517"/>
                  </a:lnTo>
                  <a:lnTo>
                    <a:pt x="627" y="517"/>
                  </a:lnTo>
                  <a:lnTo>
                    <a:pt x="655" y="524"/>
                  </a:lnTo>
                  <a:lnTo>
                    <a:pt x="682" y="530"/>
                  </a:lnTo>
                  <a:lnTo>
                    <a:pt x="706" y="539"/>
                  </a:lnTo>
                  <a:lnTo>
                    <a:pt x="728" y="549"/>
                  </a:lnTo>
                  <a:lnTo>
                    <a:pt x="747" y="560"/>
                  </a:lnTo>
                  <a:lnTo>
                    <a:pt x="764" y="573"/>
                  </a:lnTo>
                  <a:lnTo>
                    <a:pt x="779" y="586"/>
                  </a:lnTo>
                  <a:lnTo>
                    <a:pt x="790" y="601"/>
                  </a:lnTo>
                  <a:lnTo>
                    <a:pt x="579" y="138"/>
                  </a:lnTo>
                  <a:lnTo>
                    <a:pt x="579" y="138"/>
                  </a:lnTo>
                  <a:lnTo>
                    <a:pt x="566" y="112"/>
                  </a:lnTo>
                  <a:lnTo>
                    <a:pt x="549" y="88"/>
                  </a:lnTo>
                  <a:lnTo>
                    <a:pt x="530" y="65"/>
                  </a:lnTo>
                  <a:lnTo>
                    <a:pt x="508" y="47"/>
                  </a:lnTo>
                  <a:lnTo>
                    <a:pt x="508" y="47"/>
                  </a:lnTo>
                  <a:lnTo>
                    <a:pt x="486" y="32"/>
                  </a:lnTo>
                  <a:lnTo>
                    <a:pt x="463" y="19"/>
                  </a:lnTo>
                  <a:lnTo>
                    <a:pt x="441" y="11"/>
                  </a:lnTo>
                  <a:lnTo>
                    <a:pt x="417" y="6"/>
                  </a:lnTo>
                  <a:lnTo>
                    <a:pt x="394" y="2"/>
                  </a:lnTo>
                  <a:lnTo>
                    <a:pt x="372" y="0"/>
                  </a:lnTo>
                  <a:lnTo>
                    <a:pt x="348" y="2"/>
                  </a:lnTo>
                  <a:lnTo>
                    <a:pt x="325" y="6"/>
                  </a:lnTo>
                  <a:lnTo>
                    <a:pt x="303" y="9"/>
                  </a:lnTo>
                  <a:lnTo>
                    <a:pt x="280" y="15"/>
                  </a:lnTo>
                  <a:lnTo>
                    <a:pt x="237" y="30"/>
                  </a:lnTo>
                  <a:lnTo>
                    <a:pt x="198" y="47"/>
                  </a:lnTo>
                  <a:lnTo>
                    <a:pt x="163" y="63"/>
                  </a:lnTo>
                  <a:lnTo>
                    <a:pt x="107" y="88"/>
                  </a:lnTo>
                  <a:lnTo>
                    <a:pt x="107" y="88"/>
                  </a:lnTo>
                  <a:lnTo>
                    <a:pt x="56" y="112"/>
                  </a:lnTo>
                  <a:lnTo>
                    <a:pt x="56" y="112"/>
                  </a:lnTo>
                  <a:lnTo>
                    <a:pt x="64" y="164"/>
                  </a:lnTo>
                  <a:lnTo>
                    <a:pt x="68" y="215"/>
                  </a:lnTo>
                  <a:lnTo>
                    <a:pt x="68" y="263"/>
                  </a:lnTo>
                  <a:lnTo>
                    <a:pt x="66" y="285"/>
                  </a:lnTo>
                  <a:lnTo>
                    <a:pt x="64" y="310"/>
                  </a:lnTo>
                  <a:lnTo>
                    <a:pt x="60" y="332"/>
                  </a:lnTo>
                  <a:lnTo>
                    <a:pt x="55" y="354"/>
                  </a:lnTo>
                  <a:lnTo>
                    <a:pt x="49" y="375"/>
                  </a:lnTo>
                  <a:lnTo>
                    <a:pt x="42" y="397"/>
                  </a:lnTo>
                  <a:lnTo>
                    <a:pt x="32" y="418"/>
                  </a:lnTo>
                  <a:lnTo>
                    <a:pt x="23" y="438"/>
                  </a:lnTo>
                  <a:lnTo>
                    <a:pt x="0" y="480"/>
                  </a:lnTo>
                  <a:lnTo>
                    <a:pt x="28" y="545"/>
                  </a:lnTo>
                  <a:lnTo>
                    <a:pt x="137" y="480"/>
                  </a:lnTo>
                  <a:lnTo>
                    <a:pt x="137" y="480"/>
                  </a:lnTo>
                  <a:lnTo>
                    <a:pt x="153" y="468"/>
                  </a:lnTo>
                  <a:lnTo>
                    <a:pt x="174" y="457"/>
                  </a:lnTo>
                  <a:lnTo>
                    <a:pt x="198" y="446"/>
                  </a:lnTo>
                  <a:lnTo>
                    <a:pt x="224" y="437"/>
                  </a:lnTo>
                  <a:lnTo>
                    <a:pt x="239" y="433"/>
                  </a:lnTo>
                  <a:lnTo>
                    <a:pt x="252" y="431"/>
                  </a:lnTo>
                  <a:lnTo>
                    <a:pt x="267" y="429"/>
                  </a:lnTo>
                  <a:lnTo>
                    <a:pt x="280" y="429"/>
                  </a:lnTo>
                  <a:lnTo>
                    <a:pt x="293" y="433"/>
                  </a:lnTo>
                  <a:lnTo>
                    <a:pt x="306" y="437"/>
                  </a:lnTo>
                  <a:lnTo>
                    <a:pt x="306" y="437"/>
                  </a:lnTo>
                  <a:close/>
                </a:path>
              </a:pathLst>
            </a:custGeom>
            <a:solidFill>
              <a:srgbClr val="FFC000"/>
            </a:solidFill>
            <a:ln>
              <a:noFill/>
            </a:ln>
            <a:extLst/>
          </p:spPr>
          <p:txBody>
            <a:bodyPr anchor="ctr"/>
            <a:lstStyle/>
            <a:p>
              <a:pPr algn="ctr"/>
              <a:endParaRPr/>
            </a:p>
          </p:txBody>
        </p:sp>
        <p:sp>
          <p:nvSpPr>
            <p:cNvPr id="26" name="íṣḻïḑê"/>
            <p:cNvSpPr>
              <a:spLocks/>
            </p:cNvSpPr>
            <p:nvPr/>
          </p:nvSpPr>
          <p:spPr bwMode="auto">
            <a:xfrm>
              <a:off x="1823019" y="2830683"/>
              <a:ext cx="393697" cy="308952"/>
            </a:xfrm>
            <a:custGeom>
              <a:avLst/>
              <a:gdLst>
                <a:gd name="T0" fmla="*/ 375 w 875"/>
                <a:gd name="T1" fmla="*/ 597 h 688"/>
                <a:gd name="T2" fmla="*/ 377 w 875"/>
                <a:gd name="T3" fmla="*/ 591 h 688"/>
                <a:gd name="T4" fmla="*/ 375 w 875"/>
                <a:gd name="T5" fmla="*/ 556 h 688"/>
                <a:gd name="T6" fmla="*/ 356 w 875"/>
                <a:gd name="T7" fmla="*/ 528 h 688"/>
                <a:gd name="T8" fmla="*/ 334 w 875"/>
                <a:gd name="T9" fmla="*/ 515 h 688"/>
                <a:gd name="T10" fmla="*/ 317 w 875"/>
                <a:gd name="T11" fmla="*/ 511 h 688"/>
                <a:gd name="T12" fmla="*/ 269 w 875"/>
                <a:gd name="T13" fmla="*/ 522 h 688"/>
                <a:gd name="T14" fmla="*/ 205 w 875"/>
                <a:gd name="T15" fmla="*/ 554 h 688"/>
                <a:gd name="T16" fmla="*/ 0 w 875"/>
                <a:gd name="T17" fmla="*/ 517 h 688"/>
                <a:gd name="T18" fmla="*/ 32 w 875"/>
                <a:gd name="T19" fmla="*/ 461 h 688"/>
                <a:gd name="T20" fmla="*/ 69 w 875"/>
                <a:gd name="T21" fmla="*/ 341 h 688"/>
                <a:gd name="T22" fmla="*/ 69 w 875"/>
                <a:gd name="T23" fmla="*/ 209 h 688"/>
                <a:gd name="T24" fmla="*/ 84 w 875"/>
                <a:gd name="T25" fmla="*/ 116 h 688"/>
                <a:gd name="T26" fmla="*/ 192 w 875"/>
                <a:gd name="T27" fmla="*/ 67 h 688"/>
                <a:gd name="T28" fmla="*/ 267 w 875"/>
                <a:gd name="T29" fmla="*/ 33 h 688"/>
                <a:gd name="T30" fmla="*/ 354 w 875"/>
                <a:gd name="T31" fmla="*/ 7 h 688"/>
                <a:gd name="T32" fmla="*/ 420 w 875"/>
                <a:gd name="T33" fmla="*/ 0 h 688"/>
                <a:gd name="T34" fmla="*/ 483 w 875"/>
                <a:gd name="T35" fmla="*/ 7 h 688"/>
                <a:gd name="T36" fmla="*/ 543 w 875"/>
                <a:gd name="T37" fmla="*/ 32 h 688"/>
                <a:gd name="T38" fmla="*/ 580 w 875"/>
                <a:gd name="T39" fmla="*/ 54 h 688"/>
                <a:gd name="T40" fmla="*/ 647 w 875"/>
                <a:gd name="T41" fmla="*/ 130 h 688"/>
                <a:gd name="T42" fmla="*/ 802 w 875"/>
                <a:gd name="T43" fmla="*/ 666 h 688"/>
                <a:gd name="T44" fmla="*/ 782 w 875"/>
                <a:gd name="T45" fmla="*/ 644 h 688"/>
                <a:gd name="T46" fmla="*/ 733 w 875"/>
                <a:gd name="T47" fmla="*/ 618 h 688"/>
                <a:gd name="T48" fmla="*/ 666 w 875"/>
                <a:gd name="T49" fmla="*/ 599 h 688"/>
                <a:gd name="T50" fmla="*/ 616 w 875"/>
                <a:gd name="T51" fmla="*/ 597 h 688"/>
                <a:gd name="T52" fmla="*/ 528 w 875"/>
                <a:gd name="T53" fmla="*/ 612 h 688"/>
                <a:gd name="T54" fmla="*/ 433 w 875"/>
                <a:gd name="T55" fmla="*/ 647 h 688"/>
                <a:gd name="T56" fmla="*/ 317 w 875"/>
                <a:gd name="T57" fmla="*/ 429 h 688"/>
                <a:gd name="T58" fmla="*/ 358 w 875"/>
                <a:gd name="T59" fmla="*/ 435 h 688"/>
                <a:gd name="T60" fmla="*/ 388 w 875"/>
                <a:gd name="T61" fmla="*/ 450 h 688"/>
                <a:gd name="T62" fmla="*/ 429 w 875"/>
                <a:gd name="T63" fmla="*/ 485 h 688"/>
                <a:gd name="T64" fmla="*/ 453 w 875"/>
                <a:gd name="T65" fmla="*/ 530 h 688"/>
                <a:gd name="T66" fmla="*/ 489 w 875"/>
                <a:gd name="T67" fmla="*/ 537 h 688"/>
                <a:gd name="T68" fmla="*/ 576 w 875"/>
                <a:gd name="T69" fmla="*/ 517 h 688"/>
                <a:gd name="T70" fmla="*/ 657 w 875"/>
                <a:gd name="T71" fmla="*/ 515 h 688"/>
                <a:gd name="T72" fmla="*/ 713 w 875"/>
                <a:gd name="T73" fmla="*/ 524 h 688"/>
                <a:gd name="T74" fmla="*/ 588 w 875"/>
                <a:gd name="T75" fmla="*/ 196 h 688"/>
                <a:gd name="T76" fmla="*/ 547 w 875"/>
                <a:gd name="T77" fmla="*/ 136 h 688"/>
                <a:gd name="T78" fmla="*/ 517 w 875"/>
                <a:gd name="T79" fmla="*/ 112 h 688"/>
                <a:gd name="T80" fmla="*/ 478 w 875"/>
                <a:gd name="T81" fmla="*/ 91 h 688"/>
                <a:gd name="T82" fmla="*/ 435 w 875"/>
                <a:gd name="T83" fmla="*/ 84 h 688"/>
                <a:gd name="T84" fmla="*/ 394 w 875"/>
                <a:gd name="T85" fmla="*/ 84 h 688"/>
                <a:gd name="T86" fmla="*/ 317 w 875"/>
                <a:gd name="T87" fmla="*/ 102 h 688"/>
                <a:gd name="T88" fmla="*/ 170 w 875"/>
                <a:gd name="T89" fmla="*/ 168 h 688"/>
                <a:gd name="T90" fmla="*/ 147 w 875"/>
                <a:gd name="T91" fmla="*/ 177 h 688"/>
                <a:gd name="T92" fmla="*/ 155 w 875"/>
                <a:gd name="T93" fmla="*/ 317 h 688"/>
                <a:gd name="T94" fmla="*/ 129 w 875"/>
                <a:gd name="T95" fmla="*/ 444 h 688"/>
                <a:gd name="T96" fmla="*/ 93 w 875"/>
                <a:gd name="T97" fmla="*/ 526 h 688"/>
                <a:gd name="T98" fmla="*/ 181 w 875"/>
                <a:gd name="T99" fmla="*/ 472 h 688"/>
                <a:gd name="T100" fmla="*/ 241 w 875"/>
                <a:gd name="T101" fmla="*/ 444 h 688"/>
                <a:gd name="T102" fmla="*/ 317 w 875"/>
                <a:gd name="T103" fmla="*/ 429 h 6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875" h="688">
                  <a:moveTo>
                    <a:pt x="347" y="688"/>
                  </a:moveTo>
                  <a:lnTo>
                    <a:pt x="375" y="597"/>
                  </a:lnTo>
                  <a:lnTo>
                    <a:pt x="375" y="597"/>
                  </a:lnTo>
                  <a:lnTo>
                    <a:pt x="377" y="593"/>
                  </a:lnTo>
                  <a:lnTo>
                    <a:pt x="377" y="591"/>
                  </a:lnTo>
                  <a:lnTo>
                    <a:pt x="377" y="591"/>
                  </a:lnTo>
                  <a:lnTo>
                    <a:pt x="379" y="578"/>
                  </a:lnTo>
                  <a:lnTo>
                    <a:pt x="379" y="567"/>
                  </a:lnTo>
                  <a:lnTo>
                    <a:pt x="375" y="556"/>
                  </a:lnTo>
                  <a:lnTo>
                    <a:pt x="371" y="547"/>
                  </a:lnTo>
                  <a:lnTo>
                    <a:pt x="366" y="537"/>
                  </a:lnTo>
                  <a:lnTo>
                    <a:pt x="356" y="528"/>
                  </a:lnTo>
                  <a:lnTo>
                    <a:pt x="347" y="521"/>
                  </a:lnTo>
                  <a:lnTo>
                    <a:pt x="334" y="515"/>
                  </a:lnTo>
                  <a:lnTo>
                    <a:pt x="334" y="515"/>
                  </a:lnTo>
                  <a:lnTo>
                    <a:pt x="326" y="513"/>
                  </a:lnTo>
                  <a:lnTo>
                    <a:pt x="317" y="511"/>
                  </a:lnTo>
                  <a:lnTo>
                    <a:pt x="317" y="511"/>
                  </a:lnTo>
                  <a:lnTo>
                    <a:pt x="300" y="513"/>
                  </a:lnTo>
                  <a:lnTo>
                    <a:pt x="285" y="517"/>
                  </a:lnTo>
                  <a:lnTo>
                    <a:pt x="269" y="522"/>
                  </a:lnTo>
                  <a:lnTo>
                    <a:pt x="252" y="528"/>
                  </a:lnTo>
                  <a:lnTo>
                    <a:pt x="224" y="543"/>
                  </a:lnTo>
                  <a:lnTo>
                    <a:pt x="205" y="554"/>
                  </a:lnTo>
                  <a:lnTo>
                    <a:pt x="205" y="556"/>
                  </a:lnTo>
                  <a:lnTo>
                    <a:pt x="54" y="647"/>
                  </a:lnTo>
                  <a:lnTo>
                    <a:pt x="0" y="517"/>
                  </a:lnTo>
                  <a:lnTo>
                    <a:pt x="11" y="498"/>
                  </a:lnTo>
                  <a:lnTo>
                    <a:pt x="11" y="498"/>
                  </a:lnTo>
                  <a:lnTo>
                    <a:pt x="32" y="461"/>
                  </a:lnTo>
                  <a:lnTo>
                    <a:pt x="48" y="423"/>
                  </a:lnTo>
                  <a:lnTo>
                    <a:pt x="61" y="382"/>
                  </a:lnTo>
                  <a:lnTo>
                    <a:pt x="69" y="341"/>
                  </a:lnTo>
                  <a:lnTo>
                    <a:pt x="73" y="300"/>
                  </a:lnTo>
                  <a:lnTo>
                    <a:pt x="73" y="256"/>
                  </a:lnTo>
                  <a:lnTo>
                    <a:pt x="69" y="209"/>
                  </a:lnTo>
                  <a:lnTo>
                    <a:pt x="61" y="162"/>
                  </a:lnTo>
                  <a:lnTo>
                    <a:pt x="54" y="130"/>
                  </a:lnTo>
                  <a:lnTo>
                    <a:pt x="84" y="116"/>
                  </a:lnTo>
                  <a:lnTo>
                    <a:pt x="84" y="116"/>
                  </a:lnTo>
                  <a:lnTo>
                    <a:pt x="136" y="91"/>
                  </a:lnTo>
                  <a:lnTo>
                    <a:pt x="192" y="67"/>
                  </a:lnTo>
                  <a:lnTo>
                    <a:pt x="192" y="67"/>
                  </a:lnTo>
                  <a:lnTo>
                    <a:pt x="241" y="45"/>
                  </a:lnTo>
                  <a:lnTo>
                    <a:pt x="267" y="33"/>
                  </a:lnTo>
                  <a:lnTo>
                    <a:pt x="295" y="22"/>
                  </a:lnTo>
                  <a:lnTo>
                    <a:pt x="325" y="15"/>
                  </a:lnTo>
                  <a:lnTo>
                    <a:pt x="354" y="7"/>
                  </a:lnTo>
                  <a:lnTo>
                    <a:pt x="386" y="2"/>
                  </a:lnTo>
                  <a:lnTo>
                    <a:pt x="420" y="0"/>
                  </a:lnTo>
                  <a:lnTo>
                    <a:pt x="420" y="0"/>
                  </a:lnTo>
                  <a:lnTo>
                    <a:pt x="440" y="2"/>
                  </a:lnTo>
                  <a:lnTo>
                    <a:pt x="463" y="4"/>
                  </a:lnTo>
                  <a:lnTo>
                    <a:pt x="483" y="7"/>
                  </a:lnTo>
                  <a:lnTo>
                    <a:pt x="504" y="15"/>
                  </a:lnTo>
                  <a:lnTo>
                    <a:pt x="524" y="22"/>
                  </a:lnTo>
                  <a:lnTo>
                    <a:pt x="543" y="32"/>
                  </a:lnTo>
                  <a:lnTo>
                    <a:pt x="561" y="43"/>
                  </a:lnTo>
                  <a:lnTo>
                    <a:pt x="580" y="54"/>
                  </a:lnTo>
                  <a:lnTo>
                    <a:pt x="580" y="54"/>
                  </a:lnTo>
                  <a:lnTo>
                    <a:pt x="604" y="76"/>
                  </a:lnTo>
                  <a:lnTo>
                    <a:pt x="627" y="102"/>
                  </a:lnTo>
                  <a:lnTo>
                    <a:pt x="647" y="130"/>
                  </a:lnTo>
                  <a:lnTo>
                    <a:pt x="662" y="162"/>
                  </a:lnTo>
                  <a:lnTo>
                    <a:pt x="875" y="625"/>
                  </a:lnTo>
                  <a:lnTo>
                    <a:pt x="802" y="666"/>
                  </a:lnTo>
                  <a:lnTo>
                    <a:pt x="802" y="666"/>
                  </a:lnTo>
                  <a:lnTo>
                    <a:pt x="793" y="655"/>
                  </a:lnTo>
                  <a:lnTo>
                    <a:pt x="782" y="644"/>
                  </a:lnTo>
                  <a:lnTo>
                    <a:pt x="767" y="634"/>
                  </a:lnTo>
                  <a:lnTo>
                    <a:pt x="752" y="625"/>
                  </a:lnTo>
                  <a:lnTo>
                    <a:pt x="733" y="618"/>
                  </a:lnTo>
                  <a:lnTo>
                    <a:pt x="713" y="610"/>
                  </a:lnTo>
                  <a:lnTo>
                    <a:pt x="690" y="604"/>
                  </a:lnTo>
                  <a:lnTo>
                    <a:pt x="666" y="599"/>
                  </a:lnTo>
                  <a:lnTo>
                    <a:pt x="666" y="599"/>
                  </a:lnTo>
                  <a:lnTo>
                    <a:pt x="642" y="597"/>
                  </a:lnTo>
                  <a:lnTo>
                    <a:pt x="616" y="597"/>
                  </a:lnTo>
                  <a:lnTo>
                    <a:pt x="588" y="599"/>
                  </a:lnTo>
                  <a:lnTo>
                    <a:pt x="558" y="604"/>
                  </a:lnTo>
                  <a:lnTo>
                    <a:pt x="528" y="612"/>
                  </a:lnTo>
                  <a:lnTo>
                    <a:pt x="496" y="621"/>
                  </a:lnTo>
                  <a:lnTo>
                    <a:pt x="464" y="632"/>
                  </a:lnTo>
                  <a:lnTo>
                    <a:pt x="433" y="647"/>
                  </a:lnTo>
                  <a:lnTo>
                    <a:pt x="347" y="688"/>
                  </a:lnTo>
                  <a:close/>
                  <a:moveTo>
                    <a:pt x="317" y="429"/>
                  </a:moveTo>
                  <a:lnTo>
                    <a:pt x="317" y="429"/>
                  </a:lnTo>
                  <a:lnTo>
                    <a:pt x="330" y="429"/>
                  </a:lnTo>
                  <a:lnTo>
                    <a:pt x="345" y="431"/>
                  </a:lnTo>
                  <a:lnTo>
                    <a:pt x="358" y="435"/>
                  </a:lnTo>
                  <a:lnTo>
                    <a:pt x="369" y="440"/>
                  </a:lnTo>
                  <a:lnTo>
                    <a:pt x="369" y="440"/>
                  </a:lnTo>
                  <a:lnTo>
                    <a:pt x="388" y="450"/>
                  </a:lnTo>
                  <a:lnTo>
                    <a:pt x="403" y="461"/>
                  </a:lnTo>
                  <a:lnTo>
                    <a:pt x="416" y="472"/>
                  </a:lnTo>
                  <a:lnTo>
                    <a:pt x="429" y="485"/>
                  </a:lnTo>
                  <a:lnTo>
                    <a:pt x="438" y="500"/>
                  </a:lnTo>
                  <a:lnTo>
                    <a:pt x="448" y="515"/>
                  </a:lnTo>
                  <a:lnTo>
                    <a:pt x="453" y="530"/>
                  </a:lnTo>
                  <a:lnTo>
                    <a:pt x="459" y="547"/>
                  </a:lnTo>
                  <a:lnTo>
                    <a:pt x="459" y="547"/>
                  </a:lnTo>
                  <a:lnTo>
                    <a:pt x="489" y="537"/>
                  </a:lnTo>
                  <a:lnTo>
                    <a:pt x="519" y="528"/>
                  </a:lnTo>
                  <a:lnTo>
                    <a:pt x="548" y="522"/>
                  </a:lnTo>
                  <a:lnTo>
                    <a:pt x="576" y="517"/>
                  </a:lnTo>
                  <a:lnTo>
                    <a:pt x="604" y="515"/>
                  </a:lnTo>
                  <a:lnTo>
                    <a:pt x="631" y="513"/>
                  </a:lnTo>
                  <a:lnTo>
                    <a:pt x="657" y="515"/>
                  </a:lnTo>
                  <a:lnTo>
                    <a:pt x="679" y="519"/>
                  </a:lnTo>
                  <a:lnTo>
                    <a:pt x="679" y="519"/>
                  </a:lnTo>
                  <a:lnTo>
                    <a:pt x="713" y="524"/>
                  </a:lnTo>
                  <a:lnTo>
                    <a:pt x="741" y="532"/>
                  </a:lnTo>
                  <a:lnTo>
                    <a:pt x="588" y="196"/>
                  </a:lnTo>
                  <a:lnTo>
                    <a:pt x="588" y="196"/>
                  </a:lnTo>
                  <a:lnTo>
                    <a:pt x="576" y="173"/>
                  </a:lnTo>
                  <a:lnTo>
                    <a:pt x="563" y="153"/>
                  </a:lnTo>
                  <a:lnTo>
                    <a:pt x="547" y="136"/>
                  </a:lnTo>
                  <a:lnTo>
                    <a:pt x="530" y="119"/>
                  </a:lnTo>
                  <a:lnTo>
                    <a:pt x="530" y="119"/>
                  </a:lnTo>
                  <a:lnTo>
                    <a:pt x="517" y="112"/>
                  </a:lnTo>
                  <a:lnTo>
                    <a:pt x="504" y="104"/>
                  </a:lnTo>
                  <a:lnTo>
                    <a:pt x="491" y="97"/>
                  </a:lnTo>
                  <a:lnTo>
                    <a:pt x="478" y="91"/>
                  </a:lnTo>
                  <a:lnTo>
                    <a:pt x="464" y="88"/>
                  </a:lnTo>
                  <a:lnTo>
                    <a:pt x="450" y="86"/>
                  </a:lnTo>
                  <a:lnTo>
                    <a:pt x="435" y="84"/>
                  </a:lnTo>
                  <a:lnTo>
                    <a:pt x="420" y="84"/>
                  </a:lnTo>
                  <a:lnTo>
                    <a:pt x="420" y="84"/>
                  </a:lnTo>
                  <a:lnTo>
                    <a:pt x="394" y="84"/>
                  </a:lnTo>
                  <a:lnTo>
                    <a:pt x="367" y="88"/>
                  </a:lnTo>
                  <a:lnTo>
                    <a:pt x="343" y="95"/>
                  </a:lnTo>
                  <a:lnTo>
                    <a:pt x="317" y="102"/>
                  </a:lnTo>
                  <a:lnTo>
                    <a:pt x="270" y="121"/>
                  </a:lnTo>
                  <a:lnTo>
                    <a:pt x="226" y="142"/>
                  </a:lnTo>
                  <a:lnTo>
                    <a:pt x="170" y="168"/>
                  </a:lnTo>
                  <a:lnTo>
                    <a:pt x="170" y="168"/>
                  </a:lnTo>
                  <a:lnTo>
                    <a:pt x="147" y="177"/>
                  </a:lnTo>
                  <a:lnTo>
                    <a:pt x="147" y="177"/>
                  </a:lnTo>
                  <a:lnTo>
                    <a:pt x="155" y="226"/>
                  </a:lnTo>
                  <a:lnTo>
                    <a:pt x="157" y="272"/>
                  </a:lnTo>
                  <a:lnTo>
                    <a:pt x="155" y="317"/>
                  </a:lnTo>
                  <a:lnTo>
                    <a:pt x="149" y="360"/>
                  </a:lnTo>
                  <a:lnTo>
                    <a:pt x="142" y="403"/>
                  </a:lnTo>
                  <a:lnTo>
                    <a:pt x="129" y="444"/>
                  </a:lnTo>
                  <a:lnTo>
                    <a:pt x="112" y="483"/>
                  </a:lnTo>
                  <a:lnTo>
                    <a:pt x="91" y="524"/>
                  </a:lnTo>
                  <a:lnTo>
                    <a:pt x="93" y="526"/>
                  </a:lnTo>
                  <a:lnTo>
                    <a:pt x="160" y="485"/>
                  </a:lnTo>
                  <a:lnTo>
                    <a:pt x="160" y="485"/>
                  </a:lnTo>
                  <a:lnTo>
                    <a:pt x="181" y="472"/>
                  </a:lnTo>
                  <a:lnTo>
                    <a:pt x="198" y="465"/>
                  </a:lnTo>
                  <a:lnTo>
                    <a:pt x="216" y="453"/>
                  </a:lnTo>
                  <a:lnTo>
                    <a:pt x="241" y="444"/>
                  </a:lnTo>
                  <a:lnTo>
                    <a:pt x="265" y="437"/>
                  </a:lnTo>
                  <a:lnTo>
                    <a:pt x="291" y="431"/>
                  </a:lnTo>
                  <a:lnTo>
                    <a:pt x="317" y="429"/>
                  </a:lnTo>
                  <a:lnTo>
                    <a:pt x="317" y="42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7" name="ïś1îdê"/>
            <p:cNvSpPr>
              <a:spLocks/>
            </p:cNvSpPr>
            <p:nvPr/>
          </p:nvSpPr>
          <p:spPr bwMode="auto">
            <a:xfrm>
              <a:off x="1893290" y="3060829"/>
              <a:ext cx="563068" cy="720888"/>
            </a:xfrm>
            <a:custGeom>
              <a:avLst/>
              <a:gdLst>
                <a:gd name="T0" fmla="*/ 580 w 1250"/>
                <a:gd name="T1" fmla="*/ 1611 h 1611"/>
                <a:gd name="T2" fmla="*/ 556 w 1250"/>
                <a:gd name="T3" fmla="*/ 1594 h 1611"/>
                <a:gd name="T4" fmla="*/ 528 w 1250"/>
                <a:gd name="T5" fmla="*/ 1547 h 1611"/>
                <a:gd name="T6" fmla="*/ 9 w 1250"/>
                <a:gd name="T7" fmla="*/ 412 h 1611"/>
                <a:gd name="T8" fmla="*/ 1 w 1250"/>
                <a:gd name="T9" fmla="*/ 375 h 1611"/>
                <a:gd name="T10" fmla="*/ 0 w 1250"/>
                <a:gd name="T11" fmla="*/ 358 h 1611"/>
                <a:gd name="T12" fmla="*/ 5 w 1250"/>
                <a:gd name="T13" fmla="*/ 340 h 1611"/>
                <a:gd name="T14" fmla="*/ 16 w 1250"/>
                <a:gd name="T15" fmla="*/ 325 h 1611"/>
                <a:gd name="T16" fmla="*/ 121 w 1250"/>
                <a:gd name="T17" fmla="*/ 235 h 1611"/>
                <a:gd name="T18" fmla="*/ 192 w 1250"/>
                <a:gd name="T19" fmla="*/ 144 h 1611"/>
                <a:gd name="T20" fmla="*/ 218 w 1250"/>
                <a:gd name="T21" fmla="*/ 84 h 1611"/>
                <a:gd name="T22" fmla="*/ 233 w 1250"/>
                <a:gd name="T23" fmla="*/ 64 h 1611"/>
                <a:gd name="T24" fmla="*/ 270 w 1250"/>
                <a:gd name="T25" fmla="*/ 47 h 1611"/>
                <a:gd name="T26" fmla="*/ 360 w 1250"/>
                <a:gd name="T27" fmla="*/ 17 h 1611"/>
                <a:gd name="T28" fmla="*/ 446 w 1250"/>
                <a:gd name="T29" fmla="*/ 2 h 1611"/>
                <a:gd name="T30" fmla="*/ 498 w 1250"/>
                <a:gd name="T31" fmla="*/ 2 h 1611"/>
                <a:gd name="T32" fmla="*/ 556 w 1250"/>
                <a:gd name="T33" fmla="*/ 11 h 1611"/>
                <a:gd name="T34" fmla="*/ 640 w 1250"/>
                <a:gd name="T35" fmla="*/ 43 h 1611"/>
                <a:gd name="T36" fmla="*/ 699 w 1250"/>
                <a:gd name="T37" fmla="*/ 88 h 1611"/>
                <a:gd name="T38" fmla="*/ 722 w 1250"/>
                <a:gd name="T39" fmla="*/ 119 h 1611"/>
                <a:gd name="T40" fmla="*/ 1227 w 1250"/>
                <a:gd name="T41" fmla="*/ 1230 h 1611"/>
                <a:gd name="T42" fmla="*/ 1248 w 1250"/>
                <a:gd name="T43" fmla="*/ 1282 h 1611"/>
                <a:gd name="T44" fmla="*/ 1250 w 1250"/>
                <a:gd name="T45" fmla="*/ 1297 h 1611"/>
                <a:gd name="T46" fmla="*/ 1244 w 1250"/>
                <a:gd name="T47" fmla="*/ 1321 h 1611"/>
                <a:gd name="T48" fmla="*/ 1225 w 1250"/>
                <a:gd name="T49" fmla="*/ 1336 h 1611"/>
                <a:gd name="T50" fmla="*/ 1209 w 1250"/>
                <a:gd name="T51" fmla="*/ 1338 h 1611"/>
                <a:gd name="T52" fmla="*/ 1183 w 1250"/>
                <a:gd name="T53" fmla="*/ 1331 h 1611"/>
                <a:gd name="T54" fmla="*/ 1170 w 1250"/>
                <a:gd name="T55" fmla="*/ 1316 h 1611"/>
                <a:gd name="T56" fmla="*/ 1136 w 1250"/>
                <a:gd name="T57" fmla="*/ 1299 h 1611"/>
                <a:gd name="T58" fmla="*/ 1078 w 1250"/>
                <a:gd name="T59" fmla="*/ 1280 h 1611"/>
                <a:gd name="T60" fmla="*/ 1017 w 1250"/>
                <a:gd name="T61" fmla="*/ 1273 h 1611"/>
                <a:gd name="T62" fmla="*/ 938 w 1250"/>
                <a:gd name="T63" fmla="*/ 1282 h 1611"/>
                <a:gd name="T64" fmla="*/ 849 w 1250"/>
                <a:gd name="T65" fmla="*/ 1314 h 1611"/>
                <a:gd name="T66" fmla="*/ 733 w 1250"/>
                <a:gd name="T67" fmla="*/ 1383 h 1611"/>
                <a:gd name="T68" fmla="*/ 690 w 1250"/>
                <a:gd name="T69" fmla="*/ 1424 h 1611"/>
                <a:gd name="T70" fmla="*/ 656 w 1250"/>
                <a:gd name="T71" fmla="*/ 1471 h 1611"/>
                <a:gd name="T72" fmla="*/ 636 w 1250"/>
                <a:gd name="T73" fmla="*/ 1521 h 1611"/>
                <a:gd name="T74" fmla="*/ 628 w 1250"/>
                <a:gd name="T75" fmla="*/ 1553 h 1611"/>
                <a:gd name="T76" fmla="*/ 630 w 1250"/>
                <a:gd name="T77" fmla="*/ 1570 h 1611"/>
                <a:gd name="T78" fmla="*/ 627 w 1250"/>
                <a:gd name="T79" fmla="*/ 1590 h 1611"/>
                <a:gd name="T80" fmla="*/ 612 w 1250"/>
                <a:gd name="T81" fmla="*/ 1605 h 1611"/>
                <a:gd name="T82" fmla="*/ 597 w 1250"/>
                <a:gd name="T83" fmla="*/ 1611 h 1611"/>
                <a:gd name="T84" fmla="*/ 87 w 1250"/>
                <a:gd name="T85" fmla="*/ 383 h 1611"/>
                <a:gd name="T86" fmla="*/ 593 w 1250"/>
                <a:gd name="T87" fmla="*/ 1416 h 1611"/>
                <a:gd name="T88" fmla="*/ 668 w 1250"/>
                <a:gd name="T89" fmla="*/ 1329 h 1611"/>
                <a:gd name="T90" fmla="*/ 774 w 1250"/>
                <a:gd name="T91" fmla="*/ 1256 h 1611"/>
                <a:gd name="T92" fmla="*/ 871 w 1250"/>
                <a:gd name="T93" fmla="*/ 1217 h 1611"/>
                <a:gd name="T94" fmla="*/ 947 w 1250"/>
                <a:gd name="T95" fmla="*/ 1196 h 1611"/>
                <a:gd name="T96" fmla="*/ 1017 w 1250"/>
                <a:gd name="T97" fmla="*/ 1191 h 1611"/>
                <a:gd name="T98" fmla="*/ 1076 w 1250"/>
                <a:gd name="T99" fmla="*/ 1196 h 1611"/>
                <a:gd name="T100" fmla="*/ 655 w 1250"/>
                <a:gd name="T101" fmla="*/ 166 h 1611"/>
                <a:gd name="T102" fmla="*/ 645 w 1250"/>
                <a:gd name="T103" fmla="*/ 153 h 1611"/>
                <a:gd name="T104" fmla="*/ 610 w 1250"/>
                <a:gd name="T105" fmla="*/ 121 h 1611"/>
                <a:gd name="T106" fmla="*/ 556 w 1250"/>
                <a:gd name="T107" fmla="*/ 97 h 1611"/>
                <a:gd name="T108" fmla="*/ 509 w 1250"/>
                <a:gd name="T109" fmla="*/ 86 h 1611"/>
                <a:gd name="T110" fmla="*/ 436 w 1250"/>
                <a:gd name="T111" fmla="*/ 86 h 1611"/>
                <a:gd name="T112" fmla="*/ 350 w 1250"/>
                <a:gd name="T113" fmla="*/ 105 h 1611"/>
                <a:gd name="T114" fmla="*/ 291 w 1250"/>
                <a:gd name="T115" fmla="*/ 127 h 1611"/>
                <a:gd name="T116" fmla="*/ 238 w 1250"/>
                <a:gd name="T117" fmla="*/ 222 h 1611"/>
                <a:gd name="T118" fmla="*/ 156 w 1250"/>
                <a:gd name="T119" fmla="*/ 315 h 1611"/>
                <a:gd name="T120" fmla="*/ 85 w 1250"/>
                <a:gd name="T121" fmla="*/ 377 h 16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0" h="1611">
                  <a:moveTo>
                    <a:pt x="589" y="1611"/>
                  </a:moveTo>
                  <a:lnTo>
                    <a:pt x="589" y="1611"/>
                  </a:lnTo>
                  <a:lnTo>
                    <a:pt x="580" y="1611"/>
                  </a:lnTo>
                  <a:lnTo>
                    <a:pt x="571" y="1607"/>
                  </a:lnTo>
                  <a:lnTo>
                    <a:pt x="563" y="1601"/>
                  </a:lnTo>
                  <a:lnTo>
                    <a:pt x="556" y="1594"/>
                  </a:lnTo>
                  <a:lnTo>
                    <a:pt x="556" y="1594"/>
                  </a:lnTo>
                  <a:lnTo>
                    <a:pt x="541" y="1570"/>
                  </a:lnTo>
                  <a:lnTo>
                    <a:pt x="528" y="1547"/>
                  </a:lnTo>
                  <a:lnTo>
                    <a:pt x="11" y="414"/>
                  </a:lnTo>
                  <a:lnTo>
                    <a:pt x="11" y="414"/>
                  </a:lnTo>
                  <a:lnTo>
                    <a:pt x="9" y="412"/>
                  </a:lnTo>
                  <a:lnTo>
                    <a:pt x="9" y="412"/>
                  </a:lnTo>
                  <a:lnTo>
                    <a:pt x="5" y="394"/>
                  </a:lnTo>
                  <a:lnTo>
                    <a:pt x="1" y="375"/>
                  </a:lnTo>
                  <a:lnTo>
                    <a:pt x="1" y="371"/>
                  </a:lnTo>
                  <a:lnTo>
                    <a:pt x="1" y="371"/>
                  </a:lnTo>
                  <a:lnTo>
                    <a:pt x="0" y="358"/>
                  </a:lnTo>
                  <a:lnTo>
                    <a:pt x="0" y="358"/>
                  </a:lnTo>
                  <a:lnTo>
                    <a:pt x="1" y="349"/>
                  </a:lnTo>
                  <a:lnTo>
                    <a:pt x="5" y="340"/>
                  </a:lnTo>
                  <a:lnTo>
                    <a:pt x="11" y="330"/>
                  </a:lnTo>
                  <a:lnTo>
                    <a:pt x="16" y="325"/>
                  </a:lnTo>
                  <a:lnTo>
                    <a:pt x="16" y="325"/>
                  </a:lnTo>
                  <a:lnTo>
                    <a:pt x="56" y="295"/>
                  </a:lnTo>
                  <a:lnTo>
                    <a:pt x="89" y="265"/>
                  </a:lnTo>
                  <a:lnTo>
                    <a:pt x="121" y="235"/>
                  </a:lnTo>
                  <a:lnTo>
                    <a:pt x="147" y="203"/>
                  </a:lnTo>
                  <a:lnTo>
                    <a:pt x="171" y="174"/>
                  </a:lnTo>
                  <a:lnTo>
                    <a:pt x="192" y="144"/>
                  </a:lnTo>
                  <a:lnTo>
                    <a:pt x="207" y="114"/>
                  </a:lnTo>
                  <a:lnTo>
                    <a:pt x="218" y="84"/>
                  </a:lnTo>
                  <a:lnTo>
                    <a:pt x="218" y="84"/>
                  </a:lnTo>
                  <a:lnTo>
                    <a:pt x="222" y="77"/>
                  </a:lnTo>
                  <a:lnTo>
                    <a:pt x="227" y="69"/>
                  </a:lnTo>
                  <a:lnTo>
                    <a:pt x="233" y="64"/>
                  </a:lnTo>
                  <a:lnTo>
                    <a:pt x="240" y="60"/>
                  </a:lnTo>
                  <a:lnTo>
                    <a:pt x="240" y="60"/>
                  </a:lnTo>
                  <a:lnTo>
                    <a:pt x="270" y="47"/>
                  </a:lnTo>
                  <a:lnTo>
                    <a:pt x="300" y="34"/>
                  </a:lnTo>
                  <a:lnTo>
                    <a:pt x="330" y="24"/>
                  </a:lnTo>
                  <a:lnTo>
                    <a:pt x="360" y="17"/>
                  </a:lnTo>
                  <a:lnTo>
                    <a:pt x="390" y="9"/>
                  </a:lnTo>
                  <a:lnTo>
                    <a:pt x="418" y="4"/>
                  </a:lnTo>
                  <a:lnTo>
                    <a:pt x="446" y="2"/>
                  </a:lnTo>
                  <a:lnTo>
                    <a:pt x="472" y="0"/>
                  </a:lnTo>
                  <a:lnTo>
                    <a:pt x="472" y="0"/>
                  </a:lnTo>
                  <a:lnTo>
                    <a:pt x="498" y="2"/>
                  </a:lnTo>
                  <a:lnTo>
                    <a:pt x="522" y="6"/>
                  </a:lnTo>
                  <a:lnTo>
                    <a:pt x="522" y="6"/>
                  </a:lnTo>
                  <a:lnTo>
                    <a:pt x="556" y="11"/>
                  </a:lnTo>
                  <a:lnTo>
                    <a:pt x="585" y="21"/>
                  </a:lnTo>
                  <a:lnTo>
                    <a:pt x="613" y="30"/>
                  </a:lnTo>
                  <a:lnTo>
                    <a:pt x="640" y="43"/>
                  </a:lnTo>
                  <a:lnTo>
                    <a:pt x="662" y="56"/>
                  </a:lnTo>
                  <a:lnTo>
                    <a:pt x="681" y="71"/>
                  </a:lnTo>
                  <a:lnTo>
                    <a:pt x="699" y="88"/>
                  </a:lnTo>
                  <a:lnTo>
                    <a:pt x="714" y="106"/>
                  </a:lnTo>
                  <a:lnTo>
                    <a:pt x="714" y="106"/>
                  </a:lnTo>
                  <a:lnTo>
                    <a:pt x="722" y="119"/>
                  </a:lnTo>
                  <a:lnTo>
                    <a:pt x="729" y="133"/>
                  </a:lnTo>
                  <a:lnTo>
                    <a:pt x="1227" y="1230"/>
                  </a:lnTo>
                  <a:lnTo>
                    <a:pt x="1227" y="1230"/>
                  </a:lnTo>
                  <a:lnTo>
                    <a:pt x="1239" y="1256"/>
                  </a:lnTo>
                  <a:lnTo>
                    <a:pt x="1248" y="1282"/>
                  </a:lnTo>
                  <a:lnTo>
                    <a:pt x="1248" y="1282"/>
                  </a:lnTo>
                  <a:lnTo>
                    <a:pt x="1250" y="1290"/>
                  </a:lnTo>
                  <a:lnTo>
                    <a:pt x="1250" y="1297"/>
                  </a:lnTo>
                  <a:lnTo>
                    <a:pt x="1250" y="1297"/>
                  </a:lnTo>
                  <a:lnTo>
                    <a:pt x="1250" y="1306"/>
                  </a:lnTo>
                  <a:lnTo>
                    <a:pt x="1248" y="1314"/>
                  </a:lnTo>
                  <a:lnTo>
                    <a:pt x="1244" y="1321"/>
                  </a:lnTo>
                  <a:lnTo>
                    <a:pt x="1239" y="1327"/>
                  </a:lnTo>
                  <a:lnTo>
                    <a:pt x="1233" y="1331"/>
                  </a:lnTo>
                  <a:lnTo>
                    <a:pt x="1225" y="1336"/>
                  </a:lnTo>
                  <a:lnTo>
                    <a:pt x="1218" y="1338"/>
                  </a:lnTo>
                  <a:lnTo>
                    <a:pt x="1209" y="1338"/>
                  </a:lnTo>
                  <a:lnTo>
                    <a:pt x="1209" y="1338"/>
                  </a:lnTo>
                  <a:lnTo>
                    <a:pt x="1201" y="1338"/>
                  </a:lnTo>
                  <a:lnTo>
                    <a:pt x="1192" y="1334"/>
                  </a:lnTo>
                  <a:lnTo>
                    <a:pt x="1183" y="1331"/>
                  </a:lnTo>
                  <a:lnTo>
                    <a:pt x="1177" y="1323"/>
                  </a:lnTo>
                  <a:lnTo>
                    <a:pt x="1177" y="1323"/>
                  </a:lnTo>
                  <a:lnTo>
                    <a:pt x="1170" y="1316"/>
                  </a:lnTo>
                  <a:lnTo>
                    <a:pt x="1162" y="1310"/>
                  </a:lnTo>
                  <a:lnTo>
                    <a:pt x="1149" y="1305"/>
                  </a:lnTo>
                  <a:lnTo>
                    <a:pt x="1136" y="1299"/>
                  </a:lnTo>
                  <a:lnTo>
                    <a:pt x="1136" y="1299"/>
                  </a:lnTo>
                  <a:lnTo>
                    <a:pt x="1106" y="1288"/>
                  </a:lnTo>
                  <a:lnTo>
                    <a:pt x="1078" y="1280"/>
                  </a:lnTo>
                  <a:lnTo>
                    <a:pt x="1048" y="1275"/>
                  </a:lnTo>
                  <a:lnTo>
                    <a:pt x="1017" y="1273"/>
                  </a:lnTo>
                  <a:lnTo>
                    <a:pt x="1017" y="1273"/>
                  </a:lnTo>
                  <a:lnTo>
                    <a:pt x="998" y="1273"/>
                  </a:lnTo>
                  <a:lnTo>
                    <a:pt x="979" y="1275"/>
                  </a:lnTo>
                  <a:lnTo>
                    <a:pt x="938" y="1282"/>
                  </a:lnTo>
                  <a:lnTo>
                    <a:pt x="895" y="1295"/>
                  </a:lnTo>
                  <a:lnTo>
                    <a:pt x="849" y="1314"/>
                  </a:lnTo>
                  <a:lnTo>
                    <a:pt x="849" y="1314"/>
                  </a:lnTo>
                  <a:lnTo>
                    <a:pt x="806" y="1334"/>
                  </a:lnTo>
                  <a:lnTo>
                    <a:pt x="768" y="1357"/>
                  </a:lnTo>
                  <a:lnTo>
                    <a:pt x="733" y="1383"/>
                  </a:lnTo>
                  <a:lnTo>
                    <a:pt x="718" y="1396"/>
                  </a:lnTo>
                  <a:lnTo>
                    <a:pt x="703" y="1409"/>
                  </a:lnTo>
                  <a:lnTo>
                    <a:pt x="690" y="1424"/>
                  </a:lnTo>
                  <a:lnTo>
                    <a:pt x="677" y="1439"/>
                  </a:lnTo>
                  <a:lnTo>
                    <a:pt x="666" y="1456"/>
                  </a:lnTo>
                  <a:lnTo>
                    <a:pt x="656" y="1471"/>
                  </a:lnTo>
                  <a:lnTo>
                    <a:pt x="649" y="1487"/>
                  </a:lnTo>
                  <a:lnTo>
                    <a:pt x="641" y="1504"/>
                  </a:lnTo>
                  <a:lnTo>
                    <a:pt x="636" y="1521"/>
                  </a:lnTo>
                  <a:lnTo>
                    <a:pt x="630" y="1538"/>
                  </a:lnTo>
                  <a:lnTo>
                    <a:pt x="630" y="1538"/>
                  </a:lnTo>
                  <a:lnTo>
                    <a:pt x="628" y="1553"/>
                  </a:lnTo>
                  <a:lnTo>
                    <a:pt x="630" y="1562"/>
                  </a:lnTo>
                  <a:lnTo>
                    <a:pt x="630" y="1562"/>
                  </a:lnTo>
                  <a:lnTo>
                    <a:pt x="630" y="1570"/>
                  </a:lnTo>
                  <a:lnTo>
                    <a:pt x="630" y="1577"/>
                  </a:lnTo>
                  <a:lnTo>
                    <a:pt x="628" y="1583"/>
                  </a:lnTo>
                  <a:lnTo>
                    <a:pt x="627" y="1590"/>
                  </a:lnTo>
                  <a:lnTo>
                    <a:pt x="623" y="1596"/>
                  </a:lnTo>
                  <a:lnTo>
                    <a:pt x="617" y="1599"/>
                  </a:lnTo>
                  <a:lnTo>
                    <a:pt x="612" y="1605"/>
                  </a:lnTo>
                  <a:lnTo>
                    <a:pt x="606" y="1609"/>
                  </a:lnTo>
                  <a:lnTo>
                    <a:pt x="606" y="1609"/>
                  </a:lnTo>
                  <a:lnTo>
                    <a:pt x="597" y="1611"/>
                  </a:lnTo>
                  <a:lnTo>
                    <a:pt x="589" y="1611"/>
                  </a:lnTo>
                  <a:lnTo>
                    <a:pt x="589" y="1611"/>
                  </a:lnTo>
                  <a:close/>
                  <a:moveTo>
                    <a:pt x="87" y="383"/>
                  </a:moveTo>
                  <a:lnTo>
                    <a:pt x="574" y="1448"/>
                  </a:lnTo>
                  <a:lnTo>
                    <a:pt x="574" y="1448"/>
                  </a:lnTo>
                  <a:lnTo>
                    <a:pt x="593" y="1416"/>
                  </a:lnTo>
                  <a:lnTo>
                    <a:pt x="613" y="1385"/>
                  </a:lnTo>
                  <a:lnTo>
                    <a:pt x="640" y="1357"/>
                  </a:lnTo>
                  <a:lnTo>
                    <a:pt x="668" y="1329"/>
                  </a:lnTo>
                  <a:lnTo>
                    <a:pt x="699" y="1303"/>
                  </a:lnTo>
                  <a:lnTo>
                    <a:pt x="737" y="1278"/>
                  </a:lnTo>
                  <a:lnTo>
                    <a:pt x="774" y="1256"/>
                  </a:lnTo>
                  <a:lnTo>
                    <a:pt x="817" y="1237"/>
                  </a:lnTo>
                  <a:lnTo>
                    <a:pt x="817" y="1237"/>
                  </a:lnTo>
                  <a:lnTo>
                    <a:pt x="871" y="1217"/>
                  </a:lnTo>
                  <a:lnTo>
                    <a:pt x="897" y="1209"/>
                  </a:lnTo>
                  <a:lnTo>
                    <a:pt x="923" y="1202"/>
                  </a:lnTo>
                  <a:lnTo>
                    <a:pt x="947" y="1196"/>
                  </a:lnTo>
                  <a:lnTo>
                    <a:pt x="970" y="1193"/>
                  </a:lnTo>
                  <a:lnTo>
                    <a:pt x="994" y="1191"/>
                  </a:lnTo>
                  <a:lnTo>
                    <a:pt x="1017" y="1191"/>
                  </a:lnTo>
                  <a:lnTo>
                    <a:pt x="1017" y="1191"/>
                  </a:lnTo>
                  <a:lnTo>
                    <a:pt x="1046" y="1191"/>
                  </a:lnTo>
                  <a:lnTo>
                    <a:pt x="1076" y="1196"/>
                  </a:lnTo>
                  <a:lnTo>
                    <a:pt x="1102" y="1202"/>
                  </a:lnTo>
                  <a:lnTo>
                    <a:pt x="1128" y="1209"/>
                  </a:lnTo>
                  <a:lnTo>
                    <a:pt x="655" y="166"/>
                  </a:lnTo>
                  <a:lnTo>
                    <a:pt x="655" y="166"/>
                  </a:lnTo>
                  <a:lnTo>
                    <a:pt x="645" y="153"/>
                  </a:lnTo>
                  <a:lnTo>
                    <a:pt x="645" y="153"/>
                  </a:lnTo>
                  <a:lnTo>
                    <a:pt x="636" y="142"/>
                  </a:lnTo>
                  <a:lnTo>
                    <a:pt x="625" y="131"/>
                  </a:lnTo>
                  <a:lnTo>
                    <a:pt x="610" y="121"/>
                  </a:lnTo>
                  <a:lnTo>
                    <a:pt x="595" y="112"/>
                  </a:lnTo>
                  <a:lnTo>
                    <a:pt x="576" y="105"/>
                  </a:lnTo>
                  <a:lnTo>
                    <a:pt x="556" y="97"/>
                  </a:lnTo>
                  <a:lnTo>
                    <a:pt x="533" y="91"/>
                  </a:lnTo>
                  <a:lnTo>
                    <a:pt x="509" y="86"/>
                  </a:lnTo>
                  <a:lnTo>
                    <a:pt x="509" y="86"/>
                  </a:lnTo>
                  <a:lnTo>
                    <a:pt x="487" y="84"/>
                  </a:lnTo>
                  <a:lnTo>
                    <a:pt x="462" y="84"/>
                  </a:lnTo>
                  <a:lnTo>
                    <a:pt x="436" y="86"/>
                  </a:lnTo>
                  <a:lnTo>
                    <a:pt x="408" y="90"/>
                  </a:lnTo>
                  <a:lnTo>
                    <a:pt x="380" y="95"/>
                  </a:lnTo>
                  <a:lnTo>
                    <a:pt x="350" y="105"/>
                  </a:lnTo>
                  <a:lnTo>
                    <a:pt x="321" y="116"/>
                  </a:lnTo>
                  <a:lnTo>
                    <a:pt x="291" y="127"/>
                  </a:lnTo>
                  <a:lnTo>
                    <a:pt x="291" y="127"/>
                  </a:lnTo>
                  <a:lnTo>
                    <a:pt x="278" y="159"/>
                  </a:lnTo>
                  <a:lnTo>
                    <a:pt x="259" y="190"/>
                  </a:lnTo>
                  <a:lnTo>
                    <a:pt x="238" y="222"/>
                  </a:lnTo>
                  <a:lnTo>
                    <a:pt x="214" y="254"/>
                  </a:lnTo>
                  <a:lnTo>
                    <a:pt x="186" y="286"/>
                  </a:lnTo>
                  <a:lnTo>
                    <a:pt x="156" y="315"/>
                  </a:lnTo>
                  <a:lnTo>
                    <a:pt x="123" y="347"/>
                  </a:lnTo>
                  <a:lnTo>
                    <a:pt x="85" y="377"/>
                  </a:lnTo>
                  <a:lnTo>
                    <a:pt x="85" y="377"/>
                  </a:lnTo>
                  <a:lnTo>
                    <a:pt x="87" y="383"/>
                  </a:lnTo>
                  <a:lnTo>
                    <a:pt x="87" y="383"/>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8" name="î$ḷíde"/>
            <p:cNvSpPr>
              <a:spLocks/>
            </p:cNvSpPr>
            <p:nvPr/>
          </p:nvSpPr>
          <p:spPr bwMode="auto">
            <a:xfrm>
              <a:off x="2158156" y="3612464"/>
              <a:ext cx="290093" cy="272235"/>
            </a:xfrm>
            <a:custGeom>
              <a:avLst/>
              <a:gdLst>
                <a:gd name="T0" fmla="*/ 644 w 644"/>
                <a:gd name="T1" fmla="*/ 140 h 608"/>
                <a:gd name="T2" fmla="*/ 642 w 644"/>
                <a:gd name="T3" fmla="*/ 117 h 608"/>
                <a:gd name="T4" fmla="*/ 631 w 644"/>
                <a:gd name="T5" fmla="*/ 80 h 608"/>
                <a:gd name="T6" fmla="*/ 622 w 644"/>
                <a:gd name="T7" fmla="*/ 65 h 608"/>
                <a:gd name="T8" fmla="*/ 597 w 644"/>
                <a:gd name="T9" fmla="*/ 45 h 608"/>
                <a:gd name="T10" fmla="*/ 562 w 644"/>
                <a:gd name="T11" fmla="*/ 28 h 608"/>
                <a:gd name="T12" fmla="*/ 534 w 644"/>
                <a:gd name="T13" fmla="*/ 18 h 608"/>
                <a:gd name="T14" fmla="*/ 471 w 644"/>
                <a:gd name="T15" fmla="*/ 2 h 608"/>
                <a:gd name="T16" fmla="*/ 416 w 644"/>
                <a:gd name="T17" fmla="*/ 0 h 608"/>
                <a:gd name="T18" fmla="*/ 375 w 644"/>
                <a:gd name="T19" fmla="*/ 3 h 608"/>
                <a:gd name="T20" fmla="*/ 329 w 644"/>
                <a:gd name="T21" fmla="*/ 15 h 608"/>
                <a:gd name="T22" fmla="*/ 275 w 644"/>
                <a:gd name="T23" fmla="*/ 31 h 608"/>
                <a:gd name="T24" fmla="*/ 247 w 644"/>
                <a:gd name="T25" fmla="*/ 43 h 608"/>
                <a:gd name="T26" fmla="*/ 194 w 644"/>
                <a:gd name="T27" fmla="*/ 67 h 608"/>
                <a:gd name="T28" fmla="*/ 150 w 644"/>
                <a:gd name="T29" fmla="*/ 95 h 608"/>
                <a:gd name="T30" fmla="*/ 110 w 644"/>
                <a:gd name="T31" fmla="*/ 125 h 608"/>
                <a:gd name="T32" fmla="*/ 79 w 644"/>
                <a:gd name="T33" fmla="*/ 156 h 608"/>
                <a:gd name="T34" fmla="*/ 51 w 644"/>
                <a:gd name="T35" fmla="*/ 190 h 608"/>
                <a:gd name="T36" fmla="*/ 30 w 644"/>
                <a:gd name="T37" fmla="*/ 226 h 608"/>
                <a:gd name="T38" fmla="*/ 13 w 644"/>
                <a:gd name="T39" fmla="*/ 261 h 608"/>
                <a:gd name="T40" fmla="*/ 4 w 644"/>
                <a:gd name="T41" fmla="*/ 296 h 608"/>
                <a:gd name="T42" fmla="*/ 0 w 644"/>
                <a:gd name="T43" fmla="*/ 319 h 608"/>
                <a:gd name="T44" fmla="*/ 2 w 644"/>
                <a:gd name="T45" fmla="*/ 338 h 608"/>
                <a:gd name="T46" fmla="*/ 8 w 644"/>
                <a:gd name="T47" fmla="*/ 354 h 608"/>
                <a:gd name="T48" fmla="*/ 32 w 644"/>
                <a:gd name="T49" fmla="*/ 386 h 608"/>
                <a:gd name="T50" fmla="*/ 260 w 644"/>
                <a:gd name="T51" fmla="*/ 608 h 608"/>
                <a:gd name="T52" fmla="*/ 273 w 644"/>
                <a:gd name="T53" fmla="*/ 584 h 608"/>
                <a:gd name="T54" fmla="*/ 304 w 644"/>
                <a:gd name="T55" fmla="*/ 539 h 608"/>
                <a:gd name="T56" fmla="*/ 346 w 644"/>
                <a:gd name="T57" fmla="*/ 504 h 608"/>
                <a:gd name="T58" fmla="*/ 394 w 644"/>
                <a:gd name="T59" fmla="*/ 472 h 608"/>
                <a:gd name="T60" fmla="*/ 448 w 644"/>
                <a:gd name="T61" fmla="*/ 449 h 608"/>
                <a:gd name="T62" fmla="*/ 504 w 644"/>
                <a:gd name="T63" fmla="*/ 433 h 608"/>
                <a:gd name="T64" fmla="*/ 562 w 644"/>
                <a:gd name="T65" fmla="*/ 421 h 608"/>
                <a:gd name="T66" fmla="*/ 618 w 644"/>
                <a:gd name="T67" fmla="*/ 420 h 608"/>
                <a:gd name="T68" fmla="*/ 644 w 644"/>
                <a:gd name="T69" fmla="*/ 420 h 60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644" h="608">
                  <a:moveTo>
                    <a:pt x="644" y="420"/>
                  </a:moveTo>
                  <a:lnTo>
                    <a:pt x="644" y="140"/>
                  </a:lnTo>
                  <a:lnTo>
                    <a:pt x="644" y="140"/>
                  </a:lnTo>
                  <a:lnTo>
                    <a:pt x="642" y="117"/>
                  </a:lnTo>
                  <a:lnTo>
                    <a:pt x="637" y="97"/>
                  </a:lnTo>
                  <a:lnTo>
                    <a:pt x="631" y="80"/>
                  </a:lnTo>
                  <a:lnTo>
                    <a:pt x="622" y="65"/>
                  </a:lnTo>
                  <a:lnTo>
                    <a:pt x="622" y="65"/>
                  </a:lnTo>
                  <a:lnTo>
                    <a:pt x="610" y="54"/>
                  </a:lnTo>
                  <a:lnTo>
                    <a:pt x="597" y="45"/>
                  </a:lnTo>
                  <a:lnTo>
                    <a:pt x="583" y="35"/>
                  </a:lnTo>
                  <a:lnTo>
                    <a:pt x="562" y="28"/>
                  </a:lnTo>
                  <a:lnTo>
                    <a:pt x="562" y="28"/>
                  </a:lnTo>
                  <a:lnTo>
                    <a:pt x="534" y="18"/>
                  </a:lnTo>
                  <a:lnTo>
                    <a:pt x="504" y="9"/>
                  </a:lnTo>
                  <a:lnTo>
                    <a:pt x="471" y="2"/>
                  </a:lnTo>
                  <a:lnTo>
                    <a:pt x="435" y="0"/>
                  </a:lnTo>
                  <a:lnTo>
                    <a:pt x="416" y="0"/>
                  </a:lnTo>
                  <a:lnTo>
                    <a:pt x="396" y="2"/>
                  </a:lnTo>
                  <a:lnTo>
                    <a:pt x="375" y="3"/>
                  </a:lnTo>
                  <a:lnTo>
                    <a:pt x="353" y="9"/>
                  </a:lnTo>
                  <a:lnTo>
                    <a:pt x="329" y="15"/>
                  </a:lnTo>
                  <a:lnTo>
                    <a:pt x="303" y="22"/>
                  </a:lnTo>
                  <a:lnTo>
                    <a:pt x="275" y="31"/>
                  </a:lnTo>
                  <a:lnTo>
                    <a:pt x="247" y="43"/>
                  </a:lnTo>
                  <a:lnTo>
                    <a:pt x="247" y="43"/>
                  </a:lnTo>
                  <a:lnTo>
                    <a:pt x="221" y="56"/>
                  </a:lnTo>
                  <a:lnTo>
                    <a:pt x="194" y="67"/>
                  </a:lnTo>
                  <a:lnTo>
                    <a:pt x="172" y="82"/>
                  </a:lnTo>
                  <a:lnTo>
                    <a:pt x="150" y="95"/>
                  </a:lnTo>
                  <a:lnTo>
                    <a:pt x="129" y="110"/>
                  </a:lnTo>
                  <a:lnTo>
                    <a:pt x="110" y="125"/>
                  </a:lnTo>
                  <a:lnTo>
                    <a:pt x="94" y="140"/>
                  </a:lnTo>
                  <a:lnTo>
                    <a:pt x="79" y="156"/>
                  </a:lnTo>
                  <a:lnTo>
                    <a:pt x="64" y="173"/>
                  </a:lnTo>
                  <a:lnTo>
                    <a:pt x="51" y="190"/>
                  </a:lnTo>
                  <a:lnTo>
                    <a:pt x="40" y="207"/>
                  </a:lnTo>
                  <a:lnTo>
                    <a:pt x="30" y="226"/>
                  </a:lnTo>
                  <a:lnTo>
                    <a:pt x="21" y="242"/>
                  </a:lnTo>
                  <a:lnTo>
                    <a:pt x="13" y="261"/>
                  </a:lnTo>
                  <a:lnTo>
                    <a:pt x="8" y="280"/>
                  </a:lnTo>
                  <a:lnTo>
                    <a:pt x="4" y="296"/>
                  </a:lnTo>
                  <a:lnTo>
                    <a:pt x="4" y="296"/>
                  </a:lnTo>
                  <a:lnTo>
                    <a:pt x="0" y="319"/>
                  </a:lnTo>
                  <a:lnTo>
                    <a:pt x="2" y="338"/>
                  </a:lnTo>
                  <a:lnTo>
                    <a:pt x="2" y="338"/>
                  </a:lnTo>
                  <a:lnTo>
                    <a:pt x="4" y="347"/>
                  </a:lnTo>
                  <a:lnTo>
                    <a:pt x="8" y="354"/>
                  </a:lnTo>
                  <a:lnTo>
                    <a:pt x="17" y="371"/>
                  </a:lnTo>
                  <a:lnTo>
                    <a:pt x="32" y="386"/>
                  </a:lnTo>
                  <a:lnTo>
                    <a:pt x="49" y="403"/>
                  </a:lnTo>
                  <a:lnTo>
                    <a:pt x="260" y="608"/>
                  </a:lnTo>
                  <a:lnTo>
                    <a:pt x="260" y="608"/>
                  </a:lnTo>
                  <a:lnTo>
                    <a:pt x="273" y="584"/>
                  </a:lnTo>
                  <a:lnTo>
                    <a:pt x="288" y="561"/>
                  </a:lnTo>
                  <a:lnTo>
                    <a:pt x="304" y="539"/>
                  </a:lnTo>
                  <a:lnTo>
                    <a:pt x="325" y="520"/>
                  </a:lnTo>
                  <a:lnTo>
                    <a:pt x="346" y="504"/>
                  </a:lnTo>
                  <a:lnTo>
                    <a:pt x="370" y="487"/>
                  </a:lnTo>
                  <a:lnTo>
                    <a:pt x="394" y="472"/>
                  </a:lnTo>
                  <a:lnTo>
                    <a:pt x="420" y="461"/>
                  </a:lnTo>
                  <a:lnTo>
                    <a:pt x="448" y="449"/>
                  </a:lnTo>
                  <a:lnTo>
                    <a:pt x="476" y="440"/>
                  </a:lnTo>
                  <a:lnTo>
                    <a:pt x="504" y="433"/>
                  </a:lnTo>
                  <a:lnTo>
                    <a:pt x="534" y="427"/>
                  </a:lnTo>
                  <a:lnTo>
                    <a:pt x="562" y="421"/>
                  </a:lnTo>
                  <a:lnTo>
                    <a:pt x="590" y="420"/>
                  </a:lnTo>
                  <a:lnTo>
                    <a:pt x="618" y="420"/>
                  </a:lnTo>
                  <a:lnTo>
                    <a:pt x="644" y="420"/>
                  </a:lnTo>
                  <a:lnTo>
                    <a:pt x="644" y="42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29" name="îsľíḑe"/>
            <p:cNvSpPr>
              <a:spLocks/>
            </p:cNvSpPr>
            <p:nvPr/>
          </p:nvSpPr>
          <p:spPr bwMode="auto">
            <a:xfrm>
              <a:off x="2140138" y="3593659"/>
              <a:ext cx="327030" cy="309847"/>
            </a:xfrm>
            <a:custGeom>
              <a:avLst/>
              <a:gdLst>
                <a:gd name="T0" fmla="*/ 293 w 726"/>
                <a:gd name="T1" fmla="*/ 690 h 690"/>
                <a:gd name="T2" fmla="*/ 273 w 726"/>
                <a:gd name="T3" fmla="*/ 679 h 690"/>
                <a:gd name="T4" fmla="*/ 41 w 726"/>
                <a:gd name="T5" fmla="*/ 455 h 690"/>
                <a:gd name="T6" fmla="*/ 11 w 726"/>
                <a:gd name="T7" fmla="*/ 412 h 690"/>
                <a:gd name="T8" fmla="*/ 2 w 726"/>
                <a:gd name="T9" fmla="*/ 386 h 690"/>
                <a:gd name="T10" fmla="*/ 2 w 726"/>
                <a:gd name="T11" fmla="*/ 345 h 690"/>
                <a:gd name="T12" fmla="*/ 10 w 726"/>
                <a:gd name="T13" fmla="*/ 308 h 690"/>
                <a:gd name="T14" fmla="*/ 36 w 726"/>
                <a:gd name="T15" fmla="*/ 242 h 690"/>
                <a:gd name="T16" fmla="*/ 77 w 726"/>
                <a:gd name="T17" fmla="*/ 184 h 690"/>
                <a:gd name="T18" fmla="*/ 129 w 726"/>
                <a:gd name="T19" fmla="*/ 130 h 690"/>
                <a:gd name="T20" fmla="*/ 194 w 726"/>
                <a:gd name="T21" fmla="*/ 86 h 690"/>
                <a:gd name="T22" fmla="*/ 271 w 726"/>
                <a:gd name="T23" fmla="*/ 46 h 690"/>
                <a:gd name="T24" fmla="*/ 351 w 726"/>
                <a:gd name="T25" fmla="*/ 18 h 690"/>
                <a:gd name="T26" fmla="*/ 424 w 726"/>
                <a:gd name="T27" fmla="*/ 2 h 690"/>
                <a:gd name="T28" fmla="*/ 471 w 726"/>
                <a:gd name="T29" fmla="*/ 0 h 690"/>
                <a:gd name="T30" fmla="*/ 549 w 726"/>
                <a:gd name="T31" fmla="*/ 9 h 690"/>
                <a:gd name="T32" fmla="*/ 618 w 726"/>
                <a:gd name="T33" fmla="*/ 30 h 690"/>
                <a:gd name="T34" fmla="*/ 681 w 726"/>
                <a:gd name="T35" fmla="*/ 65 h 690"/>
                <a:gd name="T36" fmla="*/ 704 w 726"/>
                <a:gd name="T37" fmla="*/ 93 h 690"/>
                <a:gd name="T38" fmla="*/ 719 w 726"/>
                <a:gd name="T39" fmla="*/ 128 h 690"/>
                <a:gd name="T40" fmla="*/ 726 w 726"/>
                <a:gd name="T41" fmla="*/ 177 h 690"/>
                <a:gd name="T42" fmla="*/ 726 w 726"/>
                <a:gd name="T43" fmla="*/ 457 h 690"/>
                <a:gd name="T44" fmla="*/ 726 w 726"/>
                <a:gd name="T45" fmla="*/ 468 h 690"/>
                <a:gd name="T46" fmla="*/ 715 w 726"/>
                <a:gd name="T47" fmla="*/ 490 h 690"/>
                <a:gd name="T48" fmla="*/ 694 w 726"/>
                <a:gd name="T49" fmla="*/ 502 h 690"/>
                <a:gd name="T50" fmla="*/ 685 w 726"/>
                <a:gd name="T51" fmla="*/ 502 h 690"/>
                <a:gd name="T52" fmla="*/ 683 w 726"/>
                <a:gd name="T53" fmla="*/ 502 h 690"/>
                <a:gd name="T54" fmla="*/ 635 w 726"/>
                <a:gd name="T55" fmla="*/ 502 h 690"/>
                <a:gd name="T56" fmla="*/ 562 w 726"/>
                <a:gd name="T57" fmla="*/ 511 h 690"/>
                <a:gd name="T58" fmla="*/ 491 w 726"/>
                <a:gd name="T59" fmla="*/ 533 h 690"/>
                <a:gd name="T60" fmla="*/ 428 w 726"/>
                <a:gd name="T61" fmla="*/ 565 h 690"/>
                <a:gd name="T62" fmla="*/ 375 w 726"/>
                <a:gd name="T63" fmla="*/ 610 h 690"/>
                <a:gd name="T64" fmla="*/ 340 w 726"/>
                <a:gd name="T65" fmla="*/ 666 h 690"/>
                <a:gd name="T66" fmla="*/ 329 w 726"/>
                <a:gd name="T67" fmla="*/ 681 h 690"/>
                <a:gd name="T68" fmla="*/ 310 w 726"/>
                <a:gd name="T69" fmla="*/ 690 h 690"/>
                <a:gd name="T70" fmla="*/ 471 w 726"/>
                <a:gd name="T71" fmla="*/ 82 h 690"/>
                <a:gd name="T72" fmla="*/ 433 w 726"/>
                <a:gd name="T73" fmla="*/ 84 h 690"/>
                <a:gd name="T74" fmla="*/ 303 w 726"/>
                <a:gd name="T75" fmla="*/ 123 h 690"/>
                <a:gd name="T76" fmla="*/ 222 w 726"/>
                <a:gd name="T77" fmla="*/ 166 h 690"/>
                <a:gd name="T78" fmla="*/ 157 w 726"/>
                <a:gd name="T79" fmla="*/ 218 h 690"/>
                <a:gd name="T80" fmla="*/ 120 w 726"/>
                <a:gd name="T81" fmla="*/ 265 h 690"/>
                <a:gd name="T82" fmla="*/ 95 w 726"/>
                <a:gd name="T83" fmla="*/ 313 h 690"/>
                <a:gd name="T84" fmla="*/ 84 w 726"/>
                <a:gd name="T85" fmla="*/ 347 h 690"/>
                <a:gd name="T86" fmla="*/ 84 w 726"/>
                <a:gd name="T87" fmla="*/ 371 h 690"/>
                <a:gd name="T88" fmla="*/ 103 w 726"/>
                <a:gd name="T89" fmla="*/ 401 h 690"/>
                <a:gd name="T90" fmla="*/ 291 w 726"/>
                <a:gd name="T91" fmla="*/ 582 h 690"/>
                <a:gd name="T92" fmla="*/ 342 w 726"/>
                <a:gd name="T93" fmla="*/ 528 h 690"/>
                <a:gd name="T94" fmla="*/ 403 w 726"/>
                <a:gd name="T95" fmla="*/ 485 h 690"/>
                <a:gd name="T96" fmla="*/ 472 w 726"/>
                <a:gd name="T97" fmla="*/ 451 h 690"/>
                <a:gd name="T98" fmla="*/ 545 w 726"/>
                <a:gd name="T99" fmla="*/ 431 h 690"/>
                <a:gd name="T100" fmla="*/ 644 w 726"/>
                <a:gd name="T101" fmla="*/ 420 h 690"/>
                <a:gd name="T102" fmla="*/ 642 w 726"/>
                <a:gd name="T103" fmla="*/ 164 h 690"/>
                <a:gd name="T104" fmla="*/ 631 w 726"/>
                <a:gd name="T105" fmla="*/ 132 h 690"/>
                <a:gd name="T106" fmla="*/ 616 w 726"/>
                <a:gd name="T107" fmla="*/ 119 h 690"/>
                <a:gd name="T108" fmla="*/ 590 w 726"/>
                <a:gd name="T109" fmla="*/ 108 h 690"/>
                <a:gd name="T110" fmla="*/ 502 w 726"/>
                <a:gd name="T111" fmla="*/ 84 h 6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26" h="690">
                  <a:moveTo>
                    <a:pt x="301" y="690"/>
                  </a:moveTo>
                  <a:lnTo>
                    <a:pt x="301" y="690"/>
                  </a:lnTo>
                  <a:lnTo>
                    <a:pt x="293" y="690"/>
                  </a:lnTo>
                  <a:lnTo>
                    <a:pt x="286" y="688"/>
                  </a:lnTo>
                  <a:lnTo>
                    <a:pt x="278" y="685"/>
                  </a:lnTo>
                  <a:lnTo>
                    <a:pt x="273" y="679"/>
                  </a:lnTo>
                  <a:lnTo>
                    <a:pt x="60" y="474"/>
                  </a:lnTo>
                  <a:lnTo>
                    <a:pt x="60" y="474"/>
                  </a:lnTo>
                  <a:lnTo>
                    <a:pt x="41" y="455"/>
                  </a:lnTo>
                  <a:lnTo>
                    <a:pt x="25" y="434"/>
                  </a:lnTo>
                  <a:lnTo>
                    <a:pt x="17" y="423"/>
                  </a:lnTo>
                  <a:lnTo>
                    <a:pt x="11" y="412"/>
                  </a:lnTo>
                  <a:lnTo>
                    <a:pt x="6" y="401"/>
                  </a:lnTo>
                  <a:lnTo>
                    <a:pt x="2" y="386"/>
                  </a:lnTo>
                  <a:lnTo>
                    <a:pt x="2" y="386"/>
                  </a:lnTo>
                  <a:lnTo>
                    <a:pt x="0" y="373"/>
                  </a:lnTo>
                  <a:lnTo>
                    <a:pt x="0" y="360"/>
                  </a:lnTo>
                  <a:lnTo>
                    <a:pt x="2" y="345"/>
                  </a:lnTo>
                  <a:lnTo>
                    <a:pt x="4" y="330"/>
                  </a:lnTo>
                  <a:lnTo>
                    <a:pt x="4" y="330"/>
                  </a:lnTo>
                  <a:lnTo>
                    <a:pt x="10" y="308"/>
                  </a:lnTo>
                  <a:lnTo>
                    <a:pt x="17" y="285"/>
                  </a:lnTo>
                  <a:lnTo>
                    <a:pt x="26" y="265"/>
                  </a:lnTo>
                  <a:lnTo>
                    <a:pt x="36" y="242"/>
                  </a:lnTo>
                  <a:lnTo>
                    <a:pt x="49" y="222"/>
                  </a:lnTo>
                  <a:lnTo>
                    <a:pt x="62" y="203"/>
                  </a:lnTo>
                  <a:lnTo>
                    <a:pt x="77" y="184"/>
                  </a:lnTo>
                  <a:lnTo>
                    <a:pt x="92" y="166"/>
                  </a:lnTo>
                  <a:lnTo>
                    <a:pt x="110" y="149"/>
                  </a:lnTo>
                  <a:lnTo>
                    <a:pt x="129" y="130"/>
                  </a:lnTo>
                  <a:lnTo>
                    <a:pt x="150" y="115"/>
                  </a:lnTo>
                  <a:lnTo>
                    <a:pt x="172" y="100"/>
                  </a:lnTo>
                  <a:lnTo>
                    <a:pt x="194" y="86"/>
                  </a:lnTo>
                  <a:lnTo>
                    <a:pt x="219" y="71"/>
                  </a:lnTo>
                  <a:lnTo>
                    <a:pt x="245" y="58"/>
                  </a:lnTo>
                  <a:lnTo>
                    <a:pt x="271" y="46"/>
                  </a:lnTo>
                  <a:lnTo>
                    <a:pt x="271" y="46"/>
                  </a:lnTo>
                  <a:lnTo>
                    <a:pt x="325" y="26"/>
                  </a:lnTo>
                  <a:lnTo>
                    <a:pt x="351" y="18"/>
                  </a:lnTo>
                  <a:lnTo>
                    <a:pt x="377" y="11"/>
                  </a:lnTo>
                  <a:lnTo>
                    <a:pt x="401" y="5"/>
                  </a:lnTo>
                  <a:lnTo>
                    <a:pt x="424" y="2"/>
                  </a:lnTo>
                  <a:lnTo>
                    <a:pt x="448" y="0"/>
                  </a:lnTo>
                  <a:lnTo>
                    <a:pt x="471" y="0"/>
                  </a:lnTo>
                  <a:lnTo>
                    <a:pt x="471" y="0"/>
                  </a:lnTo>
                  <a:lnTo>
                    <a:pt x="491" y="0"/>
                  </a:lnTo>
                  <a:lnTo>
                    <a:pt x="512" y="2"/>
                  </a:lnTo>
                  <a:lnTo>
                    <a:pt x="549" y="9"/>
                  </a:lnTo>
                  <a:lnTo>
                    <a:pt x="584" y="18"/>
                  </a:lnTo>
                  <a:lnTo>
                    <a:pt x="618" y="30"/>
                  </a:lnTo>
                  <a:lnTo>
                    <a:pt x="618" y="30"/>
                  </a:lnTo>
                  <a:lnTo>
                    <a:pt x="644" y="41"/>
                  </a:lnTo>
                  <a:lnTo>
                    <a:pt x="665" y="52"/>
                  </a:lnTo>
                  <a:lnTo>
                    <a:pt x="681" y="65"/>
                  </a:lnTo>
                  <a:lnTo>
                    <a:pt x="696" y="82"/>
                  </a:lnTo>
                  <a:lnTo>
                    <a:pt x="696" y="82"/>
                  </a:lnTo>
                  <a:lnTo>
                    <a:pt x="704" y="93"/>
                  </a:lnTo>
                  <a:lnTo>
                    <a:pt x="709" y="104"/>
                  </a:lnTo>
                  <a:lnTo>
                    <a:pt x="715" y="117"/>
                  </a:lnTo>
                  <a:lnTo>
                    <a:pt x="719" y="128"/>
                  </a:lnTo>
                  <a:lnTo>
                    <a:pt x="724" y="153"/>
                  </a:lnTo>
                  <a:lnTo>
                    <a:pt x="726" y="177"/>
                  </a:lnTo>
                  <a:lnTo>
                    <a:pt x="726" y="177"/>
                  </a:lnTo>
                  <a:lnTo>
                    <a:pt x="726" y="181"/>
                  </a:lnTo>
                  <a:lnTo>
                    <a:pt x="726" y="457"/>
                  </a:lnTo>
                  <a:lnTo>
                    <a:pt x="726" y="457"/>
                  </a:lnTo>
                  <a:lnTo>
                    <a:pt x="726" y="461"/>
                  </a:lnTo>
                  <a:lnTo>
                    <a:pt x="726" y="461"/>
                  </a:lnTo>
                  <a:lnTo>
                    <a:pt x="726" y="468"/>
                  </a:lnTo>
                  <a:lnTo>
                    <a:pt x="724" y="477"/>
                  </a:lnTo>
                  <a:lnTo>
                    <a:pt x="721" y="483"/>
                  </a:lnTo>
                  <a:lnTo>
                    <a:pt x="715" y="490"/>
                  </a:lnTo>
                  <a:lnTo>
                    <a:pt x="709" y="494"/>
                  </a:lnTo>
                  <a:lnTo>
                    <a:pt x="702" y="498"/>
                  </a:lnTo>
                  <a:lnTo>
                    <a:pt x="694" y="502"/>
                  </a:lnTo>
                  <a:lnTo>
                    <a:pt x="685" y="502"/>
                  </a:lnTo>
                  <a:lnTo>
                    <a:pt x="685" y="502"/>
                  </a:lnTo>
                  <a:lnTo>
                    <a:pt x="685" y="502"/>
                  </a:lnTo>
                  <a:lnTo>
                    <a:pt x="685" y="502"/>
                  </a:lnTo>
                  <a:lnTo>
                    <a:pt x="683" y="502"/>
                  </a:lnTo>
                  <a:lnTo>
                    <a:pt x="683" y="502"/>
                  </a:lnTo>
                  <a:lnTo>
                    <a:pt x="659" y="502"/>
                  </a:lnTo>
                  <a:lnTo>
                    <a:pt x="659" y="502"/>
                  </a:lnTo>
                  <a:lnTo>
                    <a:pt x="635" y="502"/>
                  </a:lnTo>
                  <a:lnTo>
                    <a:pt x="612" y="504"/>
                  </a:lnTo>
                  <a:lnTo>
                    <a:pt x="586" y="507"/>
                  </a:lnTo>
                  <a:lnTo>
                    <a:pt x="562" y="511"/>
                  </a:lnTo>
                  <a:lnTo>
                    <a:pt x="538" y="517"/>
                  </a:lnTo>
                  <a:lnTo>
                    <a:pt x="515" y="524"/>
                  </a:lnTo>
                  <a:lnTo>
                    <a:pt x="491" y="533"/>
                  </a:lnTo>
                  <a:lnTo>
                    <a:pt x="469" y="543"/>
                  </a:lnTo>
                  <a:lnTo>
                    <a:pt x="448" y="554"/>
                  </a:lnTo>
                  <a:lnTo>
                    <a:pt x="428" y="565"/>
                  </a:lnTo>
                  <a:lnTo>
                    <a:pt x="409" y="580"/>
                  </a:lnTo>
                  <a:lnTo>
                    <a:pt x="390" y="595"/>
                  </a:lnTo>
                  <a:lnTo>
                    <a:pt x="375" y="610"/>
                  </a:lnTo>
                  <a:lnTo>
                    <a:pt x="360" y="627"/>
                  </a:lnTo>
                  <a:lnTo>
                    <a:pt x="349" y="645"/>
                  </a:lnTo>
                  <a:lnTo>
                    <a:pt x="340" y="666"/>
                  </a:lnTo>
                  <a:lnTo>
                    <a:pt x="340" y="666"/>
                  </a:lnTo>
                  <a:lnTo>
                    <a:pt x="334" y="673"/>
                  </a:lnTo>
                  <a:lnTo>
                    <a:pt x="329" y="681"/>
                  </a:lnTo>
                  <a:lnTo>
                    <a:pt x="319" y="686"/>
                  </a:lnTo>
                  <a:lnTo>
                    <a:pt x="310" y="690"/>
                  </a:lnTo>
                  <a:lnTo>
                    <a:pt x="310" y="690"/>
                  </a:lnTo>
                  <a:lnTo>
                    <a:pt x="301" y="690"/>
                  </a:lnTo>
                  <a:lnTo>
                    <a:pt x="301" y="690"/>
                  </a:lnTo>
                  <a:close/>
                  <a:moveTo>
                    <a:pt x="471" y="82"/>
                  </a:moveTo>
                  <a:lnTo>
                    <a:pt x="471" y="82"/>
                  </a:lnTo>
                  <a:lnTo>
                    <a:pt x="452" y="82"/>
                  </a:lnTo>
                  <a:lnTo>
                    <a:pt x="433" y="84"/>
                  </a:lnTo>
                  <a:lnTo>
                    <a:pt x="392" y="91"/>
                  </a:lnTo>
                  <a:lnTo>
                    <a:pt x="349" y="104"/>
                  </a:lnTo>
                  <a:lnTo>
                    <a:pt x="303" y="123"/>
                  </a:lnTo>
                  <a:lnTo>
                    <a:pt x="303" y="123"/>
                  </a:lnTo>
                  <a:lnTo>
                    <a:pt x="260" y="143"/>
                  </a:lnTo>
                  <a:lnTo>
                    <a:pt x="222" y="166"/>
                  </a:lnTo>
                  <a:lnTo>
                    <a:pt x="187" y="192"/>
                  </a:lnTo>
                  <a:lnTo>
                    <a:pt x="172" y="205"/>
                  </a:lnTo>
                  <a:lnTo>
                    <a:pt x="157" y="218"/>
                  </a:lnTo>
                  <a:lnTo>
                    <a:pt x="144" y="233"/>
                  </a:lnTo>
                  <a:lnTo>
                    <a:pt x="131" y="248"/>
                  </a:lnTo>
                  <a:lnTo>
                    <a:pt x="120" y="265"/>
                  </a:lnTo>
                  <a:lnTo>
                    <a:pt x="110" y="280"/>
                  </a:lnTo>
                  <a:lnTo>
                    <a:pt x="103" y="296"/>
                  </a:lnTo>
                  <a:lnTo>
                    <a:pt x="95" y="313"/>
                  </a:lnTo>
                  <a:lnTo>
                    <a:pt x="90" y="330"/>
                  </a:lnTo>
                  <a:lnTo>
                    <a:pt x="84" y="347"/>
                  </a:lnTo>
                  <a:lnTo>
                    <a:pt x="84" y="347"/>
                  </a:lnTo>
                  <a:lnTo>
                    <a:pt x="82" y="362"/>
                  </a:lnTo>
                  <a:lnTo>
                    <a:pt x="84" y="371"/>
                  </a:lnTo>
                  <a:lnTo>
                    <a:pt x="84" y="371"/>
                  </a:lnTo>
                  <a:lnTo>
                    <a:pt x="86" y="380"/>
                  </a:lnTo>
                  <a:lnTo>
                    <a:pt x="94" y="390"/>
                  </a:lnTo>
                  <a:lnTo>
                    <a:pt x="103" y="401"/>
                  </a:lnTo>
                  <a:lnTo>
                    <a:pt x="118" y="414"/>
                  </a:lnTo>
                  <a:lnTo>
                    <a:pt x="291" y="582"/>
                  </a:lnTo>
                  <a:lnTo>
                    <a:pt x="291" y="582"/>
                  </a:lnTo>
                  <a:lnTo>
                    <a:pt x="306" y="563"/>
                  </a:lnTo>
                  <a:lnTo>
                    <a:pt x="323" y="545"/>
                  </a:lnTo>
                  <a:lnTo>
                    <a:pt x="342" y="528"/>
                  </a:lnTo>
                  <a:lnTo>
                    <a:pt x="360" y="513"/>
                  </a:lnTo>
                  <a:lnTo>
                    <a:pt x="381" y="498"/>
                  </a:lnTo>
                  <a:lnTo>
                    <a:pt x="403" y="485"/>
                  </a:lnTo>
                  <a:lnTo>
                    <a:pt x="426" y="472"/>
                  </a:lnTo>
                  <a:lnTo>
                    <a:pt x="448" y="462"/>
                  </a:lnTo>
                  <a:lnTo>
                    <a:pt x="472" y="451"/>
                  </a:lnTo>
                  <a:lnTo>
                    <a:pt x="497" y="444"/>
                  </a:lnTo>
                  <a:lnTo>
                    <a:pt x="521" y="436"/>
                  </a:lnTo>
                  <a:lnTo>
                    <a:pt x="545" y="431"/>
                  </a:lnTo>
                  <a:lnTo>
                    <a:pt x="571" y="427"/>
                  </a:lnTo>
                  <a:lnTo>
                    <a:pt x="596" y="423"/>
                  </a:lnTo>
                  <a:lnTo>
                    <a:pt x="644" y="420"/>
                  </a:lnTo>
                  <a:lnTo>
                    <a:pt x="644" y="183"/>
                  </a:lnTo>
                  <a:lnTo>
                    <a:pt x="644" y="183"/>
                  </a:lnTo>
                  <a:lnTo>
                    <a:pt x="642" y="164"/>
                  </a:lnTo>
                  <a:lnTo>
                    <a:pt x="638" y="151"/>
                  </a:lnTo>
                  <a:lnTo>
                    <a:pt x="635" y="140"/>
                  </a:lnTo>
                  <a:lnTo>
                    <a:pt x="631" y="132"/>
                  </a:lnTo>
                  <a:lnTo>
                    <a:pt x="631" y="132"/>
                  </a:lnTo>
                  <a:lnTo>
                    <a:pt x="624" y="125"/>
                  </a:lnTo>
                  <a:lnTo>
                    <a:pt x="616" y="119"/>
                  </a:lnTo>
                  <a:lnTo>
                    <a:pt x="603" y="114"/>
                  </a:lnTo>
                  <a:lnTo>
                    <a:pt x="590" y="108"/>
                  </a:lnTo>
                  <a:lnTo>
                    <a:pt x="590" y="108"/>
                  </a:lnTo>
                  <a:lnTo>
                    <a:pt x="560" y="97"/>
                  </a:lnTo>
                  <a:lnTo>
                    <a:pt x="532" y="89"/>
                  </a:lnTo>
                  <a:lnTo>
                    <a:pt x="502" y="84"/>
                  </a:lnTo>
                  <a:lnTo>
                    <a:pt x="471" y="82"/>
                  </a:lnTo>
                  <a:lnTo>
                    <a:pt x="471" y="8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0" name="íşľíḋè"/>
            <p:cNvSpPr>
              <a:spLocks/>
            </p:cNvSpPr>
            <p:nvPr/>
          </p:nvSpPr>
          <p:spPr bwMode="auto">
            <a:xfrm>
              <a:off x="2275274" y="3800522"/>
              <a:ext cx="172974" cy="154924"/>
            </a:xfrm>
            <a:custGeom>
              <a:avLst/>
              <a:gdLst>
                <a:gd name="T0" fmla="*/ 382 w 384"/>
                <a:gd name="T1" fmla="*/ 237 h 347"/>
                <a:gd name="T2" fmla="*/ 382 w 384"/>
                <a:gd name="T3" fmla="*/ 237 h 347"/>
                <a:gd name="T4" fmla="*/ 384 w 384"/>
                <a:gd name="T5" fmla="*/ 220 h 347"/>
                <a:gd name="T6" fmla="*/ 384 w 384"/>
                <a:gd name="T7" fmla="*/ 203 h 347"/>
                <a:gd name="T8" fmla="*/ 384 w 384"/>
                <a:gd name="T9" fmla="*/ 0 h 347"/>
                <a:gd name="T10" fmla="*/ 384 w 384"/>
                <a:gd name="T11" fmla="*/ 0 h 347"/>
                <a:gd name="T12" fmla="*/ 358 w 384"/>
                <a:gd name="T13" fmla="*/ 0 h 347"/>
                <a:gd name="T14" fmla="*/ 330 w 384"/>
                <a:gd name="T15" fmla="*/ 0 h 347"/>
                <a:gd name="T16" fmla="*/ 302 w 384"/>
                <a:gd name="T17" fmla="*/ 1 h 347"/>
                <a:gd name="T18" fmla="*/ 274 w 384"/>
                <a:gd name="T19" fmla="*/ 7 h 347"/>
                <a:gd name="T20" fmla="*/ 244 w 384"/>
                <a:gd name="T21" fmla="*/ 13 h 347"/>
                <a:gd name="T22" fmla="*/ 216 w 384"/>
                <a:gd name="T23" fmla="*/ 20 h 347"/>
                <a:gd name="T24" fmla="*/ 188 w 384"/>
                <a:gd name="T25" fmla="*/ 29 h 347"/>
                <a:gd name="T26" fmla="*/ 160 w 384"/>
                <a:gd name="T27" fmla="*/ 41 h 347"/>
                <a:gd name="T28" fmla="*/ 134 w 384"/>
                <a:gd name="T29" fmla="*/ 52 h 347"/>
                <a:gd name="T30" fmla="*/ 110 w 384"/>
                <a:gd name="T31" fmla="*/ 67 h 347"/>
                <a:gd name="T32" fmla="*/ 86 w 384"/>
                <a:gd name="T33" fmla="*/ 84 h 347"/>
                <a:gd name="T34" fmla="*/ 65 w 384"/>
                <a:gd name="T35" fmla="*/ 100 h 347"/>
                <a:gd name="T36" fmla="*/ 44 w 384"/>
                <a:gd name="T37" fmla="*/ 119 h 347"/>
                <a:gd name="T38" fmla="*/ 28 w 384"/>
                <a:gd name="T39" fmla="*/ 141 h 347"/>
                <a:gd name="T40" fmla="*/ 13 w 384"/>
                <a:gd name="T41" fmla="*/ 164 h 347"/>
                <a:gd name="T42" fmla="*/ 0 w 384"/>
                <a:gd name="T43" fmla="*/ 188 h 347"/>
                <a:gd name="T44" fmla="*/ 0 w 384"/>
                <a:gd name="T45" fmla="*/ 188 h 347"/>
                <a:gd name="T46" fmla="*/ 130 w 384"/>
                <a:gd name="T47" fmla="*/ 308 h 347"/>
                <a:gd name="T48" fmla="*/ 130 w 384"/>
                <a:gd name="T49" fmla="*/ 308 h 347"/>
                <a:gd name="T50" fmla="*/ 145 w 384"/>
                <a:gd name="T51" fmla="*/ 321 h 347"/>
                <a:gd name="T52" fmla="*/ 164 w 384"/>
                <a:gd name="T53" fmla="*/ 332 h 347"/>
                <a:gd name="T54" fmla="*/ 183 w 384"/>
                <a:gd name="T55" fmla="*/ 339 h 347"/>
                <a:gd name="T56" fmla="*/ 201 w 384"/>
                <a:gd name="T57" fmla="*/ 345 h 347"/>
                <a:gd name="T58" fmla="*/ 220 w 384"/>
                <a:gd name="T59" fmla="*/ 347 h 347"/>
                <a:gd name="T60" fmla="*/ 240 w 384"/>
                <a:gd name="T61" fmla="*/ 347 h 347"/>
                <a:gd name="T62" fmla="*/ 261 w 384"/>
                <a:gd name="T63" fmla="*/ 345 h 347"/>
                <a:gd name="T64" fmla="*/ 280 w 384"/>
                <a:gd name="T65" fmla="*/ 341 h 347"/>
                <a:gd name="T66" fmla="*/ 298 w 384"/>
                <a:gd name="T67" fmla="*/ 334 h 347"/>
                <a:gd name="T68" fmla="*/ 315 w 384"/>
                <a:gd name="T69" fmla="*/ 326 h 347"/>
                <a:gd name="T70" fmla="*/ 332 w 384"/>
                <a:gd name="T71" fmla="*/ 315 h 347"/>
                <a:gd name="T72" fmla="*/ 347 w 384"/>
                <a:gd name="T73" fmla="*/ 302 h 347"/>
                <a:gd name="T74" fmla="*/ 360 w 384"/>
                <a:gd name="T75" fmla="*/ 289 h 347"/>
                <a:gd name="T76" fmla="*/ 369 w 384"/>
                <a:gd name="T77" fmla="*/ 272 h 347"/>
                <a:gd name="T78" fmla="*/ 377 w 384"/>
                <a:gd name="T79" fmla="*/ 255 h 347"/>
                <a:gd name="T80" fmla="*/ 382 w 384"/>
                <a:gd name="T81" fmla="*/ 237 h 347"/>
                <a:gd name="T82" fmla="*/ 382 w 384"/>
                <a:gd name="T83" fmla="*/ 237 h 3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384" h="347">
                  <a:moveTo>
                    <a:pt x="382" y="237"/>
                  </a:moveTo>
                  <a:lnTo>
                    <a:pt x="382" y="237"/>
                  </a:lnTo>
                  <a:lnTo>
                    <a:pt x="384" y="220"/>
                  </a:lnTo>
                  <a:lnTo>
                    <a:pt x="384" y="203"/>
                  </a:lnTo>
                  <a:lnTo>
                    <a:pt x="384" y="0"/>
                  </a:lnTo>
                  <a:lnTo>
                    <a:pt x="384" y="0"/>
                  </a:lnTo>
                  <a:lnTo>
                    <a:pt x="358" y="0"/>
                  </a:lnTo>
                  <a:lnTo>
                    <a:pt x="330" y="0"/>
                  </a:lnTo>
                  <a:lnTo>
                    <a:pt x="302" y="1"/>
                  </a:lnTo>
                  <a:lnTo>
                    <a:pt x="274" y="7"/>
                  </a:lnTo>
                  <a:lnTo>
                    <a:pt x="244" y="13"/>
                  </a:lnTo>
                  <a:lnTo>
                    <a:pt x="216" y="20"/>
                  </a:lnTo>
                  <a:lnTo>
                    <a:pt x="188" y="29"/>
                  </a:lnTo>
                  <a:lnTo>
                    <a:pt x="160" y="41"/>
                  </a:lnTo>
                  <a:lnTo>
                    <a:pt x="134" y="52"/>
                  </a:lnTo>
                  <a:lnTo>
                    <a:pt x="110" y="67"/>
                  </a:lnTo>
                  <a:lnTo>
                    <a:pt x="86" y="84"/>
                  </a:lnTo>
                  <a:lnTo>
                    <a:pt x="65" y="100"/>
                  </a:lnTo>
                  <a:lnTo>
                    <a:pt x="44" y="119"/>
                  </a:lnTo>
                  <a:lnTo>
                    <a:pt x="28" y="141"/>
                  </a:lnTo>
                  <a:lnTo>
                    <a:pt x="13" y="164"/>
                  </a:lnTo>
                  <a:lnTo>
                    <a:pt x="0" y="188"/>
                  </a:lnTo>
                  <a:lnTo>
                    <a:pt x="0" y="188"/>
                  </a:lnTo>
                  <a:lnTo>
                    <a:pt x="130" y="308"/>
                  </a:lnTo>
                  <a:lnTo>
                    <a:pt x="130" y="308"/>
                  </a:lnTo>
                  <a:lnTo>
                    <a:pt x="145" y="321"/>
                  </a:lnTo>
                  <a:lnTo>
                    <a:pt x="164" y="332"/>
                  </a:lnTo>
                  <a:lnTo>
                    <a:pt x="183" y="339"/>
                  </a:lnTo>
                  <a:lnTo>
                    <a:pt x="201" y="345"/>
                  </a:lnTo>
                  <a:lnTo>
                    <a:pt x="220" y="347"/>
                  </a:lnTo>
                  <a:lnTo>
                    <a:pt x="240" y="347"/>
                  </a:lnTo>
                  <a:lnTo>
                    <a:pt x="261" y="345"/>
                  </a:lnTo>
                  <a:lnTo>
                    <a:pt x="280" y="341"/>
                  </a:lnTo>
                  <a:lnTo>
                    <a:pt x="298" y="334"/>
                  </a:lnTo>
                  <a:lnTo>
                    <a:pt x="315" y="326"/>
                  </a:lnTo>
                  <a:lnTo>
                    <a:pt x="332" y="315"/>
                  </a:lnTo>
                  <a:lnTo>
                    <a:pt x="347" y="302"/>
                  </a:lnTo>
                  <a:lnTo>
                    <a:pt x="360" y="289"/>
                  </a:lnTo>
                  <a:lnTo>
                    <a:pt x="369" y="272"/>
                  </a:lnTo>
                  <a:lnTo>
                    <a:pt x="377" y="255"/>
                  </a:lnTo>
                  <a:lnTo>
                    <a:pt x="382" y="237"/>
                  </a:lnTo>
                  <a:lnTo>
                    <a:pt x="382" y="237"/>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1" name="ïṩ1îde"/>
            <p:cNvSpPr>
              <a:spLocks/>
            </p:cNvSpPr>
            <p:nvPr/>
          </p:nvSpPr>
          <p:spPr bwMode="auto">
            <a:xfrm>
              <a:off x="2256355" y="3780821"/>
              <a:ext cx="210813" cy="193430"/>
            </a:xfrm>
            <a:custGeom>
              <a:avLst/>
              <a:gdLst>
                <a:gd name="T0" fmla="*/ 274 w 466"/>
                <a:gd name="T1" fmla="*/ 431 h 431"/>
                <a:gd name="T2" fmla="*/ 255 w 466"/>
                <a:gd name="T3" fmla="*/ 431 h 431"/>
                <a:gd name="T4" fmla="*/ 218 w 466"/>
                <a:gd name="T5" fmla="*/ 423 h 431"/>
                <a:gd name="T6" fmla="*/ 184 w 466"/>
                <a:gd name="T7" fmla="*/ 410 h 431"/>
                <a:gd name="T8" fmla="*/ 155 w 466"/>
                <a:gd name="T9" fmla="*/ 392 h 431"/>
                <a:gd name="T10" fmla="*/ 141 w 466"/>
                <a:gd name="T11" fmla="*/ 380 h 431"/>
                <a:gd name="T12" fmla="*/ 15 w 466"/>
                <a:gd name="T13" fmla="*/ 263 h 431"/>
                <a:gd name="T14" fmla="*/ 2 w 466"/>
                <a:gd name="T15" fmla="*/ 240 h 431"/>
                <a:gd name="T16" fmla="*/ 3 w 466"/>
                <a:gd name="T17" fmla="*/ 216 h 431"/>
                <a:gd name="T18" fmla="*/ 16 w 466"/>
                <a:gd name="T19" fmla="*/ 190 h 431"/>
                <a:gd name="T20" fmla="*/ 50 w 466"/>
                <a:gd name="T21" fmla="*/ 142 h 431"/>
                <a:gd name="T22" fmla="*/ 91 w 466"/>
                <a:gd name="T23" fmla="*/ 100 h 431"/>
                <a:gd name="T24" fmla="*/ 141 w 466"/>
                <a:gd name="T25" fmla="*/ 67 h 431"/>
                <a:gd name="T26" fmla="*/ 196 w 466"/>
                <a:gd name="T27" fmla="*/ 41 h 431"/>
                <a:gd name="T28" fmla="*/ 253 w 466"/>
                <a:gd name="T29" fmla="*/ 20 h 431"/>
                <a:gd name="T30" fmla="*/ 313 w 466"/>
                <a:gd name="T31" fmla="*/ 7 h 431"/>
                <a:gd name="T32" fmla="*/ 371 w 466"/>
                <a:gd name="T33" fmla="*/ 2 h 431"/>
                <a:gd name="T34" fmla="*/ 399 w 466"/>
                <a:gd name="T35" fmla="*/ 0 h 431"/>
                <a:gd name="T36" fmla="*/ 427 w 466"/>
                <a:gd name="T37" fmla="*/ 2 h 431"/>
                <a:gd name="T38" fmla="*/ 444 w 466"/>
                <a:gd name="T39" fmla="*/ 5 h 431"/>
                <a:gd name="T40" fmla="*/ 455 w 466"/>
                <a:gd name="T41" fmla="*/ 15 h 431"/>
                <a:gd name="T42" fmla="*/ 464 w 466"/>
                <a:gd name="T43" fmla="*/ 28 h 431"/>
                <a:gd name="T44" fmla="*/ 466 w 466"/>
                <a:gd name="T45" fmla="*/ 43 h 431"/>
                <a:gd name="T46" fmla="*/ 466 w 466"/>
                <a:gd name="T47" fmla="*/ 246 h 431"/>
                <a:gd name="T48" fmla="*/ 464 w 466"/>
                <a:gd name="T49" fmla="*/ 287 h 431"/>
                <a:gd name="T50" fmla="*/ 461 w 466"/>
                <a:gd name="T51" fmla="*/ 302 h 431"/>
                <a:gd name="T52" fmla="*/ 449 w 466"/>
                <a:gd name="T53" fmla="*/ 332 h 431"/>
                <a:gd name="T54" fmla="*/ 433 w 466"/>
                <a:gd name="T55" fmla="*/ 358 h 431"/>
                <a:gd name="T56" fmla="*/ 410 w 466"/>
                <a:gd name="T57" fmla="*/ 380 h 431"/>
                <a:gd name="T58" fmla="*/ 384 w 466"/>
                <a:gd name="T59" fmla="*/ 399 h 431"/>
                <a:gd name="T60" fmla="*/ 356 w 466"/>
                <a:gd name="T61" fmla="*/ 414 h 431"/>
                <a:gd name="T62" fmla="*/ 324 w 466"/>
                <a:gd name="T63" fmla="*/ 425 h 431"/>
                <a:gd name="T64" fmla="*/ 291 w 466"/>
                <a:gd name="T65" fmla="*/ 431 h 431"/>
                <a:gd name="T66" fmla="*/ 274 w 466"/>
                <a:gd name="T67" fmla="*/ 431 h 431"/>
                <a:gd name="T68" fmla="*/ 93 w 466"/>
                <a:gd name="T69" fmla="*/ 222 h 431"/>
                <a:gd name="T70" fmla="*/ 199 w 466"/>
                <a:gd name="T71" fmla="*/ 321 h 431"/>
                <a:gd name="T72" fmla="*/ 218 w 466"/>
                <a:gd name="T73" fmla="*/ 336 h 431"/>
                <a:gd name="T74" fmla="*/ 238 w 466"/>
                <a:gd name="T75" fmla="*/ 343 h 431"/>
                <a:gd name="T76" fmla="*/ 274 w 466"/>
                <a:gd name="T77" fmla="*/ 349 h 431"/>
                <a:gd name="T78" fmla="*/ 291 w 466"/>
                <a:gd name="T79" fmla="*/ 347 h 431"/>
                <a:gd name="T80" fmla="*/ 326 w 466"/>
                <a:gd name="T81" fmla="*/ 337 h 431"/>
                <a:gd name="T82" fmla="*/ 356 w 466"/>
                <a:gd name="T83" fmla="*/ 319 h 431"/>
                <a:gd name="T84" fmla="*/ 378 w 466"/>
                <a:gd name="T85" fmla="*/ 289 h 431"/>
                <a:gd name="T86" fmla="*/ 384 w 466"/>
                <a:gd name="T87" fmla="*/ 272 h 431"/>
                <a:gd name="T88" fmla="*/ 384 w 466"/>
                <a:gd name="T89" fmla="*/ 250 h 431"/>
                <a:gd name="T90" fmla="*/ 384 w 466"/>
                <a:gd name="T91" fmla="*/ 246 h 431"/>
                <a:gd name="T92" fmla="*/ 384 w 466"/>
                <a:gd name="T93" fmla="*/ 84 h 431"/>
                <a:gd name="T94" fmla="*/ 298 w 466"/>
                <a:gd name="T95" fmla="*/ 95 h 431"/>
                <a:gd name="T96" fmla="*/ 237 w 466"/>
                <a:gd name="T97" fmla="*/ 114 h 431"/>
                <a:gd name="T98" fmla="*/ 197 w 466"/>
                <a:gd name="T99" fmla="*/ 130 h 431"/>
                <a:gd name="T100" fmla="*/ 160 w 466"/>
                <a:gd name="T101" fmla="*/ 153 h 431"/>
                <a:gd name="T102" fmla="*/ 128 w 466"/>
                <a:gd name="T103" fmla="*/ 177 h 431"/>
                <a:gd name="T104" fmla="*/ 102 w 466"/>
                <a:gd name="T105" fmla="*/ 207 h 431"/>
                <a:gd name="T106" fmla="*/ 93 w 466"/>
                <a:gd name="T107" fmla="*/ 222 h 4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466" h="431">
                  <a:moveTo>
                    <a:pt x="274" y="431"/>
                  </a:moveTo>
                  <a:lnTo>
                    <a:pt x="274" y="431"/>
                  </a:lnTo>
                  <a:lnTo>
                    <a:pt x="274" y="431"/>
                  </a:lnTo>
                  <a:lnTo>
                    <a:pt x="255" y="431"/>
                  </a:lnTo>
                  <a:lnTo>
                    <a:pt x="237" y="429"/>
                  </a:lnTo>
                  <a:lnTo>
                    <a:pt x="218" y="423"/>
                  </a:lnTo>
                  <a:lnTo>
                    <a:pt x="201" y="418"/>
                  </a:lnTo>
                  <a:lnTo>
                    <a:pt x="184" y="410"/>
                  </a:lnTo>
                  <a:lnTo>
                    <a:pt x="169" y="403"/>
                  </a:lnTo>
                  <a:lnTo>
                    <a:pt x="155" y="392"/>
                  </a:lnTo>
                  <a:lnTo>
                    <a:pt x="141" y="380"/>
                  </a:lnTo>
                  <a:lnTo>
                    <a:pt x="141" y="380"/>
                  </a:lnTo>
                  <a:lnTo>
                    <a:pt x="15" y="263"/>
                  </a:lnTo>
                  <a:lnTo>
                    <a:pt x="15" y="263"/>
                  </a:lnTo>
                  <a:lnTo>
                    <a:pt x="5" y="252"/>
                  </a:lnTo>
                  <a:lnTo>
                    <a:pt x="2" y="240"/>
                  </a:lnTo>
                  <a:lnTo>
                    <a:pt x="0" y="229"/>
                  </a:lnTo>
                  <a:lnTo>
                    <a:pt x="3" y="216"/>
                  </a:lnTo>
                  <a:lnTo>
                    <a:pt x="3" y="216"/>
                  </a:lnTo>
                  <a:lnTo>
                    <a:pt x="16" y="190"/>
                  </a:lnTo>
                  <a:lnTo>
                    <a:pt x="31" y="164"/>
                  </a:lnTo>
                  <a:lnTo>
                    <a:pt x="50" y="142"/>
                  </a:lnTo>
                  <a:lnTo>
                    <a:pt x="71" y="119"/>
                  </a:lnTo>
                  <a:lnTo>
                    <a:pt x="91" y="100"/>
                  </a:lnTo>
                  <a:lnTo>
                    <a:pt x="115" y="84"/>
                  </a:lnTo>
                  <a:lnTo>
                    <a:pt x="141" y="67"/>
                  </a:lnTo>
                  <a:lnTo>
                    <a:pt x="168" y="52"/>
                  </a:lnTo>
                  <a:lnTo>
                    <a:pt x="196" y="41"/>
                  </a:lnTo>
                  <a:lnTo>
                    <a:pt x="225" y="30"/>
                  </a:lnTo>
                  <a:lnTo>
                    <a:pt x="253" y="20"/>
                  </a:lnTo>
                  <a:lnTo>
                    <a:pt x="283" y="13"/>
                  </a:lnTo>
                  <a:lnTo>
                    <a:pt x="313" y="7"/>
                  </a:lnTo>
                  <a:lnTo>
                    <a:pt x="343" y="3"/>
                  </a:lnTo>
                  <a:lnTo>
                    <a:pt x="371" y="2"/>
                  </a:lnTo>
                  <a:lnTo>
                    <a:pt x="399" y="0"/>
                  </a:lnTo>
                  <a:lnTo>
                    <a:pt x="399" y="0"/>
                  </a:lnTo>
                  <a:lnTo>
                    <a:pt x="427" y="2"/>
                  </a:lnTo>
                  <a:lnTo>
                    <a:pt x="427" y="2"/>
                  </a:lnTo>
                  <a:lnTo>
                    <a:pt x="436" y="3"/>
                  </a:lnTo>
                  <a:lnTo>
                    <a:pt x="444" y="5"/>
                  </a:lnTo>
                  <a:lnTo>
                    <a:pt x="449" y="9"/>
                  </a:lnTo>
                  <a:lnTo>
                    <a:pt x="455" y="15"/>
                  </a:lnTo>
                  <a:lnTo>
                    <a:pt x="461" y="20"/>
                  </a:lnTo>
                  <a:lnTo>
                    <a:pt x="464" y="28"/>
                  </a:lnTo>
                  <a:lnTo>
                    <a:pt x="466" y="35"/>
                  </a:lnTo>
                  <a:lnTo>
                    <a:pt x="466" y="43"/>
                  </a:lnTo>
                  <a:lnTo>
                    <a:pt x="466" y="246"/>
                  </a:lnTo>
                  <a:lnTo>
                    <a:pt x="466" y="246"/>
                  </a:lnTo>
                  <a:lnTo>
                    <a:pt x="466" y="267"/>
                  </a:lnTo>
                  <a:lnTo>
                    <a:pt x="464" y="287"/>
                  </a:lnTo>
                  <a:lnTo>
                    <a:pt x="464" y="287"/>
                  </a:lnTo>
                  <a:lnTo>
                    <a:pt x="461" y="302"/>
                  </a:lnTo>
                  <a:lnTo>
                    <a:pt x="455" y="317"/>
                  </a:lnTo>
                  <a:lnTo>
                    <a:pt x="449" y="332"/>
                  </a:lnTo>
                  <a:lnTo>
                    <a:pt x="442" y="345"/>
                  </a:lnTo>
                  <a:lnTo>
                    <a:pt x="433" y="358"/>
                  </a:lnTo>
                  <a:lnTo>
                    <a:pt x="421" y="369"/>
                  </a:lnTo>
                  <a:lnTo>
                    <a:pt x="410" y="380"/>
                  </a:lnTo>
                  <a:lnTo>
                    <a:pt x="397" y="390"/>
                  </a:lnTo>
                  <a:lnTo>
                    <a:pt x="384" y="399"/>
                  </a:lnTo>
                  <a:lnTo>
                    <a:pt x="371" y="408"/>
                  </a:lnTo>
                  <a:lnTo>
                    <a:pt x="356" y="414"/>
                  </a:lnTo>
                  <a:lnTo>
                    <a:pt x="341" y="420"/>
                  </a:lnTo>
                  <a:lnTo>
                    <a:pt x="324" y="425"/>
                  </a:lnTo>
                  <a:lnTo>
                    <a:pt x="308" y="429"/>
                  </a:lnTo>
                  <a:lnTo>
                    <a:pt x="291" y="431"/>
                  </a:lnTo>
                  <a:lnTo>
                    <a:pt x="274" y="431"/>
                  </a:lnTo>
                  <a:lnTo>
                    <a:pt x="274" y="431"/>
                  </a:lnTo>
                  <a:close/>
                  <a:moveTo>
                    <a:pt x="93" y="222"/>
                  </a:moveTo>
                  <a:lnTo>
                    <a:pt x="93" y="222"/>
                  </a:lnTo>
                  <a:lnTo>
                    <a:pt x="199" y="321"/>
                  </a:lnTo>
                  <a:lnTo>
                    <a:pt x="199" y="321"/>
                  </a:lnTo>
                  <a:lnTo>
                    <a:pt x="209" y="328"/>
                  </a:lnTo>
                  <a:lnTo>
                    <a:pt x="218" y="336"/>
                  </a:lnTo>
                  <a:lnTo>
                    <a:pt x="227" y="339"/>
                  </a:lnTo>
                  <a:lnTo>
                    <a:pt x="238" y="343"/>
                  </a:lnTo>
                  <a:lnTo>
                    <a:pt x="257" y="349"/>
                  </a:lnTo>
                  <a:lnTo>
                    <a:pt x="274" y="349"/>
                  </a:lnTo>
                  <a:lnTo>
                    <a:pt x="274" y="349"/>
                  </a:lnTo>
                  <a:lnTo>
                    <a:pt x="291" y="347"/>
                  </a:lnTo>
                  <a:lnTo>
                    <a:pt x="309" y="343"/>
                  </a:lnTo>
                  <a:lnTo>
                    <a:pt x="326" y="337"/>
                  </a:lnTo>
                  <a:lnTo>
                    <a:pt x="341" y="330"/>
                  </a:lnTo>
                  <a:lnTo>
                    <a:pt x="356" y="319"/>
                  </a:lnTo>
                  <a:lnTo>
                    <a:pt x="369" y="306"/>
                  </a:lnTo>
                  <a:lnTo>
                    <a:pt x="378" y="289"/>
                  </a:lnTo>
                  <a:lnTo>
                    <a:pt x="384" y="272"/>
                  </a:lnTo>
                  <a:lnTo>
                    <a:pt x="384" y="272"/>
                  </a:lnTo>
                  <a:lnTo>
                    <a:pt x="384" y="261"/>
                  </a:lnTo>
                  <a:lnTo>
                    <a:pt x="384" y="250"/>
                  </a:lnTo>
                  <a:lnTo>
                    <a:pt x="384" y="250"/>
                  </a:lnTo>
                  <a:lnTo>
                    <a:pt x="384" y="246"/>
                  </a:lnTo>
                  <a:lnTo>
                    <a:pt x="384" y="84"/>
                  </a:lnTo>
                  <a:lnTo>
                    <a:pt x="384" y="84"/>
                  </a:lnTo>
                  <a:lnTo>
                    <a:pt x="341" y="87"/>
                  </a:lnTo>
                  <a:lnTo>
                    <a:pt x="298" y="95"/>
                  </a:lnTo>
                  <a:lnTo>
                    <a:pt x="257" y="106"/>
                  </a:lnTo>
                  <a:lnTo>
                    <a:pt x="237" y="114"/>
                  </a:lnTo>
                  <a:lnTo>
                    <a:pt x="216" y="121"/>
                  </a:lnTo>
                  <a:lnTo>
                    <a:pt x="197" y="130"/>
                  </a:lnTo>
                  <a:lnTo>
                    <a:pt x="179" y="142"/>
                  </a:lnTo>
                  <a:lnTo>
                    <a:pt x="160" y="153"/>
                  </a:lnTo>
                  <a:lnTo>
                    <a:pt x="145" y="164"/>
                  </a:lnTo>
                  <a:lnTo>
                    <a:pt x="128" y="177"/>
                  </a:lnTo>
                  <a:lnTo>
                    <a:pt x="115" y="192"/>
                  </a:lnTo>
                  <a:lnTo>
                    <a:pt x="102" y="207"/>
                  </a:lnTo>
                  <a:lnTo>
                    <a:pt x="93" y="222"/>
                  </a:lnTo>
                  <a:lnTo>
                    <a:pt x="93" y="222"/>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2" name="ïşliďê"/>
            <p:cNvSpPr>
              <a:spLocks/>
            </p:cNvSpPr>
            <p:nvPr/>
          </p:nvSpPr>
          <p:spPr bwMode="auto">
            <a:xfrm>
              <a:off x="1310403" y="2671282"/>
              <a:ext cx="719826" cy="1446253"/>
            </a:xfrm>
            <a:custGeom>
              <a:avLst/>
              <a:gdLst>
                <a:gd name="T0" fmla="*/ 1018 w 1599"/>
                <a:gd name="T1" fmla="*/ 1488 h 3231"/>
                <a:gd name="T2" fmla="*/ 1295 w 1599"/>
                <a:gd name="T3" fmla="*/ 1303 h 3231"/>
                <a:gd name="T4" fmla="*/ 1449 w 1599"/>
                <a:gd name="T5" fmla="*/ 1187 h 3231"/>
                <a:gd name="T6" fmla="*/ 1597 w 1599"/>
                <a:gd name="T7" fmla="*/ 909 h 3231"/>
                <a:gd name="T8" fmla="*/ 1427 w 1599"/>
                <a:gd name="T9" fmla="*/ 782 h 3231"/>
                <a:gd name="T10" fmla="*/ 1242 w 1599"/>
                <a:gd name="T11" fmla="*/ 859 h 3231"/>
                <a:gd name="T12" fmla="*/ 1252 w 1599"/>
                <a:gd name="T13" fmla="*/ 405 h 3231"/>
                <a:gd name="T14" fmla="*/ 802 w 1599"/>
                <a:gd name="T15" fmla="*/ 19 h 3231"/>
                <a:gd name="T16" fmla="*/ 444 w 1599"/>
                <a:gd name="T17" fmla="*/ 36 h 3231"/>
                <a:gd name="T18" fmla="*/ 184 w 1599"/>
                <a:gd name="T19" fmla="*/ 247 h 3231"/>
                <a:gd name="T20" fmla="*/ 76 w 1599"/>
                <a:gd name="T21" fmla="*/ 596 h 3231"/>
                <a:gd name="T22" fmla="*/ 158 w 1599"/>
                <a:gd name="T23" fmla="*/ 924 h 3231"/>
                <a:gd name="T24" fmla="*/ 369 w 1599"/>
                <a:gd name="T25" fmla="*/ 1122 h 3231"/>
                <a:gd name="T26" fmla="*/ 93 w 1599"/>
                <a:gd name="T27" fmla="*/ 1437 h 3231"/>
                <a:gd name="T28" fmla="*/ 1 w 1599"/>
                <a:gd name="T29" fmla="*/ 1958 h 3231"/>
                <a:gd name="T30" fmla="*/ 125 w 1599"/>
                <a:gd name="T31" fmla="*/ 2563 h 3231"/>
                <a:gd name="T32" fmla="*/ 192 w 1599"/>
                <a:gd name="T33" fmla="*/ 2893 h 3231"/>
                <a:gd name="T34" fmla="*/ 380 w 1599"/>
                <a:gd name="T35" fmla="*/ 3210 h 3231"/>
                <a:gd name="T36" fmla="*/ 793 w 1599"/>
                <a:gd name="T37" fmla="*/ 3184 h 3231"/>
                <a:gd name="T38" fmla="*/ 996 w 1599"/>
                <a:gd name="T39" fmla="*/ 3068 h 3231"/>
                <a:gd name="T40" fmla="*/ 934 w 1599"/>
                <a:gd name="T41" fmla="*/ 2839 h 3231"/>
                <a:gd name="T42" fmla="*/ 804 w 1599"/>
                <a:gd name="T43" fmla="*/ 2673 h 3231"/>
                <a:gd name="T44" fmla="*/ 933 w 1599"/>
                <a:gd name="T45" fmla="*/ 2352 h 3231"/>
                <a:gd name="T46" fmla="*/ 712 w 1599"/>
                <a:gd name="T47" fmla="*/ 1846 h 3231"/>
                <a:gd name="T48" fmla="*/ 1071 w 1599"/>
                <a:gd name="T49" fmla="*/ 1577 h 3231"/>
                <a:gd name="T50" fmla="*/ 1449 w 1599"/>
                <a:gd name="T51" fmla="*/ 1447 h 3231"/>
                <a:gd name="T52" fmla="*/ 841 w 1599"/>
                <a:gd name="T53" fmla="*/ 2341 h 3231"/>
                <a:gd name="T54" fmla="*/ 750 w 1599"/>
                <a:gd name="T55" fmla="*/ 2606 h 3231"/>
                <a:gd name="T56" fmla="*/ 610 w 1599"/>
                <a:gd name="T57" fmla="*/ 2397 h 3231"/>
                <a:gd name="T58" fmla="*/ 492 w 1599"/>
                <a:gd name="T59" fmla="*/ 2219 h 3231"/>
                <a:gd name="T60" fmla="*/ 388 w 1599"/>
                <a:gd name="T61" fmla="*/ 1984 h 3231"/>
                <a:gd name="T62" fmla="*/ 539 w 1599"/>
                <a:gd name="T63" fmla="*/ 2790 h 3231"/>
                <a:gd name="T64" fmla="*/ 608 w 1599"/>
                <a:gd name="T65" fmla="*/ 2856 h 3231"/>
                <a:gd name="T66" fmla="*/ 830 w 1599"/>
                <a:gd name="T67" fmla="*/ 2858 h 3231"/>
                <a:gd name="T68" fmla="*/ 916 w 1599"/>
                <a:gd name="T69" fmla="*/ 3042 h 3231"/>
                <a:gd name="T70" fmla="*/ 608 w 1599"/>
                <a:gd name="T71" fmla="*/ 3137 h 3231"/>
                <a:gd name="T72" fmla="*/ 328 w 1599"/>
                <a:gd name="T73" fmla="*/ 2923 h 3231"/>
                <a:gd name="T74" fmla="*/ 99 w 1599"/>
                <a:gd name="T75" fmla="*/ 2098 h 3231"/>
                <a:gd name="T76" fmla="*/ 126 w 1599"/>
                <a:gd name="T77" fmla="*/ 1585 h 3231"/>
                <a:gd name="T78" fmla="*/ 347 w 1599"/>
                <a:gd name="T79" fmla="*/ 1241 h 3231"/>
                <a:gd name="T80" fmla="*/ 509 w 1599"/>
                <a:gd name="T81" fmla="*/ 1101 h 3231"/>
                <a:gd name="T82" fmla="*/ 294 w 1599"/>
                <a:gd name="T83" fmla="*/ 965 h 3231"/>
                <a:gd name="T84" fmla="*/ 166 w 1599"/>
                <a:gd name="T85" fmla="*/ 687 h 3231"/>
                <a:gd name="T86" fmla="*/ 227 w 1599"/>
                <a:gd name="T87" fmla="*/ 340 h 3231"/>
                <a:gd name="T88" fmla="*/ 410 w 1599"/>
                <a:gd name="T89" fmla="*/ 144 h 3231"/>
                <a:gd name="T90" fmla="*/ 645 w 1599"/>
                <a:gd name="T91" fmla="*/ 84 h 3231"/>
                <a:gd name="T92" fmla="*/ 1097 w 1599"/>
                <a:gd name="T93" fmla="*/ 303 h 3231"/>
                <a:gd name="T94" fmla="*/ 1209 w 1599"/>
                <a:gd name="T95" fmla="*/ 583 h 3231"/>
                <a:gd name="T96" fmla="*/ 1108 w 1599"/>
                <a:gd name="T97" fmla="*/ 907 h 3231"/>
                <a:gd name="T98" fmla="*/ 718 w 1599"/>
                <a:gd name="T99" fmla="*/ 1105 h 3231"/>
                <a:gd name="T100" fmla="*/ 554 w 1599"/>
                <a:gd name="T101" fmla="*/ 1161 h 3231"/>
                <a:gd name="T102" fmla="*/ 636 w 1599"/>
                <a:gd name="T103" fmla="*/ 1208 h 3231"/>
                <a:gd name="T104" fmla="*/ 1123 w 1599"/>
                <a:gd name="T105" fmla="*/ 1066 h 3231"/>
                <a:gd name="T106" fmla="*/ 1444 w 1599"/>
                <a:gd name="T107" fmla="*/ 866 h 3231"/>
                <a:gd name="T108" fmla="*/ 1509 w 1599"/>
                <a:gd name="T109" fmla="*/ 958 h 3231"/>
                <a:gd name="T110" fmla="*/ 1239 w 1599"/>
                <a:gd name="T111" fmla="*/ 1238 h 3231"/>
                <a:gd name="T112" fmla="*/ 683 w 1599"/>
                <a:gd name="T113" fmla="*/ 1426 h 3231"/>
                <a:gd name="T114" fmla="*/ 543 w 1599"/>
                <a:gd name="T115" fmla="*/ 1486 h 3231"/>
                <a:gd name="T116" fmla="*/ 668 w 1599"/>
                <a:gd name="T117" fmla="*/ 1514 h 3231"/>
                <a:gd name="T118" fmla="*/ 623 w 1599"/>
                <a:gd name="T119" fmla="*/ 1898 h 32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1599" h="3231">
                  <a:moveTo>
                    <a:pt x="1449" y="1447"/>
                  </a:moveTo>
                  <a:lnTo>
                    <a:pt x="1449" y="1447"/>
                  </a:lnTo>
                  <a:lnTo>
                    <a:pt x="1425" y="1456"/>
                  </a:lnTo>
                  <a:lnTo>
                    <a:pt x="1399" y="1463"/>
                  </a:lnTo>
                  <a:lnTo>
                    <a:pt x="1341" y="1477"/>
                  </a:lnTo>
                  <a:lnTo>
                    <a:pt x="1280" y="1486"/>
                  </a:lnTo>
                  <a:lnTo>
                    <a:pt x="1211" y="1491"/>
                  </a:lnTo>
                  <a:lnTo>
                    <a:pt x="1175" y="1493"/>
                  </a:lnTo>
                  <a:lnTo>
                    <a:pt x="1138" y="1493"/>
                  </a:lnTo>
                  <a:lnTo>
                    <a:pt x="1099" y="1493"/>
                  </a:lnTo>
                  <a:lnTo>
                    <a:pt x="1059" y="1491"/>
                  </a:lnTo>
                  <a:lnTo>
                    <a:pt x="1018" y="1488"/>
                  </a:lnTo>
                  <a:lnTo>
                    <a:pt x="975" y="1484"/>
                  </a:lnTo>
                  <a:lnTo>
                    <a:pt x="933" y="1477"/>
                  </a:lnTo>
                  <a:lnTo>
                    <a:pt x="890" y="1471"/>
                  </a:lnTo>
                  <a:lnTo>
                    <a:pt x="890" y="1471"/>
                  </a:lnTo>
                  <a:lnTo>
                    <a:pt x="955" y="1452"/>
                  </a:lnTo>
                  <a:lnTo>
                    <a:pt x="1017" y="1432"/>
                  </a:lnTo>
                  <a:lnTo>
                    <a:pt x="1074" y="1411"/>
                  </a:lnTo>
                  <a:lnTo>
                    <a:pt x="1127" y="1389"/>
                  </a:lnTo>
                  <a:lnTo>
                    <a:pt x="1175" y="1368"/>
                  </a:lnTo>
                  <a:lnTo>
                    <a:pt x="1218" y="1346"/>
                  </a:lnTo>
                  <a:lnTo>
                    <a:pt x="1259" y="1325"/>
                  </a:lnTo>
                  <a:lnTo>
                    <a:pt x="1295" y="1303"/>
                  </a:lnTo>
                  <a:lnTo>
                    <a:pt x="1295" y="1303"/>
                  </a:lnTo>
                  <a:lnTo>
                    <a:pt x="1347" y="1269"/>
                  </a:lnTo>
                  <a:lnTo>
                    <a:pt x="1347" y="1269"/>
                  </a:lnTo>
                  <a:lnTo>
                    <a:pt x="1373" y="1264"/>
                  </a:lnTo>
                  <a:lnTo>
                    <a:pt x="1373" y="1264"/>
                  </a:lnTo>
                  <a:lnTo>
                    <a:pt x="1373" y="1262"/>
                  </a:lnTo>
                  <a:lnTo>
                    <a:pt x="1369" y="1253"/>
                  </a:lnTo>
                  <a:lnTo>
                    <a:pt x="1369" y="1253"/>
                  </a:lnTo>
                  <a:lnTo>
                    <a:pt x="1371" y="1251"/>
                  </a:lnTo>
                  <a:lnTo>
                    <a:pt x="1371" y="1251"/>
                  </a:lnTo>
                  <a:lnTo>
                    <a:pt x="1412" y="1219"/>
                  </a:lnTo>
                  <a:lnTo>
                    <a:pt x="1449" y="1187"/>
                  </a:lnTo>
                  <a:lnTo>
                    <a:pt x="1483" y="1156"/>
                  </a:lnTo>
                  <a:lnTo>
                    <a:pt x="1511" y="1122"/>
                  </a:lnTo>
                  <a:lnTo>
                    <a:pt x="1537" y="1088"/>
                  </a:lnTo>
                  <a:lnTo>
                    <a:pt x="1560" y="1055"/>
                  </a:lnTo>
                  <a:lnTo>
                    <a:pt x="1576" y="1023"/>
                  </a:lnTo>
                  <a:lnTo>
                    <a:pt x="1588" y="991"/>
                  </a:lnTo>
                  <a:lnTo>
                    <a:pt x="1588" y="991"/>
                  </a:lnTo>
                  <a:lnTo>
                    <a:pt x="1591" y="980"/>
                  </a:lnTo>
                  <a:lnTo>
                    <a:pt x="1591" y="980"/>
                  </a:lnTo>
                  <a:lnTo>
                    <a:pt x="1597" y="956"/>
                  </a:lnTo>
                  <a:lnTo>
                    <a:pt x="1599" y="932"/>
                  </a:lnTo>
                  <a:lnTo>
                    <a:pt x="1597" y="909"/>
                  </a:lnTo>
                  <a:lnTo>
                    <a:pt x="1593" y="889"/>
                  </a:lnTo>
                  <a:lnTo>
                    <a:pt x="1586" y="868"/>
                  </a:lnTo>
                  <a:lnTo>
                    <a:pt x="1574" y="851"/>
                  </a:lnTo>
                  <a:lnTo>
                    <a:pt x="1561" y="835"/>
                  </a:lnTo>
                  <a:lnTo>
                    <a:pt x="1545" y="822"/>
                  </a:lnTo>
                  <a:lnTo>
                    <a:pt x="1545" y="822"/>
                  </a:lnTo>
                  <a:lnTo>
                    <a:pt x="1524" y="807"/>
                  </a:lnTo>
                  <a:lnTo>
                    <a:pt x="1504" y="795"/>
                  </a:lnTo>
                  <a:lnTo>
                    <a:pt x="1483" y="788"/>
                  </a:lnTo>
                  <a:lnTo>
                    <a:pt x="1464" y="784"/>
                  </a:lnTo>
                  <a:lnTo>
                    <a:pt x="1446" y="782"/>
                  </a:lnTo>
                  <a:lnTo>
                    <a:pt x="1427" y="782"/>
                  </a:lnTo>
                  <a:lnTo>
                    <a:pt x="1408" y="784"/>
                  </a:lnTo>
                  <a:lnTo>
                    <a:pt x="1392" y="788"/>
                  </a:lnTo>
                  <a:lnTo>
                    <a:pt x="1375" y="795"/>
                  </a:lnTo>
                  <a:lnTo>
                    <a:pt x="1358" y="803"/>
                  </a:lnTo>
                  <a:lnTo>
                    <a:pt x="1339" y="812"/>
                  </a:lnTo>
                  <a:lnTo>
                    <a:pt x="1323" y="823"/>
                  </a:lnTo>
                  <a:lnTo>
                    <a:pt x="1289" y="848"/>
                  </a:lnTo>
                  <a:lnTo>
                    <a:pt x="1255" y="874"/>
                  </a:lnTo>
                  <a:lnTo>
                    <a:pt x="1255" y="874"/>
                  </a:lnTo>
                  <a:lnTo>
                    <a:pt x="1220" y="900"/>
                  </a:lnTo>
                  <a:lnTo>
                    <a:pt x="1220" y="900"/>
                  </a:lnTo>
                  <a:lnTo>
                    <a:pt x="1242" y="859"/>
                  </a:lnTo>
                  <a:lnTo>
                    <a:pt x="1261" y="816"/>
                  </a:lnTo>
                  <a:lnTo>
                    <a:pt x="1276" y="771"/>
                  </a:lnTo>
                  <a:lnTo>
                    <a:pt x="1287" y="724"/>
                  </a:lnTo>
                  <a:lnTo>
                    <a:pt x="1293" y="678"/>
                  </a:lnTo>
                  <a:lnTo>
                    <a:pt x="1295" y="629"/>
                  </a:lnTo>
                  <a:lnTo>
                    <a:pt x="1293" y="579"/>
                  </a:lnTo>
                  <a:lnTo>
                    <a:pt x="1285" y="529"/>
                  </a:lnTo>
                  <a:lnTo>
                    <a:pt x="1285" y="529"/>
                  </a:lnTo>
                  <a:lnTo>
                    <a:pt x="1278" y="491"/>
                  </a:lnTo>
                  <a:lnTo>
                    <a:pt x="1268" y="454"/>
                  </a:lnTo>
                  <a:lnTo>
                    <a:pt x="1268" y="454"/>
                  </a:lnTo>
                  <a:lnTo>
                    <a:pt x="1252" y="405"/>
                  </a:lnTo>
                  <a:lnTo>
                    <a:pt x="1229" y="357"/>
                  </a:lnTo>
                  <a:lnTo>
                    <a:pt x="1205" y="312"/>
                  </a:lnTo>
                  <a:lnTo>
                    <a:pt x="1177" y="271"/>
                  </a:lnTo>
                  <a:lnTo>
                    <a:pt x="1145" y="230"/>
                  </a:lnTo>
                  <a:lnTo>
                    <a:pt x="1112" y="193"/>
                  </a:lnTo>
                  <a:lnTo>
                    <a:pt x="1073" y="159"/>
                  </a:lnTo>
                  <a:lnTo>
                    <a:pt x="1033" y="127"/>
                  </a:lnTo>
                  <a:lnTo>
                    <a:pt x="990" y="97"/>
                  </a:lnTo>
                  <a:lnTo>
                    <a:pt x="948" y="73"/>
                  </a:lnTo>
                  <a:lnTo>
                    <a:pt x="901" y="51"/>
                  </a:lnTo>
                  <a:lnTo>
                    <a:pt x="852" y="34"/>
                  </a:lnTo>
                  <a:lnTo>
                    <a:pt x="802" y="19"/>
                  </a:lnTo>
                  <a:lnTo>
                    <a:pt x="752" y="8"/>
                  </a:lnTo>
                  <a:lnTo>
                    <a:pt x="699" y="2"/>
                  </a:lnTo>
                  <a:lnTo>
                    <a:pt x="645" y="0"/>
                  </a:lnTo>
                  <a:lnTo>
                    <a:pt x="645" y="0"/>
                  </a:lnTo>
                  <a:lnTo>
                    <a:pt x="615" y="0"/>
                  </a:lnTo>
                  <a:lnTo>
                    <a:pt x="584" y="2"/>
                  </a:lnTo>
                  <a:lnTo>
                    <a:pt x="554" y="6"/>
                  </a:lnTo>
                  <a:lnTo>
                    <a:pt x="526" y="12"/>
                  </a:lnTo>
                  <a:lnTo>
                    <a:pt x="526" y="12"/>
                  </a:lnTo>
                  <a:lnTo>
                    <a:pt x="498" y="19"/>
                  </a:lnTo>
                  <a:lnTo>
                    <a:pt x="470" y="27"/>
                  </a:lnTo>
                  <a:lnTo>
                    <a:pt x="444" y="36"/>
                  </a:lnTo>
                  <a:lnTo>
                    <a:pt x="418" y="45"/>
                  </a:lnTo>
                  <a:lnTo>
                    <a:pt x="393" y="58"/>
                  </a:lnTo>
                  <a:lnTo>
                    <a:pt x="369" y="71"/>
                  </a:lnTo>
                  <a:lnTo>
                    <a:pt x="345" y="86"/>
                  </a:lnTo>
                  <a:lnTo>
                    <a:pt x="322" y="101"/>
                  </a:lnTo>
                  <a:lnTo>
                    <a:pt x="300" y="118"/>
                  </a:lnTo>
                  <a:lnTo>
                    <a:pt x="278" y="137"/>
                  </a:lnTo>
                  <a:lnTo>
                    <a:pt x="257" y="157"/>
                  </a:lnTo>
                  <a:lnTo>
                    <a:pt x="238" y="178"/>
                  </a:lnTo>
                  <a:lnTo>
                    <a:pt x="220" y="198"/>
                  </a:lnTo>
                  <a:lnTo>
                    <a:pt x="201" y="222"/>
                  </a:lnTo>
                  <a:lnTo>
                    <a:pt x="184" y="247"/>
                  </a:lnTo>
                  <a:lnTo>
                    <a:pt x="169" y="271"/>
                  </a:lnTo>
                  <a:lnTo>
                    <a:pt x="169" y="271"/>
                  </a:lnTo>
                  <a:lnTo>
                    <a:pt x="153" y="301"/>
                  </a:lnTo>
                  <a:lnTo>
                    <a:pt x="138" y="331"/>
                  </a:lnTo>
                  <a:lnTo>
                    <a:pt x="125" y="362"/>
                  </a:lnTo>
                  <a:lnTo>
                    <a:pt x="112" y="394"/>
                  </a:lnTo>
                  <a:lnTo>
                    <a:pt x="102" y="428"/>
                  </a:lnTo>
                  <a:lnTo>
                    <a:pt x="93" y="461"/>
                  </a:lnTo>
                  <a:lnTo>
                    <a:pt x="87" y="495"/>
                  </a:lnTo>
                  <a:lnTo>
                    <a:pt x="82" y="529"/>
                  </a:lnTo>
                  <a:lnTo>
                    <a:pt x="78" y="562"/>
                  </a:lnTo>
                  <a:lnTo>
                    <a:pt x="76" y="596"/>
                  </a:lnTo>
                  <a:lnTo>
                    <a:pt x="76" y="631"/>
                  </a:lnTo>
                  <a:lnTo>
                    <a:pt x="78" y="665"/>
                  </a:lnTo>
                  <a:lnTo>
                    <a:pt x="82" y="698"/>
                  </a:lnTo>
                  <a:lnTo>
                    <a:pt x="87" y="732"/>
                  </a:lnTo>
                  <a:lnTo>
                    <a:pt x="95" y="766"/>
                  </a:lnTo>
                  <a:lnTo>
                    <a:pt x="104" y="797"/>
                  </a:lnTo>
                  <a:lnTo>
                    <a:pt x="104" y="797"/>
                  </a:lnTo>
                  <a:lnTo>
                    <a:pt x="113" y="825"/>
                  </a:lnTo>
                  <a:lnTo>
                    <a:pt x="123" y="851"/>
                  </a:lnTo>
                  <a:lnTo>
                    <a:pt x="134" y="876"/>
                  </a:lnTo>
                  <a:lnTo>
                    <a:pt x="145" y="900"/>
                  </a:lnTo>
                  <a:lnTo>
                    <a:pt x="158" y="924"/>
                  </a:lnTo>
                  <a:lnTo>
                    <a:pt x="173" y="947"/>
                  </a:lnTo>
                  <a:lnTo>
                    <a:pt x="188" y="969"/>
                  </a:lnTo>
                  <a:lnTo>
                    <a:pt x="205" y="989"/>
                  </a:lnTo>
                  <a:lnTo>
                    <a:pt x="222" y="1010"/>
                  </a:lnTo>
                  <a:lnTo>
                    <a:pt x="240" y="1029"/>
                  </a:lnTo>
                  <a:lnTo>
                    <a:pt x="259" y="1047"/>
                  </a:lnTo>
                  <a:lnTo>
                    <a:pt x="279" y="1064"/>
                  </a:lnTo>
                  <a:lnTo>
                    <a:pt x="300" y="1079"/>
                  </a:lnTo>
                  <a:lnTo>
                    <a:pt x="322" y="1094"/>
                  </a:lnTo>
                  <a:lnTo>
                    <a:pt x="345" y="1109"/>
                  </a:lnTo>
                  <a:lnTo>
                    <a:pt x="369" y="1122"/>
                  </a:lnTo>
                  <a:lnTo>
                    <a:pt x="369" y="1122"/>
                  </a:lnTo>
                  <a:lnTo>
                    <a:pt x="332" y="1146"/>
                  </a:lnTo>
                  <a:lnTo>
                    <a:pt x="294" y="1174"/>
                  </a:lnTo>
                  <a:lnTo>
                    <a:pt x="255" y="1208"/>
                  </a:lnTo>
                  <a:lnTo>
                    <a:pt x="237" y="1228"/>
                  </a:lnTo>
                  <a:lnTo>
                    <a:pt x="216" y="1249"/>
                  </a:lnTo>
                  <a:lnTo>
                    <a:pt x="197" y="1271"/>
                  </a:lnTo>
                  <a:lnTo>
                    <a:pt x="179" y="1294"/>
                  </a:lnTo>
                  <a:lnTo>
                    <a:pt x="160" y="1320"/>
                  </a:lnTo>
                  <a:lnTo>
                    <a:pt x="141" y="1346"/>
                  </a:lnTo>
                  <a:lnTo>
                    <a:pt x="125" y="1374"/>
                  </a:lnTo>
                  <a:lnTo>
                    <a:pt x="108" y="1404"/>
                  </a:lnTo>
                  <a:lnTo>
                    <a:pt x="93" y="1437"/>
                  </a:lnTo>
                  <a:lnTo>
                    <a:pt x="78" y="1471"/>
                  </a:lnTo>
                  <a:lnTo>
                    <a:pt x="78" y="1471"/>
                  </a:lnTo>
                  <a:lnTo>
                    <a:pt x="65" y="1503"/>
                  </a:lnTo>
                  <a:lnTo>
                    <a:pt x="54" y="1534"/>
                  </a:lnTo>
                  <a:lnTo>
                    <a:pt x="44" y="1566"/>
                  </a:lnTo>
                  <a:lnTo>
                    <a:pt x="35" y="1598"/>
                  </a:lnTo>
                  <a:lnTo>
                    <a:pt x="22" y="1661"/>
                  </a:lnTo>
                  <a:lnTo>
                    <a:pt x="11" y="1725"/>
                  </a:lnTo>
                  <a:lnTo>
                    <a:pt x="5" y="1786"/>
                  </a:lnTo>
                  <a:lnTo>
                    <a:pt x="1" y="1846"/>
                  </a:lnTo>
                  <a:lnTo>
                    <a:pt x="0" y="1904"/>
                  </a:lnTo>
                  <a:lnTo>
                    <a:pt x="1" y="1958"/>
                  </a:lnTo>
                  <a:lnTo>
                    <a:pt x="3" y="2008"/>
                  </a:lnTo>
                  <a:lnTo>
                    <a:pt x="7" y="2055"/>
                  </a:lnTo>
                  <a:lnTo>
                    <a:pt x="13" y="2096"/>
                  </a:lnTo>
                  <a:lnTo>
                    <a:pt x="16" y="2132"/>
                  </a:lnTo>
                  <a:lnTo>
                    <a:pt x="26" y="2184"/>
                  </a:lnTo>
                  <a:lnTo>
                    <a:pt x="31" y="2206"/>
                  </a:lnTo>
                  <a:lnTo>
                    <a:pt x="31" y="2206"/>
                  </a:lnTo>
                  <a:lnTo>
                    <a:pt x="33" y="2212"/>
                  </a:lnTo>
                  <a:lnTo>
                    <a:pt x="33" y="2212"/>
                  </a:lnTo>
                  <a:lnTo>
                    <a:pt x="57" y="2314"/>
                  </a:lnTo>
                  <a:lnTo>
                    <a:pt x="89" y="2434"/>
                  </a:lnTo>
                  <a:lnTo>
                    <a:pt x="125" y="2563"/>
                  </a:lnTo>
                  <a:lnTo>
                    <a:pt x="162" y="2688"/>
                  </a:lnTo>
                  <a:lnTo>
                    <a:pt x="162" y="2688"/>
                  </a:lnTo>
                  <a:lnTo>
                    <a:pt x="197" y="2800"/>
                  </a:lnTo>
                  <a:lnTo>
                    <a:pt x="197" y="2800"/>
                  </a:lnTo>
                  <a:lnTo>
                    <a:pt x="184" y="2820"/>
                  </a:lnTo>
                  <a:lnTo>
                    <a:pt x="177" y="2837"/>
                  </a:lnTo>
                  <a:lnTo>
                    <a:pt x="175" y="2852"/>
                  </a:lnTo>
                  <a:lnTo>
                    <a:pt x="175" y="2865"/>
                  </a:lnTo>
                  <a:lnTo>
                    <a:pt x="175" y="2865"/>
                  </a:lnTo>
                  <a:lnTo>
                    <a:pt x="179" y="2874"/>
                  </a:lnTo>
                  <a:lnTo>
                    <a:pt x="184" y="2884"/>
                  </a:lnTo>
                  <a:lnTo>
                    <a:pt x="192" y="2893"/>
                  </a:lnTo>
                  <a:lnTo>
                    <a:pt x="199" y="2902"/>
                  </a:lnTo>
                  <a:lnTo>
                    <a:pt x="222" y="2923"/>
                  </a:lnTo>
                  <a:lnTo>
                    <a:pt x="246" y="2942"/>
                  </a:lnTo>
                  <a:lnTo>
                    <a:pt x="246" y="2942"/>
                  </a:lnTo>
                  <a:lnTo>
                    <a:pt x="276" y="3024"/>
                  </a:lnTo>
                  <a:lnTo>
                    <a:pt x="300" y="3085"/>
                  </a:lnTo>
                  <a:lnTo>
                    <a:pt x="322" y="3132"/>
                  </a:lnTo>
                  <a:lnTo>
                    <a:pt x="339" y="3165"/>
                  </a:lnTo>
                  <a:lnTo>
                    <a:pt x="354" y="3186"/>
                  </a:lnTo>
                  <a:lnTo>
                    <a:pt x="365" y="3199"/>
                  </a:lnTo>
                  <a:lnTo>
                    <a:pt x="375" y="3207"/>
                  </a:lnTo>
                  <a:lnTo>
                    <a:pt x="380" y="3210"/>
                  </a:lnTo>
                  <a:lnTo>
                    <a:pt x="380" y="3210"/>
                  </a:lnTo>
                  <a:lnTo>
                    <a:pt x="406" y="3220"/>
                  </a:lnTo>
                  <a:lnTo>
                    <a:pt x="436" y="3225"/>
                  </a:lnTo>
                  <a:lnTo>
                    <a:pt x="466" y="3229"/>
                  </a:lnTo>
                  <a:lnTo>
                    <a:pt x="500" y="3231"/>
                  </a:lnTo>
                  <a:lnTo>
                    <a:pt x="500" y="3231"/>
                  </a:lnTo>
                  <a:lnTo>
                    <a:pt x="544" y="3229"/>
                  </a:lnTo>
                  <a:lnTo>
                    <a:pt x="591" y="3225"/>
                  </a:lnTo>
                  <a:lnTo>
                    <a:pt x="636" y="3218"/>
                  </a:lnTo>
                  <a:lnTo>
                    <a:pt x="677" y="3210"/>
                  </a:lnTo>
                  <a:lnTo>
                    <a:pt x="750" y="3195"/>
                  </a:lnTo>
                  <a:lnTo>
                    <a:pt x="793" y="3184"/>
                  </a:lnTo>
                  <a:lnTo>
                    <a:pt x="808" y="3180"/>
                  </a:lnTo>
                  <a:lnTo>
                    <a:pt x="808" y="3180"/>
                  </a:lnTo>
                  <a:lnTo>
                    <a:pt x="865" y="3164"/>
                  </a:lnTo>
                  <a:lnTo>
                    <a:pt x="893" y="3154"/>
                  </a:lnTo>
                  <a:lnTo>
                    <a:pt x="918" y="3145"/>
                  </a:lnTo>
                  <a:lnTo>
                    <a:pt x="940" y="3132"/>
                  </a:lnTo>
                  <a:lnTo>
                    <a:pt x="959" y="3119"/>
                  </a:lnTo>
                  <a:lnTo>
                    <a:pt x="975" y="3102"/>
                  </a:lnTo>
                  <a:lnTo>
                    <a:pt x="983" y="3093"/>
                  </a:lnTo>
                  <a:lnTo>
                    <a:pt x="990" y="3081"/>
                  </a:lnTo>
                  <a:lnTo>
                    <a:pt x="990" y="3081"/>
                  </a:lnTo>
                  <a:lnTo>
                    <a:pt x="996" y="3068"/>
                  </a:lnTo>
                  <a:lnTo>
                    <a:pt x="1002" y="3053"/>
                  </a:lnTo>
                  <a:lnTo>
                    <a:pt x="1003" y="3037"/>
                  </a:lnTo>
                  <a:lnTo>
                    <a:pt x="1005" y="3020"/>
                  </a:lnTo>
                  <a:lnTo>
                    <a:pt x="1003" y="3003"/>
                  </a:lnTo>
                  <a:lnTo>
                    <a:pt x="1002" y="2984"/>
                  </a:lnTo>
                  <a:lnTo>
                    <a:pt x="998" y="2966"/>
                  </a:lnTo>
                  <a:lnTo>
                    <a:pt x="990" y="2945"/>
                  </a:lnTo>
                  <a:lnTo>
                    <a:pt x="990" y="2945"/>
                  </a:lnTo>
                  <a:lnTo>
                    <a:pt x="979" y="2914"/>
                  </a:lnTo>
                  <a:lnTo>
                    <a:pt x="966" y="2886"/>
                  </a:lnTo>
                  <a:lnTo>
                    <a:pt x="951" y="2861"/>
                  </a:lnTo>
                  <a:lnTo>
                    <a:pt x="934" y="2839"/>
                  </a:lnTo>
                  <a:lnTo>
                    <a:pt x="916" y="2818"/>
                  </a:lnTo>
                  <a:lnTo>
                    <a:pt x="895" y="2800"/>
                  </a:lnTo>
                  <a:lnTo>
                    <a:pt x="873" y="2785"/>
                  </a:lnTo>
                  <a:lnTo>
                    <a:pt x="847" y="2772"/>
                  </a:lnTo>
                  <a:lnTo>
                    <a:pt x="847" y="2772"/>
                  </a:lnTo>
                  <a:lnTo>
                    <a:pt x="821" y="2760"/>
                  </a:lnTo>
                  <a:lnTo>
                    <a:pt x="794" y="2755"/>
                  </a:lnTo>
                  <a:lnTo>
                    <a:pt x="767" y="2749"/>
                  </a:lnTo>
                  <a:lnTo>
                    <a:pt x="740" y="2747"/>
                  </a:lnTo>
                  <a:lnTo>
                    <a:pt x="740" y="2747"/>
                  </a:lnTo>
                  <a:lnTo>
                    <a:pt x="772" y="2710"/>
                  </a:lnTo>
                  <a:lnTo>
                    <a:pt x="804" y="2673"/>
                  </a:lnTo>
                  <a:lnTo>
                    <a:pt x="836" y="2634"/>
                  </a:lnTo>
                  <a:lnTo>
                    <a:pt x="864" y="2593"/>
                  </a:lnTo>
                  <a:lnTo>
                    <a:pt x="888" y="2551"/>
                  </a:lnTo>
                  <a:lnTo>
                    <a:pt x="910" y="2510"/>
                  </a:lnTo>
                  <a:lnTo>
                    <a:pt x="920" y="2490"/>
                  </a:lnTo>
                  <a:lnTo>
                    <a:pt x="927" y="2467"/>
                  </a:lnTo>
                  <a:lnTo>
                    <a:pt x="934" y="2447"/>
                  </a:lnTo>
                  <a:lnTo>
                    <a:pt x="938" y="2425"/>
                  </a:lnTo>
                  <a:lnTo>
                    <a:pt x="938" y="2425"/>
                  </a:lnTo>
                  <a:lnTo>
                    <a:pt x="940" y="2404"/>
                  </a:lnTo>
                  <a:lnTo>
                    <a:pt x="938" y="2380"/>
                  </a:lnTo>
                  <a:lnTo>
                    <a:pt x="933" y="2352"/>
                  </a:lnTo>
                  <a:lnTo>
                    <a:pt x="925" y="2322"/>
                  </a:lnTo>
                  <a:lnTo>
                    <a:pt x="914" y="2290"/>
                  </a:lnTo>
                  <a:lnTo>
                    <a:pt x="901" y="2257"/>
                  </a:lnTo>
                  <a:lnTo>
                    <a:pt x="884" y="2221"/>
                  </a:lnTo>
                  <a:lnTo>
                    <a:pt x="867" y="2186"/>
                  </a:lnTo>
                  <a:lnTo>
                    <a:pt x="828" y="2113"/>
                  </a:lnTo>
                  <a:lnTo>
                    <a:pt x="787" y="2044"/>
                  </a:lnTo>
                  <a:lnTo>
                    <a:pt x="746" y="1979"/>
                  </a:lnTo>
                  <a:lnTo>
                    <a:pt x="707" y="1923"/>
                  </a:lnTo>
                  <a:lnTo>
                    <a:pt x="707" y="1923"/>
                  </a:lnTo>
                  <a:lnTo>
                    <a:pt x="709" y="1887"/>
                  </a:lnTo>
                  <a:lnTo>
                    <a:pt x="712" y="1846"/>
                  </a:lnTo>
                  <a:lnTo>
                    <a:pt x="718" y="1803"/>
                  </a:lnTo>
                  <a:lnTo>
                    <a:pt x="729" y="1756"/>
                  </a:lnTo>
                  <a:lnTo>
                    <a:pt x="742" y="1706"/>
                  </a:lnTo>
                  <a:lnTo>
                    <a:pt x="763" y="1654"/>
                  </a:lnTo>
                  <a:lnTo>
                    <a:pt x="787" y="1600"/>
                  </a:lnTo>
                  <a:lnTo>
                    <a:pt x="817" y="1542"/>
                  </a:lnTo>
                  <a:lnTo>
                    <a:pt x="817" y="1542"/>
                  </a:lnTo>
                  <a:lnTo>
                    <a:pt x="864" y="1551"/>
                  </a:lnTo>
                  <a:lnTo>
                    <a:pt x="908" y="1559"/>
                  </a:lnTo>
                  <a:lnTo>
                    <a:pt x="951" y="1566"/>
                  </a:lnTo>
                  <a:lnTo>
                    <a:pt x="994" y="1570"/>
                  </a:lnTo>
                  <a:lnTo>
                    <a:pt x="1071" y="1577"/>
                  </a:lnTo>
                  <a:lnTo>
                    <a:pt x="1142" y="1579"/>
                  </a:lnTo>
                  <a:lnTo>
                    <a:pt x="1142" y="1579"/>
                  </a:lnTo>
                  <a:lnTo>
                    <a:pt x="1190" y="1577"/>
                  </a:lnTo>
                  <a:lnTo>
                    <a:pt x="1233" y="1575"/>
                  </a:lnTo>
                  <a:lnTo>
                    <a:pt x="1233" y="1575"/>
                  </a:lnTo>
                  <a:lnTo>
                    <a:pt x="1302" y="1568"/>
                  </a:lnTo>
                  <a:lnTo>
                    <a:pt x="1367" y="1557"/>
                  </a:lnTo>
                  <a:lnTo>
                    <a:pt x="1399" y="1549"/>
                  </a:lnTo>
                  <a:lnTo>
                    <a:pt x="1429" y="1542"/>
                  </a:lnTo>
                  <a:lnTo>
                    <a:pt x="1457" y="1533"/>
                  </a:lnTo>
                  <a:lnTo>
                    <a:pt x="1485" y="1523"/>
                  </a:lnTo>
                  <a:lnTo>
                    <a:pt x="1449" y="1447"/>
                  </a:lnTo>
                  <a:close/>
                  <a:moveTo>
                    <a:pt x="623" y="1939"/>
                  </a:moveTo>
                  <a:lnTo>
                    <a:pt x="623" y="1939"/>
                  </a:lnTo>
                  <a:lnTo>
                    <a:pt x="625" y="1952"/>
                  </a:lnTo>
                  <a:lnTo>
                    <a:pt x="632" y="1964"/>
                  </a:lnTo>
                  <a:lnTo>
                    <a:pt x="632" y="1964"/>
                  </a:lnTo>
                  <a:lnTo>
                    <a:pt x="655" y="1995"/>
                  </a:lnTo>
                  <a:lnTo>
                    <a:pt x="677" y="2027"/>
                  </a:lnTo>
                  <a:lnTo>
                    <a:pt x="720" y="2094"/>
                  </a:lnTo>
                  <a:lnTo>
                    <a:pt x="759" y="2161"/>
                  </a:lnTo>
                  <a:lnTo>
                    <a:pt x="793" y="2229"/>
                  </a:lnTo>
                  <a:lnTo>
                    <a:pt x="821" y="2288"/>
                  </a:lnTo>
                  <a:lnTo>
                    <a:pt x="841" y="2341"/>
                  </a:lnTo>
                  <a:lnTo>
                    <a:pt x="849" y="2363"/>
                  </a:lnTo>
                  <a:lnTo>
                    <a:pt x="854" y="2382"/>
                  </a:lnTo>
                  <a:lnTo>
                    <a:pt x="856" y="2397"/>
                  </a:lnTo>
                  <a:lnTo>
                    <a:pt x="856" y="2410"/>
                  </a:lnTo>
                  <a:lnTo>
                    <a:pt x="856" y="2410"/>
                  </a:lnTo>
                  <a:lnTo>
                    <a:pt x="850" y="2428"/>
                  </a:lnTo>
                  <a:lnTo>
                    <a:pt x="845" y="2447"/>
                  </a:lnTo>
                  <a:lnTo>
                    <a:pt x="837" y="2467"/>
                  </a:lnTo>
                  <a:lnTo>
                    <a:pt x="828" y="2488"/>
                  </a:lnTo>
                  <a:lnTo>
                    <a:pt x="806" y="2527"/>
                  </a:lnTo>
                  <a:lnTo>
                    <a:pt x="780" y="2566"/>
                  </a:lnTo>
                  <a:lnTo>
                    <a:pt x="750" y="2606"/>
                  </a:lnTo>
                  <a:lnTo>
                    <a:pt x="718" y="2645"/>
                  </a:lnTo>
                  <a:lnTo>
                    <a:pt x="653" y="2719"/>
                  </a:lnTo>
                  <a:lnTo>
                    <a:pt x="653" y="2719"/>
                  </a:lnTo>
                  <a:lnTo>
                    <a:pt x="617" y="2760"/>
                  </a:lnTo>
                  <a:lnTo>
                    <a:pt x="617" y="2760"/>
                  </a:lnTo>
                  <a:lnTo>
                    <a:pt x="591" y="2650"/>
                  </a:lnTo>
                  <a:lnTo>
                    <a:pt x="554" y="2495"/>
                  </a:lnTo>
                  <a:lnTo>
                    <a:pt x="554" y="2495"/>
                  </a:lnTo>
                  <a:lnTo>
                    <a:pt x="582" y="2456"/>
                  </a:lnTo>
                  <a:lnTo>
                    <a:pt x="599" y="2425"/>
                  </a:lnTo>
                  <a:lnTo>
                    <a:pt x="606" y="2410"/>
                  </a:lnTo>
                  <a:lnTo>
                    <a:pt x="610" y="2397"/>
                  </a:lnTo>
                  <a:lnTo>
                    <a:pt x="612" y="2385"/>
                  </a:lnTo>
                  <a:lnTo>
                    <a:pt x="612" y="2374"/>
                  </a:lnTo>
                  <a:lnTo>
                    <a:pt x="612" y="2374"/>
                  </a:lnTo>
                  <a:lnTo>
                    <a:pt x="610" y="2363"/>
                  </a:lnTo>
                  <a:lnTo>
                    <a:pt x="604" y="2352"/>
                  </a:lnTo>
                  <a:lnTo>
                    <a:pt x="597" y="2339"/>
                  </a:lnTo>
                  <a:lnTo>
                    <a:pt x="586" y="2324"/>
                  </a:lnTo>
                  <a:lnTo>
                    <a:pt x="554" y="2286"/>
                  </a:lnTo>
                  <a:lnTo>
                    <a:pt x="507" y="2234"/>
                  </a:lnTo>
                  <a:lnTo>
                    <a:pt x="507" y="2234"/>
                  </a:lnTo>
                  <a:lnTo>
                    <a:pt x="492" y="2219"/>
                  </a:lnTo>
                  <a:lnTo>
                    <a:pt x="492" y="2219"/>
                  </a:lnTo>
                  <a:lnTo>
                    <a:pt x="446" y="2012"/>
                  </a:lnTo>
                  <a:lnTo>
                    <a:pt x="446" y="2012"/>
                  </a:lnTo>
                  <a:lnTo>
                    <a:pt x="444" y="2005"/>
                  </a:lnTo>
                  <a:lnTo>
                    <a:pt x="438" y="1997"/>
                  </a:lnTo>
                  <a:lnTo>
                    <a:pt x="434" y="1992"/>
                  </a:lnTo>
                  <a:lnTo>
                    <a:pt x="427" y="1986"/>
                  </a:lnTo>
                  <a:lnTo>
                    <a:pt x="419" y="1982"/>
                  </a:lnTo>
                  <a:lnTo>
                    <a:pt x="412" y="1980"/>
                  </a:lnTo>
                  <a:lnTo>
                    <a:pt x="405" y="1980"/>
                  </a:lnTo>
                  <a:lnTo>
                    <a:pt x="395" y="1980"/>
                  </a:lnTo>
                  <a:lnTo>
                    <a:pt x="395" y="1980"/>
                  </a:lnTo>
                  <a:lnTo>
                    <a:pt x="388" y="1984"/>
                  </a:lnTo>
                  <a:lnTo>
                    <a:pt x="380" y="1988"/>
                  </a:lnTo>
                  <a:lnTo>
                    <a:pt x="375" y="1993"/>
                  </a:lnTo>
                  <a:lnTo>
                    <a:pt x="369" y="1999"/>
                  </a:lnTo>
                  <a:lnTo>
                    <a:pt x="365" y="2007"/>
                  </a:lnTo>
                  <a:lnTo>
                    <a:pt x="363" y="2014"/>
                  </a:lnTo>
                  <a:lnTo>
                    <a:pt x="362" y="2023"/>
                  </a:lnTo>
                  <a:lnTo>
                    <a:pt x="363" y="2031"/>
                  </a:lnTo>
                  <a:lnTo>
                    <a:pt x="363" y="2031"/>
                  </a:lnTo>
                  <a:lnTo>
                    <a:pt x="401" y="2203"/>
                  </a:lnTo>
                  <a:lnTo>
                    <a:pt x="459" y="2460"/>
                  </a:lnTo>
                  <a:lnTo>
                    <a:pt x="516" y="2705"/>
                  </a:lnTo>
                  <a:lnTo>
                    <a:pt x="539" y="2790"/>
                  </a:lnTo>
                  <a:lnTo>
                    <a:pt x="546" y="2818"/>
                  </a:lnTo>
                  <a:lnTo>
                    <a:pt x="552" y="2833"/>
                  </a:lnTo>
                  <a:lnTo>
                    <a:pt x="552" y="2833"/>
                  </a:lnTo>
                  <a:lnTo>
                    <a:pt x="556" y="2841"/>
                  </a:lnTo>
                  <a:lnTo>
                    <a:pt x="561" y="2848"/>
                  </a:lnTo>
                  <a:lnTo>
                    <a:pt x="569" y="2852"/>
                  </a:lnTo>
                  <a:lnTo>
                    <a:pt x="574" y="2856"/>
                  </a:lnTo>
                  <a:lnTo>
                    <a:pt x="582" y="2858"/>
                  </a:lnTo>
                  <a:lnTo>
                    <a:pt x="591" y="2859"/>
                  </a:lnTo>
                  <a:lnTo>
                    <a:pt x="599" y="2858"/>
                  </a:lnTo>
                  <a:lnTo>
                    <a:pt x="608" y="2856"/>
                  </a:lnTo>
                  <a:lnTo>
                    <a:pt x="608" y="2856"/>
                  </a:lnTo>
                  <a:lnTo>
                    <a:pt x="627" y="2848"/>
                  </a:lnTo>
                  <a:lnTo>
                    <a:pt x="649" y="2843"/>
                  </a:lnTo>
                  <a:lnTo>
                    <a:pt x="677" y="2837"/>
                  </a:lnTo>
                  <a:lnTo>
                    <a:pt x="709" y="2833"/>
                  </a:lnTo>
                  <a:lnTo>
                    <a:pt x="725" y="2831"/>
                  </a:lnTo>
                  <a:lnTo>
                    <a:pt x="742" y="2833"/>
                  </a:lnTo>
                  <a:lnTo>
                    <a:pt x="761" y="2833"/>
                  </a:lnTo>
                  <a:lnTo>
                    <a:pt x="778" y="2837"/>
                  </a:lnTo>
                  <a:lnTo>
                    <a:pt x="796" y="2843"/>
                  </a:lnTo>
                  <a:lnTo>
                    <a:pt x="813" y="2848"/>
                  </a:lnTo>
                  <a:lnTo>
                    <a:pt x="813" y="2848"/>
                  </a:lnTo>
                  <a:lnTo>
                    <a:pt x="830" y="2858"/>
                  </a:lnTo>
                  <a:lnTo>
                    <a:pt x="845" y="2869"/>
                  </a:lnTo>
                  <a:lnTo>
                    <a:pt x="858" y="2880"/>
                  </a:lnTo>
                  <a:lnTo>
                    <a:pt x="871" y="2895"/>
                  </a:lnTo>
                  <a:lnTo>
                    <a:pt x="884" y="2912"/>
                  </a:lnTo>
                  <a:lnTo>
                    <a:pt x="893" y="2928"/>
                  </a:lnTo>
                  <a:lnTo>
                    <a:pt x="903" y="2949"/>
                  </a:lnTo>
                  <a:lnTo>
                    <a:pt x="910" y="2971"/>
                  </a:lnTo>
                  <a:lnTo>
                    <a:pt x="910" y="2971"/>
                  </a:lnTo>
                  <a:lnTo>
                    <a:pt x="918" y="2994"/>
                  </a:lnTo>
                  <a:lnTo>
                    <a:pt x="920" y="3012"/>
                  </a:lnTo>
                  <a:lnTo>
                    <a:pt x="920" y="3029"/>
                  </a:lnTo>
                  <a:lnTo>
                    <a:pt x="916" y="3042"/>
                  </a:lnTo>
                  <a:lnTo>
                    <a:pt x="916" y="3042"/>
                  </a:lnTo>
                  <a:lnTo>
                    <a:pt x="908" y="3052"/>
                  </a:lnTo>
                  <a:lnTo>
                    <a:pt x="897" y="3059"/>
                  </a:lnTo>
                  <a:lnTo>
                    <a:pt x="884" y="3067"/>
                  </a:lnTo>
                  <a:lnTo>
                    <a:pt x="869" y="3074"/>
                  </a:lnTo>
                  <a:lnTo>
                    <a:pt x="830" y="3087"/>
                  </a:lnTo>
                  <a:lnTo>
                    <a:pt x="785" y="3098"/>
                  </a:lnTo>
                  <a:lnTo>
                    <a:pt x="770" y="3102"/>
                  </a:lnTo>
                  <a:lnTo>
                    <a:pt x="770" y="3102"/>
                  </a:lnTo>
                  <a:lnTo>
                    <a:pt x="714" y="3117"/>
                  </a:lnTo>
                  <a:lnTo>
                    <a:pt x="660" y="3128"/>
                  </a:lnTo>
                  <a:lnTo>
                    <a:pt x="608" y="3137"/>
                  </a:lnTo>
                  <a:lnTo>
                    <a:pt x="559" y="3143"/>
                  </a:lnTo>
                  <a:lnTo>
                    <a:pt x="515" y="3145"/>
                  </a:lnTo>
                  <a:lnTo>
                    <a:pt x="477" y="3145"/>
                  </a:lnTo>
                  <a:lnTo>
                    <a:pt x="446" y="3141"/>
                  </a:lnTo>
                  <a:lnTo>
                    <a:pt x="431" y="3139"/>
                  </a:lnTo>
                  <a:lnTo>
                    <a:pt x="419" y="3136"/>
                  </a:lnTo>
                  <a:lnTo>
                    <a:pt x="419" y="3136"/>
                  </a:lnTo>
                  <a:lnTo>
                    <a:pt x="408" y="3119"/>
                  </a:lnTo>
                  <a:lnTo>
                    <a:pt x="393" y="3089"/>
                  </a:lnTo>
                  <a:lnTo>
                    <a:pt x="375" y="3046"/>
                  </a:lnTo>
                  <a:lnTo>
                    <a:pt x="354" y="2992"/>
                  </a:lnTo>
                  <a:lnTo>
                    <a:pt x="328" y="2923"/>
                  </a:lnTo>
                  <a:lnTo>
                    <a:pt x="300" y="2843"/>
                  </a:lnTo>
                  <a:lnTo>
                    <a:pt x="270" y="2749"/>
                  </a:lnTo>
                  <a:lnTo>
                    <a:pt x="237" y="2643"/>
                  </a:lnTo>
                  <a:lnTo>
                    <a:pt x="237" y="2643"/>
                  </a:lnTo>
                  <a:lnTo>
                    <a:pt x="184" y="2464"/>
                  </a:lnTo>
                  <a:lnTo>
                    <a:pt x="141" y="2303"/>
                  </a:lnTo>
                  <a:lnTo>
                    <a:pt x="125" y="2234"/>
                  </a:lnTo>
                  <a:lnTo>
                    <a:pt x="112" y="2178"/>
                  </a:lnTo>
                  <a:lnTo>
                    <a:pt x="104" y="2133"/>
                  </a:lnTo>
                  <a:lnTo>
                    <a:pt x="100" y="2105"/>
                  </a:lnTo>
                  <a:lnTo>
                    <a:pt x="100" y="2105"/>
                  </a:lnTo>
                  <a:lnTo>
                    <a:pt x="99" y="2098"/>
                  </a:lnTo>
                  <a:lnTo>
                    <a:pt x="97" y="2091"/>
                  </a:lnTo>
                  <a:lnTo>
                    <a:pt x="97" y="2091"/>
                  </a:lnTo>
                  <a:lnTo>
                    <a:pt x="91" y="2036"/>
                  </a:lnTo>
                  <a:lnTo>
                    <a:pt x="87" y="1975"/>
                  </a:lnTo>
                  <a:lnTo>
                    <a:pt x="85" y="1904"/>
                  </a:lnTo>
                  <a:lnTo>
                    <a:pt x="87" y="1829"/>
                  </a:lnTo>
                  <a:lnTo>
                    <a:pt x="89" y="1788"/>
                  </a:lnTo>
                  <a:lnTo>
                    <a:pt x="95" y="1749"/>
                  </a:lnTo>
                  <a:lnTo>
                    <a:pt x="100" y="1708"/>
                  </a:lnTo>
                  <a:lnTo>
                    <a:pt x="108" y="1667"/>
                  </a:lnTo>
                  <a:lnTo>
                    <a:pt x="115" y="1626"/>
                  </a:lnTo>
                  <a:lnTo>
                    <a:pt x="126" y="1585"/>
                  </a:lnTo>
                  <a:lnTo>
                    <a:pt x="141" y="1544"/>
                  </a:lnTo>
                  <a:lnTo>
                    <a:pt x="156" y="1503"/>
                  </a:lnTo>
                  <a:lnTo>
                    <a:pt x="156" y="1503"/>
                  </a:lnTo>
                  <a:lnTo>
                    <a:pt x="173" y="1463"/>
                  </a:lnTo>
                  <a:lnTo>
                    <a:pt x="194" y="1426"/>
                  </a:lnTo>
                  <a:lnTo>
                    <a:pt x="212" y="1393"/>
                  </a:lnTo>
                  <a:lnTo>
                    <a:pt x="235" y="1361"/>
                  </a:lnTo>
                  <a:lnTo>
                    <a:pt x="255" y="1333"/>
                  </a:lnTo>
                  <a:lnTo>
                    <a:pt x="278" y="1307"/>
                  </a:lnTo>
                  <a:lnTo>
                    <a:pt x="300" y="1282"/>
                  </a:lnTo>
                  <a:lnTo>
                    <a:pt x="322" y="1260"/>
                  </a:lnTo>
                  <a:lnTo>
                    <a:pt x="347" y="1241"/>
                  </a:lnTo>
                  <a:lnTo>
                    <a:pt x="369" y="1225"/>
                  </a:lnTo>
                  <a:lnTo>
                    <a:pt x="390" y="1208"/>
                  </a:lnTo>
                  <a:lnTo>
                    <a:pt x="412" y="1195"/>
                  </a:lnTo>
                  <a:lnTo>
                    <a:pt x="451" y="1172"/>
                  </a:lnTo>
                  <a:lnTo>
                    <a:pt x="487" y="1156"/>
                  </a:lnTo>
                  <a:lnTo>
                    <a:pt x="487" y="1156"/>
                  </a:lnTo>
                  <a:lnTo>
                    <a:pt x="496" y="1150"/>
                  </a:lnTo>
                  <a:lnTo>
                    <a:pt x="505" y="1139"/>
                  </a:lnTo>
                  <a:lnTo>
                    <a:pt x="511" y="1128"/>
                  </a:lnTo>
                  <a:lnTo>
                    <a:pt x="511" y="1115"/>
                  </a:lnTo>
                  <a:lnTo>
                    <a:pt x="511" y="1115"/>
                  </a:lnTo>
                  <a:lnTo>
                    <a:pt x="509" y="1101"/>
                  </a:lnTo>
                  <a:lnTo>
                    <a:pt x="503" y="1092"/>
                  </a:lnTo>
                  <a:lnTo>
                    <a:pt x="494" y="1083"/>
                  </a:lnTo>
                  <a:lnTo>
                    <a:pt x="481" y="1077"/>
                  </a:lnTo>
                  <a:lnTo>
                    <a:pt x="481" y="1077"/>
                  </a:lnTo>
                  <a:lnTo>
                    <a:pt x="455" y="1068"/>
                  </a:lnTo>
                  <a:lnTo>
                    <a:pt x="429" y="1057"/>
                  </a:lnTo>
                  <a:lnTo>
                    <a:pt x="403" y="1044"/>
                  </a:lnTo>
                  <a:lnTo>
                    <a:pt x="380" y="1031"/>
                  </a:lnTo>
                  <a:lnTo>
                    <a:pt x="356" y="1016"/>
                  </a:lnTo>
                  <a:lnTo>
                    <a:pt x="335" y="1001"/>
                  </a:lnTo>
                  <a:lnTo>
                    <a:pt x="315" y="984"/>
                  </a:lnTo>
                  <a:lnTo>
                    <a:pt x="294" y="965"/>
                  </a:lnTo>
                  <a:lnTo>
                    <a:pt x="278" y="945"/>
                  </a:lnTo>
                  <a:lnTo>
                    <a:pt x="259" y="924"/>
                  </a:lnTo>
                  <a:lnTo>
                    <a:pt x="244" y="902"/>
                  </a:lnTo>
                  <a:lnTo>
                    <a:pt x="229" y="878"/>
                  </a:lnTo>
                  <a:lnTo>
                    <a:pt x="216" y="853"/>
                  </a:lnTo>
                  <a:lnTo>
                    <a:pt x="205" y="829"/>
                  </a:lnTo>
                  <a:lnTo>
                    <a:pt x="194" y="801"/>
                  </a:lnTo>
                  <a:lnTo>
                    <a:pt x="184" y="773"/>
                  </a:lnTo>
                  <a:lnTo>
                    <a:pt x="184" y="773"/>
                  </a:lnTo>
                  <a:lnTo>
                    <a:pt x="177" y="745"/>
                  </a:lnTo>
                  <a:lnTo>
                    <a:pt x="171" y="715"/>
                  </a:lnTo>
                  <a:lnTo>
                    <a:pt x="166" y="687"/>
                  </a:lnTo>
                  <a:lnTo>
                    <a:pt x="162" y="657"/>
                  </a:lnTo>
                  <a:lnTo>
                    <a:pt x="162" y="627"/>
                  </a:lnTo>
                  <a:lnTo>
                    <a:pt x="162" y="598"/>
                  </a:lnTo>
                  <a:lnTo>
                    <a:pt x="162" y="568"/>
                  </a:lnTo>
                  <a:lnTo>
                    <a:pt x="166" y="538"/>
                  </a:lnTo>
                  <a:lnTo>
                    <a:pt x="169" y="510"/>
                  </a:lnTo>
                  <a:lnTo>
                    <a:pt x="175" y="480"/>
                  </a:lnTo>
                  <a:lnTo>
                    <a:pt x="182" y="450"/>
                  </a:lnTo>
                  <a:lnTo>
                    <a:pt x="192" y="422"/>
                  </a:lnTo>
                  <a:lnTo>
                    <a:pt x="203" y="394"/>
                  </a:lnTo>
                  <a:lnTo>
                    <a:pt x="214" y="366"/>
                  </a:lnTo>
                  <a:lnTo>
                    <a:pt x="227" y="340"/>
                  </a:lnTo>
                  <a:lnTo>
                    <a:pt x="242" y="314"/>
                  </a:lnTo>
                  <a:lnTo>
                    <a:pt x="242" y="314"/>
                  </a:lnTo>
                  <a:lnTo>
                    <a:pt x="255" y="293"/>
                  </a:lnTo>
                  <a:lnTo>
                    <a:pt x="270" y="273"/>
                  </a:lnTo>
                  <a:lnTo>
                    <a:pt x="285" y="252"/>
                  </a:lnTo>
                  <a:lnTo>
                    <a:pt x="300" y="234"/>
                  </a:lnTo>
                  <a:lnTo>
                    <a:pt x="317" y="217"/>
                  </a:lnTo>
                  <a:lnTo>
                    <a:pt x="334" y="200"/>
                  </a:lnTo>
                  <a:lnTo>
                    <a:pt x="352" y="185"/>
                  </a:lnTo>
                  <a:lnTo>
                    <a:pt x="371" y="170"/>
                  </a:lnTo>
                  <a:lnTo>
                    <a:pt x="390" y="157"/>
                  </a:lnTo>
                  <a:lnTo>
                    <a:pt x="410" y="144"/>
                  </a:lnTo>
                  <a:lnTo>
                    <a:pt x="431" y="133"/>
                  </a:lnTo>
                  <a:lnTo>
                    <a:pt x="453" y="124"/>
                  </a:lnTo>
                  <a:lnTo>
                    <a:pt x="474" y="114"/>
                  </a:lnTo>
                  <a:lnTo>
                    <a:pt x="496" y="107"/>
                  </a:lnTo>
                  <a:lnTo>
                    <a:pt x="518" y="101"/>
                  </a:lnTo>
                  <a:lnTo>
                    <a:pt x="543" y="96"/>
                  </a:lnTo>
                  <a:lnTo>
                    <a:pt x="543" y="96"/>
                  </a:lnTo>
                  <a:lnTo>
                    <a:pt x="567" y="90"/>
                  </a:lnTo>
                  <a:lnTo>
                    <a:pt x="593" y="88"/>
                  </a:lnTo>
                  <a:lnTo>
                    <a:pt x="619" y="84"/>
                  </a:lnTo>
                  <a:lnTo>
                    <a:pt x="645" y="84"/>
                  </a:lnTo>
                  <a:lnTo>
                    <a:pt x="645" y="84"/>
                  </a:lnTo>
                  <a:lnTo>
                    <a:pt x="684" y="86"/>
                  </a:lnTo>
                  <a:lnTo>
                    <a:pt x="724" y="90"/>
                  </a:lnTo>
                  <a:lnTo>
                    <a:pt x="765" y="97"/>
                  </a:lnTo>
                  <a:lnTo>
                    <a:pt x="804" y="109"/>
                  </a:lnTo>
                  <a:lnTo>
                    <a:pt x="845" y="122"/>
                  </a:lnTo>
                  <a:lnTo>
                    <a:pt x="884" y="139"/>
                  </a:lnTo>
                  <a:lnTo>
                    <a:pt x="923" y="157"/>
                  </a:lnTo>
                  <a:lnTo>
                    <a:pt x="962" y="180"/>
                  </a:lnTo>
                  <a:lnTo>
                    <a:pt x="998" y="206"/>
                  </a:lnTo>
                  <a:lnTo>
                    <a:pt x="1033" y="236"/>
                  </a:lnTo>
                  <a:lnTo>
                    <a:pt x="1067" y="267"/>
                  </a:lnTo>
                  <a:lnTo>
                    <a:pt x="1097" y="303"/>
                  </a:lnTo>
                  <a:lnTo>
                    <a:pt x="1125" y="342"/>
                  </a:lnTo>
                  <a:lnTo>
                    <a:pt x="1136" y="362"/>
                  </a:lnTo>
                  <a:lnTo>
                    <a:pt x="1149" y="383"/>
                  </a:lnTo>
                  <a:lnTo>
                    <a:pt x="1160" y="405"/>
                  </a:lnTo>
                  <a:lnTo>
                    <a:pt x="1170" y="430"/>
                  </a:lnTo>
                  <a:lnTo>
                    <a:pt x="1179" y="454"/>
                  </a:lnTo>
                  <a:lnTo>
                    <a:pt x="1186" y="478"/>
                  </a:lnTo>
                  <a:lnTo>
                    <a:pt x="1186" y="478"/>
                  </a:lnTo>
                  <a:lnTo>
                    <a:pt x="1194" y="506"/>
                  </a:lnTo>
                  <a:lnTo>
                    <a:pt x="1201" y="532"/>
                  </a:lnTo>
                  <a:lnTo>
                    <a:pt x="1205" y="558"/>
                  </a:lnTo>
                  <a:lnTo>
                    <a:pt x="1209" y="583"/>
                  </a:lnTo>
                  <a:lnTo>
                    <a:pt x="1211" y="607"/>
                  </a:lnTo>
                  <a:lnTo>
                    <a:pt x="1211" y="631"/>
                  </a:lnTo>
                  <a:lnTo>
                    <a:pt x="1211" y="655"/>
                  </a:lnTo>
                  <a:lnTo>
                    <a:pt x="1209" y="678"/>
                  </a:lnTo>
                  <a:lnTo>
                    <a:pt x="1205" y="700"/>
                  </a:lnTo>
                  <a:lnTo>
                    <a:pt x="1201" y="723"/>
                  </a:lnTo>
                  <a:lnTo>
                    <a:pt x="1196" y="743"/>
                  </a:lnTo>
                  <a:lnTo>
                    <a:pt x="1188" y="764"/>
                  </a:lnTo>
                  <a:lnTo>
                    <a:pt x="1173" y="803"/>
                  </a:lnTo>
                  <a:lnTo>
                    <a:pt x="1155" y="840"/>
                  </a:lnTo>
                  <a:lnTo>
                    <a:pt x="1132" y="876"/>
                  </a:lnTo>
                  <a:lnTo>
                    <a:pt x="1108" y="907"/>
                  </a:lnTo>
                  <a:lnTo>
                    <a:pt x="1080" y="935"/>
                  </a:lnTo>
                  <a:lnTo>
                    <a:pt x="1052" y="963"/>
                  </a:lnTo>
                  <a:lnTo>
                    <a:pt x="1020" y="988"/>
                  </a:lnTo>
                  <a:lnTo>
                    <a:pt x="989" y="1010"/>
                  </a:lnTo>
                  <a:lnTo>
                    <a:pt x="957" y="1029"/>
                  </a:lnTo>
                  <a:lnTo>
                    <a:pt x="923" y="1045"/>
                  </a:lnTo>
                  <a:lnTo>
                    <a:pt x="923" y="1045"/>
                  </a:lnTo>
                  <a:lnTo>
                    <a:pt x="901" y="1055"/>
                  </a:lnTo>
                  <a:lnTo>
                    <a:pt x="877" y="1064"/>
                  </a:lnTo>
                  <a:lnTo>
                    <a:pt x="822" y="1081"/>
                  </a:lnTo>
                  <a:lnTo>
                    <a:pt x="770" y="1094"/>
                  </a:lnTo>
                  <a:lnTo>
                    <a:pt x="718" y="1105"/>
                  </a:lnTo>
                  <a:lnTo>
                    <a:pt x="671" y="1113"/>
                  </a:lnTo>
                  <a:lnTo>
                    <a:pt x="634" y="1118"/>
                  </a:lnTo>
                  <a:lnTo>
                    <a:pt x="600" y="1124"/>
                  </a:lnTo>
                  <a:lnTo>
                    <a:pt x="600" y="1124"/>
                  </a:lnTo>
                  <a:lnTo>
                    <a:pt x="591" y="1124"/>
                  </a:lnTo>
                  <a:lnTo>
                    <a:pt x="584" y="1126"/>
                  </a:lnTo>
                  <a:lnTo>
                    <a:pt x="576" y="1128"/>
                  </a:lnTo>
                  <a:lnTo>
                    <a:pt x="569" y="1133"/>
                  </a:lnTo>
                  <a:lnTo>
                    <a:pt x="563" y="1139"/>
                  </a:lnTo>
                  <a:lnTo>
                    <a:pt x="559" y="1146"/>
                  </a:lnTo>
                  <a:lnTo>
                    <a:pt x="556" y="1154"/>
                  </a:lnTo>
                  <a:lnTo>
                    <a:pt x="554" y="1161"/>
                  </a:lnTo>
                  <a:lnTo>
                    <a:pt x="554" y="1161"/>
                  </a:lnTo>
                  <a:lnTo>
                    <a:pt x="554" y="1171"/>
                  </a:lnTo>
                  <a:lnTo>
                    <a:pt x="556" y="1178"/>
                  </a:lnTo>
                  <a:lnTo>
                    <a:pt x="559" y="1185"/>
                  </a:lnTo>
                  <a:lnTo>
                    <a:pt x="563" y="1193"/>
                  </a:lnTo>
                  <a:lnTo>
                    <a:pt x="569" y="1198"/>
                  </a:lnTo>
                  <a:lnTo>
                    <a:pt x="576" y="1202"/>
                  </a:lnTo>
                  <a:lnTo>
                    <a:pt x="584" y="1206"/>
                  </a:lnTo>
                  <a:lnTo>
                    <a:pt x="593" y="1208"/>
                  </a:lnTo>
                  <a:lnTo>
                    <a:pt x="593" y="1208"/>
                  </a:lnTo>
                  <a:lnTo>
                    <a:pt x="604" y="1208"/>
                  </a:lnTo>
                  <a:lnTo>
                    <a:pt x="636" y="1208"/>
                  </a:lnTo>
                  <a:lnTo>
                    <a:pt x="681" y="1206"/>
                  </a:lnTo>
                  <a:lnTo>
                    <a:pt x="740" y="1198"/>
                  </a:lnTo>
                  <a:lnTo>
                    <a:pt x="776" y="1193"/>
                  </a:lnTo>
                  <a:lnTo>
                    <a:pt x="813" y="1185"/>
                  </a:lnTo>
                  <a:lnTo>
                    <a:pt x="854" y="1176"/>
                  </a:lnTo>
                  <a:lnTo>
                    <a:pt x="897" y="1163"/>
                  </a:lnTo>
                  <a:lnTo>
                    <a:pt x="942" y="1148"/>
                  </a:lnTo>
                  <a:lnTo>
                    <a:pt x="989" y="1129"/>
                  </a:lnTo>
                  <a:lnTo>
                    <a:pt x="1037" y="1109"/>
                  </a:lnTo>
                  <a:lnTo>
                    <a:pt x="1089" y="1085"/>
                  </a:lnTo>
                  <a:lnTo>
                    <a:pt x="1089" y="1085"/>
                  </a:lnTo>
                  <a:lnTo>
                    <a:pt x="1123" y="1066"/>
                  </a:lnTo>
                  <a:lnTo>
                    <a:pt x="1155" y="1047"/>
                  </a:lnTo>
                  <a:lnTo>
                    <a:pt x="1212" y="1010"/>
                  </a:lnTo>
                  <a:lnTo>
                    <a:pt x="1263" y="975"/>
                  </a:lnTo>
                  <a:lnTo>
                    <a:pt x="1306" y="941"/>
                  </a:lnTo>
                  <a:lnTo>
                    <a:pt x="1306" y="941"/>
                  </a:lnTo>
                  <a:lnTo>
                    <a:pt x="1341" y="915"/>
                  </a:lnTo>
                  <a:lnTo>
                    <a:pt x="1369" y="894"/>
                  </a:lnTo>
                  <a:lnTo>
                    <a:pt x="1393" y="879"/>
                  </a:lnTo>
                  <a:lnTo>
                    <a:pt x="1416" y="870"/>
                  </a:lnTo>
                  <a:lnTo>
                    <a:pt x="1425" y="866"/>
                  </a:lnTo>
                  <a:lnTo>
                    <a:pt x="1435" y="866"/>
                  </a:lnTo>
                  <a:lnTo>
                    <a:pt x="1444" y="866"/>
                  </a:lnTo>
                  <a:lnTo>
                    <a:pt x="1453" y="868"/>
                  </a:lnTo>
                  <a:lnTo>
                    <a:pt x="1464" y="872"/>
                  </a:lnTo>
                  <a:lnTo>
                    <a:pt x="1474" y="876"/>
                  </a:lnTo>
                  <a:lnTo>
                    <a:pt x="1496" y="889"/>
                  </a:lnTo>
                  <a:lnTo>
                    <a:pt x="1496" y="889"/>
                  </a:lnTo>
                  <a:lnTo>
                    <a:pt x="1502" y="894"/>
                  </a:lnTo>
                  <a:lnTo>
                    <a:pt x="1507" y="902"/>
                  </a:lnTo>
                  <a:lnTo>
                    <a:pt x="1511" y="909"/>
                  </a:lnTo>
                  <a:lnTo>
                    <a:pt x="1513" y="917"/>
                  </a:lnTo>
                  <a:lnTo>
                    <a:pt x="1515" y="926"/>
                  </a:lnTo>
                  <a:lnTo>
                    <a:pt x="1513" y="935"/>
                  </a:lnTo>
                  <a:lnTo>
                    <a:pt x="1509" y="958"/>
                  </a:lnTo>
                  <a:lnTo>
                    <a:pt x="1509" y="958"/>
                  </a:lnTo>
                  <a:lnTo>
                    <a:pt x="1505" y="975"/>
                  </a:lnTo>
                  <a:lnTo>
                    <a:pt x="1498" y="989"/>
                  </a:lnTo>
                  <a:lnTo>
                    <a:pt x="1490" y="1006"/>
                  </a:lnTo>
                  <a:lnTo>
                    <a:pt x="1481" y="1023"/>
                  </a:lnTo>
                  <a:lnTo>
                    <a:pt x="1468" y="1040"/>
                  </a:lnTo>
                  <a:lnTo>
                    <a:pt x="1457" y="1059"/>
                  </a:lnTo>
                  <a:lnTo>
                    <a:pt x="1425" y="1094"/>
                  </a:lnTo>
                  <a:lnTo>
                    <a:pt x="1388" y="1129"/>
                  </a:lnTo>
                  <a:lnTo>
                    <a:pt x="1345" y="1167"/>
                  </a:lnTo>
                  <a:lnTo>
                    <a:pt x="1295" y="1202"/>
                  </a:lnTo>
                  <a:lnTo>
                    <a:pt x="1239" y="1238"/>
                  </a:lnTo>
                  <a:lnTo>
                    <a:pt x="1177" y="1271"/>
                  </a:lnTo>
                  <a:lnTo>
                    <a:pt x="1110" y="1305"/>
                  </a:lnTo>
                  <a:lnTo>
                    <a:pt x="1074" y="1320"/>
                  </a:lnTo>
                  <a:lnTo>
                    <a:pt x="1035" y="1335"/>
                  </a:lnTo>
                  <a:lnTo>
                    <a:pt x="996" y="1350"/>
                  </a:lnTo>
                  <a:lnTo>
                    <a:pt x="957" y="1363"/>
                  </a:lnTo>
                  <a:lnTo>
                    <a:pt x="914" y="1376"/>
                  </a:lnTo>
                  <a:lnTo>
                    <a:pt x="871" y="1387"/>
                  </a:lnTo>
                  <a:lnTo>
                    <a:pt x="826" y="1398"/>
                  </a:lnTo>
                  <a:lnTo>
                    <a:pt x="780" y="1409"/>
                  </a:lnTo>
                  <a:lnTo>
                    <a:pt x="733" y="1417"/>
                  </a:lnTo>
                  <a:lnTo>
                    <a:pt x="683" y="1426"/>
                  </a:lnTo>
                  <a:lnTo>
                    <a:pt x="632" y="1434"/>
                  </a:lnTo>
                  <a:lnTo>
                    <a:pt x="580" y="1439"/>
                  </a:lnTo>
                  <a:lnTo>
                    <a:pt x="580" y="1439"/>
                  </a:lnTo>
                  <a:lnTo>
                    <a:pt x="572" y="1441"/>
                  </a:lnTo>
                  <a:lnTo>
                    <a:pt x="565" y="1443"/>
                  </a:lnTo>
                  <a:lnTo>
                    <a:pt x="558" y="1449"/>
                  </a:lnTo>
                  <a:lnTo>
                    <a:pt x="552" y="1454"/>
                  </a:lnTo>
                  <a:lnTo>
                    <a:pt x="548" y="1462"/>
                  </a:lnTo>
                  <a:lnTo>
                    <a:pt x="544" y="1469"/>
                  </a:lnTo>
                  <a:lnTo>
                    <a:pt x="543" y="1477"/>
                  </a:lnTo>
                  <a:lnTo>
                    <a:pt x="543" y="1486"/>
                  </a:lnTo>
                  <a:lnTo>
                    <a:pt x="543" y="1486"/>
                  </a:lnTo>
                  <a:lnTo>
                    <a:pt x="544" y="1493"/>
                  </a:lnTo>
                  <a:lnTo>
                    <a:pt x="546" y="1501"/>
                  </a:lnTo>
                  <a:lnTo>
                    <a:pt x="552" y="1506"/>
                  </a:lnTo>
                  <a:lnTo>
                    <a:pt x="556" y="1512"/>
                  </a:lnTo>
                  <a:lnTo>
                    <a:pt x="563" y="1518"/>
                  </a:lnTo>
                  <a:lnTo>
                    <a:pt x="569" y="1519"/>
                  </a:lnTo>
                  <a:lnTo>
                    <a:pt x="576" y="1523"/>
                  </a:lnTo>
                  <a:lnTo>
                    <a:pt x="586" y="1523"/>
                  </a:lnTo>
                  <a:lnTo>
                    <a:pt x="586" y="1523"/>
                  </a:lnTo>
                  <a:lnTo>
                    <a:pt x="589" y="1523"/>
                  </a:lnTo>
                  <a:lnTo>
                    <a:pt x="589" y="1523"/>
                  </a:lnTo>
                  <a:lnTo>
                    <a:pt x="668" y="1514"/>
                  </a:lnTo>
                  <a:lnTo>
                    <a:pt x="742" y="1501"/>
                  </a:lnTo>
                  <a:lnTo>
                    <a:pt x="742" y="1501"/>
                  </a:lnTo>
                  <a:lnTo>
                    <a:pt x="725" y="1534"/>
                  </a:lnTo>
                  <a:lnTo>
                    <a:pt x="709" y="1568"/>
                  </a:lnTo>
                  <a:lnTo>
                    <a:pt x="694" y="1600"/>
                  </a:lnTo>
                  <a:lnTo>
                    <a:pt x="681" y="1631"/>
                  </a:lnTo>
                  <a:lnTo>
                    <a:pt x="669" y="1661"/>
                  </a:lnTo>
                  <a:lnTo>
                    <a:pt x="660" y="1691"/>
                  </a:lnTo>
                  <a:lnTo>
                    <a:pt x="643" y="1747"/>
                  </a:lnTo>
                  <a:lnTo>
                    <a:pt x="632" y="1801"/>
                  </a:lnTo>
                  <a:lnTo>
                    <a:pt x="627" y="1852"/>
                  </a:lnTo>
                  <a:lnTo>
                    <a:pt x="623" y="1898"/>
                  </a:lnTo>
                  <a:lnTo>
                    <a:pt x="623" y="1939"/>
                  </a:lnTo>
                  <a:lnTo>
                    <a:pt x="623" y="193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3" name="îś1ídè"/>
            <p:cNvSpPr>
              <a:spLocks/>
            </p:cNvSpPr>
            <p:nvPr/>
          </p:nvSpPr>
          <p:spPr bwMode="auto">
            <a:xfrm>
              <a:off x="1749145" y="2907697"/>
              <a:ext cx="59460" cy="86865"/>
            </a:xfrm>
            <a:custGeom>
              <a:avLst/>
              <a:gdLst>
                <a:gd name="T0" fmla="*/ 15 w 132"/>
                <a:gd name="T1" fmla="*/ 145 h 194"/>
                <a:gd name="T2" fmla="*/ 15 w 132"/>
                <a:gd name="T3" fmla="*/ 145 h 194"/>
                <a:gd name="T4" fmla="*/ 18 w 132"/>
                <a:gd name="T5" fmla="*/ 156 h 194"/>
                <a:gd name="T6" fmla="*/ 24 w 132"/>
                <a:gd name="T7" fmla="*/ 167 h 194"/>
                <a:gd name="T8" fmla="*/ 31 w 132"/>
                <a:gd name="T9" fmla="*/ 177 h 194"/>
                <a:gd name="T10" fmla="*/ 39 w 132"/>
                <a:gd name="T11" fmla="*/ 184 h 194"/>
                <a:gd name="T12" fmla="*/ 48 w 132"/>
                <a:gd name="T13" fmla="*/ 190 h 194"/>
                <a:gd name="T14" fmla="*/ 59 w 132"/>
                <a:gd name="T15" fmla="*/ 194 h 194"/>
                <a:gd name="T16" fmla="*/ 72 w 132"/>
                <a:gd name="T17" fmla="*/ 194 h 194"/>
                <a:gd name="T18" fmla="*/ 84 w 132"/>
                <a:gd name="T19" fmla="*/ 194 h 194"/>
                <a:gd name="T20" fmla="*/ 84 w 132"/>
                <a:gd name="T21" fmla="*/ 194 h 194"/>
                <a:gd name="T22" fmla="*/ 95 w 132"/>
                <a:gd name="T23" fmla="*/ 190 h 194"/>
                <a:gd name="T24" fmla="*/ 106 w 132"/>
                <a:gd name="T25" fmla="*/ 184 h 194"/>
                <a:gd name="T26" fmla="*/ 115 w 132"/>
                <a:gd name="T27" fmla="*/ 177 h 194"/>
                <a:gd name="T28" fmla="*/ 121 w 132"/>
                <a:gd name="T29" fmla="*/ 167 h 194"/>
                <a:gd name="T30" fmla="*/ 127 w 132"/>
                <a:gd name="T31" fmla="*/ 158 h 194"/>
                <a:gd name="T32" fmla="*/ 130 w 132"/>
                <a:gd name="T33" fmla="*/ 147 h 194"/>
                <a:gd name="T34" fmla="*/ 132 w 132"/>
                <a:gd name="T35" fmla="*/ 136 h 194"/>
                <a:gd name="T36" fmla="*/ 130 w 132"/>
                <a:gd name="T37" fmla="*/ 123 h 194"/>
                <a:gd name="T38" fmla="*/ 117 w 132"/>
                <a:gd name="T39" fmla="*/ 48 h 194"/>
                <a:gd name="T40" fmla="*/ 117 w 132"/>
                <a:gd name="T41" fmla="*/ 48 h 194"/>
                <a:gd name="T42" fmla="*/ 113 w 132"/>
                <a:gd name="T43" fmla="*/ 37 h 194"/>
                <a:gd name="T44" fmla="*/ 108 w 132"/>
                <a:gd name="T45" fmla="*/ 26 h 194"/>
                <a:gd name="T46" fmla="*/ 100 w 132"/>
                <a:gd name="T47" fmla="*/ 16 h 194"/>
                <a:gd name="T48" fmla="*/ 93 w 132"/>
                <a:gd name="T49" fmla="*/ 9 h 194"/>
                <a:gd name="T50" fmla="*/ 82 w 132"/>
                <a:gd name="T51" fmla="*/ 3 h 194"/>
                <a:gd name="T52" fmla="*/ 71 w 132"/>
                <a:gd name="T53" fmla="*/ 0 h 194"/>
                <a:gd name="T54" fmla="*/ 59 w 132"/>
                <a:gd name="T55" fmla="*/ 0 h 194"/>
                <a:gd name="T56" fmla="*/ 48 w 132"/>
                <a:gd name="T57" fmla="*/ 0 h 194"/>
                <a:gd name="T58" fmla="*/ 48 w 132"/>
                <a:gd name="T59" fmla="*/ 0 h 194"/>
                <a:gd name="T60" fmla="*/ 35 w 132"/>
                <a:gd name="T61" fmla="*/ 3 h 194"/>
                <a:gd name="T62" fmla="*/ 26 w 132"/>
                <a:gd name="T63" fmla="*/ 9 h 194"/>
                <a:gd name="T64" fmla="*/ 16 w 132"/>
                <a:gd name="T65" fmla="*/ 16 h 194"/>
                <a:gd name="T66" fmla="*/ 9 w 132"/>
                <a:gd name="T67" fmla="*/ 26 h 194"/>
                <a:gd name="T68" fmla="*/ 5 w 132"/>
                <a:gd name="T69" fmla="*/ 35 h 194"/>
                <a:gd name="T70" fmla="*/ 1 w 132"/>
                <a:gd name="T71" fmla="*/ 46 h 194"/>
                <a:gd name="T72" fmla="*/ 0 w 132"/>
                <a:gd name="T73" fmla="*/ 57 h 194"/>
                <a:gd name="T74" fmla="*/ 1 w 132"/>
                <a:gd name="T75" fmla="*/ 70 h 194"/>
                <a:gd name="T76" fmla="*/ 15 w 132"/>
                <a:gd name="T77" fmla="*/ 145 h 1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32" h="194">
                  <a:moveTo>
                    <a:pt x="15" y="145"/>
                  </a:moveTo>
                  <a:lnTo>
                    <a:pt x="15" y="145"/>
                  </a:lnTo>
                  <a:lnTo>
                    <a:pt x="18" y="156"/>
                  </a:lnTo>
                  <a:lnTo>
                    <a:pt x="24" y="167"/>
                  </a:lnTo>
                  <a:lnTo>
                    <a:pt x="31" y="177"/>
                  </a:lnTo>
                  <a:lnTo>
                    <a:pt x="39" y="184"/>
                  </a:lnTo>
                  <a:lnTo>
                    <a:pt x="48" y="190"/>
                  </a:lnTo>
                  <a:lnTo>
                    <a:pt x="59" y="194"/>
                  </a:lnTo>
                  <a:lnTo>
                    <a:pt x="72" y="194"/>
                  </a:lnTo>
                  <a:lnTo>
                    <a:pt x="84" y="194"/>
                  </a:lnTo>
                  <a:lnTo>
                    <a:pt x="84" y="194"/>
                  </a:lnTo>
                  <a:lnTo>
                    <a:pt x="95" y="190"/>
                  </a:lnTo>
                  <a:lnTo>
                    <a:pt x="106" y="184"/>
                  </a:lnTo>
                  <a:lnTo>
                    <a:pt x="115" y="177"/>
                  </a:lnTo>
                  <a:lnTo>
                    <a:pt x="121" y="167"/>
                  </a:lnTo>
                  <a:lnTo>
                    <a:pt x="127" y="158"/>
                  </a:lnTo>
                  <a:lnTo>
                    <a:pt x="130" y="147"/>
                  </a:lnTo>
                  <a:lnTo>
                    <a:pt x="132" y="136"/>
                  </a:lnTo>
                  <a:lnTo>
                    <a:pt x="130" y="123"/>
                  </a:lnTo>
                  <a:lnTo>
                    <a:pt x="117" y="48"/>
                  </a:lnTo>
                  <a:lnTo>
                    <a:pt x="117" y="48"/>
                  </a:lnTo>
                  <a:lnTo>
                    <a:pt x="113" y="37"/>
                  </a:lnTo>
                  <a:lnTo>
                    <a:pt x="108" y="26"/>
                  </a:lnTo>
                  <a:lnTo>
                    <a:pt x="100" y="16"/>
                  </a:lnTo>
                  <a:lnTo>
                    <a:pt x="93" y="9"/>
                  </a:lnTo>
                  <a:lnTo>
                    <a:pt x="82" y="3"/>
                  </a:lnTo>
                  <a:lnTo>
                    <a:pt x="71" y="0"/>
                  </a:lnTo>
                  <a:lnTo>
                    <a:pt x="59" y="0"/>
                  </a:lnTo>
                  <a:lnTo>
                    <a:pt x="48" y="0"/>
                  </a:lnTo>
                  <a:lnTo>
                    <a:pt x="48" y="0"/>
                  </a:lnTo>
                  <a:lnTo>
                    <a:pt x="35" y="3"/>
                  </a:lnTo>
                  <a:lnTo>
                    <a:pt x="26" y="9"/>
                  </a:lnTo>
                  <a:lnTo>
                    <a:pt x="16" y="16"/>
                  </a:lnTo>
                  <a:lnTo>
                    <a:pt x="9" y="26"/>
                  </a:lnTo>
                  <a:lnTo>
                    <a:pt x="5" y="35"/>
                  </a:lnTo>
                  <a:lnTo>
                    <a:pt x="1" y="46"/>
                  </a:lnTo>
                  <a:lnTo>
                    <a:pt x="0" y="57"/>
                  </a:lnTo>
                  <a:lnTo>
                    <a:pt x="1" y="70"/>
                  </a:lnTo>
                  <a:lnTo>
                    <a:pt x="15" y="145"/>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34" name="ïŝḻíḓe"/>
            <p:cNvSpPr>
              <a:spLocks/>
            </p:cNvSpPr>
            <p:nvPr/>
          </p:nvSpPr>
          <p:spPr bwMode="auto">
            <a:xfrm>
              <a:off x="1554548" y="2961428"/>
              <a:ext cx="60361" cy="87760"/>
            </a:xfrm>
            <a:custGeom>
              <a:avLst/>
              <a:gdLst>
                <a:gd name="T0" fmla="*/ 15 w 132"/>
                <a:gd name="T1" fmla="*/ 146 h 196"/>
                <a:gd name="T2" fmla="*/ 15 w 132"/>
                <a:gd name="T3" fmla="*/ 146 h 196"/>
                <a:gd name="T4" fmla="*/ 18 w 132"/>
                <a:gd name="T5" fmla="*/ 157 h 196"/>
                <a:gd name="T6" fmla="*/ 24 w 132"/>
                <a:gd name="T7" fmla="*/ 168 h 196"/>
                <a:gd name="T8" fmla="*/ 31 w 132"/>
                <a:gd name="T9" fmla="*/ 177 h 196"/>
                <a:gd name="T10" fmla="*/ 39 w 132"/>
                <a:gd name="T11" fmla="*/ 185 h 196"/>
                <a:gd name="T12" fmla="*/ 50 w 132"/>
                <a:gd name="T13" fmla="*/ 190 h 196"/>
                <a:gd name="T14" fmla="*/ 59 w 132"/>
                <a:gd name="T15" fmla="*/ 194 h 196"/>
                <a:gd name="T16" fmla="*/ 72 w 132"/>
                <a:gd name="T17" fmla="*/ 196 h 196"/>
                <a:gd name="T18" fmla="*/ 84 w 132"/>
                <a:gd name="T19" fmla="*/ 194 h 196"/>
                <a:gd name="T20" fmla="*/ 84 w 132"/>
                <a:gd name="T21" fmla="*/ 194 h 196"/>
                <a:gd name="T22" fmla="*/ 97 w 132"/>
                <a:gd name="T23" fmla="*/ 190 h 196"/>
                <a:gd name="T24" fmla="*/ 106 w 132"/>
                <a:gd name="T25" fmla="*/ 185 h 196"/>
                <a:gd name="T26" fmla="*/ 115 w 132"/>
                <a:gd name="T27" fmla="*/ 177 h 196"/>
                <a:gd name="T28" fmla="*/ 123 w 132"/>
                <a:gd name="T29" fmla="*/ 168 h 196"/>
                <a:gd name="T30" fmla="*/ 126 w 132"/>
                <a:gd name="T31" fmla="*/ 159 h 196"/>
                <a:gd name="T32" fmla="*/ 130 w 132"/>
                <a:gd name="T33" fmla="*/ 147 h 196"/>
                <a:gd name="T34" fmla="*/ 132 w 132"/>
                <a:gd name="T35" fmla="*/ 136 h 196"/>
                <a:gd name="T36" fmla="*/ 130 w 132"/>
                <a:gd name="T37" fmla="*/ 123 h 196"/>
                <a:gd name="T38" fmla="*/ 117 w 132"/>
                <a:gd name="T39" fmla="*/ 50 h 196"/>
                <a:gd name="T40" fmla="*/ 117 w 132"/>
                <a:gd name="T41" fmla="*/ 50 h 196"/>
                <a:gd name="T42" fmla="*/ 113 w 132"/>
                <a:gd name="T43" fmla="*/ 37 h 196"/>
                <a:gd name="T44" fmla="*/ 108 w 132"/>
                <a:gd name="T45" fmla="*/ 28 h 196"/>
                <a:gd name="T46" fmla="*/ 100 w 132"/>
                <a:gd name="T47" fmla="*/ 19 h 196"/>
                <a:gd name="T48" fmla="*/ 93 w 132"/>
                <a:gd name="T49" fmla="*/ 11 h 196"/>
                <a:gd name="T50" fmla="*/ 82 w 132"/>
                <a:gd name="T51" fmla="*/ 6 h 196"/>
                <a:gd name="T52" fmla="*/ 72 w 132"/>
                <a:gd name="T53" fmla="*/ 2 h 196"/>
                <a:gd name="T54" fmla="*/ 59 w 132"/>
                <a:gd name="T55" fmla="*/ 0 h 196"/>
                <a:gd name="T56" fmla="*/ 48 w 132"/>
                <a:gd name="T57" fmla="*/ 0 h 196"/>
                <a:gd name="T58" fmla="*/ 48 w 132"/>
                <a:gd name="T59" fmla="*/ 0 h 196"/>
                <a:gd name="T60" fmla="*/ 37 w 132"/>
                <a:gd name="T61" fmla="*/ 4 h 196"/>
                <a:gd name="T62" fmla="*/ 26 w 132"/>
                <a:gd name="T63" fmla="*/ 9 h 196"/>
                <a:gd name="T64" fmla="*/ 16 w 132"/>
                <a:gd name="T65" fmla="*/ 17 h 196"/>
                <a:gd name="T66" fmla="*/ 11 w 132"/>
                <a:gd name="T67" fmla="*/ 26 h 196"/>
                <a:gd name="T68" fmla="*/ 5 w 132"/>
                <a:gd name="T69" fmla="*/ 35 h 196"/>
                <a:gd name="T70" fmla="*/ 1 w 132"/>
                <a:gd name="T71" fmla="*/ 47 h 196"/>
                <a:gd name="T72" fmla="*/ 0 w 132"/>
                <a:gd name="T73" fmla="*/ 60 h 196"/>
                <a:gd name="T74" fmla="*/ 1 w 132"/>
                <a:gd name="T75" fmla="*/ 71 h 196"/>
                <a:gd name="T76" fmla="*/ 15 w 132"/>
                <a:gd name="T77" fmla="*/ 146 h 1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32" h="196">
                  <a:moveTo>
                    <a:pt x="15" y="146"/>
                  </a:moveTo>
                  <a:lnTo>
                    <a:pt x="15" y="146"/>
                  </a:lnTo>
                  <a:lnTo>
                    <a:pt x="18" y="157"/>
                  </a:lnTo>
                  <a:lnTo>
                    <a:pt x="24" y="168"/>
                  </a:lnTo>
                  <a:lnTo>
                    <a:pt x="31" y="177"/>
                  </a:lnTo>
                  <a:lnTo>
                    <a:pt x="39" y="185"/>
                  </a:lnTo>
                  <a:lnTo>
                    <a:pt x="50" y="190"/>
                  </a:lnTo>
                  <a:lnTo>
                    <a:pt x="59" y="194"/>
                  </a:lnTo>
                  <a:lnTo>
                    <a:pt x="72" y="196"/>
                  </a:lnTo>
                  <a:lnTo>
                    <a:pt x="84" y="194"/>
                  </a:lnTo>
                  <a:lnTo>
                    <a:pt x="84" y="194"/>
                  </a:lnTo>
                  <a:lnTo>
                    <a:pt x="97" y="190"/>
                  </a:lnTo>
                  <a:lnTo>
                    <a:pt x="106" y="185"/>
                  </a:lnTo>
                  <a:lnTo>
                    <a:pt x="115" y="177"/>
                  </a:lnTo>
                  <a:lnTo>
                    <a:pt x="123" y="168"/>
                  </a:lnTo>
                  <a:lnTo>
                    <a:pt x="126" y="159"/>
                  </a:lnTo>
                  <a:lnTo>
                    <a:pt x="130" y="147"/>
                  </a:lnTo>
                  <a:lnTo>
                    <a:pt x="132" y="136"/>
                  </a:lnTo>
                  <a:lnTo>
                    <a:pt x="130" y="123"/>
                  </a:lnTo>
                  <a:lnTo>
                    <a:pt x="117" y="50"/>
                  </a:lnTo>
                  <a:lnTo>
                    <a:pt x="117" y="50"/>
                  </a:lnTo>
                  <a:lnTo>
                    <a:pt x="113" y="37"/>
                  </a:lnTo>
                  <a:lnTo>
                    <a:pt x="108" y="28"/>
                  </a:lnTo>
                  <a:lnTo>
                    <a:pt x="100" y="19"/>
                  </a:lnTo>
                  <a:lnTo>
                    <a:pt x="93" y="11"/>
                  </a:lnTo>
                  <a:lnTo>
                    <a:pt x="82" y="6"/>
                  </a:lnTo>
                  <a:lnTo>
                    <a:pt x="72" y="2"/>
                  </a:lnTo>
                  <a:lnTo>
                    <a:pt x="59" y="0"/>
                  </a:lnTo>
                  <a:lnTo>
                    <a:pt x="48" y="0"/>
                  </a:lnTo>
                  <a:lnTo>
                    <a:pt x="48" y="0"/>
                  </a:lnTo>
                  <a:lnTo>
                    <a:pt x="37" y="4"/>
                  </a:lnTo>
                  <a:lnTo>
                    <a:pt x="26" y="9"/>
                  </a:lnTo>
                  <a:lnTo>
                    <a:pt x="16" y="17"/>
                  </a:lnTo>
                  <a:lnTo>
                    <a:pt x="11" y="26"/>
                  </a:lnTo>
                  <a:lnTo>
                    <a:pt x="5" y="35"/>
                  </a:lnTo>
                  <a:lnTo>
                    <a:pt x="1" y="47"/>
                  </a:lnTo>
                  <a:lnTo>
                    <a:pt x="0" y="60"/>
                  </a:lnTo>
                  <a:lnTo>
                    <a:pt x="1" y="71"/>
                  </a:lnTo>
                  <a:lnTo>
                    <a:pt x="15" y="146"/>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4" name="isļîḑê"/>
            <p:cNvSpPr>
              <a:spLocks/>
            </p:cNvSpPr>
            <p:nvPr/>
          </p:nvSpPr>
          <p:spPr bwMode="auto">
            <a:xfrm>
              <a:off x="821788" y="2355726"/>
              <a:ext cx="501861" cy="430953"/>
            </a:xfrm>
            <a:custGeom>
              <a:avLst/>
              <a:gdLst>
                <a:gd name="T0" fmla="*/ 729 w 742"/>
                <a:gd name="T1" fmla="*/ 232 h 641"/>
                <a:gd name="T2" fmla="*/ 720 w 742"/>
                <a:gd name="T3" fmla="*/ 205 h 641"/>
                <a:gd name="T4" fmla="*/ 709 w 742"/>
                <a:gd name="T5" fmla="*/ 180 h 641"/>
                <a:gd name="T6" fmla="*/ 678 w 742"/>
                <a:gd name="T7" fmla="*/ 134 h 641"/>
                <a:gd name="T8" fmla="*/ 641 w 742"/>
                <a:gd name="T9" fmla="*/ 94 h 641"/>
                <a:gd name="T10" fmla="*/ 595 w 742"/>
                <a:gd name="T11" fmla="*/ 63 h 641"/>
                <a:gd name="T12" fmla="*/ 545 w 742"/>
                <a:gd name="T13" fmla="*/ 37 h 641"/>
                <a:gd name="T14" fmla="*/ 492 w 742"/>
                <a:gd name="T15" fmla="*/ 19 h 641"/>
                <a:gd name="T16" fmla="*/ 437 w 742"/>
                <a:gd name="T17" fmla="*/ 6 h 641"/>
                <a:gd name="T18" fmla="*/ 383 w 742"/>
                <a:gd name="T19" fmla="*/ 0 h 641"/>
                <a:gd name="T20" fmla="*/ 364 w 742"/>
                <a:gd name="T21" fmla="*/ 0 h 641"/>
                <a:gd name="T22" fmla="*/ 327 w 742"/>
                <a:gd name="T23" fmla="*/ 1 h 641"/>
                <a:gd name="T24" fmla="*/ 272 w 742"/>
                <a:gd name="T25" fmla="*/ 9 h 641"/>
                <a:gd name="T26" fmla="*/ 205 w 742"/>
                <a:gd name="T27" fmla="*/ 27 h 641"/>
                <a:gd name="T28" fmla="*/ 146 w 742"/>
                <a:gd name="T29" fmla="*/ 56 h 641"/>
                <a:gd name="T30" fmla="*/ 106 w 742"/>
                <a:gd name="T31" fmla="*/ 84 h 641"/>
                <a:gd name="T32" fmla="*/ 82 w 742"/>
                <a:gd name="T33" fmla="*/ 104 h 641"/>
                <a:gd name="T34" fmla="*/ 61 w 742"/>
                <a:gd name="T35" fmla="*/ 127 h 641"/>
                <a:gd name="T36" fmla="*/ 42 w 742"/>
                <a:gd name="T37" fmla="*/ 151 h 641"/>
                <a:gd name="T38" fmla="*/ 28 w 742"/>
                <a:gd name="T39" fmla="*/ 178 h 641"/>
                <a:gd name="T40" fmla="*/ 15 w 742"/>
                <a:gd name="T41" fmla="*/ 205 h 641"/>
                <a:gd name="T42" fmla="*/ 6 w 742"/>
                <a:gd name="T43" fmla="*/ 233 h 641"/>
                <a:gd name="T44" fmla="*/ 1 w 742"/>
                <a:gd name="T45" fmla="*/ 263 h 641"/>
                <a:gd name="T46" fmla="*/ 0 w 742"/>
                <a:gd name="T47" fmla="*/ 278 h 641"/>
                <a:gd name="T48" fmla="*/ 3 w 742"/>
                <a:gd name="T49" fmla="*/ 333 h 641"/>
                <a:gd name="T50" fmla="*/ 15 w 742"/>
                <a:gd name="T51" fmla="*/ 381 h 641"/>
                <a:gd name="T52" fmla="*/ 36 w 742"/>
                <a:gd name="T53" fmla="*/ 425 h 641"/>
                <a:gd name="T54" fmla="*/ 65 w 742"/>
                <a:gd name="T55" fmla="*/ 463 h 641"/>
                <a:gd name="T56" fmla="*/ 100 w 742"/>
                <a:gd name="T57" fmla="*/ 495 h 641"/>
                <a:gd name="T58" fmla="*/ 139 w 742"/>
                <a:gd name="T59" fmla="*/ 523 h 641"/>
                <a:gd name="T60" fmla="*/ 182 w 742"/>
                <a:gd name="T61" fmla="*/ 545 h 641"/>
                <a:gd name="T62" fmla="*/ 225 w 742"/>
                <a:gd name="T63" fmla="*/ 564 h 641"/>
                <a:gd name="T64" fmla="*/ 244 w 742"/>
                <a:gd name="T65" fmla="*/ 570 h 641"/>
                <a:gd name="T66" fmla="*/ 283 w 742"/>
                <a:gd name="T67" fmla="*/ 577 h 641"/>
                <a:gd name="T68" fmla="*/ 323 w 742"/>
                <a:gd name="T69" fmla="*/ 582 h 641"/>
                <a:gd name="T70" fmla="*/ 384 w 742"/>
                <a:gd name="T71" fmla="*/ 584 h 641"/>
                <a:gd name="T72" fmla="*/ 462 w 742"/>
                <a:gd name="T73" fmla="*/ 576 h 641"/>
                <a:gd name="T74" fmla="*/ 528 w 742"/>
                <a:gd name="T75" fmla="*/ 563 h 641"/>
                <a:gd name="T76" fmla="*/ 560 w 742"/>
                <a:gd name="T77" fmla="*/ 587 h 641"/>
                <a:gd name="T78" fmla="*/ 593 w 742"/>
                <a:gd name="T79" fmla="*/ 608 h 641"/>
                <a:gd name="T80" fmla="*/ 631 w 742"/>
                <a:gd name="T81" fmla="*/ 626 h 641"/>
                <a:gd name="T82" fmla="*/ 681 w 742"/>
                <a:gd name="T83" fmla="*/ 641 h 641"/>
                <a:gd name="T84" fmla="*/ 661 w 742"/>
                <a:gd name="T85" fmla="*/ 591 h 641"/>
                <a:gd name="T86" fmla="*/ 652 w 742"/>
                <a:gd name="T87" fmla="*/ 561 h 641"/>
                <a:gd name="T88" fmla="*/ 651 w 742"/>
                <a:gd name="T89" fmla="*/ 544 h 641"/>
                <a:gd name="T90" fmla="*/ 653 w 742"/>
                <a:gd name="T91" fmla="*/ 526 h 641"/>
                <a:gd name="T92" fmla="*/ 661 w 742"/>
                <a:gd name="T93" fmla="*/ 508 h 641"/>
                <a:gd name="T94" fmla="*/ 683 w 742"/>
                <a:gd name="T95" fmla="*/ 474 h 641"/>
                <a:gd name="T96" fmla="*/ 694 w 742"/>
                <a:gd name="T97" fmla="*/ 458 h 641"/>
                <a:gd name="T98" fmla="*/ 713 w 742"/>
                <a:gd name="T99" fmla="*/ 427 h 641"/>
                <a:gd name="T100" fmla="*/ 727 w 742"/>
                <a:gd name="T101" fmla="*/ 396 h 641"/>
                <a:gd name="T102" fmla="*/ 735 w 742"/>
                <a:gd name="T103" fmla="*/ 366 h 641"/>
                <a:gd name="T104" fmla="*/ 740 w 742"/>
                <a:gd name="T105" fmla="*/ 337 h 641"/>
                <a:gd name="T106" fmla="*/ 742 w 742"/>
                <a:gd name="T107" fmla="*/ 307 h 641"/>
                <a:gd name="T108" fmla="*/ 737 w 742"/>
                <a:gd name="T109" fmla="*/ 262 h 641"/>
                <a:gd name="T110" fmla="*/ 729 w 742"/>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2" h="641">
                  <a:moveTo>
                    <a:pt x="729" y="232"/>
                  </a:moveTo>
                  <a:lnTo>
                    <a:pt x="729" y="232"/>
                  </a:lnTo>
                  <a:lnTo>
                    <a:pt x="725" y="219"/>
                  </a:lnTo>
                  <a:lnTo>
                    <a:pt x="720" y="205"/>
                  </a:lnTo>
                  <a:lnTo>
                    <a:pt x="715" y="192"/>
                  </a:lnTo>
                  <a:lnTo>
                    <a:pt x="709" y="180"/>
                  </a:lnTo>
                  <a:lnTo>
                    <a:pt x="696" y="155"/>
                  </a:lnTo>
                  <a:lnTo>
                    <a:pt x="678" y="134"/>
                  </a:lnTo>
                  <a:lnTo>
                    <a:pt x="661" y="113"/>
                  </a:lnTo>
                  <a:lnTo>
                    <a:pt x="641" y="94"/>
                  </a:lnTo>
                  <a:lnTo>
                    <a:pt x="619" y="78"/>
                  </a:lnTo>
                  <a:lnTo>
                    <a:pt x="595" y="63"/>
                  </a:lnTo>
                  <a:lnTo>
                    <a:pt x="571" y="50"/>
                  </a:lnTo>
                  <a:lnTo>
                    <a:pt x="545" y="37"/>
                  </a:lnTo>
                  <a:lnTo>
                    <a:pt x="519" y="27"/>
                  </a:lnTo>
                  <a:lnTo>
                    <a:pt x="492" y="19"/>
                  </a:lnTo>
                  <a:lnTo>
                    <a:pt x="465" y="11"/>
                  </a:lnTo>
                  <a:lnTo>
                    <a:pt x="437" y="6"/>
                  </a:lnTo>
                  <a:lnTo>
                    <a:pt x="410" y="2"/>
                  </a:lnTo>
                  <a:lnTo>
                    <a:pt x="383" y="0"/>
                  </a:lnTo>
                  <a:lnTo>
                    <a:pt x="383" y="0"/>
                  </a:lnTo>
                  <a:lnTo>
                    <a:pt x="364" y="0"/>
                  </a:lnTo>
                  <a:lnTo>
                    <a:pt x="345" y="0"/>
                  </a:lnTo>
                  <a:lnTo>
                    <a:pt x="327" y="1"/>
                  </a:lnTo>
                  <a:lnTo>
                    <a:pt x="308" y="2"/>
                  </a:lnTo>
                  <a:lnTo>
                    <a:pt x="272" y="9"/>
                  </a:lnTo>
                  <a:lnTo>
                    <a:pt x="239" y="16"/>
                  </a:lnTo>
                  <a:lnTo>
                    <a:pt x="205" y="27"/>
                  </a:lnTo>
                  <a:lnTo>
                    <a:pt x="174" y="41"/>
                  </a:lnTo>
                  <a:lnTo>
                    <a:pt x="146" y="56"/>
                  </a:lnTo>
                  <a:lnTo>
                    <a:pt x="118" y="75"/>
                  </a:lnTo>
                  <a:lnTo>
                    <a:pt x="106" y="84"/>
                  </a:lnTo>
                  <a:lnTo>
                    <a:pt x="93" y="94"/>
                  </a:lnTo>
                  <a:lnTo>
                    <a:pt x="82" y="104"/>
                  </a:lnTo>
                  <a:lnTo>
                    <a:pt x="71" y="115"/>
                  </a:lnTo>
                  <a:lnTo>
                    <a:pt x="61" y="127"/>
                  </a:lnTo>
                  <a:lnTo>
                    <a:pt x="51" y="139"/>
                  </a:lnTo>
                  <a:lnTo>
                    <a:pt x="42" y="151"/>
                  </a:lnTo>
                  <a:lnTo>
                    <a:pt x="35" y="164"/>
                  </a:lnTo>
                  <a:lnTo>
                    <a:pt x="28" y="178"/>
                  </a:lnTo>
                  <a:lnTo>
                    <a:pt x="21" y="191"/>
                  </a:lnTo>
                  <a:lnTo>
                    <a:pt x="15" y="205"/>
                  </a:lnTo>
                  <a:lnTo>
                    <a:pt x="10" y="219"/>
                  </a:lnTo>
                  <a:lnTo>
                    <a:pt x="6" y="233"/>
                  </a:lnTo>
                  <a:lnTo>
                    <a:pt x="3" y="248"/>
                  </a:lnTo>
                  <a:lnTo>
                    <a:pt x="1" y="263"/>
                  </a:lnTo>
                  <a:lnTo>
                    <a:pt x="0" y="278"/>
                  </a:lnTo>
                  <a:lnTo>
                    <a:pt x="0" y="278"/>
                  </a:lnTo>
                  <a:lnTo>
                    <a:pt x="0" y="305"/>
                  </a:lnTo>
                  <a:lnTo>
                    <a:pt x="3" y="333"/>
                  </a:lnTo>
                  <a:lnTo>
                    <a:pt x="8" y="358"/>
                  </a:lnTo>
                  <a:lnTo>
                    <a:pt x="15" y="381"/>
                  </a:lnTo>
                  <a:lnTo>
                    <a:pt x="25" y="404"/>
                  </a:lnTo>
                  <a:lnTo>
                    <a:pt x="36" y="425"/>
                  </a:lnTo>
                  <a:lnTo>
                    <a:pt x="50" y="445"/>
                  </a:lnTo>
                  <a:lnTo>
                    <a:pt x="65" y="463"/>
                  </a:lnTo>
                  <a:lnTo>
                    <a:pt x="82" y="479"/>
                  </a:lnTo>
                  <a:lnTo>
                    <a:pt x="100" y="495"/>
                  </a:lnTo>
                  <a:lnTo>
                    <a:pt x="119" y="510"/>
                  </a:lnTo>
                  <a:lnTo>
                    <a:pt x="139" y="523"/>
                  </a:lnTo>
                  <a:lnTo>
                    <a:pt x="160" y="535"/>
                  </a:lnTo>
                  <a:lnTo>
                    <a:pt x="182" y="545"/>
                  </a:lnTo>
                  <a:lnTo>
                    <a:pt x="203" y="555"/>
                  </a:lnTo>
                  <a:lnTo>
                    <a:pt x="225" y="564"/>
                  </a:lnTo>
                  <a:lnTo>
                    <a:pt x="225" y="564"/>
                  </a:lnTo>
                  <a:lnTo>
                    <a:pt x="244" y="570"/>
                  </a:lnTo>
                  <a:lnTo>
                    <a:pt x="263" y="574"/>
                  </a:lnTo>
                  <a:lnTo>
                    <a:pt x="283" y="577"/>
                  </a:lnTo>
                  <a:lnTo>
                    <a:pt x="303" y="581"/>
                  </a:lnTo>
                  <a:lnTo>
                    <a:pt x="323" y="582"/>
                  </a:lnTo>
                  <a:lnTo>
                    <a:pt x="344" y="584"/>
                  </a:lnTo>
                  <a:lnTo>
                    <a:pt x="384" y="584"/>
                  </a:lnTo>
                  <a:lnTo>
                    <a:pt x="424" y="581"/>
                  </a:lnTo>
                  <a:lnTo>
                    <a:pt x="462" y="576"/>
                  </a:lnTo>
                  <a:lnTo>
                    <a:pt x="497" y="570"/>
                  </a:lnTo>
                  <a:lnTo>
                    <a:pt x="528" y="563"/>
                  </a:lnTo>
                  <a:lnTo>
                    <a:pt x="528" y="563"/>
                  </a:lnTo>
                  <a:lnTo>
                    <a:pt x="560" y="587"/>
                  </a:lnTo>
                  <a:lnTo>
                    <a:pt x="576" y="597"/>
                  </a:lnTo>
                  <a:lnTo>
                    <a:pt x="593" y="608"/>
                  </a:lnTo>
                  <a:lnTo>
                    <a:pt x="611" y="617"/>
                  </a:lnTo>
                  <a:lnTo>
                    <a:pt x="631" y="626"/>
                  </a:lnTo>
                  <a:lnTo>
                    <a:pt x="653" y="635"/>
                  </a:lnTo>
                  <a:lnTo>
                    <a:pt x="681" y="641"/>
                  </a:lnTo>
                  <a:lnTo>
                    <a:pt x="681" y="641"/>
                  </a:lnTo>
                  <a:lnTo>
                    <a:pt x="661" y="591"/>
                  </a:lnTo>
                  <a:lnTo>
                    <a:pt x="655" y="571"/>
                  </a:lnTo>
                  <a:lnTo>
                    <a:pt x="652" y="561"/>
                  </a:lnTo>
                  <a:lnTo>
                    <a:pt x="651" y="553"/>
                  </a:lnTo>
                  <a:lnTo>
                    <a:pt x="651" y="544"/>
                  </a:lnTo>
                  <a:lnTo>
                    <a:pt x="652" y="535"/>
                  </a:lnTo>
                  <a:lnTo>
                    <a:pt x="653" y="526"/>
                  </a:lnTo>
                  <a:lnTo>
                    <a:pt x="657" y="518"/>
                  </a:lnTo>
                  <a:lnTo>
                    <a:pt x="661" y="508"/>
                  </a:lnTo>
                  <a:lnTo>
                    <a:pt x="667" y="498"/>
                  </a:lnTo>
                  <a:lnTo>
                    <a:pt x="683" y="474"/>
                  </a:lnTo>
                  <a:lnTo>
                    <a:pt x="683" y="474"/>
                  </a:lnTo>
                  <a:lnTo>
                    <a:pt x="694" y="458"/>
                  </a:lnTo>
                  <a:lnTo>
                    <a:pt x="704" y="442"/>
                  </a:lnTo>
                  <a:lnTo>
                    <a:pt x="713" y="427"/>
                  </a:lnTo>
                  <a:lnTo>
                    <a:pt x="720" y="411"/>
                  </a:lnTo>
                  <a:lnTo>
                    <a:pt x="727" y="396"/>
                  </a:lnTo>
                  <a:lnTo>
                    <a:pt x="732" y="381"/>
                  </a:lnTo>
                  <a:lnTo>
                    <a:pt x="735" y="366"/>
                  </a:lnTo>
                  <a:lnTo>
                    <a:pt x="738" y="351"/>
                  </a:lnTo>
                  <a:lnTo>
                    <a:pt x="740" y="337"/>
                  </a:lnTo>
                  <a:lnTo>
                    <a:pt x="742" y="322"/>
                  </a:lnTo>
                  <a:lnTo>
                    <a:pt x="742" y="307"/>
                  </a:lnTo>
                  <a:lnTo>
                    <a:pt x="740" y="292"/>
                  </a:lnTo>
                  <a:lnTo>
                    <a:pt x="737" y="262"/>
                  </a:lnTo>
                  <a:lnTo>
                    <a:pt x="729" y="232"/>
                  </a:lnTo>
                  <a:lnTo>
                    <a:pt x="729" y="232"/>
                  </a:lnTo>
                  <a:close/>
                </a:path>
              </a:pathLst>
            </a:custGeom>
            <a:solidFill>
              <a:srgbClr val="FFC000">
                <a:alpha val="56000"/>
              </a:srgbClr>
            </a:solidFill>
            <a:ln>
              <a:noFill/>
            </a:ln>
            <a:extLst/>
          </p:spPr>
          <p:txBody>
            <a:bodyPr anchor="ctr"/>
            <a:lstStyle/>
            <a:p>
              <a:pPr algn="ctr"/>
              <a:endParaRPr/>
            </a:p>
          </p:txBody>
        </p:sp>
        <p:sp>
          <p:nvSpPr>
            <p:cNvPr id="45" name="îṥḻíḑê"/>
            <p:cNvSpPr>
              <a:spLocks/>
            </p:cNvSpPr>
            <p:nvPr/>
          </p:nvSpPr>
          <p:spPr bwMode="auto">
            <a:xfrm>
              <a:off x="1043635" y="2646823"/>
              <a:ext cx="60196" cy="59836"/>
            </a:xfrm>
            <a:custGeom>
              <a:avLst/>
              <a:gdLst>
                <a:gd name="T0" fmla="*/ 76 w 89"/>
                <a:gd name="T1" fmla="*/ 76 h 89"/>
                <a:gd name="T2" fmla="*/ 76 w 89"/>
                <a:gd name="T3" fmla="*/ 76 h 89"/>
                <a:gd name="T4" fmla="*/ 70 w 89"/>
                <a:gd name="T5" fmla="*/ 81 h 89"/>
                <a:gd name="T6" fmla="*/ 62 w 89"/>
                <a:gd name="T7" fmla="*/ 85 h 89"/>
                <a:gd name="T8" fmla="*/ 55 w 89"/>
                <a:gd name="T9" fmla="*/ 87 h 89"/>
                <a:gd name="T10" fmla="*/ 46 w 89"/>
                <a:gd name="T11" fmla="*/ 89 h 89"/>
                <a:gd name="T12" fmla="*/ 46 w 89"/>
                <a:gd name="T13" fmla="*/ 89 h 89"/>
                <a:gd name="T14" fmla="*/ 37 w 89"/>
                <a:gd name="T15" fmla="*/ 87 h 89"/>
                <a:gd name="T16" fmla="*/ 29 w 89"/>
                <a:gd name="T17" fmla="*/ 86 h 89"/>
                <a:gd name="T18" fmla="*/ 21 w 89"/>
                <a:gd name="T19" fmla="*/ 82 h 89"/>
                <a:gd name="T20" fmla="*/ 14 w 89"/>
                <a:gd name="T21" fmla="*/ 77 h 89"/>
                <a:gd name="T22" fmla="*/ 14 w 89"/>
                <a:gd name="T23" fmla="*/ 77 h 89"/>
                <a:gd name="T24" fmla="*/ 9 w 89"/>
                <a:gd name="T25" fmla="*/ 71 h 89"/>
                <a:gd name="T26" fmla="*/ 4 w 89"/>
                <a:gd name="T27" fmla="*/ 64 h 89"/>
                <a:gd name="T28" fmla="*/ 1 w 89"/>
                <a:gd name="T29" fmla="*/ 55 h 89"/>
                <a:gd name="T30" fmla="*/ 0 w 89"/>
                <a:gd name="T31" fmla="*/ 45 h 89"/>
                <a:gd name="T32" fmla="*/ 0 w 89"/>
                <a:gd name="T33" fmla="*/ 45 h 89"/>
                <a:gd name="T34" fmla="*/ 1 w 89"/>
                <a:gd name="T35" fmla="*/ 36 h 89"/>
                <a:gd name="T36" fmla="*/ 4 w 89"/>
                <a:gd name="T37" fmla="*/ 28 h 89"/>
                <a:gd name="T38" fmla="*/ 8 w 89"/>
                <a:gd name="T39" fmla="*/ 20 h 89"/>
                <a:gd name="T40" fmla="*/ 12 w 89"/>
                <a:gd name="T41" fmla="*/ 13 h 89"/>
                <a:gd name="T42" fmla="*/ 12 w 89"/>
                <a:gd name="T43" fmla="*/ 13 h 89"/>
                <a:gd name="T44" fmla="*/ 20 w 89"/>
                <a:gd name="T45" fmla="*/ 8 h 89"/>
                <a:gd name="T46" fmla="*/ 27 w 89"/>
                <a:gd name="T47" fmla="*/ 4 h 89"/>
                <a:gd name="T48" fmla="*/ 36 w 89"/>
                <a:gd name="T49" fmla="*/ 2 h 89"/>
                <a:gd name="T50" fmla="*/ 45 w 89"/>
                <a:gd name="T51" fmla="*/ 0 h 89"/>
                <a:gd name="T52" fmla="*/ 45 w 89"/>
                <a:gd name="T53" fmla="*/ 0 h 89"/>
                <a:gd name="T54" fmla="*/ 53 w 89"/>
                <a:gd name="T55" fmla="*/ 0 h 89"/>
                <a:gd name="T56" fmla="*/ 62 w 89"/>
                <a:gd name="T57" fmla="*/ 3 h 89"/>
                <a:gd name="T58" fmla="*/ 70 w 89"/>
                <a:gd name="T59" fmla="*/ 7 h 89"/>
                <a:gd name="T60" fmla="*/ 76 w 89"/>
                <a:gd name="T61" fmla="*/ 13 h 89"/>
                <a:gd name="T62" fmla="*/ 76 w 89"/>
                <a:gd name="T63" fmla="*/ 13 h 89"/>
                <a:gd name="T64" fmla="*/ 82 w 89"/>
                <a:gd name="T65" fmla="*/ 19 h 89"/>
                <a:gd name="T66" fmla="*/ 86 w 89"/>
                <a:gd name="T67" fmla="*/ 26 h 89"/>
                <a:gd name="T68" fmla="*/ 88 w 89"/>
                <a:gd name="T69" fmla="*/ 35 h 89"/>
                <a:gd name="T70" fmla="*/ 89 w 89"/>
                <a:gd name="T71" fmla="*/ 44 h 89"/>
                <a:gd name="T72" fmla="*/ 89 w 89"/>
                <a:gd name="T73" fmla="*/ 44 h 89"/>
                <a:gd name="T74" fmla="*/ 88 w 89"/>
                <a:gd name="T75" fmla="*/ 54 h 89"/>
                <a:gd name="T76" fmla="*/ 86 w 89"/>
                <a:gd name="T77" fmla="*/ 62 h 89"/>
                <a:gd name="T78" fmla="*/ 82 w 89"/>
                <a:gd name="T79" fmla="*/ 70 h 89"/>
                <a:gd name="T80" fmla="*/ 76 w 89"/>
                <a:gd name="T81" fmla="*/ 76 h 89"/>
                <a:gd name="T82" fmla="*/ 76 w 89"/>
                <a:gd name="T83" fmla="*/ 76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9" h="89">
                  <a:moveTo>
                    <a:pt x="76" y="76"/>
                  </a:moveTo>
                  <a:lnTo>
                    <a:pt x="76" y="76"/>
                  </a:lnTo>
                  <a:lnTo>
                    <a:pt x="70" y="81"/>
                  </a:lnTo>
                  <a:lnTo>
                    <a:pt x="62" y="85"/>
                  </a:lnTo>
                  <a:lnTo>
                    <a:pt x="55" y="87"/>
                  </a:lnTo>
                  <a:lnTo>
                    <a:pt x="46" y="89"/>
                  </a:lnTo>
                  <a:lnTo>
                    <a:pt x="46" y="89"/>
                  </a:lnTo>
                  <a:lnTo>
                    <a:pt x="37" y="87"/>
                  </a:lnTo>
                  <a:lnTo>
                    <a:pt x="29" y="86"/>
                  </a:lnTo>
                  <a:lnTo>
                    <a:pt x="21" y="82"/>
                  </a:lnTo>
                  <a:lnTo>
                    <a:pt x="14" y="77"/>
                  </a:lnTo>
                  <a:lnTo>
                    <a:pt x="14" y="77"/>
                  </a:lnTo>
                  <a:lnTo>
                    <a:pt x="9" y="71"/>
                  </a:lnTo>
                  <a:lnTo>
                    <a:pt x="4" y="64"/>
                  </a:lnTo>
                  <a:lnTo>
                    <a:pt x="1" y="55"/>
                  </a:lnTo>
                  <a:lnTo>
                    <a:pt x="0" y="45"/>
                  </a:lnTo>
                  <a:lnTo>
                    <a:pt x="0" y="45"/>
                  </a:lnTo>
                  <a:lnTo>
                    <a:pt x="1" y="36"/>
                  </a:lnTo>
                  <a:lnTo>
                    <a:pt x="4" y="28"/>
                  </a:lnTo>
                  <a:lnTo>
                    <a:pt x="8" y="20"/>
                  </a:lnTo>
                  <a:lnTo>
                    <a:pt x="12" y="13"/>
                  </a:lnTo>
                  <a:lnTo>
                    <a:pt x="12" y="13"/>
                  </a:lnTo>
                  <a:lnTo>
                    <a:pt x="20" y="8"/>
                  </a:lnTo>
                  <a:lnTo>
                    <a:pt x="27" y="4"/>
                  </a:lnTo>
                  <a:lnTo>
                    <a:pt x="36" y="2"/>
                  </a:lnTo>
                  <a:lnTo>
                    <a:pt x="45" y="0"/>
                  </a:lnTo>
                  <a:lnTo>
                    <a:pt x="45" y="0"/>
                  </a:lnTo>
                  <a:lnTo>
                    <a:pt x="53" y="0"/>
                  </a:lnTo>
                  <a:lnTo>
                    <a:pt x="62" y="3"/>
                  </a:lnTo>
                  <a:lnTo>
                    <a:pt x="70" y="7"/>
                  </a:lnTo>
                  <a:lnTo>
                    <a:pt x="76" y="13"/>
                  </a:lnTo>
                  <a:lnTo>
                    <a:pt x="76" y="13"/>
                  </a:lnTo>
                  <a:lnTo>
                    <a:pt x="82" y="19"/>
                  </a:lnTo>
                  <a:lnTo>
                    <a:pt x="86" y="26"/>
                  </a:lnTo>
                  <a:lnTo>
                    <a:pt x="88" y="35"/>
                  </a:lnTo>
                  <a:lnTo>
                    <a:pt x="89" y="44"/>
                  </a:lnTo>
                  <a:lnTo>
                    <a:pt x="89" y="44"/>
                  </a:lnTo>
                  <a:lnTo>
                    <a:pt x="88" y="54"/>
                  </a:lnTo>
                  <a:lnTo>
                    <a:pt x="86" y="62"/>
                  </a:lnTo>
                  <a:lnTo>
                    <a:pt x="82" y="70"/>
                  </a:lnTo>
                  <a:lnTo>
                    <a:pt x="76" y="76"/>
                  </a:lnTo>
                  <a:lnTo>
                    <a:pt x="76" y="7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 name="îṧḷíḍé"/>
            <p:cNvSpPr>
              <a:spLocks/>
            </p:cNvSpPr>
            <p:nvPr/>
          </p:nvSpPr>
          <p:spPr bwMode="auto">
            <a:xfrm>
              <a:off x="1040929" y="2397396"/>
              <a:ext cx="65607" cy="233964"/>
            </a:xfrm>
            <a:custGeom>
              <a:avLst/>
              <a:gdLst>
                <a:gd name="T0" fmla="*/ 49 w 97"/>
                <a:gd name="T1" fmla="*/ 0 h 348"/>
                <a:gd name="T2" fmla="*/ 49 w 97"/>
                <a:gd name="T3" fmla="*/ 0 h 348"/>
                <a:gd name="T4" fmla="*/ 49 w 97"/>
                <a:gd name="T5" fmla="*/ 0 h 348"/>
                <a:gd name="T6" fmla="*/ 49 w 97"/>
                <a:gd name="T7" fmla="*/ 0 h 348"/>
                <a:gd name="T8" fmla="*/ 49 w 97"/>
                <a:gd name="T9" fmla="*/ 0 h 348"/>
                <a:gd name="T10" fmla="*/ 49 w 97"/>
                <a:gd name="T11" fmla="*/ 0 h 348"/>
                <a:gd name="T12" fmla="*/ 49 w 97"/>
                <a:gd name="T13" fmla="*/ 0 h 348"/>
                <a:gd name="T14" fmla="*/ 49 w 97"/>
                <a:gd name="T15" fmla="*/ 0 h 348"/>
                <a:gd name="T16" fmla="*/ 40 w 97"/>
                <a:gd name="T17" fmla="*/ 0 h 348"/>
                <a:gd name="T18" fmla="*/ 33 w 97"/>
                <a:gd name="T19" fmla="*/ 3 h 348"/>
                <a:gd name="T20" fmla="*/ 24 w 97"/>
                <a:gd name="T21" fmla="*/ 6 h 348"/>
                <a:gd name="T22" fmla="*/ 16 w 97"/>
                <a:gd name="T23" fmla="*/ 11 h 348"/>
                <a:gd name="T24" fmla="*/ 10 w 97"/>
                <a:gd name="T25" fmla="*/ 17 h 348"/>
                <a:gd name="T26" fmla="*/ 5 w 97"/>
                <a:gd name="T27" fmla="*/ 25 h 348"/>
                <a:gd name="T28" fmla="*/ 2 w 97"/>
                <a:gd name="T29" fmla="*/ 34 h 348"/>
                <a:gd name="T30" fmla="*/ 0 w 97"/>
                <a:gd name="T31" fmla="*/ 42 h 348"/>
                <a:gd name="T32" fmla="*/ 12 w 97"/>
                <a:gd name="T33" fmla="*/ 311 h 348"/>
                <a:gd name="T34" fmla="*/ 12 w 97"/>
                <a:gd name="T35" fmla="*/ 311 h 348"/>
                <a:gd name="T36" fmla="*/ 13 w 97"/>
                <a:gd name="T37" fmla="*/ 318 h 348"/>
                <a:gd name="T38" fmla="*/ 15 w 97"/>
                <a:gd name="T39" fmla="*/ 324 h 348"/>
                <a:gd name="T40" fmla="*/ 18 w 97"/>
                <a:gd name="T41" fmla="*/ 330 h 348"/>
                <a:gd name="T42" fmla="*/ 23 w 97"/>
                <a:gd name="T43" fmla="*/ 337 h 348"/>
                <a:gd name="T44" fmla="*/ 28 w 97"/>
                <a:gd name="T45" fmla="*/ 340 h 348"/>
                <a:gd name="T46" fmla="*/ 34 w 97"/>
                <a:gd name="T47" fmla="*/ 344 h 348"/>
                <a:gd name="T48" fmla="*/ 41 w 97"/>
                <a:gd name="T49" fmla="*/ 347 h 348"/>
                <a:gd name="T50" fmla="*/ 49 w 97"/>
                <a:gd name="T51" fmla="*/ 347 h 348"/>
                <a:gd name="T52" fmla="*/ 49 w 97"/>
                <a:gd name="T53" fmla="*/ 348 h 348"/>
                <a:gd name="T54" fmla="*/ 49 w 97"/>
                <a:gd name="T55" fmla="*/ 348 h 348"/>
                <a:gd name="T56" fmla="*/ 49 w 97"/>
                <a:gd name="T57" fmla="*/ 348 h 348"/>
                <a:gd name="T58" fmla="*/ 49 w 97"/>
                <a:gd name="T59" fmla="*/ 348 h 348"/>
                <a:gd name="T60" fmla="*/ 49 w 97"/>
                <a:gd name="T61" fmla="*/ 348 h 348"/>
                <a:gd name="T62" fmla="*/ 49 w 97"/>
                <a:gd name="T63" fmla="*/ 347 h 348"/>
                <a:gd name="T64" fmla="*/ 49 w 97"/>
                <a:gd name="T65" fmla="*/ 347 h 348"/>
                <a:gd name="T66" fmla="*/ 56 w 97"/>
                <a:gd name="T67" fmla="*/ 347 h 348"/>
                <a:gd name="T68" fmla="*/ 64 w 97"/>
                <a:gd name="T69" fmla="*/ 344 h 348"/>
                <a:gd name="T70" fmla="*/ 70 w 97"/>
                <a:gd name="T71" fmla="*/ 340 h 348"/>
                <a:gd name="T72" fmla="*/ 75 w 97"/>
                <a:gd name="T73" fmla="*/ 337 h 348"/>
                <a:gd name="T74" fmla="*/ 80 w 97"/>
                <a:gd name="T75" fmla="*/ 330 h 348"/>
                <a:gd name="T76" fmla="*/ 82 w 97"/>
                <a:gd name="T77" fmla="*/ 324 h 348"/>
                <a:gd name="T78" fmla="*/ 85 w 97"/>
                <a:gd name="T79" fmla="*/ 318 h 348"/>
                <a:gd name="T80" fmla="*/ 86 w 97"/>
                <a:gd name="T81" fmla="*/ 311 h 348"/>
                <a:gd name="T82" fmla="*/ 97 w 97"/>
                <a:gd name="T83" fmla="*/ 42 h 348"/>
                <a:gd name="T84" fmla="*/ 97 w 97"/>
                <a:gd name="T85" fmla="*/ 42 h 348"/>
                <a:gd name="T86" fmla="*/ 96 w 97"/>
                <a:gd name="T87" fmla="*/ 34 h 348"/>
                <a:gd name="T88" fmla="*/ 92 w 97"/>
                <a:gd name="T89" fmla="*/ 25 h 348"/>
                <a:gd name="T90" fmla="*/ 87 w 97"/>
                <a:gd name="T91" fmla="*/ 17 h 348"/>
                <a:gd name="T92" fmla="*/ 81 w 97"/>
                <a:gd name="T93" fmla="*/ 11 h 348"/>
                <a:gd name="T94" fmla="*/ 74 w 97"/>
                <a:gd name="T95" fmla="*/ 6 h 348"/>
                <a:gd name="T96" fmla="*/ 65 w 97"/>
                <a:gd name="T97" fmla="*/ 3 h 348"/>
                <a:gd name="T98" fmla="*/ 57 w 97"/>
                <a:gd name="T99" fmla="*/ 0 h 348"/>
                <a:gd name="T100" fmla="*/ 49 w 97"/>
                <a:gd name="T101" fmla="*/ 0 h 348"/>
                <a:gd name="T102" fmla="*/ 49 w 97"/>
                <a:gd name="T103" fmla="*/ 0 h 3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97" h="348">
                  <a:moveTo>
                    <a:pt x="49" y="0"/>
                  </a:moveTo>
                  <a:lnTo>
                    <a:pt x="49" y="0"/>
                  </a:lnTo>
                  <a:lnTo>
                    <a:pt x="49" y="0"/>
                  </a:lnTo>
                  <a:lnTo>
                    <a:pt x="49" y="0"/>
                  </a:lnTo>
                  <a:lnTo>
                    <a:pt x="49" y="0"/>
                  </a:lnTo>
                  <a:lnTo>
                    <a:pt x="49" y="0"/>
                  </a:lnTo>
                  <a:lnTo>
                    <a:pt x="49" y="0"/>
                  </a:lnTo>
                  <a:lnTo>
                    <a:pt x="49" y="0"/>
                  </a:lnTo>
                  <a:lnTo>
                    <a:pt x="40" y="0"/>
                  </a:lnTo>
                  <a:lnTo>
                    <a:pt x="33" y="3"/>
                  </a:lnTo>
                  <a:lnTo>
                    <a:pt x="24" y="6"/>
                  </a:lnTo>
                  <a:lnTo>
                    <a:pt x="16" y="11"/>
                  </a:lnTo>
                  <a:lnTo>
                    <a:pt x="10" y="17"/>
                  </a:lnTo>
                  <a:lnTo>
                    <a:pt x="5" y="25"/>
                  </a:lnTo>
                  <a:lnTo>
                    <a:pt x="2" y="34"/>
                  </a:lnTo>
                  <a:lnTo>
                    <a:pt x="0" y="42"/>
                  </a:lnTo>
                  <a:lnTo>
                    <a:pt x="12" y="311"/>
                  </a:lnTo>
                  <a:lnTo>
                    <a:pt x="12" y="311"/>
                  </a:lnTo>
                  <a:lnTo>
                    <a:pt x="13" y="318"/>
                  </a:lnTo>
                  <a:lnTo>
                    <a:pt x="15" y="324"/>
                  </a:lnTo>
                  <a:lnTo>
                    <a:pt x="18" y="330"/>
                  </a:lnTo>
                  <a:lnTo>
                    <a:pt x="23" y="337"/>
                  </a:lnTo>
                  <a:lnTo>
                    <a:pt x="28" y="340"/>
                  </a:lnTo>
                  <a:lnTo>
                    <a:pt x="34" y="344"/>
                  </a:lnTo>
                  <a:lnTo>
                    <a:pt x="41" y="347"/>
                  </a:lnTo>
                  <a:lnTo>
                    <a:pt x="49" y="347"/>
                  </a:lnTo>
                  <a:lnTo>
                    <a:pt x="49" y="348"/>
                  </a:lnTo>
                  <a:lnTo>
                    <a:pt x="49" y="348"/>
                  </a:lnTo>
                  <a:lnTo>
                    <a:pt x="49" y="348"/>
                  </a:lnTo>
                  <a:lnTo>
                    <a:pt x="49" y="348"/>
                  </a:lnTo>
                  <a:lnTo>
                    <a:pt x="49" y="348"/>
                  </a:lnTo>
                  <a:lnTo>
                    <a:pt x="49" y="347"/>
                  </a:lnTo>
                  <a:lnTo>
                    <a:pt x="49" y="347"/>
                  </a:lnTo>
                  <a:lnTo>
                    <a:pt x="56" y="347"/>
                  </a:lnTo>
                  <a:lnTo>
                    <a:pt x="64" y="344"/>
                  </a:lnTo>
                  <a:lnTo>
                    <a:pt x="70" y="340"/>
                  </a:lnTo>
                  <a:lnTo>
                    <a:pt x="75" y="337"/>
                  </a:lnTo>
                  <a:lnTo>
                    <a:pt x="80" y="330"/>
                  </a:lnTo>
                  <a:lnTo>
                    <a:pt x="82" y="324"/>
                  </a:lnTo>
                  <a:lnTo>
                    <a:pt x="85" y="318"/>
                  </a:lnTo>
                  <a:lnTo>
                    <a:pt x="86" y="311"/>
                  </a:lnTo>
                  <a:lnTo>
                    <a:pt x="97" y="42"/>
                  </a:lnTo>
                  <a:lnTo>
                    <a:pt x="97" y="42"/>
                  </a:lnTo>
                  <a:lnTo>
                    <a:pt x="96" y="34"/>
                  </a:lnTo>
                  <a:lnTo>
                    <a:pt x="92" y="25"/>
                  </a:lnTo>
                  <a:lnTo>
                    <a:pt x="87" y="17"/>
                  </a:lnTo>
                  <a:lnTo>
                    <a:pt x="81" y="11"/>
                  </a:lnTo>
                  <a:lnTo>
                    <a:pt x="74" y="6"/>
                  </a:lnTo>
                  <a:lnTo>
                    <a:pt x="65" y="3"/>
                  </a:lnTo>
                  <a:lnTo>
                    <a:pt x="57" y="0"/>
                  </a:lnTo>
                  <a:lnTo>
                    <a:pt x="49" y="0"/>
                  </a:lnTo>
                  <a:lnTo>
                    <a:pt x="49"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spTree>
    <p:extLst>
      <p:ext uri="{BB962C8B-B14F-4D97-AF65-F5344CB8AC3E}">
        <p14:creationId xmlns:p14="http://schemas.microsoft.com/office/powerpoint/2010/main" val="3540045352"/>
      </p:ext>
    </p:extLst>
  </p:cSld>
  <p:clrMapOvr>
    <a:masterClrMapping/>
  </p:clrMapOvr>
  <p:transition spd="slow" advTm="0">
    <p:pull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childTnLst>
                                </p:cTn>
                              </p:par>
                              <p:par>
                                <p:cTn id="8" presetID="56" presetClass="path" presetSubtype="0" accel="50000" decel="50000" fill="hold" grpId="1" nodeType="withEffect">
                                  <p:stCondLst>
                                    <p:cond delay="0"/>
                                  </p:stCondLst>
                                  <p:childTnLst>
                                    <p:animMotion origin="layout" path="M -0.03737 0.04121 L -6.25E-7 -3.33333E-6 " pathEditMode="relative" rAng="0" ptsTypes="AA">
                                      <p:cBhvr>
                                        <p:cTn id="9" dur="700" fill="hold"/>
                                        <p:tgtEl>
                                          <p:spTgt spid="14"/>
                                        </p:tgtEl>
                                        <p:attrNameLst>
                                          <p:attrName>ppt_x</p:attrName>
                                          <p:attrName>ppt_y</p:attrName>
                                        </p:attrNameLst>
                                      </p:cBhvr>
                                      <p:rCtr x="1862" y="-2060"/>
                                    </p:animMotion>
                                  </p:childTnLst>
                                </p:cTn>
                              </p:par>
                              <p:par>
                                <p:cTn id="10" presetID="22" presetClass="entr" presetSubtype="8" fill="hold" nodeType="withEffect">
                                  <p:stCondLst>
                                    <p:cond delay="250"/>
                                  </p:stCondLst>
                                  <p:childTnLst>
                                    <p:set>
                                      <p:cBhvr>
                                        <p:cTn id="11" dur="1" fill="hold">
                                          <p:stCondLst>
                                            <p:cond delay="0"/>
                                          </p:stCondLst>
                                        </p:cTn>
                                        <p:tgtEl>
                                          <p:spTgt spid="15"/>
                                        </p:tgtEl>
                                        <p:attrNameLst>
                                          <p:attrName>style.visibility</p:attrName>
                                        </p:attrNameLst>
                                      </p:cBhvr>
                                      <p:to>
                                        <p:strVal val="visible"/>
                                      </p:to>
                                    </p:set>
                                    <p:animEffect transition="in" filter="wipe(left)">
                                      <p:cBhvr>
                                        <p:cTn id="12" dur="500"/>
                                        <p:tgtEl>
                                          <p:spTgt spid="15"/>
                                        </p:tgtEl>
                                      </p:cBhvr>
                                    </p:animEffect>
                                  </p:childTnLst>
                                </p:cTn>
                              </p:par>
                            </p:childTnLst>
                          </p:cTn>
                        </p:par>
                        <p:par>
                          <p:cTn id="13" fill="hold">
                            <p:stCondLst>
                              <p:cond delay="1000"/>
                            </p:stCondLst>
                            <p:childTnLst>
                              <p:par>
                                <p:cTn id="14" presetID="22" presetClass="entr" presetSubtype="1" fill="hold" grpId="0" nodeType="afterEffect">
                                  <p:stCondLst>
                                    <p:cond delay="0"/>
                                  </p:stCondLst>
                                  <p:childTnLst>
                                    <p:set>
                                      <p:cBhvr>
                                        <p:cTn id="15" dur="1" fill="hold">
                                          <p:stCondLst>
                                            <p:cond delay="0"/>
                                          </p:stCondLst>
                                        </p:cTn>
                                        <p:tgtEl>
                                          <p:spTgt spid="48"/>
                                        </p:tgtEl>
                                        <p:attrNameLst>
                                          <p:attrName>style.visibility</p:attrName>
                                        </p:attrNameLst>
                                      </p:cBhvr>
                                      <p:to>
                                        <p:strVal val="visible"/>
                                      </p:to>
                                    </p:set>
                                    <p:animEffect transition="in" filter="wipe(up)">
                                      <p:cBhvr>
                                        <p:cTn id="16" dur="500"/>
                                        <p:tgtEl>
                                          <p:spTgt spid="48"/>
                                        </p:tgtEl>
                                      </p:cBhvr>
                                    </p:animEffect>
                                  </p:childTnLst>
                                </p:cTn>
                              </p:par>
                              <p:par>
                                <p:cTn id="17" presetID="10" presetClass="entr" presetSubtype="0" fill="hold" nodeType="withEffect">
                                  <p:stCondLst>
                                    <p:cond delay="0"/>
                                  </p:stCondLst>
                                  <p:childTnLst>
                                    <p:set>
                                      <p:cBhvr>
                                        <p:cTn id="18" dur="1" fill="hold">
                                          <p:stCondLst>
                                            <p:cond delay="0"/>
                                          </p:stCondLst>
                                        </p:cTn>
                                        <p:tgtEl>
                                          <p:spTgt spid="7"/>
                                        </p:tgtEl>
                                        <p:attrNameLst>
                                          <p:attrName>style.visibility</p:attrName>
                                        </p:attrNameLst>
                                      </p:cBhvr>
                                      <p:to>
                                        <p:strVal val="visible"/>
                                      </p:to>
                                    </p:set>
                                    <p:animEffect transition="in" filter="fade">
                                      <p:cBhvr>
                                        <p:cTn id="19" dur="500"/>
                                        <p:tgtEl>
                                          <p:spTgt spid="7"/>
                                        </p:tgtEl>
                                      </p:cBhvr>
                                    </p:animEffect>
                                  </p:childTnLst>
                                </p:cTn>
                              </p:par>
                              <p:par>
                                <p:cTn id="20" presetID="42" presetClass="entr" presetSubtype="0" fill="hold" nodeType="withEffect">
                                  <p:stCondLst>
                                    <p:cond delay="0"/>
                                  </p:stCondLst>
                                  <p:childTnLst>
                                    <p:set>
                                      <p:cBhvr>
                                        <p:cTn id="21" dur="1" fill="hold">
                                          <p:stCondLst>
                                            <p:cond delay="0"/>
                                          </p:stCondLst>
                                        </p:cTn>
                                        <p:tgtEl>
                                          <p:spTgt spid="2"/>
                                        </p:tgtEl>
                                        <p:attrNameLst>
                                          <p:attrName>style.visibility</p:attrName>
                                        </p:attrNameLst>
                                      </p:cBhvr>
                                      <p:to>
                                        <p:strVal val="visible"/>
                                      </p:to>
                                    </p:set>
                                    <p:animEffect transition="in" filter="fade">
                                      <p:cBhvr>
                                        <p:cTn id="22" dur="1000"/>
                                        <p:tgtEl>
                                          <p:spTgt spid="2"/>
                                        </p:tgtEl>
                                      </p:cBhvr>
                                    </p:animEffect>
                                    <p:anim calcmode="lin" valueType="num">
                                      <p:cBhvr>
                                        <p:cTn id="23" dur="1000" fill="hold"/>
                                        <p:tgtEl>
                                          <p:spTgt spid="2"/>
                                        </p:tgtEl>
                                        <p:attrNameLst>
                                          <p:attrName>ppt_x</p:attrName>
                                        </p:attrNameLst>
                                      </p:cBhvr>
                                      <p:tavLst>
                                        <p:tav tm="0">
                                          <p:val>
                                            <p:strVal val="#ppt_x"/>
                                          </p:val>
                                        </p:tav>
                                        <p:tav tm="100000">
                                          <p:val>
                                            <p:strVal val="#ppt_x"/>
                                          </p:val>
                                        </p:tav>
                                      </p:tavLst>
                                    </p:anim>
                                    <p:anim calcmode="lin" valueType="num">
                                      <p:cBhvr>
                                        <p:cTn id="24"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 grpId="0" animBg="1"/>
      <p:bldP spid="14" grpId="0" animBg="1"/>
      <p:bldP spid="14" grpId="1"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7"/>
          <p:cNvSpPr/>
          <p:nvPr/>
        </p:nvSpPr>
        <p:spPr>
          <a:xfrm>
            <a:off x="2355925" y="2043076"/>
            <a:ext cx="6788075" cy="2184858"/>
          </a:xfrm>
          <a:prstGeom prst="rect">
            <a:avLst/>
          </a:prstGeom>
          <a:blipFill>
            <a:blip r:embed="rId2">
              <a:extLst>
                <a:ext uri="{BEBA8EAE-BF5A-486C-A8C5-ECC9F3942E4B}">
                  <a14:imgProps xmlns:a14="http://schemas.microsoft.com/office/drawing/2010/main">
                    <a14:imgLayer r:embed="rId3">
                      <a14:imgEffect>
                        <a14:sharpenSoften amount="-68000"/>
                      </a14:imgEffect>
                    </a14:imgLayer>
                  </a14:imgProps>
                </a:ext>
              </a:extLst>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d-ID" sz="1350"/>
          </a:p>
        </p:txBody>
      </p:sp>
      <p:grpSp>
        <p:nvGrpSpPr>
          <p:cNvPr id="4" name="Group 9"/>
          <p:cNvGrpSpPr/>
          <p:nvPr/>
        </p:nvGrpSpPr>
        <p:grpSpPr>
          <a:xfrm>
            <a:off x="1260169" y="2055123"/>
            <a:ext cx="763191" cy="869156"/>
            <a:chOff x="812800" y="2719388"/>
            <a:chExt cx="1017588" cy="1158875"/>
          </a:xfrm>
          <a:solidFill>
            <a:schemeClr val="bg1"/>
          </a:solidFill>
        </p:grpSpPr>
        <p:sp>
          <p:nvSpPr>
            <p:cNvPr id="5" name="Freeform 35"/>
            <p:cNvSpPr>
              <a:spLocks noEditPoints="1"/>
            </p:cNvSpPr>
            <p:nvPr/>
          </p:nvSpPr>
          <p:spPr bwMode="auto">
            <a:xfrm>
              <a:off x="812800" y="2719388"/>
              <a:ext cx="1017588" cy="1158875"/>
            </a:xfrm>
            <a:custGeom>
              <a:avLst/>
              <a:gdLst>
                <a:gd name="T0" fmla="*/ 56 w 112"/>
                <a:gd name="T1" fmla="*/ 0 h 128"/>
                <a:gd name="T2" fmla="*/ 0 w 112"/>
                <a:gd name="T3" fmla="*/ 26 h 128"/>
                <a:gd name="T4" fmla="*/ 0 w 112"/>
                <a:gd name="T5" fmla="*/ 102 h 128"/>
                <a:gd name="T6" fmla="*/ 56 w 112"/>
                <a:gd name="T7" fmla="*/ 128 h 128"/>
                <a:gd name="T8" fmla="*/ 112 w 112"/>
                <a:gd name="T9" fmla="*/ 102 h 128"/>
                <a:gd name="T10" fmla="*/ 112 w 112"/>
                <a:gd name="T11" fmla="*/ 26 h 128"/>
                <a:gd name="T12" fmla="*/ 56 w 112"/>
                <a:gd name="T13" fmla="*/ 0 h 128"/>
                <a:gd name="T14" fmla="*/ 104 w 112"/>
                <a:gd name="T15" fmla="*/ 102 h 128"/>
                <a:gd name="T16" fmla="*/ 56 w 112"/>
                <a:gd name="T17" fmla="*/ 120 h 128"/>
                <a:gd name="T18" fmla="*/ 8 w 112"/>
                <a:gd name="T19" fmla="*/ 102 h 128"/>
                <a:gd name="T20" fmla="*/ 8 w 112"/>
                <a:gd name="T21" fmla="*/ 87 h 128"/>
                <a:gd name="T22" fmla="*/ 56 w 112"/>
                <a:gd name="T23" fmla="*/ 100 h 128"/>
                <a:gd name="T24" fmla="*/ 104 w 112"/>
                <a:gd name="T25" fmla="*/ 87 h 128"/>
                <a:gd name="T26" fmla="*/ 104 w 112"/>
                <a:gd name="T27" fmla="*/ 102 h 128"/>
                <a:gd name="T28" fmla="*/ 104 w 112"/>
                <a:gd name="T29" fmla="*/ 78 h 128"/>
                <a:gd name="T30" fmla="*/ 104 w 112"/>
                <a:gd name="T31" fmla="*/ 78 h 128"/>
                <a:gd name="T32" fmla="*/ 104 w 112"/>
                <a:gd name="T33" fmla="*/ 78 h 128"/>
                <a:gd name="T34" fmla="*/ 56 w 112"/>
                <a:gd name="T35" fmla="*/ 96 h 128"/>
                <a:gd name="T36" fmla="*/ 8 w 112"/>
                <a:gd name="T37" fmla="*/ 78 h 128"/>
                <a:gd name="T38" fmla="*/ 8 w 112"/>
                <a:gd name="T39" fmla="*/ 78 h 128"/>
                <a:gd name="T40" fmla="*/ 8 w 112"/>
                <a:gd name="T41" fmla="*/ 78 h 128"/>
                <a:gd name="T42" fmla="*/ 8 w 112"/>
                <a:gd name="T43" fmla="*/ 63 h 128"/>
                <a:gd name="T44" fmla="*/ 56 w 112"/>
                <a:gd name="T45" fmla="*/ 76 h 128"/>
                <a:gd name="T46" fmla="*/ 104 w 112"/>
                <a:gd name="T47" fmla="*/ 63 h 128"/>
                <a:gd name="T48" fmla="*/ 104 w 112"/>
                <a:gd name="T49" fmla="*/ 78 h 128"/>
                <a:gd name="T50" fmla="*/ 104 w 112"/>
                <a:gd name="T51" fmla="*/ 54 h 128"/>
                <a:gd name="T52" fmla="*/ 104 w 112"/>
                <a:gd name="T53" fmla="*/ 54 h 128"/>
                <a:gd name="T54" fmla="*/ 104 w 112"/>
                <a:gd name="T55" fmla="*/ 54 h 128"/>
                <a:gd name="T56" fmla="*/ 56 w 112"/>
                <a:gd name="T57" fmla="*/ 72 h 128"/>
                <a:gd name="T58" fmla="*/ 8 w 112"/>
                <a:gd name="T59" fmla="*/ 54 h 128"/>
                <a:gd name="T60" fmla="*/ 8 w 112"/>
                <a:gd name="T61" fmla="*/ 54 h 128"/>
                <a:gd name="T62" fmla="*/ 8 w 112"/>
                <a:gd name="T63" fmla="*/ 54 h 128"/>
                <a:gd name="T64" fmla="*/ 8 w 112"/>
                <a:gd name="T65" fmla="*/ 40 h 128"/>
                <a:gd name="T66" fmla="*/ 56 w 112"/>
                <a:gd name="T67" fmla="*/ 52 h 128"/>
                <a:gd name="T68" fmla="*/ 104 w 112"/>
                <a:gd name="T69" fmla="*/ 40 h 128"/>
                <a:gd name="T70" fmla="*/ 104 w 112"/>
                <a:gd name="T71" fmla="*/ 54 h 128"/>
                <a:gd name="T72" fmla="*/ 56 w 112"/>
                <a:gd name="T73" fmla="*/ 44 h 128"/>
                <a:gd name="T74" fmla="*/ 8 w 112"/>
                <a:gd name="T75" fmla="*/ 26 h 128"/>
                <a:gd name="T76" fmla="*/ 56 w 112"/>
                <a:gd name="T77" fmla="*/ 8 h 128"/>
                <a:gd name="T78" fmla="*/ 104 w 112"/>
                <a:gd name="T79" fmla="*/ 26 h 128"/>
                <a:gd name="T80" fmla="*/ 56 w 112"/>
                <a:gd name="T81" fmla="*/ 44 h 1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12" h="128">
                  <a:moveTo>
                    <a:pt x="56" y="0"/>
                  </a:moveTo>
                  <a:cubicBezTo>
                    <a:pt x="29" y="0"/>
                    <a:pt x="0" y="8"/>
                    <a:pt x="0" y="26"/>
                  </a:cubicBezTo>
                  <a:cubicBezTo>
                    <a:pt x="0" y="102"/>
                    <a:pt x="0" y="102"/>
                    <a:pt x="0" y="102"/>
                  </a:cubicBezTo>
                  <a:cubicBezTo>
                    <a:pt x="0" y="120"/>
                    <a:pt x="29" y="128"/>
                    <a:pt x="56" y="128"/>
                  </a:cubicBezTo>
                  <a:cubicBezTo>
                    <a:pt x="83" y="128"/>
                    <a:pt x="112" y="120"/>
                    <a:pt x="112" y="102"/>
                  </a:cubicBezTo>
                  <a:cubicBezTo>
                    <a:pt x="112" y="26"/>
                    <a:pt x="112" y="26"/>
                    <a:pt x="112" y="26"/>
                  </a:cubicBezTo>
                  <a:cubicBezTo>
                    <a:pt x="112" y="8"/>
                    <a:pt x="83" y="0"/>
                    <a:pt x="56" y="0"/>
                  </a:cubicBezTo>
                  <a:close/>
                  <a:moveTo>
                    <a:pt x="104" y="102"/>
                  </a:moveTo>
                  <a:cubicBezTo>
                    <a:pt x="104" y="112"/>
                    <a:pt x="83" y="120"/>
                    <a:pt x="56" y="120"/>
                  </a:cubicBezTo>
                  <a:cubicBezTo>
                    <a:pt x="29" y="120"/>
                    <a:pt x="8" y="112"/>
                    <a:pt x="8" y="102"/>
                  </a:cubicBezTo>
                  <a:cubicBezTo>
                    <a:pt x="8" y="87"/>
                    <a:pt x="8" y="87"/>
                    <a:pt x="8" y="87"/>
                  </a:cubicBezTo>
                  <a:cubicBezTo>
                    <a:pt x="16" y="96"/>
                    <a:pt x="36" y="100"/>
                    <a:pt x="56" y="100"/>
                  </a:cubicBezTo>
                  <a:cubicBezTo>
                    <a:pt x="76" y="100"/>
                    <a:pt x="96" y="96"/>
                    <a:pt x="104" y="87"/>
                  </a:cubicBezTo>
                  <a:lnTo>
                    <a:pt x="104" y="102"/>
                  </a:lnTo>
                  <a:close/>
                  <a:moveTo>
                    <a:pt x="104" y="78"/>
                  </a:moveTo>
                  <a:cubicBezTo>
                    <a:pt x="104" y="78"/>
                    <a:pt x="104" y="78"/>
                    <a:pt x="104" y="78"/>
                  </a:cubicBezTo>
                  <a:cubicBezTo>
                    <a:pt x="104" y="78"/>
                    <a:pt x="104" y="78"/>
                    <a:pt x="104" y="78"/>
                  </a:cubicBezTo>
                  <a:cubicBezTo>
                    <a:pt x="104" y="88"/>
                    <a:pt x="83" y="96"/>
                    <a:pt x="56" y="96"/>
                  </a:cubicBezTo>
                  <a:cubicBezTo>
                    <a:pt x="29" y="96"/>
                    <a:pt x="8" y="88"/>
                    <a:pt x="8" y="78"/>
                  </a:cubicBezTo>
                  <a:cubicBezTo>
                    <a:pt x="8" y="78"/>
                    <a:pt x="8" y="78"/>
                    <a:pt x="8" y="78"/>
                  </a:cubicBezTo>
                  <a:cubicBezTo>
                    <a:pt x="8" y="78"/>
                    <a:pt x="8" y="78"/>
                    <a:pt x="8" y="78"/>
                  </a:cubicBezTo>
                  <a:cubicBezTo>
                    <a:pt x="8" y="63"/>
                    <a:pt x="8" y="63"/>
                    <a:pt x="8" y="63"/>
                  </a:cubicBezTo>
                  <a:cubicBezTo>
                    <a:pt x="16" y="72"/>
                    <a:pt x="36" y="76"/>
                    <a:pt x="56" y="76"/>
                  </a:cubicBezTo>
                  <a:cubicBezTo>
                    <a:pt x="76" y="76"/>
                    <a:pt x="96" y="72"/>
                    <a:pt x="104" y="63"/>
                  </a:cubicBezTo>
                  <a:lnTo>
                    <a:pt x="104" y="78"/>
                  </a:lnTo>
                  <a:close/>
                  <a:moveTo>
                    <a:pt x="104" y="54"/>
                  </a:moveTo>
                  <a:cubicBezTo>
                    <a:pt x="104" y="54"/>
                    <a:pt x="104" y="54"/>
                    <a:pt x="104" y="54"/>
                  </a:cubicBezTo>
                  <a:cubicBezTo>
                    <a:pt x="104" y="54"/>
                    <a:pt x="104" y="54"/>
                    <a:pt x="104" y="54"/>
                  </a:cubicBezTo>
                  <a:cubicBezTo>
                    <a:pt x="104" y="64"/>
                    <a:pt x="83" y="72"/>
                    <a:pt x="56" y="72"/>
                  </a:cubicBezTo>
                  <a:cubicBezTo>
                    <a:pt x="29" y="72"/>
                    <a:pt x="8" y="64"/>
                    <a:pt x="8" y="54"/>
                  </a:cubicBezTo>
                  <a:cubicBezTo>
                    <a:pt x="8" y="54"/>
                    <a:pt x="8" y="54"/>
                    <a:pt x="8" y="54"/>
                  </a:cubicBezTo>
                  <a:cubicBezTo>
                    <a:pt x="8" y="54"/>
                    <a:pt x="8" y="54"/>
                    <a:pt x="8" y="54"/>
                  </a:cubicBezTo>
                  <a:cubicBezTo>
                    <a:pt x="8" y="40"/>
                    <a:pt x="8" y="40"/>
                    <a:pt x="8" y="40"/>
                  </a:cubicBezTo>
                  <a:cubicBezTo>
                    <a:pt x="18" y="48"/>
                    <a:pt x="38" y="52"/>
                    <a:pt x="56" y="52"/>
                  </a:cubicBezTo>
                  <a:cubicBezTo>
                    <a:pt x="74" y="52"/>
                    <a:pt x="94" y="48"/>
                    <a:pt x="104" y="40"/>
                  </a:cubicBezTo>
                  <a:lnTo>
                    <a:pt x="104" y="54"/>
                  </a:lnTo>
                  <a:close/>
                  <a:moveTo>
                    <a:pt x="56" y="44"/>
                  </a:moveTo>
                  <a:cubicBezTo>
                    <a:pt x="29" y="44"/>
                    <a:pt x="8" y="36"/>
                    <a:pt x="8" y="26"/>
                  </a:cubicBezTo>
                  <a:cubicBezTo>
                    <a:pt x="8" y="16"/>
                    <a:pt x="29" y="8"/>
                    <a:pt x="56" y="8"/>
                  </a:cubicBezTo>
                  <a:cubicBezTo>
                    <a:pt x="83" y="8"/>
                    <a:pt x="104" y="16"/>
                    <a:pt x="104" y="26"/>
                  </a:cubicBezTo>
                  <a:cubicBezTo>
                    <a:pt x="104" y="36"/>
                    <a:pt x="83" y="44"/>
                    <a:pt x="56" y="44"/>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68580" tIns="34290" rIns="68580" bIns="34290" numCol="1" anchor="t" anchorCtr="0" compatLnSpc="1">
              <a:prstTxWarp prst="textNoShape">
                <a:avLst/>
              </a:prstTxWarp>
            </a:bodyPr>
            <a:lstStyle/>
            <a:p>
              <a:endParaRPr lang="id-ID" sz="1350"/>
            </a:p>
          </p:txBody>
        </p:sp>
        <p:sp>
          <p:nvSpPr>
            <p:cNvPr id="6" name="Oval 36"/>
            <p:cNvSpPr>
              <a:spLocks noChangeArrowheads="1"/>
            </p:cNvSpPr>
            <p:nvPr/>
          </p:nvSpPr>
          <p:spPr bwMode="auto">
            <a:xfrm>
              <a:off x="1612900" y="3624263"/>
              <a:ext cx="71438" cy="73025"/>
            </a:xfrm>
            <a:prstGeom prst="ellipse">
              <a:avLst/>
            </a:pr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68580" tIns="34290" rIns="68580" bIns="34290" numCol="1" anchor="t" anchorCtr="0" compatLnSpc="1">
              <a:prstTxWarp prst="textNoShape">
                <a:avLst/>
              </a:prstTxWarp>
            </a:bodyPr>
            <a:lstStyle/>
            <a:p>
              <a:endParaRPr lang="id-ID" sz="1350"/>
            </a:p>
          </p:txBody>
        </p:sp>
        <p:sp>
          <p:nvSpPr>
            <p:cNvPr id="7" name="Oval 37"/>
            <p:cNvSpPr>
              <a:spLocks noChangeArrowheads="1"/>
            </p:cNvSpPr>
            <p:nvPr/>
          </p:nvSpPr>
          <p:spPr bwMode="auto">
            <a:xfrm>
              <a:off x="1612900" y="3406776"/>
              <a:ext cx="71438" cy="73025"/>
            </a:xfrm>
            <a:prstGeom prst="ellipse">
              <a:avLst/>
            </a:pr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68580" tIns="34290" rIns="68580" bIns="34290" numCol="1" anchor="t" anchorCtr="0" compatLnSpc="1">
              <a:prstTxWarp prst="textNoShape">
                <a:avLst/>
              </a:prstTxWarp>
            </a:bodyPr>
            <a:lstStyle/>
            <a:p>
              <a:endParaRPr lang="id-ID" sz="1350"/>
            </a:p>
          </p:txBody>
        </p:sp>
        <p:sp>
          <p:nvSpPr>
            <p:cNvPr id="8" name="Oval 38"/>
            <p:cNvSpPr>
              <a:spLocks noChangeArrowheads="1"/>
            </p:cNvSpPr>
            <p:nvPr/>
          </p:nvSpPr>
          <p:spPr bwMode="auto">
            <a:xfrm>
              <a:off x="1612900" y="3190876"/>
              <a:ext cx="71438" cy="71438"/>
            </a:xfrm>
            <a:prstGeom prst="ellipse">
              <a:avLst/>
            </a:pr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68580" tIns="34290" rIns="68580" bIns="34290" numCol="1" anchor="t" anchorCtr="0" compatLnSpc="1">
              <a:prstTxWarp prst="textNoShape">
                <a:avLst/>
              </a:prstTxWarp>
            </a:bodyPr>
            <a:lstStyle/>
            <a:p>
              <a:endParaRPr lang="id-ID" sz="1350"/>
            </a:p>
          </p:txBody>
        </p:sp>
      </p:grpSp>
      <p:sp>
        <p:nvSpPr>
          <p:cNvPr id="9" name="TextBox 8"/>
          <p:cNvSpPr txBox="1"/>
          <p:nvPr/>
        </p:nvSpPr>
        <p:spPr>
          <a:xfrm>
            <a:off x="2712028" y="1419622"/>
            <a:ext cx="2608406" cy="507831"/>
          </a:xfrm>
          <a:prstGeom prst="rect">
            <a:avLst/>
          </a:prstGeom>
          <a:noFill/>
        </p:spPr>
        <p:txBody>
          <a:bodyPr wrap="none" rtlCol="0">
            <a:spAutoFit/>
          </a:bodyPr>
          <a:lstStyle/>
          <a:p>
            <a:pPr algn="just"/>
            <a:r>
              <a:rPr lang="zh-CN" altLang="en-US" sz="2700" b="1" dirty="0" smtClean="0">
                <a:solidFill>
                  <a:srgbClr val="0070C0"/>
                </a:solidFill>
                <a:latin typeface="微软雅黑" panose="020B0503020204020204" pitchFamily="34" charset="-122"/>
                <a:ea typeface="微软雅黑" panose="020B0503020204020204" pitchFamily="34" charset="-122"/>
              </a:rPr>
              <a:t>非股权支付部分</a:t>
            </a:r>
            <a:endParaRPr lang="en-US" sz="2700" b="1" dirty="0">
              <a:solidFill>
                <a:srgbClr val="0070C0"/>
              </a:solidFill>
              <a:latin typeface="微软雅黑" panose="020B0503020204020204" pitchFamily="34" charset="-122"/>
              <a:ea typeface="微软雅黑" panose="020B0503020204020204" pitchFamily="34" charset="-122"/>
            </a:endParaRPr>
          </a:p>
        </p:txBody>
      </p:sp>
      <p:sp>
        <p:nvSpPr>
          <p:cNvPr id="10" name="TextBox 9"/>
          <p:cNvSpPr txBox="1"/>
          <p:nvPr/>
        </p:nvSpPr>
        <p:spPr>
          <a:xfrm>
            <a:off x="2866853" y="2119842"/>
            <a:ext cx="5766218" cy="2031325"/>
          </a:xfrm>
          <a:prstGeom prst="rect">
            <a:avLst/>
          </a:prstGeom>
          <a:noFill/>
        </p:spPr>
        <p:txBody>
          <a:bodyPr wrap="square" rtlCol="0">
            <a:spAutoFit/>
          </a:bodyPr>
          <a:lstStyle/>
          <a:p>
            <a:pPr indent="457200">
              <a:lnSpc>
                <a:spcPct val="150000"/>
              </a:lnSpc>
            </a:pPr>
            <a:r>
              <a:rPr lang="zh-CN" altLang="en-US" sz="1400" b="1" dirty="0">
                <a:solidFill>
                  <a:srgbClr val="0070C0"/>
                </a:solidFill>
                <a:latin typeface="微软雅黑" panose="020B0503020204020204" pitchFamily="34" charset="-122"/>
                <a:ea typeface="微软雅黑" panose="020B0503020204020204" pitchFamily="34" charset="-122"/>
              </a:rPr>
              <a:t>重组交易各方</a:t>
            </a:r>
            <a:r>
              <a:rPr lang="zh-CN" altLang="en-US" sz="1400" b="1" dirty="0" smtClean="0">
                <a:solidFill>
                  <a:srgbClr val="0070C0"/>
                </a:solidFill>
                <a:latin typeface="微软雅黑" panose="020B0503020204020204" pitchFamily="34" charset="-122"/>
                <a:ea typeface="微软雅黑" panose="020B0503020204020204" pitchFamily="34" charset="-122"/>
              </a:rPr>
              <a:t>按特殊性税务处理规定</a:t>
            </a:r>
            <a:r>
              <a:rPr lang="zh-CN" altLang="en-US" sz="1400" b="1" dirty="0">
                <a:solidFill>
                  <a:srgbClr val="0070C0"/>
                </a:solidFill>
                <a:latin typeface="微软雅黑" panose="020B0503020204020204" pitchFamily="34" charset="-122"/>
                <a:ea typeface="微软雅黑" panose="020B0503020204020204" pitchFamily="34" charset="-122"/>
              </a:rPr>
              <a:t>对交易中股权支付暂不确认有关资产的转让所得或损失的，其非股权支付仍应在交易当期确认相应的资产转让所得或损失，并调整相应资产的计税基础。</a:t>
            </a:r>
          </a:p>
          <a:p>
            <a:pPr indent="457200">
              <a:lnSpc>
                <a:spcPct val="150000"/>
              </a:lnSpc>
            </a:pPr>
            <a:r>
              <a:rPr lang="zh-CN" altLang="en-US" sz="1400" b="1" dirty="0" smtClean="0">
                <a:solidFill>
                  <a:srgbClr val="0070C0"/>
                </a:solidFill>
                <a:latin typeface="微软雅黑" panose="020B0503020204020204" pitchFamily="34" charset="-122"/>
                <a:ea typeface="微软雅黑" panose="020B0503020204020204" pitchFamily="34" charset="-122"/>
              </a:rPr>
              <a:t>非</a:t>
            </a:r>
            <a:r>
              <a:rPr lang="zh-CN" altLang="en-US" sz="1400" b="1" dirty="0">
                <a:solidFill>
                  <a:srgbClr val="0070C0"/>
                </a:solidFill>
                <a:latin typeface="微软雅黑" panose="020B0503020204020204" pitchFamily="34" charset="-122"/>
                <a:ea typeface="微软雅黑" panose="020B0503020204020204" pitchFamily="34" charset="-122"/>
              </a:rPr>
              <a:t>股权支付对应的资产转让所得或损失＝（被转让资产的公允价值－被转让资产的计税基础）</a:t>
            </a:r>
            <a:r>
              <a:rPr lang="en-US" altLang="zh-CN" sz="1400" b="1" dirty="0">
                <a:solidFill>
                  <a:srgbClr val="0070C0"/>
                </a:solidFill>
                <a:latin typeface="微软雅黑" panose="020B0503020204020204" pitchFamily="34" charset="-122"/>
                <a:ea typeface="微软雅黑" panose="020B0503020204020204" pitchFamily="34" charset="-122"/>
              </a:rPr>
              <a:t>×</a:t>
            </a:r>
            <a:r>
              <a:rPr lang="zh-CN" altLang="en-US" sz="1400" b="1" dirty="0">
                <a:solidFill>
                  <a:srgbClr val="0070C0"/>
                </a:solidFill>
                <a:latin typeface="微软雅黑" panose="020B0503020204020204" pitchFamily="34" charset="-122"/>
                <a:ea typeface="微软雅黑" panose="020B0503020204020204" pitchFamily="34" charset="-122"/>
              </a:rPr>
              <a:t>（非股权支付金额</a:t>
            </a:r>
            <a:r>
              <a:rPr lang="en-US" altLang="zh-CN" sz="1400" b="1" dirty="0">
                <a:solidFill>
                  <a:srgbClr val="0070C0"/>
                </a:solidFill>
                <a:latin typeface="微软雅黑" panose="020B0503020204020204" pitchFamily="34" charset="-122"/>
                <a:ea typeface="微软雅黑" panose="020B0503020204020204" pitchFamily="34" charset="-122"/>
              </a:rPr>
              <a:t>÷</a:t>
            </a:r>
            <a:r>
              <a:rPr lang="zh-CN" altLang="en-US" sz="1400" b="1" dirty="0">
                <a:solidFill>
                  <a:srgbClr val="0070C0"/>
                </a:solidFill>
                <a:latin typeface="微软雅黑" panose="020B0503020204020204" pitchFamily="34" charset="-122"/>
                <a:ea typeface="微软雅黑" panose="020B0503020204020204" pitchFamily="34" charset="-122"/>
              </a:rPr>
              <a:t>被转让资产的公允价值）</a:t>
            </a:r>
          </a:p>
        </p:txBody>
      </p:sp>
      <p:pic>
        <p:nvPicPr>
          <p:cNvPr id="13" name="图片 1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67544" y="1268518"/>
            <a:ext cx="2702612" cy="2576284"/>
          </a:xfrm>
          <a:prstGeom prst="rect">
            <a:avLst/>
          </a:prstGeom>
          <a:effectLst>
            <a:outerShdw blurRad="50800" dist="38100" dir="5400000" algn="t" rotWithShape="0">
              <a:prstClr val="black">
                <a:alpha val="40000"/>
              </a:prstClr>
            </a:outerShdw>
            <a:reflection blurRad="6350" stA="77000" endPos="35000" dir="5400000" sy="-100000" algn="bl" rotWithShape="0"/>
          </a:effectLst>
        </p:spPr>
      </p:pic>
    </p:spTree>
    <p:extLst>
      <p:ext uri="{BB962C8B-B14F-4D97-AF65-F5344CB8AC3E}">
        <p14:creationId xmlns:p14="http://schemas.microsoft.com/office/powerpoint/2010/main" val="1690845813"/>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par>
                                <p:cTn id="8" presetID="22" presetClass="entr" presetSubtype="8" fill="hold" grpId="0"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wipe(left)">
                                      <p:cBhvr>
                                        <p:cTn id="10" dur="500"/>
                                        <p:tgtEl>
                                          <p:spTgt spid="2"/>
                                        </p:tgtEl>
                                      </p:cBhvr>
                                    </p:animEffect>
                                  </p:childTnLst>
                                </p:cTn>
                              </p:par>
                            </p:childTnLst>
                          </p:cTn>
                        </p:par>
                        <p:par>
                          <p:cTn id="11" fill="hold">
                            <p:stCondLst>
                              <p:cond delay="500"/>
                            </p:stCondLst>
                            <p:childTnLst>
                              <p:par>
                                <p:cTn id="12" presetID="10" presetClass="entr" presetSubtype="0" fill="hold" grpId="0" nodeType="afterEffect">
                                  <p:stCondLst>
                                    <p:cond delay="0"/>
                                  </p:stCondLst>
                                  <p:childTnLst>
                                    <p:set>
                                      <p:cBhvr>
                                        <p:cTn id="13" dur="1" fill="hold">
                                          <p:stCondLst>
                                            <p:cond delay="0"/>
                                          </p:stCondLst>
                                        </p:cTn>
                                        <p:tgtEl>
                                          <p:spTgt spid="9"/>
                                        </p:tgtEl>
                                        <p:attrNameLst>
                                          <p:attrName>style.visibility</p:attrName>
                                        </p:attrNameLst>
                                      </p:cBhvr>
                                      <p:to>
                                        <p:strVal val="visible"/>
                                      </p:to>
                                    </p:set>
                                    <p:animEffect transition="in" filter="fade">
                                      <p:cBhvr>
                                        <p:cTn id="14" dur="500"/>
                                        <p:tgtEl>
                                          <p:spTgt spid="9"/>
                                        </p:tgtEl>
                                      </p:cBhvr>
                                    </p:animEffect>
                                  </p:childTnLst>
                                </p:cTn>
                              </p:par>
                            </p:childTnLst>
                          </p:cTn>
                        </p:par>
                        <p:par>
                          <p:cTn id="15" fill="hold">
                            <p:stCondLst>
                              <p:cond delay="1000"/>
                            </p:stCondLst>
                            <p:childTnLst>
                              <p:par>
                                <p:cTn id="16" presetID="10" presetClass="entr" presetSubtype="0" fill="hold" grpId="0" nodeType="afterEffect">
                                  <p:stCondLst>
                                    <p:cond delay="2000"/>
                                  </p:stCondLst>
                                  <p:childTnLst>
                                    <p:set>
                                      <p:cBhvr>
                                        <p:cTn id="17" dur="1" fill="hold">
                                          <p:stCondLst>
                                            <p:cond delay="0"/>
                                          </p:stCondLst>
                                        </p:cTn>
                                        <p:tgtEl>
                                          <p:spTgt spid="10"/>
                                        </p:tgtEl>
                                        <p:attrNameLst>
                                          <p:attrName>style.visibility</p:attrName>
                                        </p:attrNameLst>
                                      </p:cBhvr>
                                      <p:to>
                                        <p:strVal val="visible"/>
                                      </p:to>
                                    </p:set>
                                    <p:animEffect transition="in" filter="fade">
                                      <p:cBhvr>
                                        <p:cTn id="18" dur="500"/>
                                        <p:tgtEl>
                                          <p:spTgt spid="10"/>
                                        </p:tgtEl>
                                      </p:cBhvr>
                                    </p:animEffect>
                                  </p:childTnLst>
                                </p:cTn>
                              </p:par>
                            </p:childTnLst>
                          </p:cTn>
                        </p:par>
                        <p:par>
                          <p:cTn id="19" fill="hold">
                            <p:stCondLst>
                              <p:cond delay="3500"/>
                            </p:stCondLst>
                            <p:childTnLst>
                              <p:par>
                                <p:cTn id="20" presetID="45" presetClass="entr" presetSubtype="0" fill="hold" nodeType="after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fade">
                                      <p:cBhvr>
                                        <p:cTn id="22" dur="2000"/>
                                        <p:tgtEl>
                                          <p:spTgt spid="13"/>
                                        </p:tgtEl>
                                      </p:cBhvr>
                                    </p:animEffect>
                                    <p:anim calcmode="lin" valueType="num">
                                      <p:cBhvr>
                                        <p:cTn id="23" dur="2000" fill="hold"/>
                                        <p:tgtEl>
                                          <p:spTgt spid="13"/>
                                        </p:tgtEl>
                                        <p:attrNameLst>
                                          <p:attrName>ppt_w</p:attrName>
                                        </p:attrNameLst>
                                      </p:cBhvr>
                                      <p:tavLst>
                                        <p:tav tm="0" fmla="#ppt_w*sin(2.5*pi*$)">
                                          <p:val>
                                            <p:fltVal val="0"/>
                                          </p:val>
                                        </p:tav>
                                        <p:tav tm="100000">
                                          <p:val>
                                            <p:fltVal val="1"/>
                                          </p:val>
                                        </p:tav>
                                      </p:tavLst>
                                    </p:anim>
                                    <p:anim calcmode="lin" valueType="num">
                                      <p:cBhvr>
                                        <p:cTn id="24" dur="2000" fill="hold"/>
                                        <p:tgtEl>
                                          <p:spTgt spid="13"/>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9" grpId="0"/>
      <p:bldP spid="10"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 name="矩形 46"/>
          <p:cNvSpPr/>
          <p:nvPr/>
        </p:nvSpPr>
        <p:spPr bwMode="auto">
          <a:xfrm rot="5400000">
            <a:off x="3145903" y="-1770163"/>
            <a:ext cx="2852195" cy="9144001"/>
          </a:xfrm>
          <a:prstGeom prst="rect">
            <a:avLst/>
          </a:prstGeom>
          <a:solidFill>
            <a:srgbClr val="E7E5F9">
              <a:alpha val="77000"/>
            </a:srgbClr>
          </a:solidFill>
          <a:ln w="9525" cap="flat" cmpd="sng" algn="ctr">
            <a:noFill/>
            <a:prstDash val="solid"/>
            <a:round/>
            <a:headEnd type="none" w="med" len="med"/>
            <a:tailEnd type="none" w="med" len="med"/>
          </a:ln>
          <a:effectLst>
            <a:glow rad="139700">
              <a:schemeClr val="accent3">
                <a:satMod val="175000"/>
                <a:alpha val="40000"/>
              </a:schemeClr>
            </a:glow>
          </a:effectLst>
          <a:scene3d>
            <a:camera prst="orthographicFront"/>
            <a:lightRig rig="threePt" dir="t"/>
          </a:scene3d>
          <a:sp3d prstMaterial="matte"/>
          <a:ex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 typeface="Arial" pitchFamily="34" charset="0"/>
              <a:buNone/>
              <a:tabLst/>
            </a:pPr>
            <a:endParaRPr kumimoji="0" lang="zh-CN" altLang="en-US" sz="1800" b="0" i="0" u="none" strike="noStrike" cap="none" normalizeH="0" baseline="0" smtClean="0">
              <a:ln>
                <a:noFill/>
              </a:ln>
              <a:solidFill>
                <a:schemeClr val="tx1"/>
              </a:solidFill>
              <a:effectLst/>
              <a:latin typeface="Arial" pitchFamily="34" charset="0"/>
              <a:ea typeface="宋体" pitchFamily="2" charset="-122"/>
            </a:endParaRPr>
          </a:p>
        </p:txBody>
      </p:sp>
      <p:sp>
        <p:nvSpPr>
          <p:cNvPr id="3" name="圆角矩形 2"/>
          <p:cNvSpPr/>
          <p:nvPr/>
        </p:nvSpPr>
        <p:spPr>
          <a:xfrm>
            <a:off x="5136231" y="874608"/>
            <a:ext cx="3024336" cy="3600400"/>
          </a:xfrm>
          <a:prstGeom prst="roundRect">
            <a:avLst>
              <a:gd name="adj" fmla="val 6769"/>
            </a:avLst>
          </a:prstGeom>
          <a:blipFill dpi="0" rotWithShape="1">
            <a:blip r:embed="rId2"/>
            <a:srcRect/>
            <a:stretch>
              <a:fillRect/>
            </a:stretch>
          </a:blipFill>
          <a:ln w="3175">
            <a:solidFill>
              <a:schemeClr val="accent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5" name="TextBox 4"/>
          <p:cNvSpPr txBox="1"/>
          <p:nvPr/>
        </p:nvSpPr>
        <p:spPr>
          <a:xfrm>
            <a:off x="5363981" y="1282178"/>
            <a:ext cx="2592395" cy="2908489"/>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indent="457200">
              <a:lnSpc>
                <a:spcPct val="150000"/>
              </a:lnSpc>
            </a:pPr>
            <a:r>
              <a:rPr lang="zh-CN" altLang="en-US" sz="1400" dirty="0">
                <a:solidFill>
                  <a:schemeClr val="tx1"/>
                </a:solidFill>
              </a:rPr>
              <a:t>在企业存续分立中，分立后的存续企业性质及适用税收优惠的条件未发生改变的，可以继续享受分立前该企业剩余期限的税收优惠，其优惠金额按该企业分立前一年的应纳税所得额（亏损计为零）乘以分立后存续企业资产占分立前该企业全部资产的比例计算。</a:t>
            </a:r>
            <a:endParaRPr lang="en-US" altLang="zh-CN" sz="1400" dirty="0">
              <a:solidFill>
                <a:schemeClr val="tx1"/>
              </a:solidFill>
            </a:endParaRPr>
          </a:p>
        </p:txBody>
      </p:sp>
      <p:sp>
        <p:nvSpPr>
          <p:cNvPr id="10" name="圆角矩形 9"/>
          <p:cNvSpPr/>
          <p:nvPr/>
        </p:nvSpPr>
        <p:spPr>
          <a:xfrm>
            <a:off x="1187624" y="936223"/>
            <a:ext cx="3024336" cy="3600400"/>
          </a:xfrm>
          <a:prstGeom prst="roundRect">
            <a:avLst>
              <a:gd name="adj" fmla="val 6769"/>
            </a:avLst>
          </a:prstGeom>
          <a:blipFill>
            <a:blip r:embed="rId2"/>
            <a:stretch>
              <a:fillRect/>
            </a:stretch>
          </a:blipFill>
          <a:ln w="3175">
            <a:solidFill>
              <a:schemeClr val="accent1"/>
            </a:solidFill>
          </a:ln>
          <a:effectLst>
            <a:outerShdw blurRad="50800" dist="381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11"/>
          <p:cNvSpPr txBox="1"/>
          <p:nvPr/>
        </p:nvSpPr>
        <p:spPr>
          <a:xfrm>
            <a:off x="1561552" y="1382146"/>
            <a:ext cx="2276480" cy="2585323"/>
          </a:xfrm>
          <a:prstGeom prst="rect">
            <a:avLst/>
          </a:prstGeom>
          <a:noFill/>
        </p:spPr>
        <p:txBody>
          <a:bodyPr wrap="square" lIns="0" tIns="0" rIns="0" bIns="0" rtlCol="0">
            <a:spAutoFit/>
          </a:bodyPr>
          <a:lstStyle>
            <a:defPPr>
              <a:defRPr lang="zh-CN"/>
            </a:defPPr>
            <a:lvl1pPr algn="just">
              <a:lnSpc>
                <a:spcPts val="1300"/>
              </a:lnSpc>
              <a:defRPr sz="1000">
                <a:solidFill>
                  <a:schemeClr val="tx1">
                    <a:lumMod val="65000"/>
                    <a:lumOff val="35000"/>
                  </a:schemeClr>
                </a:solidFill>
                <a:latin typeface="微软雅黑" pitchFamily="34" charset="-122"/>
                <a:ea typeface="微软雅黑" pitchFamily="34" charset="-122"/>
              </a:defRPr>
            </a:lvl1pPr>
          </a:lstStyle>
          <a:p>
            <a:pPr indent="457200">
              <a:lnSpc>
                <a:spcPct val="150000"/>
              </a:lnSpc>
            </a:pPr>
            <a:r>
              <a:rPr lang="zh-CN" altLang="en-US" sz="1400" dirty="0">
                <a:solidFill>
                  <a:schemeClr val="tx1"/>
                </a:solidFill>
              </a:rPr>
              <a:t>在企业吸收合并中，合并后的存续企业性质及适用税收优惠的条件未发生改变的，可以继续享受合并前该企业剩余期限的税收优惠，其优惠金额按存续企业合并前一年的应纳税所得额（亏损计为零）计算。</a:t>
            </a:r>
            <a:endParaRPr lang="en-US" altLang="zh-CN" sz="1400" dirty="0">
              <a:solidFill>
                <a:schemeClr val="tx1"/>
              </a:solidFill>
            </a:endParaRPr>
          </a:p>
        </p:txBody>
      </p:sp>
      <p:grpSp>
        <p:nvGrpSpPr>
          <p:cNvPr id="49" name="组合 48"/>
          <p:cNvGrpSpPr/>
          <p:nvPr/>
        </p:nvGrpSpPr>
        <p:grpSpPr>
          <a:xfrm>
            <a:off x="4263102" y="2388068"/>
            <a:ext cx="721675" cy="2077431"/>
            <a:chOff x="4263102" y="2388068"/>
            <a:chExt cx="721675" cy="2077431"/>
          </a:xfrm>
        </p:grpSpPr>
        <p:sp>
          <p:nvSpPr>
            <p:cNvPr id="39" name="íş1îḑé"/>
            <p:cNvSpPr>
              <a:spLocks/>
            </p:cNvSpPr>
            <p:nvPr/>
          </p:nvSpPr>
          <p:spPr bwMode="auto">
            <a:xfrm flipH="1">
              <a:off x="4285546" y="3002622"/>
              <a:ext cx="676786" cy="1462877"/>
            </a:xfrm>
            <a:custGeom>
              <a:avLst/>
              <a:gdLst>
                <a:gd name="T0" fmla="*/ 937 w 1176"/>
                <a:gd name="T1" fmla="*/ 1835 h 2904"/>
                <a:gd name="T2" fmla="*/ 1107 w 1176"/>
                <a:gd name="T3" fmla="*/ 1699 h 2904"/>
                <a:gd name="T4" fmla="*/ 1172 w 1176"/>
                <a:gd name="T5" fmla="*/ 1536 h 2904"/>
                <a:gd name="T6" fmla="*/ 1159 w 1176"/>
                <a:gd name="T7" fmla="*/ 1398 h 2904"/>
                <a:gd name="T8" fmla="*/ 1034 w 1176"/>
                <a:gd name="T9" fmla="*/ 1223 h 2904"/>
                <a:gd name="T10" fmla="*/ 860 w 1176"/>
                <a:gd name="T11" fmla="*/ 1120 h 2904"/>
                <a:gd name="T12" fmla="*/ 674 w 1176"/>
                <a:gd name="T13" fmla="*/ 1034 h 2904"/>
                <a:gd name="T14" fmla="*/ 965 w 1176"/>
                <a:gd name="T15" fmla="*/ 948 h 2904"/>
                <a:gd name="T16" fmla="*/ 1071 w 1176"/>
                <a:gd name="T17" fmla="*/ 844 h 2904"/>
                <a:gd name="T18" fmla="*/ 1135 w 1176"/>
                <a:gd name="T19" fmla="*/ 695 h 2904"/>
                <a:gd name="T20" fmla="*/ 1148 w 1176"/>
                <a:gd name="T21" fmla="*/ 530 h 2904"/>
                <a:gd name="T22" fmla="*/ 1107 w 1176"/>
                <a:gd name="T23" fmla="*/ 344 h 2904"/>
                <a:gd name="T24" fmla="*/ 1008 w 1176"/>
                <a:gd name="T25" fmla="*/ 185 h 2904"/>
                <a:gd name="T26" fmla="*/ 864 w 1176"/>
                <a:gd name="T27" fmla="*/ 68 h 2904"/>
                <a:gd name="T28" fmla="*/ 685 w 1176"/>
                <a:gd name="T29" fmla="*/ 6 h 2904"/>
                <a:gd name="T30" fmla="*/ 517 w 1176"/>
                <a:gd name="T31" fmla="*/ 6 h 2904"/>
                <a:gd name="T32" fmla="*/ 336 w 1176"/>
                <a:gd name="T33" fmla="*/ 66 h 2904"/>
                <a:gd name="T34" fmla="*/ 191 w 1176"/>
                <a:gd name="T35" fmla="*/ 181 h 2904"/>
                <a:gd name="T36" fmla="*/ 90 w 1176"/>
                <a:gd name="T37" fmla="*/ 338 h 2904"/>
                <a:gd name="T38" fmla="*/ 47 w 1176"/>
                <a:gd name="T39" fmla="*/ 525 h 2904"/>
                <a:gd name="T40" fmla="*/ 67 w 1176"/>
                <a:gd name="T41" fmla="*/ 695 h 2904"/>
                <a:gd name="T42" fmla="*/ 41 w 1176"/>
                <a:gd name="T43" fmla="*/ 823 h 2904"/>
                <a:gd name="T44" fmla="*/ 2 w 1176"/>
                <a:gd name="T45" fmla="*/ 975 h 2904"/>
                <a:gd name="T46" fmla="*/ 88 w 1176"/>
                <a:gd name="T47" fmla="*/ 1122 h 2904"/>
                <a:gd name="T48" fmla="*/ 11 w 1176"/>
                <a:gd name="T49" fmla="*/ 1374 h 2904"/>
                <a:gd name="T50" fmla="*/ 38 w 1176"/>
                <a:gd name="T51" fmla="*/ 1497 h 2904"/>
                <a:gd name="T52" fmla="*/ 138 w 1176"/>
                <a:gd name="T53" fmla="*/ 1549 h 2904"/>
                <a:gd name="T54" fmla="*/ 271 w 1176"/>
                <a:gd name="T55" fmla="*/ 1518 h 2904"/>
                <a:gd name="T56" fmla="*/ 293 w 1176"/>
                <a:gd name="T57" fmla="*/ 1753 h 2904"/>
                <a:gd name="T58" fmla="*/ 230 w 1176"/>
                <a:gd name="T59" fmla="*/ 2606 h 2904"/>
                <a:gd name="T60" fmla="*/ 82 w 1176"/>
                <a:gd name="T61" fmla="*/ 2671 h 2904"/>
                <a:gd name="T62" fmla="*/ 41 w 1176"/>
                <a:gd name="T63" fmla="*/ 2757 h 2904"/>
                <a:gd name="T64" fmla="*/ 56 w 1176"/>
                <a:gd name="T65" fmla="*/ 2839 h 2904"/>
                <a:gd name="T66" fmla="*/ 159 w 1176"/>
                <a:gd name="T67" fmla="*/ 2891 h 2904"/>
                <a:gd name="T68" fmla="*/ 375 w 1176"/>
                <a:gd name="T69" fmla="*/ 2900 h 2904"/>
                <a:gd name="T70" fmla="*/ 519 w 1176"/>
                <a:gd name="T71" fmla="*/ 2835 h 2904"/>
                <a:gd name="T72" fmla="*/ 588 w 1176"/>
                <a:gd name="T73" fmla="*/ 2712 h 2904"/>
                <a:gd name="T74" fmla="*/ 629 w 1176"/>
                <a:gd name="T75" fmla="*/ 2824 h 2904"/>
                <a:gd name="T76" fmla="*/ 732 w 1176"/>
                <a:gd name="T77" fmla="*/ 2876 h 2904"/>
                <a:gd name="T78" fmla="*/ 1032 w 1176"/>
                <a:gd name="T79" fmla="*/ 2871 h 2904"/>
                <a:gd name="T80" fmla="*/ 1099 w 1176"/>
                <a:gd name="T81" fmla="*/ 2816 h 2904"/>
                <a:gd name="T82" fmla="*/ 1084 w 1176"/>
                <a:gd name="T83" fmla="*/ 2718 h 2904"/>
                <a:gd name="T84" fmla="*/ 993 w 1176"/>
                <a:gd name="T85" fmla="*/ 2621 h 2904"/>
                <a:gd name="T86" fmla="*/ 330 w 1176"/>
                <a:gd name="T87" fmla="*/ 1346 h 2904"/>
                <a:gd name="T88" fmla="*/ 302 w 1176"/>
                <a:gd name="T89" fmla="*/ 1139 h 2904"/>
                <a:gd name="T90" fmla="*/ 474 w 1176"/>
                <a:gd name="T91" fmla="*/ 1029 h 2904"/>
                <a:gd name="T92" fmla="*/ 332 w 1176"/>
                <a:gd name="T93" fmla="*/ 1396 h 2904"/>
                <a:gd name="T94" fmla="*/ 502 w 1176"/>
                <a:gd name="T95" fmla="*/ 2283 h 2904"/>
                <a:gd name="T96" fmla="*/ 532 w 1176"/>
                <a:gd name="T97" fmla="*/ 2040 h 2904"/>
                <a:gd name="T98" fmla="*/ 573 w 1176"/>
                <a:gd name="T99" fmla="*/ 2008 h 2904"/>
                <a:gd name="T100" fmla="*/ 614 w 1176"/>
                <a:gd name="T101" fmla="*/ 2152 h 2904"/>
                <a:gd name="T102" fmla="*/ 601 w 1176"/>
                <a:gd name="T103" fmla="*/ 2667 h 2904"/>
                <a:gd name="T104" fmla="*/ 851 w 1176"/>
                <a:gd name="T105" fmla="*/ 1372 h 2904"/>
                <a:gd name="T106" fmla="*/ 926 w 1176"/>
                <a:gd name="T107" fmla="*/ 1447 h 2904"/>
                <a:gd name="T108" fmla="*/ 935 w 1176"/>
                <a:gd name="T109" fmla="*/ 1516 h 2904"/>
                <a:gd name="T110" fmla="*/ 844 w 1176"/>
                <a:gd name="T111" fmla="*/ 1607 h 29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176" h="2904">
                  <a:moveTo>
                    <a:pt x="834" y="2581"/>
                  </a:moveTo>
                  <a:lnTo>
                    <a:pt x="814" y="1883"/>
                  </a:lnTo>
                  <a:lnTo>
                    <a:pt x="814" y="1883"/>
                  </a:lnTo>
                  <a:lnTo>
                    <a:pt x="831" y="1878"/>
                  </a:lnTo>
                  <a:lnTo>
                    <a:pt x="875" y="1863"/>
                  </a:lnTo>
                  <a:lnTo>
                    <a:pt x="905" y="1850"/>
                  </a:lnTo>
                  <a:lnTo>
                    <a:pt x="937" y="1835"/>
                  </a:lnTo>
                  <a:lnTo>
                    <a:pt x="972" y="1816"/>
                  </a:lnTo>
                  <a:lnTo>
                    <a:pt x="1008" y="1792"/>
                  </a:lnTo>
                  <a:lnTo>
                    <a:pt x="1043" y="1766"/>
                  </a:lnTo>
                  <a:lnTo>
                    <a:pt x="1060" y="1751"/>
                  </a:lnTo>
                  <a:lnTo>
                    <a:pt x="1077" y="1734"/>
                  </a:lnTo>
                  <a:lnTo>
                    <a:pt x="1092" y="1717"/>
                  </a:lnTo>
                  <a:lnTo>
                    <a:pt x="1107" y="1699"/>
                  </a:lnTo>
                  <a:lnTo>
                    <a:pt x="1120" y="1680"/>
                  </a:lnTo>
                  <a:lnTo>
                    <a:pt x="1133" y="1659"/>
                  </a:lnTo>
                  <a:lnTo>
                    <a:pt x="1144" y="1637"/>
                  </a:lnTo>
                  <a:lnTo>
                    <a:pt x="1153" y="1613"/>
                  </a:lnTo>
                  <a:lnTo>
                    <a:pt x="1163" y="1589"/>
                  </a:lnTo>
                  <a:lnTo>
                    <a:pt x="1168" y="1564"/>
                  </a:lnTo>
                  <a:lnTo>
                    <a:pt x="1172" y="1536"/>
                  </a:lnTo>
                  <a:lnTo>
                    <a:pt x="1176" y="1508"/>
                  </a:lnTo>
                  <a:lnTo>
                    <a:pt x="1176" y="1478"/>
                  </a:lnTo>
                  <a:lnTo>
                    <a:pt x="1174" y="1447"/>
                  </a:lnTo>
                  <a:lnTo>
                    <a:pt x="1174" y="1447"/>
                  </a:lnTo>
                  <a:lnTo>
                    <a:pt x="1170" y="1434"/>
                  </a:lnTo>
                  <a:lnTo>
                    <a:pt x="1166" y="1419"/>
                  </a:lnTo>
                  <a:lnTo>
                    <a:pt x="1159" y="1398"/>
                  </a:lnTo>
                  <a:lnTo>
                    <a:pt x="1150" y="1376"/>
                  </a:lnTo>
                  <a:lnTo>
                    <a:pt x="1137" y="1348"/>
                  </a:lnTo>
                  <a:lnTo>
                    <a:pt x="1120" y="1318"/>
                  </a:lnTo>
                  <a:lnTo>
                    <a:pt x="1097" y="1288"/>
                  </a:lnTo>
                  <a:lnTo>
                    <a:pt x="1069" y="1254"/>
                  </a:lnTo>
                  <a:lnTo>
                    <a:pt x="1053" y="1240"/>
                  </a:lnTo>
                  <a:lnTo>
                    <a:pt x="1034" y="1223"/>
                  </a:lnTo>
                  <a:lnTo>
                    <a:pt x="1015" y="1208"/>
                  </a:lnTo>
                  <a:lnTo>
                    <a:pt x="995" y="1191"/>
                  </a:lnTo>
                  <a:lnTo>
                    <a:pt x="970" y="1176"/>
                  </a:lnTo>
                  <a:lnTo>
                    <a:pt x="946" y="1161"/>
                  </a:lnTo>
                  <a:lnTo>
                    <a:pt x="920" y="1146"/>
                  </a:lnTo>
                  <a:lnTo>
                    <a:pt x="892" y="1133"/>
                  </a:lnTo>
                  <a:lnTo>
                    <a:pt x="860" y="1120"/>
                  </a:lnTo>
                  <a:lnTo>
                    <a:pt x="827" y="1109"/>
                  </a:lnTo>
                  <a:lnTo>
                    <a:pt x="793" y="1098"/>
                  </a:lnTo>
                  <a:lnTo>
                    <a:pt x="756" y="1087"/>
                  </a:lnTo>
                  <a:lnTo>
                    <a:pt x="715" y="1077"/>
                  </a:lnTo>
                  <a:lnTo>
                    <a:pt x="674" y="1070"/>
                  </a:lnTo>
                  <a:lnTo>
                    <a:pt x="674" y="1034"/>
                  </a:lnTo>
                  <a:lnTo>
                    <a:pt x="674" y="1034"/>
                  </a:lnTo>
                  <a:lnTo>
                    <a:pt x="724" y="1029"/>
                  </a:lnTo>
                  <a:lnTo>
                    <a:pt x="773" y="1021"/>
                  </a:lnTo>
                  <a:lnTo>
                    <a:pt x="821" y="1012"/>
                  </a:lnTo>
                  <a:lnTo>
                    <a:pt x="864" y="997"/>
                  </a:lnTo>
                  <a:lnTo>
                    <a:pt x="907" y="980"/>
                  </a:lnTo>
                  <a:lnTo>
                    <a:pt x="946" y="960"/>
                  </a:lnTo>
                  <a:lnTo>
                    <a:pt x="965" y="948"/>
                  </a:lnTo>
                  <a:lnTo>
                    <a:pt x="982" y="935"/>
                  </a:lnTo>
                  <a:lnTo>
                    <a:pt x="998" y="922"/>
                  </a:lnTo>
                  <a:lnTo>
                    <a:pt x="1015" y="909"/>
                  </a:lnTo>
                  <a:lnTo>
                    <a:pt x="1030" y="894"/>
                  </a:lnTo>
                  <a:lnTo>
                    <a:pt x="1045" y="878"/>
                  </a:lnTo>
                  <a:lnTo>
                    <a:pt x="1058" y="861"/>
                  </a:lnTo>
                  <a:lnTo>
                    <a:pt x="1071" y="844"/>
                  </a:lnTo>
                  <a:lnTo>
                    <a:pt x="1084" y="825"/>
                  </a:lnTo>
                  <a:lnTo>
                    <a:pt x="1096" y="807"/>
                  </a:lnTo>
                  <a:lnTo>
                    <a:pt x="1105" y="786"/>
                  </a:lnTo>
                  <a:lnTo>
                    <a:pt x="1114" y="764"/>
                  </a:lnTo>
                  <a:lnTo>
                    <a:pt x="1122" y="741"/>
                  </a:lnTo>
                  <a:lnTo>
                    <a:pt x="1129" y="719"/>
                  </a:lnTo>
                  <a:lnTo>
                    <a:pt x="1135" y="695"/>
                  </a:lnTo>
                  <a:lnTo>
                    <a:pt x="1140" y="670"/>
                  </a:lnTo>
                  <a:lnTo>
                    <a:pt x="1144" y="644"/>
                  </a:lnTo>
                  <a:lnTo>
                    <a:pt x="1148" y="616"/>
                  </a:lnTo>
                  <a:lnTo>
                    <a:pt x="1150" y="588"/>
                  </a:lnTo>
                  <a:lnTo>
                    <a:pt x="1150" y="560"/>
                  </a:lnTo>
                  <a:lnTo>
                    <a:pt x="1150" y="560"/>
                  </a:lnTo>
                  <a:lnTo>
                    <a:pt x="1148" y="530"/>
                  </a:lnTo>
                  <a:lnTo>
                    <a:pt x="1146" y="502"/>
                  </a:lnTo>
                  <a:lnTo>
                    <a:pt x="1144" y="474"/>
                  </a:lnTo>
                  <a:lnTo>
                    <a:pt x="1138" y="448"/>
                  </a:lnTo>
                  <a:lnTo>
                    <a:pt x="1133" y="420"/>
                  </a:lnTo>
                  <a:lnTo>
                    <a:pt x="1125" y="394"/>
                  </a:lnTo>
                  <a:lnTo>
                    <a:pt x="1116" y="368"/>
                  </a:lnTo>
                  <a:lnTo>
                    <a:pt x="1107" y="344"/>
                  </a:lnTo>
                  <a:lnTo>
                    <a:pt x="1096" y="318"/>
                  </a:lnTo>
                  <a:lnTo>
                    <a:pt x="1084" y="293"/>
                  </a:lnTo>
                  <a:lnTo>
                    <a:pt x="1071" y="271"/>
                  </a:lnTo>
                  <a:lnTo>
                    <a:pt x="1056" y="249"/>
                  </a:lnTo>
                  <a:lnTo>
                    <a:pt x="1041" y="226"/>
                  </a:lnTo>
                  <a:lnTo>
                    <a:pt x="1025" y="204"/>
                  </a:lnTo>
                  <a:lnTo>
                    <a:pt x="1008" y="185"/>
                  </a:lnTo>
                  <a:lnTo>
                    <a:pt x="989" y="165"/>
                  </a:lnTo>
                  <a:lnTo>
                    <a:pt x="970" y="146"/>
                  </a:lnTo>
                  <a:lnTo>
                    <a:pt x="952" y="129"/>
                  </a:lnTo>
                  <a:lnTo>
                    <a:pt x="931" y="112"/>
                  </a:lnTo>
                  <a:lnTo>
                    <a:pt x="909" y="96"/>
                  </a:lnTo>
                  <a:lnTo>
                    <a:pt x="887" y="81"/>
                  </a:lnTo>
                  <a:lnTo>
                    <a:pt x="864" y="68"/>
                  </a:lnTo>
                  <a:lnTo>
                    <a:pt x="840" y="55"/>
                  </a:lnTo>
                  <a:lnTo>
                    <a:pt x="816" y="43"/>
                  </a:lnTo>
                  <a:lnTo>
                    <a:pt x="791" y="34"/>
                  </a:lnTo>
                  <a:lnTo>
                    <a:pt x="765" y="25"/>
                  </a:lnTo>
                  <a:lnTo>
                    <a:pt x="739" y="17"/>
                  </a:lnTo>
                  <a:lnTo>
                    <a:pt x="713" y="12"/>
                  </a:lnTo>
                  <a:lnTo>
                    <a:pt x="685" y="6"/>
                  </a:lnTo>
                  <a:lnTo>
                    <a:pt x="657" y="2"/>
                  </a:lnTo>
                  <a:lnTo>
                    <a:pt x="629" y="0"/>
                  </a:lnTo>
                  <a:lnTo>
                    <a:pt x="601" y="0"/>
                  </a:lnTo>
                  <a:lnTo>
                    <a:pt x="601" y="0"/>
                  </a:lnTo>
                  <a:lnTo>
                    <a:pt x="573" y="0"/>
                  </a:lnTo>
                  <a:lnTo>
                    <a:pt x="545" y="2"/>
                  </a:lnTo>
                  <a:lnTo>
                    <a:pt x="517" y="6"/>
                  </a:lnTo>
                  <a:lnTo>
                    <a:pt x="489" y="12"/>
                  </a:lnTo>
                  <a:lnTo>
                    <a:pt x="463" y="17"/>
                  </a:lnTo>
                  <a:lnTo>
                    <a:pt x="437" y="25"/>
                  </a:lnTo>
                  <a:lnTo>
                    <a:pt x="411" y="34"/>
                  </a:lnTo>
                  <a:lnTo>
                    <a:pt x="385" y="43"/>
                  </a:lnTo>
                  <a:lnTo>
                    <a:pt x="360" y="55"/>
                  </a:lnTo>
                  <a:lnTo>
                    <a:pt x="336" y="66"/>
                  </a:lnTo>
                  <a:lnTo>
                    <a:pt x="314" y="81"/>
                  </a:lnTo>
                  <a:lnTo>
                    <a:pt x="291" y="94"/>
                  </a:lnTo>
                  <a:lnTo>
                    <a:pt x="269" y="111"/>
                  </a:lnTo>
                  <a:lnTo>
                    <a:pt x="248" y="125"/>
                  </a:lnTo>
                  <a:lnTo>
                    <a:pt x="228" y="144"/>
                  </a:lnTo>
                  <a:lnTo>
                    <a:pt x="209" y="163"/>
                  </a:lnTo>
                  <a:lnTo>
                    <a:pt x="191" y="181"/>
                  </a:lnTo>
                  <a:lnTo>
                    <a:pt x="174" y="202"/>
                  </a:lnTo>
                  <a:lnTo>
                    <a:pt x="157" y="222"/>
                  </a:lnTo>
                  <a:lnTo>
                    <a:pt x="142" y="243"/>
                  </a:lnTo>
                  <a:lnTo>
                    <a:pt x="127" y="267"/>
                  </a:lnTo>
                  <a:lnTo>
                    <a:pt x="114" y="290"/>
                  </a:lnTo>
                  <a:lnTo>
                    <a:pt x="101" y="314"/>
                  </a:lnTo>
                  <a:lnTo>
                    <a:pt x="90" y="338"/>
                  </a:lnTo>
                  <a:lnTo>
                    <a:pt x="80" y="362"/>
                  </a:lnTo>
                  <a:lnTo>
                    <a:pt x="71" y="389"/>
                  </a:lnTo>
                  <a:lnTo>
                    <a:pt x="64" y="415"/>
                  </a:lnTo>
                  <a:lnTo>
                    <a:pt x="58" y="443"/>
                  </a:lnTo>
                  <a:lnTo>
                    <a:pt x="52" y="469"/>
                  </a:lnTo>
                  <a:lnTo>
                    <a:pt x="51" y="497"/>
                  </a:lnTo>
                  <a:lnTo>
                    <a:pt x="47" y="525"/>
                  </a:lnTo>
                  <a:lnTo>
                    <a:pt x="47" y="555"/>
                  </a:lnTo>
                  <a:lnTo>
                    <a:pt x="47" y="555"/>
                  </a:lnTo>
                  <a:lnTo>
                    <a:pt x="49" y="585"/>
                  </a:lnTo>
                  <a:lnTo>
                    <a:pt x="51" y="613"/>
                  </a:lnTo>
                  <a:lnTo>
                    <a:pt x="54" y="641"/>
                  </a:lnTo>
                  <a:lnTo>
                    <a:pt x="60" y="669"/>
                  </a:lnTo>
                  <a:lnTo>
                    <a:pt x="67" y="695"/>
                  </a:lnTo>
                  <a:lnTo>
                    <a:pt x="77" y="721"/>
                  </a:lnTo>
                  <a:lnTo>
                    <a:pt x="88" y="745"/>
                  </a:lnTo>
                  <a:lnTo>
                    <a:pt x="99" y="769"/>
                  </a:lnTo>
                  <a:lnTo>
                    <a:pt x="99" y="769"/>
                  </a:lnTo>
                  <a:lnTo>
                    <a:pt x="77" y="784"/>
                  </a:lnTo>
                  <a:lnTo>
                    <a:pt x="58" y="803"/>
                  </a:lnTo>
                  <a:lnTo>
                    <a:pt x="41" y="823"/>
                  </a:lnTo>
                  <a:lnTo>
                    <a:pt x="26" y="844"/>
                  </a:lnTo>
                  <a:lnTo>
                    <a:pt x="15" y="868"/>
                  </a:lnTo>
                  <a:lnTo>
                    <a:pt x="8" y="894"/>
                  </a:lnTo>
                  <a:lnTo>
                    <a:pt x="2" y="920"/>
                  </a:lnTo>
                  <a:lnTo>
                    <a:pt x="0" y="948"/>
                  </a:lnTo>
                  <a:lnTo>
                    <a:pt x="0" y="948"/>
                  </a:lnTo>
                  <a:lnTo>
                    <a:pt x="2" y="975"/>
                  </a:lnTo>
                  <a:lnTo>
                    <a:pt x="6" y="1001"/>
                  </a:lnTo>
                  <a:lnTo>
                    <a:pt x="13" y="1025"/>
                  </a:lnTo>
                  <a:lnTo>
                    <a:pt x="24" y="1047"/>
                  </a:lnTo>
                  <a:lnTo>
                    <a:pt x="38" y="1068"/>
                  </a:lnTo>
                  <a:lnTo>
                    <a:pt x="52" y="1088"/>
                  </a:lnTo>
                  <a:lnTo>
                    <a:pt x="69" y="1105"/>
                  </a:lnTo>
                  <a:lnTo>
                    <a:pt x="88" y="1122"/>
                  </a:lnTo>
                  <a:lnTo>
                    <a:pt x="88" y="1122"/>
                  </a:lnTo>
                  <a:lnTo>
                    <a:pt x="69" y="1176"/>
                  </a:lnTo>
                  <a:lnTo>
                    <a:pt x="49" y="1234"/>
                  </a:lnTo>
                  <a:lnTo>
                    <a:pt x="30" y="1292"/>
                  </a:lnTo>
                  <a:lnTo>
                    <a:pt x="23" y="1320"/>
                  </a:lnTo>
                  <a:lnTo>
                    <a:pt x="15" y="1348"/>
                  </a:lnTo>
                  <a:lnTo>
                    <a:pt x="11" y="1374"/>
                  </a:lnTo>
                  <a:lnTo>
                    <a:pt x="8" y="1400"/>
                  </a:lnTo>
                  <a:lnTo>
                    <a:pt x="8" y="1424"/>
                  </a:lnTo>
                  <a:lnTo>
                    <a:pt x="11" y="1449"/>
                  </a:lnTo>
                  <a:lnTo>
                    <a:pt x="19" y="1469"/>
                  </a:lnTo>
                  <a:lnTo>
                    <a:pt x="24" y="1478"/>
                  </a:lnTo>
                  <a:lnTo>
                    <a:pt x="30" y="1488"/>
                  </a:lnTo>
                  <a:lnTo>
                    <a:pt x="38" y="1497"/>
                  </a:lnTo>
                  <a:lnTo>
                    <a:pt x="45" y="1506"/>
                  </a:lnTo>
                  <a:lnTo>
                    <a:pt x="54" y="1514"/>
                  </a:lnTo>
                  <a:lnTo>
                    <a:pt x="66" y="1521"/>
                  </a:lnTo>
                  <a:lnTo>
                    <a:pt x="66" y="1521"/>
                  </a:lnTo>
                  <a:lnTo>
                    <a:pt x="90" y="1534"/>
                  </a:lnTo>
                  <a:lnTo>
                    <a:pt x="116" y="1544"/>
                  </a:lnTo>
                  <a:lnTo>
                    <a:pt x="138" y="1549"/>
                  </a:lnTo>
                  <a:lnTo>
                    <a:pt x="163" y="1551"/>
                  </a:lnTo>
                  <a:lnTo>
                    <a:pt x="183" y="1549"/>
                  </a:lnTo>
                  <a:lnTo>
                    <a:pt x="204" y="1546"/>
                  </a:lnTo>
                  <a:lnTo>
                    <a:pt x="224" y="1542"/>
                  </a:lnTo>
                  <a:lnTo>
                    <a:pt x="241" y="1534"/>
                  </a:lnTo>
                  <a:lnTo>
                    <a:pt x="258" y="1527"/>
                  </a:lnTo>
                  <a:lnTo>
                    <a:pt x="271" y="1518"/>
                  </a:lnTo>
                  <a:lnTo>
                    <a:pt x="295" y="1501"/>
                  </a:lnTo>
                  <a:lnTo>
                    <a:pt x="308" y="1488"/>
                  </a:lnTo>
                  <a:lnTo>
                    <a:pt x="314" y="1484"/>
                  </a:lnTo>
                  <a:lnTo>
                    <a:pt x="314" y="1484"/>
                  </a:lnTo>
                  <a:lnTo>
                    <a:pt x="308" y="1549"/>
                  </a:lnTo>
                  <a:lnTo>
                    <a:pt x="301" y="1633"/>
                  </a:lnTo>
                  <a:lnTo>
                    <a:pt x="293" y="1753"/>
                  </a:lnTo>
                  <a:lnTo>
                    <a:pt x="286" y="1908"/>
                  </a:lnTo>
                  <a:lnTo>
                    <a:pt x="280" y="2100"/>
                  </a:lnTo>
                  <a:lnTo>
                    <a:pt x="276" y="2329"/>
                  </a:lnTo>
                  <a:lnTo>
                    <a:pt x="274" y="2600"/>
                  </a:lnTo>
                  <a:lnTo>
                    <a:pt x="274" y="2600"/>
                  </a:lnTo>
                  <a:lnTo>
                    <a:pt x="261" y="2600"/>
                  </a:lnTo>
                  <a:lnTo>
                    <a:pt x="230" y="2606"/>
                  </a:lnTo>
                  <a:lnTo>
                    <a:pt x="209" y="2609"/>
                  </a:lnTo>
                  <a:lnTo>
                    <a:pt x="187" y="2615"/>
                  </a:lnTo>
                  <a:lnTo>
                    <a:pt x="163" y="2624"/>
                  </a:lnTo>
                  <a:lnTo>
                    <a:pt x="138" y="2634"/>
                  </a:lnTo>
                  <a:lnTo>
                    <a:pt x="114" y="2647"/>
                  </a:lnTo>
                  <a:lnTo>
                    <a:pt x="92" y="2662"/>
                  </a:lnTo>
                  <a:lnTo>
                    <a:pt x="82" y="2671"/>
                  </a:lnTo>
                  <a:lnTo>
                    <a:pt x="73" y="2680"/>
                  </a:lnTo>
                  <a:lnTo>
                    <a:pt x="66" y="2690"/>
                  </a:lnTo>
                  <a:lnTo>
                    <a:pt x="58" y="2701"/>
                  </a:lnTo>
                  <a:lnTo>
                    <a:pt x="51" y="2714"/>
                  </a:lnTo>
                  <a:lnTo>
                    <a:pt x="47" y="2727"/>
                  </a:lnTo>
                  <a:lnTo>
                    <a:pt x="43" y="2742"/>
                  </a:lnTo>
                  <a:lnTo>
                    <a:pt x="41" y="2757"/>
                  </a:lnTo>
                  <a:lnTo>
                    <a:pt x="41" y="2772"/>
                  </a:lnTo>
                  <a:lnTo>
                    <a:pt x="41" y="2788"/>
                  </a:lnTo>
                  <a:lnTo>
                    <a:pt x="45" y="2807"/>
                  </a:lnTo>
                  <a:lnTo>
                    <a:pt x="51" y="2826"/>
                  </a:lnTo>
                  <a:lnTo>
                    <a:pt x="51" y="2826"/>
                  </a:lnTo>
                  <a:lnTo>
                    <a:pt x="51" y="2830"/>
                  </a:lnTo>
                  <a:lnTo>
                    <a:pt x="56" y="2839"/>
                  </a:lnTo>
                  <a:lnTo>
                    <a:pt x="66" y="2850"/>
                  </a:lnTo>
                  <a:lnTo>
                    <a:pt x="75" y="2858"/>
                  </a:lnTo>
                  <a:lnTo>
                    <a:pt x="84" y="2865"/>
                  </a:lnTo>
                  <a:lnTo>
                    <a:pt x="99" y="2872"/>
                  </a:lnTo>
                  <a:lnTo>
                    <a:pt x="116" y="2880"/>
                  </a:lnTo>
                  <a:lnTo>
                    <a:pt x="135" y="2886"/>
                  </a:lnTo>
                  <a:lnTo>
                    <a:pt x="159" y="2891"/>
                  </a:lnTo>
                  <a:lnTo>
                    <a:pt x="187" y="2897"/>
                  </a:lnTo>
                  <a:lnTo>
                    <a:pt x="219" y="2900"/>
                  </a:lnTo>
                  <a:lnTo>
                    <a:pt x="256" y="2902"/>
                  </a:lnTo>
                  <a:lnTo>
                    <a:pt x="297" y="2904"/>
                  </a:lnTo>
                  <a:lnTo>
                    <a:pt x="297" y="2904"/>
                  </a:lnTo>
                  <a:lnTo>
                    <a:pt x="340" y="2902"/>
                  </a:lnTo>
                  <a:lnTo>
                    <a:pt x="375" y="2900"/>
                  </a:lnTo>
                  <a:lnTo>
                    <a:pt x="407" y="2895"/>
                  </a:lnTo>
                  <a:lnTo>
                    <a:pt x="435" y="2889"/>
                  </a:lnTo>
                  <a:lnTo>
                    <a:pt x="459" y="2880"/>
                  </a:lnTo>
                  <a:lnTo>
                    <a:pt x="478" y="2871"/>
                  </a:lnTo>
                  <a:lnTo>
                    <a:pt x="495" y="2861"/>
                  </a:lnTo>
                  <a:lnTo>
                    <a:pt x="508" y="2848"/>
                  </a:lnTo>
                  <a:lnTo>
                    <a:pt x="519" y="2835"/>
                  </a:lnTo>
                  <a:lnTo>
                    <a:pt x="528" y="2820"/>
                  </a:lnTo>
                  <a:lnTo>
                    <a:pt x="536" y="2805"/>
                  </a:lnTo>
                  <a:lnTo>
                    <a:pt x="541" y="2788"/>
                  </a:lnTo>
                  <a:lnTo>
                    <a:pt x="549" y="2751"/>
                  </a:lnTo>
                  <a:lnTo>
                    <a:pt x="556" y="2712"/>
                  </a:lnTo>
                  <a:lnTo>
                    <a:pt x="588" y="2712"/>
                  </a:lnTo>
                  <a:lnTo>
                    <a:pt x="588" y="2712"/>
                  </a:lnTo>
                  <a:lnTo>
                    <a:pt x="590" y="2719"/>
                  </a:lnTo>
                  <a:lnTo>
                    <a:pt x="592" y="2738"/>
                  </a:lnTo>
                  <a:lnTo>
                    <a:pt x="599" y="2764"/>
                  </a:lnTo>
                  <a:lnTo>
                    <a:pt x="605" y="2779"/>
                  </a:lnTo>
                  <a:lnTo>
                    <a:pt x="610" y="2794"/>
                  </a:lnTo>
                  <a:lnTo>
                    <a:pt x="620" y="2809"/>
                  </a:lnTo>
                  <a:lnTo>
                    <a:pt x="629" y="2824"/>
                  </a:lnTo>
                  <a:lnTo>
                    <a:pt x="640" y="2839"/>
                  </a:lnTo>
                  <a:lnTo>
                    <a:pt x="653" y="2850"/>
                  </a:lnTo>
                  <a:lnTo>
                    <a:pt x="670" y="2861"/>
                  </a:lnTo>
                  <a:lnTo>
                    <a:pt x="687" y="2871"/>
                  </a:lnTo>
                  <a:lnTo>
                    <a:pt x="707" y="2874"/>
                  </a:lnTo>
                  <a:lnTo>
                    <a:pt x="732" y="2876"/>
                  </a:lnTo>
                  <a:lnTo>
                    <a:pt x="732" y="2876"/>
                  </a:lnTo>
                  <a:lnTo>
                    <a:pt x="786" y="2878"/>
                  </a:lnTo>
                  <a:lnTo>
                    <a:pt x="847" y="2882"/>
                  </a:lnTo>
                  <a:lnTo>
                    <a:pt x="913" y="2884"/>
                  </a:lnTo>
                  <a:lnTo>
                    <a:pt x="944" y="2882"/>
                  </a:lnTo>
                  <a:lnTo>
                    <a:pt x="976" y="2880"/>
                  </a:lnTo>
                  <a:lnTo>
                    <a:pt x="1006" y="2876"/>
                  </a:lnTo>
                  <a:lnTo>
                    <a:pt x="1032" y="2871"/>
                  </a:lnTo>
                  <a:lnTo>
                    <a:pt x="1054" y="2861"/>
                  </a:lnTo>
                  <a:lnTo>
                    <a:pt x="1066" y="2856"/>
                  </a:lnTo>
                  <a:lnTo>
                    <a:pt x="1073" y="2850"/>
                  </a:lnTo>
                  <a:lnTo>
                    <a:pt x="1082" y="2843"/>
                  </a:lnTo>
                  <a:lnTo>
                    <a:pt x="1088" y="2835"/>
                  </a:lnTo>
                  <a:lnTo>
                    <a:pt x="1094" y="2826"/>
                  </a:lnTo>
                  <a:lnTo>
                    <a:pt x="1099" y="2816"/>
                  </a:lnTo>
                  <a:lnTo>
                    <a:pt x="1101" y="2805"/>
                  </a:lnTo>
                  <a:lnTo>
                    <a:pt x="1101" y="2794"/>
                  </a:lnTo>
                  <a:lnTo>
                    <a:pt x="1101" y="2781"/>
                  </a:lnTo>
                  <a:lnTo>
                    <a:pt x="1099" y="2768"/>
                  </a:lnTo>
                  <a:lnTo>
                    <a:pt x="1099" y="2768"/>
                  </a:lnTo>
                  <a:lnTo>
                    <a:pt x="1092" y="2740"/>
                  </a:lnTo>
                  <a:lnTo>
                    <a:pt x="1084" y="2718"/>
                  </a:lnTo>
                  <a:lnTo>
                    <a:pt x="1075" y="2697"/>
                  </a:lnTo>
                  <a:lnTo>
                    <a:pt x="1064" y="2678"/>
                  </a:lnTo>
                  <a:lnTo>
                    <a:pt x="1053" y="2663"/>
                  </a:lnTo>
                  <a:lnTo>
                    <a:pt x="1040" y="2650"/>
                  </a:lnTo>
                  <a:lnTo>
                    <a:pt x="1025" y="2639"/>
                  </a:lnTo>
                  <a:lnTo>
                    <a:pt x="1010" y="2630"/>
                  </a:lnTo>
                  <a:lnTo>
                    <a:pt x="993" y="2621"/>
                  </a:lnTo>
                  <a:lnTo>
                    <a:pt x="974" y="2615"/>
                  </a:lnTo>
                  <a:lnTo>
                    <a:pt x="933" y="2604"/>
                  </a:lnTo>
                  <a:lnTo>
                    <a:pt x="834" y="2581"/>
                  </a:lnTo>
                  <a:lnTo>
                    <a:pt x="834" y="2581"/>
                  </a:lnTo>
                  <a:close/>
                  <a:moveTo>
                    <a:pt x="332" y="1396"/>
                  </a:moveTo>
                  <a:lnTo>
                    <a:pt x="332" y="1396"/>
                  </a:lnTo>
                  <a:lnTo>
                    <a:pt x="330" y="1346"/>
                  </a:lnTo>
                  <a:lnTo>
                    <a:pt x="327" y="1299"/>
                  </a:lnTo>
                  <a:lnTo>
                    <a:pt x="321" y="1254"/>
                  </a:lnTo>
                  <a:lnTo>
                    <a:pt x="314" y="1217"/>
                  </a:lnTo>
                  <a:lnTo>
                    <a:pt x="301" y="1161"/>
                  </a:lnTo>
                  <a:lnTo>
                    <a:pt x="295" y="1141"/>
                  </a:lnTo>
                  <a:lnTo>
                    <a:pt x="295" y="1141"/>
                  </a:lnTo>
                  <a:lnTo>
                    <a:pt x="302" y="1139"/>
                  </a:lnTo>
                  <a:lnTo>
                    <a:pt x="314" y="1133"/>
                  </a:lnTo>
                  <a:lnTo>
                    <a:pt x="338" y="1120"/>
                  </a:lnTo>
                  <a:lnTo>
                    <a:pt x="368" y="1101"/>
                  </a:lnTo>
                  <a:lnTo>
                    <a:pt x="398" y="1081"/>
                  </a:lnTo>
                  <a:lnTo>
                    <a:pt x="452" y="1045"/>
                  </a:lnTo>
                  <a:lnTo>
                    <a:pt x="474" y="1029"/>
                  </a:lnTo>
                  <a:lnTo>
                    <a:pt x="474" y="1029"/>
                  </a:lnTo>
                  <a:lnTo>
                    <a:pt x="442" y="1096"/>
                  </a:lnTo>
                  <a:lnTo>
                    <a:pt x="414" y="1161"/>
                  </a:lnTo>
                  <a:lnTo>
                    <a:pt x="390" y="1223"/>
                  </a:lnTo>
                  <a:lnTo>
                    <a:pt x="370" y="1279"/>
                  </a:lnTo>
                  <a:lnTo>
                    <a:pt x="342" y="1365"/>
                  </a:lnTo>
                  <a:lnTo>
                    <a:pt x="332" y="1396"/>
                  </a:lnTo>
                  <a:lnTo>
                    <a:pt x="332" y="1396"/>
                  </a:lnTo>
                  <a:close/>
                  <a:moveTo>
                    <a:pt x="601" y="2667"/>
                  </a:moveTo>
                  <a:lnTo>
                    <a:pt x="521" y="2667"/>
                  </a:lnTo>
                  <a:lnTo>
                    <a:pt x="521" y="2667"/>
                  </a:lnTo>
                  <a:lnTo>
                    <a:pt x="513" y="2566"/>
                  </a:lnTo>
                  <a:lnTo>
                    <a:pt x="506" y="2462"/>
                  </a:lnTo>
                  <a:lnTo>
                    <a:pt x="502" y="2342"/>
                  </a:lnTo>
                  <a:lnTo>
                    <a:pt x="502" y="2283"/>
                  </a:lnTo>
                  <a:lnTo>
                    <a:pt x="504" y="2223"/>
                  </a:lnTo>
                  <a:lnTo>
                    <a:pt x="508" y="2167"/>
                  </a:lnTo>
                  <a:lnTo>
                    <a:pt x="513" y="2117"/>
                  </a:lnTo>
                  <a:lnTo>
                    <a:pt x="517" y="2094"/>
                  </a:lnTo>
                  <a:lnTo>
                    <a:pt x="521" y="2074"/>
                  </a:lnTo>
                  <a:lnTo>
                    <a:pt x="526" y="2055"/>
                  </a:lnTo>
                  <a:lnTo>
                    <a:pt x="532" y="2040"/>
                  </a:lnTo>
                  <a:lnTo>
                    <a:pt x="539" y="2027"/>
                  </a:lnTo>
                  <a:lnTo>
                    <a:pt x="547" y="2018"/>
                  </a:lnTo>
                  <a:lnTo>
                    <a:pt x="556" y="2010"/>
                  </a:lnTo>
                  <a:lnTo>
                    <a:pt x="566" y="2007"/>
                  </a:lnTo>
                  <a:lnTo>
                    <a:pt x="566" y="2007"/>
                  </a:lnTo>
                  <a:lnTo>
                    <a:pt x="569" y="2007"/>
                  </a:lnTo>
                  <a:lnTo>
                    <a:pt x="573" y="2008"/>
                  </a:lnTo>
                  <a:lnTo>
                    <a:pt x="579" y="2012"/>
                  </a:lnTo>
                  <a:lnTo>
                    <a:pt x="584" y="2020"/>
                  </a:lnTo>
                  <a:lnTo>
                    <a:pt x="592" y="2033"/>
                  </a:lnTo>
                  <a:lnTo>
                    <a:pt x="597" y="2049"/>
                  </a:lnTo>
                  <a:lnTo>
                    <a:pt x="603" y="2076"/>
                  </a:lnTo>
                  <a:lnTo>
                    <a:pt x="609" y="2109"/>
                  </a:lnTo>
                  <a:lnTo>
                    <a:pt x="614" y="2152"/>
                  </a:lnTo>
                  <a:lnTo>
                    <a:pt x="616" y="2204"/>
                  </a:lnTo>
                  <a:lnTo>
                    <a:pt x="618" y="2270"/>
                  </a:lnTo>
                  <a:lnTo>
                    <a:pt x="618" y="2346"/>
                  </a:lnTo>
                  <a:lnTo>
                    <a:pt x="614" y="2438"/>
                  </a:lnTo>
                  <a:lnTo>
                    <a:pt x="610" y="2544"/>
                  </a:lnTo>
                  <a:lnTo>
                    <a:pt x="601" y="2667"/>
                  </a:lnTo>
                  <a:lnTo>
                    <a:pt x="601" y="2667"/>
                  </a:lnTo>
                  <a:close/>
                  <a:moveTo>
                    <a:pt x="737" y="1335"/>
                  </a:moveTo>
                  <a:lnTo>
                    <a:pt x="737" y="1335"/>
                  </a:lnTo>
                  <a:lnTo>
                    <a:pt x="765" y="1340"/>
                  </a:lnTo>
                  <a:lnTo>
                    <a:pt x="791" y="1348"/>
                  </a:lnTo>
                  <a:lnTo>
                    <a:pt x="814" y="1355"/>
                  </a:lnTo>
                  <a:lnTo>
                    <a:pt x="834" y="1365"/>
                  </a:lnTo>
                  <a:lnTo>
                    <a:pt x="851" y="1372"/>
                  </a:lnTo>
                  <a:lnTo>
                    <a:pt x="868" y="1381"/>
                  </a:lnTo>
                  <a:lnTo>
                    <a:pt x="881" y="1393"/>
                  </a:lnTo>
                  <a:lnTo>
                    <a:pt x="892" y="1402"/>
                  </a:lnTo>
                  <a:lnTo>
                    <a:pt x="907" y="1419"/>
                  </a:lnTo>
                  <a:lnTo>
                    <a:pt x="918" y="1434"/>
                  </a:lnTo>
                  <a:lnTo>
                    <a:pt x="924" y="1443"/>
                  </a:lnTo>
                  <a:lnTo>
                    <a:pt x="926" y="1447"/>
                  </a:lnTo>
                  <a:lnTo>
                    <a:pt x="926" y="1447"/>
                  </a:lnTo>
                  <a:lnTo>
                    <a:pt x="929" y="1460"/>
                  </a:lnTo>
                  <a:lnTo>
                    <a:pt x="933" y="1473"/>
                  </a:lnTo>
                  <a:lnTo>
                    <a:pt x="935" y="1484"/>
                  </a:lnTo>
                  <a:lnTo>
                    <a:pt x="937" y="1495"/>
                  </a:lnTo>
                  <a:lnTo>
                    <a:pt x="935" y="1505"/>
                  </a:lnTo>
                  <a:lnTo>
                    <a:pt x="935" y="1516"/>
                  </a:lnTo>
                  <a:lnTo>
                    <a:pt x="928" y="1534"/>
                  </a:lnTo>
                  <a:lnTo>
                    <a:pt x="918" y="1551"/>
                  </a:lnTo>
                  <a:lnTo>
                    <a:pt x="907" y="1564"/>
                  </a:lnTo>
                  <a:lnTo>
                    <a:pt x="892" y="1577"/>
                  </a:lnTo>
                  <a:lnTo>
                    <a:pt x="877" y="1589"/>
                  </a:lnTo>
                  <a:lnTo>
                    <a:pt x="860" y="1598"/>
                  </a:lnTo>
                  <a:lnTo>
                    <a:pt x="844" y="1607"/>
                  </a:lnTo>
                  <a:lnTo>
                    <a:pt x="814" y="1618"/>
                  </a:lnTo>
                  <a:lnTo>
                    <a:pt x="793" y="1624"/>
                  </a:lnTo>
                  <a:lnTo>
                    <a:pt x="784" y="1628"/>
                  </a:lnTo>
                  <a:lnTo>
                    <a:pt x="737" y="133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0" name="íṥ1îḓé"/>
            <p:cNvSpPr>
              <a:spLocks/>
            </p:cNvSpPr>
            <p:nvPr/>
          </p:nvSpPr>
          <p:spPr bwMode="auto">
            <a:xfrm flipH="1">
              <a:off x="4263102" y="2952164"/>
              <a:ext cx="721675" cy="1507207"/>
            </a:xfrm>
            <a:custGeom>
              <a:avLst/>
              <a:gdLst>
                <a:gd name="T0" fmla="*/ 1168 w 1256"/>
                <a:gd name="T1" fmla="*/ 347 h 2991"/>
                <a:gd name="T2" fmla="*/ 907 w 1256"/>
                <a:gd name="T3" fmla="*/ 61 h 2991"/>
                <a:gd name="T4" fmla="*/ 562 w 1256"/>
                <a:gd name="T5" fmla="*/ 5 h 2991"/>
                <a:gd name="T6" fmla="*/ 222 w 1256"/>
                <a:gd name="T7" fmla="*/ 179 h 2991"/>
                <a:gd name="T8" fmla="*/ 47 w 1256"/>
                <a:gd name="T9" fmla="*/ 524 h 2991"/>
                <a:gd name="T10" fmla="*/ 39 w 1256"/>
                <a:gd name="T11" fmla="*/ 860 h 2991"/>
                <a:gd name="T12" fmla="*/ 54 w 1256"/>
                <a:gd name="T13" fmla="*/ 1151 h 2991"/>
                <a:gd name="T14" fmla="*/ 15 w 1256"/>
                <a:gd name="T15" fmla="*/ 1508 h 2991"/>
                <a:gd name="T16" fmla="*/ 183 w 1256"/>
                <a:gd name="T17" fmla="*/ 1638 h 2991"/>
                <a:gd name="T18" fmla="*/ 295 w 1256"/>
                <a:gd name="T19" fmla="*/ 1717 h 2991"/>
                <a:gd name="T20" fmla="*/ 125 w 1256"/>
                <a:gd name="T21" fmla="*/ 2661 h 2991"/>
                <a:gd name="T22" fmla="*/ 47 w 1256"/>
                <a:gd name="T23" fmla="*/ 2881 h 2991"/>
                <a:gd name="T24" fmla="*/ 338 w 1256"/>
                <a:gd name="T25" fmla="*/ 2991 h 2991"/>
                <a:gd name="T26" fmla="*/ 605 w 1256"/>
                <a:gd name="T27" fmla="*/ 2870 h 2991"/>
                <a:gd name="T28" fmla="*/ 717 w 1256"/>
                <a:gd name="T29" fmla="*/ 2960 h 2991"/>
                <a:gd name="T30" fmla="*/ 1135 w 1256"/>
                <a:gd name="T31" fmla="*/ 2948 h 2991"/>
                <a:gd name="T32" fmla="*/ 1149 w 1256"/>
                <a:gd name="T33" fmla="*/ 2715 h 2991"/>
                <a:gd name="T34" fmla="*/ 896 w 1256"/>
                <a:gd name="T35" fmla="*/ 1987 h 2991"/>
                <a:gd name="T36" fmla="*/ 1148 w 1256"/>
                <a:gd name="T37" fmla="*/ 1814 h 2991"/>
                <a:gd name="T38" fmla="*/ 1256 w 1256"/>
                <a:gd name="T39" fmla="*/ 1545 h 2991"/>
                <a:gd name="T40" fmla="*/ 1034 w 1256"/>
                <a:gd name="T41" fmla="*/ 1183 h 2991"/>
                <a:gd name="T42" fmla="*/ 1082 w 1256"/>
                <a:gd name="T43" fmla="*/ 995 h 2991"/>
                <a:gd name="T44" fmla="*/ 1228 w 1256"/>
                <a:gd name="T45" fmla="*/ 694 h 2991"/>
                <a:gd name="T46" fmla="*/ 659 w 1256"/>
                <a:gd name="T47" fmla="*/ 1077 h 2991"/>
                <a:gd name="T48" fmla="*/ 692 w 1256"/>
                <a:gd name="T49" fmla="*/ 1168 h 2991"/>
                <a:gd name="T50" fmla="*/ 1036 w 1256"/>
                <a:gd name="T51" fmla="*/ 1291 h 2991"/>
                <a:gd name="T52" fmla="*/ 1170 w 1256"/>
                <a:gd name="T53" fmla="*/ 1582 h 2991"/>
                <a:gd name="T54" fmla="*/ 896 w 1256"/>
                <a:gd name="T55" fmla="*/ 1868 h 2991"/>
                <a:gd name="T56" fmla="*/ 812 w 1256"/>
                <a:gd name="T57" fmla="*/ 1991 h 2991"/>
                <a:gd name="T58" fmla="*/ 950 w 1256"/>
                <a:gd name="T59" fmla="*/ 2683 h 2991"/>
                <a:gd name="T60" fmla="*/ 1095 w 1256"/>
                <a:gd name="T61" fmla="*/ 2838 h 2991"/>
                <a:gd name="T62" fmla="*/ 789 w 1256"/>
                <a:gd name="T63" fmla="*/ 2889 h 2991"/>
                <a:gd name="T64" fmla="*/ 681 w 1256"/>
                <a:gd name="T65" fmla="*/ 2726 h 2991"/>
                <a:gd name="T66" fmla="*/ 677 w 1256"/>
                <a:gd name="T67" fmla="*/ 2073 h 2991"/>
                <a:gd name="T68" fmla="*/ 575 w 1256"/>
                <a:gd name="T69" fmla="*/ 2000 h 2991"/>
                <a:gd name="T70" fmla="*/ 498 w 1256"/>
                <a:gd name="T71" fmla="*/ 2542 h 2991"/>
                <a:gd name="T72" fmla="*/ 500 w 1256"/>
                <a:gd name="T73" fmla="*/ 2892 h 2991"/>
                <a:gd name="T74" fmla="*/ 131 w 1256"/>
                <a:gd name="T75" fmla="*/ 2864 h 2991"/>
                <a:gd name="T76" fmla="*/ 237 w 1256"/>
                <a:gd name="T77" fmla="*/ 2708 h 2991"/>
                <a:gd name="T78" fmla="*/ 360 w 1256"/>
                <a:gd name="T79" fmla="*/ 2667 h 2991"/>
                <a:gd name="T80" fmla="*/ 429 w 1256"/>
                <a:gd name="T81" fmla="*/ 1403 h 2991"/>
                <a:gd name="T82" fmla="*/ 567 w 1256"/>
                <a:gd name="T83" fmla="*/ 1116 h 2991"/>
                <a:gd name="T84" fmla="*/ 504 w 1256"/>
                <a:gd name="T85" fmla="*/ 983 h 2991"/>
                <a:gd name="T86" fmla="*/ 308 w 1256"/>
                <a:gd name="T87" fmla="*/ 750 h 2991"/>
                <a:gd name="T88" fmla="*/ 123 w 1256"/>
                <a:gd name="T89" fmla="*/ 616 h 2991"/>
                <a:gd name="T90" fmla="*/ 297 w 1256"/>
                <a:gd name="T91" fmla="*/ 222 h 2991"/>
                <a:gd name="T92" fmla="*/ 674 w 1256"/>
                <a:gd name="T93" fmla="*/ 84 h 2991"/>
                <a:gd name="T94" fmla="*/ 972 w 1256"/>
                <a:gd name="T95" fmla="*/ 213 h 2991"/>
                <a:gd name="T96" fmla="*/ 1133 w 1256"/>
                <a:gd name="T97" fmla="*/ 506 h 2991"/>
                <a:gd name="T98" fmla="*/ 1110 w 1256"/>
                <a:gd name="T99" fmla="*/ 815 h 2991"/>
                <a:gd name="T100" fmla="*/ 899 w 1256"/>
                <a:gd name="T101" fmla="*/ 1004 h 2991"/>
                <a:gd name="T102" fmla="*/ 282 w 1256"/>
                <a:gd name="T103" fmla="*/ 1498 h 2991"/>
                <a:gd name="T104" fmla="*/ 136 w 1256"/>
                <a:gd name="T105" fmla="*/ 1538 h 2991"/>
                <a:gd name="T106" fmla="*/ 105 w 1256"/>
                <a:gd name="T107" fmla="*/ 1364 h 2991"/>
                <a:gd name="T108" fmla="*/ 101 w 1256"/>
                <a:gd name="T109" fmla="*/ 1073 h 2991"/>
                <a:gd name="T110" fmla="*/ 134 w 1256"/>
                <a:gd name="T111" fmla="*/ 875 h 2991"/>
                <a:gd name="T112" fmla="*/ 308 w 1256"/>
                <a:gd name="T113" fmla="*/ 838 h 2991"/>
                <a:gd name="T114" fmla="*/ 418 w 1256"/>
                <a:gd name="T115" fmla="*/ 1015 h 2991"/>
                <a:gd name="T116" fmla="*/ 313 w 1256"/>
                <a:gd name="T117" fmla="*/ 1153 h 2991"/>
                <a:gd name="T118" fmla="*/ 427 w 1256"/>
                <a:gd name="T119" fmla="*/ 1176 h 2991"/>
                <a:gd name="T120" fmla="*/ 593 w 1256"/>
                <a:gd name="T121" fmla="*/ 2670 h 2991"/>
                <a:gd name="T122" fmla="*/ 610 w 1256"/>
                <a:gd name="T123" fmla="*/ 2381 h 29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256" h="2991">
                  <a:moveTo>
                    <a:pt x="1228" y="694"/>
                  </a:moveTo>
                  <a:lnTo>
                    <a:pt x="1228" y="694"/>
                  </a:lnTo>
                  <a:lnTo>
                    <a:pt x="1230" y="664"/>
                  </a:lnTo>
                  <a:lnTo>
                    <a:pt x="1230" y="634"/>
                  </a:lnTo>
                  <a:lnTo>
                    <a:pt x="1230" y="605"/>
                  </a:lnTo>
                  <a:lnTo>
                    <a:pt x="1228" y="575"/>
                  </a:lnTo>
                  <a:lnTo>
                    <a:pt x="1226" y="547"/>
                  </a:lnTo>
                  <a:lnTo>
                    <a:pt x="1220" y="517"/>
                  </a:lnTo>
                  <a:lnTo>
                    <a:pt x="1215" y="487"/>
                  </a:lnTo>
                  <a:lnTo>
                    <a:pt x="1209" y="459"/>
                  </a:lnTo>
                  <a:lnTo>
                    <a:pt x="1200" y="431"/>
                  </a:lnTo>
                  <a:lnTo>
                    <a:pt x="1190" y="401"/>
                  </a:lnTo>
                  <a:lnTo>
                    <a:pt x="1181" y="375"/>
                  </a:lnTo>
                  <a:lnTo>
                    <a:pt x="1168" y="347"/>
                  </a:lnTo>
                  <a:lnTo>
                    <a:pt x="1155" y="321"/>
                  </a:lnTo>
                  <a:lnTo>
                    <a:pt x="1142" y="295"/>
                  </a:lnTo>
                  <a:lnTo>
                    <a:pt x="1127" y="269"/>
                  </a:lnTo>
                  <a:lnTo>
                    <a:pt x="1110" y="244"/>
                  </a:lnTo>
                  <a:lnTo>
                    <a:pt x="1110" y="244"/>
                  </a:lnTo>
                  <a:lnTo>
                    <a:pt x="1092" y="218"/>
                  </a:lnTo>
                  <a:lnTo>
                    <a:pt x="1071" y="194"/>
                  </a:lnTo>
                  <a:lnTo>
                    <a:pt x="1051" y="172"/>
                  </a:lnTo>
                  <a:lnTo>
                    <a:pt x="1030" y="149"/>
                  </a:lnTo>
                  <a:lnTo>
                    <a:pt x="1006" y="131"/>
                  </a:lnTo>
                  <a:lnTo>
                    <a:pt x="983" y="110"/>
                  </a:lnTo>
                  <a:lnTo>
                    <a:pt x="959" y="93"/>
                  </a:lnTo>
                  <a:lnTo>
                    <a:pt x="933" y="76"/>
                  </a:lnTo>
                  <a:lnTo>
                    <a:pt x="907" y="61"/>
                  </a:lnTo>
                  <a:lnTo>
                    <a:pt x="881" y="48"/>
                  </a:lnTo>
                  <a:lnTo>
                    <a:pt x="853" y="37"/>
                  </a:lnTo>
                  <a:lnTo>
                    <a:pt x="825" y="28"/>
                  </a:lnTo>
                  <a:lnTo>
                    <a:pt x="797" y="19"/>
                  </a:lnTo>
                  <a:lnTo>
                    <a:pt x="767" y="11"/>
                  </a:lnTo>
                  <a:lnTo>
                    <a:pt x="737" y="5"/>
                  </a:lnTo>
                  <a:lnTo>
                    <a:pt x="707" y="2"/>
                  </a:lnTo>
                  <a:lnTo>
                    <a:pt x="707" y="2"/>
                  </a:lnTo>
                  <a:lnTo>
                    <a:pt x="677" y="0"/>
                  </a:lnTo>
                  <a:lnTo>
                    <a:pt x="648" y="0"/>
                  </a:lnTo>
                  <a:lnTo>
                    <a:pt x="648" y="0"/>
                  </a:lnTo>
                  <a:lnTo>
                    <a:pt x="620" y="0"/>
                  </a:lnTo>
                  <a:lnTo>
                    <a:pt x="590" y="2"/>
                  </a:lnTo>
                  <a:lnTo>
                    <a:pt x="562" y="5"/>
                  </a:lnTo>
                  <a:lnTo>
                    <a:pt x="534" y="11"/>
                  </a:lnTo>
                  <a:lnTo>
                    <a:pt x="508" y="17"/>
                  </a:lnTo>
                  <a:lnTo>
                    <a:pt x="480" y="24"/>
                  </a:lnTo>
                  <a:lnTo>
                    <a:pt x="453" y="32"/>
                  </a:lnTo>
                  <a:lnTo>
                    <a:pt x="427" y="43"/>
                  </a:lnTo>
                  <a:lnTo>
                    <a:pt x="401" y="54"/>
                  </a:lnTo>
                  <a:lnTo>
                    <a:pt x="377" y="65"/>
                  </a:lnTo>
                  <a:lnTo>
                    <a:pt x="353" y="78"/>
                  </a:lnTo>
                  <a:lnTo>
                    <a:pt x="328" y="93"/>
                  </a:lnTo>
                  <a:lnTo>
                    <a:pt x="306" y="108"/>
                  </a:lnTo>
                  <a:lnTo>
                    <a:pt x="284" y="125"/>
                  </a:lnTo>
                  <a:lnTo>
                    <a:pt x="261" y="142"/>
                  </a:lnTo>
                  <a:lnTo>
                    <a:pt x="241" y="160"/>
                  </a:lnTo>
                  <a:lnTo>
                    <a:pt x="222" y="179"/>
                  </a:lnTo>
                  <a:lnTo>
                    <a:pt x="202" y="200"/>
                  </a:lnTo>
                  <a:lnTo>
                    <a:pt x="185" y="220"/>
                  </a:lnTo>
                  <a:lnTo>
                    <a:pt x="166" y="242"/>
                  </a:lnTo>
                  <a:lnTo>
                    <a:pt x="149" y="265"/>
                  </a:lnTo>
                  <a:lnTo>
                    <a:pt x="134" y="287"/>
                  </a:lnTo>
                  <a:lnTo>
                    <a:pt x="119" y="312"/>
                  </a:lnTo>
                  <a:lnTo>
                    <a:pt x="106" y="336"/>
                  </a:lnTo>
                  <a:lnTo>
                    <a:pt x="95" y="362"/>
                  </a:lnTo>
                  <a:lnTo>
                    <a:pt x="84" y="388"/>
                  </a:lnTo>
                  <a:lnTo>
                    <a:pt x="73" y="414"/>
                  </a:lnTo>
                  <a:lnTo>
                    <a:pt x="65" y="440"/>
                  </a:lnTo>
                  <a:lnTo>
                    <a:pt x="58" y="468"/>
                  </a:lnTo>
                  <a:lnTo>
                    <a:pt x="50" y="496"/>
                  </a:lnTo>
                  <a:lnTo>
                    <a:pt x="47" y="524"/>
                  </a:lnTo>
                  <a:lnTo>
                    <a:pt x="43" y="554"/>
                  </a:lnTo>
                  <a:lnTo>
                    <a:pt x="43" y="554"/>
                  </a:lnTo>
                  <a:lnTo>
                    <a:pt x="39" y="588"/>
                  </a:lnTo>
                  <a:lnTo>
                    <a:pt x="39" y="623"/>
                  </a:lnTo>
                  <a:lnTo>
                    <a:pt x="41" y="655"/>
                  </a:lnTo>
                  <a:lnTo>
                    <a:pt x="47" y="687"/>
                  </a:lnTo>
                  <a:lnTo>
                    <a:pt x="52" y="718"/>
                  </a:lnTo>
                  <a:lnTo>
                    <a:pt x="62" y="750"/>
                  </a:lnTo>
                  <a:lnTo>
                    <a:pt x="71" y="780"/>
                  </a:lnTo>
                  <a:lnTo>
                    <a:pt x="84" y="808"/>
                  </a:lnTo>
                  <a:lnTo>
                    <a:pt x="84" y="808"/>
                  </a:lnTo>
                  <a:lnTo>
                    <a:pt x="67" y="825"/>
                  </a:lnTo>
                  <a:lnTo>
                    <a:pt x="52" y="842"/>
                  </a:lnTo>
                  <a:lnTo>
                    <a:pt x="39" y="860"/>
                  </a:lnTo>
                  <a:lnTo>
                    <a:pt x="28" y="879"/>
                  </a:lnTo>
                  <a:lnTo>
                    <a:pt x="19" y="899"/>
                  </a:lnTo>
                  <a:lnTo>
                    <a:pt x="11" y="922"/>
                  </a:lnTo>
                  <a:lnTo>
                    <a:pt x="6" y="944"/>
                  </a:lnTo>
                  <a:lnTo>
                    <a:pt x="2" y="967"/>
                  </a:lnTo>
                  <a:lnTo>
                    <a:pt x="2" y="967"/>
                  </a:lnTo>
                  <a:lnTo>
                    <a:pt x="0" y="991"/>
                  </a:lnTo>
                  <a:lnTo>
                    <a:pt x="0" y="1017"/>
                  </a:lnTo>
                  <a:lnTo>
                    <a:pt x="4" y="1041"/>
                  </a:lnTo>
                  <a:lnTo>
                    <a:pt x="9" y="1064"/>
                  </a:lnTo>
                  <a:lnTo>
                    <a:pt x="17" y="1088"/>
                  </a:lnTo>
                  <a:lnTo>
                    <a:pt x="26" y="1110"/>
                  </a:lnTo>
                  <a:lnTo>
                    <a:pt x="39" y="1131"/>
                  </a:lnTo>
                  <a:lnTo>
                    <a:pt x="54" y="1151"/>
                  </a:lnTo>
                  <a:lnTo>
                    <a:pt x="54" y="1151"/>
                  </a:lnTo>
                  <a:lnTo>
                    <a:pt x="73" y="1174"/>
                  </a:lnTo>
                  <a:lnTo>
                    <a:pt x="73" y="1174"/>
                  </a:lnTo>
                  <a:lnTo>
                    <a:pt x="50" y="1248"/>
                  </a:lnTo>
                  <a:lnTo>
                    <a:pt x="50" y="1248"/>
                  </a:lnTo>
                  <a:lnTo>
                    <a:pt x="24" y="1340"/>
                  </a:lnTo>
                  <a:lnTo>
                    <a:pt x="24" y="1340"/>
                  </a:lnTo>
                  <a:lnTo>
                    <a:pt x="19" y="1357"/>
                  </a:lnTo>
                  <a:lnTo>
                    <a:pt x="13" y="1377"/>
                  </a:lnTo>
                  <a:lnTo>
                    <a:pt x="9" y="1403"/>
                  </a:lnTo>
                  <a:lnTo>
                    <a:pt x="7" y="1431"/>
                  </a:lnTo>
                  <a:lnTo>
                    <a:pt x="7" y="1461"/>
                  </a:lnTo>
                  <a:lnTo>
                    <a:pt x="11" y="1493"/>
                  </a:lnTo>
                  <a:lnTo>
                    <a:pt x="15" y="1508"/>
                  </a:lnTo>
                  <a:lnTo>
                    <a:pt x="21" y="1523"/>
                  </a:lnTo>
                  <a:lnTo>
                    <a:pt x="28" y="1539"/>
                  </a:lnTo>
                  <a:lnTo>
                    <a:pt x="35" y="1554"/>
                  </a:lnTo>
                  <a:lnTo>
                    <a:pt x="35" y="1554"/>
                  </a:lnTo>
                  <a:lnTo>
                    <a:pt x="47" y="1569"/>
                  </a:lnTo>
                  <a:lnTo>
                    <a:pt x="58" y="1584"/>
                  </a:lnTo>
                  <a:lnTo>
                    <a:pt x="73" y="1595"/>
                  </a:lnTo>
                  <a:lnTo>
                    <a:pt x="88" y="1607"/>
                  </a:lnTo>
                  <a:lnTo>
                    <a:pt x="105" y="1618"/>
                  </a:lnTo>
                  <a:lnTo>
                    <a:pt x="123" y="1625"/>
                  </a:lnTo>
                  <a:lnTo>
                    <a:pt x="142" y="1631"/>
                  </a:lnTo>
                  <a:lnTo>
                    <a:pt x="164" y="1637"/>
                  </a:lnTo>
                  <a:lnTo>
                    <a:pt x="164" y="1637"/>
                  </a:lnTo>
                  <a:lnTo>
                    <a:pt x="183" y="1638"/>
                  </a:lnTo>
                  <a:lnTo>
                    <a:pt x="202" y="1640"/>
                  </a:lnTo>
                  <a:lnTo>
                    <a:pt x="202" y="1640"/>
                  </a:lnTo>
                  <a:lnTo>
                    <a:pt x="202" y="1640"/>
                  </a:lnTo>
                  <a:lnTo>
                    <a:pt x="216" y="1640"/>
                  </a:lnTo>
                  <a:lnTo>
                    <a:pt x="231" y="1638"/>
                  </a:lnTo>
                  <a:lnTo>
                    <a:pt x="246" y="1635"/>
                  </a:lnTo>
                  <a:lnTo>
                    <a:pt x="259" y="1631"/>
                  </a:lnTo>
                  <a:lnTo>
                    <a:pt x="272" y="1625"/>
                  </a:lnTo>
                  <a:lnTo>
                    <a:pt x="286" y="1618"/>
                  </a:lnTo>
                  <a:lnTo>
                    <a:pt x="297" y="1610"/>
                  </a:lnTo>
                  <a:lnTo>
                    <a:pt x="308" y="1601"/>
                  </a:lnTo>
                  <a:lnTo>
                    <a:pt x="308" y="1601"/>
                  </a:lnTo>
                  <a:lnTo>
                    <a:pt x="300" y="1661"/>
                  </a:lnTo>
                  <a:lnTo>
                    <a:pt x="295" y="1717"/>
                  </a:lnTo>
                  <a:lnTo>
                    <a:pt x="289" y="1814"/>
                  </a:lnTo>
                  <a:lnTo>
                    <a:pt x="287" y="1883"/>
                  </a:lnTo>
                  <a:lnTo>
                    <a:pt x="286" y="1913"/>
                  </a:lnTo>
                  <a:lnTo>
                    <a:pt x="286" y="1913"/>
                  </a:lnTo>
                  <a:lnTo>
                    <a:pt x="282" y="2105"/>
                  </a:lnTo>
                  <a:lnTo>
                    <a:pt x="280" y="2308"/>
                  </a:lnTo>
                  <a:lnTo>
                    <a:pt x="276" y="2618"/>
                  </a:lnTo>
                  <a:lnTo>
                    <a:pt x="276" y="2618"/>
                  </a:lnTo>
                  <a:lnTo>
                    <a:pt x="250" y="2622"/>
                  </a:lnTo>
                  <a:lnTo>
                    <a:pt x="220" y="2626"/>
                  </a:lnTo>
                  <a:lnTo>
                    <a:pt x="187" y="2635"/>
                  </a:lnTo>
                  <a:lnTo>
                    <a:pt x="155" y="2646"/>
                  </a:lnTo>
                  <a:lnTo>
                    <a:pt x="140" y="2652"/>
                  </a:lnTo>
                  <a:lnTo>
                    <a:pt x="125" y="2661"/>
                  </a:lnTo>
                  <a:lnTo>
                    <a:pt x="110" y="2670"/>
                  </a:lnTo>
                  <a:lnTo>
                    <a:pt x="97" y="2680"/>
                  </a:lnTo>
                  <a:lnTo>
                    <a:pt x="84" y="2691"/>
                  </a:lnTo>
                  <a:lnTo>
                    <a:pt x="75" y="2704"/>
                  </a:lnTo>
                  <a:lnTo>
                    <a:pt x="65" y="2719"/>
                  </a:lnTo>
                  <a:lnTo>
                    <a:pt x="58" y="2734"/>
                  </a:lnTo>
                  <a:lnTo>
                    <a:pt x="58" y="2734"/>
                  </a:lnTo>
                  <a:lnTo>
                    <a:pt x="50" y="2754"/>
                  </a:lnTo>
                  <a:lnTo>
                    <a:pt x="45" y="2773"/>
                  </a:lnTo>
                  <a:lnTo>
                    <a:pt x="41" y="2790"/>
                  </a:lnTo>
                  <a:lnTo>
                    <a:pt x="39" y="2805"/>
                  </a:lnTo>
                  <a:lnTo>
                    <a:pt x="37" y="2835"/>
                  </a:lnTo>
                  <a:lnTo>
                    <a:pt x="41" y="2859"/>
                  </a:lnTo>
                  <a:lnTo>
                    <a:pt x="47" y="2881"/>
                  </a:lnTo>
                  <a:lnTo>
                    <a:pt x="54" y="2900"/>
                  </a:lnTo>
                  <a:lnTo>
                    <a:pt x="62" y="2917"/>
                  </a:lnTo>
                  <a:lnTo>
                    <a:pt x="71" y="2932"/>
                  </a:lnTo>
                  <a:lnTo>
                    <a:pt x="75" y="2937"/>
                  </a:lnTo>
                  <a:lnTo>
                    <a:pt x="75" y="2937"/>
                  </a:lnTo>
                  <a:lnTo>
                    <a:pt x="80" y="2945"/>
                  </a:lnTo>
                  <a:lnTo>
                    <a:pt x="88" y="2952"/>
                  </a:lnTo>
                  <a:lnTo>
                    <a:pt x="101" y="2962"/>
                  </a:lnTo>
                  <a:lnTo>
                    <a:pt x="123" y="2969"/>
                  </a:lnTo>
                  <a:lnTo>
                    <a:pt x="155" y="2978"/>
                  </a:lnTo>
                  <a:lnTo>
                    <a:pt x="202" y="2984"/>
                  </a:lnTo>
                  <a:lnTo>
                    <a:pt x="261" y="2990"/>
                  </a:lnTo>
                  <a:lnTo>
                    <a:pt x="338" y="2991"/>
                  </a:lnTo>
                  <a:lnTo>
                    <a:pt x="338" y="2991"/>
                  </a:lnTo>
                  <a:lnTo>
                    <a:pt x="379" y="2991"/>
                  </a:lnTo>
                  <a:lnTo>
                    <a:pt x="429" y="2988"/>
                  </a:lnTo>
                  <a:lnTo>
                    <a:pt x="457" y="2986"/>
                  </a:lnTo>
                  <a:lnTo>
                    <a:pt x="483" y="2982"/>
                  </a:lnTo>
                  <a:lnTo>
                    <a:pt x="508" y="2976"/>
                  </a:lnTo>
                  <a:lnTo>
                    <a:pt x="528" y="2971"/>
                  </a:lnTo>
                  <a:lnTo>
                    <a:pt x="528" y="2971"/>
                  </a:lnTo>
                  <a:lnTo>
                    <a:pt x="547" y="2963"/>
                  </a:lnTo>
                  <a:lnTo>
                    <a:pt x="562" y="2952"/>
                  </a:lnTo>
                  <a:lnTo>
                    <a:pt x="573" y="2939"/>
                  </a:lnTo>
                  <a:lnTo>
                    <a:pt x="584" y="2926"/>
                  </a:lnTo>
                  <a:lnTo>
                    <a:pt x="593" y="2909"/>
                  </a:lnTo>
                  <a:lnTo>
                    <a:pt x="599" y="2891"/>
                  </a:lnTo>
                  <a:lnTo>
                    <a:pt x="605" y="2870"/>
                  </a:lnTo>
                  <a:lnTo>
                    <a:pt x="608" y="2850"/>
                  </a:lnTo>
                  <a:lnTo>
                    <a:pt x="608" y="2850"/>
                  </a:lnTo>
                  <a:lnTo>
                    <a:pt x="612" y="2864"/>
                  </a:lnTo>
                  <a:lnTo>
                    <a:pt x="618" y="2879"/>
                  </a:lnTo>
                  <a:lnTo>
                    <a:pt x="625" y="2892"/>
                  </a:lnTo>
                  <a:lnTo>
                    <a:pt x="633" y="2906"/>
                  </a:lnTo>
                  <a:lnTo>
                    <a:pt x="633" y="2906"/>
                  </a:lnTo>
                  <a:lnTo>
                    <a:pt x="642" y="2917"/>
                  </a:lnTo>
                  <a:lnTo>
                    <a:pt x="653" y="2928"/>
                  </a:lnTo>
                  <a:lnTo>
                    <a:pt x="664" y="2937"/>
                  </a:lnTo>
                  <a:lnTo>
                    <a:pt x="675" y="2945"/>
                  </a:lnTo>
                  <a:lnTo>
                    <a:pt x="689" y="2950"/>
                  </a:lnTo>
                  <a:lnTo>
                    <a:pt x="702" y="2956"/>
                  </a:lnTo>
                  <a:lnTo>
                    <a:pt x="717" y="2960"/>
                  </a:lnTo>
                  <a:lnTo>
                    <a:pt x="731" y="2963"/>
                  </a:lnTo>
                  <a:lnTo>
                    <a:pt x="731" y="2963"/>
                  </a:lnTo>
                  <a:lnTo>
                    <a:pt x="780" y="2969"/>
                  </a:lnTo>
                  <a:lnTo>
                    <a:pt x="830" y="2973"/>
                  </a:lnTo>
                  <a:lnTo>
                    <a:pt x="883" y="2975"/>
                  </a:lnTo>
                  <a:lnTo>
                    <a:pt x="937" y="2976"/>
                  </a:lnTo>
                  <a:lnTo>
                    <a:pt x="937" y="2976"/>
                  </a:lnTo>
                  <a:lnTo>
                    <a:pt x="937" y="2976"/>
                  </a:lnTo>
                  <a:lnTo>
                    <a:pt x="991" y="2975"/>
                  </a:lnTo>
                  <a:lnTo>
                    <a:pt x="1047" y="2971"/>
                  </a:lnTo>
                  <a:lnTo>
                    <a:pt x="1073" y="2969"/>
                  </a:lnTo>
                  <a:lnTo>
                    <a:pt x="1097" y="2963"/>
                  </a:lnTo>
                  <a:lnTo>
                    <a:pt x="1118" y="2958"/>
                  </a:lnTo>
                  <a:lnTo>
                    <a:pt x="1135" y="2948"/>
                  </a:lnTo>
                  <a:lnTo>
                    <a:pt x="1135" y="2948"/>
                  </a:lnTo>
                  <a:lnTo>
                    <a:pt x="1142" y="2943"/>
                  </a:lnTo>
                  <a:lnTo>
                    <a:pt x="1148" y="2937"/>
                  </a:lnTo>
                  <a:lnTo>
                    <a:pt x="1155" y="2928"/>
                  </a:lnTo>
                  <a:lnTo>
                    <a:pt x="1161" y="2919"/>
                  </a:lnTo>
                  <a:lnTo>
                    <a:pt x="1170" y="2898"/>
                  </a:lnTo>
                  <a:lnTo>
                    <a:pt x="1176" y="2874"/>
                  </a:lnTo>
                  <a:lnTo>
                    <a:pt x="1179" y="2850"/>
                  </a:lnTo>
                  <a:lnTo>
                    <a:pt x="1179" y="2822"/>
                  </a:lnTo>
                  <a:lnTo>
                    <a:pt x="1177" y="2794"/>
                  </a:lnTo>
                  <a:lnTo>
                    <a:pt x="1170" y="2766"/>
                  </a:lnTo>
                  <a:lnTo>
                    <a:pt x="1170" y="2766"/>
                  </a:lnTo>
                  <a:lnTo>
                    <a:pt x="1162" y="2741"/>
                  </a:lnTo>
                  <a:lnTo>
                    <a:pt x="1149" y="2715"/>
                  </a:lnTo>
                  <a:lnTo>
                    <a:pt x="1140" y="2700"/>
                  </a:lnTo>
                  <a:lnTo>
                    <a:pt x="1131" y="2687"/>
                  </a:lnTo>
                  <a:lnTo>
                    <a:pt x="1118" y="2674"/>
                  </a:lnTo>
                  <a:lnTo>
                    <a:pt x="1105" y="2661"/>
                  </a:lnTo>
                  <a:lnTo>
                    <a:pt x="1090" y="2650"/>
                  </a:lnTo>
                  <a:lnTo>
                    <a:pt x="1071" y="2637"/>
                  </a:lnTo>
                  <a:lnTo>
                    <a:pt x="1052" y="2627"/>
                  </a:lnTo>
                  <a:lnTo>
                    <a:pt x="1030" y="2618"/>
                  </a:lnTo>
                  <a:lnTo>
                    <a:pt x="1006" y="2609"/>
                  </a:lnTo>
                  <a:lnTo>
                    <a:pt x="980" y="2601"/>
                  </a:lnTo>
                  <a:lnTo>
                    <a:pt x="950" y="2598"/>
                  </a:lnTo>
                  <a:lnTo>
                    <a:pt x="916" y="2594"/>
                  </a:lnTo>
                  <a:lnTo>
                    <a:pt x="916" y="2594"/>
                  </a:lnTo>
                  <a:lnTo>
                    <a:pt x="896" y="1987"/>
                  </a:lnTo>
                  <a:lnTo>
                    <a:pt x="896" y="1987"/>
                  </a:lnTo>
                  <a:lnTo>
                    <a:pt x="896" y="1954"/>
                  </a:lnTo>
                  <a:lnTo>
                    <a:pt x="896" y="1954"/>
                  </a:lnTo>
                  <a:lnTo>
                    <a:pt x="924" y="1946"/>
                  </a:lnTo>
                  <a:lnTo>
                    <a:pt x="954" y="1937"/>
                  </a:lnTo>
                  <a:lnTo>
                    <a:pt x="983" y="1926"/>
                  </a:lnTo>
                  <a:lnTo>
                    <a:pt x="1011" y="1913"/>
                  </a:lnTo>
                  <a:lnTo>
                    <a:pt x="1039" y="1898"/>
                  </a:lnTo>
                  <a:lnTo>
                    <a:pt x="1065" y="1881"/>
                  </a:lnTo>
                  <a:lnTo>
                    <a:pt x="1092" y="1862"/>
                  </a:lnTo>
                  <a:lnTo>
                    <a:pt x="1114" y="1844"/>
                  </a:lnTo>
                  <a:lnTo>
                    <a:pt x="1114" y="1844"/>
                  </a:lnTo>
                  <a:lnTo>
                    <a:pt x="1131" y="1829"/>
                  </a:lnTo>
                  <a:lnTo>
                    <a:pt x="1148" y="1814"/>
                  </a:lnTo>
                  <a:lnTo>
                    <a:pt x="1162" y="1797"/>
                  </a:lnTo>
                  <a:lnTo>
                    <a:pt x="1176" y="1780"/>
                  </a:lnTo>
                  <a:lnTo>
                    <a:pt x="1189" y="1763"/>
                  </a:lnTo>
                  <a:lnTo>
                    <a:pt x="1200" y="1745"/>
                  </a:lnTo>
                  <a:lnTo>
                    <a:pt x="1211" y="1728"/>
                  </a:lnTo>
                  <a:lnTo>
                    <a:pt x="1220" y="1709"/>
                  </a:lnTo>
                  <a:lnTo>
                    <a:pt x="1228" y="1689"/>
                  </a:lnTo>
                  <a:lnTo>
                    <a:pt x="1235" y="1670"/>
                  </a:lnTo>
                  <a:lnTo>
                    <a:pt x="1241" y="1650"/>
                  </a:lnTo>
                  <a:lnTo>
                    <a:pt x="1246" y="1629"/>
                  </a:lnTo>
                  <a:lnTo>
                    <a:pt x="1250" y="1609"/>
                  </a:lnTo>
                  <a:lnTo>
                    <a:pt x="1254" y="1588"/>
                  </a:lnTo>
                  <a:lnTo>
                    <a:pt x="1254" y="1566"/>
                  </a:lnTo>
                  <a:lnTo>
                    <a:pt x="1256" y="1545"/>
                  </a:lnTo>
                  <a:lnTo>
                    <a:pt x="1256" y="1545"/>
                  </a:lnTo>
                  <a:lnTo>
                    <a:pt x="1254" y="1523"/>
                  </a:lnTo>
                  <a:lnTo>
                    <a:pt x="1252" y="1502"/>
                  </a:lnTo>
                  <a:lnTo>
                    <a:pt x="1250" y="1484"/>
                  </a:lnTo>
                  <a:lnTo>
                    <a:pt x="1245" y="1463"/>
                  </a:lnTo>
                  <a:lnTo>
                    <a:pt x="1233" y="1426"/>
                  </a:lnTo>
                  <a:lnTo>
                    <a:pt x="1218" y="1388"/>
                  </a:lnTo>
                  <a:lnTo>
                    <a:pt x="1200" y="1353"/>
                  </a:lnTo>
                  <a:lnTo>
                    <a:pt x="1179" y="1319"/>
                  </a:lnTo>
                  <a:lnTo>
                    <a:pt x="1153" y="1288"/>
                  </a:lnTo>
                  <a:lnTo>
                    <a:pt x="1127" y="1260"/>
                  </a:lnTo>
                  <a:lnTo>
                    <a:pt x="1097" y="1232"/>
                  </a:lnTo>
                  <a:lnTo>
                    <a:pt x="1065" y="1205"/>
                  </a:lnTo>
                  <a:lnTo>
                    <a:pt x="1034" y="1183"/>
                  </a:lnTo>
                  <a:lnTo>
                    <a:pt x="1000" y="1163"/>
                  </a:lnTo>
                  <a:lnTo>
                    <a:pt x="965" y="1144"/>
                  </a:lnTo>
                  <a:lnTo>
                    <a:pt x="929" y="1127"/>
                  </a:lnTo>
                  <a:lnTo>
                    <a:pt x="894" y="1112"/>
                  </a:lnTo>
                  <a:lnTo>
                    <a:pt x="858" y="1101"/>
                  </a:lnTo>
                  <a:lnTo>
                    <a:pt x="858" y="1101"/>
                  </a:lnTo>
                  <a:lnTo>
                    <a:pt x="903" y="1090"/>
                  </a:lnTo>
                  <a:lnTo>
                    <a:pt x="944" y="1077"/>
                  </a:lnTo>
                  <a:lnTo>
                    <a:pt x="983" y="1060"/>
                  </a:lnTo>
                  <a:lnTo>
                    <a:pt x="1021" y="1039"/>
                  </a:lnTo>
                  <a:lnTo>
                    <a:pt x="1021" y="1039"/>
                  </a:lnTo>
                  <a:lnTo>
                    <a:pt x="1041" y="1026"/>
                  </a:lnTo>
                  <a:lnTo>
                    <a:pt x="1062" y="1011"/>
                  </a:lnTo>
                  <a:lnTo>
                    <a:pt x="1082" y="995"/>
                  </a:lnTo>
                  <a:lnTo>
                    <a:pt x="1101" y="978"/>
                  </a:lnTo>
                  <a:lnTo>
                    <a:pt x="1118" y="959"/>
                  </a:lnTo>
                  <a:lnTo>
                    <a:pt x="1133" y="940"/>
                  </a:lnTo>
                  <a:lnTo>
                    <a:pt x="1148" y="920"/>
                  </a:lnTo>
                  <a:lnTo>
                    <a:pt x="1162" y="898"/>
                  </a:lnTo>
                  <a:lnTo>
                    <a:pt x="1176" y="875"/>
                  </a:lnTo>
                  <a:lnTo>
                    <a:pt x="1187" y="851"/>
                  </a:lnTo>
                  <a:lnTo>
                    <a:pt x="1196" y="827"/>
                  </a:lnTo>
                  <a:lnTo>
                    <a:pt x="1205" y="802"/>
                  </a:lnTo>
                  <a:lnTo>
                    <a:pt x="1213" y="776"/>
                  </a:lnTo>
                  <a:lnTo>
                    <a:pt x="1218" y="750"/>
                  </a:lnTo>
                  <a:lnTo>
                    <a:pt x="1224" y="722"/>
                  </a:lnTo>
                  <a:lnTo>
                    <a:pt x="1228" y="694"/>
                  </a:lnTo>
                  <a:lnTo>
                    <a:pt x="1228" y="694"/>
                  </a:lnTo>
                  <a:close/>
                  <a:moveTo>
                    <a:pt x="810" y="1024"/>
                  </a:moveTo>
                  <a:lnTo>
                    <a:pt x="810" y="1024"/>
                  </a:lnTo>
                  <a:lnTo>
                    <a:pt x="797" y="1026"/>
                  </a:lnTo>
                  <a:lnTo>
                    <a:pt x="780" y="1026"/>
                  </a:lnTo>
                  <a:lnTo>
                    <a:pt x="780" y="1026"/>
                  </a:lnTo>
                  <a:lnTo>
                    <a:pt x="758" y="1026"/>
                  </a:lnTo>
                  <a:lnTo>
                    <a:pt x="733" y="1028"/>
                  </a:lnTo>
                  <a:lnTo>
                    <a:pt x="711" y="1034"/>
                  </a:lnTo>
                  <a:lnTo>
                    <a:pt x="702" y="1037"/>
                  </a:lnTo>
                  <a:lnTo>
                    <a:pt x="692" y="1043"/>
                  </a:lnTo>
                  <a:lnTo>
                    <a:pt x="692" y="1043"/>
                  </a:lnTo>
                  <a:lnTo>
                    <a:pt x="677" y="1054"/>
                  </a:lnTo>
                  <a:lnTo>
                    <a:pt x="666" y="1065"/>
                  </a:lnTo>
                  <a:lnTo>
                    <a:pt x="659" y="1077"/>
                  </a:lnTo>
                  <a:lnTo>
                    <a:pt x="655" y="1090"/>
                  </a:lnTo>
                  <a:lnTo>
                    <a:pt x="651" y="1101"/>
                  </a:lnTo>
                  <a:lnTo>
                    <a:pt x="651" y="1112"/>
                  </a:lnTo>
                  <a:lnTo>
                    <a:pt x="653" y="1129"/>
                  </a:lnTo>
                  <a:lnTo>
                    <a:pt x="653" y="1131"/>
                  </a:lnTo>
                  <a:lnTo>
                    <a:pt x="653" y="1131"/>
                  </a:lnTo>
                  <a:lnTo>
                    <a:pt x="655" y="1140"/>
                  </a:lnTo>
                  <a:lnTo>
                    <a:pt x="659" y="1148"/>
                  </a:lnTo>
                  <a:lnTo>
                    <a:pt x="664" y="1153"/>
                  </a:lnTo>
                  <a:lnTo>
                    <a:pt x="670" y="1161"/>
                  </a:lnTo>
                  <a:lnTo>
                    <a:pt x="670" y="1161"/>
                  </a:lnTo>
                  <a:lnTo>
                    <a:pt x="677" y="1164"/>
                  </a:lnTo>
                  <a:lnTo>
                    <a:pt x="685" y="1166"/>
                  </a:lnTo>
                  <a:lnTo>
                    <a:pt x="692" y="1168"/>
                  </a:lnTo>
                  <a:lnTo>
                    <a:pt x="702" y="1168"/>
                  </a:lnTo>
                  <a:lnTo>
                    <a:pt x="702" y="1168"/>
                  </a:lnTo>
                  <a:lnTo>
                    <a:pt x="730" y="1166"/>
                  </a:lnTo>
                  <a:lnTo>
                    <a:pt x="730" y="1166"/>
                  </a:lnTo>
                  <a:lnTo>
                    <a:pt x="763" y="1168"/>
                  </a:lnTo>
                  <a:lnTo>
                    <a:pt x="799" y="1174"/>
                  </a:lnTo>
                  <a:lnTo>
                    <a:pt x="834" y="1183"/>
                  </a:lnTo>
                  <a:lnTo>
                    <a:pt x="871" y="1194"/>
                  </a:lnTo>
                  <a:lnTo>
                    <a:pt x="909" y="1211"/>
                  </a:lnTo>
                  <a:lnTo>
                    <a:pt x="944" y="1228"/>
                  </a:lnTo>
                  <a:lnTo>
                    <a:pt x="980" y="1248"/>
                  </a:lnTo>
                  <a:lnTo>
                    <a:pt x="1013" y="1273"/>
                  </a:lnTo>
                  <a:lnTo>
                    <a:pt x="1013" y="1273"/>
                  </a:lnTo>
                  <a:lnTo>
                    <a:pt x="1036" y="1291"/>
                  </a:lnTo>
                  <a:lnTo>
                    <a:pt x="1062" y="1314"/>
                  </a:lnTo>
                  <a:lnTo>
                    <a:pt x="1088" y="1342"/>
                  </a:lnTo>
                  <a:lnTo>
                    <a:pt x="1114" y="1373"/>
                  </a:lnTo>
                  <a:lnTo>
                    <a:pt x="1125" y="1392"/>
                  </a:lnTo>
                  <a:lnTo>
                    <a:pt x="1136" y="1411"/>
                  </a:lnTo>
                  <a:lnTo>
                    <a:pt x="1146" y="1431"/>
                  </a:lnTo>
                  <a:lnTo>
                    <a:pt x="1155" y="1452"/>
                  </a:lnTo>
                  <a:lnTo>
                    <a:pt x="1161" y="1474"/>
                  </a:lnTo>
                  <a:lnTo>
                    <a:pt x="1166" y="1497"/>
                  </a:lnTo>
                  <a:lnTo>
                    <a:pt x="1170" y="1521"/>
                  </a:lnTo>
                  <a:lnTo>
                    <a:pt x="1172" y="1545"/>
                  </a:lnTo>
                  <a:lnTo>
                    <a:pt x="1172" y="1545"/>
                  </a:lnTo>
                  <a:lnTo>
                    <a:pt x="1170" y="1564"/>
                  </a:lnTo>
                  <a:lnTo>
                    <a:pt x="1170" y="1582"/>
                  </a:lnTo>
                  <a:lnTo>
                    <a:pt x="1166" y="1601"/>
                  </a:lnTo>
                  <a:lnTo>
                    <a:pt x="1162" y="1618"/>
                  </a:lnTo>
                  <a:lnTo>
                    <a:pt x="1153" y="1651"/>
                  </a:lnTo>
                  <a:lnTo>
                    <a:pt x="1138" y="1683"/>
                  </a:lnTo>
                  <a:lnTo>
                    <a:pt x="1121" y="1711"/>
                  </a:lnTo>
                  <a:lnTo>
                    <a:pt x="1103" y="1737"/>
                  </a:lnTo>
                  <a:lnTo>
                    <a:pt x="1080" y="1762"/>
                  </a:lnTo>
                  <a:lnTo>
                    <a:pt x="1056" y="1782"/>
                  </a:lnTo>
                  <a:lnTo>
                    <a:pt x="1030" y="1803"/>
                  </a:lnTo>
                  <a:lnTo>
                    <a:pt x="1004" y="1819"/>
                  </a:lnTo>
                  <a:lnTo>
                    <a:pt x="978" y="1834"/>
                  </a:lnTo>
                  <a:lnTo>
                    <a:pt x="950" y="1847"/>
                  </a:lnTo>
                  <a:lnTo>
                    <a:pt x="922" y="1859"/>
                  </a:lnTo>
                  <a:lnTo>
                    <a:pt x="896" y="1868"/>
                  </a:lnTo>
                  <a:lnTo>
                    <a:pt x="870" y="1874"/>
                  </a:lnTo>
                  <a:lnTo>
                    <a:pt x="845" y="1879"/>
                  </a:lnTo>
                  <a:lnTo>
                    <a:pt x="845" y="1879"/>
                  </a:lnTo>
                  <a:lnTo>
                    <a:pt x="836" y="1881"/>
                  </a:lnTo>
                  <a:lnTo>
                    <a:pt x="828" y="1885"/>
                  </a:lnTo>
                  <a:lnTo>
                    <a:pt x="823" y="1888"/>
                  </a:lnTo>
                  <a:lnTo>
                    <a:pt x="817" y="1894"/>
                  </a:lnTo>
                  <a:lnTo>
                    <a:pt x="814" y="1900"/>
                  </a:lnTo>
                  <a:lnTo>
                    <a:pt x="810" y="1907"/>
                  </a:lnTo>
                  <a:lnTo>
                    <a:pt x="808" y="1915"/>
                  </a:lnTo>
                  <a:lnTo>
                    <a:pt x="808" y="1924"/>
                  </a:lnTo>
                  <a:lnTo>
                    <a:pt x="808" y="1924"/>
                  </a:lnTo>
                  <a:lnTo>
                    <a:pt x="812" y="1991"/>
                  </a:lnTo>
                  <a:lnTo>
                    <a:pt x="812" y="1991"/>
                  </a:lnTo>
                  <a:lnTo>
                    <a:pt x="827" y="2381"/>
                  </a:lnTo>
                  <a:lnTo>
                    <a:pt x="834" y="2637"/>
                  </a:lnTo>
                  <a:lnTo>
                    <a:pt x="834" y="2637"/>
                  </a:lnTo>
                  <a:lnTo>
                    <a:pt x="836" y="2644"/>
                  </a:lnTo>
                  <a:lnTo>
                    <a:pt x="838" y="2652"/>
                  </a:lnTo>
                  <a:lnTo>
                    <a:pt x="842" y="2659"/>
                  </a:lnTo>
                  <a:lnTo>
                    <a:pt x="847" y="2665"/>
                  </a:lnTo>
                  <a:lnTo>
                    <a:pt x="853" y="2670"/>
                  </a:lnTo>
                  <a:lnTo>
                    <a:pt x="860" y="2674"/>
                  </a:lnTo>
                  <a:lnTo>
                    <a:pt x="868" y="2676"/>
                  </a:lnTo>
                  <a:lnTo>
                    <a:pt x="877" y="2676"/>
                  </a:lnTo>
                  <a:lnTo>
                    <a:pt x="877" y="2676"/>
                  </a:lnTo>
                  <a:lnTo>
                    <a:pt x="914" y="2678"/>
                  </a:lnTo>
                  <a:lnTo>
                    <a:pt x="950" y="2683"/>
                  </a:lnTo>
                  <a:lnTo>
                    <a:pt x="980" y="2691"/>
                  </a:lnTo>
                  <a:lnTo>
                    <a:pt x="1008" y="2700"/>
                  </a:lnTo>
                  <a:lnTo>
                    <a:pt x="1032" y="2713"/>
                  </a:lnTo>
                  <a:lnTo>
                    <a:pt x="1043" y="2721"/>
                  </a:lnTo>
                  <a:lnTo>
                    <a:pt x="1052" y="2730"/>
                  </a:lnTo>
                  <a:lnTo>
                    <a:pt x="1062" y="2738"/>
                  </a:lnTo>
                  <a:lnTo>
                    <a:pt x="1069" y="2749"/>
                  </a:lnTo>
                  <a:lnTo>
                    <a:pt x="1077" y="2758"/>
                  </a:lnTo>
                  <a:lnTo>
                    <a:pt x="1082" y="2769"/>
                  </a:lnTo>
                  <a:lnTo>
                    <a:pt x="1082" y="2769"/>
                  </a:lnTo>
                  <a:lnTo>
                    <a:pt x="1090" y="2788"/>
                  </a:lnTo>
                  <a:lnTo>
                    <a:pt x="1093" y="2807"/>
                  </a:lnTo>
                  <a:lnTo>
                    <a:pt x="1095" y="2823"/>
                  </a:lnTo>
                  <a:lnTo>
                    <a:pt x="1095" y="2838"/>
                  </a:lnTo>
                  <a:lnTo>
                    <a:pt x="1095" y="2853"/>
                  </a:lnTo>
                  <a:lnTo>
                    <a:pt x="1092" y="2866"/>
                  </a:lnTo>
                  <a:lnTo>
                    <a:pt x="1090" y="2876"/>
                  </a:lnTo>
                  <a:lnTo>
                    <a:pt x="1086" y="2881"/>
                  </a:lnTo>
                  <a:lnTo>
                    <a:pt x="1086" y="2881"/>
                  </a:lnTo>
                  <a:lnTo>
                    <a:pt x="1069" y="2887"/>
                  </a:lnTo>
                  <a:lnTo>
                    <a:pt x="1037" y="2891"/>
                  </a:lnTo>
                  <a:lnTo>
                    <a:pt x="995" y="2894"/>
                  </a:lnTo>
                  <a:lnTo>
                    <a:pt x="937" y="2896"/>
                  </a:lnTo>
                  <a:lnTo>
                    <a:pt x="937" y="2896"/>
                  </a:lnTo>
                  <a:lnTo>
                    <a:pt x="937" y="2896"/>
                  </a:lnTo>
                  <a:lnTo>
                    <a:pt x="886" y="2894"/>
                  </a:lnTo>
                  <a:lnTo>
                    <a:pt x="838" y="2892"/>
                  </a:lnTo>
                  <a:lnTo>
                    <a:pt x="789" y="2889"/>
                  </a:lnTo>
                  <a:lnTo>
                    <a:pt x="745" y="2883"/>
                  </a:lnTo>
                  <a:lnTo>
                    <a:pt x="745" y="2883"/>
                  </a:lnTo>
                  <a:lnTo>
                    <a:pt x="731" y="2879"/>
                  </a:lnTo>
                  <a:lnTo>
                    <a:pt x="720" y="2874"/>
                  </a:lnTo>
                  <a:lnTo>
                    <a:pt x="711" y="2866"/>
                  </a:lnTo>
                  <a:lnTo>
                    <a:pt x="702" y="2857"/>
                  </a:lnTo>
                  <a:lnTo>
                    <a:pt x="702" y="2857"/>
                  </a:lnTo>
                  <a:lnTo>
                    <a:pt x="698" y="2848"/>
                  </a:lnTo>
                  <a:lnTo>
                    <a:pt x="692" y="2838"/>
                  </a:lnTo>
                  <a:lnTo>
                    <a:pt x="687" y="2816"/>
                  </a:lnTo>
                  <a:lnTo>
                    <a:pt x="681" y="2794"/>
                  </a:lnTo>
                  <a:lnTo>
                    <a:pt x="679" y="2769"/>
                  </a:lnTo>
                  <a:lnTo>
                    <a:pt x="679" y="2747"/>
                  </a:lnTo>
                  <a:lnTo>
                    <a:pt x="681" y="2726"/>
                  </a:lnTo>
                  <a:lnTo>
                    <a:pt x="685" y="2693"/>
                  </a:lnTo>
                  <a:lnTo>
                    <a:pt x="685" y="2693"/>
                  </a:lnTo>
                  <a:lnTo>
                    <a:pt x="687" y="2685"/>
                  </a:lnTo>
                  <a:lnTo>
                    <a:pt x="687" y="2685"/>
                  </a:lnTo>
                  <a:lnTo>
                    <a:pt x="689" y="2579"/>
                  </a:lnTo>
                  <a:lnTo>
                    <a:pt x="690" y="2471"/>
                  </a:lnTo>
                  <a:lnTo>
                    <a:pt x="690" y="2471"/>
                  </a:lnTo>
                  <a:lnTo>
                    <a:pt x="694" y="2370"/>
                  </a:lnTo>
                  <a:lnTo>
                    <a:pt x="696" y="2278"/>
                  </a:lnTo>
                  <a:lnTo>
                    <a:pt x="694" y="2196"/>
                  </a:lnTo>
                  <a:lnTo>
                    <a:pt x="692" y="2161"/>
                  </a:lnTo>
                  <a:lnTo>
                    <a:pt x="689" y="2129"/>
                  </a:lnTo>
                  <a:lnTo>
                    <a:pt x="683" y="2099"/>
                  </a:lnTo>
                  <a:lnTo>
                    <a:pt x="677" y="2073"/>
                  </a:lnTo>
                  <a:lnTo>
                    <a:pt x="668" y="2051"/>
                  </a:lnTo>
                  <a:lnTo>
                    <a:pt x="659" y="2032"/>
                  </a:lnTo>
                  <a:lnTo>
                    <a:pt x="648" y="2017"/>
                  </a:lnTo>
                  <a:lnTo>
                    <a:pt x="640" y="2010"/>
                  </a:lnTo>
                  <a:lnTo>
                    <a:pt x="633" y="2006"/>
                  </a:lnTo>
                  <a:lnTo>
                    <a:pt x="625" y="2000"/>
                  </a:lnTo>
                  <a:lnTo>
                    <a:pt x="616" y="1999"/>
                  </a:lnTo>
                  <a:lnTo>
                    <a:pt x="606" y="1997"/>
                  </a:lnTo>
                  <a:lnTo>
                    <a:pt x="597" y="1995"/>
                  </a:lnTo>
                  <a:lnTo>
                    <a:pt x="597" y="1995"/>
                  </a:lnTo>
                  <a:lnTo>
                    <a:pt x="593" y="1995"/>
                  </a:lnTo>
                  <a:lnTo>
                    <a:pt x="593" y="1995"/>
                  </a:lnTo>
                  <a:lnTo>
                    <a:pt x="584" y="1997"/>
                  </a:lnTo>
                  <a:lnTo>
                    <a:pt x="575" y="2000"/>
                  </a:lnTo>
                  <a:lnTo>
                    <a:pt x="564" y="2006"/>
                  </a:lnTo>
                  <a:lnTo>
                    <a:pt x="552" y="2017"/>
                  </a:lnTo>
                  <a:lnTo>
                    <a:pt x="552" y="2017"/>
                  </a:lnTo>
                  <a:lnTo>
                    <a:pt x="547" y="2027"/>
                  </a:lnTo>
                  <a:lnTo>
                    <a:pt x="543" y="2038"/>
                  </a:lnTo>
                  <a:lnTo>
                    <a:pt x="534" y="2064"/>
                  </a:lnTo>
                  <a:lnTo>
                    <a:pt x="524" y="2097"/>
                  </a:lnTo>
                  <a:lnTo>
                    <a:pt x="519" y="2139"/>
                  </a:lnTo>
                  <a:lnTo>
                    <a:pt x="513" y="2183"/>
                  </a:lnTo>
                  <a:lnTo>
                    <a:pt x="508" y="2232"/>
                  </a:lnTo>
                  <a:lnTo>
                    <a:pt x="504" y="2282"/>
                  </a:lnTo>
                  <a:lnTo>
                    <a:pt x="500" y="2336"/>
                  </a:lnTo>
                  <a:lnTo>
                    <a:pt x="498" y="2443"/>
                  </a:lnTo>
                  <a:lnTo>
                    <a:pt x="498" y="2542"/>
                  </a:lnTo>
                  <a:lnTo>
                    <a:pt x="500" y="2586"/>
                  </a:lnTo>
                  <a:lnTo>
                    <a:pt x="504" y="2626"/>
                  </a:lnTo>
                  <a:lnTo>
                    <a:pt x="508" y="2661"/>
                  </a:lnTo>
                  <a:lnTo>
                    <a:pt x="511" y="2687"/>
                  </a:lnTo>
                  <a:lnTo>
                    <a:pt x="511" y="2687"/>
                  </a:lnTo>
                  <a:lnTo>
                    <a:pt x="519" y="2730"/>
                  </a:lnTo>
                  <a:lnTo>
                    <a:pt x="524" y="2769"/>
                  </a:lnTo>
                  <a:lnTo>
                    <a:pt x="526" y="2803"/>
                  </a:lnTo>
                  <a:lnTo>
                    <a:pt x="524" y="2833"/>
                  </a:lnTo>
                  <a:lnTo>
                    <a:pt x="521" y="2855"/>
                  </a:lnTo>
                  <a:lnTo>
                    <a:pt x="517" y="2874"/>
                  </a:lnTo>
                  <a:lnTo>
                    <a:pt x="509" y="2885"/>
                  </a:lnTo>
                  <a:lnTo>
                    <a:pt x="504" y="2891"/>
                  </a:lnTo>
                  <a:lnTo>
                    <a:pt x="500" y="2892"/>
                  </a:lnTo>
                  <a:lnTo>
                    <a:pt x="500" y="2892"/>
                  </a:lnTo>
                  <a:lnTo>
                    <a:pt x="474" y="2898"/>
                  </a:lnTo>
                  <a:lnTo>
                    <a:pt x="437" y="2904"/>
                  </a:lnTo>
                  <a:lnTo>
                    <a:pt x="392" y="2906"/>
                  </a:lnTo>
                  <a:lnTo>
                    <a:pt x="338" y="2907"/>
                  </a:lnTo>
                  <a:lnTo>
                    <a:pt x="338" y="2907"/>
                  </a:lnTo>
                  <a:lnTo>
                    <a:pt x="269" y="2906"/>
                  </a:lnTo>
                  <a:lnTo>
                    <a:pt x="211" y="2902"/>
                  </a:lnTo>
                  <a:lnTo>
                    <a:pt x="168" y="2894"/>
                  </a:lnTo>
                  <a:lnTo>
                    <a:pt x="153" y="2892"/>
                  </a:lnTo>
                  <a:lnTo>
                    <a:pt x="144" y="2889"/>
                  </a:lnTo>
                  <a:lnTo>
                    <a:pt x="144" y="2887"/>
                  </a:lnTo>
                  <a:lnTo>
                    <a:pt x="144" y="2887"/>
                  </a:lnTo>
                  <a:lnTo>
                    <a:pt x="131" y="2864"/>
                  </a:lnTo>
                  <a:lnTo>
                    <a:pt x="125" y="2853"/>
                  </a:lnTo>
                  <a:lnTo>
                    <a:pt x="123" y="2840"/>
                  </a:lnTo>
                  <a:lnTo>
                    <a:pt x="121" y="2825"/>
                  </a:lnTo>
                  <a:lnTo>
                    <a:pt x="123" y="2808"/>
                  </a:lnTo>
                  <a:lnTo>
                    <a:pt x="129" y="2788"/>
                  </a:lnTo>
                  <a:lnTo>
                    <a:pt x="136" y="2766"/>
                  </a:lnTo>
                  <a:lnTo>
                    <a:pt x="136" y="2766"/>
                  </a:lnTo>
                  <a:lnTo>
                    <a:pt x="140" y="2756"/>
                  </a:lnTo>
                  <a:lnTo>
                    <a:pt x="147" y="2749"/>
                  </a:lnTo>
                  <a:lnTo>
                    <a:pt x="155" y="2741"/>
                  </a:lnTo>
                  <a:lnTo>
                    <a:pt x="162" y="2734"/>
                  </a:lnTo>
                  <a:lnTo>
                    <a:pt x="185" y="2723"/>
                  </a:lnTo>
                  <a:lnTo>
                    <a:pt x="211" y="2715"/>
                  </a:lnTo>
                  <a:lnTo>
                    <a:pt x="237" y="2708"/>
                  </a:lnTo>
                  <a:lnTo>
                    <a:pt x="265" y="2704"/>
                  </a:lnTo>
                  <a:lnTo>
                    <a:pt x="293" y="2700"/>
                  </a:lnTo>
                  <a:lnTo>
                    <a:pt x="317" y="2700"/>
                  </a:lnTo>
                  <a:lnTo>
                    <a:pt x="317" y="2700"/>
                  </a:lnTo>
                  <a:lnTo>
                    <a:pt x="317" y="2700"/>
                  </a:lnTo>
                  <a:lnTo>
                    <a:pt x="317" y="2700"/>
                  </a:lnTo>
                  <a:lnTo>
                    <a:pt x="327" y="2700"/>
                  </a:lnTo>
                  <a:lnTo>
                    <a:pt x="334" y="2697"/>
                  </a:lnTo>
                  <a:lnTo>
                    <a:pt x="341" y="2693"/>
                  </a:lnTo>
                  <a:lnTo>
                    <a:pt x="347" y="2689"/>
                  </a:lnTo>
                  <a:lnTo>
                    <a:pt x="347" y="2689"/>
                  </a:lnTo>
                  <a:lnTo>
                    <a:pt x="353" y="2682"/>
                  </a:lnTo>
                  <a:lnTo>
                    <a:pt x="356" y="2674"/>
                  </a:lnTo>
                  <a:lnTo>
                    <a:pt x="360" y="2667"/>
                  </a:lnTo>
                  <a:lnTo>
                    <a:pt x="360" y="2659"/>
                  </a:lnTo>
                  <a:lnTo>
                    <a:pt x="360" y="2659"/>
                  </a:lnTo>
                  <a:lnTo>
                    <a:pt x="362" y="2390"/>
                  </a:lnTo>
                  <a:lnTo>
                    <a:pt x="366" y="2148"/>
                  </a:lnTo>
                  <a:lnTo>
                    <a:pt x="371" y="1915"/>
                  </a:lnTo>
                  <a:lnTo>
                    <a:pt x="371" y="1915"/>
                  </a:lnTo>
                  <a:lnTo>
                    <a:pt x="371" y="1887"/>
                  </a:lnTo>
                  <a:lnTo>
                    <a:pt x="373" y="1818"/>
                  </a:lnTo>
                  <a:lnTo>
                    <a:pt x="381" y="1717"/>
                  </a:lnTo>
                  <a:lnTo>
                    <a:pt x="386" y="1657"/>
                  </a:lnTo>
                  <a:lnTo>
                    <a:pt x="394" y="1595"/>
                  </a:lnTo>
                  <a:lnTo>
                    <a:pt x="403" y="1532"/>
                  </a:lnTo>
                  <a:lnTo>
                    <a:pt x="414" y="1467"/>
                  </a:lnTo>
                  <a:lnTo>
                    <a:pt x="429" y="1403"/>
                  </a:lnTo>
                  <a:lnTo>
                    <a:pt x="446" y="1344"/>
                  </a:lnTo>
                  <a:lnTo>
                    <a:pt x="457" y="1314"/>
                  </a:lnTo>
                  <a:lnTo>
                    <a:pt x="467" y="1286"/>
                  </a:lnTo>
                  <a:lnTo>
                    <a:pt x="478" y="1260"/>
                  </a:lnTo>
                  <a:lnTo>
                    <a:pt x="491" y="1233"/>
                  </a:lnTo>
                  <a:lnTo>
                    <a:pt x="504" y="1211"/>
                  </a:lnTo>
                  <a:lnTo>
                    <a:pt x="519" y="1189"/>
                  </a:lnTo>
                  <a:lnTo>
                    <a:pt x="534" y="1170"/>
                  </a:lnTo>
                  <a:lnTo>
                    <a:pt x="549" y="1153"/>
                  </a:lnTo>
                  <a:lnTo>
                    <a:pt x="549" y="1153"/>
                  </a:lnTo>
                  <a:lnTo>
                    <a:pt x="556" y="1146"/>
                  </a:lnTo>
                  <a:lnTo>
                    <a:pt x="560" y="1136"/>
                  </a:lnTo>
                  <a:lnTo>
                    <a:pt x="564" y="1127"/>
                  </a:lnTo>
                  <a:lnTo>
                    <a:pt x="567" y="1116"/>
                  </a:lnTo>
                  <a:lnTo>
                    <a:pt x="569" y="1097"/>
                  </a:lnTo>
                  <a:lnTo>
                    <a:pt x="571" y="1082"/>
                  </a:lnTo>
                  <a:lnTo>
                    <a:pt x="571" y="1082"/>
                  </a:lnTo>
                  <a:lnTo>
                    <a:pt x="569" y="1071"/>
                  </a:lnTo>
                  <a:lnTo>
                    <a:pt x="567" y="1062"/>
                  </a:lnTo>
                  <a:lnTo>
                    <a:pt x="562" y="1045"/>
                  </a:lnTo>
                  <a:lnTo>
                    <a:pt x="552" y="1034"/>
                  </a:lnTo>
                  <a:lnTo>
                    <a:pt x="545" y="1026"/>
                  </a:lnTo>
                  <a:lnTo>
                    <a:pt x="545" y="1026"/>
                  </a:lnTo>
                  <a:lnTo>
                    <a:pt x="536" y="1019"/>
                  </a:lnTo>
                  <a:lnTo>
                    <a:pt x="526" y="1015"/>
                  </a:lnTo>
                  <a:lnTo>
                    <a:pt x="504" y="1006"/>
                  </a:lnTo>
                  <a:lnTo>
                    <a:pt x="504" y="1006"/>
                  </a:lnTo>
                  <a:lnTo>
                    <a:pt x="504" y="983"/>
                  </a:lnTo>
                  <a:lnTo>
                    <a:pt x="502" y="961"/>
                  </a:lnTo>
                  <a:lnTo>
                    <a:pt x="496" y="940"/>
                  </a:lnTo>
                  <a:lnTo>
                    <a:pt x="491" y="918"/>
                  </a:lnTo>
                  <a:lnTo>
                    <a:pt x="483" y="898"/>
                  </a:lnTo>
                  <a:lnTo>
                    <a:pt x="474" y="877"/>
                  </a:lnTo>
                  <a:lnTo>
                    <a:pt x="463" y="858"/>
                  </a:lnTo>
                  <a:lnTo>
                    <a:pt x="450" y="840"/>
                  </a:lnTo>
                  <a:lnTo>
                    <a:pt x="450" y="840"/>
                  </a:lnTo>
                  <a:lnTo>
                    <a:pt x="431" y="817"/>
                  </a:lnTo>
                  <a:lnTo>
                    <a:pt x="409" y="799"/>
                  </a:lnTo>
                  <a:lnTo>
                    <a:pt x="386" y="782"/>
                  </a:lnTo>
                  <a:lnTo>
                    <a:pt x="362" y="769"/>
                  </a:lnTo>
                  <a:lnTo>
                    <a:pt x="336" y="758"/>
                  </a:lnTo>
                  <a:lnTo>
                    <a:pt x="308" y="750"/>
                  </a:lnTo>
                  <a:lnTo>
                    <a:pt x="280" y="746"/>
                  </a:lnTo>
                  <a:lnTo>
                    <a:pt x="252" y="744"/>
                  </a:lnTo>
                  <a:lnTo>
                    <a:pt x="252" y="744"/>
                  </a:lnTo>
                  <a:lnTo>
                    <a:pt x="226" y="744"/>
                  </a:lnTo>
                  <a:lnTo>
                    <a:pt x="202" y="748"/>
                  </a:lnTo>
                  <a:lnTo>
                    <a:pt x="179" y="754"/>
                  </a:lnTo>
                  <a:lnTo>
                    <a:pt x="155" y="763"/>
                  </a:lnTo>
                  <a:lnTo>
                    <a:pt x="155" y="763"/>
                  </a:lnTo>
                  <a:lnTo>
                    <a:pt x="146" y="741"/>
                  </a:lnTo>
                  <a:lnTo>
                    <a:pt x="138" y="717"/>
                  </a:lnTo>
                  <a:lnTo>
                    <a:pt x="133" y="692"/>
                  </a:lnTo>
                  <a:lnTo>
                    <a:pt x="129" y="668"/>
                  </a:lnTo>
                  <a:lnTo>
                    <a:pt x="125" y="642"/>
                  </a:lnTo>
                  <a:lnTo>
                    <a:pt x="123" y="616"/>
                  </a:lnTo>
                  <a:lnTo>
                    <a:pt x="123" y="590"/>
                  </a:lnTo>
                  <a:lnTo>
                    <a:pt x="125" y="563"/>
                  </a:lnTo>
                  <a:lnTo>
                    <a:pt x="125" y="563"/>
                  </a:lnTo>
                  <a:lnTo>
                    <a:pt x="129" y="537"/>
                  </a:lnTo>
                  <a:lnTo>
                    <a:pt x="133" y="513"/>
                  </a:lnTo>
                  <a:lnTo>
                    <a:pt x="138" y="489"/>
                  </a:lnTo>
                  <a:lnTo>
                    <a:pt x="146" y="465"/>
                  </a:lnTo>
                  <a:lnTo>
                    <a:pt x="153" y="442"/>
                  </a:lnTo>
                  <a:lnTo>
                    <a:pt x="162" y="418"/>
                  </a:lnTo>
                  <a:lnTo>
                    <a:pt x="181" y="375"/>
                  </a:lnTo>
                  <a:lnTo>
                    <a:pt x="205" y="332"/>
                  </a:lnTo>
                  <a:lnTo>
                    <a:pt x="233" y="293"/>
                  </a:lnTo>
                  <a:lnTo>
                    <a:pt x="263" y="256"/>
                  </a:lnTo>
                  <a:lnTo>
                    <a:pt x="297" y="222"/>
                  </a:lnTo>
                  <a:lnTo>
                    <a:pt x="334" y="192"/>
                  </a:lnTo>
                  <a:lnTo>
                    <a:pt x="373" y="164"/>
                  </a:lnTo>
                  <a:lnTo>
                    <a:pt x="414" y="140"/>
                  </a:lnTo>
                  <a:lnTo>
                    <a:pt x="457" y="121"/>
                  </a:lnTo>
                  <a:lnTo>
                    <a:pt x="480" y="112"/>
                  </a:lnTo>
                  <a:lnTo>
                    <a:pt x="504" y="104"/>
                  </a:lnTo>
                  <a:lnTo>
                    <a:pt x="526" y="99"/>
                  </a:lnTo>
                  <a:lnTo>
                    <a:pt x="550" y="93"/>
                  </a:lnTo>
                  <a:lnTo>
                    <a:pt x="575" y="89"/>
                  </a:lnTo>
                  <a:lnTo>
                    <a:pt x="599" y="86"/>
                  </a:lnTo>
                  <a:lnTo>
                    <a:pt x="623" y="84"/>
                  </a:lnTo>
                  <a:lnTo>
                    <a:pt x="648" y="84"/>
                  </a:lnTo>
                  <a:lnTo>
                    <a:pt x="648" y="84"/>
                  </a:lnTo>
                  <a:lnTo>
                    <a:pt x="674" y="84"/>
                  </a:lnTo>
                  <a:lnTo>
                    <a:pt x="700" y="86"/>
                  </a:lnTo>
                  <a:lnTo>
                    <a:pt x="700" y="86"/>
                  </a:lnTo>
                  <a:lnTo>
                    <a:pt x="724" y="89"/>
                  </a:lnTo>
                  <a:lnTo>
                    <a:pt x="750" y="93"/>
                  </a:lnTo>
                  <a:lnTo>
                    <a:pt x="774" y="101"/>
                  </a:lnTo>
                  <a:lnTo>
                    <a:pt x="799" y="108"/>
                  </a:lnTo>
                  <a:lnTo>
                    <a:pt x="823" y="116"/>
                  </a:lnTo>
                  <a:lnTo>
                    <a:pt x="845" y="127"/>
                  </a:lnTo>
                  <a:lnTo>
                    <a:pt x="868" y="138"/>
                  </a:lnTo>
                  <a:lnTo>
                    <a:pt x="890" y="149"/>
                  </a:lnTo>
                  <a:lnTo>
                    <a:pt x="912" y="164"/>
                  </a:lnTo>
                  <a:lnTo>
                    <a:pt x="933" y="179"/>
                  </a:lnTo>
                  <a:lnTo>
                    <a:pt x="954" y="194"/>
                  </a:lnTo>
                  <a:lnTo>
                    <a:pt x="972" y="213"/>
                  </a:lnTo>
                  <a:lnTo>
                    <a:pt x="991" y="229"/>
                  </a:lnTo>
                  <a:lnTo>
                    <a:pt x="1008" y="250"/>
                  </a:lnTo>
                  <a:lnTo>
                    <a:pt x="1026" y="270"/>
                  </a:lnTo>
                  <a:lnTo>
                    <a:pt x="1041" y="293"/>
                  </a:lnTo>
                  <a:lnTo>
                    <a:pt x="1041" y="293"/>
                  </a:lnTo>
                  <a:lnTo>
                    <a:pt x="1056" y="313"/>
                  </a:lnTo>
                  <a:lnTo>
                    <a:pt x="1069" y="336"/>
                  </a:lnTo>
                  <a:lnTo>
                    <a:pt x="1080" y="358"/>
                  </a:lnTo>
                  <a:lnTo>
                    <a:pt x="1093" y="382"/>
                  </a:lnTo>
                  <a:lnTo>
                    <a:pt x="1103" y="407"/>
                  </a:lnTo>
                  <a:lnTo>
                    <a:pt x="1112" y="431"/>
                  </a:lnTo>
                  <a:lnTo>
                    <a:pt x="1120" y="455"/>
                  </a:lnTo>
                  <a:lnTo>
                    <a:pt x="1127" y="479"/>
                  </a:lnTo>
                  <a:lnTo>
                    <a:pt x="1133" y="506"/>
                  </a:lnTo>
                  <a:lnTo>
                    <a:pt x="1138" y="530"/>
                  </a:lnTo>
                  <a:lnTo>
                    <a:pt x="1142" y="556"/>
                  </a:lnTo>
                  <a:lnTo>
                    <a:pt x="1144" y="582"/>
                  </a:lnTo>
                  <a:lnTo>
                    <a:pt x="1146" y="608"/>
                  </a:lnTo>
                  <a:lnTo>
                    <a:pt x="1146" y="634"/>
                  </a:lnTo>
                  <a:lnTo>
                    <a:pt x="1146" y="659"/>
                  </a:lnTo>
                  <a:lnTo>
                    <a:pt x="1144" y="685"/>
                  </a:lnTo>
                  <a:lnTo>
                    <a:pt x="1144" y="685"/>
                  </a:lnTo>
                  <a:lnTo>
                    <a:pt x="1140" y="709"/>
                  </a:lnTo>
                  <a:lnTo>
                    <a:pt x="1136" y="731"/>
                  </a:lnTo>
                  <a:lnTo>
                    <a:pt x="1131" y="754"/>
                  </a:lnTo>
                  <a:lnTo>
                    <a:pt x="1125" y="774"/>
                  </a:lnTo>
                  <a:lnTo>
                    <a:pt x="1118" y="795"/>
                  </a:lnTo>
                  <a:lnTo>
                    <a:pt x="1110" y="815"/>
                  </a:lnTo>
                  <a:lnTo>
                    <a:pt x="1101" y="834"/>
                  </a:lnTo>
                  <a:lnTo>
                    <a:pt x="1092" y="853"/>
                  </a:lnTo>
                  <a:lnTo>
                    <a:pt x="1080" y="870"/>
                  </a:lnTo>
                  <a:lnTo>
                    <a:pt x="1067" y="886"/>
                  </a:lnTo>
                  <a:lnTo>
                    <a:pt x="1054" y="903"/>
                  </a:lnTo>
                  <a:lnTo>
                    <a:pt x="1041" y="918"/>
                  </a:lnTo>
                  <a:lnTo>
                    <a:pt x="1026" y="931"/>
                  </a:lnTo>
                  <a:lnTo>
                    <a:pt x="1011" y="944"/>
                  </a:lnTo>
                  <a:lnTo>
                    <a:pt x="995" y="957"/>
                  </a:lnTo>
                  <a:lnTo>
                    <a:pt x="978" y="968"/>
                  </a:lnTo>
                  <a:lnTo>
                    <a:pt x="978" y="968"/>
                  </a:lnTo>
                  <a:lnTo>
                    <a:pt x="959" y="978"/>
                  </a:lnTo>
                  <a:lnTo>
                    <a:pt x="940" y="987"/>
                  </a:lnTo>
                  <a:lnTo>
                    <a:pt x="899" y="1004"/>
                  </a:lnTo>
                  <a:lnTo>
                    <a:pt x="856" y="1015"/>
                  </a:lnTo>
                  <a:lnTo>
                    <a:pt x="810" y="1024"/>
                  </a:lnTo>
                  <a:lnTo>
                    <a:pt x="810" y="1024"/>
                  </a:lnTo>
                  <a:close/>
                  <a:moveTo>
                    <a:pt x="297" y="1196"/>
                  </a:moveTo>
                  <a:lnTo>
                    <a:pt x="297" y="1196"/>
                  </a:lnTo>
                  <a:lnTo>
                    <a:pt x="304" y="1241"/>
                  </a:lnTo>
                  <a:lnTo>
                    <a:pt x="308" y="1288"/>
                  </a:lnTo>
                  <a:lnTo>
                    <a:pt x="310" y="1334"/>
                  </a:lnTo>
                  <a:lnTo>
                    <a:pt x="308" y="1381"/>
                  </a:lnTo>
                  <a:lnTo>
                    <a:pt x="304" y="1426"/>
                  </a:lnTo>
                  <a:lnTo>
                    <a:pt x="299" y="1444"/>
                  </a:lnTo>
                  <a:lnTo>
                    <a:pt x="295" y="1465"/>
                  </a:lnTo>
                  <a:lnTo>
                    <a:pt x="289" y="1482"/>
                  </a:lnTo>
                  <a:lnTo>
                    <a:pt x="282" y="1498"/>
                  </a:lnTo>
                  <a:lnTo>
                    <a:pt x="274" y="1513"/>
                  </a:lnTo>
                  <a:lnTo>
                    <a:pt x="265" y="1526"/>
                  </a:lnTo>
                  <a:lnTo>
                    <a:pt x="265" y="1526"/>
                  </a:lnTo>
                  <a:lnTo>
                    <a:pt x="252" y="1539"/>
                  </a:lnTo>
                  <a:lnTo>
                    <a:pt x="237" y="1549"/>
                  </a:lnTo>
                  <a:lnTo>
                    <a:pt x="220" y="1554"/>
                  </a:lnTo>
                  <a:lnTo>
                    <a:pt x="202" y="1556"/>
                  </a:lnTo>
                  <a:lnTo>
                    <a:pt x="202" y="1556"/>
                  </a:lnTo>
                  <a:lnTo>
                    <a:pt x="202" y="1556"/>
                  </a:lnTo>
                  <a:lnTo>
                    <a:pt x="179" y="1554"/>
                  </a:lnTo>
                  <a:lnTo>
                    <a:pt x="179" y="1554"/>
                  </a:lnTo>
                  <a:lnTo>
                    <a:pt x="155" y="1547"/>
                  </a:lnTo>
                  <a:lnTo>
                    <a:pt x="146" y="1543"/>
                  </a:lnTo>
                  <a:lnTo>
                    <a:pt x="136" y="1538"/>
                  </a:lnTo>
                  <a:lnTo>
                    <a:pt x="127" y="1532"/>
                  </a:lnTo>
                  <a:lnTo>
                    <a:pt x="119" y="1526"/>
                  </a:lnTo>
                  <a:lnTo>
                    <a:pt x="112" y="1519"/>
                  </a:lnTo>
                  <a:lnTo>
                    <a:pt x="106" y="1510"/>
                  </a:lnTo>
                  <a:lnTo>
                    <a:pt x="106" y="1510"/>
                  </a:lnTo>
                  <a:lnTo>
                    <a:pt x="99" y="1495"/>
                  </a:lnTo>
                  <a:lnTo>
                    <a:pt x="95" y="1476"/>
                  </a:lnTo>
                  <a:lnTo>
                    <a:pt x="91" y="1459"/>
                  </a:lnTo>
                  <a:lnTo>
                    <a:pt x="91" y="1439"/>
                  </a:lnTo>
                  <a:lnTo>
                    <a:pt x="93" y="1420"/>
                  </a:lnTo>
                  <a:lnTo>
                    <a:pt x="95" y="1400"/>
                  </a:lnTo>
                  <a:lnTo>
                    <a:pt x="99" y="1381"/>
                  </a:lnTo>
                  <a:lnTo>
                    <a:pt x="105" y="1364"/>
                  </a:lnTo>
                  <a:lnTo>
                    <a:pt x="105" y="1364"/>
                  </a:lnTo>
                  <a:lnTo>
                    <a:pt x="131" y="1273"/>
                  </a:lnTo>
                  <a:lnTo>
                    <a:pt x="131" y="1273"/>
                  </a:lnTo>
                  <a:lnTo>
                    <a:pt x="162" y="1174"/>
                  </a:lnTo>
                  <a:lnTo>
                    <a:pt x="162" y="1174"/>
                  </a:lnTo>
                  <a:lnTo>
                    <a:pt x="164" y="1161"/>
                  </a:lnTo>
                  <a:lnTo>
                    <a:pt x="162" y="1148"/>
                  </a:lnTo>
                  <a:lnTo>
                    <a:pt x="157" y="1136"/>
                  </a:lnTo>
                  <a:lnTo>
                    <a:pt x="147" y="1127"/>
                  </a:lnTo>
                  <a:lnTo>
                    <a:pt x="147" y="1127"/>
                  </a:lnTo>
                  <a:lnTo>
                    <a:pt x="133" y="1114"/>
                  </a:lnTo>
                  <a:lnTo>
                    <a:pt x="119" y="1099"/>
                  </a:lnTo>
                  <a:lnTo>
                    <a:pt x="119" y="1099"/>
                  </a:lnTo>
                  <a:lnTo>
                    <a:pt x="110" y="1086"/>
                  </a:lnTo>
                  <a:lnTo>
                    <a:pt x="101" y="1073"/>
                  </a:lnTo>
                  <a:lnTo>
                    <a:pt x="95" y="1058"/>
                  </a:lnTo>
                  <a:lnTo>
                    <a:pt x="90" y="1041"/>
                  </a:lnTo>
                  <a:lnTo>
                    <a:pt x="86" y="1026"/>
                  </a:lnTo>
                  <a:lnTo>
                    <a:pt x="84" y="1009"/>
                  </a:lnTo>
                  <a:lnTo>
                    <a:pt x="84" y="993"/>
                  </a:lnTo>
                  <a:lnTo>
                    <a:pt x="84" y="976"/>
                  </a:lnTo>
                  <a:lnTo>
                    <a:pt x="84" y="976"/>
                  </a:lnTo>
                  <a:lnTo>
                    <a:pt x="88" y="959"/>
                  </a:lnTo>
                  <a:lnTo>
                    <a:pt x="91" y="944"/>
                  </a:lnTo>
                  <a:lnTo>
                    <a:pt x="97" y="929"/>
                  </a:lnTo>
                  <a:lnTo>
                    <a:pt x="105" y="914"/>
                  </a:lnTo>
                  <a:lnTo>
                    <a:pt x="114" y="899"/>
                  </a:lnTo>
                  <a:lnTo>
                    <a:pt x="123" y="886"/>
                  </a:lnTo>
                  <a:lnTo>
                    <a:pt x="134" y="875"/>
                  </a:lnTo>
                  <a:lnTo>
                    <a:pt x="147" y="864"/>
                  </a:lnTo>
                  <a:lnTo>
                    <a:pt x="147" y="864"/>
                  </a:lnTo>
                  <a:lnTo>
                    <a:pt x="159" y="856"/>
                  </a:lnTo>
                  <a:lnTo>
                    <a:pt x="172" y="849"/>
                  </a:lnTo>
                  <a:lnTo>
                    <a:pt x="183" y="842"/>
                  </a:lnTo>
                  <a:lnTo>
                    <a:pt x="196" y="838"/>
                  </a:lnTo>
                  <a:lnTo>
                    <a:pt x="209" y="832"/>
                  </a:lnTo>
                  <a:lnTo>
                    <a:pt x="224" y="830"/>
                  </a:lnTo>
                  <a:lnTo>
                    <a:pt x="237" y="828"/>
                  </a:lnTo>
                  <a:lnTo>
                    <a:pt x="252" y="828"/>
                  </a:lnTo>
                  <a:lnTo>
                    <a:pt x="252" y="828"/>
                  </a:lnTo>
                  <a:lnTo>
                    <a:pt x="271" y="828"/>
                  </a:lnTo>
                  <a:lnTo>
                    <a:pt x="289" y="832"/>
                  </a:lnTo>
                  <a:lnTo>
                    <a:pt x="308" y="838"/>
                  </a:lnTo>
                  <a:lnTo>
                    <a:pt x="325" y="845"/>
                  </a:lnTo>
                  <a:lnTo>
                    <a:pt x="341" y="855"/>
                  </a:lnTo>
                  <a:lnTo>
                    <a:pt x="356" y="864"/>
                  </a:lnTo>
                  <a:lnTo>
                    <a:pt x="371" y="877"/>
                  </a:lnTo>
                  <a:lnTo>
                    <a:pt x="384" y="892"/>
                  </a:lnTo>
                  <a:lnTo>
                    <a:pt x="384" y="892"/>
                  </a:lnTo>
                  <a:lnTo>
                    <a:pt x="394" y="905"/>
                  </a:lnTo>
                  <a:lnTo>
                    <a:pt x="401" y="920"/>
                  </a:lnTo>
                  <a:lnTo>
                    <a:pt x="409" y="935"/>
                  </a:lnTo>
                  <a:lnTo>
                    <a:pt x="414" y="950"/>
                  </a:lnTo>
                  <a:lnTo>
                    <a:pt x="416" y="967"/>
                  </a:lnTo>
                  <a:lnTo>
                    <a:pt x="420" y="983"/>
                  </a:lnTo>
                  <a:lnTo>
                    <a:pt x="420" y="998"/>
                  </a:lnTo>
                  <a:lnTo>
                    <a:pt x="418" y="1015"/>
                  </a:lnTo>
                  <a:lnTo>
                    <a:pt x="418" y="1015"/>
                  </a:lnTo>
                  <a:lnTo>
                    <a:pt x="416" y="1032"/>
                  </a:lnTo>
                  <a:lnTo>
                    <a:pt x="411" y="1049"/>
                  </a:lnTo>
                  <a:lnTo>
                    <a:pt x="405" y="1064"/>
                  </a:lnTo>
                  <a:lnTo>
                    <a:pt x="397" y="1079"/>
                  </a:lnTo>
                  <a:lnTo>
                    <a:pt x="390" y="1092"/>
                  </a:lnTo>
                  <a:lnTo>
                    <a:pt x="379" y="1105"/>
                  </a:lnTo>
                  <a:lnTo>
                    <a:pt x="368" y="1118"/>
                  </a:lnTo>
                  <a:lnTo>
                    <a:pt x="356" y="1127"/>
                  </a:lnTo>
                  <a:lnTo>
                    <a:pt x="356" y="1127"/>
                  </a:lnTo>
                  <a:lnTo>
                    <a:pt x="340" y="1140"/>
                  </a:lnTo>
                  <a:lnTo>
                    <a:pt x="321" y="1149"/>
                  </a:lnTo>
                  <a:lnTo>
                    <a:pt x="321" y="1149"/>
                  </a:lnTo>
                  <a:lnTo>
                    <a:pt x="313" y="1153"/>
                  </a:lnTo>
                  <a:lnTo>
                    <a:pt x="308" y="1157"/>
                  </a:lnTo>
                  <a:lnTo>
                    <a:pt x="304" y="1163"/>
                  </a:lnTo>
                  <a:lnTo>
                    <a:pt x="300" y="1168"/>
                  </a:lnTo>
                  <a:lnTo>
                    <a:pt x="297" y="1176"/>
                  </a:lnTo>
                  <a:lnTo>
                    <a:pt x="297" y="1181"/>
                  </a:lnTo>
                  <a:lnTo>
                    <a:pt x="295" y="1189"/>
                  </a:lnTo>
                  <a:lnTo>
                    <a:pt x="297" y="1196"/>
                  </a:lnTo>
                  <a:lnTo>
                    <a:pt x="297" y="1196"/>
                  </a:lnTo>
                  <a:close/>
                  <a:moveTo>
                    <a:pt x="384" y="1211"/>
                  </a:moveTo>
                  <a:lnTo>
                    <a:pt x="384" y="1211"/>
                  </a:lnTo>
                  <a:lnTo>
                    <a:pt x="407" y="1194"/>
                  </a:lnTo>
                  <a:lnTo>
                    <a:pt x="407" y="1194"/>
                  </a:lnTo>
                  <a:lnTo>
                    <a:pt x="427" y="1176"/>
                  </a:lnTo>
                  <a:lnTo>
                    <a:pt x="427" y="1176"/>
                  </a:lnTo>
                  <a:lnTo>
                    <a:pt x="409" y="1215"/>
                  </a:lnTo>
                  <a:lnTo>
                    <a:pt x="390" y="1256"/>
                  </a:lnTo>
                  <a:lnTo>
                    <a:pt x="390" y="1256"/>
                  </a:lnTo>
                  <a:lnTo>
                    <a:pt x="384" y="1211"/>
                  </a:lnTo>
                  <a:lnTo>
                    <a:pt x="384" y="1211"/>
                  </a:lnTo>
                  <a:close/>
                  <a:moveTo>
                    <a:pt x="606" y="2469"/>
                  </a:moveTo>
                  <a:lnTo>
                    <a:pt x="606" y="2469"/>
                  </a:lnTo>
                  <a:lnTo>
                    <a:pt x="605" y="2575"/>
                  </a:lnTo>
                  <a:lnTo>
                    <a:pt x="603" y="2682"/>
                  </a:lnTo>
                  <a:lnTo>
                    <a:pt x="603" y="2682"/>
                  </a:lnTo>
                  <a:lnTo>
                    <a:pt x="599" y="2700"/>
                  </a:lnTo>
                  <a:lnTo>
                    <a:pt x="599" y="2700"/>
                  </a:lnTo>
                  <a:lnTo>
                    <a:pt x="593" y="2670"/>
                  </a:lnTo>
                  <a:lnTo>
                    <a:pt x="593" y="2670"/>
                  </a:lnTo>
                  <a:lnTo>
                    <a:pt x="590" y="2648"/>
                  </a:lnTo>
                  <a:lnTo>
                    <a:pt x="586" y="2620"/>
                  </a:lnTo>
                  <a:lnTo>
                    <a:pt x="582" y="2558"/>
                  </a:lnTo>
                  <a:lnTo>
                    <a:pt x="582" y="2488"/>
                  </a:lnTo>
                  <a:lnTo>
                    <a:pt x="582" y="2409"/>
                  </a:lnTo>
                  <a:lnTo>
                    <a:pt x="586" y="2331"/>
                  </a:lnTo>
                  <a:lnTo>
                    <a:pt x="590" y="2256"/>
                  </a:lnTo>
                  <a:lnTo>
                    <a:pt x="597" y="2187"/>
                  </a:lnTo>
                  <a:lnTo>
                    <a:pt x="605" y="2131"/>
                  </a:lnTo>
                  <a:lnTo>
                    <a:pt x="605" y="2131"/>
                  </a:lnTo>
                  <a:lnTo>
                    <a:pt x="608" y="2163"/>
                  </a:lnTo>
                  <a:lnTo>
                    <a:pt x="610" y="2202"/>
                  </a:lnTo>
                  <a:lnTo>
                    <a:pt x="610" y="2290"/>
                  </a:lnTo>
                  <a:lnTo>
                    <a:pt x="610" y="2381"/>
                  </a:lnTo>
                  <a:lnTo>
                    <a:pt x="606" y="2469"/>
                  </a:lnTo>
                  <a:lnTo>
                    <a:pt x="606" y="246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1" name="îş1ïḍe"/>
            <p:cNvSpPr>
              <a:spLocks/>
            </p:cNvSpPr>
            <p:nvPr/>
          </p:nvSpPr>
          <p:spPr bwMode="auto">
            <a:xfrm flipH="1">
              <a:off x="4402373" y="3625168"/>
              <a:ext cx="161139" cy="196460"/>
            </a:xfrm>
            <a:custGeom>
              <a:avLst/>
              <a:gdLst>
                <a:gd name="T0" fmla="*/ 6 w 280"/>
                <a:gd name="T1" fmla="*/ 71 h 390"/>
                <a:gd name="T2" fmla="*/ 6 w 280"/>
                <a:gd name="T3" fmla="*/ 75 h 390"/>
                <a:gd name="T4" fmla="*/ 30 w 280"/>
                <a:gd name="T5" fmla="*/ 205 h 390"/>
                <a:gd name="T6" fmla="*/ 53 w 280"/>
                <a:gd name="T7" fmla="*/ 355 h 390"/>
                <a:gd name="T8" fmla="*/ 54 w 280"/>
                <a:gd name="T9" fmla="*/ 362 h 390"/>
                <a:gd name="T10" fmla="*/ 64 w 280"/>
                <a:gd name="T11" fmla="*/ 379 h 390"/>
                <a:gd name="T12" fmla="*/ 71 w 280"/>
                <a:gd name="T13" fmla="*/ 385 h 390"/>
                <a:gd name="T14" fmla="*/ 94 w 280"/>
                <a:gd name="T15" fmla="*/ 390 h 390"/>
                <a:gd name="T16" fmla="*/ 107 w 280"/>
                <a:gd name="T17" fmla="*/ 388 h 390"/>
                <a:gd name="T18" fmla="*/ 133 w 280"/>
                <a:gd name="T19" fmla="*/ 379 h 390"/>
                <a:gd name="T20" fmla="*/ 176 w 280"/>
                <a:gd name="T21" fmla="*/ 360 h 390"/>
                <a:gd name="T22" fmla="*/ 211 w 280"/>
                <a:gd name="T23" fmla="*/ 338 h 390"/>
                <a:gd name="T24" fmla="*/ 237 w 280"/>
                <a:gd name="T25" fmla="*/ 315 h 390"/>
                <a:gd name="T26" fmla="*/ 256 w 280"/>
                <a:gd name="T27" fmla="*/ 293 h 390"/>
                <a:gd name="T28" fmla="*/ 269 w 280"/>
                <a:gd name="T29" fmla="*/ 271 h 390"/>
                <a:gd name="T30" fmla="*/ 278 w 280"/>
                <a:gd name="T31" fmla="*/ 239 h 390"/>
                <a:gd name="T32" fmla="*/ 280 w 280"/>
                <a:gd name="T33" fmla="*/ 218 h 390"/>
                <a:gd name="T34" fmla="*/ 275 w 280"/>
                <a:gd name="T35" fmla="*/ 179 h 390"/>
                <a:gd name="T36" fmla="*/ 263 w 280"/>
                <a:gd name="T37" fmla="*/ 144 h 390"/>
                <a:gd name="T38" fmla="*/ 245 w 280"/>
                <a:gd name="T39" fmla="*/ 110 h 390"/>
                <a:gd name="T40" fmla="*/ 219 w 280"/>
                <a:gd name="T41" fmla="*/ 80 h 390"/>
                <a:gd name="T42" fmla="*/ 187 w 280"/>
                <a:gd name="T43" fmla="*/ 54 h 390"/>
                <a:gd name="T44" fmla="*/ 148 w 280"/>
                <a:gd name="T45" fmla="*/ 32 h 390"/>
                <a:gd name="T46" fmla="*/ 103 w 280"/>
                <a:gd name="T47" fmla="*/ 15 h 390"/>
                <a:gd name="T48" fmla="*/ 51 w 280"/>
                <a:gd name="T49" fmla="*/ 2 h 390"/>
                <a:gd name="T50" fmla="*/ 41 w 280"/>
                <a:gd name="T51" fmla="*/ 0 h 390"/>
                <a:gd name="T52" fmla="*/ 21 w 280"/>
                <a:gd name="T53" fmla="*/ 6 h 390"/>
                <a:gd name="T54" fmla="*/ 13 w 280"/>
                <a:gd name="T55" fmla="*/ 13 h 390"/>
                <a:gd name="T56" fmla="*/ 2 w 280"/>
                <a:gd name="T57" fmla="*/ 30 h 390"/>
                <a:gd name="T58" fmla="*/ 2 w 280"/>
                <a:gd name="T59" fmla="*/ 50 h 390"/>
                <a:gd name="T60" fmla="*/ 6 w 280"/>
                <a:gd name="T61" fmla="*/ 71 h 390"/>
                <a:gd name="T62" fmla="*/ 129 w 280"/>
                <a:gd name="T63" fmla="*/ 289 h 390"/>
                <a:gd name="T64" fmla="*/ 114 w 280"/>
                <a:gd name="T65" fmla="*/ 192 h 390"/>
                <a:gd name="T66" fmla="*/ 97 w 280"/>
                <a:gd name="T67" fmla="*/ 103 h 390"/>
                <a:gd name="T68" fmla="*/ 140 w 280"/>
                <a:gd name="T69" fmla="*/ 123 h 390"/>
                <a:gd name="T70" fmla="*/ 170 w 280"/>
                <a:gd name="T71" fmla="*/ 151 h 390"/>
                <a:gd name="T72" fmla="*/ 189 w 280"/>
                <a:gd name="T73" fmla="*/ 183 h 390"/>
                <a:gd name="T74" fmla="*/ 196 w 280"/>
                <a:gd name="T75" fmla="*/ 220 h 390"/>
                <a:gd name="T76" fmla="*/ 194 w 280"/>
                <a:gd name="T77" fmla="*/ 231 h 390"/>
                <a:gd name="T78" fmla="*/ 183 w 280"/>
                <a:gd name="T79" fmla="*/ 252 h 390"/>
                <a:gd name="T80" fmla="*/ 165 w 280"/>
                <a:gd name="T81" fmla="*/ 269 h 390"/>
                <a:gd name="T82" fmla="*/ 129 w 280"/>
                <a:gd name="T83" fmla="*/ 289 h 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280" h="390">
                  <a:moveTo>
                    <a:pt x="6" y="71"/>
                  </a:moveTo>
                  <a:lnTo>
                    <a:pt x="6" y="71"/>
                  </a:lnTo>
                  <a:lnTo>
                    <a:pt x="6" y="75"/>
                  </a:lnTo>
                  <a:lnTo>
                    <a:pt x="6" y="75"/>
                  </a:lnTo>
                  <a:lnTo>
                    <a:pt x="19" y="136"/>
                  </a:lnTo>
                  <a:lnTo>
                    <a:pt x="30" y="205"/>
                  </a:lnTo>
                  <a:lnTo>
                    <a:pt x="41" y="276"/>
                  </a:lnTo>
                  <a:lnTo>
                    <a:pt x="53" y="355"/>
                  </a:lnTo>
                  <a:lnTo>
                    <a:pt x="53" y="355"/>
                  </a:lnTo>
                  <a:lnTo>
                    <a:pt x="54" y="362"/>
                  </a:lnTo>
                  <a:lnTo>
                    <a:pt x="58" y="371"/>
                  </a:lnTo>
                  <a:lnTo>
                    <a:pt x="64" y="379"/>
                  </a:lnTo>
                  <a:lnTo>
                    <a:pt x="71" y="385"/>
                  </a:lnTo>
                  <a:lnTo>
                    <a:pt x="71" y="385"/>
                  </a:lnTo>
                  <a:lnTo>
                    <a:pt x="82" y="388"/>
                  </a:lnTo>
                  <a:lnTo>
                    <a:pt x="94" y="390"/>
                  </a:lnTo>
                  <a:lnTo>
                    <a:pt x="94" y="390"/>
                  </a:lnTo>
                  <a:lnTo>
                    <a:pt x="107" y="388"/>
                  </a:lnTo>
                  <a:lnTo>
                    <a:pt x="107" y="388"/>
                  </a:lnTo>
                  <a:lnTo>
                    <a:pt x="133" y="379"/>
                  </a:lnTo>
                  <a:lnTo>
                    <a:pt x="155" y="370"/>
                  </a:lnTo>
                  <a:lnTo>
                    <a:pt x="176" y="360"/>
                  </a:lnTo>
                  <a:lnTo>
                    <a:pt x="194" y="349"/>
                  </a:lnTo>
                  <a:lnTo>
                    <a:pt x="211" y="338"/>
                  </a:lnTo>
                  <a:lnTo>
                    <a:pt x="226" y="327"/>
                  </a:lnTo>
                  <a:lnTo>
                    <a:pt x="237" y="315"/>
                  </a:lnTo>
                  <a:lnTo>
                    <a:pt x="249" y="304"/>
                  </a:lnTo>
                  <a:lnTo>
                    <a:pt x="256" y="293"/>
                  </a:lnTo>
                  <a:lnTo>
                    <a:pt x="263" y="282"/>
                  </a:lnTo>
                  <a:lnTo>
                    <a:pt x="269" y="271"/>
                  </a:lnTo>
                  <a:lnTo>
                    <a:pt x="273" y="259"/>
                  </a:lnTo>
                  <a:lnTo>
                    <a:pt x="278" y="239"/>
                  </a:lnTo>
                  <a:lnTo>
                    <a:pt x="280" y="218"/>
                  </a:lnTo>
                  <a:lnTo>
                    <a:pt x="280" y="218"/>
                  </a:lnTo>
                  <a:lnTo>
                    <a:pt x="278" y="200"/>
                  </a:lnTo>
                  <a:lnTo>
                    <a:pt x="275" y="179"/>
                  </a:lnTo>
                  <a:lnTo>
                    <a:pt x="271" y="161"/>
                  </a:lnTo>
                  <a:lnTo>
                    <a:pt x="263" y="144"/>
                  </a:lnTo>
                  <a:lnTo>
                    <a:pt x="254" y="125"/>
                  </a:lnTo>
                  <a:lnTo>
                    <a:pt x="245" y="110"/>
                  </a:lnTo>
                  <a:lnTo>
                    <a:pt x="234" y="95"/>
                  </a:lnTo>
                  <a:lnTo>
                    <a:pt x="219" y="80"/>
                  </a:lnTo>
                  <a:lnTo>
                    <a:pt x="204" y="67"/>
                  </a:lnTo>
                  <a:lnTo>
                    <a:pt x="187" y="54"/>
                  </a:lnTo>
                  <a:lnTo>
                    <a:pt x="168" y="43"/>
                  </a:lnTo>
                  <a:lnTo>
                    <a:pt x="148" y="32"/>
                  </a:lnTo>
                  <a:lnTo>
                    <a:pt x="125" y="22"/>
                  </a:lnTo>
                  <a:lnTo>
                    <a:pt x="103" y="15"/>
                  </a:lnTo>
                  <a:lnTo>
                    <a:pt x="79" y="8"/>
                  </a:lnTo>
                  <a:lnTo>
                    <a:pt x="51" y="2"/>
                  </a:lnTo>
                  <a:lnTo>
                    <a:pt x="51" y="2"/>
                  </a:lnTo>
                  <a:lnTo>
                    <a:pt x="41" y="0"/>
                  </a:lnTo>
                  <a:lnTo>
                    <a:pt x="30" y="2"/>
                  </a:lnTo>
                  <a:lnTo>
                    <a:pt x="21" y="6"/>
                  </a:lnTo>
                  <a:lnTo>
                    <a:pt x="13" y="13"/>
                  </a:lnTo>
                  <a:lnTo>
                    <a:pt x="13" y="13"/>
                  </a:lnTo>
                  <a:lnTo>
                    <a:pt x="8" y="21"/>
                  </a:lnTo>
                  <a:lnTo>
                    <a:pt x="2" y="30"/>
                  </a:lnTo>
                  <a:lnTo>
                    <a:pt x="0" y="39"/>
                  </a:lnTo>
                  <a:lnTo>
                    <a:pt x="2" y="50"/>
                  </a:lnTo>
                  <a:lnTo>
                    <a:pt x="2" y="50"/>
                  </a:lnTo>
                  <a:lnTo>
                    <a:pt x="6" y="71"/>
                  </a:lnTo>
                  <a:lnTo>
                    <a:pt x="6" y="71"/>
                  </a:lnTo>
                  <a:close/>
                  <a:moveTo>
                    <a:pt x="129" y="289"/>
                  </a:moveTo>
                  <a:lnTo>
                    <a:pt x="129" y="289"/>
                  </a:lnTo>
                  <a:lnTo>
                    <a:pt x="114" y="192"/>
                  </a:lnTo>
                  <a:lnTo>
                    <a:pt x="97" y="103"/>
                  </a:lnTo>
                  <a:lnTo>
                    <a:pt x="97" y="103"/>
                  </a:lnTo>
                  <a:lnTo>
                    <a:pt x="120" y="112"/>
                  </a:lnTo>
                  <a:lnTo>
                    <a:pt x="140" y="123"/>
                  </a:lnTo>
                  <a:lnTo>
                    <a:pt x="157" y="136"/>
                  </a:lnTo>
                  <a:lnTo>
                    <a:pt x="170" y="151"/>
                  </a:lnTo>
                  <a:lnTo>
                    <a:pt x="181" y="166"/>
                  </a:lnTo>
                  <a:lnTo>
                    <a:pt x="189" y="183"/>
                  </a:lnTo>
                  <a:lnTo>
                    <a:pt x="194" y="202"/>
                  </a:lnTo>
                  <a:lnTo>
                    <a:pt x="196" y="220"/>
                  </a:lnTo>
                  <a:lnTo>
                    <a:pt x="196" y="220"/>
                  </a:lnTo>
                  <a:lnTo>
                    <a:pt x="194" y="231"/>
                  </a:lnTo>
                  <a:lnTo>
                    <a:pt x="191" y="241"/>
                  </a:lnTo>
                  <a:lnTo>
                    <a:pt x="183" y="252"/>
                  </a:lnTo>
                  <a:lnTo>
                    <a:pt x="174" y="259"/>
                  </a:lnTo>
                  <a:lnTo>
                    <a:pt x="165" y="269"/>
                  </a:lnTo>
                  <a:lnTo>
                    <a:pt x="153" y="276"/>
                  </a:lnTo>
                  <a:lnTo>
                    <a:pt x="129" y="289"/>
                  </a:lnTo>
                  <a:lnTo>
                    <a:pt x="129" y="289"/>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2" name="ïṣ1îḓè"/>
            <p:cNvSpPr>
              <a:spLocks/>
            </p:cNvSpPr>
            <p:nvPr/>
          </p:nvSpPr>
          <p:spPr bwMode="auto">
            <a:xfrm flipH="1">
              <a:off x="4782201" y="3145603"/>
              <a:ext cx="73664" cy="102764"/>
            </a:xfrm>
            <a:custGeom>
              <a:avLst/>
              <a:gdLst>
                <a:gd name="T0" fmla="*/ 71 w 127"/>
                <a:gd name="T1" fmla="*/ 0 h 204"/>
                <a:gd name="T2" fmla="*/ 71 w 127"/>
                <a:gd name="T3" fmla="*/ 0 h 204"/>
                <a:gd name="T4" fmla="*/ 58 w 127"/>
                <a:gd name="T5" fmla="*/ 0 h 204"/>
                <a:gd name="T6" fmla="*/ 46 w 127"/>
                <a:gd name="T7" fmla="*/ 4 h 204"/>
                <a:gd name="T8" fmla="*/ 35 w 127"/>
                <a:gd name="T9" fmla="*/ 10 h 204"/>
                <a:gd name="T10" fmla="*/ 26 w 127"/>
                <a:gd name="T11" fmla="*/ 15 h 204"/>
                <a:gd name="T12" fmla="*/ 18 w 127"/>
                <a:gd name="T13" fmla="*/ 25 h 204"/>
                <a:gd name="T14" fmla="*/ 11 w 127"/>
                <a:gd name="T15" fmla="*/ 34 h 204"/>
                <a:gd name="T16" fmla="*/ 7 w 127"/>
                <a:gd name="T17" fmla="*/ 47 h 204"/>
                <a:gd name="T18" fmla="*/ 5 w 127"/>
                <a:gd name="T19" fmla="*/ 58 h 204"/>
                <a:gd name="T20" fmla="*/ 0 w 127"/>
                <a:gd name="T21" fmla="*/ 137 h 204"/>
                <a:gd name="T22" fmla="*/ 0 w 127"/>
                <a:gd name="T23" fmla="*/ 137 h 204"/>
                <a:gd name="T24" fmla="*/ 0 w 127"/>
                <a:gd name="T25" fmla="*/ 150 h 204"/>
                <a:gd name="T26" fmla="*/ 2 w 127"/>
                <a:gd name="T27" fmla="*/ 161 h 204"/>
                <a:gd name="T28" fmla="*/ 7 w 127"/>
                <a:gd name="T29" fmla="*/ 172 h 204"/>
                <a:gd name="T30" fmla="*/ 13 w 127"/>
                <a:gd name="T31" fmla="*/ 181 h 204"/>
                <a:gd name="T32" fmla="*/ 22 w 127"/>
                <a:gd name="T33" fmla="*/ 191 h 204"/>
                <a:gd name="T34" fmla="*/ 32 w 127"/>
                <a:gd name="T35" fmla="*/ 196 h 204"/>
                <a:gd name="T36" fmla="*/ 43 w 127"/>
                <a:gd name="T37" fmla="*/ 202 h 204"/>
                <a:gd name="T38" fmla="*/ 56 w 127"/>
                <a:gd name="T39" fmla="*/ 204 h 204"/>
                <a:gd name="T40" fmla="*/ 56 w 127"/>
                <a:gd name="T41" fmla="*/ 204 h 204"/>
                <a:gd name="T42" fmla="*/ 69 w 127"/>
                <a:gd name="T43" fmla="*/ 204 h 204"/>
                <a:gd name="T44" fmla="*/ 80 w 127"/>
                <a:gd name="T45" fmla="*/ 200 h 204"/>
                <a:gd name="T46" fmla="*/ 91 w 127"/>
                <a:gd name="T47" fmla="*/ 194 h 204"/>
                <a:gd name="T48" fmla="*/ 101 w 127"/>
                <a:gd name="T49" fmla="*/ 189 h 204"/>
                <a:gd name="T50" fmla="*/ 108 w 127"/>
                <a:gd name="T51" fmla="*/ 179 h 204"/>
                <a:gd name="T52" fmla="*/ 114 w 127"/>
                <a:gd name="T53" fmla="*/ 170 h 204"/>
                <a:gd name="T54" fmla="*/ 119 w 127"/>
                <a:gd name="T55" fmla="*/ 157 h 204"/>
                <a:gd name="T56" fmla="*/ 121 w 127"/>
                <a:gd name="T57" fmla="*/ 146 h 204"/>
                <a:gd name="T58" fmla="*/ 127 w 127"/>
                <a:gd name="T59" fmla="*/ 68 h 204"/>
                <a:gd name="T60" fmla="*/ 127 w 127"/>
                <a:gd name="T61" fmla="*/ 68 h 204"/>
                <a:gd name="T62" fmla="*/ 127 w 127"/>
                <a:gd name="T63" fmla="*/ 54 h 204"/>
                <a:gd name="T64" fmla="*/ 123 w 127"/>
                <a:gd name="T65" fmla="*/ 43 h 204"/>
                <a:gd name="T66" fmla="*/ 119 w 127"/>
                <a:gd name="T67" fmla="*/ 32 h 204"/>
                <a:gd name="T68" fmla="*/ 112 w 127"/>
                <a:gd name="T69" fmla="*/ 23 h 204"/>
                <a:gd name="T70" fmla="*/ 104 w 127"/>
                <a:gd name="T71" fmla="*/ 13 h 204"/>
                <a:gd name="T72" fmla="*/ 95 w 127"/>
                <a:gd name="T73" fmla="*/ 8 h 204"/>
                <a:gd name="T74" fmla="*/ 84 w 127"/>
                <a:gd name="T75" fmla="*/ 2 h 204"/>
                <a:gd name="T76" fmla="*/ 71 w 127"/>
                <a:gd name="T77" fmla="*/ 0 h 204"/>
                <a:gd name="T78" fmla="*/ 71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71" y="0"/>
                  </a:moveTo>
                  <a:lnTo>
                    <a:pt x="71" y="0"/>
                  </a:lnTo>
                  <a:lnTo>
                    <a:pt x="58" y="0"/>
                  </a:lnTo>
                  <a:lnTo>
                    <a:pt x="46" y="4"/>
                  </a:lnTo>
                  <a:lnTo>
                    <a:pt x="35" y="10"/>
                  </a:lnTo>
                  <a:lnTo>
                    <a:pt x="26" y="15"/>
                  </a:lnTo>
                  <a:lnTo>
                    <a:pt x="18" y="25"/>
                  </a:lnTo>
                  <a:lnTo>
                    <a:pt x="11" y="34"/>
                  </a:lnTo>
                  <a:lnTo>
                    <a:pt x="7" y="47"/>
                  </a:lnTo>
                  <a:lnTo>
                    <a:pt x="5" y="58"/>
                  </a:lnTo>
                  <a:lnTo>
                    <a:pt x="0" y="137"/>
                  </a:lnTo>
                  <a:lnTo>
                    <a:pt x="0" y="137"/>
                  </a:lnTo>
                  <a:lnTo>
                    <a:pt x="0" y="150"/>
                  </a:lnTo>
                  <a:lnTo>
                    <a:pt x="2" y="161"/>
                  </a:lnTo>
                  <a:lnTo>
                    <a:pt x="7" y="172"/>
                  </a:lnTo>
                  <a:lnTo>
                    <a:pt x="13" y="181"/>
                  </a:lnTo>
                  <a:lnTo>
                    <a:pt x="22" y="191"/>
                  </a:lnTo>
                  <a:lnTo>
                    <a:pt x="32" y="196"/>
                  </a:lnTo>
                  <a:lnTo>
                    <a:pt x="43" y="202"/>
                  </a:lnTo>
                  <a:lnTo>
                    <a:pt x="56" y="204"/>
                  </a:lnTo>
                  <a:lnTo>
                    <a:pt x="56" y="204"/>
                  </a:lnTo>
                  <a:lnTo>
                    <a:pt x="69" y="204"/>
                  </a:lnTo>
                  <a:lnTo>
                    <a:pt x="80" y="200"/>
                  </a:lnTo>
                  <a:lnTo>
                    <a:pt x="91" y="194"/>
                  </a:lnTo>
                  <a:lnTo>
                    <a:pt x="101" y="189"/>
                  </a:lnTo>
                  <a:lnTo>
                    <a:pt x="108" y="179"/>
                  </a:lnTo>
                  <a:lnTo>
                    <a:pt x="114" y="170"/>
                  </a:lnTo>
                  <a:lnTo>
                    <a:pt x="119" y="157"/>
                  </a:lnTo>
                  <a:lnTo>
                    <a:pt x="121" y="146"/>
                  </a:lnTo>
                  <a:lnTo>
                    <a:pt x="127" y="68"/>
                  </a:lnTo>
                  <a:lnTo>
                    <a:pt x="127" y="68"/>
                  </a:lnTo>
                  <a:lnTo>
                    <a:pt x="127" y="54"/>
                  </a:lnTo>
                  <a:lnTo>
                    <a:pt x="123" y="43"/>
                  </a:lnTo>
                  <a:lnTo>
                    <a:pt x="119" y="32"/>
                  </a:lnTo>
                  <a:lnTo>
                    <a:pt x="112" y="23"/>
                  </a:lnTo>
                  <a:lnTo>
                    <a:pt x="104" y="13"/>
                  </a:lnTo>
                  <a:lnTo>
                    <a:pt x="95" y="8"/>
                  </a:lnTo>
                  <a:lnTo>
                    <a:pt x="84" y="2"/>
                  </a:lnTo>
                  <a:lnTo>
                    <a:pt x="71" y="0"/>
                  </a:lnTo>
                  <a:lnTo>
                    <a:pt x="71"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3" name="işḻïḍé"/>
            <p:cNvSpPr>
              <a:spLocks/>
            </p:cNvSpPr>
            <p:nvPr/>
          </p:nvSpPr>
          <p:spPr bwMode="auto">
            <a:xfrm flipH="1">
              <a:off x="4502510" y="3145603"/>
              <a:ext cx="72513" cy="102764"/>
            </a:xfrm>
            <a:custGeom>
              <a:avLst/>
              <a:gdLst>
                <a:gd name="T0" fmla="*/ 56 w 127"/>
                <a:gd name="T1" fmla="*/ 0 h 204"/>
                <a:gd name="T2" fmla="*/ 56 w 127"/>
                <a:gd name="T3" fmla="*/ 0 h 204"/>
                <a:gd name="T4" fmla="*/ 43 w 127"/>
                <a:gd name="T5" fmla="*/ 2 h 204"/>
                <a:gd name="T6" fmla="*/ 32 w 127"/>
                <a:gd name="T7" fmla="*/ 8 h 204"/>
                <a:gd name="T8" fmla="*/ 22 w 127"/>
                <a:gd name="T9" fmla="*/ 13 h 204"/>
                <a:gd name="T10" fmla="*/ 13 w 127"/>
                <a:gd name="T11" fmla="*/ 23 h 204"/>
                <a:gd name="T12" fmla="*/ 7 w 127"/>
                <a:gd name="T13" fmla="*/ 32 h 204"/>
                <a:gd name="T14" fmla="*/ 4 w 127"/>
                <a:gd name="T15" fmla="*/ 43 h 204"/>
                <a:gd name="T16" fmla="*/ 0 w 127"/>
                <a:gd name="T17" fmla="*/ 54 h 204"/>
                <a:gd name="T18" fmla="*/ 0 w 127"/>
                <a:gd name="T19" fmla="*/ 68 h 204"/>
                <a:gd name="T20" fmla="*/ 5 w 127"/>
                <a:gd name="T21" fmla="*/ 146 h 204"/>
                <a:gd name="T22" fmla="*/ 5 w 127"/>
                <a:gd name="T23" fmla="*/ 146 h 204"/>
                <a:gd name="T24" fmla="*/ 7 w 127"/>
                <a:gd name="T25" fmla="*/ 157 h 204"/>
                <a:gd name="T26" fmla="*/ 13 w 127"/>
                <a:gd name="T27" fmla="*/ 170 h 204"/>
                <a:gd name="T28" fmla="*/ 18 w 127"/>
                <a:gd name="T29" fmla="*/ 179 h 204"/>
                <a:gd name="T30" fmla="*/ 26 w 127"/>
                <a:gd name="T31" fmla="*/ 189 h 204"/>
                <a:gd name="T32" fmla="*/ 35 w 127"/>
                <a:gd name="T33" fmla="*/ 194 h 204"/>
                <a:gd name="T34" fmla="*/ 46 w 127"/>
                <a:gd name="T35" fmla="*/ 200 h 204"/>
                <a:gd name="T36" fmla="*/ 58 w 127"/>
                <a:gd name="T37" fmla="*/ 204 h 204"/>
                <a:gd name="T38" fmla="*/ 71 w 127"/>
                <a:gd name="T39" fmla="*/ 204 h 204"/>
                <a:gd name="T40" fmla="*/ 71 w 127"/>
                <a:gd name="T41" fmla="*/ 204 h 204"/>
                <a:gd name="T42" fmla="*/ 84 w 127"/>
                <a:gd name="T43" fmla="*/ 202 h 204"/>
                <a:gd name="T44" fmla="*/ 95 w 127"/>
                <a:gd name="T45" fmla="*/ 196 h 204"/>
                <a:gd name="T46" fmla="*/ 104 w 127"/>
                <a:gd name="T47" fmla="*/ 191 h 204"/>
                <a:gd name="T48" fmla="*/ 114 w 127"/>
                <a:gd name="T49" fmla="*/ 181 h 204"/>
                <a:gd name="T50" fmla="*/ 119 w 127"/>
                <a:gd name="T51" fmla="*/ 172 h 204"/>
                <a:gd name="T52" fmla="*/ 125 w 127"/>
                <a:gd name="T53" fmla="*/ 161 h 204"/>
                <a:gd name="T54" fmla="*/ 127 w 127"/>
                <a:gd name="T55" fmla="*/ 150 h 204"/>
                <a:gd name="T56" fmla="*/ 127 w 127"/>
                <a:gd name="T57" fmla="*/ 137 h 204"/>
                <a:gd name="T58" fmla="*/ 121 w 127"/>
                <a:gd name="T59" fmla="*/ 58 h 204"/>
                <a:gd name="T60" fmla="*/ 121 w 127"/>
                <a:gd name="T61" fmla="*/ 58 h 204"/>
                <a:gd name="T62" fmla="*/ 119 w 127"/>
                <a:gd name="T63" fmla="*/ 47 h 204"/>
                <a:gd name="T64" fmla="*/ 114 w 127"/>
                <a:gd name="T65" fmla="*/ 34 h 204"/>
                <a:gd name="T66" fmla="*/ 108 w 127"/>
                <a:gd name="T67" fmla="*/ 25 h 204"/>
                <a:gd name="T68" fmla="*/ 101 w 127"/>
                <a:gd name="T69" fmla="*/ 15 h 204"/>
                <a:gd name="T70" fmla="*/ 91 w 127"/>
                <a:gd name="T71" fmla="*/ 10 h 204"/>
                <a:gd name="T72" fmla="*/ 80 w 127"/>
                <a:gd name="T73" fmla="*/ 4 h 204"/>
                <a:gd name="T74" fmla="*/ 69 w 127"/>
                <a:gd name="T75" fmla="*/ 0 h 204"/>
                <a:gd name="T76" fmla="*/ 56 w 127"/>
                <a:gd name="T77" fmla="*/ 0 h 204"/>
                <a:gd name="T78" fmla="*/ 56 w 127"/>
                <a:gd name="T79" fmla="*/ 0 h 20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7" h="204">
                  <a:moveTo>
                    <a:pt x="56" y="0"/>
                  </a:moveTo>
                  <a:lnTo>
                    <a:pt x="56" y="0"/>
                  </a:lnTo>
                  <a:lnTo>
                    <a:pt x="43" y="2"/>
                  </a:lnTo>
                  <a:lnTo>
                    <a:pt x="32" y="8"/>
                  </a:lnTo>
                  <a:lnTo>
                    <a:pt x="22" y="13"/>
                  </a:lnTo>
                  <a:lnTo>
                    <a:pt x="13" y="23"/>
                  </a:lnTo>
                  <a:lnTo>
                    <a:pt x="7" y="32"/>
                  </a:lnTo>
                  <a:lnTo>
                    <a:pt x="4" y="43"/>
                  </a:lnTo>
                  <a:lnTo>
                    <a:pt x="0" y="54"/>
                  </a:lnTo>
                  <a:lnTo>
                    <a:pt x="0" y="68"/>
                  </a:lnTo>
                  <a:lnTo>
                    <a:pt x="5" y="146"/>
                  </a:lnTo>
                  <a:lnTo>
                    <a:pt x="5" y="146"/>
                  </a:lnTo>
                  <a:lnTo>
                    <a:pt x="7" y="157"/>
                  </a:lnTo>
                  <a:lnTo>
                    <a:pt x="13" y="170"/>
                  </a:lnTo>
                  <a:lnTo>
                    <a:pt x="18" y="179"/>
                  </a:lnTo>
                  <a:lnTo>
                    <a:pt x="26" y="189"/>
                  </a:lnTo>
                  <a:lnTo>
                    <a:pt x="35" y="194"/>
                  </a:lnTo>
                  <a:lnTo>
                    <a:pt x="46" y="200"/>
                  </a:lnTo>
                  <a:lnTo>
                    <a:pt x="58" y="204"/>
                  </a:lnTo>
                  <a:lnTo>
                    <a:pt x="71" y="204"/>
                  </a:lnTo>
                  <a:lnTo>
                    <a:pt x="71" y="204"/>
                  </a:lnTo>
                  <a:lnTo>
                    <a:pt x="84" y="202"/>
                  </a:lnTo>
                  <a:lnTo>
                    <a:pt x="95" y="196"/>
                  </a:lnTo>
                  <a:lnTo>
                    <a:pt x="104" y="191"/>
                  </a:lnTo>
                  <a:lnTo>
                    <a:pt x="114" y="181"/>
                  </a:lnTo>
                  <a:lnTo>
                    <a:pt x="119" y="172"/>
                  </a:lnTo>
                  <a:lnTo>
                    <a:pt x="125" y="161"/>
                  </a:lnTo>
                  <a:lnTo>
                    <a:pt x="127" y="150"/>
                  </a:lnTo>
                  <a:lnTo>
                    <a:pt x="127" y="137"/>
                  </a:lnTo>
                  <a:lnTo>
                    <a:pt x="121" y="58"/>
                  </a:lnTo>
                  <a:lnTo>
                    <a:pt x="121" y="58"/>
                  </a:lnTo>
                  <a:lnTo>
                    <a:pt x="119" y="47"/>
                  </a:lnTo>
                  <a:lnTo>
                    <a:pt x="114" y="34"/>
                  </a:lnTo>
                  <a:lnTo>
                    <a:pt x="108" y="25"/>
                  </a:lnTo>
                  <a:lnTo>
                    <a:pt x="101" y="15"/>
                  </a:lnTo>
                  <a:lnTo>
                    <a:pt x="91" y="10"/>
                  </a:lnTo>
                  <a:lnTo>
                    <a:pt x="80" y="4"/>
                  </a:lnTo>
                  <a:lnTo>
                    <a:pt x="69" y="0"/>
                  </a:lnTo>
                  <a:lnTo>
                    <a:pt x="56" y="0"/>
                  </a:lnTo>
                  <a:lnTo>
                    <a:pt x="56" y="0"/>
                  </a:lnTo>
                  <a:close/>
                </a:path>
              </a:pathLst>
            </a:custGeom>
            <a:solidFill>
              <a:srgbClr val="000000"/>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nvGrpSpPr>
            <p:cNvPr id="48" name="组合 47"/>
            <p:cNvGrpSpPr/>
            <p:nvPr/>
          </p:nvGrpSpPr>
          <p:grpSpPr>
            <a:xfrm>
              <a:off x="4273357" y="2388068"/>
              <a:ext cx="618833" cy="468577"/>
              <a:chOff x="3564685" y="3122096"/>
              <a:chExt cx="618833" cy="468577"/>
            </a:xfrm>
          </p:grpSpPr>
          <p:sp>
            <p:nvSpPr>
              <p:cNvPr id="44" name="íŝ1îḑê"/>
              <p:cNvSpPr>
                <a:spLocks/>
              </p:cNvSpPr>
              <p:nvPr/>
            </p:nvSpPr>
            <p:spPr bwMode="auto">
              <a:xfrm>
                <a:off x="3564685" y="3122096"/>
                <a:ext cx="618833" cy="468577"/>
              </a:xfrm>
              <a:custGeom>
                <a:avLst/>
                <a:gdLst>
                  <a:gd name="T0" fmla="*/ 730 w 741"/>
                  <a:gd name="T1" fmla="*/ 232 h 641"/>
                  <a:gd name="T2" fmla="*/ 721 w 741"/>
                  <a:gd name="T3" fmla="*/ 205 h 641"/>
                  <a:gd name="T4" fmla="*/ 709 w 741"/>
                  <a:gd name="T5" fmla="*/ 180 h 641"/>
                  <a:gd name="T6" fmla="*/ 679 w 741"/>
                  <a:gd name="T7" fmla="*/ 134 h 641"/>
                  <a:gd name="T8" fmla="*/ 640 w 741"/>
                  <a:gd name="T9" fmla="*/ 94 h 641"/>
                  <a:gd name="T10" fmla="*/ 596 w 741"/>
                  <a:gd name="T11" fmla="*/ 63 h 641"/>
                  <a:gd name="T12" fmla="*/ 546 w 741"/>
                  <a:gd name="T13" fmla="*/ 37 h 641"/>
                  <a:gd name="T14" fmla="*/ 493 w 741"/>
                  <a:gd name="T15" fmla="*/ 19 h 641"/>
                  <a:gd name="T16" fmla="*/ 438 w 741"/>
                  <a:gd name="T17" fmla="*/ 6 h 641"/>
                  <a:gd name="T18" fmla="*/ 383 w 741"/>
                  <a:gd name="T19" fmla="*/ 0 h 641"/>
                  <a:gd name="T20" fmla="*/ 364 w 741"/>
                  <a:gd name="T21" fmla="*/ 0 h 641"/>
                  <a:gd name="T22" fmla="*/ 326 w 741"/>
                  <a:gd name="T23" fmla="*/ 1 h 641"/>
                  <a:gd name="T24" fmla="*/ 273 w 741"/>
                  <a:gd name="T25" fmla="*/ 9 h 641"/>
                  <a:gd name="T26" fmla="*/ 206 w 741"/>
                  <a:gd name="T27" fmla="*/ 27 h 641"/>
                  <a:gd name="T28" fmla="*/ 145 w 741"/>
                  <a:gd name="T29" fmla="*/ 56 h 641"/>
                  <a:gd name="T30" fmla="*/ 105 w 741"/>
                  <a:gd name="T31" fmla="*/ 84 h 641"/>
                  <a:gd name="T32" fmla="*/ 82 w 741"/>
                  <a:gd name="T33" fmla="*/ 104 h 641"/>
                  <a:gd name="T34" fmla="*/ 61 w 741"/>
                  <a:gd name="T35" fmla="*/ 127 h 641"/>
                  <a:gd name="T36" fmla="*/ 43 w 741"/>
                  <a:gd name="T37" fmla="*/ 151 h 641"/>
                  <a:gd name="T38" fmla="*/ 27 w 741"/>
                  <a:gd name="T39" fmla="*/ 178 h 641"/>
                  <a:gd name="T40" fmla="*/ 16 w 741"/>
                  <a:gd name="T41" fmla="*/ 205 h 641"/>
                  <a:gd name="T42" fmla="*/ 6 w 741"/>
                  <a:gd name="T43" fmla="*/ 233 h 641"/>
                  <a:gd name="T44" fmla="*/ 1 w 741"/>
                  <a:gd name="T45" fmla="*/ 263 h 641"/>
                  <a:gd name="T46" fmla="*/ 0 w 741"/>
                  <a:gd name="T47" fmla="*/ 278 h 641"/>
                  <a:gd name="T48" fmla="*/ 2 w 741"/>
                  <a:gd name="T49" fmla="*/ 333 h 641"/>
                  <a:gd name="T50" fmla="*/ 16 w 741"/>
                  <a:gd name="T51" fmla="*/ 381 h 641"/>
                  <a:gd name="T52" fmla="*/ 37 w 741"/>
                  <a:gd name="T53" fmla="*/ 425 h 641"/>
                  <a:gd name="T54" fmla="*/ 65 w 741"/>
                  <a:gd name="T55" fmla="*/ 463 h 641"/>
                  <a:gd name="T56" fmla="*/ 100 w 741"/>
                  <a:gd name="T57" fmla="*/ 495 h 641"/>
                  <a:gd name="T58" fmla="*/ 139 w 741"/>
                  <a:gd name="T59" fmla="*/ 523 h 641"/>
                  <a:gd name="T60" fmla="*/ 181 w 741"/>
                  <a:gd name="T61" fmla="*/ 545 h 641"/>
                  <a:gd name="T62" fmla="*/ 226 w 741"/>
                  <a:gd name="T63" fmla="*/ 564 h 641"/>
                  <a:gd name="T64" fmla="*/ 244 w 741"/>
                  <a:gd name="T65" fmla="*/ 570 h 641"/>
                  <a:gd name="T66" fmla="*/ 283 w 741"/>
                  <a:gd name="T67" fmla="*/ 577 h 641"/>
                  <a:gd name="T68" fmla="*/ 324 w 741"/>
                  <a:gd name="T69" fmla="*/ 582 h 641"/>
                  <a:gd name="T70" fmla="*/ 385 w 741"/>
                  <a:gd name="T71" fmla="*/ 584 h 641"/>
                  <a:gd name="T72" fmla="*/ 462 w 741"/>
                  <a:gd name="T73" fmla="*/ 576 h 641"/>
                  <a:gd name="T74" fmla="*/ 527 w 741"/>
                  <a:gd name="T75" fmla="*/ 563 h 641"/>
                  <a:gd name="T76" fmla="*/ 561 w 741"/>
                  <a:gd name="T77" fmla="*/ 587 h 641"/>
                  <a:gd name="T78" fmla="*/ 593 w 741"/>
                  <a:gd name="T79" fmla="*/ 608 h 641"/>
                  <a:gd name="T80" fmla="*/ 630 w 741"/>
                  <a:gd name="T81" fmla="*/ 626 h 641"/>
                  <a:gd name="T82" fmla="*/ 680 w 741"/>
                  <a:gd name="T83" fmla="*/ 641 h 641"/>
                  <a:gd name="T84" fmla="*/ 660 w 741"/>
                  <a:gd name="T85" fmla="*/ 591 h 641"/>
                  <a:gd name="T86" fmla="*/ 653 w 741"/>
                  <a:gd name="T87" fmla="*/ 561 h 641"/>
                  <a:gd name="T88" fmla="*/ 652 w 741"/>
                  <a:gd name="T89" fmla="*/ 544 h 641"/>
                  <a:gd name="T90" fmla="*/ 654 w 741"/>
                  <a:gd name="T91" fmla="*/ 526 h 641"/>
                  <a:gd name="T92" fmla="*/ 662 w 741"/>
                  <a:gd name="T93" fmla="*/ 508 h 641"/>
                  <a:gd name="T94" fmla="*/ 684 w 741"/>
                  <a:gd name="T95" fmla="*/ 474 h 641"/>
                  <a:gd name="T96" fmla="*/ 695 w 741"/>
                  <a:gd name="T97" fmla="*/ 458 h 641"/>
                  <a:gd name="T98" fmla="*/ 714 w 741"/>
                  <a:gd name="T99" fmla="*/ 427 h 641"/>
                  <a:gd name="T100" fmla="*/ 727 w 741"/>
                  <a:gd name="T101" fmla="*/ 396 h 641"/>
                  <a:gd name="T102" fmla="*/ 736 w 741"/>
                  <a:gd name="T103" fmla="*/ 366 h 641"/>
                  <a:gd name="T104" fmla="*/ 740 w 741"/>
                  <a:gd name="T105" fmla="*/ 337 h 641"/>
                  <a:gd name="T106" fmla="*/ 741 w 741"/>
                  <a:gd name="T107" fmla="*/ 307 h 641"/>
                  <a:gd name="T108" fmla="*/ 736 w 741"/>
                  <a:gd name="T109" fmla="*/ 262 h 641"/>
                  <a:gd name="T110" fmla="*/ 730 w 741"/>
                  <a:gd name="T111" fmla="*/ 232 h 64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41" h="641">
                    <a:moveTo>
                      <a:pt x="730" y="232"/>
                    </a:moveTo>
                    <a:lnTo>
                      <a:pt x="730" y="232"/>
                    </a:lnTo>
                    <a:lnTo>
                      <a:pt x="726" y="219"/>
                    </a:lnTo>
                    <a:lnTo>
                      <a:pt x="721" y="205"/>
                    </a:lnTo>
                    <a:lnTo>
                      <a:pt x="715" y="192"/>
                    </a:lnTo>
                    <a:lnTo>
                      <a:pt x="709" y="180"/>
                    </a:lnTo>
                    <a:lnTo>
                      <a:pt x="695" y="155"/>
                    </a:lnTo>
                    <a:lnTo>
                      <a:pt x="679" y="134"/>
                    </a:lnTo>
                    <a:lnTo>
                      <a:pt x="660" y="113"/>
                    </a:lnTo>
                    <a:lnTo>
                      <a:pt x="640" y="94"/>
                    </a:lnTo>
                    <a:lnTo>
                      <a:pt x="619" y="78"/>
                    </a:lnTo>
                    <a:lnTo>
                      <a:pt x="596" y="63"/>
                    </a:lnTo>
                    <a:lnTo>
                      <a:pt x="571" y="50"/>
                    </a:lnTo>
                    <a:lnTo>
                      <a:pt x="546" y="37"/>
                    </a:lnTo>
                    <a:lnTo>
                      <a:pt x="520" y="27"/>
                    </a:lnTo>
                    <a:lnTo>
                      <a:pt x="493" y="19"/>
                    </a:lnTo>
                    <a:lnTo>
                      <a:pt x="465" y="11"/>
                    </a:lnTo>
                    <a:lnTo>
                      <a:pt x="438" y="6"/>
                    </a:lnTo>
                    <a:lnTo>
                      <a:pt x="411" y="2"/>
                    </a:lnTo>
                    <a:lnTo>
                      <a:pt x="383" y="0"/>
                    </a:lnTo>
                    <a:lnTo>
                      <a:pt x="383" y="0"/>
                    </a:lnTo>
                    <a:lnTo>
                      <a:pt x="364" y="0"/>
                    </a:lnTo>
                    <a:lnTo>
                      <a:pt x="345" y="0"/>
                    </a:lnTo>
                    <a:lnTo>
                      <a:pt x="326" y="1"/>
                    </a:lnTo>
                    <a:lnTo>
                      <a:pt x="309" y="2"/>
                    </a:lnTo>
                    <a:lnTo>
                      <a:pt x="273" y="9"/>
                    </a:lnTo>
                    <a:lnTo>
                      <a:pt x="238" y="16"/>
                    </a:lnTo>
                    <a:lnTo>
                      <a:pt x="206" y="27"/>
                    </a:lnTo>
                    <a:lnTo>
                      <a:pt x="175" y="41"/>
                    </a:lnTo>
                    <a:lnTo>
                      <a:pt x="145" y="56"/>
                    </a:lnTo>
                    <a:lnTo>
                      <a:pt x="118" y="75"/>
                    </a:lnTo>
                    <a:lnTo>
                      <a:pt x="105" y="84"/>
                    </a:lnTo>
                    <a:lnTo>
                      <a:pt x="93" y="94"/>
                    </a:lnTo>
                    <a:lnTo>
                      <a:pt x="82" y="104"/>
                    </a:lnTo>
                    <a:lnTo>
                      <a:pt x="70" y="115"/>
                    </a:lnTo>
                    <a:lnTo>
                      <a:pt x="61" y="127"/>
                    </a:lnTo>
                    <a:lnTo>
                      <a:pt x="52" y="139"/>
                    </a:lnTo>
                    <a:lnTo>
                      <a:pt x="43" y="151"/>
                    </a:lnTo>
                    <a:lnTo>
                      <a:pt x="34" y="164"/>
                    </a:lnTo>
                    <a:lnTo>
                      <a:pt x="27" y="178"/>
                    </a:lnTo>
                    <a:lnTo>
                      <a:pt x="21" y="191"/>
                    </a:lnTo>
                    <a:lnTo>
                      <a:pt x="16" y="205"/>
                    </a:lnTo>
                    <a:lnTo>
                      <a:pt x="11" y="219"/>
                    </a:lnTo>
                    <a:lnTo>
                      <a:pt x="6" y="233"/>
                    </a:lnTo>
                    <a:lnTo>
                      <a:pt x="3" y="248"/>
                    </a:lnTo>
                    <a:lnTo>
                      <a:pt x="1" y="263"/>
                    </a:lnTo>
                    <a:lnTo>
                      <a:pt x="0" y="278"/>
                    </a:lnTo>
                    <a:lnTo>
                      <a:pt x="0" y="278"/>
                    </a:lnTo>
                    <a:lnTo>
                      <a:pt x="0" y="305"/>
                    </a:lnTo>
                    <a:lnTo>
                      <a:pt x="2" y="333"/>
                    </a:lnTo>
                    <a:lnTo>
                      <a:pt x="8" y="358"/>
                    </a:lnTo>
                    <a:lnTo>
                      <a:pt x="16" y="381"/>
                    </a:lnTo>
                    <a:lnTo>
                      <a:pt x="26" y="404"/>
                    </a:lnTo>
                    <a:lnTo>
                      <a:pt x="37" y="425"/>
                    </a:lnTo>
                    <a:lnTo>
                      <a:pt x="51" y="445"/>
                    </a:lnTo>
                    <a:lnTo>
                      <a:pt x="65" y="463"/>
                    </a:lnTo>
                    <a:lnTo>
                      <a:pt x="82" y="479"/>
                    </a:lnTo>
                    <a:lnTo>
                      <a:pt x="100" y="495"/>
                    </a:lnTo>
                    <a:lnTo>
                      <a:pt x="119" y="510"/>
                    </a:lnTo>
                    <a:lnTo>
                      <a:pt x="139" y="523"/>
                    </a:lnTo>
                    <a:lnTo>
                      <a:pt x="160" y="535"/>
                    </a:lnTo>
                    <a:lnTo>
                      <a:pt x="181" y="545"/>
                    </a:lnTo>
                    <a:lnTo>
                      <a:pt x="203" y="555"/>
                    </a:lnTo>
                    <a:lnTo>
                      <a:pt x="226" y="564"/>
                    </a:lnTo>
                    <a:lnTo>
                      <a:pt x="226" y="564"/>
                    </a:lnTo>
                    <a:lnTo>
                      <a:pt x="244" y="570"/>
                    </a:lnTo>
                    <a:lnTo>
                      <a:pt x="263" y="574"/>
                    </a:lnTo>
                    <a:lnTo>
                      <a:pt x="283" y="577"/>
                    </a:lnTo>
                    <a:lnTo>
                      <a:pt x="304" y="581"/>
                    </a:lnTo>
                    <a:lnTo>
                      <a:pt x="324" y="582"/>
                    </a:lnTo>
                    <a:lnTo>
                      <a:pt x="344" y="584"/>
                    </a:lnTo>
                    <a:lnTo>
                      <a:pt x="385" y="584"/>
                    </a:lnTo>
                    <a:lnTo>
                      <a:pt x="424" y="581"/>
                    </a:lnTo>
                    <a:lnTo>
                      <a:pt x="462" y="576"/>
                    </a:lnTo>
                    <a:lnTo>
                      <a:pt x="496" y="570"/>
                    </a:lnTo>
                    <a:lnTo>
                      <a:pt x="527" y="563"/>
                    </a:lnTo>
                    <a:lnTo>
                      <a:pt x="527" y="563"/>
                    </a:lnTo>
                    <a:lnTo>
                      <a:pt x="561" y="587"/>
                    </a:lnTo>
                    <a:lnTo>
                      <a:pt x="577" y="597"/>
                    </a:lnTo>
                    <a:lnTo>
                      <a:pt x="593" y="608"/>
                    </a:lnTo>
                    <a:lnTo>
                      <a:pt x="611" y="617"/>
                    </a:lnTo>
                    <a:lnTo>
                      <a:pt x="630" y="626"/>
                    </a:lnTo>
                    <a:lnTo>
                      <a:pt x="654" y="635"/>
                    </a:lnTo>
                    <a:lnTo>
                      <a:pt x="680" y="641"/>
                    </a:lnTo>
                    <a:lnTo>
                      <a:pt x="680" y="641"/>
                    </a:lnTo>
                    <a:lnTo>
                      <a:pt x="660" y="591"/>
                    </a:lnTo>
                    <a:lnTo>
                      <a:pt x="654" y="571"/>
                    </a:lnTo>
                    <a:lnTo>
                      <a:pt x="653" y="561"/>
                    </a:lnTo>
                    <a:lnTo>
                      <a:pt x="652" y="553"/>
                    </a:lnTo>
                    <a:lnTo>
                      <a:pt x="652" y="544"/>
                    </a:lnTo>
                    <a:lnTo>
                      <a:pt x="652" y="535"/>
                    </a:lnTo>
                    <a:lnTo>
                      <a:pt x="654" y="526"/>
                    </a:lnTo>
                    <a:lnTo>
                      <a:pt x="657" y="518"/>
                    </a:lnTo>
                    <a:lnTo>
                      <a:pt x="662" y="508"/>
                    </a:lnTo>
                    <a:lnTo>
                      <a:pt x="668" y="498"/>
                    </a:lnTo>
                    <a:lnTo>
                      <a:pt x="684" y="474"/>
                    </a:lnTo>
                    <a:lnTo>
                      <a:pt x="684" y="474"/>
                    </a:lnTo>
                    <a:lnTo>
                      <a:pt x="695" y="458"/>
                    </a:lnTo>
                    <a:lnTo>
                      <a:pt x="705" y="442"/>
                    </a:lnTo>
                    <a:lnTo>
                      <a:pt x="714" y="427"/>
                    </a:lnTo>
                    <a:lnTo>
                      <a:pt x="721" y="411"/>
                    </a:lnTo>
                    <a:lnTo>
                      <a:pt x="727" y="396"/>
                    </a:lnTo>
                    <a:lnTo>
                      <a:pt x="732" y="381"/>
                    </a:lnTo>
                    <a:lnTo>
                      <a:pt x="736" y="366"/>
                    </a:lnTo>
                    <a:lnTo>
                      <a:pt x="739" y="351"/>
                    </a:lnTo>
                    <a:lnTo>
                      <a:pt x="740" y="337"/>
                    </a:lnTo>
                    <a:lnTo>
                      <a:pt x="741" y="322"/>
                    </a:lnTo>
                    <a:lnTo>
                      <a:pt x="741" y="307"/>
                    </a:lnTo>
                    <a:lnTo>
                      <a:pt x="740" y="292"/>
                    </a:lnTo>
                    <a:lnTo>
                      <a:pt x="736" y="262"/>
                    </a:lnTo>
                    <a:lnTo>
                      <a:pt x="730" y="232"/>
                    </a:lnTo>
                    <a:lnTo>
                      <a:pt x="730" y="232"/>
                    </a:lnTo>
                    <a:close/>
                  </a:path>
                </a:pathLst>
              </a:custGeom>
              <a:solidFill>
                <a:srgbClr val="FF51B7">
                  <a:alpha val="46000"/>
                </a:srgbClr>
              </a:solidFill>
              <a:ln>
                <a:noFill/>
              </a:ln>
              <a:extLst/>
            </p:spPr>
            <p:txBody>
              <a:bodyPr anchor="ctr"/>
              <a:lstStyle/>
              <a:p>
                <a:pPr algn="ctr"/>
                <a:endParaRPr/>
              </a:p>
            </p:txBody>
          </p:sp>
          <p:sp>
            <p:nvSpPr>
              <p:cNvPr id="45" name="ïSliḑè"/>
              <p:cNvSpPr>
                <a:spLocks/>
              </p:cNvSpPr>
              <p:nvPr/>
            </p:nvSpPr>
            <p:spPr bwMode="auto">
              <a:xfrm>
                <a:off x="3836935" y="3438604"/>
                <a:ext cx="73492" cy="65060"/>
              </a:xfrm>
              <a:custGeom>
                <a:avLst/>
                <a:gdLst>
                  <a:gd name="T0" fmla="*/ 76 w 88"/>
                  <a:gd name="T1" fmla="*/ 76 h 89"/>
                  <a:gd name="T2" fmla="*/ 76 w 88"/>
                  <a:gd name="T3" fmla="*/ 76 h 89"/>
                  <a:gd name="T4" fmla="*/ 70 w 88"/>
                  <a:gd name="T5" fmla="*/ 81 h 89"/>
                  <a:gd name="T6" fmla="*/ 62 w 88"/>
                  <a:gd name="T7" fmla="*/ 85 h 89"/>
                  <a:gd name="T8" fmla="*/ 54 w 88"/>
                  <a:gd name="T9" fmla="*/ 87 h 89"/>
                  <a:gd name="T10" fmla="*/ 45 w 88"/>
                  <a:gd name="T11" fmla="*/ 89 h 89"/>
                  <a:gd name="T12" fmla="*/ 45 w 88"/>
                  <a:gd name="T13" fmla="*/ 89 h 89"/>
                  <a:gd name="T14" fmla="*/ 36 w 88"/>
                  <a:gd name="T15" fmla="*/ 87 h 89"/>
                  <a:gd name="T16" fmla="*/ 29 w 88"/>
                  <a:gd name="T17" fmla="*/ 86 h 89"/>
                  <a:gd name="T18" fmla="*/ 21 w 88"/>
                  <a:gd name="T19" fmla="*/ 82 h 89"/>
                  <a:gd name="T20" fmla="*/ 14 w 88"/>
                  <a:gd name="T21" fmla="*/ 77 h 89"/>
                  <a:gd name="T22" fmla="*/ 14 w 88"/>
                  <a:gd name="T23" fmla="*/ 77 h 89"/>
                  <a:gd name="T24" fmla="*/ 8 w 88"/>
                  <a:gd name="T25" fmla="*/ 71 h 89"/>
                  <a:gd name="T26" fmla="*/ 4 w 88"/>
                  <a:gd name="T27" fmla="*/ 64 h 89"/>
                  <a:gd name="T28" fmla="*/ 2 w 88"/>
                  <a:gd name="T29" fmla="*/ 55 h 89"/>
                  <a:gd name="T30" fmla="*/ 0 w 88"/>
                  <a:gd name="T31" fmla="*/ 45 h 89"/>
                  <a:gd name="T32" fmla="*/ 0 w 88"/>
                  <a:gd name="T33" fmla="*/ 45 h 89"/>
                  <a:gd name="T34" fmla="*/ 0 w 88"/>
                  <a:gd name="T35" fmla="*/ 36 h 89"/>
                  <a:gd name="T36" fmla="*/ 3 w 88"/>
                  <a:gd name="T37" fmla="*/ 28 h 89"/>
                  <a:gd name="T38" fmla="*/ 6 w 88"/>
                  <a:gd name="T39" fmla="*/ 20 h 89"/>
                  <a:gd name="T40" fmla="*/ 13 w 88"/>
                  <a:gd name="T41" fmla="*/ 13 h 89"/>
                  <a:gd name="T42" fmla="*/ 13 w 88"/>
                  <a:gd name="T43" fmla="*/ 13 h 89"/>
                  <a:gd name="T44" fmla="*/ 19 w 88"/>
                  <a:gd name="T45" fmla="*/ 8 h 89"/>
                  <a:gd name="T46" fmla="*/ 28 w 88"/>
                  <a:gd name="T47" fmla="*/ 4 h 89"/>
                  <a:gd name="T48" fmla="*/ 35 w 88"/>
                  <a:gd name="T49" fmla="*/ 2 h 89"/>
                  <a:gd name="T50" fmla="*/ 44 w 88"/>
                  <a:gd name="T51" fmla="*/ 0 h 89"/>
                  <a:gd name="T52" fmla="*/ 44 w 88"/>
                  <a:gd name="T53" fmla="*/ 0 h 89"/>
                  <a:gd name="T54" fmla="*/ 54 w 88"/>
                  <a:gd name="T55" fmla="*/ 0 h 89"/>
                  <a:gd name="T56" fmla="*/ 61 w 88"/>
                  <a:gd name="T57" fmla="*/ 3 h 89"/>
                  <a:gd name="T58" fmla="*/ 69 w 88"/>
                  <a:gd name="T59" fmla="*/ 7 h 89"/>
                  <a:gd name="T60" fmla="*/ 76 w 88"/>
                  <a:gd name="T61" fmla="*/ 13 h 89"/>
                  <a:gd name="T62" fmla="*/ 76 w 88"/>
                  <a:gd name="T63" fmla="*/ 13 h 89"/>
                  <a:gd name="T64" fmla="*/ 81 w 88"/>
                  <a:gd name="T65" fmla="*/ 19 h 89"/>
                  <a:gd name="T66" fmla="*/ 86 w 88"/>
                  <a:gd name="T67" fmla="*/ 26 h 89"/>
                  <a:gd name="T68" fmla="*/ 88 w 88"/>
                  <a:gd name="T69" fmla="*/ 35 h 89"/>
                  <a:gd name="T70" fmla="*/ 88 w 88"/>
                  <a:gd name="T71" fmla="*/ 44 h 89"/>
                  <a:gd name="T72" fmla="*/ 88 w 88"/>
                  <a:gd name="T73" fmla="*/ 44 h 89"/>
                  <a:gd name="T74" fmla="*/ 88 w 88"/>
                  <a:gd name="T75" fmla="*/ 54 h 89"/>
                  <a:gd name="T76" fmla="*/ 86 w 88"/>
                  <a:gd name="T77" fmla="*/ 62 h 89"/>
                  <a:gd name="T78" fmla="*/ 82 w 88"/>
                  <a:gd name="T79" fmla="*/ 70 h 89"/>
                  <a:gd name="T80" fmla="*/ 76 w 88"/>
                  <a:gd name="T81" fmla="*/ 76 h 89"/>
                  <a:gd name="T82" fmla="*/ 76 w 88"/>
                  <a:gd name="T83" fmla="*/ 76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8" h="89">
                    <a:moveTo>
                      <a:pt x="76" y="76"/>
                    </a:moveTo>
                    <a:lnTo>
                      <a:pt x="76" y="76"/>
                    </a:lnTo>
                    <a:lnTo>
                      <a:pt x="70" y="81"/>
                    </a:lnTo>
                    <a:lnTo>
                      <a:pt x="62" y="85"/>
                    </a:lnTo>
                    <a:lnTo>
                      <a:pt x="54" y="87"/>
                    </a:lnTo>
                    <a:lnTo>
                      <a:pt x="45" y="89"/>
                    </a:lnTo>
                    <a:lnTo>
                      <a:pt x="45" y="89"/>
                    </a:lnTo>
                    <a:lnTo>
                      <a:pt x="36" y="87"/>
                    </a:lnTo>
                    <a:lnTo>
                      <a:pt x="29" y="86"/>
                    </a:lnTo>
                    <a:lnTo>
                      <a:pt x="21" y="82"/>
                    </a:lnTo>
                    <a:lnTo>
                      <a:pt x="14" y="77"/>
                    </a:lnTo>
                    <a:lnTo>
                      <a:pt x="14" y="77"/>
                    </a:lnTo>
                    <a:lnTo>
                      <a:pt x="8" y="71"/>
                    </a:lnTo>
                    <a:lnTo>
                      <a:pt x="4" y="64"/>
                    </a:lnTo>
                    <a:lnTo>
                      <a:pt x="2" y="55"/>
                    </a:lnTo>
                    <a:lnTo>
                      <a:pt x="0" y="45"/>
                    </a:lnTo>
                    <a:lnTo>
                      <a:pt x="0" y="45"/>
                    </a:lnTo>
                    <a:lnTo>
                      <a:pt x="0" y="36"/>
                    </a:lnTo>
                    <a:lnTo>
                      <a:pt x="3" y="28"/>
                    </a:lnTo>
                    <a:lnTo>
                      <a:pt x="6" y="20"/>
                    </a:lnTo>
                    <a:lnTo>
                      <a:pt x="13" y="13"/>
                    </a:lnTo>
                    <a:lnTo>
                      <a:pt x="13" y="13"/>
                    </a:lnTo>
                    <a:lnTo>
                      <a:pt x="19" y="8"/>
                    </a:lnTo>
                    <a:lnTo>
                      <a:pt x="28" y="4"/>
                    </a:lnTo>
                    <a:lnTo>
                      <a:pt x="35" y="2"/>
                    </a:lnTo>
                    <a:lnTo>
                      <a:pt x="44" y="0"/>
                    </a:lnTo>
                    <a:lnTo>
                      <a:pt x="44" y="0"/>
                    </a:lnTo>
                    <a:lnTo>
                      <a:pt x="54" y="0"/>
                    </a:lnTo>
                    <a:lnTo>
                      <a:pt x="61" y="3"/>
                    </a:lnTo>
                    <a:lnTo>
                      <a:pt x="69" y="7"/>
                    </a:lnTo>
                    <a:lnTo>
                      <a:pt x="76" y="13"/>
                    </a:lnTo>
                    <a:lnTo>
                      <a:pt x="76" y="13"/>
                    </a:lnTo>
                    <a:lnTo>
                      <a:pt x="81" y="19"/>
                    </a:lnTo>
                    <a:lnTo>
                      <a:pt x="86" y="26"/>
                    </a:lnTo>
                    <a:lnTo>
                      <a:pt x="88" y="35"/>
                    </a:lnTo>
                    <a:lnTo>
                      <a:pt x="88" y="44"/>
                    </a:lnTo>
                    <a:lnTo>
                      <a:pt x="88" y="44"/>
                    </a:lnTo>
                    <a:lnTo>
                      <a:pt x="88" y="54"/>
                    </a:lnTo>
                    <a:lnTo>
                      <a:pt x="86" y="62"/>
                    </a:lnTo>
                    <a:lnTo>
                      <a:pt x="82" y="70"/>
                    </a:lnTo>
                    <a:lnTo>
                      <a:pt x="76" y="76"/>
                    </a:lnTo>
                    <a:lnTo>
                      <a:pt x="76" y="7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sp>
            <p:nvSpPr>
              <p:cNvPr id="46" name="íṥlîḍê"/>
              <p:cNvSpPr>
                <a:spLocks/>
              </p:cNvSpPr>
              <p:nvPr/>
            </p:nvSpPr>
            <p:spPr bwMode="auto">
              <a:xfrm>
                <a:off x="3755096" y="3176904"/>
                <a:ext cx="245529" cy="241963"/>
              </a:xfrm>
              <a:custGeom>
                <a:avLst/>
                <a:gdLst>
                  <a:gd name="T0" fmla="*/ 280 w 294"/>
                  <a:gd name="T1" fmla="*/ 168 h 331"/>
                  <a:gd name="T2" fmla="*/ 261 w 294"/>
                  <a:gd name="T3" fmla="*/ 192 h 331"/>
                  <a:gd name="T4" fmla="*/ 211 w 294"/>
                  <a:gd name="T5" fmla="*/ 239 h 331"/>
                  <a:gd name="T6" fmla="*/ 190 w 294"/>
                  <a:gd name="T7" fmla="*/ 263 h 331"/>
                  <a:gd name="T8" fmla="*/ 183 w 294"/>
                  <a:gd name="T9" fmla="*/ 280 h 331"/>
                  <a:gd name="T10" fmla="*/ 178 w 294"/>
                  <a:gd name="T11" fmla="*/ 300 h 331"/>
                  <a:gd name="T12" fmla="*/ 170 w 294"/>
                  <a:gd name="T13" fmla="*/ 319 h 331"/>
                  <a:gd name="T14" fmla="*/ 157 w 294"/>
                  <a:gd name="T15" fmla="*/ 330 h 331"/>
                  <a:gd name="T16" fmla="*/ 143 w 294"/>
                  <a:gd name="T17" fmla="*/ 331 h 331"/>
                  <a:gd name="T18" fmla="*/ 123 w 294"/>
                  <a:gd name="T19" fmla="*/ 326 h 331"/>
                  <a:gd name="T20" fmla="*/ 113 w 294"/>
                  <a:gd name="T21" fmla="*/ 316 h 331"/>
                  <a:gd name="T22" fmla="*/ 107 w 294"/>
                  <a:gd name="T23" fmla="*/ 293 h 331"/>
                  <a:gd name="T24" fmla="*/ 108 w 294"/>
                  <a:gd name="T25" fmla="*/ 269 h 331"/>
                  <a:gd name="T26" fmla="*/ 113 w 294"/>
                  <a:gd name="T27" fmla="*/ 249 h 331"/>
                  <a:gd name="T28" fmla="*/ 128 w 294"/>
                  <a:gd name="T29" fmla="*/ 224 h 331"/>
                  <a:gd name="T30" fmla="*/ 148 w 294"/>
                  <a:gd name="T31" fmla="*/ 202 h 331"/>
                  <a:gd name="T32" fmla="*/ 194 w 294"/>
                  <a:gd name="T33" fmla="*/ 158 h 331"/>
                  <a:gd name="T34" fmla="*/ 209 w 294"/>
                  <a:gd name="T35" fmla="*/ 140 h 331"/>
                  <a:gd name="T36" fmla="*/ 213 w 294"/>
                  <a:gd name="T37" fmla="*/ 129 h 331"/>
                  <a:gd name="T38" fmla="*/ 213 w 294"/>
                  <a:gd name="T39" fmla="*/ 105 h 331"/>
                  <a:gd name="T40" fmla="*/ 195 w 294"/>
                  <a:gd name="T41" fmla="*/ 78 h 331"/>
                  <a:gd name="T42" fmla="*/ 175 w 294"/>
                  <a:gd name="T43" fmla="*/ 65 h 331"/>
                  <a:gd name="T44" fmla="*/ 150 w 294"/>
                  <a:gd name="T45" fmla="*/ 62 h 331"/>
                  <a:gd name="T46" fmla="*/ 111 w 294"/>
                  <a:gd name="T47" fmla="*/ 72 h 331"/>
                  <a:gd name="T48" fmla="*/ 95 w 294"/>
                  <a:gd name="T49" fmla="*/ 88 h 331"/>
                  <a:gd name="T50" fmla="*/ 77 w 294"/>
                  <a:gd name="T51" fmla="*/ 127 h 331"/>
                  <a:gd name="T52" fmla="*/ 71 w 294"/>
                  <a:gd name="T53" fmla="*/ 142 h 331"/>
                  <a:gd name="T54" fmla="*/ 57 w 294"/>
                  <a:gd name="T55" fmla="*/ 156 h 331"/>
                  <a:gd name="T56" fmla="*/ 40 w 294"/>
                  <a:gd name="T57" fmla="*/ 161 h 331"/>
                  <a:gd name="T58" fmla="*/ 24 w 294"/>
                  <a:gd name="T59" fmla="*/ 158 h 331"/>
                  <a:gd name="T60" fmla="*/ 11 w 294"/>
                  <a:gd name="T61" fmla="*/ 150 h 331"/>
                  <a:gd name="T62" fmla="*/ 0 w 294"/>
                  <a:gd name="T63" fmla="*/ 131 h 331"/>
                  <a:gd name="T64" fmla="*/ 0 w 294"/>
                  <a:gd name="T65" fmla="*/ 111 h 331"/>
                  <a:gd name="T66" fmla="*/ 16 w 294"/>
                  <a:gd name="T67" fmla="*/ 68 h 331"/>
                  <a:gd name="T68" fmla="*/ 39 w 294"/>
                  <a:gd name="T69" fmla="*/ 42 h 331"/>
                  <a:gd name="T70" fmla="*/ 68 w 294"/>
                  <a:gd name="T71" fmla="*/ 19 h 331"/>
                  <a:gd name="T72" fmla="*/ 127 w 294"/>
                  <a:gd name="T73" fmla="*/ 1 h 331"/>
                  <a:gd name="T74" fmla="*/ 170 w 294"/>
                  <a:gd name="T75" fmla="*/ 1 h 331"/>
                  <a:gd name="T76" fmla="*/ 225 w 294"/>
                  <a:gd name="T77" fmla="*/ 14 h 331"/>
                  <a:gd name="T78" fmla="*/ 255 w 294"/>
                  <a:gd name="T79" fmla="*/ 33 h 331"/>
                  <a:gd name="T80" fmla="*/ 276 w 294"/>
                  <a:gd name="T81" fmla="*/ 57 h 331"/>
                  <a:gd name="T82" fmla="*/ 293 w 294"/>
                  <a:gd name="T83" fmla="*/ 100 h 331"/>
                  <a:gd name="T84" fmla="*/ 294 w 294"/>
                  <a:gd name="T85" fmla="*/ 127 h 331"/>
                  <a:gd name="T86" fmla="*/ 286 w 294"/>
                  <a:gd name="T87" fmla="*/ 160 h 33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294" h="331">
                    <a:moveTo>
                      <a:pt x="286" y="160"/>
                    </a:moveTo>
                    <a:lnTo>
                      <a:pt x="286" y="160"/>
                    </a:lnTo>
                    <a:lnTo>
                      <a:pt x="280" y="168"/>
                    </a:lnTo>
                    <a:lnTo>
                      <a:pt x="275" y="177"/>
                    </a:lnTo>
                    <a:lnTo>
                      <a:pt x="268" y="185"/>
                    </a:lnTo>
                    <a:lnTo>
                      <a:pt x="261" y="192"/>
                    </a:lnTo>
                    <a:lnTo>
                      <a:pt x="261" y="192"/>
                    </a:lnTo>
                    <a:lnTo>
                      <a:pt x="211" y="239"/>
                    </a:lnTo>
                    <a:lnTo>
                      <a:pt x="211" y="239"/>
                    </a:lnTo>
                    <a:lnTo>
                      <a:pt x="196" y="255"/>
                    </a:lnTo>
                    <a:lnTo>
                      <a:pt x="196" y="255"/>
                    </a:lnTo>
                    <a:lnTo>
                      <a:pt x="190" y="263"/>
                    </a:lnTo>
                    <a:lnTo>
                      <a:pt x="186" y="269"/>
                    </a:lnTo>
                    <a:lnTo>
                      <a:pt x="186" y="269"/>
                    </a:lnTo>
                    <a:lnTo>
                      <a:pt x="183" y="280"/>
                    </a:lnTo>
                    <a:lnTo>
                      <a:pt x="183" y="280"/>
                    </a:lnTo>
                    <a:lnTo>
                      <a:pt x="178" y="300"/>
                    </a:lnTo>
                    <a:lnTo>
                      <a:pt x="178" y="300"/>
                    </a:lnTo>
                    <a:lnTo>
                      <a:pt x="176" y="307"/>
                    </a:lnTo>
                    <a:lnTo>
                      <a:pt x="174" y="314"/>
                    </a:lnTo>
                    <a:lnTo>
                      <a:pt x="170" y="319"/>
                    </a:lnTo>
                    <a:lnTo>
                      <a:pt x="167" y="324"/>
                    </a:lnTo>
                    <a:lnTo>
                      <a:pt x="162" y="327"/>
                    </a:lnTo>
                    <a:lnTo>
                      <a:pt x="157" y="330"/>
                    </a:lnTo>
                    <a:lnTo>
                      <a:pt x="150" y="331"/>
                    </a:lnTo>
                    <a:lnTo>
                      <a:pt x="143" y="331"/>
                    </a:lnTo>
                    <a:lnTo>
                      <a:pt x="143" y="331"/>
                    </a:lnTo>
                    <a:lnTo>
                      <a:pt x="136" y="331"/>
                    </a:lnTo>
                    <a:lnTo>
                      <a:pt x="129" y="329"/>
                    </a:lnTo>
                    <a:lnTo>
                      <a:pt x="123" y="326"/>
                    </a:lnTo>
                    <a:lnTo>
                      <a:pt x="117" y="321"/>
                    </a:lnTo>
                    <a:lnTo>
                      <a:pt x="117" y="321"/>
                    </a:lnTo>
                    <a:lnTo>
                      <a:pt x="113" y="316"/>
                    </a:lnTo>
                    <a:lnTo>
                      <a:pt x="109" y="309"/>
                    </a:lnTo>
                    <a:lnTo>
                      <a:pt x="107" y="301"/>
                    </a:lnTo>
                    <a:lnTo>
                      <a:pt x="107" y="293"/>
                    </a:lnTo>
                    <a:lnTo>
                      <a:pt x="107" y="293"/>
                    </a:lnTo>
                    <a:lnTo>
                      <a:pt x="107" y="280"/>
                    </a:lnTo>
                    <a:lnTo>
                      <a:pt x="108" y="269"/>
                    </a:lnTo>
                    <a:lnTo>
                      <a:pt x="111" y="259"/>
                    </a:lnTo>
                    <a:lnTo>
                      <a:pt x="113" y="249"/>
                    </a:lnTo>
                    <a:lnTo>
                      <a:pt x="113" y="249"/>
                    </a:lnTo>
                    <a:lnTo>
                      <a:pt x="118" y="240"/>
                    </a:lnTo>
                    <a:lnTo>
                      <a:pt x="122" y="232"/>
                    </a:lnTo>
                    <a:lnTo>
                      <a:pt x="128" y="224"/>
                    </a:lnTo>
                    <a:lnTo>
                      <a:pt x="133" y="217"/>
                    </a:lnTo>
                    <a:lnTo>
                      <a:pt x="133" y="217"/>
                    </a:lnTo>
                    <a:lnTo>
                      <a:pt x="148" y="202"/>
                    </a:lnTo>
                    <a:lnTo>
                      <a:pt x="168" y="183"/>
                    </a:lnTo>
                    <a:lnTo>
                      <a:pt x="168" y="183"/>
                    </a:lnTo>
                    <a:lnTo>
                      <a:pt x="194" y="158"/>
                    </a:lnTo>
                    <a:lnTo>
                      <a:pt x="194" y="158"/>
                    </a:lnTo>
                    <a:lnTo>
                      <a:pt x="201" y="150"/>
                    </a:lnTo>
                    <a:lnTo>
                      <a:pt x="209" y="140"/>
                    </a:lnTo>
                    <a:lnTo>
                      <a:pt x="209" y="140"/>
                    </a:lnTo>
                    <a:lnTo>
                      <a:pt x="210" y="134"/>
                    </a:lnTo>
                    <a:lnTo>
                      <a:pt x="213" y="129"/>
                    </a:lnTo>
                    <a:lnTo>
                      <a:pt x="214" y="117"/>
                    </a:lnTo>
                    <a:lnTo>
                      <a:pt x="214" y="117"/>
                    </a:lnTo>
                    <a:lnTo>
                      <a:pt x="213" y="105"/>
                    </a:lnTo>
                    <a:lnTo>
                      <a:pt x="209" y="95"/>
                    </a:lnTo>
                    <a:lnTo>
                      <a:pt x="204" y="85"/>
                    </a:lnTo>
                    <a:lnTo>
                      <a:pt x="195" y="78"/>
                    </a:lnTo>
                    <a:lnTo>
                      <a:pt x="195" y="78"/>
                    </a:lnTo>
                    <a:lnTo>
                      <a:pt x="186" y="70"/>
                    </a:lnTo>
                    <a:lnTo>
                      <a:pt x="175" y="65"/>
                    </a:lnTo>
                    <a:lnTo>
                      <a:pt x="163" y="63"/>
                    </a:lnTo>
                    <a:lnTo>
                      <a:pt x="150" y="62"/>
                    </a:lnTo>
                    <a:lnTo>
                      <a:pt x="150" y="62"/>
                    </a:lnTo>
                    <a:lnTo>
                      <a:pt x="134" y="63"/>
                    </a:lnTo>
                    <a:lnTo>
                      <a:pt x="122" y="67"/>
                    </a:lnTo>
                    <a:lnTo>
                      <a:pt x="111" y="72"/>
                    </a:lnTo>
                    <a:lnTo>
                      <a:pt x="102" y="79"/>
                    </a:lnTo>
                    <a:lnTo>
                      <a:pt x="102" y="79"/>
                    </a:lnTo>
                    <a:lnTo>
                      <a:pt x="95" y="88"/>
                    </a:lnTo>
                    <a:lnTo>
                      <a:pt x="88" y="99"/>
                    </a:lnTo>
                    <a:lnTo>
                      <a:pt x="82" y="113"/>
                    </a:lnTo>
                    <a:lnTo>
                      <a:pt x="77" y="127"/>
                    </a:lnTo>
                    <a:lnTo>
                      <a:pt x="77" y="127"/>
                    </a:lnTo>
                    <a:lnTo>
                      <a:pt x="75" y="135"/>
                    </a:lnTo>
                    <a:lnTo>
                      <a:pt x="71" y="142"/>
                    </a:lnTo>
                    <a:lnTo>
                      <a:pt x="67" y="147"/>
                    </a:lnTo>
                    <a:lnTo>
                      <a:pt x="62" y="152"/>
                    </a:lnTo>
                    <a:lnTo>
                      <a:pt x="57" y="156"/>
                    </a:lnTo>
                    <a:lnTo>
                      <a:pt x="52" y="158"/>
                    </a:lnTo>
                    <a:lnTo>
                      <a:pt x="46" y="161"/>
                    </a:lnTo>
                    <a:lnTo>
                      <a:pt x="40" y="161"/>
                    </a:lnTo>
                    <a:lnTo>
                      <a:pt x="40" y="161"/>
                    </a:lnTo>
                    <a:lnTo>
                      <a:pt x="31" y="161"/>
                    </a:lnTo>
                    <a:lnTo>
                      <a:pt x="24" y="158"/>
                    </a:lnTo>
                    <a:lnTo>
                      <a:pt x="18" y="155"/>
                    </a:lnTo>
                    <a:lnTo>
                      <a:pt x="11" y="150"/>
                    </a:lnTo>
                    <a:lnTo>
                      <a:pt x="11" y="150"/>
                    </a:lnTo>
                    <a:lnTo>
                      <a:pt x="6" y="144"/>
                    </a:lnTo>
                    <a:lnTo>
                      <a:pt x="3" y="137"/>
                    </a:lnTo>
                    <a:lnTo>
                      <a:pt x="0" y="131"/>
                    </a:lnTo>
                    <a:lnTo>
                      <a:pt x="0" y="125"/>
                    </a:lnTo>
                    <a:lnTo>
                      <a:pt x="0" y="125"/>
                    </a:lnTo>
                    <a:lnTo>
                      <a:pt x="0" y="111"/>
                    </a:lnTo>
                    <a:lnTo>
                      <a:pt x="4" y="96"/>
                    </a:lnTo>
                    <a:lnTo>
                      <a:pt x="9" y="83"/>
                    </a:lnTo>
                    <a:lnTo>
                      <a:pt x="16" y="68"/>
                    </a:lnTo>
                    <a:lnTo>
                      <a:pt x="16" y="68"/>
                    </a:lnTo>
                    <a:lnTo>
                      <a:pt x="26" y="54"/>
                    </a:lnTo>
                    <a:lnTo>
                      <a:pt x="39" y="42"/>
                    </a:lnTo>
                    <a:lnTo>
                      <a:pt x="52" y="29"/>
                    </a:lnTo>
                    <a:lnTo>
                      <a:pt x="68" y="19"/>
                    </a:lnTo>
                    <a:lnTo>
                      <a:pt x="68" y="19"/>
                    </a:lnTo>
                    <a:lnTo>
                      <a:pt x="87" y="11"/>
                    </a:lnTo>
                    <a:lnTo>
                      <a:pt x="106" y="4"/>
                    </a:lnTo>
                    <a:lnTo>
                      <a:pt x="127" y="1"/>
                    </a:lnTo>
                    <a:lnTo>
                      <a:pt x="149" y="0"/>
                    </a:lnTo>
                    <a:lnTo>
                      <a:pt x="149" y="0"/>
                    </a:lnTo>
                    <a:lnTo>
                      <a:pt x="170" y="1"/>
                    </a:lnTo>
                    <a:lnTo>
                      <a:pt x="189" y="3"/>
                    </a:lnTo>
                    <a:lnTo>
                      <a:pt x="208" y="7"/>
                    </a:lnTo>
                    <a:lnTo>
                      <a:pt x="225" y="14"/>
                    </a:lnTo>
                    <a:lnTo>
                      <a:pt x="225" y="14"/>
                    </a:lnTo>
                    <a:lnTo>
                      <a:pt x="240" y="23"/>
                    </a:lnTo>
                    <a:lnTo>
                      <a:pt x="255" y="33"/>
                    </a:lnTo>
                    <a:lnTo>
                      <a:pt x="266" y="44"/>
                    </a:lnTo>
                    <a:lnTo>
                      <a:pt x="276" y="57"/>
                    </a:lnTo>
                    <a:lnTo>
                      <a:pt x="276" y="57"/>
                    </a:lnTo>
                    <a:lnTo>
                      <a:pt x="285" y="70"/>
                    </a:lnTo>
                    <a:lnTo>
                      <a:pt x="289" y="85"/>
                    </a:lnTo>
                    <a:lnTo>
                      <a:pt x="293" y="100"/>
                    </a:lnTo>
                    <a:lnTo>
                      <a:pt x="294" y="115"/>
                    </a:lnTo>
                    <a:lnTo>
                      <a:pt x="294" y="115"/>
                    </a:lnTo>
                    <a:lnTo>
                      <a:pt x="294" y="127"/>
                    </a:lnTo>
                    <a:lnTo>
                      <a:pt x="292" y="139"/>
                    </a:lnTo>
                    <a:lnTo>
                      <a:pt x="289" y="150"/>
                    </a:lnTo>
                    <a:lnTo>
                      <a:pt x="286" y="160"/>
                    </a:lnTo>
                    <a:lnTo>
                      <a:pt x="286" y="16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nchor="ctr"/>
              <a:lstStyle/>
              <a:p>
                <a:pPr algn="ctr"/>
                <a:endParaRPr/>
              </a:p>
            </p:txBody>
          </p:sp>
        </p:grpSp>
      </p:grpSp>
      <p:sp>
        <p:nvSpPr>
          <p:cNvPr id="50" name="任意多边形 49"/>
          <p:cNvSpPr/>
          <p:nvPr/>
        </p:nvSpPr>
        <p:spPr>
          <a:xfrm>
            <a:off x="3106941" y="500505"/>
            <a:ext cx="3204712" cy="703093"/>
          </a:xfrm>
          <a:custGeom>
            <a:avLst/>
            <a:gdLst>
              <a:gd name="connsiteX0" fmla="*/ 271763 w 2315387"/>
              <a:gd name="connsiteY0" fmla="*/ 0 h 1620180"/>
              <a:gd name="connsiteX1" fmla="*/ 1824103 w 2315387"/>
              <a:gd name="connsiteY1" fmla="*/ 232317 h 1620180"/>
              <a:gd name="connsiteX2" fmla="*/ 2315387 w 2315387"/>
              <a:gd name="connsiteY2" fmla="*/ 1620180 h 1620180"/>
              <a:gd name="connsiteX3" fmla="*/ 0 w 2315387"/>
              <a:gd name="connsiteY3" fmla="*/ 1528412 h 1620180"/>
            </a:gdLst>
            <a:ahLst/>
            <a:cxnLst>
              <a:cxn ang="0">
                <a:pos x="connsiteX0" y="connsiteY0"/>
              </a:cxn>
              <a:cxn ang="0">
                <a:pos x="connsiteX1" y="connsiteY1"/>
              </a:cxn>
              <a:cxn ang="0">
                <a:pos x="connsiteX2" y="connsiteY2"/>
              </a:cxn>
              <a:cxn ang="0">
                <a:pos x="connsiteX3" y="connsiteY3"/>
              </a:cxn>
            </a:cxnLst>
            <a:rect l="l" t="t" r="r" b="b"/>
            <a:pathLst>
              <a:path w="2315387" h="1620180">
                <a:moveTo>
                  <a:pt x="271763" y="0"/>
                </a:moveTo>
                <a:lnTo>
                  <a:pt x="1824103" y="232317"/>
                </a:lnTo>
                <a:lnTo>
                  <a:pt x="2315387" y="1620180"/>
                </a:lnTo>
                <a:lnTo>
                  <a:pt x="0" y="1528412"/>
                </a:lnTo>
                <a:close/>
              </a:path>
            </a:pathLst>
          </a:custGeom>
          <a:solidFill>
            <a:schemeClr val="tx2">
              <a:lumMod val="60000"/>
              <a:lumOff val="40000"/>
            </a:schemeClr>
          </a:solidFill>
          <a:ln w="25400" cap="flat" cmpd="sng" algn="ctr">
            <a:noFill/>
            <a:prstDash val="solid"/>
          </a:ln>
          <a:effectLst>
            <a:outerShdw blurRad="50800" dist="38100" dir="5400000" algn="t" rotWithShape="0">
              <a:prstClr val="black">
                <a:alpha val="40000"/>
              </a:prstClr>
            </a:outerShdw>
          </a:effectLst>
        </p:spPr>
        <p:txBody>
          <a:bodyPr lIns="0" tIns="0" rIns="0" bIns="0" anchor="ctr"/>
          <a:lstStyle/>
          <a:p>
            <a:pPr algn="ctr">
              <a:defRPr/>
            </a:pPr>
            <a:r>
              <a:rPr lang="zh-CN" altLang="en-US" b="1" kern="0" dirty="0" smtClean="0">
                <a:solidFill>
                  <a:schemeClr val="bg1"/>
                </a:solidFill>
                <a:effectLst>
                  <a:outerShdw blurRad="38100" dist="38100" dir="2700000" algn="tl">
                    <a:srgbClr val="000000">
                      <a:alpha val="43137"/>
                    </a:srgbClr>
                  </a:outerShdw>
                </a:effectLst>
                <a:latin typeface="Arial Black" panose="020B0A04020102020204" charset="0"/>
                <a:ea typeface="微软雅黑" panose="020B0503020204020204" pitchFamily="34" charset="-122"/>
              </a:rPr>
              <a:t>税收优惠政策的延续？</a:t>
            </a:r>
            <a:endParaRPr lang="zh-CN" altLang="en-US" b="1" kern="0" dirty="0">
              <a:solidFill>
                <a:schemeClr val="bg1"/>
              </a:solidFill>
              <a:effectLst>
                <a:outerShdw blurRad="38100" dist="38100" dir="2700000" algn="tl">
                  <a:srgbClr val="000000">
                    <a:alpha val="43137"/>
                  </a:srgbClr>
                </a:outerShdw>
              </a:effectLst>
              <a:latin typeface="Arial Black" panose="020B0A04020102020204" charset="0"/>
              <a:ea typeface="微软雅黑" panose="020B0503020204020204" pitchFamily="34" charset="-122"/>
            </a:endParaRPr>
          </a:p>
        </p:txBody>
      </p:sp>
    </p:spTree>
    <p:extLst>
      <p:ext uri="{BB962C8B-B14F-4D97-AF65-F5344CB8AC3E}">
        <p14:creationId xmlns:p14="http://schemas.microsoft.com/office/powerpoint/2010/main" val="1905046190"/>
      </p:ext>
    </p:extLst>
  </p:cSld>
  <p:clrMapOvr>
    <a:masterClrMapping/>
  </p:clrMapOvr>
  <mc:AlternateContent xmlns:mc="http://schemas.openxmlformats.org/markup-compatibility/2006" xmlns:p14="http://schemas.microsoft.com/office/powerpoint/2010/main">
    <mc:Choice Requires="p14">
      <p:transition spd="slow" p14:dur="1200" advTm="0">
        <p:dissolve/>
      </p:transition>
    </mc:Choice>
    <mc:Fallback xmlns="">
      <p:transition spd="slow" advTm="0">
        <p:dissolv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wipe(left)">
                                      <p:cBhvr>
                                        <p:cTn id="7" dur="500"/>
                                        <p:tgtEl>
                                          <p:spTgt spid="50"/>
                                        </p:tgtEl>
                                      </p:cBhvr>
                                    </p:animEffect>
                                  </p:childTnLst>
                                </p:cTn>
                              </p:par>
                              <p:par>
                                <p:cTn id="8" presetID="42" presetClass="entr" presetSubtype="0" fill="hold" nodeType="withEffect">
                                  <p:stCondLst>
                                    <p:cond delay="0"/>
                                  </p:stCondLst>
                                  <p:childTnLst>
                                    <p:set>
                                      <p:cBhvr>
                                        <p:cTn id="9" dur="1" fill="hold">
                                          <p:stCondLst>
                                            <p:cond delay="0"/>
                                          </p:stCondLst>
                                        </p:cTn>
                                        <p:tgtEl>
                                          <p:spTgt spid="49"/>
                                        </p:tgtEl>
                                        <p:attrNameLst>
                                          <p:attrName>style.visibility</p:attrName>
                                        </p:attrNameLst>
                                      </p:cBhvr>
                                      <p:to>
                                        <p:strVal val="visible"/>
                                      </p:to>
                                    </p:set>
                                    <p:animEffect transition="in" filter="fade">
                                      <p:cBhvr>
                                        <p:cTn id="10" dur="1000"/>
                                        <p:tgtEl>
                                          <p:spTgt spid="49"/>
                                        </p:tgtEl>
                                      </p:cBhvr>
                                    </p:animEffect>
                                    <p:anim calcmode="lin" valueType="num">
                                      <p:cBhvr>
                                        <p:cTn id="11" dur="1000" fill="hold"/>
                                        <p:tgtEl>
                                          <p:spTgt spid="49"/>
                                        </p:tgtEl>
                                        <p:attrNameLst>
                                          <p:attrName>ppt_x</p:attrName>
                                        </p:attrNameLst>
                                      </p:cBhvr>
                                      <p:tavLst>
                                        <p:tav tm="0">
                                          <p:val>
                                            <p:strVal val="#ppt_x"/>
                                          </p:val>
                                        </p:tav>
                                        <p:tav tm="100000">
                                          <p:val>
                                            <p:strVal val="#ppt_x"/>
                                          </p:val>
                                        </p:tav>
                                      </p:tavLst>
                                    </p:anim>
                                    <p:anim calcmode="lin" valueType="num">
                                      <p:cBhvr>
                                        <p:cTn id="12" dur="1000" fill="hold"/>
                                        <p:tgtEl>
                                          <p:spTgt spid="49"/>
                                        </p:tgtEl>
                                        <p:attrNameLst>
                                          <p:attrName>ppt_y</p:attrName>
                                        </p:attrNameLst>
                                      </p:cBhvr>
                                      <p:tavLst>
                                        <p:tav tm="0">
                                          <p:val>
                                            <p:strVal val="#ppt_y+.1"/>
                                          </p:val>
                                        </p:tav>
                                        <p:tav tm="100000">
                                          <p:val>
                                            <p:strVal val="#ppt_y"/>
                                          </p:val>
                                        </p:tav>
                                      </p:tavLst>
                                    </p:anim>
                                  </p:childTnLst>
                                </p:cTn>
                              </p:par>
                            </p:childTnLst>
                          </p:cTn>
                        </p:par>
                        <p:par>
                          <p:cTn id="13" fill="hold">
                            <p:stCondLst>
                              <p:cond delay="1000"/>
                            </p:stCondLst>
                            <p:childTnLst>
                              <p:par>
                                <p:cTn id="14" presetID="22" presetClass="entr" presetSubtype="1" fill="hold" grpId="0" nodeType="afterEffect">
                                  <p:stCondLst>
                                    <p:cond delay="1000"/>
                                  </p:stCondLst>
                                  <p:childTnLst>
                                    <p:set>
                                      <p:cBhvr>
                                        <p:cTn id="15" dur="1" fill="hold">
                                          <p:stCondLst>
                                            <p:cond delay="0"/>
                                          </p:stCondLst>
                                        </p:cTn>
                                        <p:tgtEl>
                                          <p:spTgt spid="10"/>
                                        </p:tgtEl>
                                        <p:attrNameLst>
                                          <p:attrName>style.visibility</p:attrName>
                                        </p:attrNameLst>
                                      </p:cBhvr>
                                      <p:to>
                                        <p:strVal val="visible"/>
                                      </p:to>
                                    </p:set>
                                    <p:animEffect transition="in" filter="wipe(up)">
                                      <p:cBhvr>
                                        <p:cTn id="16" dur="500"/>
                                        <p:tgtEl>
                                          <p:spTgt spid="10"/>
                                        </p:tgtEl>
                                      </p:cBhvr>
                                    </p:animEffect>
                                  </p:childTnLst>
                                </p:cTn>
                              </p:par>
                            </p:childTnLst>
                          </p:cTn>
                        </p:par>
                        <p:par>
                          <p:cTn id="17" fill="hold">
                            <p:stCondLst>
                              <p:cond delay="2500"/>
                            </p:stCondLst>
                            <p:childTnLst>
                              <p:par>
                                <p:cTn id="18" presetID="14" presetClass="entr" presetSubtype="10" fill="hold" grpId="0" nodeType="afterEffect">
                                  <p:stCondLst>
                                    <p:cond delay="0"/>
                                  </p:stCondLst>
                                  <p:childTnLst>
                                    <p:set>
                                      <p:cBhvr>
                                        <p:cTn id="19" dur="1" fill="hold">
                                          <p:stCondLst>
                                            <p:cond delay="0"/>
                                          </p:stCondLst>
                                        </p:cTn>
                                        <p:tgtEl>
                                          <p:spTgt spid="12"/>
                                        </p:tgtEl>
                                        <p:attrNameLst>
                                          <p:attrName>style.visibility</p:attrName>
                                        </p:attrNameLst>
                                      </p:cBhvr>
                                      <p:to>
                                        <p:strVal val="visible"/>
                                      </p:to>
                                    </p:set>
                                    <p:animEffect transition="in" filter="randombar(horizontal)">
                                      <p:cBhvr>
                                        <p:cTn id="20" dur="500"/>
                                        <p:tgtEl>
                                          <p:spTgt spid="12"/>
                                        </p:tgtEl>
                                      </p:cBhvr>
                                    </p:animEffect>
                                  </p:childTnLst>
                                </p:cTn>
                              </p:par>
                              <p:par>
                                <p:cTn id="21" presetID="22" presetClass="entr" presetSubtype="1" fill="hold" grpId="0" nodeType="withEffect">
                                  <p:stCondLst>
                                    <p:cond delay="6000"/>
                                  </p:stCondLst>
                                  <p:childTnLst>
                                    <p:set>
                                      <p:cBhvr>
                                        <p:cTn id="22" dur="1" fill="hold">
                                          <p:stCondLst>
                                            <p:cond delay="0"/>
                                          </p:stCondLst>
                                        </p:cTn>
                                        <p:tgtEl>
                                          <p:spTgt spid="3"/>
                                        </p:tgtEl>
                                        <p:attrNameLst>
                                          <p:attrName>style.visibility</p:attrName>
                                        </p:attrNameLst>
                                      </p:cBhvr>
                                      <p:to>
                                        <p:strVal val="visible"/>
                                      </p:to>
                                    </p:set>
                                    <p:animEffect transition="in" filter="wipe(up)">
                                      <p:cBhvr>
                                        <p:cTn id="23" dur="500"/>
                                        <p:tgtEl>
                                          <p:spTgt spid="3"/>
                                        </p:tgtEl>
                                      </p:cBhvr>
                                    </p:animEffect>
                                  </p:childTnLst>
                                </p:cTn>
                              </p:par>
                            </p:childTnLst>
                          </p:cTn>
                        </p:par>
                        <p:par>
                          <p:cTn id="24" fill="hold">
                            <p:stCondLst>
                              <p:cond delay="9000"/>
                            </p:stCondLst>
                            <p:childTnLst>
                              <p:par>
                                <p:cTn id="25" presetID="14" presetClass="entr" presetSubtype="10" fill="hold" grpId="0" nodeType="afterEffect">
                                  <p:stCondLst>
                                    <p:cond delay="500"/>
                                  </p:stCondLst>
                                  <p:childTnLst>
                                    <p:set>
                                      <p:cBhvr>
                                        <p:cTn id="26" dur="1" fill="hold">
                                          <p:stCondLst>
                                            <p:cond delay="0"/>
                                          </p:stCondLst>
                                        </p:cTn>
                                        <p:tgtEl>
                                          <p:spTgt spid="5"/>
                                        </p:tgtEl>
                                        <p:attrNameLst>
                                          <p:attrName>style.visibility</p:attrName>
                                        </p:attrNameLst>
                                      </p:cBhvr>
                                      <p:to>
                                        <p:strVal val="visible"/>
                                      </p:to>
                                    </p:set>
                                    <p:animEffect transition="in" filter="randombar(horizontal)">
                                      <p:cBhvr>
                                        <p:cTn id="2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5" grpId="0"/>
      <p:bldP spid="10" grpId="0" animBg="1"/>
      <p:bldP spid="12" grpId="0"/>
      <p:bldP spid="50"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图片 23"/>
          <p:cNvPicPr>
            <a:picLocks noChangeAspect="1"/>
          </p:cNvPicPr>
          <p:nvPr/>
        </p:nvPicPr>
        <p:blipFill rotWithShape="1">
          <a:blip r:embed="rId3" cstate="print">
            <a:extLst>
              <a:ext uri="{28A0092B-C50C-407E-A947-70E740481C1C}">
                <a14:useLocalDpi xmlns:a14="http://schemas.microsoft.com/office/drawing/2010/main" val="0"/>
              </a:ext>
            </a:extLst>
          </a:blip>
          <a:srcRect r="44563" b="66242"/>
          <a:stretch/>
        </p:blipFill>
        <p:spPr>
          <a:xfrm flipH="1">
            <a:off x="-1" y="2612419"/>
            <a:ext cx="4958118" cy="2531081"/>
          </a:xfrm>
          <a:prstGeom prst="rect">
            <a:avLst/>
          </a:prstGeom>
        </p:spPr>
      </p:pic>
      <p:sp>
        <p:nvSpPr>
          <p:cNvPr id="25" name="圆角矩形 24"/>
          <p:cNvSpPr/>
          <p:nvPr/>
        </p:nvSpPr>
        <p:spPr>
          <a:xfrm>
            <a:off x="4427984" y="1015860"/>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1</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26" name="组合 25"/>
          <p:cNvGrpSpPr/>
          <p:nvPr/>
        </p:nvGrpSpPr>
        <p:grpSpPr>
          <a:xfrm>
            <a:off x="5076056" y="1015654"/>
            <a:ext cx="2972164" cy="503773"/>
            <a:chOff x="6339097" y="1573726"/>
            <a:chExt cx="3744416" cy="511504"/>
          </a:xfrm>
        </p:grpSpPr>
        <p:sp>
          <p:nvSpPr>
            <p:cNvPr id="27" name="圆角矩形 26"/>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28" name="矩形 27"/>
            <p:cNvSpPr/>
            <p:nvPr/>
          </p:nvSpPr>
          <p:spPr>
            <a:xfrm>
              <a:off x="6896718" y="1614014"/>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重组的概念</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29" name="圆角矩形 28"/>
          <p:cNvSpPr/>
          <p:nvPr/>
        </p:nvSpPr>
        <p:spPr>
          <a:xfrm>
            <a:off x="4427984" y="1715062"/>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2</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0" name="组合 29"/>
          <p:cNvGrpSpPr/>
          <p:nvPr/>
        </p:nvGrpSpPr>
        <p:grpSpPr>
          <a:xfrm>
            <a:off x="5058154" y="1714856"/>
            <a:ext cx="2972164" cy="503773"/>
            <a:chOff x="6315199" y="2410178"/>
            <a:chExt cx="3744416" cy="511504"/>
          </a:xfrm>
        </p:grpSpPr>
        <p:sp>
          <p:nvSpPr>
            <p:cNvPr id="31" name="圆角矩形 30"/>
            <p:cNvSpPr/>
            <p:nvPr/>
          </p:nvSpPr>
          <p:spPr>
            <a:xfrm>
              <a:off x="6315199" y="2410178"/>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2" name="矩形 31"/>
            <p:cNvSpPr/>
            <p:nvPr/>
          </p:nvSpPr>
          <p:spPr>
            <a:xfrm>
              <a:off x="6700623" y="2450466"/>
              <a:ext cx="3358992" cy="437541"/>
            </a:xfrm>
            <a:prstGeom prst="rect">
              <a:avLst/>
            </a:prstGeom>
          </p:spPr>
          <p:txBody>
            <a:bodyPr wrap="square" lIns="121960" tIns="60980" rIns="121960" bIns="60980">
              <a:spAutoFit/>
            </a:bodyPr>
            <a:lstStyle/>
            <a:p>
              <a:pP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重组支付对价的形式</a:t>
              </a:r>
            </a:p>
          </p:txBody>
        </p:sp>
      </p:grpSp>
      <p:sp>
        <p:nvSpPr>
          <p:cNvPr id="33" name="圆角矩形 32"/>
          <p:cNvSpPr/>
          <p:nvPr/>
        </p:nvSpPr>
        <p:spPr>
          <a:xfrm>
            <a:off x="4427984" y="240386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3</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6" name="组合 55"/>
          <p:cNvGrpSpPr/>
          <p:nvPr/>
        </p:nvGrpSpPr>
        <p:grpSpPr>
          <a:xfrm>
            <a:off x="5076056" y="2403654"/>
            <a:ext cx="2972164" cy="503773"/>
            <a:chOff x="6339097" y="3296031"/>
            <a:chExt cx="3744416" cy="511504"/>
          </a:xfrm>
        </p:grpSpPr>
        <p:sp>
          <p:nvSpPr>
            <p:cNvPr id="57" name="圆角矩形 56"/>
            <p:cNvSpPr/>
            <p:nvPr/>
          </p:nvSpPr>
          <p:spPr>
            <a:xfrm>
              <a:off x="6339097" y="3296031"/>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8" name="矩形 57"/>
            <p:cNvSpPr/>
            <p:nvPr/>
          </p:nvSpPr>
          <p:spPr>
            <a:xfrm>
              <a:off x="6701968" y="3336319"/>
              <a:ext cx="3358992"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企业重组的税务处理</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9" name="圆角矩形 58"/>
          <p:cNvSpPr/>
          <p:nvPr/>
        </p:nvSpPr>
        <p:spPr>
          <a:xfrm>
            <a:off x="4427984" y="3106714"/>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4</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60" name="组合 59"/>
          <p:cNvGrpSpPr/>
          <p:nvPr/>
        </p:nvGrpSpPr>
        <p:grpSpPr>
          <a:xfrm>
            <a:off x="5076056" y="3106349"/>
            <a:ext cx="2972164" cy="503772"/>
            <a:chOff x="6339097" y="4180903"/>
            <a:chExt cx="3744416" cy="511504"/>
          </a:xfrm>
        </p:grpSpPr>
        <p:sp>
          <p:nvSpPr>
            <p:cNvPr id="61" name="圆角矩形 60"/>
            <p:cNvSpPr/>
            <p:nvPr/>
          </p:nvSpPr>
          <p:spPr>
            <a:xfrm>
              <a:off x="6339097" y="418090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2" name="矩形 61"/>
            <p:cNvSpPr/>
            <p:nvPr/>
          </p:nvSpPr>
          <p:spPr>
            <a:xfrm>
              <a:off x="6898538" y="4221882"/>
              <a:ext cx="2736305" cy="437542"/>
            </a:xfrm>
            <a:prstGeom prst="rect">
              <a:avLst/>
            </a:prstGeom>
          </p:spPr>
          <p:txBody>
            <a:bodyPr wrap="square" lIns="121960" tIns="60980" rIns="121960" bIns="60980">
              <a:spAutoFit/>
            </a:bodyPr>
            <a:lstStyle/>
            <a:p>
              <a:pPr>
                <a:defRPr/>
              </a:pPr>
              <a:r>
                <a:rPr lang="zh-CN" altLang="en-US"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境内与境外</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63" name="圆角矩形 62"/>
          <p:cNvSpPr/>
          <p:nvPr/>
        </p:nvSpPr>
        <p:spPr>
          <a:xfrm>
            <a:off x="4428081" y="3803637"/>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5</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64" name="组合 63"/>
          <p:cNvGrpSpPr/>
          <p:nvPr/>
        </p:nvGrpSpPr>
        <p:grpSpPr>
          <a:xfrm>
            <a:off x="5076056" y="3803637"/>
            <a:ext cx="2972164" cy="503773"/>
            <a:chOff x="6339097" y="5057483"/>
            <a:chExt cx="3744416" cy="511504"/>
          </a:xfrm>
        </p:grpSpPr>
        <p:sp>
          <p:nvSpPr>
            <p:cNvPr id="65" name="圆角矩形 64"/>
            <p:cNvSpPr/>
            <p:nvPr/>
          </p:nvSpPr>
          <p:spPr>
            <a:xfrm>
              <a:off x="6339097" y="505748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66" name="矩形 65"/>
            <p:cNvSpPr/>
            <p:nvPr/>
          </p:nvSpPr>
          <p:spPr>
            <a:xfrm>
              <a:off x="6898669" y="5085978"/>
              <a:ext cx="273617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股权、资产划拨</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67" name="下箭头 66"/>
          <p:cNvSpPr/>
          <p:nvPr/>
        </p:nvSpPr>
        <p:spPr>
          <a:xfrm rot="16200000">
            <a:off x="3602551" y="3103598"/>
            <a:ext cx="431948" cy="509274"/>
          </a:xfrm>
          <a:prstGeom prst="downArrow">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04" tIns="34253" rIns="68504" bIns="34253" rtlCol="0" anchor="ctr"/>
          <a:lstStyle/>
          <a:p>
            <a:pPr algn="ctr"/>
            <a:endParaRPr lang="zh-CN" altLang="en-US"/>
          </a:p>
        </p:txBody>
      </p:sp>
      <p:sp>
        <p:nvSpPr>
          <p:cNvPr id="68" name="TextBox 67"/>
          <p:cNvSpPr txBox="1"/>
          <p:nvPr/>
        </p:nvSpPr>
        <p:spPr>
          <a:xfrm>
            <a:off x="107504" y="915566"/>
            <a:ext cx="2160240" cy="1015580"/>
          </a:xfrm>
          <a:prstGeom prst="rect">
            <a:avLst/>
          </a:prstGeom>
          <a:noFill/>
        </p:spPr>
        <p:txBody>
          <a:bodyPr wrap="square" lIns="91361" tIns="45679" rIns="91361" bIns="45679">
            <a:spAutoFit/>
          </a:bodyPr>
          <a:lstStyle/>
          <a:p>
            <a:pPr algn="r">
              <a:defRPr/>
            </a:pPr>
            <a:r>
              <a:rPr lang="zh-CN" altLang="en-US" sz="3600" b="1" dirty="0" smtClean="0">
                <a:solidFill>
                  <a:schemeClr val="tx2"/>
                </a:solidFill>
                <a:latin typeface="微软雅黑" pitchFamily="34" charset="-122"/>
                <a:ea typeface="微软雅黑" pitchFamily="34" charset="-122"/>
              </a:rPr>
              <a:t>目录</a:t>
            </a:r>
            <a:endParaRPr lang="en-US" altLang="zh-CN" sz="3600" b="1" dirty="0" smtClean="0">
              <a:solidFill>
                <a:schemeClr val="tx2"/>
              </a:solidFill>
              <a:latin typeface="微软雅黑" pitchFamily="34" charset="-122"/>
              <a:ea typeface="微软雅黑" pitchFamily="34" charset="-122"/>
            </a:endParaRPr>
          </a:p>
          <a:p>
            <a:pPr algn="r">
              <a:defRPr/>
            </a:pPr>
            <a:r>
              <a:rPr lang="en-US" altLang="zh-CN" sz="2400" b="1" dirty="0" smtClean="0">
                <a:solidFill>
                  <a:schemeClr val="tx2"/>
                </a:solidFill>
                <a:latin typeface="微软雅黑" pitchFamily="34" charset="-122"/>
                <a:ea typeface="微软雅黑" pitchFamily="34" charset="-122"/>
              </a:rPr>
              <a:t>CONTENTS</a:t>
            </a:r>
            <a:endParaRPr lang="zh-CN" altLang="en-US" sz="2400" b="1" dirty="0">
              <a:solidFill>
                <a:schemeClr val="tx2"/>
              </a:solidFill>
              <a:latin typeface="微软雅黑" pitchFamily="34" charset="-122"/>
              <a:ea typeface="微软雅黑" pitchFamily="34" charset="-122"/>
            </a:endParaRPr>
          </a:p>
        </p:txBody>
      </p:sp>
    </p:spTree>
    <p:extLst>
      <p:ext uri="{BB962C8B-B14F-4D97-AF65-F5344CB8AC3E}">
        <p14:creationId xmlns:p14="http://schemas.microsoft.com/office/powerpoint/2010/main" val="2594998319"/>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17" presetClass="entr" presetSubtype="1" fill="hold" grpId="0" nodeType="afterEffect">
                                  <p:stCondLst>
                                    <p:cond delay="0"/>
                                  </p:stCondLst>
                                  <p:iterate type="lt">
                                    <p:tmPct val="40000"/>
                                  </p:iterate>
                                  <p:childTnLst>
                                    <p:set>
                                      <p:cBhvr>
                                        <p:cTn id="12" dur="1" fill="hold">
                                          <p:stCondLst>
                                            <p:cond delay="0"/>
                                          </p:stCondLst>
                                        </p:cTn>
                                        <p:tgtEl>
                                          <p:spTgt spid="68"/>
                                        </p:tgtEl>
                                        <p:attrNameLst>
                                          <p:attrName>style.visibility</p:attrName>
                                        </p:attrNameLst>
                                      </p:cBhvr>
                                      <p:to>
                                        <p:strVal val="visible"/>
                                      </p:to>
                                    </p:set>
                                    <p:anim calcmode="lin" valueType="num">
                                      <p:cBhvr>
                                        <p:cTn id="13" dur="250" fill="hold"/>
                                        <p:tgtEl>
                                          <p:spTgt spid="68"/>
                                        </p:tgtEl>
                                        <p:attrNameLst>
                                          <p:attrName>ppt_x</p:attrName>
                                        </p:attrNameLst>
                                      </p:cBhvr>
                                      <p:tavLst>
                                        <p:tav tm="0">
                                          <p:val>
                                            <p:strVal val="#ppt_x"/>
                                          </p:val>
                                        </p:tav>
                                        <p:tav tm="100000">
                                          <p:val>
                                            <p:strVal val="#ppt_x"/>
                                          </p:val>
                                        </p:tav>
                                      </p:tavLst>
                                    </p:anim>
                                    <p:anim calcmode="lin" valueType="num">
                                      <p:cBhvr>
                                        <p:cTn id="14" dur="250" fill="hold"/>
                                        <p:tgtEl>
                                          <p:spTgt spid="68"/>
                                        </p:tgtEl>
                                        <p:attrNameLst>
                                          <p:attrName>ppt_y</p:attrName>
                                        </p:attrNameLst>
                                      </p:cBhvr>
                                      <p:tavLst>
                                        <p:tav tm="0">
                                          <p:val>
                                            <p:strVal val="#ppt_y-#ppt_h/2"/>
                                          </p:val>
                                        </p:tav>
                                        <p:tav tm="100000">
                                          <p:val>
                                            <p:strVal val="#ppt_y"/>
                                          </p:val>
                                        </p:tav>
                                      </p:tavLst>
                                    </p:anim>
                                    <p:anim calcmode="lin" valueType="num">
                                      <p:cBhvr>
                                        <p:cTn id="15" dur="250" fill="hold"/>
                                        <p:tgtEl>
                                          <p:spTgt spid="68"/>
                                        </p:tgtEl>
                                        <p:attrNameLst>
                                          <p:attrName>ppt_w</p:attrName>
                                        </p:attrNameLst>
                                      </p:cBhvr>
                                      <p:tavLst>
                                        <p:tav tm="0">
                                          <p:val>
                                            <p:strVal val="#ppt_w"/>
                                          </p:val>
                                        </p:tav>
                                        <p:tav tm="100000">
                                          <p:val>
                                            <p:strVal val="#ppt_w"/>
                                          </p:val>
                                        </p:tav>
                                      </p:tavLst>
                                    </p:anim>
                                    <p:anim calcmode="lin" valueType="num">
                                      <p:cBhvr>
                                        <p:cTn id="16" dur="250" fill="hold"/>
                                        <p:tgtEl>
                                          <p:spTgt spid="68"/>
                                        </p:tgtEl>
                                        <p:attrNameLst>
                                          <p:attrName>ppt_h</p:attrName>
                                        </p:attrNameLst>
                                      </p:cBhvr>
                                      <p:tavLst>
                                        <p:tav tm="0">
                                          <p:val>
                                            <p:fltVal val="0"/>
                                          </p:val>
                                        </p:tav>
                                        <p:tav tm="100000">
                                          <p:val>
                                            <p:strVal val="#ppt_h"/>
                                          </p:val>
                                        </p:tav>
                                      </p:tavLst>
                                    </p:anim>
                                  </p:childTnLst>
                                </p:cTn>
                              </p:par>
                            </p:childTnLst>
                          </p:cTn>
                        </p:par>
                        <p:par>
                          <p:cTn id="17" fill="hold">
                            <p:stCondLst>
                              <p:cond delay="2150"/>
                            </p:stCondLst>
                            <p:childTnLst>
                              <p:par>
                                <p:cTn id="18" presetID="10" presetClass="entr" presetSubtype="0" fill="hold" grpId="0" nodeType="after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1000"/>
                                        <p:tgtEl>
                                          <p:spTgt spid="25"/>
                                        </p:tgtEl>
                                      </p:cBhvr>
                                    </p:animEffect>
                                  </p:childTnLst>
                                </p:cTn>
                              </p:par>
                              <p:par>
                                <p:cTn id="21" presetID="56" presetClass="path" presetSubtype="0" accel="50000" decel="50000" fill="hold" grpId="1" nodeType="withEffect">
                                  <p:stCondLst>
                                    <p:cond delay="0"/>
                                  </p:stCondLst>
                                  <p:childTnLst>
                                    <p:animMotion origin="layout" path="M -0.03737 0.04121 L -6.25E-7 -3.33333E-6 " pathEditMode="relative" rAng="0" ptsTypes="AA">
                                      <p:cBhvr>
                                        <p:cTn id="22" dur="700" fill="hold"/>
                                        <p:tgtEl>
                                          <p:spTgt spid="25"/>
                                        </p:tgtEl>
                                        <p:attrNameLst>
                                          <p:attrName>ppt_x</p:attrName>
                                          <p:attrName>ppt_y</p:attrName>
                                        </p:attrNameLst>
                                      </p:cBhvr>
                                      <p:rCtr x="1862" y="-2060"/>
                                    </p:animMotion>
                                  </p:childTnLst>
                                </p:cTn>
                              </p:par>
                              <p:par>
                                <p:cTn id="23" presetID="22" presetClass="entr" presetSubtype="8" fill="hold" nodeType="withEffect">
                                  <p:stCondLst>
                                    <p:cond delay="250"/>
                                  </p:stCondLst>
                                  <p:childTnLst>
                                    <p:set>
                                      <p:cBhvr>
                                        <p:cTn id="24" dur="1" fill="hold">
                                          <p:stCondLst>
                                            <p:cond delay="0"/>
                                          </p:stCondLst>
                                        </p:cTn>
                                        <p:tgtEl>
                                          <p:spTgt spid="26"/>
                                        </p:tgtEl>
                                        <p:attrNameLst>
                                          <p:attrName>style.visibility</p:attrName>
                                        </p:attrNameLst>
                                      </p:cBhvr>
                                      <p:to>
                                        <p:strVal val="visible"/>
                                      </p:to>
                                    </p:set>
                                    <p:animEffect transition="in" filter="wipe(left)">
                                      <p:cBhvr>
                                        <p:cTn id="25" dur="500"/>
                                        <p:tgtEl>
                                          <p:spTgt spid="26"/>
                                        </p:tgtEl>
                                      </p:cBhvr>
                                    </p:animEffect>
                                  </p:childTnLst>
                                </p:cTn>
                              </p:par>
                              <p:par>
                                <p:cTn id="26" presetID="10" presetClass="entr" presetSubtype="0" fill="hold" grpId="0" nodeType="withEffect">
                                  <p:stCondLst>
                                    <p:cond delay="250"/>
                                  </p:stCondLst>
                                  <p:childTnLst>
                                    <p:set>
                                      <p:cBhvr>
                                        <p:cTn id="27" dur="1" fill="hold">
                                          <p:stCondLst>
                                            <p:cond delay="0"/>
                                          </p:stCondLst>
                                        </p:cTn>
                                        <p:tgtEl>
                                          <p:spTgt spid="29"/>
                                        </p:tgtEl>
                                        <p:attrNameLst>
                                          <p:attrName>style.visibility</p:attrName>
                                        </p:attrNameLst>
                                      </p:cBhvr>
                                      <p:to>
                                        <p:strVal val="visible"/>
                                      </p:to>
                                    </p:set>
                                    <p:animEffect transition="in" filter="fade">
                                      <p:cBhvr>
                                        <p:cTn id="28" dur="1000"/>
                                        <p:tgtEl>
                                          <p:spTgt spid="29"/>
                                        </p:tgtEl>
                                      </p:cBhvr>
                                    </p:animEffect>
                                  </p:childTnLst>
                                </p:cTn>
                              </p:par>
                              <p:par>
                                <p:cTn id="29" presetID="56" presetClass="path" presetSubtype="0" accel="50000" decel="50000" fill="hold" grpId="1" nodeType="withEffect">
                                  <p:stCondLst>
                                    <p:cond delay="250"/>
                                  </p:stCondLst>
                                  <p:childTnLst>
                                    <p:animMotion origin="layout" path="M -0.03737 0.0412 L -6.25E-7 2.96296E-6 " pathEditMode="relative" rAng="0" ptsTypes="AA">
                                      <p:cBhvr>
                                        <p:cTn id="30" dur="700" fill="hold"/>
                                        <p:tgtEl>
                                          <p:spTgt spid="29"/>
                                        </p:tgtEl>
                                        <p:attrNameLst>
                                          <p:attrName>ppt_x</p:attrName>
                                          <p:attrName>ppt_y</p:attrName>
                                        </p:attrNameLst>
                                      </p:cBhvr>
                                      <p:rCtr x="1862" y="-2060"/>
                                    </p:animMotion>
                                  </p:childTnLst>
                                </p:cTn>
                              </p:par>
                              <p:par>
                                <p:cTn id="31" presetID="22" presetClass="entr" presetSubtype="8" fill="hold" nodeType="withEffect">
                                  <p:stCondLst>
                                    <p:cond delay="500"/>
                                  </p:stCondLst>
                                  <p:childTnLst>
                                    <p:set>
                                      <p:cBhvr>
                                        <p:cTn id="32" dur="1" fill="hold">
                                          <p:stCondLst>
                                            <p:cond delay="0"/>
                                          </p:stCondLst>
                                        </p:cTn>
                                        <p:tgtEl>
                                          <p:spTgt spid="30"/>
                                        </p:tgtEl>
                                        <p:attrNameLst>
                                          <p:attrName>style.visibility</p:attrName>
                                        </p:attrNameLst>
                                      </p:cBhvr>
                                      <p:to>
                                        <p:strVal val="visible"/>
                                      </p:to>
                                    </p:set>
                                    <p:animEffect transition="in" filter="wipe(left)">
                                      <p:cBhvr>
                                        <p:cTn id="33" dur="500"/>
                                        <p:tgtEl>
                                          <p:spTgt spid="30"/>
                                        </p:tgtEl>
                                      </p:cBhvr>
                                    </p:animEffect>
                                  </p:childTnLst>
                                </p:cTn>
                              </p:par>
                              <p:par>
                                <p:cTn id="34" presetID="10" presetClass="entr" presetSubtype="0" fill="hold" grpId="0" nodeType="withEffect">
                                  <p:stCondLst>
                                    <p:cond delay="500"/>
                                  </p:stCondLst>
                                  <p:childTnLst>
                                    <p:set>
                                      <p:cBhvr>
                                        <p:cTn id="35" dur="1" fill="hold">
                                          <p:stCondLst>
                                            <p:cond delay="0"/>
                                          </p:stCondLst>
                                        </p:cTn>
                                        <p:tgtEl>
                                          <p:spTgt spid="33"/>
                                        </p:tgtEl>
                                        <p:attrNameLst>
                                          <p:attrName>style.visibility</p:attrName>
                                        </p:attrNameLst>
                                      </p:cBhvr>
                                      <p:to>
                                        <p:strVal val="visible"/>
                                      </p:to>
                                    </p:set>
                                    <p:animEffect transition="in" filter="fade">
                                      <p:cBhvr>
                                        <p:cTn id="36" dur="1000"/>
                                        <p:tgtEl>
                                          <p:spTgt spid="33"/>
                                        </p:tgtEl>
                                      </p:cBhvr>
                                    </p:animEffect>
                                  </p:childTnLst>
                                </p:cTn>
                              </p:par>
                              <p:par>
                                <p:cTn id="37" presetID="56" presetClass="path" presetSubtype="0" accel="50000" decel="50000" fill="hold" grpId="1" nodeType="withEffect">
                                  <p:stCondLst>
                                    <p:cond delay="500"/>
                                  </p:stCondLst>
                                  <p:childTnLst>
                                    <p:animMotion origin="layout" path="M -0.03737 0.0412 L -6.25E-7 -7.40741E-7 " pathEditMode="relative" rAng="0" ptsTypes="AA">
                                      <p:cBhvr>
                                        <p:cTn id="38" dur="700" fill="hold"/>
                                        <p:tgtEl>
                                          <p:spTgt spid="33"/>
                                        </p:tgtEl>
                                        <p:attrNameLst>
                                          <p:attrName>ppt_x</p:attrName>
                                          <p:attrName>ppt_y</p:attrName>
                                        </p:attrNameLst>
                                      </p:cBhvr>
                                      <p:rCtr x="1862" y="-2060"/>
                                    </p:animMotion>
                                  </p:childTnLst>
                                </p:cTn>
                              </p:par>
                              <p:par>
                                <p:cTn id="39" presetID="22" presetClass="entr" presetSubtype="8" fill="hold" nodeType="withEffect">
                                  <p:stCondLst>
                                    <p:cond delay="750"/>
                                  </p:stCondLst>
                                  <p:childTnLst>
                                    <p:set>
                                      <p:cBhvr>
                                        <p:cTn id="40" dur="1" fill="hold">
                                          <p:stCondLst>
                                            <p:cond delay="0"/>
                                          </p:stCondLst>
                                        </p:cTn>
                                        <p:tgtEl>
                                          <p:spTgt spid="56"/>
                                        </p:tgtEl>
                                        <p:attrNameLst>
                                          <p:attrName>style.visibility</p:attrName>
                                        </p:attrNameLst>
                                      </p:cBhvr>
                                      <p:to>
                                        <p:strVal val="visible"/>
                                      </p:to>
                                    </p:set>
                                    <p:animEffect transition="in" filter="wipe(left)">
                                      <p:cBhvr>
                                        <p:cTn id="41" dur="500"/>
                                        <p:tgtEl>
                                          <p:spTgt spid="56"/>
                                        </p:tgtEl>
                                      </p:cBhvr>
                                    </p:animEffect>
                                  </p:childTnLst>
                                </p:cTn>
                              </p:par>
                              <p:par>
                                <p:cTn id="42" presetID="10" presetClass="entr" presetSubtype="0" fill="hold" grpId="0" nodeType="withEffect">
                                  <p:stCondLst>
                                    <p:cond delay="750"/>
                                  </p:stCondLst>
                                  <p:childTnLst>
                                    <p:set>
                                      <p:cBhvr>
                                        <p:cTn id="43" dur="1" fill="hold">
                                          <p:stCondLst>
                                            <p:cond delay="0"/>
                                          </p:stCondLst>
                                        </p:cTn>
                                        <p:tgtEl>
                                          <p:spTgt spid="59"/>
                                        </p:tgtEl>
                                        <p:attrNameLst>
                                          <p:attrName>style.visibility</p:attrName>
                                        </p:attrNameLst>
                                      </p:cBhvr>
                                      <p:to>
                                        <p:strVal val="visible"/>
                                      </p:to>
                                    </p:set>
                                    <p:animEffect transition="in" filter="fade">
                                      <p:cBhvr>
                                        <p:cTn id="44" dur="1000"/>
                                        <p:tgtEl>
                                          <p:spTgt spid="59"/>
                                        </p:tgtEl>
                                      </p:cBhvr>
                                    </p:animEffect>
                                  </p:childTnLst>
                                </p:cTn>
                              </p:par>
                              <p:par>
                                <p:cTn id="45" presetID="56" presetClass="path" presetSubtype="0" accel="50000" decel="50000" fill="hold" grpId="1" nodeType="withEffect">
                                  <p:stCondLst>
                                    <p:cond delay="750"/>
                                  </p:stCondLst>
                                  <p:childTnLst>
                                    <p:animMotion origin="layout" path="M -0.03737 0.04121 L -6.25E-7 -4.44444E-6 " pathEditMode="relative" rAng="0" ptsTypes="AA">
                                      <p:cBhvr>
                                        <p:cTn id="46" dur="700" fill="hold"/>
                                        <p:tgtEl>
                                          <p:spTgt spid="59"/>
                                        </p:tgtEl>
                                        <p:attrNameLst>
                                          <p:attrName>ppt_x</p:attrName>
                                          <p:attrName>ppt_y</p:attrName>
                                        </p:attrNameLst>
                                      </p:cBhvr>
                                      <p:rCtr x="1862" y="-2060"/>
                                    </p:animMotion>
                                  </p:childTnLst>
                                </p:cTn>
                              </p:par>
                              <p:par>
                                <p:cTn id="47" presetID="22" presetClass="entr" presetSubtype="8" fill="hold" nodeType="withEffect">
                                  <p:stCondLst>
                                    <p:cond delay="1000"/>
                                  </p:stCondLst>
                                  <p:childTnLst>
                                    <p:set>
                                      <p:cBhvr>
                                        <p:cTn id="48" dur="1" fill="hold">
                                          <p:stCondLst>
                                            <p:cond delay="0"/>
                                          </p:stCondLst>
                                        </p:cTn>
                                        <p:tgtEl>
                                          <p:spTgt spid="60"/>
                                        </p:tgtEl>
                                        <p:attrNameLst>
                                          <p:attrName>style.visibility</p:attrName>
                                        </p:attrNameLst>
                                      </p:cBhvr>
                                      <p:to>
                                        <p:strVal val="visible"/>
                                      </p:to>
                                    </p:set>
                                    <p:animEffect transition="in" filter="wipe(left)">
                                      <p:cBhvr>
                                        <p:cTn id="49" dur="500"/>
                                        <p:tgtEl>
                                          <p:spTgt spid="60"/>
                                        </p:tgtEl>
                                      </p:cBhvr>
                                    </p:animEffect>
                                  </p:childTnLst>
                                </p:cTn>
                              </p:par>
                              <p:par>
                                <p:cTn id="50" presetID="10" presetClass="entr" presetSubtype="0" fill="hold" grpId="0" nodeType="withEffect">
                                  <p:stCondLst>
                                    <p:cond delay="750"/>
                                  </p:stCondLst>
                                  <p:childTnLst>
                                    <p:set>
                                      <p:cBhvr>
                                        <p:cTn id="51" dur="1" fill="hold">
                                          <p:stCondLst>
                                            <p:cond delay="0"/>
                                          </p:stCondLst>
                                        </p:cTn>
                                        <p:tgtEl>
                                          <p:spTgt spid="63"/>
                                        </p:tgtEl>
                                        <p:attrNameLst>
                                          <p:attrName>style.visibility</p:attrName>
                                        </p:attrNameLst>
                                      </p:cBhvr>
                                      <p:to>
                                        <p:strVal val="visible"/>
                                      </p:to>
                                    </p:set>
                                    <p:animEffect transition="in" filter="fade">
                                      <p:cBhvr>
                                        <p:cTn id="52" dur="1000"/>
                                        <p:tgtEl>
                                          <p:spTgt spid="63"/>
                                        </p:tgtEl>
                                      </p:cBhvr>
                                    </p:animEffect>
                                  </p:childTnLst>
                                </p:cTn>
                              </p:par>
                              <p:par>
                                <p:cTn id="53" presetID="56" presetClass="path" presetSubtype="0" accel="50000" decel="50000" fill="hold" grpId="1" nodeType="withEffect">
                                  <p:stCondLst>
                                    <p:cond delay="750"/>
                                  </p:stCondLst>
                                  <p:childTnLst>
                                    <p:animMotion origin="layout" path="M -0.03737 0.04121 L -6.25E-7 -4.44444E-6 " pathEditMode="relative" rAng="0" ptsTypes="AA">
                                      <p:cBhvr>
                                        <p:cTn id="54" dur="700" fill="hold"/>
                                        <p:tgtEl>
                                          <p:spTgt spid="63"/>
                                        </p:tgtEl>
                                        <p:attrNameLst>
                                          <p:attrName>ppt_x</p:attrName>
                                          <p:attrName>ppt_y</p:attrName>
                                        </p:attrNameLst>
                                      </p:cBhvr>
                                      <p:rCtr x="1862" y="-2060"/>
                                    </p:animMotion>
                                  </p:childTnLst>
                                </p:cTn>
                              </p:par>
                              <p:par>
                                <p:cTn id="55" presetID="22" presetClass="entr" presetSubtype="8" fill="hold" nodeType="withEffect">
                                  <p:stCondLst>
                                    <p:cond delay="1250"/>
                                  </p:stCondLst>
                                  <p:childTnLst>
                                    <p:set>
                                      <p:cBhvr>
                                        <p:cTn id="56" dur="1" fill="hold">
                                          <p:stCondLst>
                                            <p:cond delay="0"/>
                                          </p:stCondLst>
                                        </p:cTn>
                                        <p:tgtEl>
                                          <p:spTgt spid="64"/>
                                        </p:tgtEl>
                                        <p:attrNameLst>
                                          <p:attrName>style.visibility</p:attrName>
                                        </p:attrNameLst>
                                      </p:cBhvr>
                                      <p:to>
                                        <p:strVal val="visible"/>
                                      </p:to>
                                    </p:set>
                                    <p:animEffect transition="in" filter="wipe(left)">
                                      <p:cBhvr>
                                        <p:cTn id="57" dur="500"/>
                                        <p:tgtEl>
                                          <p:spTgt spid="64"/>
                                        </p:tgtEl>
                                      </p:cBhvr>
                                    </p:animEffect>
                                  </p:childTnLst>
                                </p:cTn>
                              </p:par>
                            </p:childTnLst>
                          </p:cTn>
                        </p:par>
                        <p:par>
                          <p:cTn id="58" fill="hold">
                            <p:stCondLst>
                              <p:cond delay="3900"/>
                            </p:stCondLst>
                            <p:childTnLst>
                              <p:par>
                                <p:cTn id="59" presetID="2" presetClass="entr" presetSubtype="8" fill="hold" grpId="0" nodeType="afterEffect">
                                  <p:stCondLst>
                                    <p:cond delay="0"/>
                                  </p:stCondLst>
                                  <p:childTnLst>
                                    <p:set>
                                      <p:cBhvr>
                                        <p:cTn id="60" dur="1" fill="hold">
                                          <p:stCondLst>
                                            <p:cond delay="0"/>
                                          </p:stCondLst>
                                        </p:cTn>
                                        <p:tgtEl>
                                          <p:spTgt spid="67"/>
                                        </p:tgtEl>
                                        <p:attrNameLst>
                                          <p:attrName>style.visibility</p:attrName>
                                        </p:attrNameLst>
                                      </p:cBhvr>
                                      <p:to>
                                        <p:strVal val="visible"/>
                                      </p:to>
                                    </p:set>
                                    <p:anim calcmode="lin" valueType="num">
                                      <p:cBhvr additive="base">
                                        <p:cTn id="61" dur="500" fill="hold"/>
                                        <p:tgtEl>
                                          <p:spTgt spid="67"/>
                                        </p:tgtEl>
                                        <p:attrNameLst>
                                          <p:attrName>ppt_x</p:attrName>
                                        </p:attrNameLst>
                                      </p:cBhvr>
                                      <p:tavLst>
                                        <p:tav tm="0">
                                          <p:val>
                                            <p:strVal val="0-#ppt_w/2"/>
                                          </p:val>
                                        </p:tav>
                                        <p:tav tm="100000">
                                          <p:val>
                                            <p:strVal val="#ppt_x"/>
                                          </p:val>
                                        </p:tav>
                                      </p:tavLst>
                                    </p:anim>
                                    <p:anim calcmode="lin" valueType="num">
                                      <p:cBhvr additive="base">
                                        <p:cTn id="62" dur="500" fill="hold"/>
                                        <p:tgtEl>
                                          <p:spTgt spid="67"/>
                                        </p:tgtEl>
                                        <p:attrNameLst>
                                          <p:attrName>ppt_y</p:attrName>
                                        </p:attrNameLst>
                                      </p:cBhvr>
                                      <p:tavLst>
                                        <p:tav tm="0">
                                          <p:val>
                                            <p:strVal val="#ppt_y"/>
                                          </p:val>
                                        </p:tav>
                                        <p:tav tm="100000">
                                          <p:val>
                                            <p:strVal val="#ppt_y"/>
                                          </p:val>
                                        </p:tav>
                                      </p:tavLst>
                                    </p:anim>
                                  </p:childTnLst>
                                </p:cTn>
                              </p:par>
                            </p:childTnLst>
                          </p:cTn>
                        </p:par>
                        <p:par>
                          <p:cTn id="63" fill="hold">
                            <p:stCondLst>
                              <p:cond delay="4400"/>
                            </p:stCondLst>
                            <p:childTnLst>
                              <p:par>
                                <p:cTn id="64" presetID="26" presetClass="emph" presetSubtype="0" fill="hold" grpId="2" nodeType="afterEffect">
                                  <p:stCondLst>
                                    <p:cond delay="0"/>
                                  </p:stCondLst>
                                  <p:childTnLst>
                                    <p:animEffect transition="out" filter="fade">
                                      <p:cBhvr>
                                        <p:cTn id="65" dur="500" tmFilter="0, 0; .2, .5; .8, .5; 1, 0"/>
                                        <p:tgtEl>
                                          <p:spTgt spid="59"/>
                                        </p:tgtEl>
                                      </p:cBhvr>
                                    </p:animEffect>
                                    <p:animScale>
                                      <p:cBhvr>
                                        <p:cTn id="66" dur="250" autoRev="1" fill="hold"/>
                                        <p:tgtEl>
                                          <p:spTgt spid="59"/>
                                        </p:tgtEl>
                                      </p:cBhvr>
                                      <p:by x="105000" y="105000"/>
                                    </p:animScale>
                                  </p:childTnLst>
                                </p:cTn>
                              </p:par>
                              <p:par>
                                <p:cTn id="67" presetID="26" presetClass="emph" presetSubtype="0" fill="hold" nodeType="withEffect">
                                  <p:stCondLst>
                                    <p:cond delay="0"/>
                                  </p:stCondLst>
                                  <p:childTnLst>
                                    <p:animEffect transition="out" filter="fade">
                                      <p:cBhvr>
                                        <p:cTn id="68" dur="500" tmFilter="0, 0; .2, .5; .8, .5; 1, 0"/>
                                        <p:tgtEl>
                                          <p:spTgt spid="60"/>
                                        </p:tgtEl>
                                      </p:cBhvr>
                                    </p:animEffect>
                                    <p:animScale>
                                      <p:cBhvr>
                                        <p:cTn id="69" dur="250" autoRev="1" fill="hold"/>
                                        <p:tgtEl>
                                          <p:spTgt spid="60"/>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5" grpId="1" animBg="1"/>
      <p:bldP spid="29" grpId="0" animBg="1"/>
      <p:bldP spid="29" grpId="1" animBg="1"/>
      <p:bldP spid="33" grpId="0" animBg="1"/>
      <p:bldP spid="33" grpId="1" animBg="1"/>
      <p:bldP spid="59" grpId="0" animBg="1"/>
      <p:bldP spid="59" grpId="1" animBg="1"/>
      <p:bldP spid="59" grpId="2" animBg="1"/>
      <p:bldP spid="63" grpId="0" animBg="1"/>
      <p:bldP spid="63" grpId="1" animBg="1"/>
      <p:bldP spid="67" grpId="0" animBg="1"/>
      <p:bldP spid="68"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矩形 3"/>
          <p:cNvSpPr/>
          <p:nvPr/>
        </p:nvSpPr>
        <p:spPr>
          <a:xfrm>
            <a:off x="0" y="2073652"/>
            <a:ext cx="9108504" cy="2010266"/>
          </a:xfrm>
          <a:custGeom>
            <a:avLst/>
            <a:gdLst>
              <a:gd name="connsiteX0" fmla="*/ 0 w 5688632"/>
              <a:gd name="connsiteY0" fmla="*/ 0 h 2053062"/>
              <a:gd name="connsiteX1" fmla="*/ 5688632 w 5688632"/>
              <a:gd name="connsiteY1" fmla="*/ 0 h 2053062"/>
              <a:gd name="connsiteX2" fmla="*/ 5688632 w 5688632"/>
              <a:gd name="connsiteY2" fmla="*/ 2053062 h 2053062"/>
              <a:gd name="connsiteX3" fmla="*/ 0 w 5688632"/>
              <a:gd name="connsiteY3" fmla="*/ 2053062 h 2053062"/>
              <a:gd name="connsiteX4" fmla="*/ 0 w 5688632"/>
              <a:gd name="connsiteY4" fmla="*/ 0 h 2053062"/>
              <a:gd name="connsiteX0-1" fmla="*/ 433137 w 5688632"/>
              <a:gd name="connsiteY0-2" fmla="*/ 12032 h 2053062"/>
              <a:gd name="connsiteX1-3" fmla="*/ 5688632 w 5688632"/>
              <a:gd name="connsiteY1-4" fmla="*/ 0 h 2053062"/>
              <a:gd name="connsiteX2-5" fmla="*/ 5688632 w 5688632"/>
              <a:gd name="connsiteY2-6" fmla="*/ 2053062 h 2053062"/>
              <a:gd name="connsiteX3-7" fmla="*/ 0 w 5688632"/>
              <a:gd name="connsiteY3-8" fmla="*/ 2053062 h 2053062"/>
              <a:gd name="connsiteX4-9" fmla="*/ 433137 w 5688632"/>
              <a:gd name="connsiteY4-10" fmla="*/ 12032 h 2053062"/>
            </a:gdLst>
            <a:ahLst/>
            <a:cxnLst>
              <a:cxn ang="0">
                <a:pos x="connsiteX0-1" y="connsiteY0-2"/>
              </a:cxn>
              <a:cxn ang="0">
                <a:pos x="connsiteX1-3" y="connsiteY1-4"/>
              </a:cxn>
              <a:cxn ang="0">
                <a:pos x="connsiteX2-5" y="connsiteY2-6"/>
              </a:cxn>
              <a:cxn ang="0">
                <a:pos x="connsiteX3-7" y="connsiteY3-8"/>
              </a:cxn>
              <a:cxn ang="0">
                <a:pos x="connsiteX4-9" y="connsiteY4-10"/>
              </a:cxn>
            </a:cxnLst>
            <a:rect l="l" t="t" r="r" b="b"/>
            <a:pathLst>
              <a:path w="5688632" h="2053062">
                <a:moveTo>
                  <a:pt x="433137" y="12032"/>
                </a:moveTo>
                <a:lnTo>
                  <a:pt x="5688632" y="0"/>
                </a:lnTo>
                <a:lnTo>
                  <a:pt x="5688632" y="2053062"/>
                </a:lnTo>
                <a:lnTo>
                  <a:pt x="0" y="2053062"/>
                </a:lnTo>
                <a:lnTo>
                  <a:pt x="433137" y="12032"/>
                </a:lnTo>
                <a:close/>
              </a:path>
            </a:pathLst>
          </a:custGeom>
          <a:blipFill>
            <a:blip r:embed="rId3"/>
            <a:stretch>
              <a:fillRect/>
            </a:stretch>
          </a:blipFill>
          <a:ln w="25400" cap="flat" cmpd="sng" algn="ctr">
            <a:noFill/>
            <a:prstDash val="solid"/>
          </a:ln>
          <a:effectLst/>
        </p:spPr>
        <p:txBody>
          <a:bodyPr lIns="2380271" tIns="68763" rIns="105790" bIns="68763" anchor="ctr"/>
          <a:lstStyle/>
          <a:p>
            <a:pPr>
              <a:lnSpc>
                <a:spcPct val="150000"/>
              </a:lnSpc>
              <a:spcBef>
                <a:spcPts val="880"/>
              </a:spcBef>
              <a:spcAft>
                <a:spcPts val="880"/>
              </a:spcAft>
              <a:defRPr/>
            </a:pPr>
            <a:endParaRPr lang="zh-CN" altLang="en-US" sz="1400" dirty="0">
              <a:solidFill>
                <a:schemeClr val="tx1">
                  <a:lumMod val="50000"/>
                  <a:lumOff val="50000"/>
                </a:schemeClr>
              </a:solidFill>
              <a:latin typeface="微软雅黑" panose="020B0503020204020204" pitchFamily="34" charset="-122"/>
              <a:ea typeface="微软雅黑" panose="020B0503020204020204" pitchFamily="34" charset="-122"/>
            </a:endParaRPr>
          </a:p>
        </p:txBody>
      </p:sp>
      <p:sp>
        <p:nvSpPr>
          <p:cNvPr id="12" name="圆角矩形 11"/>
          <p:cNvSpPr/>
          <p:nvPr/>
        </p:nvSpPr>
        <p:spPr>
          <a:xfrm>
            <a:off x="4464113" y="1131305"/>
            <a:ext cx="3526036" cy="773218"/>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Freeform 3"/>
          <p:cNvSpPr>
            <a:spLocks/>
          </p:cNvSpPr>
          <p:nvPr/>
        </p:nvSpPr>
        <p:spPr bwMode="gray">
          <a:xfrm rot="19490962">
            <a:off x="1035276" y="2253932"/>
            <a:ext cx="1364831" cy="1649200"/>
          </a:xfrm>
          <a:custGeom>
            <a:avLst/>
            <a:gdLst>
              <a:gd name="T0" fmla="*/ 1219 w 1921"/>
              <a:gd name="T1" fmla="*/ 3 h 1516"/>
              <a:gd name="T2" fmla="*/ 1047 w 1921"/>
              <a:gd name="T3" fmla="*/ 20 h 1516"/>
              <a:gd name="T4" fmla="*/ 900 w 1921"/>
              <a:gd name="T5" fmla="*/ 43 h 1516"/>
              <a:gd name="T6" fmla="*/ 763 w 1921"/>
              <a:gd name="T7" fmla="*/ 76 h 1516"/>
              <a:gd name="T8" fmla="*/ 593 w 1921"/>
              <a:gd name="T9" fmla="*/ 128 h 1516"/>
              <a:gd name="T10" fmla="*/ 449 w 1921"/>
              <a:gd name="T11" fmla="*/ 187 h 1516"/>
              <a:gd name="T12" fmla="*/ 345 w 1921"/>
              <a:gd name="T13" fmla="*/ 244 h 1516"/>
              <a:gd name="T14" fmla="*/ 261 w 1921"/>
              <a:gd name="T15" fmla="*/ 301 h 1516"/>
              <a:gd name="T16" fmla="*/ 184 w 1921"/>
              <a:gd name="T17" fmla="*/ 366 h 1516"/>
              <a:gd name="T18" fmla="*/ 118 w 1921"/>
              <a:gd name="T19" fmla="*/ 431 h 1516"/>
              <a:gd name="T20" fmla="*/ 58 w 1921"/>
              <a:gd name="T21" fmla="*/ 516 h 1516"/>
              <a:gd name="T22" fmla="*/ 21 w 1921"/>
              <a:gd name="T23" fmla="*/ 594 h 1516"/>
              <a:gd name="T24" fmla="*/ 0 w 1921"/>
              <a:gd name="T25" fmla="*/ 695 h 1516"/>
              <a:gd name="T26" fmla="*/ 14 w 1921"/>
              <a:gd name="T27" fmla="*/ 785 h 1516"/>
              <a:gd name="T28" fmla="*/ 47 w 1921"/>
              <a:gd name="T29" fmla="*/ 872 h 1516"/>
              <a:gd name="T30" fmla="*/ 92 w 1921"/>
              <a:gd name="T31" fmla="*/ 946 h 1516"/>
              <a:gd name="T32" fmla="*/ 179 w 1921"/>
              <a:gd name="T33" fmla="*/ 1041 h 1516"/>
              <a:gd name="T34" fmla="*/ 271 w 1921"/>
              <a:gd name="T35" fmla="*/ 1115 h 1516"/>
              <a:gd name="T36" fmla="*/ 377 w 1921"/>
              <a:gd name="T37" fmla="*/ 1176 h 1516"/>
              <a:gd name="T38" fmla="*/ 512 w 1921"/>
              <a:gd name="T39" fmla="*/ 1244 h 1516"/>
              <a:gd name="T40" fmla="*/ 667 w 1921"/>
              <a:gd name="T41" fmla="*/ 1302 h 1516"/>
              <a:gd name="T42" fmla="*/ 978 w 1921"/>
              <a:gd name="T43" fmla="*/ 1373 h 1516"/>
              <a:gd name="T44" fmla="*/ 1248 w 1921"/>
              <a:gd name="T45" fmla="*/ 1403 h 1516"/>
              <a:gd name="T46" fmla="*/ 1403 w 1921"/>
              <a:gd name="T47" fmla="*/ 1515 h 1516"/>
              <a:gd name="T48" fmla="*/ 1397 w 1921"/>
              <a:gd name="T49" fmla="*/ 1031 h 1516"/>
              <a:gd name="T50" fmla="*/ 1243 w 1921"/>
              <a:gd name="T51" fmla="*/ 1132 h 1516"/>
              <a:gd name="T52" fmla="*/ 1007 w 1921"/>
              <a:gd name="T53" fmla="*/ 1098 h 1516"/>
              <a:gd name="T54" fmla="*/ 757 w 1921"/>
              <a:gd name="T55" fmla="*/ 1025 h 1516"/>
              <a:gd name="T56" fmla="*/ 619 w 1921"/>
              <a:gd name="T57" fmla="*/ 957 h 1516"/>
              <a:gd name="T58" fmla="*/ 506 w 1921"/>
              <a:gd name="T59" fmla="*/ 888 h 1516"/>
              <a:gd name="T60" fmla="*/ 417 w 1921"/>
              <a:gd name="T61" fmla="*/ 806 h 1516"/>
              <a:gd name="T62" fmla="*/ 348 w 1921"/>
              <a:gd name="T63" fmla="*/ 708 h 1516"/>
              <a:gd name="T64" fmla="*/ 319 w 1921"/>
              <a:gd name="T65" fmla="*/ 610 h 1516"/>
              <a:gd name="T66" fmla="*/ 321 w 1921"/>
              <a:gd name="T67" fmla="*/ 522 h 1516"/>
              <a:gd name="T68" fmla="*/ 348 w 1921"/>
              <a:gd name="T69" fmla="*/ 437 h 1516"/>
              <a:gd name="T70" fmla="*/ 401 w 1921"/>
              <a:gd name="T71" fmla="*/ 351 h 1516"/>
              <a:gd name="T72" fmla="*/ 509 w 1921"/>
              <a:gd name="T73" fmla="*/ 251 h 1516"/>
              <a:gd name="T74" fmla="*/ 643 w 1921"/>
              <a:gd name="T75" fmla="*/ 169 h 1516"/>
              <a:gd name="T76" fmla="*/ 778 w 1921"/>
              <a:gd name="T77" fmla="*/ 110 h 1516"/>
              <a:gd name="T78" fmla="*/ 913 w 1921"/>
              <a:gd name="T79" fmla="*/ 68 h 1516"/>
              <a:gd name="T80" fmla="*/ 1021 w 1921"/>
              <a:gd name="T81" fmla="*/ 42 h 1516"/>
              <a:gd name="T82" fmla="*/ 1150 w 1921"/>
              <a:gd name="T83" fmla="*/ 25 h 1516"/>
              <a:gd name="T84" fmla="*/ 1446 w 1921"/>
              <a:gd name="T85" fmla="*/ 0 h 15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921" h="1516">
                <a:moveTo>
                  <a:pt x="1446" y="0"/>
                </a:moveTo>
                <a:lnTo>
                  <a:pt x="1219" y="3"/>
                </a:lnTo>
                <a:lnTo>
                  <a:pt x="1142" y="9"/>
                </a:lnTo>
                <a:lnTo>
                  <a:pt x="1047" y="20"/>
                </a:lnTo>
                <a:lnTo>
                  <a:pt x="974" y="29"/>
                </a:lnTo>
                <a:lnTo>
                  <a:pt x="900" y="43"/>
                </a:lnTo>
                <a:lnTo>
                  <a:pt x="828" y="59"/>
                </a:lnTo>
                <a:lnTo>
                  <a:pt x="763" y="76"/>
                </a:lnTo>
                <a:lnTo>
                  <a:pt x="686" y="97"/>
                </a:lnTo>
                <a:lnTo>
                  <a:pt x="593" y="128"/>
                </a:lnTo>
                <a:lnTo>
                  <a:pt x="520" y="156"/>
                </a:lnTo>
                <a:lnTo>
                  <a:pt x="449" y="187"/>
                </a:lnTo>
                <a:lnTo>
                  <a:pt x="401" y="213"/>
                </a:lnTo>
                <a:lnTo>
                  <a:pt x="345" y="244"/>
                </a:lnTo>
                <a:lnTo>
                  <a:pt x="304" y="268"/>
                </a:lnTo>
                <a:lnTo>
                  <a:pt x="261" y="301"/>
                </a:lnTo>
                <a:lnTo>
                  <a:pt x="222" y="332"/>
                </a:lnTo>
                <a:lnTo>
                  <a:pt x="184" y="366"/>
                </a:lnTo>
                <a:lnTo>
                  <a:pt x="155" y="393"/>
                </a:lnTo>
                <a:lnTo>
                  <a:pt x="118" y="431"/>
                </a:lnTo>
                <a:lnTo>
                  <a:pt x="82" y="474"/>
                </a:lnTo>
                <a:lnTo>
                  <a:pt x="58" y="516"/>
                </a:lnTo>
                <a:lnTo>
                  <a:pt x="39" y="552"/>
                </a:lnTo>
                <a:lnTo>
                  <a:pt x="21" y="594"/>
                </a:lnTo>
                <a:lnTo>
                  <a:pt x="6" y="638"/>
                </a:lnTo>
                <a:lnTo>
                  <a:pt x="0" y="695"/>
                </a:lnTo>
                <a:lnTo>
                  <a:pt x="5" y="744"/>
                </a:lnTo>
                <a:lnTo>
                  <a:pt x="14" y="785"/>
                </a:lnTo>
                <a:lnTo>
                  <a:pt x="26" y="826"/>
                </a:lnTo>
                <a:lnTo>
                  <a:pt x="47" y="872"/>
                </a:lnTo>
                <a:lnTo>
                  <a:pt x="66" y="911"/>
                </a:lnTo>
                <a:lnTo>
                  <a:pt x="92" y="946"/>
                </a:lnTo>
                <a:lnTo>
                  <a:pt x="130" y="991"/>
                </a:lnTo>
                <a:lnTo>
                  <a:pt x="179" y="1041"/>
                </a:lnTo>
                <a:lnTo>
                  <a:pt x="229" y="1081"/>
                </a:lnTo>
                <a:lnTo>
                  <a:pt x="271" y="1115"/>
                </a:lnTo>
                <a:lnTo>
                  <a:pt x="325" y="1149"/>
                </a:lnTo>
                <a:lnTo>
                  <a:pt x="377" y="1176"/>
                </a:lnTo>
                <a:lnTo>
                  <a:pt x="437" y="1207"/>
                </a:lnTo>
                <a:lnTo>
                  <a:pt x="512" y="1244"/>
                </a:lnTo>
                <a:lnTo>
                  <a:pt x="585" y="1271"/>
                </a:lnTo>
                <a:lnTo>
                  <a:pt x="667" y="1302"/>
                </a:lnTo>
                <a:lnTo>
                  <a:pt x="836" y="1346"/>
                </a:lnTo>
                <a:lnTo>
                  <a:pt x="978" y="1373"/>
                </a:lnTo>
                <a:lnTo>
                  <a:pt x="1128" y="1393"/>
                </a:lnTo>
                <a:lnTo>
                  <a:pt x="1248" y="1403"/>
                </a:lnTo>
                <a:lnTo>
                  <a:pt x="1403" y="1410"/>
                </a:lnTo>
                <a:lnTo>
                  <a:pt x="1403" y="1515"/>
                </a:lnTo>
                <a:lnTo>
                  <a:pt x="1920" y="1275"/>
                </a:lnTo>
                <a:lnTo>
                  <a:pt x="1397" y="1031"/>
                </a:lnTo>
                <a:lnTo>
                  <a:pt x="1398" y="1139"/>
                </a:lnTo>
                <a:lnTo>
                  <a:pt x="1243" y="1132"/>
                </a:lnTo>
                <a:lnTo>
                  <a:pt x="1128" y="1119"/>
                </a:lnTo>
                <a:lnTo>
                  <a:pt x="1007" y="1098"/>
                </a:lnTo>
                <a:lnTo>
                  <a:pt x="836" y="1054"/>
                </a:lnTo>
                <a:lnTo>
                  <a:pt x="757" y="1025"/>
                </a:lnTo>
                <a:lnTo>
                  <a:pt x="681" y="993"/>
                </a:lnTo>
                <a:lnTo>
                  <a:pt x="619" y="957"/>
                </a:lnTo>
                <a:lnTo>
                  <a:pt x="556" y="922"/>
                </a:lnTo>
                <a:lnTo>
                  <a:pt x="506" y="888"/>
                </a:lnTo>
                <a:lnTo>
                  <a:pt x="464" y="850"/>
                </a:lnTo>
                <a:lnTo>
                  <a:pt x="417" y="806"/>
                </a:lnTo>
                <a:lnTo>
                  <a:pt x="377" y="755"/>
                </a:lnTo>
                <a:lnTo>
                  <a:pt x="348" y="708"/>
                </a:lnTo>
                <a:lnTo>
                  <a:pt x="333" y="664"/>
                </a:lnTo>
                <a:lnTo>
                  <a:pt x="319" y="610"/>
                </a:lnTo>
                <a:lnTo>
                  <a:pt x="317" y="558"/>
                </a:lnTo>
                <a:lnTo>
                  <a:pt x="321" y="522"/>
                </a:lnTo>
                <a:lnTo>
                  <a:pt x="329" y="483"/>
                </a:lnTo>
                <a:lnTo>
                  <a:pt x="348" y="437"/>
                </a:lnTo>
                <a:lnTo>
                  <a:pt x="372" y="393"/>
                </a:lnTo>
                <a:lnTo>
                  <a:pt x="401" y="351"/>
                </a:lnTo>
                <a:lnTo>
                  <a:pt x="440" y="310"/>
                </a:lnTo>
                <a:lnTo>
                  <a:pt x="509" y="251"/>
                </a:lnTo>
                <a:lnTo>
                  <a:pt x="567" y="211"/>
                </a:lnTo>
                <a:lnTo>
                  <a:pt x="643" y="169"/>
                </a:lnTo>
                <a:lnTo>
                  <a:pt x="720" y="133"/>
                </a:lnTo>
                <a:lnTo>
                  <a:pt x="778" y="110"/>
                </a:lnTo>
                <a:lnTo>
                  <a:pt x="847" y="86"/>
                </a:lnTo>
                <a:lnTo>
                  <a:pt x="913" y="68"/>
                </a:lnTo>
                <a:lnTo>
                  <a:pt x="966" y="54"/>
                </a:lnTo>
                <a:lnTo>
                  <a:pt x="1021" y="42"/>
                </a:lnTo>
                <a:lnTo>
                  <a:pt x="1089" y="32"/>
                </a:lnTo>
                <a:lnTo>
                  <a:pt x="1150" y="25"/>
                </a:lnTo>
                <a:lnTo>
                  <a:pt x="1234" y="15"/>
                </a:lnTo>
                <a:lnTo>
                  <a:pt x="1446" y="0"/>
                </a:lnTo>
              </a:path>
            </a:pathLst>
          </a:custGeom>
          <a:solidFill>
            <a:schemeClr val="tx2">
              <a:lumMod val="60000"/>
              <a:lumOff val="40000"/>
            </a:schemeClr>
          </a:solidFill>
          <a:ln>
            <a:noFill/>
          </a:ln>
          <a:effectLst>
            <a:outerShdw dist="107763" dir="2700000" algn="ctr" rotWithShape="0">
              <a:schemeClr val="bg2">
                <a:alpha val="50000"/>
              </a:schemeClr>
            </a:outerShdw>
          </a:effectLst>
          <a:extLst/>
        </p:spPr>
        <p:txBody>
          <a:bodyPr lIns="45720" tIns="44450" rIns="45720" bIns="44450" anchor="ctr" anchorCtr="1"/>
          <a:lstStyle/>
          <a:p>
            <a:endParaRPr lang="zh-CN" altLang="en-US"/>
          </a:p>
        </p:txBody>
      </p:sp>
      <p:sp>
        <p:nvSpPr>
          <p:cNvPr id="3" name="Freeform 4"/>
          <p:cNvSpPr>
            <a:spLocks/>
          </p:cNvSpPr>
          <p:nvPr/>
        </p:nvSpPr>
        <p:spPr bwMode="gray">
          <a:xfrm rot="19490962" flipH="1" flipV="1">
            <a:off x="2533151" y="602679"/>
            <a:ext cx="1364831" cy="1649200"/>
          </a:xfrm>
          <a:custGeom>
            <a:avLst/>
            <a:gdLst>
              <a:gd name="T0" fmla="*/ 1219 w 1921"/>
              <a:gd name="T1" fmla="*/ 3 h 1516"/>
              <a:gd name="T2" fmla="*/ 1047 w 1921"/>
              <a:gd name="T3" fmla="*/ 20 h 1516"/>
              <a:gd name="T4" fmla="*/ 900 w 1921"/>
              <a:gd name="T5" fmla="*/ 43 h 1516"/>
              <a:gd name="T6" fmla="*/ 763 w 1921"/>
              <a:gd name="T7" fmla="*/ 76 h 1516"/>
              <a:gd name="T8" fmla="*/ 593 w 1921"/>
              <a:gd name="T9" fmla="*/ 128 h 1516"/>
              <a:gd name="T10" fmla="*/ 449 w 1921"/>
              <a:gd name="T11" fmla="*/ 187 h 1516"/>
              <a:gd name="T12" fmla="*/ 345 w 1921"/>
              <a:gd name="T13" fmla="*/ 244 h 1516"/>
              <a:gd name="T14" fmla="*/ 261 w 1921"/>
              <a:gd name="T15" fmla="*/ 301 h 1516"/>
              <a:gd name="T16" fmla="*/ 184 w 1921"/>
              <a:gd name="T17" fmla="*/ 366 h 1516"/>
              <a:gd name="T18" fmla="*/ 118 w 1921"/>
              <a:gd name="T19" fmla="*/ 431 h 1516"/>
              <a:gd name="T20" fmla="*/ 58 w 1921"/>
              <a:gd name="T21" fmla="*/ 516 h 1516"/>
              <a:gd name="T22" fmla="*/ 21 w 1921"/>
              <a:gd name="T23" fmla="*/ 594 h 1516"/>
              <a:gd name="T24" fmla="*/ 0 w 1921"/>
              <a:gd name="T25" fmla="*/ 695 h 1516"/>
              <a:gd name="T26" fmla="*/ 14 w 1921"/>
              <a:gd name="T27" fmla="*/ 785 h 1516"/>
              <a:gd name="T28" fmla="*/ 47 w 1921"/>
              <a:gd name="T29" fmla="*/ 872 h 1516"/>
              <a:gd name="T30" fmla="*/ 92 w 1921"/>
              <a:gd name="T31" fmla="*/ 946 h 1516"/>
              <a:gd name="T32" fmla="*/ 179 w 1921"/>
              <a:gd name="T33" fmla="*/ 1041 h 1516"/>
              <a:gd name="T34" fmla="*/ 271 w 1921"/>
              <a:gd name="T35" fmla="*/ 1115 h 1516"/>
              <a:gd name="T36" fmla="*/ 377 w 1921"/>
              <a:gd name="T37" fmla="*/ 1176 h 1516"/>
              <a:gd name="T38" fmla="*/ 512 w 1921"/>
              <a:gd name="T39" fmla="*/ 1244 h 1516"/>
              <a:gd name="T40" fmla="*/ 667 w 1921"/>
              <a:gd name="T41" fmla="*/ 1302 h 1516"/>
              <a:gd name="T42" fmla="*/ 978 w 1921"/>
              <a:gd name="T43" fmla="*/ 1373 h 1516"/>
              <a:gd name="T44" fmla="*/ 1248 w 1921"/>
              <a:gd name="T45" fmla="*/ 1403 h 1516"/>
              <a:gd name="T46" fmla="*/ 1403 w 1921"/>
              <a:gd name="T47" fmla="*/ 1515 h 1516"/>
              <a:gd name="T48" fmla="*/ 1397 w 1921"/>
              <a:gd name="T49" fmla="*/ 1031 h 1516"/>
              <a:gd name="T50" fmla="*/ 1243 w 1921"/>
              <a:gd name="T51" fmla="*/ 1132 h 1516"/>
              <a:gd name="T52" fmla="*/ 1007 w 1921"/>
              <a:gd name="T53" fmla="*/ 1098 h 1516"/>
              <a:gd name="T54" fmla="*/ 757 w 1921"/>
              <a:gd name="T55" fmla="*/ 1025 h 1516"/>
              <a:gd name="T56" fmla="*/ 619 w 1921"/>
              <a:gd name="T57" fmla="*/ 957 h 1516"/>
              <a:gd name="T58" fmla="*/ 506 w 1921"/>
              <a:gd name="T59" fmla="*/ 888 h 1516"/>
              <a:gd name="T60" fmla="*/ 417 w 1921"/>
              <a:gd name="T61" fmla="*/ 806 h 1516"/>
              <a:gd name="T62" fmla="*/ 348 w 1921"/>
              <a:gd name="T63" fmla="*/ 708 h 1516"/>
              <a:gd name="T64" fmla="*/ 319 w 1921"/>
              <a:gd name="T65" fmla="*/ 610 h 1516"/>
              <a:gd name="T66" fmla="*/ 321 w 1921"/>
              <a:gd name="T67" fmla="*/ 522 h 1516"/>
              <a:gd name="T68" fmla="*/ 348 w 1921"/>
              <a:gd name="T69" fmla="*/ 437 h 1516"/>
              <a:gd name="T70" fmla="*/ 401 w 1921"/>
              <a:gd name="T71" fmla="*/ 351 h 1516"/>
              <a:gd name="T72" fmla="*/ 509 w 1921"/>
              <a:gd name="T73" fmla="*/ 251 h 1516"/>
              <a:gd name="T74" fmla="*/ 643 w 1921"/>
              <a:gd name="T75" fmla="*/ 169 h 1516"/>
              <a:gd name="T76" fmla="*/ 778 w 1921"/>
              <a:gd name="T77" fmla="*/ 110 h 1516"/>
              <a:gd name="T78" fmla="*/ 913 w 1921"/>
              <a:gd name="T79" fmla="*/ 68 h 1516"/>
              <a:gd name="T80" fmla="*/ 1021 w 1921"/>
              <a:gd name="T81" fmla="*/ 42 h 1516"/>
              <a:gd name="T82" fmla="*/ 1150 w 1921"/>
              <a:gd name="T83" fmla="*/ 25 h 1516"/>
              <a:gd name="T84" fmla="*/ 1446 w 1921"/>
              <a:gd name="T85" fmla="*/ 0 h 15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921" h="1516">
                <a:moveTo>
                  <a:pt x="1446" y="0"/>
                </a:moveTo>
                <a:lnTo>
                  <a:pt x="1219" y="3"/>
                </a:lnTo>
                <a:lnTo>
                  <a:pt x="1142" y="9"/>
                </a:lnTo>
                <a:lnTo>
                  <a:pt x="1047" y="20"/>
                </a:lnTo>
                <a:lnTo>
                  <a:pt x="974" y="29"/>
                </a:lnTo>
                <a:lnTo>
                  <a:pt x="900" y="43"/>
                </a:lnTo>
                <a:lnTo>
                  <a:pt x="828" y="59"/>
                </a:lnTo>
                <a:lnTo>
                  <a:pt x="763" y="76"/>
                </a:lnTo>
                <a:lnTo>
                  <a:pt x="686" y="97"/>
                </a:lnTo>
                <a:lnTo>
                  <a:pt x="593" y="128"/>
                </a:lnTo>
                <a:lnTo>
                  <a:pt x="520" y="156"/>
                </a:lnTo>
                <a:lnTo>
                  <a:pt x="449" y="187"/>
                </a:lnTo>
                <a:lnTo>
                  <a:pt x="401" y="213"/>
                </a:lnTo>
                <a:lnTo>
                  <a:pt x="345" y="244"/>
                </a:lnTo>
                <a:lnTo>
                  <a:pt x="304" y="268"/>
                </a:lnTo>
                <a:lnTo>
                  <a:pt x="261" y="301"/>
                </a:lnTo>
                <a:lnTo>
                  <a:pt x="222" y="332"/>
                </a:lnTo>
                <a:lnTo>
                  <a:pt x="184" y="366"/>
                </a:lnTo>
                <a:lnTo>
                  <a:pt x="155" y="393"/>
                </a:lnTo>
                <a:lnTo>
                  <a:pt x="118" y="431"/>
                </a:lnTo>
                <a:lnTo>
                  <a:pt x="82" y="474"/>
                </a:lnTo>
                <a:lnTo>
                  <a:pt x="58" y="516"/>
                </a:lnTo>
                <a:lnTo>
                  <a:pt x="39" y="552"/>
                </a:lnTo>
                <a:lnTo>
                  <a:pt x="21" y="594"/>
                </a:lnTo>
                <a:lnTo>
                  <a:pt x="6" y="638"/>
                </a:lnTo>
                <a:lnTo>
                  <a:pt x="0" y="695"/>
                </a:lnTo>
                <a:lnTo>
                  <a:pt x="5" y="744"/>
                </a:lnTo>
                <a:lnTo>
                  <a:pt x="14" y="785"/>
                </a:lnTo>
                <a:lnTo>
                  <a:pt x="26" y="826"/>
                </a:lnTo>
                <a:lnTo>
                  <a:pt x="47" y="872"/>
                </a:lnTo>
                <a:lnTo>
                  <a:pt x="66" y="911"/>
                </a:lnTo>
                <a:lnTo>
                  <a:pt x="92" y="946"/>
                </a:lnTo>
                <a:lnTo>
                  <a:pt x="130" y="991"/>
                </a:lnTo>
                <a:lnTo>
                  <a:pt x="179" y="1041"/>
                </a:lnTo>
                <a:lnTo>
                  <a:pt x="229" y="1081"/>
                </a:lnTo>
                <a:lnTo>
                  <a:pt x="271" y="1115"/>
                </a:lnTo>
                <a:lnTo>
                  <a:pt x="325" y="1149"/>
                </a:lnTo>
                <a:lnTo>
                  <a:pt x="377" y="1176"/>
                </a:lnTo>
                <a:lnTo>
                  <a:pt x="437" y="1207"/>
                </a:lnTo>
                <a:lnTo>
                  <a:pt x="512" y="1244"/>
                </a:lnTo>
                <a:lnTo>
                  <a:pt x="585" y="1271"/>
                </a:lnTo>
                <a:lnTo>
                  <a:pt x="667" y="1302"/>
                </a:lnTo>
                <a:lnTo>
                  <a:pt x="836" y="1346"/>
                </a:lnTo>
                <a:lnTo>
                  <a:pt x="978" y="1373"/>
                </a:lnTo>
                <a:lnTo>
                  <a:pt x="1128" y="1393"/>
                </a:lnTo>
                <a:lnTo>
                  <a:pt x="1248" y="1403"/>
                </a:lnTo>
                <a:lnTo>
                  <a:pt x="1403" y="1410"/>
                </a:lnTo>
                <a:lnTo>
                  <a:pt x="1403" y="1515"/>
                </a:lnTo>
                <a:lnTo>
                  <a:pt x="1920" y="1275"/>
                </a:lnTo>
                <a:lnTo>
                  <a:pt x="1397" y="1031"/>
                </a:lnTo>
                <a:lnTo>
                  <a:pt x="1398" y="1139"/>
                </a:lnTo>
                <a:lnTo>
                  <a:pt x="1243" y="1132"/>
                </a:lnTo>
                <a:lnTo>
                  <a:pt x="1128" y="1119"/>
                </a:lnTo>
                <a:lnTo>
                  <a:pt x="1007" y="1098"/>
                </a:lnTo>
                <a:lnTo>
                  <a:pt x="836" y="1054"/>
                </a:lnTo>
                <a:lnTo>
                  <a:pt x="757" y="1025"/>
                </a:lnTo>
                <a:lnTo>
                  <a:pt x="681" y="993"/>
                </a:lnTo>
                <a:lnTo>
                  <a:pt x="619" y="957"/>
                </a:lnTo>
                <a:lnTo>
                  <a:pt x="556" y="922"/>
                </a:lnTo>
                <a:lnTo>
                  <a:pt x="506" y="888"/>
                </a:lnTo>
                <a:lnTo>
                  <a:pt x="464" y="850"/>
                </a:lnTo>
                <a:lnTo>
                  <a:pt x="417" y="806"/>
                </a:lnTo>
                <a:lnTo>
                  <a:pt x="377" y="755"/>
                </a:lnTo>
                <a:lnTo>
                  <a:pt x="348" y="708"/>
                </a:lnTo>
                <a:lnTo>
                  <a:pt x="333" y="664"/>
                </a:lnTo>
                <a:lnTo>
                  <a:pt x="319" y="610"/>
                </a:lnTo>
                <a:lnTo>
                  <a:pt x="317" y="558"/>
                </a:lnTo>
                <a:lnTo>
                  <a:pt x="321" y="522"/>
                </a:lnTo>
                <a:lnTo>
                  <a:pt x="329" y="483"/>
                </a:lnTo>
                <a:lnTo>
                  <a:pt x="348" y="437"/>
                </a:lnTo>
                <a:lnTo>
                  <a:pt x="372" y="393"/>
                </a:lnTo>
                <a:lnTo>
                  <a:pt x="401" y="351"/>
                </a:lnTo>
                <a:lnTo>
                  <a:pt x="440" y="310"/>
                </a:lnTo>
                <a:lnTo>
                  <a:pt x="509" y="251"/>
                </a:lnTo>
                <a:lnTo>
                  <a:pt x="567" y="211"/>
                </a:lnTo>
                <a:lnTo>
                  <a:pt x="643" y="169"/>
                </a:lnTo>
                <a:lnTo>
                  <a:pt x="720" y="133"/>
                </a:lnTo>
                <a:lnTo>
                  <a:pt x="778" y="110"/>
                </a:lnTo>
                <a:lnTo>
                  <a:pt x="847" y="86"/>
                </a:lnTo>
                <a:lnTo>
                  <a:pt x="913" y="68"/>
                </a:lnTo>
                <a:lnTo>
                  <a:pt x="966" y="54"/>
                </a:lnTo>
                <a:lnTo>
                  <a:pt x="1021" y="42"/>
                </a:lnTo>
                <a:lnTo>
                  <a:pt x="1089" y="32"/>
                </a:lnTo>
                <a:lnTo>
                  <a:pt x="1150" y="25"/>
                </a:lnTo>
                <a:lnTo>
                  <a:pt x="1234" y="15"/>
                </a:lnTo>
                <a:lnTo>
                  <a:pt x="1446" y="0"/>
                </a:lnTo>
              </a:path>
            </a:pathLst>
          </a:custGeom>
          <a:solidFill>
            <a:schemeClr val="tx2">
              <a:lumMod val="40000"/>
              <a:lumOff val="60000"/>
            </a:schemeClr>
          </a:solidFill>
          <a:ln>
            <a:noFill/>
          </a:ln>
          <a:effectLst>
            <a:outerShdw dist="107763" dir="2700000" algn="ctr" rotWithShape="0">
              <a:schemeClr val="bg2">
                <a:alpha val="50000"/>
              </a:schemeClr>
            </a:outerShdw>
          </a:effectLst>
          <a:extLst/>
        </p:spPr>
        <p:txBody>
          <a:bodyPr lIns="45720" tIns="44450" rIns="45720" bIns="44450" anchor="ctr" anchorCtr="1"/>
          <a:lstStyle/>
          <a:p>
            <a:endParaRPr lang="zh-CN" altLang="en-US"/>
          </a:p>
        </p:txBody>
      </p:sp>
      <p:sp>
        <p:nvSpPr>
          <p:cNvPr id="4" name="Oval 5"/>
          <p:cNvSpPr>
            <a:spLocks noChangeArrowheads="1"/>
          </p:cNvSpPr>
          <p:nvPr/>
        </p:nvSpPr>
        <p:spPr bwMode="gray">
          <a:xfrm>
            <a:off x="1187624" y="1419622"/>
            <a:ext cx="1183595" cy="1183595"/>
          </a:xfrm>
          <a:prstGeom prst="ellipse">
            <a:avLst/>
          </a:prstGeom>
          <a:gradFill flip="none" rotWithShape="1">
            <a:gsLst>
              <a:gs pos="0">
                <a:srgbClr val="03D4A8">
                  <a:alpha val="83000"/>
                </a:srgbClr>
              </a:gs>
              <a:gs pos="25000">
                <a:srgbClr val="21D6E0"/>
              </a:gs>
              <a:gs pos="75000">
                <a:srgbClr val="0087E6"/>
              </a:gs>
              <a:gs pos="100000">
                <a:srgbClr val="005CBF"/>
              </a:gs>
            </a:gsLst>
            <a:lin ang="16200000" scaled="1"/>
            <a:tileRect/>
          </a:gradFill>
          <a:ln>
            <a:noFill/>
          </a:ln>
          <a:effectLst>
            <a:outerShdw dist="107763" dir="2700000" algn="ctr" rotWithShape="0">
              <a:schemeClr val="bg2">
                <a:alpha val="50000"/>
              </a:schemeClr>
            </a:outerShdw>
          </a:effectLst>
          <a:extLst/>
        </p:spPr>
        <p:txBody>
          <a:bodyPr lIns="45720" tIns="44450" rIns="45720" bIns="44450" anchor="ctr" anchorCtr="1"/>
          <a:lstStyle/>
          <a:p>
            <a:r>
              <a:rPr lang="zh-CN" altLang="en-US" sz="2000" b="1" dirty="0" smtClean="0">
                <a:solidFill>
                  <a:schemeClr val="bg1"/>
                </a:solidFill>
                <a:latin typeface="微软雅黑" pitchFamily="34" charset="-122"/>
                <a:ea typeface="微软雅黑" pitchFamily="34" charset="-122"/>
              </a:rPr>
              <a:t>境内</a:t>
            </a:r>
            <a:endParaRPr lang="zh-CN" altLang="en-US" sz="2000" b="1" dirty="0">
              <a:solidFill>
                <a:schemeClr val="bg1"/>
              </a:solidFill>
              <a:latin typeface="微软雅黑" pitchFamily="34" charset="-122"/>
              <a:ea typeface="微软雅黑" pitchFamily="34" charset="-122"/>
            </a:endParaRPr>
          </a:p>
        </p:txBody>
      </p:sp>
      <p:sp>
        <p:nvSpPr>
          <p:cNvPr id="5" name="Oval 6"/>
          <p:cNvSpPr>
            <a:spLocks noChangeArrowheads="1"/>
          </p:cNvSpPr>
          <p:nvPr/>
        </p:nvSpPr>
        <p:spPr bwMode="gray">
          <a:xfrm>
            <a:off x="2600757" y="2245310"/>
            <a:ext cx="1183595" cy="1183595"/>
          </a:xfrm>
          <a:prstGeom prst="ellipse">
            <a:avLst/>
          </a:prstGeom>
          <a:gradFill>
            <a:gsLst>
              <a:gs pos="0">
                <a:srgbClr val="03D4A8">
                  <a:alpha val="83000"/>
                </a:srgbClr>
              </a:gs>
              <a:gs pos="25000">
                <a:srgbClr val="21D6E0"/>
              </a:gs>
              <a:gs pos="75000">
                <a:srgbClr val="0087E6"/>
              </a:gs>
              <a:gs pos="100000">
                <a:srgbClr val="005CBF"/>
              </a:gs>
            </a:gsLst>
            <a:lin ang="5400000" scaled="0"/>
          </a:gradFill>
          <a:ln>
            <a:noFill/>
          </a:ln>
          <a:effectLst>
            <a:outerShdw dist="107763" dir="2700000" algn="ctr" rotWithShape="0">
              <a:schemeClr val="bg2">
                <a:alpha val="50000"/>
              </a:schemeClr>
            </a:outerShdw>
          </a:effectLst>
          <a:extLst/>
        </p:spPr>
        <p:txBody>
          <a:bodyPr lIns="45720" tIns="44450" rIns="45720" bIns="44450" anchor="ctr" anchorCtr="1"/>
          <a:lstStyle/>
          <a:p>
            <a:r>
              <a:rPr lang="zh-CN" altLang="en-US" sz="2000" b="1" dirty="0" smtClean="0">
                <a:solidFill>
                  <a:schemeClr val="bg1"/>
                </a:solidFill>
                <a:latin typeface="微软雅黑" pitchFamily="34" charset="-122"/>
                <a:ea typeface="微软雅黑" pitchFamily="34" charset="-122"/>
              </a:rPr>
              <a:t>境外</a:t>
            </a:r>
            <a:endParaRPr lang="zh-CN" altLang="en-US" sz="2000" b="1" dirty="0">
              <a:solidFill>
                <a:schemeClr val="bg1"/>
              </a:solidFill>
              <a:latin typeface="微软雅黑" pitchFamily="34" charset="-122"/>
              <a:ea typeface="微软雅黑" pitchFamily="34" charset="-122"/>
            </a:endParaRPr>
          </a:p>
        </p:txBody>
      </p:sp>
      <p:sp>
        <p:nvSpPr>
          <p:cNvPr id="6" name="TextBox 7"/>
          <p:cNvSpPr txBox="1"/>
          <p:nvPr/>
        </p:nvSpPr>
        <p:spPr>
          <a:xfrm>
            <a:off x="4572001" y="2283287"/>
            <a:ext cx="3521638" cy="1708160"/>
          </a:xfrm>
          <a:prstGeom prst="rect">
            <a:avLst/>
          </a:prstGeom>
          <a:noFill/>
        </p:spPr>
        <p:txBody>
          <a:bodyPr wrap="square" rtlCol="0">
            <a:spAutoFit/>
          </a:bodyPr>
          <a:lstStyle/>
          <a:p>
            <a:pPr indent="457200" algn="just">
              <a:lnSpc>
                <a:spcPct val="150000"/>
              </a:lnSpc>
            </a:pPr>
            <a:r>
              <a:rPr lang="zh-CN" altLang="en-US" sz="1400" dirty="0">
                <a:latin typeface="微软雅黑" pitchFamily="34" charset="-122"/>
                <a:ea typeface="微软雅黑" pitchFamily="34" charset="-122"/>
              </a:rPr>
              <a:t>企业发生涉及中国境内与境外之间（包括港澳台地区）的股权和资产收购交易，除应符合财税</a:t>
            </a:r>
            <a:r>
              <a:rPr lang="en-US" altLang="zh-CN" sz="1400" dirty="0">
                <a:latin typeface="微软雅黑" pitchFamily="34" charset="-122"/>
                <a:ea typeface="微软雅黑" pitchFamily="34" charset="-122"/>
              </a:rPr>
              <a:t>〔2009〕59</a:t>
            </a:r>
            <a:r>
              <a:rPr lang="zh-CN" altLang="en-US" sz="1400" dirty="0">
                <a:latin typeface="微软雅黑" pitchFamily="34" charset="-122"/>
                <a:ea typeface="微软雅黑" pitchFamily="34" charset="-122"/>
              </a:rPr>
              <a:t>号第五条规定的条件外，还应</a:t>
            </a:r>
            <a:r>
              <a:rPr lang="zh-CN" altLang="en-US" sz="1400" dirty="0">
                <a:solidFill>
                  <a:srgbClr val="FF0000"/>
                </a:solidFill>
                <a:latin typeface="微软雅黑" pitchFamily="34" charset="-122"/>
                <a:ea typeface="微软雅黑" pitchFamily="34" charset="-122"/>
              </a:rPr>
              <a:t>同时</a:t>
            </a:r>
            <a:r>
              <a:rPr lang="zh-CN" altLang="en-US" sz="1400" dirty="0" smtClean="0">
                <a:solidFill>
                  <a:srgbClr val="FF0000"/>
                </a:solidFill>
                <a:latin typeface="微软雅黑" pitchFamily="34" charset="-122"/>
                <a:ea typeface="微软雅黑" pitchFamily="34" charset="-122"/>
              </a:rPr>
              <a:t>符合</a:t>
            </a:r>
            <a:r>
              <a:rPr lang="zh-CN" altLang="en-US" sz="1400" dirty="0" smtClean="0">
                <a:latin typeface="微软雅黑" pitchFamily="34" charset="-122"/>
                <a:ea typeface="微软雅黑" pitchFamily="34" charset="-122"/>
              </a:rPr>
              <a:t>下列条件</a:t>
            </a:r>
            <a:r>
              <a:rPr lang="zh-CN" altLang="en-US" sz="1400" dirty="0">
                <a:latin typeface="微软雅黑" pitchFamily="34" charset="-122"/>
                <a:ea typeface="微软雅黑" pitchFamily="34" charset="-122"/>
              </a:rPr>
              <a:t>，才可选择适用特殊性税务处理</a:t>
            </a:r>
            <a:r>
              <a:rPr lang="zh-CN" altLang="en-US" sz="1400" dirty="0" smtClean="0">
                <a:latin typeface="微软雅黑" pitchFamily="34" charset="-122"/>
                <a:ea typeface="微软雅黑" pitchFamily="34" charset="-122"/>
              </a:rPr>
              <a:t>规定</a:t>
            </a:r>
            <a:r>
              <a:rPr lang="zh-CN" altLang="en-US" sz="1400" dirty="0">
                <a:latin typeface="微软雅黑" pitchFamily="34" charset="-122"/>
                <a:ea typeface="微软雅黑" pitchFamily="34" charset="-122"/>
              </a:rPr>
              <a:t>：</a:t>
            </a:r>
            <a:endParaRPr lang="en-US" altLang="zh-CN" sz="1400" dirty="0">
              <a:latin typeface="微软雅黑" pitchFamily="34" charset="-122"/>
              <a:ea typeface="微软雅黑" pitchFamily="34" charset="-122"/>
            </a:endParaRPr>
          </a:p>
        </p:txBody>
      </p:sp>
      <p:grpSp>
        <p:nvGrpSpPr>
          <p:cNvPr id="7" name="组合 6"/>
          <p:cNvGrpSpPr/>
          <p:nvPr/>
        </p:nvGrpSpPr>
        <p:grpSpPr>
          <a:xfrm>
            <a:off x="4458413" y="1194749"/>
            <a:ext cx="3526036" cy="944953"/>
            <a:chOff x="6580259" y="104437"/>
            <a:chExt cx="3526036" cy="944953"/>
          </a:xfrm>
        </p:grpSpPr>
        <p:sp>
          <p:nvSpPr>
            <p:cNvPr id="8" name="TextBox 6"/>
            <p:cNvSpPr txBox="1"/>
            <p:nvPr/>
          </p:nvSpPr>
          <p:spPr>
            <a:xfrm>
              <a:off x="6580259" y="104437"/>
              <a:ext cx="3526036" cy="646331"/>
            </a:xfrm>
            <a:prstGeom prst="rect">
              <a:avLst/>
            </a:prstGeom>
            <a:noFill/>
          </p:spPr>
          <p:txBody>
            <a:bodyPr wrap="square" rtlCol="0">
              <a:spAutoFit/>
            </a:bodyPr>
            <a:lstStyle/>
            <a:p>
              <a:r>
                <a:rPr lang="zh-CN" altLang="en-US" dirty="0" smtClean="0">
                  <a:solidFill>
                    <a:schemeClr val="bg1"/>
                  </a:solidFill>
                  <a:latin typeface="微软雅黑" panose="020B0503020204020204" pitchFamily="34" charset="-122"/>
                  <a:ea typeface="微软雅黑" panose="020B0503020204020204" pitchFamily="34" charset="-122"/>
                </a:rPr>
                <a:t>四、境内</a:t>
              </a:r>
              <a:r>
                <a:rPr lang="zh-CN" altLang="en-US" dirty="0">
                  <a:solidFill>
                    <a:schemeClr val="bg1"/>
                  </a:solidFill>
                  <a:latin typeface="微软雅黑" panose="020B0503020204020204" pitchFamily="34" charset="-122"/>
                  <a:ea typeface="微软雅黑" panose="020B0503020204020204" pitchFamily="34" charset="-122"/>
                </a:rPr>
                <a:t>与境外之间（包括港澳台地区</a:t>
              </a:r>
              <a:r>
                <a:rPr lang="zh-CN" altLang="en-US" dirty="0" smtClean="0">
                  <a:solidFill>
                    <a:schemeClr val="bg1"/>
                  </a:solidFill>
                  <a:latin typeface="微软雅黑" panose="020B0503020204020204" pitchFamily="34" charset="-122"/>
                  <a:ea typeface="微软雅黑" panose="020B0503020204020204" pitchFamily="34" charset="-122"/>
                </a:rPr>
                <a:t>）的</a:t>
              </a:r>
              <a:r>
                <a:rPr lang="zh-CN" altLang="en-US" dirty="0">
                  <a:solidFill>
                    <a:schemeClr val="bg1"/>
                  </a:solidFill>
                  <a:latin typeface="微软雅黑" panose="020B0503020204020204" pitchFamily="34" charset="-122"/>
                  <a:ea typeface="微软雅黑" panose="020B0503020204020204" pitchFamily="34" charset="-122"/>
                </a:rPr>
                <a:t>股权和资产收购交易</a:t>
              </a:r>
              <a:endParaRPr lang="zh-CN" altLang="en-US" dirty="0" smtClean="0">
                <a:solidFill>
                  <a:schemeClr val="bg1"/>
                </a:solidFill>
                <a:latin typeface="微软雅黑" panose="020B0503020204020204" pitchFamily="34" charset="-122"/>
                <a:ea typeface="微软雅黑" panose="020B0503020204020204" pitchFamily="34" charset="-122"/>
              </a:endParaRPr>
            </a:p>
          </p:txBody>
        </p:sp>
        <p:cxnSp>
          <p:nvCxnSpPr>
            <p:cNvPr id="9" name="直接连接符 8"/>
            <p:cNvCxnSpPr/>
            <p:nvPr/>
          </p:nvCxnSpPr>
          <p:spPr>
            <a:xfrm>
              <a:off x="6585959" y="1049390"/>
              <a:ext cx="3299884" cy="0"/>
            </a:xfrm>
            <a:prstGeom prst="line">
              <a:avLst/>
            </a:prstGeom>
            <a:noFill/>
            <a:ln>
              <a:solidFill>
                <a:schemeClr val="tx2">
                  <a:lumMod val="40000"/>
                  <a:lumOff val="60000"/>
                </a:schemeClr>
              </a:solidFill>
              <a:prstDash val="sysDot"/>
            </a:ln>
          </p:spPr>
          <p:style>
            <a:lnRef idx="2">
              <a:schemeClr val="accent1">
                <a:shade val="50000"/>
              </a:schemeClr>
            </a:lnRef>
            <a:fillRef idx="1">
              <a:schemeClr val="accent1"/>
            </a:fillRef>
            <a:effectRef idx="0">
              <a:schemeClr val="accent1"/>
            </a:effectRef>
            <a:fontRef idx="minor">
              <a:schemeClr val="lt1"/>
            </a:fontRef>
          </p:style>
        </p:cxnSp>
      </p:grpSp>
    </p:spTree>
    <p:extLst>
      <p:ext uri="{BB962C8B-B14F-4D97-AF65-F5344CB8AC3E}">
        <p14:creationId xmlns:p14="http://schemas.microsoft.com/office/powerpoint/2010/main" val="1690754001"/>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2" fill="hold" nodeType="after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wipe(right)">
                                      <p:cBhvr>
                                        <p:cTn id="7" dur="500"/>
                                        <p:tgtEl>
                                          <p:spTgt spid="7"/>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14"/>
                                        </p:tgtEl>
                                        <p:attrNameLst>
                                          <p:attrName>style.visibility</p:attrName>
                                        </p:attrNameLst>
                                      </p:cBhvr>
                                      <p:to>
                                        <p:strVal val="visible"/>
                                      </p:to>
                                    </p:set>
                                    <p:animEffect transition="in" filter="wipe(left)">
                                      <p:cBhvr>
                                        <p:cTn id="11" dur="1000"/>
                                        <p:tgtEl>
                                          <p:spTgt spid="14"/>
                                        </p:tgtEl>
                                      </p:cBhvr>
                                    </p:animEffect>
                                  </p:childTnLst>
                                </p:cTn>
                              </p:par>
                            </p:childTnLst>
                          </p:cTn>
                        </p:par>
                        <p:par>
                          <p:cTn id="12" fill="hold">
                            <p:stCondLst>
                              <p:cond delay="1500"/>
                            </p:stCondLst>
                            <p:childTnLst>
                              <p:par>
                                <p:cTn id="13" presetID="14" presetClass="entr" presetSubtype="10" fill="hold" grpId="0" nodeType="after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randombar(horizontal)">
                                      <p:cBhvr>
                                        <p:cTn id="15" dur="250"/>
                                        <p:tgtEl>
                                          <p:spTgt spid="4"/>
                                        </p:tgtEl>
                                      </p:cBhvr>
                                    </p:animEffect>
                                  </p:childTnLst>
                                </p:cTn>
                              </p:par>
                            </p:childTnLst>
                          </p:cTn>
                        </p:par>
                        <p:par>
                          <p:cTn id="16" fill="hold">
                            <p:stCondLst>
                              <p:cond delay="1750"/>
                            </p:stCondLst>
                            <p:childTnLst>
                              <p:par>
                                <p:cTn id="17" presetID="22" presetClass="entr" presetSubtype="8" fill="hold" grpId="0" nodeType="afterEffect">
                                  <p:stCondLst>
                                    <p:cond delay="0"/>
                                  </p:stCondLst>
                                  <p:childTnLst>
                                    <p:set>
                                      <p:cBhvr>
                                        <p:cTn id="18" dur="1" fill="hold">
                                          <p:stCondLst>
                                            <p:cond delay="0"/>
                                          </p:stCondLst>
                                        </p:cTn>
                                        <p:tgtEl>
                                          <p:spTgt spid="2"/>
                                        </p:tgtEl>
                                        <p:attrNameLst>
                                          <p:attrName>style.visibility</p:attrName>
                                        </p:attrNameLst>
                                      </p:cBhvr>
                                      <p:to>
                                        <p:strVal val="visible"/>
                                      </p:to>
                                    </p:set>
                                    <p:animEffect transition="in" filter="wipe(left)">
                                      <p:cBhvr>
                                        <p:cTn id="19" dur="250"/>
                                        <p:tgtEl>
                                          <p:spTgt spid="2"/>
                                        </p:tgtEl>
                                      </p:cBhvr>
                                    </p:animEffect>
                                  </p:childTnLst>
                                </p:cTn>
                              </p:par>
                            </p:childTnLst>
                          </p:cTn>
                        </p:par>
                        <p:par>
                          <p:cTn id="20" fill="hold">
                            <p:stCondLst>
                              <p:cond delay="2000"/>
                            </p:stCondLst>
                            <p:childTnLst>
                              <p:par>
                                <p:cTn id="21" presetID="14" presetClass="entr" presetSubtype="10" fill="hold" grpId="0" nodeType="afterEffect">
                                  <p:stCondLst>
                                    <p:cond delay="0"/>
                                  </p:stCondLst>
                                  <p:childTnLst>
                                    <p:set>
                                      <p:cBhvr>
                                        <p:cTn id="22" dur="1" fill="hold">
                                          <p:stCondLst>
                                            <p:cond delay="0"/>
                                          </p:stCondLst>
                                        </p:cTn>
                                        <p:tgtEl>
                                          <p:spTgt spid="5"/>
                                        </p:tgtEl>
                                        <p:attrNameLst>
                                          <p:attrName>style.visibility</p:attrName>
                                        </p:attrNameLst>
                                      </p:cBhvr>
                                      <p:to>
                                        <p:strVal val="visible"/>
                                      </p:to>
                                    </p:set>
                                    <p:animEffect transition="in" filter="randombar(horizontal)">
                                      <p:cBhvr>
                                        <p:cTn id="23" dur="250"/>
                                        <p:tgtEl>
                                          <p:spTgt spid="5"/>
                                        </p:tgtEl>
                                      </p:cBhvr>
                                    </p:animEffect>
                                  </p:childTnLst>
                                </p:cTn>
                              </p:par>
                              <p:par>
                                <p:cTn id="24" presetID="22" presetClass="entr" presetSubtype="2" fill="hold" grpId="0" nodeType="withEffect">
                                  <p:stCondLst>
                                    <p:cond delay="0"/>
                                  </p:stCondLst>
                                  <p:childTnLst>
                                    <p:set>
                                      <p:cBhvr>
                                        <p:cTn id="25" dur="1" fill="hold">
                                          <p:stCondLst>
                                            <p:cond delay="0"/>
                                          </p:stCondLst>
                                        </p:cTn>
                                        <p:tgtEl>
                                          <p:spTgt spid="3"/>
                                        </p:tgtEl>
                                        <p:attrNameLst>
                                          <p:attrName>style.visibility</p:attrName>
                                        </p:attrNameLst>
                                      </p:cBhvr>
                                      <p:to>
                                        <p:strVal val="visible"/>
                                      </p:to>
                                    </p:set>
                                    <p:animEffect transition="in" filter="wipe(right)">
                                      <p:cBhvr>
                                        <p:cTn id="26" dur="250"/>
                                        <p:tgtEl>
                                          <p:spTgt spid="3"/>
                                        </p:tgtEl>
                                      </p:cBhvr>
                                    </p:animEffect>
                                  </p:childTnLst>
                                </p:cTn>
                              </p:par>
                            </p:childTnLst>
                          </p:cTn>
                        </p:par>
                        <p:par>
                          <p:cTn id="27" fill="hold">
                            <p:stCondLst>
                              <p:cond delay="2250"/>
                            </p:stCondLst>
                            <p:childTnLst>
                              <p:par>
                                <p:cTn id="28" presetID="18" presetClass="entr" presetSubtype="6" fill="hold" grpId="0" nodeType="after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strips(downRight)">
                                      <p:cBhvr>
                                        <p:cTn id="30" dur="5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2" grpId="0" animBg="1"/>
      <p:bldP spid="3" grpId="0" animBg="1"/>
      <p:bldP spid="4" grpId="0" animBg="1"/>
      <p:bldP spid="5" grpId="0" animBg="1"/>
      <p:bldP spid="6"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 name="矩形 3"/>
          <p:cNvSpPr/>
          <p:nvPr/>
        </p:nvSpPr>
        <p:spPr>
          <a:xfrm>
            <a:off x="0" y="843558"/>
            <a:ext cx="9144000" cy="3017966"/>
          </a:xfrm>
          <a:custGeom>
            <a:avLst/>
            <a:gdLst>
              <a:gd name="connsiteX0" fmla="*/ 0 w 5688632"/>
              <a:gd name="connsiteY0" fmla="*/ 0 h 2053062"/>
              <a:gd name="connsiteX1" fmla="*/ 5688632 w 5688632"/>
              <a:gd name="connsiteY1" fmla="*/ 0 h 2053062"/>
              <a:gd name="connsiteX2" fmla="*/ 5688632 w 5688632"/>
              <a:gd name="connsiteY2" fmla="*/ 2053062 h 2053062"/>
              <a:gd name="connsiteX3" fmla="*/ 0 w 5688632"/>
              <a:gd name="connsiteY3" fmla="*/ 2053062 h 2053062"/>
              <a:gd name="connsiteX4" fmla="*/ 0 w 5688632"/>
              <a:gd name="connsiteY4" fmla="*/ 0 h 2053062"/>
              <a:gd name="connsiteX0-1" fmla="*/ 433137 w 5688632"/>
              <a:gd name="connsiteY0-2" fmla="*/ 12032 h 2053062"/>
              <a:gd name="connsiteX1-3" fmla="*/ 5688632 w 5688632"/>
              <a:gd name="connsiteY1-4" fmla="*/ 0 h 2053062"/>
              <a:gd name="connsiteX2-5" fmla="*/ 5688632 w 5688632"/>
              <a:gd name="connsiteY2-6" fmla="*/ 2053062 h 2053062"/>
              <a:gd name="connsiteX3-7" fmla="*/ 0 w 5688632"/>
              <a:gd name="connsiteY3-8" fmla="*/ 2053062 h 2053062"/>
              <a:gd name="connsiteX4-9" fmla="*/ 433137 w 5688632"/>
              <a:gd name="connsiteY4-10" fmla="*/ 12032 h 2053062"/>
            </a:gdLst>
            <a:ahLst/>
            <a:cxnLst>
              <a:cxn ang="0">
                <a:pos x="connsiteX0-1" y="connsiteY0-2"/>
              </a:cxn>
              <a:cxn ang="0">
                <a:pos x="connsiteX1-3" y="connsiteY1-4"/>
              </a:cxn>
              <a:cxn ang="0">
                <a:pos x="connsiteX2-5" y="connsiteY2-6"/>
              </a:cxn>
              <a:cxn ang="0">
                <a:pos x="connsiteX3-7" y="connsiteY3-8"/>
              </a:cxn>
              <a:cxn ang="0">
                <a:pos x="connsiteX4-9" y="connsiteY4-10"/>
              </a:cxn>
            </a:cxnLst>
            <a:rect l="l" t="t" r="r" b="b"/>
            <a:pathLst>
              <a:path w="5688632" h="2053062">
                <a:moveTo>
                  <a:pt x="433137" y="12032"/>
                </a:moveTo>
                <a:lnTo>
                  <a:pt x="5688632" y="0"/>
                </a:lnTo>
                <a:lnTo>
                  <a:pt x="5688632" y="2053062"/>
                </a:lnTo>
                <a:lnTo>
                  <a:pt x="0" y="2053062"/>
                </a:lnTo>
                <a:lnTo>
                  <a:pt x="433137" y="12032"/>
                </a:lnTo>
                <a:close/>
              </a:path>
            </a:pathLst>
          </a:custGeom>
          <a:blipFill>
            <a:blip r:embed="rId2"/>
            <a:stretch>
              <a:fillRect/>
            </a:stretch>
          </a:blipFill>
          <a:ln w="25400" cap="flat" cmpd="sng" algn="ctr">
            <a:noFill/>
            <a:prstDash val="solid"/>
          </a:ln>
          <a:effectLst/>
        </p:spPr>
        <p:txBody>
          <a:bodyPr lIns="2380271" tIns="68763" rIns="105790" bIns="68763" anchor="ctr"/>
          <a:lstStyle/>
          <a:p>
            <a:pPr>
              <a:lnSpc>
                <a:spcPct val="150000"/>
              </a:lnSpc>
              <a:spcBef>
                <a:spcPts val="880"/>
              </a:spcBef>
              <a:spcAft>
                <a:spcPts val="880"/>
              </a:spcAft>
              <a:defRPr/>
            </a:pPr>
            <a:endParaRPr lang="zh-CN" altLang="en-US" sz="1400" dirty="0">
              <a:solidFill>
                <a:schemeClr val="tx1">
                  <a:lumMod val="50000"/>
                  <a:lumOff val="50000"/>
                </a:schemeClr>
              </a:solidFill>
              <a:latin typeface="微软雅黑" panose="020B0503020204020204" pitchFamily="34" charset="-122"/>
              <a:ea typeface="微软雅黑" panose="020B0503020204020204" pitchFamily="34" charset="-122"/>
            </a:endParaRPr>
          </a:p>
        </p:txBody>
      </p:sp>
      <p:grpSp>
        <p:nvGrpSpPr>
          <p:cNvPr id="47" name="组合 46"/>
          <p:cNvGrpSpPr/>
          <p:nvPr/>
        </p:nvGrpSpPr>
        <p:grpSpPr>
          <a:xfrm>
            <a:off x="755576" y="886699"/>
            <a:ext cx="1918998" cy="3635669"/>
            <a:chOff x="778084" y="1038958"/>
            <a:chExt cx="1850186" cy="4284384"/>
          </a:xfrm>
        </p:grpSpPr>
        <p:sp>
          <p:nvSpPr>
            <p:cNvPr id="48" name="圆角矩形 47"/>
            <p:cNvSpPr/>
            <p:nvPr/>
          </p:nvSpPr>
          <p:spPr>
            <a:xfrm>
              <a:off x="887052" y="1038958"/>
              <a:ext cx="1632254" cy="1502650"/>
            </a:xfrm>
            <a:prstGeom prst="roundRect">
              <a:avLst>
                <a:gd name="adj" fmla="val 9350"/>
              </a:avLst>
            </a:prstGeom>
            <a:solidFill>
              <a:srgbClr val="FACBD1"/>
            </a:solidFill>
            <a:ln w="25400" cap="flat" cmpd="sng" algn="ctr">
              <a:solidFill>
                <a:sysClr val="window" lastClr="FFFFFF"/>
              </a:solidFill>
              <a:prstDash val="solid"/>
            </a:ln>
            <a:effectLst>
              <a:outerShdw blurRad="1270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49" name="任意多边形 48"/>
            <p:cNvSpPr/>
            <p:nvPr/>
          </p:nvSpPr>
          <p:spPr>
            <a:xfrm>
              <a:off x="778084" y="1947913"/>
              <a:ext cx="1850186" cy="3375429"/>
            </a:xfrm>
            <a:custGeom>
              <a:avLst/>
              <a:gdLst>
                <a:gd name="connsiteX0" fmla="*/ 1 w 2466914"/>
                <a:gd name="connsiteY0" fmla="*/ 0 h 3944375"/>
                <a:gd name="connsiteX1" fmla="*/ 2466914 w 2466914"/>
                <a:gd name="connsiteY1" fmla="*/ 0 h 3944375"/>
                <a:gd name="connsiteX2" fmla="*/ 2466914 w 2466914"/>
                <a:gd name="connsiteY2" fmla="*/ 3515745 h 3944375"/>
                <a:gd name="connsiteX3" fmla="*/ 2466913 w 2466914"/>
                <a:gd name="connsiteY3" fmla="*/ 3515745 h 3944375"/>
                <a:gd name="connsiteX4" fmla="*/ 2466913 w 2466914"/>
                <a:gd name="connsiteY4" fmla="*/ 3757044 h 3944375"/>
                <a:gd name="connsiteX5" fmla="*/ 2279582 w 2466914"/>
                <a:gd name="connsiteY5" fmla="*/ 3944375 h 3944375"/>
                <a:gd name="connsiteX6" fmla="*/ 187331 w 2466914"/>
                <a:gd name="connsiteY6" fmla="*/ 3944375 h 3944375"/>
                <a:gd name="connsiteX7" fmla="*/ 0 w 2466914"/>
                <a:gd name="connsiteY7" fmla="*/ 3757044 h 3944375"/>
                <a:gd name="connsiteX8" fmla="*/ 0 w 2466914"/>
                <a:gd name="connsiteY8" fmla="*/ 2128171 h 3944375"/>
                <a:gd name="connsiteX9" fmla="*/ 1 w 2466914"/>
                <a:gd name="connsiteY9" fmla="*/ 2128161 h 39443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2466914" h="3944375">
                  <a:moveTo>
                    <a:pt x="1" y="0"/>
                  </a:moveTo>
                  <a:lnTo>
                    <a:pt x="2466914" y="0"/>
                  </a:lnTo>
                  <a:lnTo>
                    <a:pt x="2466914" y="3515745"/>
                  </a:lnTo>
                  <a:lnTo>
                    <a:pt x="2466913" y="3515745"/>
                  </a:lnTo>
                  <a:lnTo>
                    <a:pt x="2466913" y="3757044"/>
                  </a:lnTo>
                  <a:cubicBezTo>
                    <a:pt x="2466913" y="3860504"/>
                    <a:pt x="2383042" y="3944375"/>
                    <a:pt x="2279582" y="3944375"/>
                  </a:cubicBezTo>
                  <a:lnTo>
                    <a:pt x="187331" y="3944375"/>
                  </a:lnTo>
                  <a:cubicBezTo>
                    <a:pt x="83871" y="3944375"/>
                    <a:pt x="0" y="3860504"/>
                    <a:pt x="0" y="3757044"/>
                  </a:cubicBezTo>
                  <a:lnTo>
                    <a:pt x="0" y="2128171"/>
                  </a:lnTo>
                  <a:lnTo>
                    <a:pt x="1" y="2128161"/>
                  </a:lnTo>
                  <a:close/>
                </a:path>
              </a:pathLst>
            </a:custGeom>
            <a:solidFill>
              <a:sysClr val="window" lastClr="FFFFFF">
                <a:lumMod val="95000"/>
              </a:sysClr>
            </a:solidFill>
            <a:ln w="25400" cap="flat" cmpd="sng" algn="ctr">
              <a:solidFill>
                <a:srgbClr val="E88CA3"/>
              </a:solidFill>
              <a:prstDash val="solid"/>
            </a:ln>
            <a:effectLst>
              <a:outerShdw blurRad="1270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50" name="椭圆 49"/>
            <p:cNvSpPr/>
            <p:nvPr/>
          </p:nvSpPr>
          <p:spPr>
            <a:xfrm>
              <a:off x="1403141" y="1647875"/>
              <a:ext cx="600075" cy="600075"/>
            </a:xfrm>
            <a:prstGeom prst="ellipse">
              <a:avLst/>
            </a:prstGeom>
            <a:solidFill>
              <a:srgbClr val="FACBD1"/>
            </a:solidFill>
            <a:ln w="25400" cap="flat" cmpd="sng" algn="ctr">
              <a:noFill/>
              <a:prstDash val="solid"/>
            </a:ln>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dirty="0">
                <a:ln>
                  <a:noFill/>
                </a:ln>
                <a:solidFill>
                  <a:prstClr val="white"/>
                </a:solidFill>
                <a:effectLst/>
                <a:uLnTx/>
                <a:uFillTx/>
                <a:latin typeface="等线 Light" panose="02010600030101010101" pitchFamily="2" charset="-122"/>
                <a:ea typeface="PMingLiU" panose="02020500000000000000" pitchFamily="18" charset="-120"/>
              </a:endParaRPr>
            </a:p>
          </p:txBody>
        </p:sp>
        <p:sp>
          <p:nvSpPr>
            <p:cNvPr id="51" name="文本框 11"/>
            <p:cNvSpPr txBox="1"/>
            <p:nvPr/>
          </p:nvSpPr>
          <p:spPr>
            <a:xfrm>
              <a:off x="1304926" y="1222952"/>
              <a:ext cx="839367" cy="641613"/>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en-US" altLang="zh-HK"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rPr>
                <a:t>01</a:t>
              </a:r>
              <a:endParaRPr kumimoji="0" lang="zh-HK" altLang="en-US"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endParaRPr>
            </a:p>
          </p:txBody>
        </p:sp>
        <p:sp>
          <p:nvSpPr>
            <p:cNvPr id="52" name="文本框 64"/>
            <p:cNvSpPr txBox="1"/>
            <p:nvPr/>
          </p:nvSpPr>
          <p:spPr>
            <a:xfrm>
              <a:off x="1148007" y="2434566"/>
              <a:ext cx="1110344" cy="324599"/>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zh-CN" altLang="en-US" sz="2100" b="1" i="0" u="none" strike="noStrike" kern="0" cap="none" spc="0" normalizeH="0" baseline="0" noProof="0" dirty="0">
                  <a:ln>
                    <a:noFill/>
                  </a:ln>
                  <a:solidFill>
                    <a:srgbClr val="F2F2F2"/>
                  </a:solidFill>
                  <a:effectLst/>
                  <a:uLnTx/>
                  <a:uFillTx/>
                  <a:latin typeface="微软雅黑" panose="020B0503020204020204" charset="-122"/>
                  <a:ea typeface="微软雅黑" panose="020B0503020204020204" charset="-122"/>
                </a:rPr>
                <a:t>添加标题</a:t>
              </a:r>
            </a:p>
          </p:txBody>
        </p:sp>
        <p:sp>
          <p:nvSpPr>
            <p:cNvPr id="53" name="文本框 65"/>
            <p:cNvSpPr txBox="1"/>
            <p:nvPr/>
          </p:nvSpPr>
          <p:spPr>
            <a:xfrm>
              <a:off x="805182" y="2215489"/>
              <a:ext cx="1795994" cy="3073825"/>
            </a:xfrm>
            <a:prstGeom prst="rect">
              <a:avLst/>
            </a:prstGeom>
            <a:noFill/>
          </p:spPr>
          <p:txBody>
            <a:bodyPr wrap="square" lIns="68580" tIns="34290" rIns="68580" bIns="34290" rtlCol="0">
              <a:spAutoFit/>
            </a:bodyPr>
            <a:lstStyle/>
            <a:p>
              <a:pPr>
                <a:lnSpc>
                  <a:spcPct val="150000"/>
                </a:lnSpc>
              </a:pPr>
              <a:r>
                <a:rPr lang="zh-CN" altLang="en-US" sz="1100" dirty="0">
                  <a:solidFill>
                    <a:srgbClr val="000000"/>
                  </a:solidFill>
                </a:rPr>
                <a:t>非居民企业向其</a:t>
              </a:r>
              <a:r>
                <a:rPr lang="en-US" altLang="zh-CN" sz="1100" dirty="0">
                  <a:solidFill>
                    <a:srgbClr val="000000"/>
                  </a:solidFill>
                </a:rPr>
                <a:t>100%</a:t>
              </a:r>
              <a:r>
                <a:rPr lang="zh-CN" altLang="en-US" sz="1100" dirty="0">
                  <a:solidFill>
                    <a:srgbClr val="000000"/>
                  </a:solidFill>
                </a:rPr>
                <a:t>直接控股的另一非居民企业转让其拥有的居民企业股权，没有因此造成以后该项股权转让所得预提税负担变化，且转让方非居民企业向主管税务机关书面承诺在</a:t>
              </a:r>
              <a:r>
                <a:rPr lang="en-US" altLang="zh-CN" sz="1100" dirty="0">
                  <a:solidFill>
                    <a:srgbClr val="000000"/>
                  </a:solidFill>
                </a:rPr>
                <a:t>3</a:t>
              </a:r>
              <a:r>
                <a:rPr lang="zh-CN" altLang="en-US" sz="1100" dirty="0">
                  <a:solidFill>
                    <a:srgbClr val="000000"/>
                  </a:solidFill>
                </a:rPr>
                <a:t>年（含</a:t>
              </a:r>
              <a:r>
                <a:rPr lang="en-US" altLang="zh-CN" sz="1100" dirty="0">
                  <a:solidFill>
                    <a:srgbClr val="000000"/>
                  </a:solidFill>
                </a:rPr>
                <a:t>3</a:t>
              </a:r>
              <a:r>
                <a:rPr lang="zh-CN" altLang="en-US" sz="1100" dirty="0">
                  <a:solidFill>
                    <a:srgbClr val="000000"/>
                  </a:solidFill>
                </a:rPr>
                <a:t>年）内不转让其拥有受让方非居民企业的股权；</a:t>
              </a:r>
            </a:p>
          </p:txBody>
        </p:sp>
      </p:grpSp>
      <p:grpSp>
        <p:nvGrpSpPr>
          <p:cNvPr id="54" name="组合 53"/>
          <p:cNvGrpSpPr/>
          <p:nvPr/>
        </p:nvGrpSpPr>
        <p:grpSpPr>
          <a:xfrm>
            <a:off x="2843811" y="1039238"/>
            <a:ext cx="1742600" cy="3044680"/>
            <a:chOff x="2690633" y="1038958"/>
            <a:chExt cx="1850186" cy="2900945"/>
          </a:xfrm>
        </p:grpSpPr>
        <p:sp>
          <p:nvSpPr>
            <p:cNvPr id="55" name="圆角矩形 54"/>
            <p:cNvSpPr/>
            <p:nvPr/>
          </p:nvSpPr>
          <p:spPr>
            <a:xfrm>
              <a:off x="2799601" y="1038958"/>
              <a:ext cx="1632254" cy="1502651"/>
            </a:xfrm>
            <a:prstGeom prst="roundRect">
              <a:avLst>
                <a:gd name="adj" fmla="val 9350"/>
              </a:avLst>
            </a:prstGeom>
            <a:solidFill>
              <a:schemeClr val="tx2">
                <a:lumMod val="75000"/>
              </a:schemeClr>
            </a:solidFill>
            <a:ln w="25400" cap="flat" cmpd="sng" algn="ctr">
              <a:solidFill>
                <a:sysClr val="window" lastClr="FFFFFF"/>
              </a:solidFill>
              <a:prstDash val="solid"/>
            </a:ln>
            <a:effectLst>
              <a:outerShdw blurRad="1270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56" name="任意多边形 55"/>
            <p:cNvSpPr/>
            <p:nvPr/>
          </p:nvSpPr>
          <p:spPr>
            <a:xfrm>
              <a:off x="2690633" y="1947912"/>
              <a:ext cx="1850186" cy="1991991"/>
            </a:xfrm>
            <a:custGeom>
              <a:avLst/>
              <a:gdLst>
                <a:gd name="connsiteX0" fmla="*/ 1 w 2466914"/>
                <a:gd name="connsiteY0" fmla="*/ 0 h 3944375"/>
                <a:gd name="connsiteX1" fmla="*/ 2466914 w 2466914"/>
                <a:gd name="connsiteY1" fmla="*/ 0 h 3944375"/>
                <a:gd name="connsiteX2" fmla="*/ 2466914 w 2466914"/>
                <a:gd name="connsiteY2" fmla="*/ 3515745 h 3944375"/>
                <a:gd name="connsiteX3" fmla="*/ 2466913 w 2466914"/>
                <a:gd name="connsiteY3" fmla="*/ 3515745 h 3944375"/>
                <a:gd name="connsiteX4" fmla="*/ 2466913 w 2466914"/>
                <a:gd name="connsiteY4" fmla="*/ 3757044 h 3944375"/>
                <a:gd name="connsiteX5" fmla="*/ 2279582 w 2466914"/>
                <a:gd name="connsiteY5" fmla="*/ 3944375 h 3944375"/>
                <a:gd name="connsiteX6" fmla="*/ 187331 w 2466914"/>
                <a:gd name="connsiteY6" fmla="*/ 3944375 h 3944375"/>
                <a:gd name="connsiteX7" fmla="*/ 0 w 2466914"/>
                <a:gd name="connsiteY7" fmla="*/ 3757044 h 3944375"/>
                <a:gd name="connsiteX8" fmla="*/ 0 w 2466914"/>
                <a:gd name="connsiteY8" fmla="*/ 2128171 h 3944375"/>
                <a:gd name="connsiteX9" fmla="*/ 1 w 2466914"/>
                <a:gd name="connsiteY9" fmla="*/ 2128161 h 39443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2466914" h="3944375">
                  <a:moveTo>
                    <a:pt x="1" y="0"/>
                  </a:moveTo>
                  <a:lnTo>
                    <a:pt x="2466914" y="0"/>
                  </a:lnTo>
                  <a:lnTo>
                    <a:pt x="2466914" y="3515745"/>
                  </a:lnTo>
                  <a:lnTo>
                    <a:pt x="2466913" y="3515745"/>
                  </a:lnTo>
                  <a:lnTo>
                    <a:pt x="2466913" y="3757044"/>
                  </a:lnTo>
                  <a:cubicBezTo>
                    <a:pt x="2466913" y="3860504"/>
                    <a:pt x="2383042" y="3944375"/>
                    <a:pt x="2279582" y="3944375"/>
                  </a:cubicBezTo>
                  <a:lnTo>
                    <a:pt x="187331" y="3944375"/>
                  </a:lnTo>
                  <a:cubicBezTo>
                    <a:pt x="83871" y="3944375"/>
                    <a:pt x="0" y="3860504"/>
                    <a:pt x="0" y="3757044"/>
                  </a:cubicBezTo>
                  <a:lnTo>
                    <a:pt x="0" y="2128171"/>
                  </a:lnTo>
                  <a:lnTo>
                    <a:pt x="1" y="2128161"/>
                  </a:lnTo>
                  <a:close/>
                </a:path>
              </a:pathLst>
            </a:custGeom>
            <a:solidFill>
              <a:sysClr val="window" lastClr="FFFFFF">
                <a:lumMod val="95000"/>
              </a:sysClr>
            </a:solidFill>
            <a:ln w="25400" cap="flat" cmpd="sng" algn="ctr">
              <a:solidFill>
                <a:schemeClr val="tx2">
                  <a:lumMod val="75000"/>
                </a:schemeClr>
              </a:solidFill>
              <a:prstDash val="solid"/>
            </a:ln>
            <a:effectLst>
              <a:outerShdw blurRad="1016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57" name="椭圆 56"/>
            <p:cNvSpPr/>
            <p:nvPr/>
          </p:nvSpPr>
          <p:spPr>
            <a:xfrm>
              <a:off x="3315689" y="1647875"/>
              <a:ext cx="600075" cy="600075"/>
            </a:xfrm>
            <a:prstGeom prst="ellipse">
              <a:avLst/>
            </a:prstGeom>
            <a:solidFill>
              <a:schemeClr val="tx2">
                <a:lumMod val="75000"/>
              </a:schemeClr>
            </a:solidFill>
            <a:ln w="25400" cap="flat" cmpd="sng" algn="ctr">
              <a:noFill/>
              <a:prstDash val="solid"/>
            </a:ln>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dirty="0">
                <a:ln>
                  <a:noFill/>
                </a:ln>
                <a:solidFill>
                  <a:prstClr val="white"/>
                </a:solidFill>
                <a:effectLst/>
                <a:uLnTx/>
                <a:uFillTx/>
                <a:latin typeface="等线 Light" panose="02010600030101010101" pitchFamily="2" charset="-122"/>
                <a:ea typeface="PMingLiU" panose="02020500000000000000" pitchFamily="18" charset="-120"/>
              </a:endParaRPr>
            </a:p>
          </p:txBody>
        </p:sp>
        <p:sp>
          <p:nvSpPr>
            <p:cNvPr id="58" name="文本框 48"/>
            <p:cNvSpPr txBox="1"/>
            <p:nvPr/>
          </p:nvSpPr>
          <p:spPr>
            <a:xfrm>
              <a:off x="3168256" y="1335517"/>
              <a:ext cx="894944" cy="652474"/>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en-US" altLang="zh-HK" sz="40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rPr>
                <a:t>02</a:t>
              </a:r>
              <a:endParaRPr kumimoji="0" lang="zh-HK" altLang="en-US" sz="40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endParaRPr>
            </a:p>
          </p:txBody>
        </p:sp>
        <p:sp>
          <p:nvSpPr>
            <p:cNvPr id="59" name="文本框 66"/>
            <p:cNvSpPr txBox="1"/>
            <p:nvPr/>
          </p:nvSpPr>
          <p:spPr>
            <a:xfrm>
              <a:off x="3060555" y="2434566"/>
              <a:ext cx="1110344" cy="324599"/>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zh-CN" altLang="en-US" sz="2100" b="1" i="0" u="none" strike="noStrike" kern="0" cap="none" spc="0" normalizeH="0" baseline="0" noProof="0" dirty="0">
                  <a:ln>
                    <a:noFill/>
                  </a:ln>
                  <a:solidFill>
                    <a:srgbClr val="F2F2F2"/>
                  </a:solidFill>
                  <a:effectLst/>
                  <a:uLnTx/>
                  <a:uFillTx/>
                  <a:latin typeface="微软雅黑" panose="020B0503020204020204" charset="-122"/>
                  <a:ea typeface="微软雅黑" panose="020B0503020204020204" charset="-122"/>
                </a:rPr>
                <a:t>添加标题</a:t>
              </a:r>
            </a:p>
          </p:txBody>
        </p:sp>
        <p:sp>
          <p:nvSpPr>
            <p:cNvPr id="60" name="文本框 67"/>
            <p:cNvSpPr txBox="1"/>
            <p:nvPr/>
          </p:nvSpPr>
          <p:spPr>
            <a:xfrm>
              <a:off x="2802112" y="2208495"/>
              <a:ext cx="1661373" cy="1675267"/>
            </a:xfrm>
            <a:prstGeom prst="rect">
              <a:avLst/>
            </a:prstGeom>
            <a:noFill/>
          </p:spPr>
          <p:txBody>
            <a:bodyPr wrap="square" lIns="68580" tIns="34290" rIns="68580" bIns="34290" rtlCol="0">
              <a:spAutoFit/>
            </a:bodyPr>
            <a:lstStyle/>
            <a:p>
              <a:pPr>
                <a:lnSpc>
                  <a:spcPct val="150000"/>
                </a:lnSpc>
              </a:pPr>
              <a:r>
                <a:rPr lang="zh-CN" altLang="en-US" sz="1200" dirty="0">
                  <a:solidFill>
                    <a:srgbClr val="000000"/>
                  </a:solidFill>
                </a:rPr>
                <a:t>非居民企业向与其具有</a:t>
              </a:r>
              <a:r>
                <a:rPr lang="en-US" altLang="zh-CN" sz="1200" dirty="0">
                  <a:solidFill>
                    <a:srgbClr val="000000"/>
                  </a:solidFill>
                </a:rPr>
                <a:t>100%</a:t>
              </a:r>
              <a:r>
                <a:rPr lang="zh-CN" altLang="en-US" sz="1200" dirty="0">
                  <a:solidFill>
                    <a:srgbClr val="000000"/>
                  </a:solidFill>
                </a:rPr>
                <a:t>直接控股关系的居民企业转让其拥有的另一居民企业股权；</a:t>
              </a:r>
            </a:p>
          </p:txBody>
        </p:sp>
      </p:grpSp>
      <p:grpSp>
        <p:nvGrpSpPr>
          <p:cNvPr id="61" name="组合 60"/>
          <p:cNvGrpSpPr/>
          <p:nvPr/>
        </p:nvGrpSpPr>
        <p:grpSpPr>
          <a:xfrm>
            <a:off x="4810412" y="883103"/>
            <a:ext cx="1742600" cy="3488846"/>
            <a:chOff x="4603182" y="1038958"/>
            <a:chExt cx="1850186" cy="4111363"/>
          </a:xfrm>
        </p:grpSpPr>
        <p:sp>
          <p:nvSpPr>
            <p:cNvPr id="62" name="圆角矩形 61"/>
            <p:cNvSpPr/>
            <p:nvPr/>
          </p:nvSpPr>
          <p:spPr>
            <a:xfrm>
              <a:off x="4712149" y="1038958"/>
              <a:ext cx="1632254" cy="1502651"/>
            </a:xfrm>
            <a:prstGeom prst="roundRect">
              <a:avLst>
                <a:gd name="adj" fmla="val 9350"/>
              </a:avLst>
            </a:prstGeom>
            <a:solidFill>
              <a:srgbClr val="FACBD1"/>
            </a:solidFill>
            <a:ln w="25400" cap="flat" cmpd="sng" algn="ctr">
              <a:solidFill>
                <a:sysClr val="window" lastClr="FFFFFF"/>
              </a:solidFill>
              <a:prstDash val="solid"/>
            </a:ln>
            <a:effectLst>
              <a:outerShdw blurRad="1270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63" name="任意多边形 62"/>
            <p:cNvSpPr/>
            <p:nvPr/>
          </p:nvSpPr>
          <p:spPr>
            <a:xfrm>
              <a:off x="4603182" y="1947911"/>
              <a:ext cx="1850186" cy="3202410"/>
            </a:xfrm>
            <a:custGeom>
              <a:avLst/>
              <a:gdLst>
                <a:gd name="connsiteX0" fmla="*/ 1 w 2466914"/>
                <a:gd name="connsiteY0" fmla="*/ 0 h 3944375"/>
                <a:gd name="connsiteX1" fmla="*/ 2466914 w 2466914"/>
                <a:gd name="connsiteY1" fmla="*/ 0 h 3944375"/>
                <a:gd name="connsiteX2" fmla="*/ 2466914 w 2466914"/>
                <a:gd name="connsiteY2" fmla="*/ 3515745 h 3944375"/>
                <a:gd name="connsiteX3" fmla="*/ 2466913 w 2466914"/>
                <a:gd name="connsiteY3" fmla="*/ 3515745 h 3944375"/>
                <a:gd name="connsiteX4" fmla="*/ 2466913 w 2466914"/>
                <a:gd name="connsiteY4" fmla="*/ 3757044 h 3944375"/>
                <a:gd name="connsiteX5" fmla="*/ 2279582 w 2466914"/>
                <a:gd name="connsiteY5" fmla="*/ 3944375 h 3944375"/>
                <a:gd name="connsiteX6" fmla="*/ 187331 w 2466914"/>
                <a:gd name="connsiteY6" fmla="*/ 3944375 h 3944375"/>
                <a:gd name="connsiteX7" fmla="*/ 0 w 2466914"/>
                <a:gd name="connsiteY7" fmla="*/ 3757044 h 3944375"/>
                <a:gd name="connsiteX8" fmla="*/ 0 w 2466914"/>
                <a:gd name="connsiteY8" fmla="*/ 2128171 h 3944375"/>
                <a:gd name="connsiteX9" fmla="*/ 1 w 2466914"/>
                <a:gd name="connsiteY9" fmla="*/ 2128161 h 39443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2466914" h="3944375">
                  <a:moveTo>
                    <a:pt x="1" y="0"/>
                  </a:moveTo>
                  <a:lnTo>
                    <a:pt x="2466914" y="0"/>
                  </a:lnTo>
                  <a:lnTo>
                    <a:pt x="2466914" y="3515745"/>
                  </a:lnTo>
                  <a:lnTo>
                    <a:pt x="2466913" y="3515745"/>
                  </a:lnTo>
                  <a:lnTo>
                    <a:pt x="2466913" y="3757044"/>
                  </a:lnTo>
                  <a:cubicBezTo>
                    <a:pt x="2466913" y="3860504"/>
                    <a:pt x="2383042" y="3944375"/>
                    <a:pt x="2279582" y="3944375"/>
                  </a:cubicBezTo>
                  <a:lnTo>
                    <a:pt x="187331" y="3944375"/>
                  </a:lnTo>
                  <a:cubicBezTo>
                    <a:pt x="83871" y="3944375"/>
                    <a:pt x="0" y="3860504"/>
                    <a:pt x="0" y="3757044"/>
                  </a:cubicBezTo>
                  <a:lnTo>
                    <a:pt x="0" y="2128171"/>
                  </a:lnTo>
                  <a:lnTo>
                    <a:pt x="1" y="2128161"/>
                  </a:lnTo>
                  <a:close/>
                </a:path>
              </a:pathLst>
            </a:custGeom>
            <a:solidFill>
              <a:sysClr val="window" lastClr="FFFFFF">
                <a:lumMod val="95000"/>
              </a:sysClr>
            </a:solidFill>
            <a:ln w="25400" cap="flat" cmpd="sng" algn="ctr">
              <a:solidFill>
                <a:srgbClr val="FACBD1"/>
              </a:solidFill>
              <a:prstDash val="solid"/>
            </a:ln>
            <a:effectLst>
              <a:outerShdw blurRad="1016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64" name="椭圆 63"/>
            <p:cNvSpPr/>
            <p:nvPr/>
          </p:nvSpPr>
          <p:spPr>
            <a:xfrm>
              <a:off x="5228238" y="1647875"/>
              <a:ext cx="600075" cy="600075"/>
            </a:xfrm>
            <a:prstGeom prst="ellipse">
              <a:avLst/>
            </a:prstGeom>
            <a:solidFill>
              <a:srgbClr val="FACBD1"/>
            </a:solidFill>
            <a:ln w="25400" cap="flat" cmpd="sng" algn="ctr">
              <a:noFill/>
              <a:prstDash val="solid"/>
            </a:ln>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dirty="0">
                <a:ln>
                  <a:noFill/>
                </a:ln>
                <a:solidFill>
                  <a:prstClr val="white"/>
                </a:solidFill>
                <a:effectLst/>
                <a:uLnTx/>
                <a:uFillTx/>
                <a:latin typeface="等线 Light" panose="02010600030101010101" pitchFamily="2" charset="-122"/>
                <a:ea typeface="PMingLiU" panose="02020500000000000000" pitchFamily="18" charset="-120"/>
              </a:endParaRPr>
            </a:p>
          </p:txBody>
        </p:sp>
        <p:sp>
          <p:nvSpPr>
            <p:cNvPr id="65" name="文本框 54"/>
            <p:cNvSpPr txBox="1"/>
            <p:nvPr/>
          </p:nvSpPr>
          <p:spPr>
            <a:xfrm>
              <a:off x="5044295" y="1222952"/>
              <a:ext cx="978584" cy="641613"/>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en-US" altLang="zh-HK"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rPr>
                <a:t>03</a:t>
              </a:r>
              <a:endParaRPr kumimoji="0" lang="zh-HK" altLang="en-US"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endParaRPr>
            </a:p>
          </p:txBody>
        </p:sp>
        <p:sp>
          <p:nvSpPr>
            <p:cNvPr id="66" name="文本框 68"/>
            <p:cNvSpPr txBox="1"/>
            <p:nvPr/>
          </p:nvSpPr>
          <p:spPr>
            <a:xfrm>
              <a:off x="4973104" y="2434566"/>
              <a:ext cx="1110344" cy="324599"/>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zh-CN" altLang="en-US" sz="2100" b="1" i="0" u="none" strike="noStrike" kern="0" cap="none" spc="0" normalizeH="0" baseline="0" noProof="0" dirty="0">
                  <a:ln>
                    <a:noFill/>
                  </a:ln>
                  <a:solidFill>
                    <a:srgbClr val="F2F2F2"/>
                  </a:solidFill>
                  <a:effectLst/>
                  <a:uLnTx/>
                  <a:uFillTx/>
                  <a:latin typeface="微软雅黑" panose="020B0503020204020204" charset="-122"/>
                  <a:ea typeface="微软雅黑" panose="020B0503020204020204" charset="-122"/>
                </a:rPr>
                <a:t>添加标题</a:t>
              </a:r>
            </a:p>
          </p:txBody>
        </p:sp>
        <p:sp>
          <p:nvSpPr>
            <p:cNvPr id="67" name="文本框 69"/>
            <p:cNvSpPr txBox="1"/>
            <p:nvPr/>
          </p:nvSpPr>
          <p:spPr>
            <a:xfrm>
              <a:off x="4708810" y="2788385"/>
              <a:ext cx="1638928" cy="1348842"/>
            </a:xfrm>
            <a:prstGeom prst="rect">
              <a:avLst/>
            </a:prstGeom>
            <a:noFill/>
          </p:spPr>
          <p:txBody>
            <a:bodyPr wrap="square" lIns="68580" tIns="34290" rIns="68580" bIns="34290" rtlCol="0">
              <a:spAutoFit/>
            </a:bodyPr>
            <a:lstStyle/>
            <a:p>
              <a:pPr>
                <a:lnSpc>
                  <a:spcPct val="150000"/>
                </a:lnSpc>
                <a:spcBef>
                  <a:spcPts val="750"/>
                </a:spcBef>
              </a:pPr>
              <a:r>
                <a:rPr lang="zh-CN" altLang="en-US" sz="1200" dirty="0">
                  <a:latin typeface="+mn-ea"/>
                </a:rPr>
                <a:t>居民企业以其拥有的资产或股权向其</a:t>
              </a:r>
              <a:r>
                <a:rPr lang="en-US" altLang="zh-CN" sz="1200" dirty="0">
                  <a:latin typeface="+mn-ea"/>
                </a:rPr>
                <a:t>100%</a:t>
              </a:r>
              <a:r>
                <a:rPr lang="zh-CN" altLang="en-US" sz="1200" dirty="0">
                  <a:latin typeface="+mn-ea"/>
                </a:rPr>
                <a:t>直接控股的非居民企业进行投资；</a:t>
              </a:r>
            </a:p>
          </p:txBody>
        </p:sp>
      </p:grpSp>
      <p:grpSp>
        <p:nvGrpSpPr>
          <p:cNvPr id="68" name="组合 67"/>
          <p:cNvGrpSpPr/>
          <p:nvPr/>
        </p:nvGrpSpPr>
        <p:grpSpPr>
          <a:xfrm>
            <a:off x="6766059" y="1399822"/>
            <a:ext cx="1742600" cy="2461702"/>
            <a:chOff x="6515731" y="1038958"/>
            <a:chExt cx="1850186" cy="2900945"/>
          </a:xfrm>
        </p:grpSpPr>
        <p:sp>
          <p:nvSpPr>
            <p:cNvPr id="69" name="圆角矩形 68"/>
            <p:cNvSpPr/>
            <p:nvPr/>
          </p:nvSpPr>
          <p:spPr>
            <a:xfrm>
              <a:off x="6624698" y="1038958"/>
              <a:ext cx="1632254" cy="1502651"/>
            </a:xfrm>
            <a:prstGeom prst="roundRect">
              <a:avLst>
                <a:gd name="adj" fmla="val 9350"/>
              </a:avLst>
            </a:prstGeom>
            <a:solidFill>
              <a:schemeClr val="tx2">
                <a:lumMod val="75000"/>
              </a:schemeClr>
            </a:solidFill>
            <a:ln w="25400" cap="flat" cmpd="sng" algn="ctr">
              <a:solidFill>
                <a:sysClr val="window" lastClr="FFFFFF"/>
              </a:solidFill>
              <a:prstDash val="solid"/>
            </a:ln>
            <a:effectLst>
              <a:outerShdw blurRad="1270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70" name="任意多边形 69"/>
            <p:cNvSpPr/>
            <p:nvPr/>
          </p:nvSpPr>
          <p:spPr>
            <a:xfrm>
              <a:off x="6515731" y="1947912"/>
              <a:ext cx="1850186" cy="1991991"/>
            </a:xfrm>
            <a:custGeom>
              <a:avLst/>
              <a:gdLst>
                <a:gd name="connsiteX0" fmla="*/ 1 w 2466914"/>
                <a:gd name="connsiteY0" fmla="*/ 0 h 3944375"/>
                <a:gd name="connsiteX1" fmla="*/ 2466914 w 2466914"/>
                <a:gd name="connsiteY1" fmla="*/ 0 h 3944375"/>
                <a:gd name="connsiteX2" fmla="*/ 2466914 w 2466914"/>
                <a:gd name="connsiteY2" fmla="*/ 3515745 h 3944375"/>
                <a:gd name="connsiteX3" fmla="*/ 2466913 w 2466914"/>
                <a:gd name="connsiteY3" fmla="*/ 3515745 h 3944375"/>
                <a:gd name="connsiteX4" fmla="*/ 2466913 w 2466914"/>
                <a:gd name="connsiteY4" fmla="*/ 3757044 h 3944375"/>
                <a:gd name="connsiteX5" fmla="*/ 2279582 w 2466914"/>
                <a:gd name="connsiteY5" fmla="*/ 3944375 h 3944375"/>
                <a:gd name="connsiteX6" fmla="*/ 187331 w 2466914"/>
                <a:gd name="connsiteY6" fmla="*/ 3944375 h 3944375"/>
                <a:gd name="connsiteX7" fmla="*/ 0 w 2466914"/>
                <a:gd name="connsiteY7" fmla="*/ 3757044 h 3944375"/>
                <a:gd name="connsiteX8" fmla="*/ 0 w 2466914"/>
                <a:gd name="connsiteY8" fmla="*/ 2128171 h 3944375"/>
                <a:gd name="connsiteX9" fmla="*/ 1 w 2466914"/>
                <a:gd name="connsiteY9" fmla="*/ 2128161 h 39443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2466914" h="3944375">
                  <a:moveTo>
                    <a:pt x="1" y="0"/>
                  </a:moveTo>
                  <a:lnTo>
                    <a:pt x="2466914" y="0"/>
                  </a:lnTo>
                  <a:lnTo>
                    <a:pt x="2466914" y="3515745"/>
                  </a:lnTo>
                  <a:lnTo>
                    <a:pt x="2466913" y="3515745"/>
                  </a:lnTo>
                  <a:lnTo>
                    <a:pt x="2466913" y="3757044"/>
                  </a:lnTo>
                  <a:cubicBezTo>
                    <a:pt x="2466913" y="3860504"/>
                    <a:pt x="2383042" y="3944375"/>
                    <a:pt x="2279582" y="3944375"/>
                  </a:cubicBezTo>
                  <a:lnTo>
                    <a:pt x="187331" y="3944375"/>
                  </a:lnTo>
                  <a:cubicBezTo>
                    <a:pt x="83871" y="3944375"/>
                    <a:pt x="0" y="3860504"/>
                    <a:pt x="0" y="3757044"/>
                  </a:cubicBezTo>
                  <a:lnTo>
                    <a:pt x="0" y="2128171"/>
                  </a:lnTo>
                  <a:lnTo>
                    <a:pt x="1" y="2128161"/>
                  </a:lnTo>
                  <a:close/>
                </a:path>
              </a:pathLst>
            </a:custGeom>
            <a:solidFill>
              <a:sysClr val="window" lastClr="FFFFFF">
                <a:lumMod val="95000"/>
              </a:sysClr>
            </a:solidFill>
            <a:ln w="25400" cap="flat" cmpd="sng" algn="ctr">
              <a:solidFill>
                <a:schemeClr val="tx2">
                  <a:lumMod val="75000"/>
                </a:schemeClr>
              </a:solidFill>
              <a:prstDash val="solid"/>
            </a:ln>
            <a:effectLst>
              <a:outerShdw blurRad="101600" dist="38100" dir="8100000" algn="tr" rotWithShape="0">
                <a:prstClr val="black">
                  <a:alpha val="40000"/>
                </a:prstClr>
              </a:outerShdw>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a:ln>
                  <a:noFill/>
                </a:ln>
                <a:solidFill>
                  <a:prstClr val="white"/>
                </a:solidFill>
                <a:effectLst/>
                <a:uLnTx/>
                <a:uFillTx/>
                <a:latin typeface="Calibri" panose="020F0502020204030204"/>
                <a:ea typeface="PMingLiU" panose="02020500000000000000" pitchFamily="18" charset="-120"/>
              </a:endParaRPr>
            </a:p>
          </p:txBody>
        </p:sp>
        <p:sp>
          <p:nvSpPr>
            <p:cNvPr id="71" name="椭圆 70"/>
            <p:cNvSpPr/>
            <p:nvPr/>
          </p:nvSpPr>
          <p:spPr>
            <a:xfrm>
              <a:off x="7141313" y="1647875"/>
              <a:ext cx="600075" cy="600075"/>
            </a:xfrm>
            <a:prstGeom prst="ellipse">
              <a:avLst/>
            </a:prstGeom>
            <a:solidFill>
              <a:schemeClr val="tx2">
                <a:lumMod val="75000"/>
              </a:schemeClr>
            </a:solidFill>
            <a:ln w="25400" cap="flat" cmpd="sng" algn="ctr">
              <a:noFill/>
              <a:prstDash val="solid"/>
            </a:ln>
            <a:effectLst/>
          </p:spPr>
          <p:txBody>
            <a:bodyPr lIns="68580" tIns="34290" rIns="68580" bIns="34290" rtlCol="0" anchor="ctr"/>
            <a:lstStyle/>
            <a:p>
              <a:pPr marL="0" marR="0" lvl="0" indent="0" algn="ctr" defTabSz="1218565" eaLnBrk="1" fontAlgn="auto" latinLnBrk="0" hangingPunct="1">
                <a:lnSpc>
                  <a:spcPct val="100000"/>
                </a:lnSpc>
                <a:spcBef>
                  <a:spcPts val="0"/>
                </a:spcBef>
                <a:spcAft>
                  <a:spcPts val="0"/>
                </a:spcAft>
                <a:buClrTx/>
                <a:buSzTx/>
                <a:buFontTx/>
                <a:buNone/>
                <a:defRPr/>
              </a:pPr>
              <a:endParaRPr kumimoji="0" lang="zh-HK" altLang="en-US" sz="2400" b="0" i="0" u="none" strike="noStrike" kern="0" cap="none" spc="0" normalizeH="0" baseline="0" noProof="0" dirty="0">
                <a:ln>
                  <a:noFill/>
                </a:ln>
                <a:solidFill>
                  <a:prstClr val="white"/>
                </a:solidFill>
                <a:effectLst/>
                <a:uLnTx/>
                <a:uFillTx/>
                <a:latin typeface="等线 Light" panose="02010600030101010101" pitchFamily="2" charset="-122"/>
                <a:ea typeface="PMingLiU" panose="02020500000000000000" pitchFamily="18" charset="-120"/>
              </a:endParaRPr>
            </a:p>
          </p:txBody>
        </p:sp>
        <p:sp>
          <p:nvSpPr>
            <p:cNvPr id="72" name="文本框 60"/>
            <p:cNvSpPr txBox="1"/>
            <p:nvPr/>
          </p:nvSpPr>
          <p:spPr>
            <a:xfrm>
              <a:off x="6885652" y="1171044"/>
              <a:ext cx="1096360" cy="879531"/>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en-US" altLang="zh-HK"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rPr>
                <a:t>04</a:t>
              </a:r>
              <a:endParaRPr kumimoji="0" lang="zh-HK" altLang="en-US" sz="4400" b="0" i="0" u="none" strike="noStrike" kern="0" cap="none" spc="0" normalizeH="0" baseline="0" noProof="0" dirty="0">
                <a:ln>
                  <a:noFill/>
                </a:ln>
                <a:solidFill>
                  <a:prstClr val="white"/>
                </a:solidFill>
                <a:effectLst/>
                <a:uLnTx/>
                <a:uFillTx/>
                <a:latin typeface="等线 Light" panose="02010600030101010101" pitchFamily="2" charset="-122"/>
                <a:ea typeface="张海山锐谐体2.0-授权联系：Samtype@QQ.com" panose="02000000000000000000" pitchFamily="2" charset="-122"/>
              </a:endParaRPr>
            </a:p>
          </p:txBody>
        </p:sp>
        <p:sp>
          <p:nvSpPr>
            <p:cNvPr id="73" name="文本框 70"/>
            <p:cNvSpPr txBox="1"/>
            <p:nvPr/>
          </p:nvSpPr>
          <p:spPr>
            <a:xfrm>
              <a:off x="6885653" y="2434566"/>
              <a:ext cx="1110344" cy="324599"/>
            </a:xfrm>
            <a:prstGeom prst="rect">
              <a:avLst/>
            </a:prstGeom>
            <a:noFill/>
          </p:spPr>
          <p:txBody>
            <a:bodyPr wrap="square" lIns="68580" tIns="34290" rIns="68580" bIns="34290" rtlCol="0">
              <a:spAutoFit/>
            </a:bodyPr>
            <a:lstStyle/>
            <a:p>
              <a:pPr marL="0" marR="0" lvl="0" indent="0" algn="ctr" defTabSz="1218565" eaLnBrk="1" fontAlgn="auto" latinLnBrk="0" hangingPunct="1">
                <a:lnSpc>
                  <a:spcPct val="100000"/>
                </a:lnSpc>
                <a:spcBef>
                  <a:spcPts val="0"/>
                </a:spcBef>
                <a:spcAft>
                  <a:spcPts val="0"/>
                </a:spcAft>
                <a:buClrTx/>
                <a:buSzTx/>
                <a:buFontTx/>
                <a:buNone/>
                <a:defRPr/>
              </a:pPr>
              <a:r>
                <a:rPr kumimoji="0" lang="zh-CN" altLang="en-US" sz="2100" b="1" i="0" u="none" strike="noStrike" kern="0" cap="none" spc="0" normalizeH="0" baseline="0" noProof="0" dirty="0">
                  <a:ln>
                    <a:noFill/>
                  </a:ln>
                  <a:solidFill>
                    <a:srgbClr val="F2F2F2"/>
                  </a:solidFill>
                  <a:effectLst/>
                  <a:uLnTx/>
                  <a:uFillTx/>
                  <a:latin typeface="微软雅黑" panose="020B0503020204020204" charset="-122"/>
                  <a:ea typeface="微软雅黑" panose="020B0503020204020204" charset="-122"/>
                </a:rPr>
                <a:t>添加标题</a:t>
              </a:r>
            </a:p>
          </p:txBody>
        </p:sp>
        <p:sp>
          <p:nvSpPr>
            <p:cNvPr id="74" name="文本框 71"/>
            <p:cNvSpPr txBox="1"/>
            <p:nvPr/>
          </p:nvSpPr>
          <p:spPr>
            <a:xfrm>
              <a:off x="6625223" y="2502688"/>
              <a:ext cx="1632253" cy="695994"/>
            </a:xfrm>
            <a:prstGeom prst="rect">
              <a:avLst/>
            </a:prstGeom>
            <a:noFill/>
          </p:spPr>
          <p:txBody>
            <a:bodyPr wrap="square" lIns="68580" tIns="34290" rIns="68580" bIns="34290" rtlCol="0">
              <a:spAutoFit/>
            </a:bodyPr>
            <a:lstStyle/>
            <a:p>
              <a:pPr>
                <a:lnSpc>
                  <a:spcPct val="150000"/>
                </a:lnSpc>
                <a:spcBef>
                  <a:spcPts val="750"/>
                </a:spcBef>
              </a:pPr>
              <a:r>
                <a:rPr lang="zh-CN" altLang="en-US" sz="1200" dirty="0">
                  <a:latin typeface="+mn-ea"/>
                </a:rPr>
                <a:t>财政部、国家税务总局核准的其他情形。</a:t>
              </a:r>
            </a:p>
          </p:txBody>
        </p:sp>
      </p:grpSp>
    </p:spTree>
    <p:extLst>
      <p:ext uri="{BB962C8B-B14F-4D97-AF65-F5344CB8AC3E}">
        <p14:creationId xmlns:p14="http://schemas.microsoft.com/office/powerpoint/2010/main" val="1732866879"/>
      </p:ext>
    </p:extLst>
  </p:cSld>
  <p:clrMapOvr>
    <a:masterClrMapping/>
  </p:clrMapOvr>
  <p:transition spd="slow" advTm="0">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76"/>
                                        </p:tgtEl>
                                        <p:attrNameLst>
                                          <p:attrName>style.visibility</p:attrName>
                                        </p:attrNameLst>
                                      </p:cBhvr>
                                      <p:to>
                                        <p:strVal val="visible"/>
                                      </p:to>
                                    </p:set>
                                    <p:animEffect transition="in" filter="wipe(left)">
                                      <p:cBhvr>
                                        <p:cTn id="7" dur="1000"/>
                                        <p:tgtEl>
                                          <p:spTgt spid="76"/>
                                        </p:tgtEl>
                                      </p:cBhvr>
                                    </p:animEffect>
                                  </p:childTnLst>
                                </p:cTn>
                              </p:par>
                              <p:par>
                                <p:cTn id="8" presetID="2" presetClass="entr" presetSubtype="4" fill="hold" nodeType="withEffect">
                                  <p:stCondLst>
                                    <p:cond delay="0"/>
                                  </p:stCondLst>
                                  <p:childTnLst>
                                    <p:set>
                                      <p:cBhvr>
                                        <p:cTn id="9" dur="1" fill="hold">
                                          <p:stCondLst>
                                            <p:cond delay="0"/>
                                          </p:stCondLst>
                                        </p:cTn>
                                        <p:tgtEl>
                                          <p:spTgt spid="47"/>
                                        </p:tgtEl>
                                        <p:attrNameLst>
                                          <p:attrName>style.visibility</p:attrName>
                                        </p:attrNameLst>
                                      </p:cBhvr>
                                      <p:to>
                                        <p:strVal val="visible"/>
                                      </p:to>
                                    </p:set>
                                    <p:anim calcmode="lin" valueType="num">
                                      <p:cBhvr additive="base">
                                        <p:cTn id="10" dur="1500" fill="hold"/>
                                        <p:tgtEl>
                                          <p:spTgt spid="47"/>
                                        </p:tgtEl>
                                        <p:attrNameLst>
                                          <p:attrName>ppt_x</p:attrName>
                                        </p:attrNameLst>
                                      </p:cBhvr>
                                      <p:tavLst>
                                        <p:tav tm="0">
                                          <p:val>
                                            <p:strVal val="#ppt_x"/>
                                          </p:val>
                                        </p:tav>
                                        <p:tav tm="100000">
                                          <p:val>
                                            <p:strVal val="#ppt_x"/>
                                          </p:val>
                                        </p:tav>
                                      </p:tavLst>
                                    </p:anim>
                                    <p:anim calcmode="lin" valueType="num">
                                      <p:cBhvr additive="base">
                                        <p:cTn id="11" dur="1500" fill="hold"/>
                                        <p:tgtEl>
                                          <p:spTgt spid="47"/>
                                        </p:tgtEl>
                                        <p:attrNameLst>
                                          <p:attrName>ppt_y</p:attrName>
                                        </p:attrNameLst>
                                      </p:cBhvr>
                                      <p:tavLst>
                                        <p:tav tm="0">
                                          <p:val>
                                            <p:strVal val="1+#ppt_h/2"/>
                                          </p:val>
                                        </p:tav>
                                        <p:tav tm="100000">
                                          <p:val>
                                            <p:strVal val="#ppt_y"/>
                                          </p:val>
                                        </p:tav>
                                      </p:tavLst>
                                    </p:anim>
                                  </p:childTnLst>
                                </p:cTn>
                              </p:par>
                            </p:childTnLst>
                          </p:cTn>
                        </p:par>
                        <p:par>
                          <p:cTn id="12" fill="hold">
                            <p:stCondLst>
                              <p:cond delay="1500"/>
                            </p:stCondLst>
                            <p:childTnLst>
                              <p:par>
                                <p:cTn id="13" presetID="2" presetClass="entr" presetSubtype="4" fill="hold" nodeType="afterEffect">
                                  <p:stCondLst>
                                    <p:cond delay="18000"/>
                                  </p:stCondLst>
                                  <p:childTnLst>
                                    <p:set>
                                      <p:cBhvr>
                                        <p:cTn id="14" dur="1" fill="hold">
                                          <p:stCondLst>
                                            <p:cond delay="0"/>
                                          </p:stCondLst>
                                        </p:cTn>
                                        <p:tgtEl>
                                          <p:spTgt spid="54"/>
                                        </p:tgtEl>
                                        <p:attrNameLst>
                                          <p:attrName>style.visibility</p:attrName>
                                        </p:attrNameLst>
                                      </p:cBhvr>
                                      <p:to>
                                        <p:strVal val="visible"/>
                                      </p:to>
                                    </p:set>
                                    <p:anim calcmode="lin" valueType="num">
                                      <p:cBhvr additive="base">
                                        <p:cTn id="15" dur="2000" fill="hold"/>
                                        <p:tgtEl>
                                          <p:spTgt spid="54"/>
                                        </p:tgtEl>
                                        <p:attrNameLst>
                                          <p:attrName>ppt_x</p:attrName>
                                        </p:attrNameLst>
                                      </p:cBhvr>
                                      <p:tavLst>
                                        <p:tav tm="0">
                                          <p:val>
                                            <p:strVal val="#ppt_x"/>
                                          </p:val>
                                        </p:tav>
                                        <p:tav tm="100000">
                                          <p:val>
                                            <p:strVal val="#ppt_x"/>
                                          </p:val>
                                        </p:tav>
                                      </p:tavLst>
                                    </p:anim>
                                    <p:anim calcmode="lin" valueType="num">
                                      <p:cBhvr additive="base">
                                        <p:cTn id="16" dur="2000" fill="hold"/>
                                        <p:tgtEl>
                                          <p:spTgt spid="54"/>
                                        </p:tgtEl>
                                        <p:attrNameLst>
                                          <p:attrName>ppt_y</p:attrName>
                                        </p:attrNameLst>
                                      </p:cBhvr>
                                      <p:tavLst>
                                        <p:tav tm="0">
                                          <p:val>
                                            <p:strVal val="1+#ppt_h/2"/>
                                          </p:val>
                                        </p:tav>
                                        <p:tav tm="100000">
                                          <p:val>
                                            <p:strVal val="#ppt_y"/>
                                          </p:val>
                                        </p:tav>
                                      </p:tavLst>
                                    </p:anim>
                                  </p:childTnLst>
                                </p:cTn>
                              </p:par>
                            </p:childTnLst>
                          </p:cTn>
                        </p:par>
                        <p:par>
                          <p:cTn id="17" fill="hold">
                            <p:stCondLst>
                              <p:cond delay="21500"/>
                            </p:stCondLst>
                            <p:childTnLst>
                              <p:par>
                                <p:cTn id="18" presetID="2" presetClass="entr" presetSubtype="4" fill="hold" nodeType="afterEffect">
                                  <p:stCondLst>
                                    <p:cond delay="6000"/>
                                  </p:stCondLst>
                                  <p:childTnLst>
                                    <p:set>
                                      <p:cBhvr>
                                        <p:cTn id="19" dur="1" fill="hold">
                                          <p:stCondLst>
                                            <p:cond delay="0"/>
                                          </p:stCondLst>
                                        </p:cTn>
                                        <p:tgtEl>
                                          <p:spTgt spid="61"/>
                                        </p:tgtEl>
                                        <p:attrNameLst>
                                          <p:attrName>style.visibility</p:attrName>
                                        </p:attrNameLst>
                                      </p:cBhvr>
                                      <p:to>
                                        <p:strVal val="visible"/>
                                      </p:to>
                                    </p:set>
                                    <p:anim calcmode="lin" valueType="num">
                                      <p:cBhvr additive="base">
                                        <p:cTn id="20" dur="3000" fill="hold"/>
                                        <p:tgtEl>
                                          <p:spTgt spid="61"/>
                                        </p:tgtEl>
                                        <p:attrNameLst>
                                          <p:attrName>ppt_x</p:attrName>
                                        </p:attrNameLst>
                                      </p:cBhvr>
                                      <p:tavLst>
                                        <p:tav tm="0">
                                          <p:val>
                                            <p:strVal val="#ppt_x"/>
                                          </p:val>
                                        </p:tav>
                                        <p:tav tm="100000">
                                          <p:val>
                                            <p:strVal val="#ppt_x"/>
                                          </p:val>
                                        </p:tav>
                                      </p:tavLst>
                                    </p:anim>
                                    <p:anim calcmode="lin" valueType="num">
                                      <p:cBhvr additive="base">
                                        <p:cTn id="21" dur="3000" fill="hold"/>
                                        <p:tgtEl>
                                          <p:spTgt spid="61"/>
                                        </p:tgtEl>
                                        <p:attrNameLst>
                                          <p:attrName>ppt_y</p:attrName>
                                        </p:attrNameLst>
                                      </p:cBhvr>
                                      <p:tavLst>
                                        <p:tav tm="0">
                                          <p:val>
                                            <p:strVal val="1+#ppt_h/2"/>
                                          </p:val>
                                        </p:tav>
                                        <p:tav tm="100000">
                                          <p:val>
                                            <p:strVal val="#ppt_y"/>
                                          </p:val>
                                        </p:tav>
                                      </p:tavLst>
                                    </p:anim>
                                  </p:childTnLst>
                                </p:cTn>
                              </p:par>
                            </p:childTnLst>
                          </p:cTn>
                        </p:par>
                        <p:par>
                          <p:cTn id="22" fill="hold">
                            <p:stCondLst>
                              <p:cond delay="30500"/>
                            </p:stCondLst>
                            <p:childTnLst>
                              <p:par>
                                <p:cTn id="23" presetID="2" presetClass="entr" presetSubtype="4" fill="hold" nodeType="afterEffect">
                                  <p:stCondLst>
                                    <p:cond delay="4000"/>
                                  </p:stCondLst>
                                  <p:childTnLst>
                                    <p:set>
                                      <p:cBhvr>
                                        <p:cTn id="24" dur="1" fill="hold">
                                          <p:stCondLst>
                                            <p:cond delay="0"/>
                                          </p:stCondLst>
                                        </p:cTn>
                                        <p:tgtEl>
                                          <p:spTgt spid="68"/>
                                        </p:tgtEl>
                                        <p:attrNameLst>
                                          <p:attrName>style.visibility</p:attrName>
                                        </p:attrNameLst>
                                      </p:cBhvr>
                                      <p:to>
                                        <p:strVal val="visible"/>
                                      </p:to>
                                    </p:set>
                                    <p:anim calcmode="lin" valueType="num">
                                      <p:cBhvr additive="base">
                                        <p:cTn id="25" dur="1500" fill="hold"/>
                                        <p:tgtEl>
                                          <p:spTgt spid="68"/>
                                        </p:tgtEl>
                                        <p:attrNameLst>
                                          <p:attrName>ppt_x</p:attrName>
                                        </p:attrNameLst>
                                      </p:cBhvr>
                                      <p:tavLst>
                                        <p:tav tm="0">
                                          <p:val>
                                            <p:strVal val="#ppt_x"/>
                                          </p:val>
                                        </p:tav>
                                        <p:tav tm="100000">
                                          <p:val>
                                            <p:strVal val="#ppt_x"/>
                                          </p:val>
                                        </p:tav>
                                      </p:tavLst>
                                    </p:anim>
                                    <p:anim calcmode="lin" valueType="num">
                                      <p:cBhvr additive="base">
                                        <p:cTn id="26" dur="1500" fill="hold"/>
                                        <p:tgtEl>
                                          <p:spTgt spid="6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6"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圆角矩形 11"/>
          <p:cNvSpPr/>
          <p:nvPr/>
        </p:nvSpPr>
        <p:spPr>
          <a:xfrm>
            <a:off x="1907704" y="1055616"/>
            <a:ext cx="6624736" cy="416446"/>
          </a:xfrm>
          <a:prstGeom prst="round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7" name="组合 6"/>
          <p:cNvGrpSpPr/>
          <p:nvPr/>
        </p:nvGrpSpPr>
        <p:grpSpPr>
          <a:xfrm>
            <a:off x="1907704" y="1055616"/>
            <a:ext cx="6696744" cy="683631"/>
            <a:chOff x="469900" y="636294"/>
            <a:chExt cx="6768752" cy="882942"/>
          </a:xfrm>
        </p:grpSpPr>
        <p:sp>
          <p:nvSpPr>
            <p:cNvPr id="8" name="TextBox 6"/>
            <p:cNvSpPr txBox="1"/>
            <p:nvPr/>
          </p:nvSpPr>
          <p:spPr>
            <a:xfrm>
              <a:off x="469900" y="636294"/>
              <a:ext cx="6768752" cy="369332"/>
            </a:xfrm>
            <a:prstGeom prst="rect">
              <a:avLst/>
            </a:prstGeom>
            <a:noFill/>
          </p:spPr>
          <p:txBody>
            <a:bodyPr wrap="square" rtlCol="0">
              <a:spAutoFit/>
            </a:bodyPr>
            <a:lstStyle/>
            <a:p>
              <a:r>
                <a:rPr lang="zh-CN" altLang="en-US" dirty="0" smtClean="0">
                  <a:solidFill>
                    <a:schemeClr val="bg1"/>
                  </a:solidFill>
                  <a:latin typeface="微软雅黑" panose="020B0503020204020204" pitchFamily="34" charset="-122"/>
                  <a:ea typeface="微软雅黑" panose="020B0503020204020204" pitchFamily="34" charset="-122"/>
                </a:rPr>
                <a:t>四、境内</a:t>
              </a:r>
              <a:r>
                <a:rPr lang="zh-CN" altLang="en-US" dirty="0">
                  <a:solidFill>
                    <a:schemeClr val="bg1"/>
                  </a:solidFill>
                  <a:latin typeface="微软雅黑" panose="020B0503020204020204" pitchFamily="34" charset="-122"/>
                  <a:ea typeface="微软雅黑" panose="020B0503020204020204" pitchFamily="34" charset="-122"/>
                </a:rPr>
                <a:t>与境外之间（包括港澳台地区</a:t>
              </a:r>
              <a:r>
                <a:rPr lang="zh-CN" altLang="en-US" dirty="0" smtClean="0">
                  <a:solidFill>
                    <a:schemeClr val="bg1"/>
                  </a:solidFill>
                  <a:latin typeface="微软雅黑" panose="020B0503020204020204" pitchFamily="34" charset="-122"/>
                  <a:ea typeface="微软雅黑" panose="020B0503020204020204" pitchFamily="34" charset="-122"/>
                </a:rPr>
                <a:t>）的</a:t>
              </a:r>
              <a:r>
                <a:rPr lang="zh-CN" altLang="en-US" dirty="0">
                  <a:solidFill>
                    <a:schemeClr val="bg1"/>
                  </a:solidFill>
                  <a:latin typeface="微软雅黑" panose="020B0503020204020204" pitchFamily="34" charset="-122"/>
                  <a:ea typeface="微软雅黑" panose="020B0503020204020204" pitchFamily="34" charset="-122"/>
                </a:rPr>
                <a:t>股权和资产收购交易</a:t>
              </a:r>
              <a:endParaRPr lang="zh-CN" altLang="en-US" dirty="0" smtClean="0">
                <a:solidFill>
                  <a:schemeClr val="bg1"/>
                </a:solidFill>
                <a:latin typeface="微软雅黑" panose="020B0503020204020204" pitchFamily="34" charset="-122"/>
                <a:ea typeface="微软雅黑" panose="020B0503020204020204" pitchFamily="34" charset="-122"/>
              </a:endParaRPr>
            </a:p>
          </p:txBody>
        </p:sp>
        <p:cxnSp>
          <p:nvCxnSpPr>
            <p:cNvPr id="9" name="直接连接符 8"/>
            <p:cNvCxnSpPr/>
            <p:nvPr/>
          </p:nvCxnSpPr>
          <p:spPr>
            <a:xfrm>
              <a:off x="469900" y="1519236"/>
              <a:ext cx="3299884" cy="0"/>
            </a:xfrm>
            <a:prstGeom prst="line">
              <a:avLst/>
            </a:prstGeom>
            <a:noFill/>
            <a:ln>
              <a:solidFill>
                <a:schemeClr val="tx2">
                  <a:lumMod val="40000"/>
                  <a:lumOff val="60000"/>
                </a:schemeClr>
              </a:solidFill>
              <a:prstDash val="sysDot"/>
            </a:ln>
          </p:spPr>
          <p:style>
            <a:lnRef idx="2">
              <a:schemeClr val="accent1">
                <a:shade val="50000"/>
              </a:schemeClr>
            </a:lnRef>
            <a:fillRef idx="1">
              <a:schemeClr val="accent1"/>
            </a:fillRef>
            <a:effectRef idx="0">
              <a:schemeClr val="accent1"/>
            </a:effectRef>
            <a:fontRef idx="minor">
              <a:schemeClr val="lt1"/>
            </a:fontRef>
          </p:style>
        </p:cxnSp>
      </p:grpSp>
      <p:sp>
        <p:nvSpPr>
          <p:cNvPr id="10" name="矩形 9"/>
          <p:cNvSpPr/>
          <p:nvPr/>
        </p:nvSpPr>
        <p:spPr>
          <a:xfrm>
            <a:off x="2393225" y="3507854"/>
            <a:ext cx="4201050" cy="923330"/>
          </a:xfrm>
          <a:prstGeom prst="rect">
            <a:avLst/>
          </a:prstGeom>
        </p:spPr>
        <p:txBody>
          <a:bodyPr wrap="square">
            <a:spAutoFit/>
          </a:bodyPr>
          <a:lstStyle/>
          <a:p>
            <a:pPr>
              <a:lnSpc>
                <a:spcPct val="150000"/>
              </a:lnSpc>
            </a:pPr>
            <a:r>
              <a:rPr lang="zh-CN" altLang="zh-CN" sz="1200" dirty="0">
                <a:latin typeface="+mn-ea"/>
              </a:rPr>
              <a:t>注意涉及境外的股权转让还有以下这份文件：</a:t>
            </a:r>
          </a:p>
          <a:p>
            <a:pPr>
              <a:lnSpc>
                <a:spcPct val="150000"/>
              </a:lnSpc>
            </a:pPr>
            <a:r>
              <a:rPr lang="zh-CN" altLang="zh-CN" sz="1200" dirty="0">
                <a:latin typeface="+mn-ea"/>
              </a:rPr>
              <a:t>《国家税务总局关于非居民企业股权转让适用特殊性税务处理有关问题的公告》（国家税务总局公告</a:t>
            </a:r>
            <a:r>
              <a:rPr lang="en-US" altLang="zh-CN" sz="1200" dirty="0">
                <a:latin typeface="+mn-ea"/>
              </a:rPr>
              <a:t>2013</a:t>
            </a:r>
            <a:r>
              <a:rPr lang="zh-CN" altLang="zh-CN" sz="1200" dirty="0">
                <a:latin typeface="+mn-ea"/>
              </a:rPr>
              <a:t>年第</a:t>
            </a:r>
            <a:r>
              <a:rPr lang="en-US" altLang="zh-CN" sz="1200" dirty="0">
                <a:latin typeface="+mn-ea"/>
              </a:rPr>
              <a:t>72</a:t>
            </a:r>
            <a:r>
              <a:rPr lang="zh-CN" altLang="zh-CN" sz="1200" dirty="0">
                <a:latin typeface="+mn-ea"/>
              </a:rPr>
              <a:t>号）</a:t>
            </a:r>
            <a:endParaRPr lang="zh-CN" altLang="en-US" sz="1200" dirty="0">
              <a:latin typeface="+mn-ea"/>
            </a:endParaRPr>
          </a:p>
        </p:txBody>
      </p:sp>
      <p:sp>
        <p:nvSpPr>
          <p:cNvPr id="22" name="矩形 3"/>
          <p:cNvSpPr/>
          <p:nvPr/>
        </p:nvSpPr>
        <p:spPr>
          <a:xfrm>
            <a:off x="107504" y="1923678"/>
            <a:ext cx="9036496" cy="1584176"/>
          </a:xfrm>
          <a:custGeom>
            <a:avLst/>
            <a:gdLst>
              <a:gd name="connsiteX0" fmla="*/ 0 w 5688632"/>
              <a:gd name="connsiteY0" fmla="*/ 0 h 2053062"/>
              <a:gd name="connsiteX1" fmla="*/ 5688632 w 5688632"/>
              <a:gd name="connsiteY1" fmla="*/ 0 h 2053062"/>
              <a:gd name="connsiteX2" fmla="*/ 5688632 w 5688632"/>
              <a:gd name="connsiteY2" fmla="*/ 2053062 h 2053062"/>
              <a:gd name="connsiteX3" fmla="*/ 0 w 5688632"/>
              <a:gd name="connsiteY3" fmla="*/ 2053062 h 2053062"/>
              <a:gd name="connsiteX4" fmla="*/ 0 w 5688632"/>
              <a:gd name="connsiteY4" fmla="*/ 0 h 2053062"/>
              <a:gd name="connsiteX0-1" fmla="*/ 433137 w 5688632"/>
              <a:gd name="connsiteY0-2" fmla="*/ 12032 h 2053062"/>
              <a:gd name="connsiteX1-3" fmla="*/ 5688632 w 5688632"/>
              <a:gd name="connsiteY1-4" fmla="*/ 0 h 2053062"/>
              <a:gd name="connsiteX2-5" fmla="*/ 5688632 w 5688632"/>
              <a:gd name="connsiteY2-6" fmla="*/ 2053062 h 2053062"/>
              <a:gd name="connsiteX3-7" fmla="*/ 0 w 5688632"/>
              <a:gd name="connsiteY3-8" fmla="*/ 2053062 h 2053062"/>
              <a:gd name="connsiteX4-9" fmla="*/ 433137 w 5688632"/>
              <a:gd name="connsiteY4-10" fmla="*/ 12032 h 2053062"/>
            </a:gdLst>
            <a:ahLst/>
            <a:cxnLst>
              <a:cxn ang="0">
                <a:pos x="connsiteX0-1" y="connsiteY0-2"/>
              </a:cxn>
              <a:cxn ang="0">
                <a:pos x="connsiteX1-3" y="connsiteY1-4"/>
              </a:cxn>
              <a:cxn ang="0">
                <a:pos x="connsiteX2-5" y="connsiteY2-6"/>
              </a:cxn>
              <a:cxn ang="0">
                <a:pos x="connsiteX3-7" y="connsiteY3-8"/>
              </a:cxn>
              <a:cxn ang="0">
                <a:pos x="connsiteX4-9" y="connsiteY4-10"/>
              </a:cxn>
            </a:cxnLst>
            <a:rect l="l" t="t" r="r" b="b"/>
            <a:pathLst>
              <a:path w="5688632" h="2053062">
                <a:moveTo>
                  <a:pt x="433137" y="12032"/>
                </a:moveTo>
                <a:lnTo>
                  <a:pt x="5688632" y="0"/>
                </a:lnTo>
                <a:lnTo>
                  <a:pt x="5688632" y="2053062"/>
                </a:lnTo>
                <a:lnTo>
                  <a:pt x="0" y="2053062"/>
                </a:lnTo>
                <a:lnTo>
                  <a:pt x="433137" y="12032"/>
                </a:lnTo>
                <a:close/>
              </a:path>
            </a:pathLst>
          </a:custGeom>
          <a:blipFill>
            <a:blip r:embed="rId2"/>
            <a:stretch>
              <a:fillRect/>
            </a:stretch>
          </a:blipFill>
          <a:ln w="25400" cap="flat" cmpd="sng" algn="ctr">
            <a:noFill/>
            <a:prstDash val="solid"/>
          </a:ln>
          <a:effectLst/>
        </p:spPr>
        <p:txBody>
          <a:bodyPr lIns="2380271" tIns="68763" rIns="105790" bIns="68763" anchor="ctr"/>
          <a:lstStyle/>
          <a:p>
            <a:pPr>
              <a:lnSpc>
                <a:spcPct val="150000"/>
              </a:lnSpc>
              <a:spcBef>
                <a:spcPts val="880"/>
              </a:spcBef>
              <a:spcAft>
                <a:spcPts val="880"/>
              </a:spcAft>
              <a:defRPr/>
            </a:pPr>
            <a:endParaRPr lang="zh-CN" altLang="en-US" sz="1400" dirty="0">
              <a:solidFill>
                <a:schemeClr val="tx1">
                  <a:lumMod val="50000"/>
                  <a:lumOff val="50000"/>
                </a:schemeClr>
              </a:solidFill>
              <a:latin typeface="微软雅黑" panose="020B0503020204020204" pitchFamily="34" charset="-122"/>
              <a:ea typeface="微软雅黑" panose="020B0503020204020204" pitchFamily="34" charset="-122"/>
            </a:endParaRPr>
          </a:p>
        </p:txBody>
      </p:sp>
      <p:sp>
        <p:nvSpPr>
          <p:cNvPr id="23" name="任意多边形 22"/>
          <p:cNvSpPr/>
          <p:nvPr/>
        </p:nvSpPr>
        <p:spPr>
          <a:xfrm>
            <a:off x="328276" y="1472063"/>
            <a:ext cx="2299508" cy="883664"/>
          </a:xfrm>
          <a:custGeom>
            <a:avLst/>
            <a:gdLst>
              <a:gd name="connsiteX0" fmla="*/ 271763 w 2315387"/>
              <a:gd name="connsiteY0" fmla="*/ 0 h 1620180"/>
              <a:gd name="connsiteX1" fmla="*/ 1824103 w 2315387"/>
              <a:gd name="connsiteY1" fmla="*/ 232317 h 1620180"/>
              <a:gd name="connsiteX2" fmla="*/ 2315387 w 2315387"/>
              <a:gd name="connsiteY2" fmla="*/ 1620180 h 1620180"/>
              <a:gd name="connsiteX3" fmla="*/ 0 w 2315387"/>
              <a:gd name="connsiteY3" fmla="*/ 1528412 h 1620180"/>
            </a:gdLst>
            <a:ahLst/>
            <a:cxnLst>
              <a:cxn ang="0">
                <a:pos x="connsiteX0" y="connsiteY0"/>
              </a:cxn>
              <a:cxn ang="0">
                <a:pos x="connsiteX1" y="connsiteY1"/>
              </a:cxn>
              <a:cxn ang="0">
                <a:pos x="connsiteX2" y="connsiteY2"/>
              </a:cxn>
              <a:cxn ang="0">
                <a:pos x="connsiteX3" y="connsiteY3"/>
              </a:cxn>
            </a:cxnLst>
            <a:rect l="l" t="t" r="r" b="b"/>
            <a:pathLst>
              <a:path w="2315387" h="1620180">
                <a:moveTo>
                  <a:pt x="271763" y="0"/>
                </a:moveTo>
                <a:lnTo>
                  <a:pt x="1824103" y="232317"/>
                </a:lnTo>
                <a:lnTo>
                  <a:pt x="2315387" y="1620180"/>
                </a:lnTo>
                <a:lnTo>
                  <a:pt x="0" y="1528412"/>
                </a:lnTo>
                <a:close/>
              </a:path>
            </a:pathLst>
          </a:custGeom>
          <a:solidFill>
            <a:schemeClr val="tx2">
              <a:lumMod val="60000"/>
              <a:lumOff val="40000"/>
            </a:schemeClr>
          </a:solidFill>
          <a:ln w="25400" cap="flat" cmpd="sng" algn="ctr">
            <a:noFill/>
            <a:prstDash val="solid"/>
          </a:ln>
          <a:effectLst>
            <a:outerShdw blurRad="50800" dist="38100" dir="5400000" algn="t" rotWithShape="0">
              <a:prstClr val="black">
                <a:alpha val="40000"/>
              </a:prstClr>
            </a:outerShdw>
          </a:effectLst>
        </p:spPr>
        <p:txBody>
          <a:bodyPr lIns="0" tIns="0" rIns="0" bIns="0" anchor="ctr"/>
          <a:lstStyle/>
          <a:p>
            <a:pPr algn="ctr">
              <a:defRPr/>
            </a:pPr>
            <a:r>
              <a:rPr lang="zh-CN" altLang="en-US" b="1" kern="0" dirty="0">
                <a:solidFill>
                  <a:schemeClr val="bg1"/>
                </a:solidFill>
                <a:effectLst>
                  <a:outerShdw blurRad="38100" dist="38100" dir="2700000" algn="tl">
                    <a:srgbClr val="000000">
                      <a:alpha val="43137"/>
                    </a:srgbClr>
                  </a:outerShdw>
                </a:effectLst>
                <a:latin typeface="Arial Black" panose="020B0A04020102020204" charset="0"/>
                <a:ea typeface="微软雅黑" panose="020B0503020204020204" pitchFamily="34" charset="-122"/>
              </a:rPr>
              <a:t>特殊性税务处理</a:t>
            </a:r>
          </a:p>
        </p:txBody>
      </p:sp>
      <p:sp>
        <p:nvSpPr>
          <p:cNvPr id="6" name="TextBox 7"/>
          <p:cNvSpPr txBox="1"/>
          <p:nvPr/>
        </p:nvSpPr>
        <p:spPr>
          <a:xfrm>
            <a:off x="2267744" y="2120798"/>
            <a:ext cx="6089872" cy="1061829"/>
          </a:xfrm>
          <a:prstGeom prst="rect">
            <a:avLst/>
          </a:prstGeom>
          <a:noFill/>
        </p:spPr>
        <p:txBody>
          <a:bodyPr wrap="square" rtlCol="0">
            <a:spAutoFit/>
          </a:bodyPr>
          <a:lstStyle/>
          <a:p>
            <a:pPr indent="457200" algn="just">
              <a:lnSpc>
                <a:spcPct val="150000"/>
              </a:lnSpc>
            </a:pPr>
            <a:r>
              <a:rPr lang="en-US" altLang="zh-CN" sz="1400" dirty="0">
                <a:latin typeface="微软雅黑" pitchFamily="34" charset="-122"/>
                <a:ea typeface="微软雅黑" pitchFamily="34" charset="-122"/>
              </a:rPr>
              <a:t>59</a:t>
            </a:r>
            <a:r>
              <a:rPr lang="zh-CN" altLang="en-US" sz="1400" dirty="0">
                <a:latin typeface="微软雅黑" pitchFamily="34" charset="-122"/>
                <a:ea typeface="微软雅黑" pitchFamily="34" charset="-122"/>
              </a:rPr>
              <a:t>号文件第七条第（三）项所指的居民企业以其拥有的资产或股权向其</a:t>
            </a:r>
            <a:r>
              <a:rPr lang="en-US" altLang="zh-CN" sz="1400" dirty="0">
                <a:latin typeface="微软雅黑" pitchFamily="34" charset="-122"/>
                <a:ea typeface="微软雅黑" pitchFamily="34" charset="-122"/>
              </a:rPr>
              <a:t>100%</a:t>
            </a:r>
            <a:r>
              <a:rPr lang="zh-CN" altLang="en-US" sz="1400" dirty="0">
                <a:latin typeface="微软雅黑" pitchFamily="34" charset="-122"/>
                <a:ea typeface="微软雅黑" pitchFamily="34" charset="-122"/>
              </a:rPr>
              <a:t>直接控股关系的非居民企业进行投资，其资产或股权转让收益如选择特殊性税务处理，可以在</a:t>
            </a:r>
            <a:r>
              <a:rPr lang="en-US" altLang="zh-CN" sz="1400" dirty="0">
                <a:solidFill>
                  <a:srgbClr val="FF0000"/>
                </a:solidFill>
                <a:latin typeface="微软雅黑" pitchFamily="34" charset="-122"/>
                <a:ea typeface="微软雅黑" pitchFamily="34" charset="-122"/>
              </a:rPr>
              <a:t>10</a:t>
            </a:r>
            <a:r>
              <a:rPr lang="zh-CN" altLang="en-US" sz="1400" dirty="0">
                <a:solidFill>
                  <a:srgbClr val="FF0000"/>
                </a:solidFill>
                <a:latin typeface="微软雅黑" pitchFamily="34" charset="-122"/>
                <a:ea typeface="微软雅黑" pitchFamily="34" charset="-122"/>
              </a:rPr>
              <a:t>个纳税年度</a:t>
            </a:r>
            <a:r>
              <a:rPr lang="zh-CN" altLang="en-US" sz="1400" dirty="0">
                <a:latin typeface="微软雅黑" pitchFamily="34" charset="-122"/>
                <a:ea typeface="微软雅黑" pitchFamily="34" charset="-122"/>
              </a:rPr>
              <a:t>内均匀计入各年度应纳税所得额</a:t>
            </a:r>
            <a:r>
              <a:rPr lang="zh-CN" altLang="en-US" sz="1400" dirty="0" smtClean="0">
                <a:latin typeface="微软雅黑" pitchFamily="34" charset="-122"/>
                <a:ea typeface="微软雅黑" pitchFamily="34" charset="-122"/>
              </a:rPr>
              <a:t>。</a:t>
            </a:r>
            <a:endParaRPr lang="en-US" altLang="zh-CN" sz="1400" dirty="0">
              <a:latin typeface="微软雅黑" pitchFamily="34" charset="-122"/>
              <a:ea typeface="微软雅黑" pitchFamily="34" charset="-122"/>
            </a:endParaRPr>
          </a:p>
        </p:txBody>
      </p:sp>
    </p:spTree>
    <p:extLst>
      <p:ext uri="{BB962C8B-B14F-4D97-AF65-F5344CB8AC3E}">
        <p14:creationId xmlns:p14="http://schemas.microsoft.com/office/powerpoint/2010/main" val="4265275353"/>
      </p:ext>
    </p:extLst>
  </p:cSld>
  <p:clrMapOvr>
    <a:masterClrMapping/>
  </p:clrMapOvr>
  <p:transition spd="slow" advTm="0">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2" fill="hold" nodeType="after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wipe(right)">
                                      <p:cBhvr>
                                        <p:cTn id="7" dur="500"/>
                                        <p:tgtEl>
                                          <p:spTgt spid="7"/>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23"/>
                                        </p:tgtEl>
                                        <p:attrNameLst>
                                          <p:attrName>style.visibility</p:attrName>
                                        </p:attrNameLst>
                                      </p:cBhvr>
                                      <p:to>
                                        <p:strVal val="visible"/>
                                      </p:to>
                                    </p:set>
                                    <p:animEffect transition="in" filter="wipe(left)">
                                      <p:cBhvr>
                                        <p:cTn id="11" dur="500"/>
                                        <p:tgtEl>
                                          <p:spTgt spid="23"/>
                                        </p:tgtEl>
                                      </p:cBhvr>
                                    </p:animEffect>
                                  </p:childTnLst>
                                </p:cTn>
                              </p:par>
                            </p:childTnLst>
                          </p:cTn>
                        </p:par>
                        <p:par>
                          <p:cTn id="12" fill="hold">
                            <p:stCondLst>
                              <p:cond delay="1000"/>
                            </p:stCondLst>
                            <p:childTnLst>
                              <p:par>
                                <p:cTn id="13" presetID="22" presetClass="entr" presetSubtype="8" fill="hold" grpId="0" nodeType="after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wipe(left)">
                                      <p:cBhvr>
                                        <p:cTn id="15" dur="1000"/>
                                        <p:tgtEl>
                                          <p:spTgt spid="22"/>
                                        </p:tgtEl>
                                      </p:cBhvr>
                                    </p:animEffect>
                                  </p:childTnLst>
                                </p:cTn>
                              </p:par>
                            </p:childTnLst>
                          </p:cTn>
                        </p:par>
                        <p:par>
                          <p:cTn id="16" fill="hold">
                            <p:stCondLst>
                              <p:cond delay="2000"/>
                            </p:stCondLst>
                            <p:childTnLst>
                              <p:par>
                                <p:cTn id="17" presetID="18" presetClass="entr" presetSubtype="6" fill="hold" grpId="0" nodeType="after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strips(downRight)">
                                      <p:cBhvr>
                                        <p:cTn id="19" dur="750"/>
                                        <p:tgtEl>
                                          <p:spTgt spid="6"/>
                                        </p:tgtEl>
                                      </p:cBhvr>
                                    </p:animEffect>
                                  </p:childTnLst>
                                </p:cTn>
                              </p:par>
                            </p:childTnLst>
                          </p:cTn>
                        </p:par>
                        <p:par>
                          <p:cTn id="20" fill="hold">
                            <p:stCondLst>
                              <p:cond delay="2750"/>
                            </p:stCondLst>
                            <p:childTnLst>
                              <p:par>
                                <p:cTn id="21" presetID="14" presetClass="entr" presetSubtype="10" fill="hold" grpId="0" nodeType="afterEffect">
                                  <p:stCondLst>
                                    <p:cond delay="5000"/>
                                  </p:stCondLst>
                                  <p:childTnLst>
                                    <p:set>
                                      <p:cBhvr>
                                        <p:cTn id="22" dur="1" fill="hold">
                                          <p:stCondLst>
                                            <p:cond delay="0"/>
                                          </p:stCondLst>
                                        </p:cTn>
                                        <p:tgtEl>
                                          <p:spTgt spid="10"/>
                                        </p:tgtEl>
                                        <p:attrNameLst>
                                          <p:attrName>style.visibility</p:attrName>
                                        </p:attrNameLst>
                                      </p:cBhvr>
                                      <p:to>
                                        <p:strVal val="visible"/>
                                      </p:to>
                                    </p:set>
                                    <p:animEffect transition="in" filter="randombar(horizontal)">
                                      <p:cBhvr>
                                        <p:cTn id="2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22" grpId="0" animBg="1"/>
      <p:bldP spid="23" grpId="0" animBg="1"/>
      <p:bldP spid="6"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图片 23"/>
          <p:cNvPicPr>
            <a:picLocks noChangeAspect="1"/>
          </p:cNvPicPr>
          <p:nvPr/>
        </p:nvPicPr>
        <p:blipFill rotWithShape="1">
          <a:blip r:embed="rId3" cstate="print">
            <a:extLst>
              <a:ext uri="{28A0092B-C50C-407E-A947-70E740481C1C}">
                <a14:useLocalDpi xmlns:a14="http://schemas.microsoft.com/office/drawing/2010/main" val="0"/>
              </a:ext>
            </a:extLst>
          </a:blip>
          <a:srcRect r="44563" b="66242"/>
          <a:stretch/>
        </p:blipFill>
        <p:spPr>
          <a:xfrm flipH="1">
            <a:off x="-1" y="2612419"/>
            <a:ext cx="4958118" cy="2531081"/>
          </a:xfrm>
          <a:prstGeom prst="rect">
            <a:avLst/>
          </a:prstGeom>
        </p:spPr>
      </p:pic>
      <p:sp>
        <p:nvSpPr>
          <p:cNvPr id="25" name="圆角矩形 24"/>
          <p:cNvSpPr/>
          <p:nvPr/>
        </p:nvSpPr>
        <p:spPr>
          <a:xfrm>
            <a:off x="4427984" y="1015860"/>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1</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26" name="组合 25"/>
          <p:cNvGrpSpPr/>
          <p:nvPr/>
        </p:nvGrpSpPr>
        <p:grpSpPr>
          <a:xfrm>
            <a:off x="5076056" y="1015654"/>
            <a:ext cx="2972164" cy="503773"/>
            <a:chOff x="6339097" y="1573726"/>
            <a:chExt cx="3744416" cy="511504"/>
          </a:xfrm>
        </p:grpSpPr>
        <p:sp>
          <p:nvSpPr>
            <p:cNvPr id="27" name="圆角矩形 26"/>
            <p:cNvSpPr/>
            <p:nvPr/>
          </p:nvSpPr>
          <p:spPr>
            <a:xfrm>
              <a:off x="6339097" y="1573726"/>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28" name="矩形 27"/>
            <p:cNvSpPr/>
            <p:nvPr/>
          </p:nvSpPr>
          <p:spPr>
            <a:xfrm>
              <a:off x="6896718" y="1614014"/>
              <a:ext cx="265307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重组的概念</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29" name="圆角矩形 28"/>
          <p:cNvSpPr/>
          <p:nvPr/>
        </p:nvSpPr>
        <p:spPr>
          <a:xfrm>
            <a:off x="4427984" y="1715062"/>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2</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30" name="组合 29"/>
          <p:cNvGrpSpPr/>
          <p:nvPr/>
        </p:nvGrpSpPr>
        <p:grpSpPr>
          <a:xfrm>
            <a:off x="5058153" y="1714856"/>
            <a:ext cx="2990066" cy="503773"/>
            <a:chOff x="6315199" y="2410178"/>
            <a:chExt cx="3766970" cy="511504"/>
          </a:xfrm>
        </p:grpSpPr>
        <p:sp>
          <p:nvSpPr>
            <p:cNvPr id="31" name="圆角矩形 30"/>
            <p:cNvSpPr/>
            <p:nvPr/>
          </p:nvSpPr>
          <p:spPr>
            <a:xfrm>
              <a:off x="6315199" y="2410178"/>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32" name="矩形 31"/>
            <p:cNvSpPr/>
            <p:nvPr/>
          </p:nvSpPr>
          <p:spPr>
            <a:xfrm>
              <a:off x="6609906" y="2450466"/>
              <a:ext cx="3472263"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重组支付对价的形式</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33" name="圆角矩形 32"/>
          <p:cNvSpPr/>
          <p:nvPr/>
        </p:nvSpPr>
        <p:spPr>
          <a:xfrm>
            <a:off x="4427984" y="2403863"/>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3</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47" name="组合 46"/>
          <p:cNvGrpSpPr/>
          <p:nvPr/>
        </p:nvGrpSpPr>
        <p:grpSpPr>
          <a:xfrm>
            <a:off x="5076056" y="2403654"/>
            <a:ext cx="2972164" cy="503773"/>
            <a:chOff x="6339097" y="3296031"/>
            <a:chExt cx="3744416" cy="511504"/>
          </a:xfrm>
        </p:grpSpPr>
        <p:sp>
          <p:nvSpPr>
            <p:cNvPr id="48" name="圆角矩形 47"/>
            <p:cNvSpPr/>
            <p:nvPr/>
          </p:nvSpPr>
          <p:spPr>
            <a:xfrm>
              <a:off x="6339097" y="3296031"/>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49" name="矩形 48"/>
            <p:cNvSpPr/>
            <p:nvPr/>
          </p:nvSpPr>
          <p:spPr>
            <a:xfrm>
              <a:off x="6611249" y="3336319"/>
              <a:ext cx="3356556"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企业重组的税务处理</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0" name="圆角矩形 49"/>
          <p:cNvSpPr/>
          <p:nvPr/>
        </p:nvSpPr>
        <p:spPr>
          <a:xfrm>
            <a:off x="4427984" y="3106714"/>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4</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1" name="组合 50"/>
          <p:cNvGrpSpPr/>
          <p:nvPr/>
        </p:nvGrpSpPr>
        <p:grpSpPr>
          <a:xfrm>
            <a:off x="5076056" y="3106349"/>
            <a:ext cx="2972164" cy="503772"/>
            <a:chOff x="6339097" y="4180903"/>
            <a:chExt cx="3744416" cy="511504"/>
          </a:xfrm>
        </p:grpSpPr>
        <p:sp>
          <p:nvSpPr>
            <p:cNvPr id="52" name="圆角矩形 51"/>
            <p:cNvSpPr/>
            <p:nvPr/>
          </p:nvSpPr>
          <p:spPr>
            <a:xfrm>
              <a:off x="6339097" y="418090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3" name="矩形 52"/>
            <p:cNvSpPr/>
            <p:nvPr/>
          </p:nvSpPr>
          <p:spPr>
            <a:xfrm>
              <a:off x="6898538" y="4221882"/>
              <a:ext cx="2736305" cy="437542"/>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境内与境外</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4" name="圆角矩形 53"/>
          <p:cNvSpPr/>
          <p:nvPr/>
        </p:nvSpPr>
        <p:spPr>
          <a:xfrm>
            <a:off x="4428081" y="3803637"/>
            <a:ext cx="491917" cy="503773"/>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91370" tIns="45685" rIns="91370" bIns="45685" anchor="ctr"/>
          <a:lstStyle/>
          <a:p>
            <a:pPr algn="ctr">
              <a:defRPr/>
            </a:pPr>
            <a:r>
              <a:rPr lang="en-US" altLang="zh-CN" sz="2700" dirty="0">
                <a:latin typeface="+mj-lt"/>
                <a:ea typeface="Arial Unicode MS" panose="020B0604020202020204" pitchFamily="34" charset="-122"/>
                <a:cs typeface="Arial Unicode MS" panose="020B0604020202020204" pitchFamily="34" charset="-122"/>
              </a:rPr>
              <a:t>5</a:t>
            </a:r>
            <a:endParaRPr lang="zh-CN" altLang="en-US" sz="2700" dirty="0">
              <a:latin typeface="+mj-lt"/>
              <a:ea typeface="Arial Unicode MS" panose="020B0604020202020204" pitchFamily="34" charset="-122"/>
              <a:cs typeface="Arial Unicode MS" panose="020B0604020202020204" pitchFamily="34" charset="-122"/>
            </a:endParaRPr>
          </a:p>
        </p:txBody>
      </p:sp>
      <p:grpSp>
        <p:nvGrpSpPr>
          <p:cNvPr id="55" name="组合 54"/>
          <p:cNvGrpSpPr/>
          <p:nvPr/>
        </p:nvGrpSpPr>
        <p:grpSpPr>
          <a:xfrm>
            <a:off x="5076056" y="3803637"/>
            <a:ext cx="2972164" cy="503773"/>
            <a:chOff x="6339097" y="5057483"/>
            <a:chExt cx="3744416" cy="511504"/>
          </a:xfrm>
        </p:grpSpPr>
        <p:sp>
          <p:nvSpPr>
            <p:cNvPr id="56" name="圆角矩形 55"/>
            <p:cNvSpPr/>
            <p:nvPr/>
          </p:nvSpPr>
          <p:spPr>
            <a:xfrm>
              <a:off x="6339097" y="5057483"/>
              <a:ext cx="3744416" cy="511504"/>
            </a:xfrm>
            <a:prstGeom prst="roundRect">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121960" tIns="60980" rIns="121960" bIns="60980" anchor="ctr"/>
            <a:lstStyle/>
            <a:p>
              <a:pPr algn="ctr">
                <a:defRPr/>
              </a:pPr>
              <a:endParaRPr lang="zh-CN" altLang="en-US" sz="3600" dirty="0">
                <a:latin typeface="+mj-lt"/>
                <a:ea typeface="Arial Unicode MS" panose="020B0604020202020204" pitchFamily="34" charset="-122"/>
                <a:cs typeface="Arial Unicode MS" panose="020B0604020202020204" pitchFamily="34" charset="-122"/>
              </a:endParaRPr>
            </a:p>
          </p:txBody>
        </p:sp>
        <p:sp>
          <p:nvSpPr>
            <p:cNvPr id="57" name="矩形 56"/>
            <p:cNvSpPr/>
            <p:nvPr/>
          </p:nvSpPr>
          <p:spPr>
            <a:xfrm>
              <a:off x="6898669" y="5085978"/>
              <a:ext cx="2736174" cy="437541"/>
            </a:xfrm>
            <a:prstGeom prst="rect">
              <a:avLst/>
            </a:prstGeom>
          </p:spPr>
          <p:txBody>
            <a:bodyPr wrap="square" lIns="121960" tIns="60980" rIns="121960" bIns="60980">
              <a:spAutoFit/>
            </a:bodyPr>
            <a:lstStyle/>
            <a:p>
              <a:pPr>
                <a:defRPr/>
              </a:pPr>
              <a:r>
                <a:rPr lang="zh-CN" altLang="en-US" sz="2000" b="1" kern="100" dirty="0" smtClean="0">
                  <a:solidFill>
                    <a:schemeClr val="bg1"/>
                  </a:solidFill>
                  <a:latin typeface="微软雅黑" panose="020B0503020204020204" pitchFamily="34" charset="-122"/>
                  <a:ea typeface="微软雅黑" panose="020B0503020204020204" pitchFamily="34" charset="-122"/>
                  <a:cs typeface="Times New Roman" panose="02020603050405020304" pitchFamily="18" charset="0"/>
                </a:rPr>
                <a:t>股权、资产划转</a:t>
              </a:r>
              <a:endParaRPr lang="zh-CN" altLang="zh-CN" sz="2000" b="1" kern="100" dirty="0">
                <a:solidFill>
                  <a:schemeClr val="bg1"/>
                </a:solidFill>
                <a:latin typeface="微软雅黑" panose="020B0503020204020204" pitchFamily="34" charset="-122"/>
                <a:ea typeface="微软雅黑" panose="020B0503020204020204" pitchFamily="34" charset="-122"/>
                <a:cs typeface="Times New Roman" panose="02020603050405020304" pitchFamily="18" charset="0"/>
              </a:endParaRPr>
            </a:p>
          </p:txBody>
        </p:sp>
      </p:grpSp>
      <p:sp>
        <p:nvSpPr>
          <p:cNvPr id="58" name="下箭头 57"/>
          <p:cNvSpPr/>
          <p:nvPr/>
        </p:nvSpPr>
        <p:spPr>
          <a:xfrm rot="16200000">
            <a:off x="3602551" y="3775428"/>
            <a:ext cx="431948" cy="509274"/>
          </a:xfrm>
          <a:prstGeom prst="downArrow">
            <a:avLst/>
          </a:prstGeom>
          <a:solidFill>
            <a:schemeClr val="tx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04" tIns="34253" rIns="68504" bIns="34253" rtlCol="0" anchor="ctr"/>
          <a:lstStyle/>
          <a:p>
            <a:pPr algn="ctr"/>
            <a:endParaRPr lang="zh-CN" altLang="en-US"/>
          </a:p>
        </p:txBody>
      </p:sp>
      <p:sp>
        <p:nvSpPr>
          <p:cNvPr id="59" name="TextBox 58"/>
          <p:cNvSpPr txBox="1"/>
          <p:nvPr/>
        </p:nvSpPr>
        <p:spPr>
          <a:xfrm>
            <a:off x="107504" y="915566"/>
            <a:ext cx="2160240" cy="1015580"/>
          </a:xfrm>
          <a:prstGeom prst="rect">
            <a:avLst/>
          </a:prstGeom>
          <a:noFill/>
        </p:spPr>
        <p:txBody>
          <a:bodyPr wrap="square" lIns="91361" tIns="45679" rIns="91361" bIns="45679">
            <a:spAutoFit/>
          </a:bodyPr>
          <a:lstStyle/>
          <a:p>
            <a:pPr algn="r">
              <a:defRPr/>
            </a:pPr>
            <a:r>
              <a:rPr lang="zh-CN" altLang="en-US" sz="3600" b="1" dirty="0" smtClean="0">
                <a:solidFill>
                  <a:schemeClr val="tx2"/>
                </a:solidFill>
                <a:latin typeface="微软雅黑" pitchFamily="34" charset="-122"/>
                <a:ea typeface="微软雅黑" pitchFamily="34" charset="-122"/>
              </a:rPr>
              <a:t>目录</a:t>
            </a:r>
            <a:endParaRPr lang="en-US" altLang="zh-CN" sz="3600" b="1" dirty="0" smtClean="0">
              <a:solidFill>
                <a:schemeClr val="tx2"/>
              </a:solidFill>
              <a:latin typeface="微软雅黑" pitchFamily="34" charset="-122"/>
              <a:ea typeface="微软雅黑" pitchFamily="34" charset="-122"/>
            </a:endParaRPr>
          </a:p>
          <a:p>
            <a:pPr algn="r">
              <a:defRPr/>
            </a:pPr>
            <a:r>
              <a:rPr lang="en-US" altLang="zh-CN" sz="2400" b="1" dirty="0" smtClean="0">
                <a:solidFill>
                  <a:schemeClr val="tx2"/>
                </a:solidFill>
                <a:latin typeface="微软雅黑" pitchFamily="34" charset="-122"/>
                <a:ea typeface="微软雅黑" pitchFamily="34" charset="-122"/>
              </a:rPr>
              <a:t>CONTENTS</a:t>
            </a:r>
            <a:endParaRPr lang="zh-CN" altLang="en-US" sz="2400" b="1" dirty="0">
              <a:solidFill>
                <a:schemeClr val="tx2"/>
              </a:solidFill>
              <a:latin typeface="微软雅黑" pitchFamily="34" charset="-122"/>
              <a:ea typeface="微软雅黑" pitchFamily="34" charset="-122"/>
            </a:endParaRPr>
          </a:p>
        </p:txBody>
      </p:sp>
    </p:spTree>
    <p:extLst>
      <p:ext uri="{BB962C8B-B14F-4D97-AF65-F5344CB8AC3E}">
        <p14:creationId xmlns:p14="http://schemas.microsoft.com/office/powerpoint/2010/main" val="1322166497"/>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fade">
                                      <p:cBhvr>
                                        <p:cTn id="7" dur="1000"/>
                                        <p:tgtEl>
                                          <p:spTgt spid="24"/>
                                        </p:tgtEl>
                                      </p:cBhvr>
                                    </p:animEffect>
                                    <p:anim calcmode="lin" valueType="num">
                                      <p:cBhvr>
                                        <p:cTn id="8" dur="1000" fill="hold"/>
                                        <p:tgtEl>
                                          <p:spTgt spid="24"/>
                                        </p:tgtEl>
                                        <p:attrNameLst>
                                          <p:attrName>ppt_x</p:attrName>
                                        </p:attrNameLst>
                                      </p:cBhvr>
                                      <p:tavLst>
                                        <p:tav tm="0">
                                          <p:val>
                                            <p:strVal val="#ppt_x"/>
                                          </p:val>
                                        </p:tav>
                                        <p:tav tm="100000">
                                          <p:val>
                                            <p:strVal val="#ppt_x"/>
                                          </p:val>
                                        </p:tav>
                                      </p:tavLst>
                                    </p:anim>
                                    <p:anim calcmode="lin" valueType="num">
                                      <p:cBhvr>
                                        <p:cTn id="9" dur="1000" fill="hold"/>
                                        <p:tgtEl>
                                          <p:spTgt spid="24"/>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17" presetClass="entr" presetSubtype="1" fill="hold" grpId="0" nodeType="afterEffect">
                                  <p:stCondLst>
                                    <p:cond delay="0"/>
                                  </p:stCondLst>
                                  <p:iterate type="lt">
                                    <p:tmPct val="40000"/>
                                  </p:iterate>
                                  <p:childTnLst>
                                    <p:set>
                                      <p:cBhvr>
                                        <p:cTn id="12" dur="1" fill="hold">
                                          <p:stCondLst>
                                            <p:cond delay="0"/>
                                          </p:stCondLst>
                                        </p:cTn>
                                        <p:tgtEl>
                                          <p:spTgt spid="59"/>
                                        </p:tgtEl>
                                        <p:attrNameLst>
                                          <p:attrName>style.visibility</p:attrName>
                                        </p:attrNameLst>
                                      </p:cBhvr>
                                      <p:to>
                                        <p:strVal val="visible"/>
                                      </p:to>
                                    </p:set>
                                    <p:anim calcmode="lin" valueType="num">
                                      <p:cBhvr>
                                        <p:cTn id="13" dur="250" fill="hold"/>
                                        <p:tgtEl>
                                          <p:spTgt spid="59"/>
                                        </p:tgtEl>
                                        <p:attrNameLst>
                                          <p:attrName>ppt_x</p:attrName>
                                        </p:attrNameLst>
                                      </p:cBhvr>
                                      <p:tavLst>
                                        <p:tav tm="0">
                                          <p:val>
                                            <p:strVal val="#ppt_x"/>
                                          </p:val>
                                        </p:tav>
                                        <p:tav tm="100000">
                                          <p:val>
                                            <p:strVal val="#ppt_x"/>
                                          </p:val>
                                        </p:tav>
                                      </p:tavLst>
                                    </p:anim>
                                    <p:anim calcmode="lin" valueType="num">
                                      <p:cBhvr>
                                        <p:cTn id="14" dur="250" fill="hold"/>
                                        <p:tgtEl>
                                          <p:spTgt spid="59"/>
                                        </p:tgtEl>
                                        <p:attrNameLst>
                                          <p:attrName>ppt_y</p:attrName>
                                        </p:attrNameLst>
                                      </p:cBhvr>
                                      <p:tavLst>
                                        <p:tav tm="0">
                                          <p:val>
                                            <p:strVal val="#ppt_y-#ppt_h/2"/>
                                          </p:val>
                                        </p:tav>
                                        <p:tav tm="100000">
                                          <p:val>
                                            <p:strVal val="#ppt_y"/>
                                          </p:val>
                                        </p:tav>
                                      </p:tavLst>
                                    </p:anim>
                                    <p:anim calcmode="lin" valueType="num">
                                      <p:cBhvr>
                                        <p:cTn id="15" dur="250" fill="hold"/>
                                        <p:tgtEl>
                                          <p:spTgt spid="59"/>
                                        </p:tgtEl>
                                        <p:attrNameLst>
                                          <p:attrName>ppt_w</p:attrName>
                                        </p:attrNameLst>
                                      </p:cBhvr>
                                      <p:tavLst>
                                        <p:tav tm="0">
                                          <p:val>
                                            <p:strVal val="#ppt_w"/>
                                          </p:val>
                                        </p:tav>
                                        <p:tav tm="100000">
                                          <p:val>
                                            <p:strVal val="#ppt_w"/>
                                          </p:val>
                                        </p:tav>
                                      </p:tavLst>
                                    </p:anim>
                                    <p:anim calcmode="lin" valueType="num">
                                      <p:cBhvr>
                                        <p:cTn id="16" dur="250" fill="hold"/>
                                        <p:tgtEl>
                                          <p:spTgt spid="59"/>
                                        </p:tgtEl>
                                        <p:attrNameLst>
                                          <p:attrName>ppt_h</p:attrName>
                                        </p:attrNameLst>
                                      </p:cBhvr>
                                      <p:tavLst>
                                        <p:tav tm="0">
                                          <p:val>
                                            <p:fltVal val="0"/>
                                          </p:val>
                                        </p:tav>
                                        <p:tav tm="100000">
                                          <p:val>
                                            <p:strVal val="#ppt_h"/>
                                          </p:val>
                                        </p:tav>
                                      </p:tavLst>
                                    </p:anim>
                                  </p:childTnLst>
                                </p:cTn>
                              </p:par>
                            </p:childTnLst>
                          </p:cTn>
                        </p:par>
                        <p:par>
                          <p:cTn id="17" fill="hold">
                            <p:stCondLst>
                              <p:cond delay="2150"/>
                            </p:stCondLst>
                            <p:childTnLst>
                              <p:par>
                                <p:cTn id="18" presetID="10" presetClass="entr" presetSubtype="0" fill="hold" grpId="0" nodeType="after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1000"/>
                                        <p:tgtEl>
                                          <p:spTgt spid="25"/>
                                        </p:tgtEl>
                                      </p:cBhvr>
                                    </p:animEffect>
                                  </p:childTnLst>
                                </p:cTn>
                              </p:par>
                              <p:par>
                                <p:cTn id="21" presetID="56" presetClass="path" presetSubtype="0" accel="50000" decel="50000" fill="hold" grpId="1" nodeType="withEffect">
                                  <p:stCondLst>
                                    <p:cond delay="0"/>
                                  </p:stCondLst>
                                  <p:childTnLst>
                                    <p:animMotion origin="layout" path="M -0.03737 0.04121 L -6.25E-7 -3.33333E-6 " pathEditMode="relative" rAng="0" ptsTypes="AA">
                                      <p:cBhvr>
                                        <p:cTn id="22" dur="700" fill="hold"/>
                                        <p:tgtEl>
                                          <p:spTgt spid="25"/>
                                        </p:tgtEl>
                                        <p:attrNameLst>
                                          <p:attrName>ppt_x</p:attrName>
                                          <p:attrName>ppt_y</p:attrName>
                                        </p:attrNameLst>
                                      </p:cBhvr>
                                      <p:rCtr x="1862" y="-2060"/>
                                    </p:animMotion>
                                  </p:childTnLst>
                                </p:cTn>
                              </p:par>
                              <p:par>
                                <p:cTn id="23" presetID="22" presetClass="entr" presetSubtype="8" fill="hold" nodeType="withEffect">
                                  <p:stCondLst>
                                    <p:cond delay="250"/>
                                  </p:stCondLst>
                                  <p:childTnLst>
                                    <p:set>
                                      <p:cBhvr>
                                        <p:cTn id="24" dur="1" fill="hold">
                                          <p:stCondLst>
                                            <p:cond delay="0"/>
                                          </p:stCondLst>
                                        </p:cTn>
                                        <p:tgtEl>
                                          <p:spTgt spid="26"/>
                                        </p:tgtEl>
                                        <p:attrNameLst>
                                          <p:attrName>style.visibility</p:attrName>
                                        </p:attrNameLst>
                                      </p:cBhvr>
                                      <p:to>
                                        <p:strVal val="visible"/>
                                      </p:to>
                                    </p:set>
                                    <p:animEffect transition="in" filter="wipe(left)">
                                      <p:cBhvr>
                                        <p:cTn id="25" dur="500"/>
                                        <p:tgtEl>
                                          <p:spTgt spid="26"/>
                                        </p:tgtEl>
                                      </p:cBhvr>
                                    </p:animEffect>
                                  </p:childTnLst>
                                </p:cTn>
                              </p:par>
                              <p:par>
                                <p:cTn id="26" presetID="10" presetClass="entr" presetSubtype="0" fill="hold" grpId="0" nodeType="withEffect">
                                  <p:stCondLst>
                                    <p:cond delay="250"/>
                                  </p:stCondLst>
                                  <p:childTnLst>
                                    <p:set>
                                      <p:cBhvr>
                                        <p:cTn id="27" dur="1" fill="hold">
                                          <p:stCondLst>
                                            <p:cond delay="0"/>
                                          </p:stCondLst>
                                        </p:cTn>
                                        <p:tgtEl>
                                          <p:spTgt spid="29"/>
                                        </p:tgtEl>
                                        <p:attrNameLst>
                                          <p:attrName>style.visibility</p:attrName>
                                        </p:attrNameLst>
                                      </p:cBhvr>
                                      <p:to>
                                        <p:strVal val="visible"/>
                                      </p:to>
                                    </p:set>
                                    <p:animEffect transition="in" filter="fade">
                                      <p:cBhvr>
                                        <p:cTn id="28" dur="1000"/>
                                        <p:tgtEl>
                                          <p:spTgt spid="29"/>
                                        </p:tgtEl>
                                      </p:cBhvr>
                                    </p:animEffect>
                                  </p:childTnLst>
                                </p:cTn>
                              </p:par>
                              <p:par>
                                <p:cTn id="29" presetID="56" presetClass="path" presetSubtype="0" accel="50000" decel="50000" fill="hold" grpId="1" nodeType="withEffect">
                                  <p:stCondLst>
                                    <p:cond delay="250"/>
                                  </p:stCondLst>
                                  <p:childTnLst>
                                    <p:animMotion origin="layout" path="M -0.03737 0.0412 L -6.25E-7 2.96296E-6 " pathEditMode="relative" rAng="0" ptsTypes="AA">
                                      <p:cBhvr>
                                        <p:cTn id="30" dur="700" fill="hold"/>
                                        <p:tgtEl>
                                          <p:spTgt spid="29"/>
                                        </p:tgtEl>
                                        <p:attrNameLst>
                                          <p:attrName>ppt_x</p:attrName>
                                          <p:attrName>ppt_y</p:attrName>
                                        </p:attrNameLst>
                                      </p:cBhvr>
                                      <p:rCtr x="1862" y="-2060"/>
                                    </p:animMotion>
                                  </p:childTnLst>
                                </p:cTn>
                              </p:par>
                              <p:par>
                                <p:cTn id="31" presetID="22" presetClass="entr" presetSubtype="8" fill="hold" nodeType="withEffect">
                                  <p:stCondLst>
                                    <p:cond delay="500"/>
                                  </p:stCondLst>
                                  <p:childTnLst>
                                    <p:set>
                                      <p:cBhvr>
                                        <p:cTn id="32" dur="1" fill="hold">
                                          <p:stCondLst>
                                            <p:cond delay="0"/>
                                          </p:stCondLst>
                                        </p:cTn>
                                        <p:tgtEl>
                                          <p:spTgt spid="30"/>
                                        </p:tgtEl>
                                        <p:attrNameLst>
                                          <p:attrName>style.visibility</p:attrName>
                                        </p:attrNameLst>
                                      </p:cBhvr>
                                      <p:to>
                                        <p:strVal val="visible"/>
                                      </p:to>
                                    </p:set>
                                    <p:animEffect transition="in" filter="wipe(left)">
                                      <p:cBhvr>
                                        <p:cTn id="33" dur="500"/>
                                        <p:tgtEl>
                                          <p:spTgt spid="30"/>
                                        </p:tgtEl>
                                      </p:cBhvr>
                                    </p:animEffect>
                                  </p:childTnLst>
                                </p:cTn>
                              </p:par>
                              <p:par>
                                <p:cTn id="34" presetID="10" presetClass="entr" presetSubtype="0" fill="hold" grpId="0" nodeType="withEffect">
                                  <p:stCondLst>
                                    <p:cond delay="500"/>
                                  </p:stCondLst>
                                  <p:childTnLst>
                                    <p:set>
                                      <p:cBhvr>
                                        <p:cTn id="35" dur="1" fill="hold">
                                          <p:stCondLst>
                                            <p:cond delay="0"/>
                                          </p:stCondLst>
                                        </p:cTn>
                                        <p:tgtEl>
                                          <p:spTgt spid="33"/>
                                        </p:tgtEl>
                                        <p:attrNameLst>
                                          <p:attrName>style.visibility</p:attrName>
                                        </p:attrNameLst>
                                      </p:cBhvr>
                                      <p:to>
                                        <p:strVal val="visible"/>
                                      </p:to>
                                    </p:set>
                                    <p:animEffect transition="in" filter="fade">
                                      <p:cBhvr>
                                        <p:cTn id="36" dur="1000"/>
                                        <p:tgtEl>
                                          <p:spTgt spid="33"/>
                                        </p:tgtEl>
                                      </p:cBhvr>
                                    </p:animEffect>
                                  </p:childTnLst>
                                </p:cTn>
                              </p:par>
                              <p:par>
                                <p:cTn id="37" presetID="56" presetClass="path" presetSubtype="0" accel="50000" decel="50000" fill="hold" grpId="1" nodeType="withEffect">
                                  <p:stCondLst>
                                    <p:cond delay="500"/>
                                  </p:stCondLst>
                                  <p:childTnLst>
                                    <p:animMotion origin="layout" path="M -0.03737 0.0412 L -6.25E-7 -7.40741E-7 " pathEditMode="relative" rAng="0" ptsTypes="AA">
                                      <p:cBhvr>
                                        <p:cTn id="38" dur="700" fill="hold"/>
                                        <p:tgtEl>
                                          <p:spTgt spid="33"/>
                                        </p:tgtEl>
                                        <p:attrNameLst>
                                          <p:attrName>ppt_x</p:attrName>
                                          <p:attrName>ppt_y</p:attrName>
                                        </p:attrNameLst>
                                      </p:cBhvr>
                                      <p:rCtr x="1862" y="-2060"/>
                                    </p:animMotion>
                                  </p:childTnLst>
                                </p:cTn>
                              </p:par>
                              <p:par>
                                <p:cTn id="39" presetID="22" presetClass="entr" presetSubtype="8" fill="hold" nodeType="withEffect">
                                  <p:stCondLst>
                                    <p:cond delay="750"/>
                                  </p:stCondLst>
                                  <p:childTnLst>
                                    <p:set>
                                      <p:cBhvr>
                                        <p:cTn id="40" dur="1" fill="hold">
                                          <p:stCondLst>
                                            <p:cond delay="0"/>
                                          </p:stCondLst>
                                        </p:cTn>
                                        <p:tgtEl>
                                          <p:spTgt spid="47"/>
                                        </p:tgtEl>
                                        <p:attrNameLst>
                                          <p:attrName>style.visibility</p:attrName>
                                        </p:attrNameLst>
                                      </p:cBhvr>
                                      <p:to>
                                        <p:strVal val="visible"/>
                                      </p:to>
                                    </p:set>
                                    <p:animEffect transition="in" filter="wipe(left)">
                                      <p:cBhvr>
                                        <p:cTn id="41" dur="500"/>
                                        <p:tgtEl>
                                          <p:spTgt spid="47"/>
                                        </p:tgtEl>
                                      </p:cBhvr>
                                    </p:animEffect>
                                  </p:childTnLst>
                                </p:cTn>
                              </p:par>
                              <p:par>
                                <p:cTn id="42" presetID="10" presetClass="entr" presetSubtype="0" fill="hold" grpId="0" nodeType="withEffect">
                                  <p:stCondLst>
                                    <p:cond delay="750"/>
                                  </p:stCondLst>
                                  <p:childTnLst>
                                    <p:set>
                                      <p:cBhvr>
                                        <p:cTn id="43" dur="1" fill="hold">
                                          <p:stCondLst>
                                            <p:cond delay="0"/>
                                          </p:stCondLst>
                                        </p:cTn>
                                        <p:tgtEl>
                                          <p:spTgt spid="50"/>
                                        </p:tgtEl>
                                        <p:attrNameLst>
                                          <p:attrName>style.visibility</p:attrName>
                                        </p:attrNameLst>
                                      </p:cBhvr>
                                      <p:to>
                                        <p:strVal val="visible"/>
                                      </p:to>
                                    </p:set>
                                    <p:animEffect transition="in" filter="fade">
                                      <p:cBhvr>
                                        <p:cTn id="44" dur="1000"/>
                                        <p:tgtEl>
                                          <p:spTgt spid="50"/>
                                        </p:tgtEl>
                                      </p:cBhvr>
                                    </p:animEffect>
                                  </p:childTnLst>
                                </p:cTn>
                              </p:par>
                              <p:par>
                                <p:cTn id="45" presetID="56" presetClass="path" presetSubtype="0" accel="50000" decel="50000" fill="hold" grpId="1" nodeType="withEffect">
                                  <p:stCondLst>
                                    <p:cond delay="750"/>
                                  </p:stCondLst>
                                  <p:childTnLst>
                                    <p:animMotion origin="layout" path="M -0.03737 0.04121 L -6.25E-7 -4.44444E-6 " pathEditMode="relative" rAng="0" ptsTypes="AA">
                                      <p:cBhvr>
                                        <p:cTn id="46" dur="700" fill="hold"/>
                                        <p:tgtEl>
                                          <p:spTgt spid="50"/>
                                        </p:tgtEl>
                                        <p:attrNameLst>
                                          <p:attrName>ppt_x</p:attrName>
                                          <p:attrName>ppt_y</p:attrName>
                                        </p:attrNameLst>
                                      </p:cBhvr>
                                      <p:rCtr x="1862" y="-2060"/>
                                    </p:animMotion>
                                  </p:childTnLst>
                                </p:cTn>
                              </p:par>
                              <p:par>
                                <p:cTn id="47" presetID="22" presetClass="entr" presetSubtype="8" fill="hold" nodeType="withEffect">
                                  <p:stCondLst>
                                    <p:cond delay="1000"/>
                                  </p:stCondLst>
                                  <p:childTnLst>
                                    <p:set>
                                      <p:cBhvr>
                                        <p:cTn id="48" dur="1" fill="hold">
                                          <p:stCondLst>
                                            <p:cond delay="0"/>
                                          </p:stCondLst>
                                        </p:cTn>
                                        <p:tgtEl>
                                          <p:spTgt spid="51"/>
                                        </p:tgtEl>
                                        <p:attrNameLst>
                                          <p:attrName>style.visibility</p:attrName>
                                        </p:attrNameLst>
                                      </p:cBhvr>
                                      <p:to>
                                        <p:strVal val="visible"/>
                                      </p:to>
                                    </p:set>
                                    <p:animEffect transition="in" filter="wipe(left)">
                                      <p:cBhvr>
                                        <p:cTn id="49" dur="500"/>
                                        <p:tgtEl>
                                          <p:spTgt spid="51"/>
                                        </p:tgtEl>
                                      </p:cBhvr>
                                    </p:animEffect>
                                  </p:childTnLst>
                                </p:cTn>
                              </p:par>
                              <p:par>
                                <p:cTn id="50" presetID="10" presetClass="entr" presetSubtype="0" fill="hold" grpId="0" nodeType="withEffect">
                                  <p:stCondLst>
                                    <p:cond delay="750"/>
                                  </p:stCondLst>
                                  <p:childTnLst>
                                    <p:set>
                                      <p:cBhvr>
                                        <p:cTn id="51" dur="1" fill="hold">
                                          <p:stCondLst>
                                            <p:cond delay="0"/>
                                          </p:stCondLst>
                                        </p:cTn>
                                        <p:tgtEl>
                                          <p:spTgt spid="54"/>
                                        </p:tgtEl>
                                        <p:attrNameLst>
                                          <p:attrName>style.visibility</p:attrName>
                                        </p:attrNameLst>
                                      </p:cBhvr>
                                      <p:to>
                                        <p:strVal val="visible"/>
                                      </p:to>
                                    </p:set>
                                    <p:animEffect transition="in" filter="fade">
                                      <p:cBhvr>
                                        <p:cTn id="52" dur="1000"/>
                                        <p:tgtEl>
                                          <p:spTgt spid="54"/>
                                        </p:tgtEl>
                                      </p:cBhvr>
                                    </p:animEffect>
                                  </p:childTnLst>
                                </p:cTn>
                              </p:par>
                              <p:par>
                                <p:cTn id="53" presetID="56" presetClass="path" presetSubtype="0" accel="50000" decel="50000" fill="hold" grpId="1" nodeType="withEffect">
                                  <p:stCondLst>
                                    <p:cond delay="750"/>
                                  </p:stCondLst>
                                  <p:childTnLst>
                                    <p:animMotion origin="layout" path="M -0.03737 0.04121 L -6.25E-7 -4.44444E-6 " pathEditMode="relative" rAng="0" ptsTypes="AA">
                                      <p:cBhvr>
                                        <p:cTn id="54" dur="700" fill="hold"/>
                                        <p:tgtEl>
                                          <p:spTgt spid="54"/>
                                        </p:tgtEl>
                                        <p:attrNameLst>
                                          <p:attrName>ppt_x</p:attrName>
                                          <p:attrName>ppt_y</p:attrName>
                                        </p:attrNameLst>
                                      </p:cBhvr>
                                      <p:rCtr x="1862" y="-2060"/>
                                    </p:animMotion>
                                  </p:childTnLst>
                                </p:cTn>
                              </p:par>
                              <p:par>
                                <p:cTn id="55" presetID="22" presetClass="entr" presetSubtype="8" fill="hold" nodeType="withEffect">
                                  <p:stCondLst>
                                    <p:cond delay="1250"/>
                                  </p:stCondLst>
                                  <p:childTnLst>
                                    <p:set>
                                      <p:cBhvr>
                                        <p:cTn id="56" dur="1" fill="hold">
                                          <p:stCondLst>
                                            <p:cond delay="0"/>
                                          </p:stCondLst>
                                        </p:cTn>
                                        <p:tgtEl>
                                          <p:spTgt spid="55"/>
                                        </p:tgtEl>
                                        <p:attrNameLst>
                                          <p:attrName>style.visibility</p:attrName>
                                        </p:attrNameLst>
                                      </p:cBhvr>
                                      <p:to>
                                        <p:strVal val="visible"/>
                                      </p:to>
                                    </p:set>
                                    <p:animEffect transition="in" filter="wipe(left)">
                                      <p:cBhvr>
                                        <p:cTn id="57" dur="500"/>
                                        <p:tgtEl>
                                          <p:spTgt spid="55"/>
                                        </p:tgtEl>
                                      </p:cBhvr>
                                    </p:animEffect>
                                  </p:childTnLst>
                                </p:cTn>
                              </p:par>
                            </p:childTnLst>
                          </p:cTn>
                        </p:par>
                        <p:par>
                          <p:cTn id="58" fill="hold">
                            <p:stCondLst>
                              <p:cond delay="3900"/>
                            </p:stCondLst>
                            <p:childTnLst>
                              <p:par>
                                <p:cTn id="59" presetID="2" presetClass="entr" presetSubtype="8" fill="hold" grpId="0" nodeType="afterEffect">
                                  <p:stCondLst>
                                    <p:cond delay="0"/>
                                  </p:stCondLst>
                                  <p:childTnLst>
                                    <p:set>
                                      <p:cBhvr>
                                        <p:cTn id="60" dur="1" fill="hold">
                                          <p:stCondLst>
                                            <p:cond delay="0"/>
                                          </p:stCondLst>
                                        </p:cTn>
                                        <p:tgtEl>
                                          <p:spTgt spid="58"/>
                                        </p:tgtEl>
                                        <p:attrNameLst>
                                          <p:attrName>style.visibility</p:attrName>
                                        </p:attrNameLst>
                                      </p:cBhvr>
                                      <p:to>
                                        <p:strVal val="visible"/>
                                      </p:to>
                                    </p:set>
                                    <p:anim calcmode="lin" valueType="num">
                                      <p:cBhvr additive="base">
                                        <p:cTn id="61" dur="500" fill="hold"/>
                                        <p:tgtEl>
                                          <p:spTgt spid="58"/>
                                        </p:tgtEl>
                                        <p:attrNameLst>
                                          <p:attrName>ppt_x</p:attrName>
                                        </p:attrNameLst>
                                      </p:cBhvr>
                                      <p:tavLst>
                                        <p:tav tm="0">
                                          <p:val>
                                            <p:strVal val="0-#ppt_w/2"/>
                                          </p:val>
                                        </p:tav>
                                        <p:tav tm="100000">
                                          <p:val>
                                            <p:strVal val="#ppt_x"/>
                                          </p:val>
                                        </p:tav>
                                      </p:tavLst>
                                    </p:anim>
                                    <p:anim calcmode="lin" valueType="num">
                                      <p:cBhvr additive="base">
                                        <p:cTn id="62" dur="500" fill="hold"/>
                                        <p:tgtEl>
                                          <p:spTgt spid="58"/>
                                        </p:tgtEl>
                                        <p:attrNameLst>
                                          <p:attrName>ppt_y</p:attrName>
                                        </p:attrNameLst>
                                      </p:cBhvr>
                                      <p:tavLst>
                                        <p:tav tm="0">
                                          <p:val>
                                            <p:strVal val="#ppt_y"/>
                                          </p:val>
                                        </p:tav>
                                        <p:tav tm="100000">
                                          <p:val>
                                            <p:strVal val="#ppt_y"/>
                                          </p:val>
                                        </p:tav>
                                      </p:tavLst>
                                    </p:anim>
                                  </p:childTnLst>
                                </p:cTn>
                              </p:par>
                            </p:childTnLst>
                          </p:cTn>
                        </p:par>
                        <p:par>
                          <p:cTn id="63" fill="hold">
                            <p:stCondLst>
                              <p:cond delay="4400"/>
                            </p:stCondLst>
                            <p:childTnLst>
                              <p:par>
                                <p:cTn id="64" presetID="26" presetClass="emph" presetSubtype="0" fill="hold" grpId="2" nodeType="afterEffect">
                                  <p:stCondLst>
                                    <p:cond delay="0"/>
                                  </p:stCondLst>
                                  <p:childTnLst>
                                    <p:animEffect transition="out" filter="fade">
                                      <p:cBhvr>
                                        <p:cTn id="65" dur="500" tmFilter="0, 0; .2, .5; .8, .5; 1, 0"/>
                                        <p:tgtEl>
                                          <p:spTgt spid="54"/>
                                        </p:tgtEl>
                                      </p:cBhvr>
                                    </p:animEffect>
                                    <p:animScale>
                                      <p:cBhvr>
                                        <p:cTn id="66" dur="250" autoRev="1" fill="hold"/>
                                        <p:tgtEl>
                                          <p:spTgt spid="54"/>
                                        </p:tgtEl>
                                      </p:cBhvr>
                                      <p:by x="105000" y="105000"/>
                                    </p:animScale>
                                  </p:childTnLst>
                                </p:cTn>
                              </p:par>
                              <p:par>
                                <p:cTn id="67" presetID="26" presetClass="emph" presetSubtype="0" fill="hold" nodeType="withEffect">
                                  <p:stCondLst>
                                    <p:cond delay="0"/>
                                  </p:stCondLst>
                                  <p:childTnLst>
                                    <p:animEffect transition="out" filter="fade">
                                      <p:cBhvr>
                                        <p:cTn id="68" dur="500" tmFilter="0, 0; .2, .5; .8, .5; 1, 0"/>
                                        <p:tgtEl>
                                          <p:spTgt spid="55"/>
                                        </p:tgtEl>
                                      </p:cBhvr>
                                    </p:animEffect>
                                    <p:animScale>
                                      <p:cBhvr>
                                        <p:cTn id="69" dur="250" autoRev="1" fill="hold"/>
                                        <p:tgtEl>
                                          <p:spTgt spid="55"/>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5" grpId="1" animBg="1"/>
      <p:bldP spid="29" grpId="0" animBg="1"/>
      <p:bldP spid="29" grpId="1" animBg="1"/>
      <p:bldP spid="33" grpId="0" animBg="1"/>
      <p:bldP spid="33" grpId="1" animBg="1"/>
      <p:bldP spid="50" grpId="0" animBg="1"/>
      <p:bldP spid="50" grpId="1" animBg="1"/>
      <p:bldP spid="54" grpId="0" animBg="1"/>
      <p:bldP spid="54" grpId="1" animBg="1"/>
      <p:bldP spid="54" grpId="2" animBg="1"/>
      <p:bldP spid="58" grpId="0" animBg="1"/>
      <p:bldP spid="59"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矩形 4">
            <a:extLst>
              <a:ext uri="{FF2B5EF4-FFF2-40B4-BE49-F238E27FC236}">
                <a16:creationId xmlns="" xmlns:a16="http://schemas.microsoft.com/office/drawing/2014/main" id="{C3562B99-1087-4320-AA35-1D3BF8F74BCA}"/>
              </a:ext>
            </a:extLst>
          </p:cNvPr>
          <p:cNvSpPr/>
          <p:nvPr/>
        </p:nvSpPr>
        <p:spPr>
          <a:xfrm>
            <a:off x="10451187" y="1563292"/>
            <a:ext cx="994896" cy="2554545"/>
          </a:xfrm>
          <a:prstGeom prst="rect">
            <a:avLst/>
          </a:prstGeom>
        </p:spPr>
        <p:txBody>
          <a:bodyPr wrap="square">
            <a:spAutoFit/>
          </a:bodyPr>
          <a:lstStyle/>
          <a:p>
            <a:r>
              <a:rPr lang="en-US" altLang="zh-CN" sz="8000" b="1" dirty="0">
                <a:solidFill>
                  <a:schemeClr val="tx1">
                    <a:lumMod val="50000"/>
                    <a:lumOff val="50000"/>
                  </a:schemeClr>
                </a:solidFill>
                <a:cs typeface="+mn-ea"/>
                <a:sym typeface="+mn-lt"/>
              </a:rPr>
              <a:t>03</a:t>
            </a:r>
            <a:endParaRPr lang="zh-CN" altLang="en-US" sz="8000" b="1" dirty="0">
              <a:solidFill>
                <a:schemeClr val="tx1">
                  <a:lumMod val="50000"/>
                  <a:lumOff val="50000"/>
                </a:schemeClr>
              </a:solidFill>
              <a:cs typeface="+mn-ea"/>
              <a:sym typeface="+mn-lt"/>
            </a:endParaRPr>
          </a:p>
        </p:txBody>
      </p:sp>
      <p:sp>
        <p:nvSpPr>
          <p:cNvPr id="7" name="Content Placeholder 2">
            <a:extLst>
              <a:ext uri="{FF2B5EF4-FFF2-40B4-BE49-F238E27FC236}">
                <a16:creationId xmlns="" xmlns:a16="http://schemas.microsoft.com/office/drawing/2014/main" id="{A291E504-A03B-4AC6-923C-7F9B42AC546F}"/>
              </a:ext>
            </a:extLst>
          </p:cNvPr>
          <p:cNvSpPr txBox="1"/>
          <p:nvPr/>
        </p:nvSpPr>
        <p:spPr bwMode="auto">
          <a:xfrm>
            <a:off x="5148064" y="1018720"/>
            <a:ext cx="3083888" cy="3353230"/>
          </a:xfrm>
          <a:prstGeom prst="rect">
            <a:avLst/>
          </a:prstGeom>
          <a:noFill/>
        </p:spPr>
        <p:txBody>
          <a:bodyPr/>
          <a:lstStyle>
            <a:lvl1pPr marL="342900" indent="-342900" algn="l" defTabSz="914400" rtl="0" eaLnBrk="1" latinLnBrk="0" hangingPunct="1">
              <a:spcBef>
                <a:spcPct val="20000"/>
              </a:spcBef>
              <a:buFont typeface="Arial" panose="020B0604020202020204" pitchFamily="34" charset="0"/>
              <a:buChar char="•"/>
              <a:defRPr sz="1400" kern="1200">
                <a:solidFill>
                  <a:schemeClr val="bg1">
                    <a:lumMod val="65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1200" kern="1200">
                <a:solidFill>
                  <a:schemeClr val="bg1">
                    <a:lumMod val="65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1100" kern="1200">
                <a:solidFill>
                  <a:schemeClr val="bg1">
                    <a:lumMod val="65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050" kern="1200">
                <a:solidFill>
                  <a:schemeClr val="bg1">
                    <a:lumMod val="65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1050" kern="1200">
                <a:solidFill>
                  <a:schemeClr val="bg1">
                    <a:lumMod val="65000"/>
                  </a:schemeClr>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457200" algn="just">
              <a:lnSpc>
                <a:spcPct val="200000"/>
              </a:lnSpc>
              <a:buNone/>
              <a:defRPr/>
            </a:pPr>
            <a:r>
              <a:rPr lang="zh-CN" altLang="en-US" sz="1200" dirty="0">
                <a:solidFill>
                  <a:schemeClr val="tx1">
                    <a:lumMod val="95000"/>
                    <a:lumOff val="5000"/>
                  </a:schemeClr>
                </a:solidFill>
                <a:latin typeface="+mn-ea"/>
                <a:cs typeface="+mn-ea"/>
                <a:sym typeface="+mn-lt"/>
              </a:rPr>
              <a:t>对</a:t>
            </a:r>
            <a:r>
              <a:rPr lang="en-US" altLang="zh-CN" sz="1200" dirty="0">
                <a:solidFill>
                  <a:schemeClr val="tx1">
                    <a:lumMod val="95000"/>
                    <a:lumOff val="5000"/>
                  </a:schemeClr>
                </a:solidFill>
                <a:latin typeface="+mn-ea"/>
                <a:cs typeface="+mn-ea"/>
                <a:sym typeface="+mn-lt"/>
              </a:rPr>
              <a:t>100%</a:t>
            </a:r>
            <a:r>
              <a:rPr lang="zh-CN" altLang="en-US" sz="1200" dirty="0">
                <a:solidFill>
                  <a:schemeClr val="tx1">
                    <a:lumMod val="95000"/>
                    <a:lumOff val="5000"/>
                  </a:schemeClr>
                </a:solidFill>
                <a:latin typeface="+mn-ea"/>
                <a:cs typeface="+mn-ea"/>
                <a:sym typeface="+mn-lt"/>
              </a:rPr>
              <a:t>直接控制的居民企业之间，以及受同一或相同多家居民企业</a:t>
            </a:r>
            <a:r>
              <a:rPr lang="en-US" altLang="zh-CN" sz="1200" dirty="0">
                <a:solidFill>
                  <a:schemeClr val="tx1">
                    <a:lumMod val="95000"/>
                    <a:lumOff val="5000"/>
                  </a:schemeClr>
                </a:solidFill>
                <a:latin typeface="+mn-ea"/>
                <a:cs typeface="+mn-ea"/>
                <a:sym typeface="+mn-lt"/>
              </a:rPr>
              <a:t>100%</a:t>
            </a:r>
            <a:r>
              <a:rPr lang="zh-CN" altLang="en-US" sz="1200" dirty="0">
                <a:solidFill>
                  <a:schemeClr val="tx1">
                    <a:lumMod val="95000"/>
                    <a:lumOff val="5000"/>
                  </a:schemeClr>
                </a:solidFill>
                <a:latin typeface="+mn-ea"/>
                <a:cs typeface="+mn-ea"/>
                <a:sym typeface="+mn-lt"/>
              </a:rPr>
              <a:t>直接控制的居民企业之间按账面净值划转股权或资产，凡具有合理商业目的、不以减少、免除或者推迟缴纳税款为主要目的，股权或资产划转后连续</a:t>
            </a:r>
            <a:r>
              <a:rPr lang="en-US" altLang="zh-CN" sz="1200" dirty="0">
                <a:solidFill>
                  <a:schemeClr val="tx1">
                    <a:lumMod val="95000"/>
                    <a:lumOff val="5000"/>
                  </a:schemeClr>
                </a:solidFill>
                <a:latin typeface="+mn-ea"/>
                <a:cs typeface="+mn-ea"/>
                <a:sym typeface="+mn-lt"/>
              </a:rPr>
              <a:t>12</a:t>
            </a:r>
            <a:r>
              <a:rPr lang="zh-CN" altLang="en-US" sz="1200" dirty="0">
                <a:solidFill>
                  <a:schemeClr val="tx1">
                    <a:lumMod val="95000"/>
                    <a:lumOff val="5000"/>
                  </a:schemeClr>
                </a:solidFill>
                <a:latin typeface="+mn-ea"/>
                <a:cs typeface="+mn-ea"/>
                <a:sym typeface="+mn-lt"/>
              </a:rPr>
              <a:t>个月内不改变被划转股权或资产原来实质性经营活动，且划出方企业和划入方企业均未在会计上确认损益的，可以选择按以下规定进行特殊性税务处理：</a:t>
            </a:r>
          </a:p>
          <a:p>
            <a:pPr marL="0" indent="0" fontAlgn="auto">
              <a:lnSpc>
                <a:spcPct val="200000"/>
              </a:lnSpc>
              <a:spcAft>
                <a:spcPts val="0"/>
              </a:spcAft>
              <a:buFont typeface="Arial" panose="020B0604020202020204" pitchFamily="34" charset="0"/>
              <a:buNone/>
              <a:defRPr/>
            </a:pPr>
            <a:endParaRPr lang="zh-CN" altLang="en-US" sz="1200" dirty="0">
              <a:solidFill>
                <a:schemeClr val="tx1">
                  <a:lumMod val="95000"/>
                  <a:lumOff val="5000"/>
                </a:schemeClr>
              </a:solidFill>
              <a:latin typeface="+mn-ea"/>
              <a:cs typeface="+mn-ea"/>
              <a:sym typeface="+mn-lt"/>
            </a:endParaRPr>
          </a:p>
        </p:txBody>
      </p:sp>
      <p:sp>
        <p:nvSpPr>
          <p:cNvPr id="9" name="矩形 8">
            <a:extLst>
              <a:ext uri="{FF2B5EF4-FFF2-40B4-BE49-F238E27FC236}">
                <a16:creationId xmlns="" xmlns:a16="http://schemas.microsoft.com/office/drawing/2014/main" id="{FE49778D-C288-4289-AB34-E92FD6E4888F}"/>
              </a:ext>
            </a:extLst>
          </p:cNvPr>
          <p:cNvSpPr/>
          <p:nvPr/>
        </p:nvSpPr>
        <p:spPr>
          <a:xfrm>
            <a:off x="1" y="0"/>
            <a:ext cx="4499991" cy="5143500"/>
          </a:xfrm>
          <a:prstGeom prst="rect">
            <a:avLst/>
          </a:prstGeom>
          <a:gradFill flip="none" rotWithShape="1">
            <a:gsLst>
              <a:gs pos="91000">
                <a:schemeClr val="bg1">
                  <a:alpha val="0"/>
                </a:schemeClr>
              </a:gs>
              <a:gs pos="100000">
                <a:schemeClr val="tx1">
                  <a:lumMod val="50000"/>
                  <a:lumOff val="50000"/>
                  <a:alpha val="30000"/>
                </a:schemeClr>
              </a:gs>
            </a:gsLst>
            <a:lin ang="0" scaled="1"/>
            <a:tileRect/>
          </a:gradFill>
          <a:ln>
            <a:noFill/>
          </a:ln>
          <a:effectLst>
            <a:outerShdw blurRad="101600" dist="38100" sx="101000" sy="101000" algn="l" rotWithShape="0">
              <a:prstClr val="black">
                <a:alpha val="4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pPr>
            <a:endParaRPr lang="zh-CN" altLang="en-US" sz="1600" dirty="0">
              <a:solidFill>
                <a:schemeClr val="tx2">
                  <a:lumMod val="50000"/>
                </a:schemeClr>
              </a:solidFill>
              <a:effectLst>
                <a:outerShdw blurRad="38100" dist="38100" dir="2700000" algn="tl">
                  <a:srgbClr val="000000">
                    <a:alpha val="43137"/>
                  </a:srgbClr>
                </a:outerShdw>
              </a:effectLst>
              <a:latin typeface="微软雅黑" panose="020B0503020204020204" pitchFamily="34" charset="-122"/>
              <a:ea typeface="微软雅黑" panose="020B0503020204020204" pitchFamily="34" charset="-122"/>
            </a:endParaRPr>
          </a:p>
        </p:txBody>
      </p:sp>
      <p:cxnSp>
        <p:nvCxnSpPr>
          <p:cNvPr id="12" name="直接连接符 18"/>
          <p:cNvCxnSpPr>
            <a:cxnSpLocks noChangeShapeType="1"/>
          </p:cNvCxnSpPr>
          <p:nvPr/>
        </p:nvCxnSpPr>
        <p:spPr bwMode="auto">
          <a:xfrm>
            <a:off x="611560" y="1779662"/>
            <a:ext cx="3514725" cy="0"/>
          </a:xfrm>
          <a:prstGeom prst="line">
            <a:avLst/>
          </a:prstGeom>
          <a:noFill/>
          <a:ln w="6350">
            <a:solidFill>
              <a:schemeClr val="accent3"/>
            </a:solidFill>
            <a:round/>
          </a:ln>
          <a:effectLst>
            <a:glow rad="63500">
              <a:schemeClr val="accent2">
                <a:satMod val="175000"/>
                <a:alpha val="40000"/>
              </a:schemeClr>
            </a:glow>
          </a:effectLst>
        </p:spPr>
      </p:cxnSp>
      <p:sp>
        <p:nvSpPr>
          <p:cNvPr id="13" name="AutoShape 4"/>
          <p:cNvSpPr>
            <a:spLocks noChangeArrowheads="1"/>
          </p:cNvSpPr>
          <p:nvPr/>
        </p:nvSpPr>
        <p:spPr bwMode="auto">
          <a:xfrm>
            <a:off x="741886" y="996611"/>
            <a:ext cx="2913419" cy="473466"/>
          </a:xfrm>
          <a:prstGeom prst="roundRect">
            <a:avLst>
              <a:gd name="adj" fmla="val 13125"/>
            </a:avLst>
          </a:prstGeom>
          <a:solidFill>
            <a:schemeClr val="tx2"/>
          </a:solidFill>
          <a:ln w="3175">
            <a:noFill/>
            <a:round/>
            <a:headEnd/>
            <a:tailEnd/>
          </a:ln>
          <a:effectLst>
            <a:outerShdw blurRad="50800" dist="38100" dir="2700000" algn="tl" rotWithShape="0">
              <a:prstClr val="black">
                <a:alpha val="40000"/>
              </a:prstClr>
            </a:outerShdw>
          </a:effectLst>
        </p:spPr>
        <p:txBody>
          <a:bodyPr anchor="ctr"/>
          <a:lstStyle/>
          <a:p>
            <a:pPr algn="ctr"/>
            <a:r>
              <a:rPr lang="zh-CN" altLang="en-US" b="1" i="0" dirty="0" smtClean="0">
                <a:solidFill>
                  <a:schemeClr val="bg1"/>
                </a:solidFill>
                <a:latin typeface="微软雅黑" pitchFamily="34" charset="-122"/>
                <a:ea typeface="微软雅黑" pitchFamily="34" charset="-122"/>
              </a:rPr>
              <a:t>五、股权、资产划转</a:t>
            </a:r>
            <a:endParaRPr lang="zh-CN" altLang="en-US" b="1" i="0" dirty="0">
              <a:solidFill>
                <a:schemeClr val="bg1"/>
              </a:solidFill>
              <a:latin typeface="微软雅黑" pitchFamily="34" charset="-122"/>
              <a:ea typeface="微软雅黑" pitchFamily="34" charset="-122"/>
            </a:endParaRPr>
          </a:p>
        </p:txBody>
      </p:sp>
      <p:sp>
        <p:nvSpPr>
          <p:cNvPr id="186" name="TextBox 185"/>
          <p:cNvSpPr txBox="1"/>
          <p:nvPr/>
        </p:nvSpPr>
        <p:spPr>
          <a:xfrm>
            <a:off x="501333" y="2095170"/>
            <a:ext cx="3624952" cy="1200329"/>
          </a:xfrm>
          <a:prstGeom prst="roundRect">
            <a:avLst>
              <a:gd name="adj" fmla="val 0"/>
            </a:avLst>
          </a:prstGeom>
          <a:noFill/>
        </p:spPr>
        <p:txBody>
          <a:bodyPr wrap="square" rtlCol="0">
            <a:spAutoFit/>
          </a:bodyPr>
          <a:lstStyle/>
          <a:p>
            <a:pPr lvl="0" algn="ctr">
              <a:lnSpc>
                <a:spcPct val="150000"/>
              </a:lnSpc>
              <a:defRPr/>
            </a:pPr>
            <a:r>
              <a:rPr lang="en-US" altLang="zh-CN" sz="1600" b="1" kern="0" dirty="0" smtClean="0">
                <a:solidFill>
                  <a:schemeClr val="tx1">
                    <a:lumMod val="65000"/>
                    <a:lumOff val="35000"/>
                  </a:schemeClr>
                </a:solidFill>
                <a:latin typeface="微软雅黑" panose="020B0503020204020204" pitchFamily="34" charset="-122"/>
                <a:ea typeface="微软雅黑" panose="020B0503020204020204" pitchFamily="34" charset="-122"/>
              </a:rPr>
              <a:t>《</a:t>
            </a:r>
            <a:r>
              <a:rPr lang="zh-CN" altLang="en-US" sz="1600" b="1" kern="0" dirty="0" smtClean="0">
                <a:solidFill>
                  <a:schemeClr val="tx1">
                    <a:lumMod val="65000"/>
                    <a:lumOff val="35000"/>
                  </a:schemeClr>
                </a:solidFill>
                <a:latin typeface="微软雅黑" panose="020B0503020204020204" pitchFamily="34" charset="-122"/>
                <a:ea typeface="微软雅黑" panose="020B0503020204020204" pitchFamily="34" charset="-122"/>
              </a:rPr>
              <a:t>财政部 国家税务总局关于促进企业重组有关企业所得税处理问题的通知</a:t>
            </a:r>
            <a:r>
              <a:rPr lang="en-US" altLang="zh-CN" sz="1600" b="1" kern="0" dirty="0" smtClean="0">
                <a:solidFill>
                  <a:schemeClr val="tx1">
                    <a:lumMod val="65000"/>
                    <a:lumOff val="35000"/>
                  </a:schemeClr>
                </a:solidFill>
                <a:latin typeface="微软雅黑" panose="020B0503020204020204" pitchFamily="34" charset="-122"/>
                <a:ea typeface="微软雅黑" panose="020B0503020204020204" pitchFamily="34" charset="-122"/>
              </a:rPr>
              <a:t>》</a:t>
            </a:r>
            <a:endParaRPr lang="en-US" altLang="zh-CN" sz="1600" b="1" kern="0" dirty="0">
              <a:solidFill>
                <a:schemeClr val="tx1">
                  <a:lumMod val="65000"/>
                  <a:lumOff val="35000"/>
                </a:schemeClr>
              </a:solidFill>
              <a:latin typeface="微软雅黑" panose="020B0503020204020204" pitchFamily="34" charset="-122"/>
              <a:ea typeface="微软雅黑" panose="020B0503020204020204" pitchFamily="34" charset="-122"/>
            </a:endParaRPr>
          </a:p>
          <a:p>
            <a:pPr lvl="0" algn="ctr">
              <a:lnSpc>
                <a:spcPct val="150000"/>
              </a:lnSpc>
              <a:defRPr/>
            </a:pPr>
            <a:r>
              <a:rPr lang="zh-CN" altLang="en-US" sz="1600" b="1" kern="0" dirty="0">
                <a:solidFill>
                  <a:schemeClr val="tx1">
                    <a:lumMod val="65000"/>
                    <a:lumOff val="35000"/>
                  </a:schemeClr>
                </a:solidFill>
                <a:latin typeface="微软雅黑" panose="020B0503020204020204" pitchFamily="34" charset="-122"/>
                <a:ea typeface="微软雅黑" panose="020B0503020204020204" pitchFamily="34" charset="-122"/>
              </a:rPr>
              <a:t>（财税</a:t>
            </a:r>
            <a:r>
              <a:rPr lang="en-US" altLang="zh-CN" sz="1600" b="1" kern="0" dirty="0">
                <a:solidFill>
                  <a:schemeClr val="tx1">
                    <a:lumMod val="65000"/>
                    <a:lumOff val="35000"/>
                  </a:schemeClr>
                </a:solidFill>
                <a:latin typeface="微软雅黑" panose="020B0503020204020204" pitchFamily="34" charset="-122"/>
                <a:ea typeface="微软雅黑" panose="020B0503020204020204" pitchFamily="34" charset="-122"/>
              </a:rPr>
              <a:t>〔2014〕109</a:t>
            </a:r>
            <a:r>
              <a:rPr lang="zh-CN" altLang="en-US" sz="1600" b="1" kern="0" dirty="0">
                <a:solidFill>
                  <a:schemeClr val="tx1">
                    <a:lumMod val="65000"/>
                    <a:lumOff val="35000"/>
                  </a:schemeClr>
                </a:solidFill>
                <a:latin typeface="微软雅黑" panose="020B0503020204020204" pitchFamily="34" charset="-122"/>
                <a:ea typeface="微软雅黑" panose="020B0503020204020204" pitchFamily="34" charset="-122"/>
              </a:rPr>
              <a:t>号）</a:t>
            </a:r>
          </a:p>
        </p:txBody>
      </p:sp>
      <p:grpSp>
        <p:nvGrpSpPr>
          <p:cNvPr id="3" name="组合 2"/>
          <p:cNvGrpSpPr/>
          <p:nvPr/>
        </p:nvGrpSpPr>
        <p:grpSpPr>
          <a:xfrm>
            <a:off x="1217838" y="3419005"/>
            <a:ext cx="2034269" cy="913606"/>
            <a:chOff x="1215961" y="3867894"/>
            <a:chExt cx="2034269" cy="913606"/>
          </a:xfrm>
        </p:grpSpPr>
        <p:sp>
          <p:nvSpPr>
            <p:cNvPr id="63" name="íṥḷïḍè"/>
            <p:cNvSpPr>
              <a:spLocks noChangeArrowheads="1"/>
            </p:cNvSpPr>
            <p:nvPr/>
          </p:nvSpPr>
          <p:spPr bwMode="auto">
            <a:xfrm>
              <a:off x="1764275" y="3867894"/>
              <a:ext cx="533291" cy="185599"/>
            </a:xfrm>
            <a:custGeom>
              <a:avLst/>
              <a:gdLst>
                <a:gd name="T0" fmla="*/ 2147483647 w 111"/>
                <a:gd name="T1" fmla="*/ 0 h 67"/>
                <a:gd name="T2" fmla="*/ 0 w 111"/>
                <a:gd name="T3" fmla="*/ 2147483647 h 67"/>
                <a:gd name="T4" fmla="*/ 2147483647 w 111"/>
                <a:gd name="T5" fmla="*/ 2147483647 h 67"/>
                <a:gd name="T6" fmla="*/ 2147483647 w 111"/>
                <a:gd name="T7" fmla="*/ 0 h 67"/>
                <a:gd name="T8" fmla="*/ 0 60000 65536"/>
                <a:gd name="T9" fmla="*/ 0 60000 65536"/>
                <a:gd name="T10" fmla="*/ 0 60000 65536"/>
                <a:gd name="T11" fmla="*/ 0 60000 65536"/>
                <a:gd name="T12" fmla="*/ 0 w 111"/>
                <a:gd name="T13" fmla="*/ 0 h 67"/>
                <a:gd name="T14" fmla="*/ 111 w 111"/>
                <a:gd name="T15" fmla="*/ 67 h 67"/>
              </a:gdLst>
              <a:ahLst/>
              <a:cxnLst>
                <a:cxn ang="T8">
                  <a:pos x="T0" y="T1"/>
                </a:cxn>
                <a:cxn ang="T9">
                  <a:pos x="T2" y="T3"/>
                </a:cxn>
                <a:cxn ang="T10">
                  <a:pos x="T4" y="T5"/>
                </a:cxn>
                <a:cxn ang="T11">
                  <a:pos x="T6" y="T7"/>
                </a:cxn>
              </a:cxnLst>
              <a:rect l="T12" t="T13" r="T14" b="T15"/>
              <a:pathLst>
                <a:path w="111" h="67">
                  <a:moveTo>
                    <a:pt x="12" y="0"/>
                  </a:moveTo>
                  <a:cubicBezTo>
                    <a:pt x="0" y="5"/>
                    <a:pt x="0" y="5"/>
                    <a:pt x="0" y="5"/>
                  </a:cubicBezTo>
                  <a:cubicBezTo>
                    <a:pt x="0" y="5"/>
                    <a:pt x="83" y="35"/>
                    <a:pt x="99" y="67"/>
                  </a:cubicBezTo>
                  <a:cubicBezTo>
                    <a:pt x="111" y="46"/>
                    <a:pt x="12" y="0"/>
                    <a:pt x="12" y="0"/>
                  </a:cubicBezTo>
                  <a:close/>
                </a:path>
              </a:pathLst>
            </a:custGeom>
            <a:solidFill>
              <a:srgbClr val="A5BF26"/>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4" name="îṧ1íḓe"/>
            <p:cNvSpPr>
              <a:spLocks noChangeArrowheads="1"/>
            </p:cNvSpPr>
            <p:nvPr/>
          </p:nvSpPr>
          <p:spPr bwMode="auto">
            <a:xfrm>
              <a:off x="2268773" y="3978678"/>
              <a:ext cx="981457" cy="797067"/>
            </a:xfrm>
            <a:custGeom>
              <a:avLst/>
              <a:gdLst>
                <a:gd name="T0" fmla="*/ 0 w 1470"/>
                <a:gd name="T1" fmla="*/ 2147483647 h 2079"/>
                <a:gd name="T2" fmla="*/ 2147483647 w 1470"/>
                <a:gd name="T3" fmla="*/ 2147483647 h 2079"/>
                <a:gd name="T4" fmla="*/ 2147483647 w 1470"/>
                <a:gd name="T5" fmla="*/ 0 h 2079"/>
                <a:gd name="T6" fmla="*/ 0 w 1470"/>
                <a:gd name="T7" fmla="*/ 2147483647 h 2079"/>
                <a:gd name="T8" fmla="*/ 0 w 1470"/>
                <a:gd name="T9" fmla="*/ 2147483647 h 2079"/>
                <a:gd name="T10" fmla="*/ 0 60000 65536"/>
                <a:gd name="T11" fmla="*/ 0 60000 65536"/>
                <a:gd name="T12" fmla="*/ 0 60000 65536"/>
                <a:gd name="T13" fmla="*/ 0 60000 65536"/>
                <a:gd name="T14" fmla="*/ 0 60000 65536"/>
                <a:gd name="T15" fmla="*/ 0 w 1470"/>
                <a:gd name="T16" fmla="*/ 0 h 2079"/>
                <a:gd name="T17" fmla="*/ 1470 w 1470"/>
                <a:gd name="T18" fmla="*/ 2079 h 2079"/>
              </a:gdLst>
              <a:ahLst/>
              <a:cxnLst>
                <a:cxn ang="T10">
                  <a:pos x="T0" y="T1"/>
                </a:cxn>
                <a:cxn ang="T11">
                  <a:pos x="T2" y="T3"/>
                </a:cxn>
                <a:cxn ang="T12">
                  <a:pos x="T4" y="T5"/>
                </a:cxn>
                <a:cxn ang="T13">
                  <a:pos x="T6" y="T7"/>
                </a:cxn>
                <a:cxn ang="T14">
                  <a:pos x="T8" y="T9"/>
                </a:cxn>
              </a:cxnLst>
              <a:rect l="T15" t="T16" r="T17" b="T18"/>
              <a:pathLst>
                <a:path w="1470" h="2079">
                  <a:moveTo>
                    <a:pt x="0" y="2079"/>
                  </a:moveTo>
                  <a:lnTo>
                    <a:pt x="1470" y="1921"/>
                  </a:lnTo>
                  <a:lnTo>
                    <a:pt x="1470" y="0"/>
                  </a:lnTo>
                  <a:lnTo>
                    <a:pt x="0" y="195"/>
                  </a:lnTo>
                  <a:lnTo>
                    <a:pt x="0" y="2079"/>
                  </a:lnTo>
                  <a:close/>
                </a:path>
              </a:pathLst>
            </a:custGeom>
            <a:solidFill>
              <a:schemeClr val="tx2">
                <a:lumMod val="50000"/>
              </a:schemeClr>
            </a:solidFill>
            <a:ln>
              <a:noFill/>
            </a:ln>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5" name="iŝľîďe"/>
            <p:cNvSpPr>
              <a:spLocks noChangeArrowheads="1"/>
            </p:cNvSpPr>
            <p:nvPr/>
          </p:nvSpPr>
          <p:spPr bwMode="auto">
            <a:xfrm>
              <a:off x="1215961" y="3962132"/>
              <a:ext cx="981457" cy="813613"/>
            </a:xfrm>
            <a:custGeom>
              <a:avLst/>
              <a:gdLst>
                <a:gd name="T0" fmla="*/ 0 w 1470"/>
                <a:gd name="T1" fmla="*/ 2147483647 h 2122"/>
                <a:gd name="T2" fmla="*/ 2147483647 w 1470"/>
                <a:gd name="T3" fmla="*/ 2147483647 h 2122"/>
                <a:gd name="T4" fmla="*/ 2147483647 w 1470"/>
                <a:gd name="T5" fmla="*/ 2147483647 h 2122"/>
                <a:gd name="T6" fmla="*/ 0 w 1470"/>
                <a:gd name="T7" fmla="*/ 0 h 2122"/>
                <a:gd name="T8" fmla="*/ 0 w 1470"/>
                <a:gd name="T9" fmla="*/ 2147483647 h 2122"/>
                <a:gd name="T10" fmla="*/ 0 60000 65536"/>
                <a:gd name="T11" fmla="*/ 0 60000 65536"/>
                <a:gd name="T12" fmla="*/ 0 60000 65536"/>
                <a:gd name="T13" fmla="*/ 0 60000 65536"/>
                <a:gd name="T14" fmla="*/ 0 60000 65536"/>
                <a:gd name="T15" fmla="*/ 0 w 1470"/>
                <a:gd name="T16" fmla="*/ 0 h 2122"/>
                <a:gd name="T17" fmla="*/ 1470 w 1470"/>
                <a:gd name="T18" fmla="*/ 2122 h 2122"/>
              </a:gdLst>
              <a:ahLst/>
              <a:cxnLst>
                <a:cxn ang="T10">
                  <a:pos x="T0" y="T1"/>
                </a:cxn>
                <a:cxn ang="T11">
                  <a:pos x="T2" y="T3"/>
                </a:cxn>
                <a:cxn ang="T12">
                  <a:pos x="T4" y="T5"/>
                </a:cxn>
                <a:cxn ang="T13">
                  <a:pos x="T6" y="T7"/>
                </a:cxn>
                <a:cxn ang="T14">
                  <a:pos x="T8" y="T9"/>
                </a:cxn>
              </a:cxnLst>
              <a:rect l="T15" t="T16" r="T17" b="T18"/>
              <a:pathLst>
                <a:path w="1470" h="2122">
                  <a:moveTo>
                    <a:pt x="0" y="1964"/>
                  </a:moveTo>
                  <a:lnTo>
                    <a:pt x="1470" y="2122"/>
                  </a:lnTo>
                  <a:lnTo>
                    <a:pt x="1470" y="238"/>
                  </a:lnTo>
                  <a:lnTo>
                    <a:pt x="0" y="0"/>
                  </a:lnTo>
                  <a:lnTo>
                    <a:pt x="0" y="1964"/>
                  </a:lnTo>
                  <a:close/>
                </a:path>
              </a:pathLst>
            </a:custGeom>
            <a:solidFill>
              <a:schemeClr val="tx2">
                <a:lumMod val="50000"/>
              </a:schemeClr>
            </a:solidFill>
            <a:ln>
              <a:noFill/>
            </a:ln>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6" name="íṧlîḍe"/>
            <p:cNvSpPr>
              <a:spLocks noChangeArrowheads="1"/>
            </p:cNvSpPr>
            <p:nvPr/>
          </p:nvSpPr>
          <p:spPr bwMode="auto">
            <a:xfrm>
              <a:off x="2236225" y="3953500"/>
              <a:ext cx="1014005" cy="828000"/>
            </a:xfrm>
            <a:custGeom>
              <a:avLst/>
              <a:gdLst>
                <a:gd name="T0" fmla="*/ 0 w 211"/>
                <a:gd name="T1" fmla="*/ 2147483647 h 299"/>
                <a:gd name="T2" fmla="*/ 0 w 211"/>
                <a:gd name="T3" fmla="*/ 2147483647 h 299"/>
                <a:gd name="T4" fmla="*/ 2147483647 w 211"/>
                <a:gd name="T5" fmla="*/ 2147483647 h 299"/>
                <a:gd name="T6" fmla="*/ 2147483647 w 211"/>
                <a:gd name="T7" fmla="*/ 2147483647 h 299"/>
                <a:gd name="T8" fmla="*/ 0 w 211"/>
                <a:gd name="T9" fmla="*/ 2147483647 h 299"/>
                <a:gd name="T10" fmla="*/ 0 60000 65536"/>
                <a:gd name="T11" fmla="*/ 0 60000 65536"/>
                <a:gd name="T12" fmla="*/ 0 60000 65536"/>
                <a:gd name="T13" fmla="*/ 0 60000 65536"/>
                <a:gd name="T14" fmla="*/ 0 60000 65536"/>
                <a:gd name="T15" fmla="*/ 0 w 211"/>
                <a:gd name="T16" fmla="*/ 0 h 299"/>
                <a:gd name="T17" fmla="*/ 211 w 211"/>
                <a:gd name="T18" fmla="*/ 299 h 299"/>
              </a:gdLst>
              <a:ahLst/>
              <a:cxnLst>
                <a:cxn ang="T10">
                  <a:pos x="T0" y="T1"/>
                </a:cxn>
                <a:cxn ang="T11">
                  <a:pos x="T2" y="T3"/>
                </a:cxn>
                <a:cxn ang="T12">
                  <a:pos x="T4" y="T5"/>
                </a:cxn>
                <a:cxn ang="T13">
                  <a:pos x="T6" y="T7"/>
                </a:cxn>
                <a:cxn ang="T14">
                  <a:pos x="T8" y="T9"/>
                </a:cxn>
              </a:cxnLst>
              <a:rect l="T15" t="T16" r="T17" b="T18"/>
              <a:pathLst>
                <a:path w="211" h="299">
                  <a:moveTo>
                    <a:pt x="0" y="29"/>
                  </a:moveTo>
                  <a:cubicBezTo>
                    <a:pt x="0" y="119"/>
                    <a:pt x="0" y="209"/>
                    <a:pt x="0" y="299"/>
                  </a:cubicBezTo>
                  <a:cubicBezTo>
                    <a:pt x="69" y="277"/>
                    <a:pt x="142" y="269"/>
                    <a:pt x="211" y="276"/>
                  </a:cubicBezTo>
                  <a:cubicBezTo>
                    <a:pt x="211" y="186"/>
                    <a:pt x="211" y="96"/>
                    <a:pt x="211" y="7"/>
                  </a:cubicBezTo>
                  <a:cubicBezTo>
                    <a:pt x="142" y="0"/>
                    <a:pt x="69" y="7"/>
                    <a:pt x="0" y="29"/>
                  </a:cubicBezTo>
                  <a:close/>
                </a:path>
              </a:pathLst>
            </a:custGeom>
            <a:solidFill>
              <a:schemeClr val="tx2">
                <a:lumMod val="50000"/>
              </a:schemeClr>
            </a:solidFill>
            <a:ln>
              <a:noFill/>
            </a:ln>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7" name="íšḻíḑê"/>
            <p:cNvSpPr>
              <a:spLocks noChangeArrowheads="1"/>
            </p:cNvSpPr>
            <p:nvPr/>
          </p:nvSpPr>
          <p:spPr bwMode="auto">
            <a:xfrm>
              <a:off x="2236225" y="3931199"/>
              <a:ext cx="980205" cy="850301"/>
            </a:xfrm>
            <a:custGeom>
              <a:avLst/>
              <a:gdLst>
                <a:gd name="T0" fmla="*/ 0 w 204"/>
                <a:gd name="T1" fmla="*/ 2147483647 h 307"/>
                <a:gd name="T2" fmla="*/ 0 w 204"/>
                <a:gd name="T3" fmla="*/ 2147483647 h 307"/>
                <a:gd name="T4" fmla="*/ 2147483647 w 204"/>
                <a:gd name="T5" fmla="*/ 2147483647 h 307"/>
                <a:gd name="T6" fmla="*/ 2147483647 w 204"/>
                <a:gd name="T7" fmla="*/ 2147483647 h 307"/>
                <a:gd name="T8" fmla="*/ 0 w 204"/>
                <a:gd name="T9" fmla="*/ 2147483647 h 307"/>
                <a:gd name="T10" fmla="*/ 0 60000 65536"/>
                <a:gd name="T11" fmla="*/ 0 60000 65536"/>
                <a:gd name="T12" fmla="*/ 0 60000 65536"/>
                <a:gd name="T13" fmla="*/ 0 60000 65536"/>
                <a:gd name="T14" fmla="*/ 0 60000 65536"/>
                <a:gd name="T15" fmla="*/ 0 w 204"/>
                <a:gd name="T16" fmla="*/ 0 h 307"/>
                <a:gd name="T17" fmla="*/ 204 w 204"/>
                <a:gd name="T18" fmla="*/ 307 h 307"/>
              </a:gdLst>
              <a:ahLst/>
              <a:cxnLst>
                <a:cxn ang="T10">
                  <a:pos x="T0" y="T1"/>
                </a:cxn>
                <a:cxn ang="T11">
                  <a:pos x="T2" y="T3"/>
                </a:cxn>
                <a:cxn ang="T12">
                  <a:pos x="T4" y="T5"/>
                </a:cxn>
                <a:cxn ang="T13">
                  <a:pos x="T6" y="T7"/>
                </a:cxn>
                <a:cxn ang="T14">
                  <a:pos x="T8" y="T9"/>
                </a:cxn>
              </a:cxnLst>
              <a:rect l="T15" t="T16" r="T17" b="T18"/>
              <a:pathLst>
                <a:path w="204" h="307">
                  <a:moveTo>
                    <a:pt x="0" y="37"/>
                  </a:moveTo>
                  <a:cubicBezTo>
                    <a:pt x="0" y="127"/>
                    <a:pt x="0" y="217"/>
                    <a:pt x="0" y="307"/>
                  </a:cubicBezTo>
                  <a:cubicBezTo>
                    <a:pt x="67" y="281"/>
                    <a:pt x="137" y="269"/>
                    <a:pt x="204" y="272"/>
                  </a:cubicBezTo>
                  <a:cubicBezTo>
                    <a:pt x="204" y="182"/>
                    <a:pt x="204" y="92"/>
                    <a:pt x="204" y="3"/>
                  </a:cubicBezTo>
                  <a:cubicBezTo>
                    <a:pt x="137" y="0"/>
                    <a:pt x="67" y="12"/>
                    <a:pt x="0" y="37"/>
                  </a:cubicBezTo>
                  <a:close/>
                </a:path>
              </a:pathLst>
            </a:custGeom>
            <a:solidFill>
              <a:srgbClr val="EFEFEF"/>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8" name="ïŝḻïďè"/>
            <p:cNvSpPr>
              <a:spLocks noChangeArrowheads="1"/>
            </p:cNvSpPr>
            <p:nvPr/>
          </p:nvSpPr>
          <p:spPr bwMode="auto">
            <a:xfrm>
              <a:off x="2236225" y="3903863"/>
              <a:ext cx="946405" cy="877637"/>
            </a:xfrm>
            <a:custGeom>
              <a:avLst/>
              <a:gdLst>
                <a:gd name="T0" fmla="*/ 0 w 197"/>
                <a:gd name="T1" fmla="*/ 2147483647 h 317"/>
                <a:gd name="T2" fmla="*/ 2147483647 w 197"/>
                <a:gd name="T3" fmla="*/ 2147483647 h 317"/>
                <a:gd name="T4" fmla="*/ 2147483647 w 197"/>
                <a:gd name="T5" fmla="*/ 0 h 317"/>
                <a:gd name="T6" fmla="*/ 0 w 197"/>
                <a:gd name="T7" fmla="*/ 2147483647 h 317"/>
                <a:gd name="T8" fmla="*/ 0 w 197"/>
                <a:gd name="T9" fmla="*/ 2147483647 h 317"/>
                <a:gd name="T10" fmla="*/ 0 60000 65536"/>
                <a:gd name="T11" fmla="*/ 0 60000 65536"/>
                <a:gd name="T12" fmla="*/ 0 60000 65536"/>
                <a:gd name="T13" fmla="*/ 0 60000 65536"/>
                <a:gd name="T14" fmla="*/ 0 60000 65536"/>
                <a:gd name="T15" fmla="*/ 0 w 197"/>
                <a:gd name="T16" fmla="*/ 0 h 317"/>
                <a:gd name="T17" fmla="*/ 197 w 197"/>
                <a:gd name="T18" fmla="*/ 317 h 317"/>
              </a:gdLst>
              <a:ahLst/>
              <a:cxnLst>
                <a:cxn ang="T10">
                  <a:pos x="T0" y="T1"/>
                </a:cxn>
                <a:cxn ang="T11">
                  <a:pos x="T2" y="T3"/>
                </a:cxn>
                <a:cxn ang="T12">
                  <a:pos x="T4" y="T5"/>
                </a:cxn>
                <a:cxn ang="T13">
                  <a:pos x="T6" y="T7"/>
                </a:cxn>
                <a:cxn ang="T14">
                  <a:pos x="T8" y="T9"/>
                </a:cxn>
              </a:cxnLst>
              <a:rect l="T15" t="T16" r="T17" b="T18"/>
              <a:pathLst>
                <a:path w="197" h="317">
                  <a:moveTo>
                    <a:pt x="0" y="317"/>
                  </a:moveTo>
                  <a:cubicBezTo>
                    <a:pt x="65" y="287"/>
                    <a:pt x="132" y="270"/>
                    <a:pt x="197" y="269"/>
                  </a:cubicBezTo>
                  <a:cubicBezTo>
                    <a:pt x="197" y="180"/>
                    <a:pt x="197" y="90"/>
                    <a:pt x="197" y="0"/>
                  </a:cubicBezTo>
                  <a:cubicBezTo>
                    <a:pt x="132" y="1"/>
                    <a:pt x="65" y="17"/>
                    <a:pt x="0" y="47"/>
                  </a:cubicBezTo>
                  <a:cubicBezTo>
                    <a:pt x="0" y="137"/>
                    <a:pt x="0" y="227"/>
                    <a:pt x="0" y="317"/>
                  </a:cubicBezTo>
                  <a:close/>
                </a:path>
              </a:pathLst>
            </a:custGeom>
            <a:solidFill>
              <a:schemeClr val="bg1">
                <a:lumMod val="95000"/>
              </a:schemeClr>
            </a:solidFill>
            <a:ln>
              <a:noFill/>
            </a:ln>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69" name="îšľiḓé"/>
            <p:cNvSpPr>
              <a:spLocks noChangeArrowheads="1"/>
            </p:cNvSpPr>
            <p:nvPr/>
          </p:nvSpPr>
          <p:spPr bwMode="auto">
            <a:xfrm>
              <a:off x="1288568" y="3903863"/>
              <a:ext cx="947656" cy="877637"/>
            </a:xfrm>
            <a:custGeom>
              <a:avLst/>
              <a:gdLst>
                <a:gd name="T0" fmla="*/ 0 w 197"/>
                <a:gd name="T1" fmla="*/ 2147483647 h 317"/>
                <a:gd name="T2" fmla="*/ 2147483647 w 197"/>
                <a:gd name="T3" fmla="*/ 2147483647 h 317"/>
                <a:gd name="T4" fmla="*/ 2147483647 w 197"/>
                <a:gd name="T5" fmla="*/ 2147483647 h 317"/>
                <a:gd name="T6" fmla="*/ 0 w 197"/>
                <a:gd name="T7" fmla="*/ 0 h 317"/>
                <a:gd name="T8" fmla="*/ 0 w 197"/>
                <a:gd name="T9" fmla="*/ 2147483647 h 317"/>
                <a:gd name="T10" fmla="*/ 0 60000 65536"/>
                <a:gd name="T11" fmla="*/ 0 60000 65536"/>
                <a:gd name="T12" fmla="*/ 0 60000 65536"/>
                <a:gd name="T13" fmla="*/ 0 60000 65536"/>
                <a:gd name="T14" fmla="*/ 0 60000 65536"/>
                <a:gd name="T15" fmla="*/ 0 w 197"/>
                <a:gd name="T16" fmla="*/ 0 h 317"/>
                <a:gd name="T17" fmla="*/ 197 w 197"/>
                <a:gd name="T18" fmla="*/ 317 h 317"/>
              </a:gdLst>
              <a:ahLst/>
              <a:cxnLst>
                <a:cxn ang="T10">
                  <a:pos x="T0" y="T1"/>
                </a:cxn>
                <a:cxn ang="T11">
                  <a:pos x="T2" y="T3"/>
                </a:cxn>
                <a:cxn ang="T12">
                  <a:pos x="T4" y="T5"/>
                </a:cxn>
                <a:cxn ang="T13">
                  <a:pos x="T6" y="T7"/>
                </a:cxn>
                <a:cxn ang="T14">
                  <a:pos x="T8" y="T9"/>
                </a:cxn>
              </a:cxnLst>
              <a:rect l="T15" t="T16" r="T17" b="T18"/>
              <a:pathLst>
                <a:path w="197" h="317">
                  <a:moveTo>
                    <a:pt x="0" y="269"/>
                  </a:moveTo>
                  <a:cubicBezTo>
                    <a:pt x="64" y="270"/>
                    <a:pt x="132" y="287"/>
                    <a:pt x="197" y="317"/>
                  </a:cubicBezTo>
                  <a:cubicBezTo>
                    <a:pt x="197" y="227"/>
                    <a:pt x="197" y="137"/>
                    <a:pt x="197" y="47"/>
                  </a:cubicBezTo>
                  <a:cubicBezTo>
                    <a:pt x="132" y="17"/>
                    <a:pt x="64" y="1"/>
                    <a:pt x="0" y="0"/>
                  </a:cubicBezTo>
                  <a:cubicBezTo>
                    <a:pt x="0" y="90"/>
                    <a:pt x="0" y="180"/>
                    <a:pt x="0" y="269"/>
                  </a:cubicBezTo>
                  <a:close/>
                </a:path>
              </a:pathLst>
            </a:custGeom>
            <a:solidFill>
              <a:srgbClr val="EFEFEF"/>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0" name="išḻîḋè"/>
            <p:cNvSpPr>
              <a:spLocks noChangeArrowheads="1"/>
            </p:cNvSpPr>
            <p:nvPr/>
          </p:nvSpPr>
          <p:spPr bwMode="auto">
            <a:xfrm>
              <a:off x="2370174" y="4028315"/>
              <a:ext cx="600892" cy="149630"/>
            </a:xfrm>
            <a:custGeom>
              <a:avLst/>
              <a:gdLst>
                <a:gd name="T0" fmla="*/ 0 w 125"/>
                <a:gd name="T1" fmla="*/ 2147483647 h 54"/>
                <a:gd name="T2" fmla="*/ 2147483647 w 125"/>
                <a:gd name="T3" fmla="*/ 2147483647 h 54"/>
                <a:gd name="T4" fmla="*/ 2147483647 w 125"/>
                <a:gd name="T5" fmla="*/ 0 h 54"/>
                <a:gd name="T6" fmla="*/ 0 w 125"/>
                <a:gd name="T7" fmla="*/ 2147483647 h 54"/>
                <a:gd name="T8" fmla="*/ 0 w 125"/>
                <a:gd name="T9" fmla="*/ 2147483647 h 54"/>
                <a:gd name="T10" fmla="*/ 0 60000 65536"/>
                <a:gd name="T11" fmla="*/ 0 60000 65536"/>
                <a:gd name="T12" fmla="*/ 0 60000 65536"/>
                <a:gd name="T13" fmla="*/ 0 60000 65536"/>
                <a:gd name="T14" fmla="*/ 0 60000 65536"/>
                <a:gd name="T15" fmla="*/ 0 w 125"/>
                <a:gd name="T16" fmla="*/ 0 h 54"/>
                <a:gd name="T17" fmla="*/ 125 w 125"/>
                <a:gd name="T18" fmla="*/ 54 h 54"/>
              </a:gdLst>
              <a:ahLst/>
              <a:cxnLst>
                <a:cxn ang="T10">
                  <a:pos x="T0" y="T1"/>
                </a:cxn>
                <a:cxn ang="T11">
                  <a:pos x="T2" y="T3"/>
                </a:cxn>
                <a:cxn ang="T12">
                  <a:pos x="T4" y="T5"/>
                </a:cxn>
                <a:cxn ang="T13">
                  <a:pos x="T6" y="T7"/>
                </a:cxn>
                <a:cxn ang="T14">
                  <a:pos x="T8" y="T9"/>
                </a:cxn>
              </a:cxnLst>
              <a:rect l="T15" t="T16" r="T17" b="T18"/>
              <a:pathLst>
                <a:path w="125" h="54">
                  <a:moveTo>
                    <a:pt x="0" y="54"/>
                  </a:moveTo>
                  <a:cubicBezTo>
                    <a:pt x="41" y="35"/>
                    <a:pt x="84" y="24"/>
                    <a:pt x="125" y="23"/>
                  </a:cubicBezTo>
                  <a:cubicBezTo>
                    <a:pt x="125" y="15"/>
                    <a:pt x="125" y="7"/>
                    <a:pt x="125" y="0"/>
                  </a:cubicBezTo>
                  <a:cubicBezTo>
                    <a:pt x="84" y="1"/>
                    <a:pt x="41" y="12"/>
                    <a:pt x="0" y="31"/>
                  </a:cubicBezTo>
                  <a:cubicBezTo>
                    <a:pt x="0" y="39"/>
                    <a:pt x="0" y="47"/>
                    <a:pt x="0" y="54"/>
                  </a:cubicBezTo>
                  <a:close/>
                </a:path>
              </a:pathLst>
            </a:custGeom>
            <a:solidFill>
              <a:srgbClr val="FFD385"/>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2" name="iSlïḍe"/>
            <p:cNvSpPr>
              <a:spLocks noChangeArrowheads="1"/>
            </p:cNvSpPr>
            <p:nvPr/>
          </p:nvSpPr>
          <p:spPr bwMode="auto">
            <a:xfrm>
              <a:off x="2331366" y="4247005"/>
              <a:ext cx="778656" cy="105748"/>
            </a:xfrm>
            <a:custGeom>
              <a:avLst/>
              <a:gdLst>
                <a:gd name="T0" fmla="*/ 0 w 162"/>
                <a:gd name="T1" fmla="*/ 2147483647 h 38"/>
                <a:gd name="T2" fmla="*/ 2147483647 w 162"/>
                <a:gd name="T3" fmla="*/ 2147483647 h 38"/>
                <a:gd name="T4" fmla="*/ 2147483647 w 162"/>
                <a:gd name="T5" fmla="*/ 0 h 38"/>
                <a:gd name="T6" fmla="*/ 0 w 162"/>
                <a:gd name="T7" fmla="*/ 2147483647 h 38"/>
                <a:gd name="T8" fmla="*/ 0 w 162"/>
                <a:gd name="T9" fmla="*/ 2147483647 h 38"/>
                <a:gd name="T10" fmla="*/ 0 60000 65536"/>
                <a:gd name="T11" fmla="*/ 0 60000 65536"/>
                <a:gd name="T12" fmla="*/ 0 60000 65536"/>
                <a:gd name="T13" fmla="*/ 0 60000 65536"/>
                <a:gd name="T14" fmla="*/ 0 60000 65536"/>
                <a:gd name="T15" fmla="*/ 0 w 162"/>
                <a:gd name="T16" fmla="*/ 0 h 38"/>
                <a:gd name="T17" fmla="*/ 162 w 162"/>
                <a:gd name="T18" fmla="*/ 38 h 38"/>
              </a:gdLst>
              <a:ahLst/>
              <a:cxnLst>
                <a:cxn ang="T10">
                  <a:pos x="T0" y="T1"/>
                </a:cxn>
                <a:cxn ang="T11">
                  <a:pos x="T2" y="T3"/>
                </a:cxn>
                <a:cxn ang="T12">
                  <a:pos x="T4" y="T5"/>
                </a:cxn>
                <a:cxn ang="T13">
                  <a:pos x="T6" y="T7"/>
                </a:cxn>
                <a:cxn ang="T14">
                  <a:pos x="T8" y="T9"/>
                </a:cxn>
              </a:cxnLst>
              <a:rect l="T15" t="T16" r="T17" b="T18"/>
              <a:pathLst>
                <a:path w="162" h="38">
                  <a:moveTo>
                    <a:pt x="0" y="38"/>
                  </a:moveTo>
                  <a:cubicBezTo>
                    <a:pt x="54" y="16"/>
                    <a:pt x="108" y="4"/>
                    <a:pt x="162" y="2"/>
                  </a:cubicBezTo>
                  <a:cubicBezTo>
                    <a:pt x="162" y="1"/>
                    <a:pt x="162" y="1"/>
                    <a:pt x="162" y="0"/>
                  </a:cubicBezTo>
                  <a:cubicBezTo>
                    <a:pt x="108" y="3"/>
                    <a:pt x="54" y="15"/>
                    <a:pt x="0" y="36"/>
                  </a:cubicBezTo>
                  <a:cubicBezTo>
                    <a:pt x="0" y="36"/>
                    <a:pt x="0" y="37"/>
                    <a:pt x="0" y="38"/>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3" name="íś1iḍê"/>
            <p:cNvSpPr>
              <a:spLocks noChangeArrowheads="1"/>
            </p:cNvSpPr>
            <p:nvPr/>
          </p:nvSpPr>
          <p:spPr bwMode="auto">
            <a:xfrm>
              <a:off x="2331366" y="4257795"/>
              <a:ext cx="778656" cy="105748"/>
            </a:xfrm>
            <a:custGeom>
              <a:avLst/>
              <a:gdLst>
                <a:gd name="T0" fmla="*/ 0 w 162"/>
                <a:gd name="T1" fmla="*/ 2147483647 h 38"/>
                <a:gd name="T2" fmla="*/ 2147483647 w 162"/>
                <a:gd name="T3" fmla="*/ 2147483647 h 38"/>
                <a:gd name="T4" fmla="*/ 2147483647 w 162"/>
                <a:gd name="T5" fmla="*/ 0 h 38"/>
                <a:gd name="T6" fmla="*/ 0 w 162"/>
                <a:gd name="T7" fmla="*/ 2147483647 h 38"/>
                <a:gd name="T8" fmla="*/ 0 w 162"/>
                <a:gd name="T9" fmla="*/ 2147483647 h 38"/>
                <a:gd name="T10" fmla="*/ 0 60000 65536"/>
                <a:gd name="T11" fmla="*/ 0 60000 65536"/>
                <a:gd name="T12" fmla="*/ 0 60000 65536"/>
                <a:gd name="T13" fmla="*/ 0 60000 65536"/>
                <a:gd name="T14" fmla="*/ 0 60000 65536"/>
                <a:gd name="T15" fmla="*/ 0 w 162"/>
                <a:gd name="T16" fmla="*/ 0 h 38"/>
                <a:gd name="T17" fmla="*/ 162 w 162"/>
                <a:gd name="T18" fmla="*/ 38 h 38"/>
              </a:gdLst>
              <a:ahLst/>
              <a:cxnLst>
                <a:cxn ang="T10">
                  <a:pos x="T0" y="T1"/>
                </a:cxn>
                <a:cxn ang="T11">
                  <a:pos x="T2" y="T3"/>
                </a:cxn>
                <a:cxn ang="T12">
                  <a:pos x="T4" y="T5"/>
                </a:cxn>
                <a:cxn ang="T13">
                  <a:pos x="T6" y="T7"/>
                </a:cxn>
                <a:cxn ang="T14">
                  <a:pos x="T8" y="T9"/>
                </a:cxn>
              </a:cxnLst>
              <a:rect l="T15" t="T16" r="T17" b="T18"/>
              <a:pathLst>
                <a:path w="162" h="38">
                  <a:moveTo>
                    <a:pt x="0" y="38"/>
                  </a:moveTo>
                  <a:cubicBezTo>
                    <a:pt x="54" y="17"/>
                    <a:pt x="108" y="5"/>
                    <a:pt x="162" y="2"/>
                  </a:cubicBezTo>
                  <a:cubicBezTo>
                    <a:pt x="162" y="2"/>
                    <a:pt x="162" y="1"/>
                    <a:pt x="162" y="0"/>
                  </a:cubicBezTo>
                  <a:cubicBezTo>
                    <a:pt x="108" y="3"/>
                    <a:pt x="54" y="15"/>
                    <a:pt x="0" y="36"/>
                  </a:cubicBezTo>
                  <a:cubicBezTo>
                    <a:pt x="0" y="37"/>
                    <a:pt x="0" y="37"/>
                    <a:pt x="0" y="38"/>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4" name="isḷide"/>
            <p:cNvSpPr>
              <a:spLocks noChangeArrowheads="1"/>
            </p:cNvSpPr>
            <p:nvPr/>
          </p:nvSpPr>
          <p:spPr bwMode="auto">
            <a:xfrm>
              <a:off x="2331366" y="4272183"/>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5" name="îś1îḑè"/>
            <p:cNvSpPr>
              <a:spLocks noChangeArrowheads="1"/>
            </p:cNvSpPr>
            <p:nvPr/>
          </p:nvSpPr>
          <p:spPr bwMode="auto">
            <a:xfrm>
              <a:off x="2331366" y="4282973"/>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6" name="íŝļîdê"/>
            <p:cNvSpPr>
              <a:spLocks noChangeArrowheads="1"/>
            </p:cNvSpPr>
            <p:nvPr/>
          </p:nvSpPr>
          <p:spPr bwMode="auto">
            <a:xfrm>
              <a:off x="2331366" y="4294483"/>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7" name="íśliḓê"/>
            <p:cNvSpPr>
              <a:spLocks noChangeArrowheads="1"/>
            </p:cNvSpPr>
            <p:nvPr/>
          </p:nvSpPr>
          <p:spPr bwMode="auto">
            <a:xfrm>
              <a:off x="2331366" y="4305274"/>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5"/>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8" name="iŝľiḓè"/>
            <p:cNvSpPr>
              <a:spLocks noChangeArrowheads="1"/>
            </p:cNvSpPr>
            <p:nvPr/>
          </p:nvSpPr>
          <p:spPr bwMode="auto">
            <a:xfrm>
              <a:off x="2331366" y="4316065"/>
              <a:ext cx="778656" cy="105029"/>
            </a:xfrm>
            <a:custGeom>
              <a:avLst/>
              <a:gdLst>
                <a:gd name="T0" fmla="*/ 0 w 162"/>
                <a:gd name="T1" fmla="*/ 2147483647 h 38"/>
                <a:gd name="T2" fmla="*/ 2147483647 w 162"/>
                <a:gd name="T3" fmla="*/ 2147483647 h 38"/>
                <a:gd name="T4" fmla="*/ 2147483647 w 162"/>
                <a:gd name="T5" fmla="*/ 0 h 38"/>
                <a:gd name="T6" fmla="*/ 0 w 162"/>
                <a:gd name="T7" fmla="*/ 2147483647 h 38"/>
                <a:gd name="T8" fmla="*/ 0 w 162"/>
                <a:gd name="T9" fmla="*/ 2147483647 h 38"/>
                <a:gd name="T10" fmla="*/ 0 60000 65536"/>
                <a:gd name="T11" fmla="*/ 0 60000 65536"/>
                <a:gd name="T12" fmla="*/ 0 60000 65536"/>
                <a:gd name="T13" fmla="*/ 0 60000 65536"/>
                <a:gd name="T14" fmla="*/ 0 60000 65536"/>
                <a:gd name="T15" fmla="*/ 0 w 162"/>
                <a:gd name="T16" fmla="*/ 0 h 38"/>
                <a:gd name="T17" fmla="*/ 162 w 162"/>
                <a:gd name="T18" fmla="*/ 38 h 38"/>
              </a:gdLst>
              <a:ahLst/>
              <a:cxnLst>
                <a:cxn ang="T10">
                  <a:pos x="T0" y="T1"/>
                </a:cxn>
                <a:cxn ang="T11">
                  <a:pos x="T2" y="T3"/>
                </a:cxn>
                <a:cxn ang="T12">
                  <a:pos x="T4" y="T5"/>
                </a:cxn>
                <a:cxn ang="T13">
                  <a:pos x="T6" y="T7"/>
                </a:cxn>
                <a:cxn ang="T14">
                  <a:pos x="T8" y="T9"/>
                </a:cxn>
              </a:cxnLst>
              <a:rect l="T15" t="T16" r="T17" b="T18"/>
              <a:pathLst>
                <a:path w="162" h="38">
                  <a:moveTo>
                    <a:pt x="0" y="38"/>
                  </a:moveTo>
                  <a:cubicBezTo>
                    <a:pt x="54" y="16"/>
                    <a:pt x="108" y="5"/>
                    <a:pt x="162" y="2"/>
                  </a:cubicBezTo>
                  <a:cubicBezTo>
                    <a:pt x="162" y="1"/>
                    <a:pt x="162" y="1"/>
                    <a:pt x="162" y="0"/>
                  </a:cubicBezTo>
                  <a:cubicBezTo>
                    <a:pt x="108" y="3"/>
                    <a:pt x="54" y="15"/>
                    <a:pt x="0" y="36"/>
                  </a:cubicBezTo>
                  <a:cubicBezTo>
                    <a:pt x="0" y="37"/>
                    <a:pt x="0" y="37"/>
                    <a:pt x="0" y="38"/>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79" name="íşľïḍe"/>
            <p:cNvSpPr>
              <a:spLocks noChangeArrowheads="1"/>
            </p:cNvSpPr>
            <p:nvPr/>
          </p:nvSpPr>
          <p:spPr bwMode="auto">
            <a:xfrm>
              <a:off x="2331366" y="4330452"/>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0" name="ísḷîde"/>
            <p:cNvSpPr>
              <a:spLocks noChangeArrowheads="1"/>
            </p:cNvSpPr>
            <p:nvPr/>
          </p:nvSpPr>
          <p:spPr bwMode="auto">
            <a:xfrm>
              <a:off x="2331366" y="4374334"/>
              <a:ext cx="778656" cy="10287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1" name="îṣľïḑé"/>
            <p:cNvSpPr>
              <a:spLocks noChangeArrowheads="1"/>
            </p:cNvSpPr>
            <p:nvPr/>
          </p:nvSpPr>
          <p:spPr bwMode="auto">
            <a:xfrm>
              <a:off x="2331366" y="4385125"/>
              <a:ext cx="778656" cy="102870"/>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5"/>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2" name="îṧlíďe"/>
            <p:cNvSpPr>
              <a:spLocks noChangeArrowheads="1"/>
            </p:cNvSpPr>
            <p:nvPr/>
          </p:nvSpPr>
          <p:spPr bwMode="auto">
            <a:xfrm>
              <a:off x="2331366" y="4399512"/>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3" name="îSľïďè"/>
            <p:cNvSpPr>
              <a:spLocks noChangeArrowheads="1"/>
            </p:cNvSpPr>
            <p:nvPr/>
          </p:nvSpPr>
          <p:spPr bwMode="auto">
            <a:xfrm>
              <a:off x="2331366" y="4410303"/>
              <a:ext cx="778656" cy="10287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5"/>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4" name="îṡļîdé"/>
            <p:cNvSpPr>
              <a:spLocks noChangeArrowheads="1"/>
            </p:cNvSpPr>
            <p:nvPr/>
          </p:nvSpPr>
          <p:spPr bwMode="auto">
            <a:xfrm>
              <a:off x="2331366" y="4424690"/>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5" name="ïṡlîdê"/>
            <p:cNvSpPr>
              <a:spLocks noChangeArrowheads="1"/>
            </p:cNvSpPr>
            <p:nvPr/>
          </p:nvSpPr>
          <p:spPr bwMode="auto">
            <a:xfrm>
              <a:off x="2331366" y="4435481"/>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5"/>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6" name="iṣliḑe"/>
            <p:cNvSpPr>
              <a:spLocks noChangeArrowheads="1"/>
            </p:cNvSpPr>
            <p:nvPr/>
          </p:nvSpPr>
          <p:spPr bwMode="auto">
            <a:xfrm>
              <a:off x="2331366" y="4449149"/>
              <a:ext cx="778656" cy="10287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7" name="íṡlïḓê"/>
            <p:cNvSpPr>
              <a:spLocks noChangeArrowheads="1"/>
            </p:cNvSpPr>
            <p:nvPr/>
          </p:nvSpPr>
          <p:spPr bwMode="auto">
            <a:xfrm>
              <a:off x="2331366" y="4459940"/>
              <a:ext cx="778656" cy="102870"/>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8" name="is1íḋè"/>
            <p:cNvSpPr>
              <a:spLocks noChangeArrowheads="1"/>
            </p:cNvSpPr>
            <p:nvPr/>
          </p:nvSpPr>
          <p:spPr bwMode="auto">
            <a:xfrm>
              <a:off x="2331366" y="4473608"/>
              <a:ext cx="778656" cy="10287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89" name="îṥ1ídé"/>
            <p:cNvSpPr>
              <a:spLocks noChangeArrowheads="1"/>
            </p:cNvSpPr>
            <p:nvPr/>
          </p:nvSpPr>
          <p:spPr bwMode="auto">
            <a:xfrm>
              <a:off x="2331366" y="4485118"/>
              <a:ext cx="778656" cy="10287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0" name="îšļïḓe"/>
            <p:cNvSpPr>
              <a:spLocks noChangeArrowheads="1"/>
            </p:cNvSpPr>
            <p:nvPr/>
          </p:nvSpPr>
          <p:spPr bwMode="auto">
            <a:xfrm>
              <a:off x="2331366" y="4498786"/>
              <a:ext cx="778656" cy="102870"/>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1"/>
                  </a:cubicBezTo>
                  <a:cubicBezTo>
                    <a:pt x="162" y="1"/>
                    <a:pt x="162" y="0"/>
                    <a:pt x="162" y="0"/>
                  </a:cubicBezTo>
                  <a:cubicBezTo>
                    <a:pt x="108" y="2"/>
                    <a:pt x="54" y="14"/>
                    <a:pt x="0" y="35"/>
                  </a:cubicBezTo>
                  <a:cubicBezTo>
                    <a:pt x="0" y="36"/>
                    <a:pt x="0" y="36"/>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1" name="íşḷíḋè"/>
            <p:cNvSpPr>
              <a:spLocks noChangeArrowheads="1"/>
            </p:cNvSpPr>
            <p:nvPr/>
          </p:nvSpPr>
          <p:spPr bwMode="auto">
            <a:xfrm>
              <a:off x="2331366" y="4510296"/>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2" name="ïṩļíḑé"/>
            <p:cNvSpPr>
              <a:spLocks noChangeArrowheads="1"/>
            </p:cNvSpPr>
            <p:nvPr/>
          </p:nvSpPr>
          <p:spPr bwMode="auto">
            <a:xfrm>
              <a:off x="2331366" y="4521086"/>
              <a:ext cx="778656" cy="105748"/>
            </a:xfrm>
            <a:custGeom>
              <a:avLst/>
              <a:gdLst>
                <a:gd name="T0" fmla="*/ 0 w 162"/>
                <a:gd name="T1" fmla="*/ 2147483647 h 38"/>
                <a:gd name="T2" fmla="*/ 2147483647 w 162"/>
                <a:gd name="T3" fmla="*/ 2147483647 h 38"/>
                <a:gd name="T4" fmla="*/ 2147483647 w 162"/>
                <a:gd name="T5" fmla="*/ 0 h 38"/>
                <a:gd name="T6" fmla="*/ 0 w 162"/>
                <a:gd name="T7" fmla="*/ 2147483647 h 38"/>
                <a:gd name="T8" fmla="*/ 0 w 162"/>
                <a:gd name="T9" fmla="*/ 2147483647 h 38"/>
                <a:gd name="T10" fmla="*/ 0 60000 65536"/>
                <a:gd name="T11" fmla="*/ 0 60000 65536"/>
                <a:gd name="T12" fmla="*/ 0 60000 65536"/>
                <a:gd name="T13" fmla="*/ 0 60000 65536"/>
                <a:gd name="T14" fmla="*/ 0 60000 65536"/>
                <a:gd name="T15" fmla="*/ 0 w 162"/>
                <a:gd name="T16" fmla="*/ 0 h 38"/>
                <a:gd name="T17" fmla="*/ 162 w 162"/>
                <a:gd name="T18" fmla="*/ 38 h 38"/>
              </a:gdLst>
              <a:ahLst/>
              <a:cxnLst>
                <a:cxn ang="T10">
                  <a:pos x="T0" y="T1"/>
                </a:cxn>
                <a:cxn ang="T11">
                  <a:pos x="T2" y="T3"/>
                </a:cxn>
                <a:cxn ang="T12">
                  <a:pos x="T4" y="T5"/>
                </a:cxn>
                <a:cxn ang="T13">
                  <a:pos x="T6" y="T7"/>
                </a:cxn>
                <a:cxn ang="T14">
                  <a:pos x="T8" y="T9"/>
                </a:cxn>
              </a:cxnLst>
              <a:rect l="T15" t="T16" r="T17" b="T18"/>
              <a:pathLst>
                <a:path w="162" h="38">
                  <a:moveTo>
                    <a:pt x="0" y="38"/>
                  </a:moveTo>
                  <a:cubicBezTo>
                    <a:pt x="54" y="17"/>
                    <a:pt x="108" y="5"/>
                    <a:pt x="162" y="2"/>
                  </a:cubicBezTo>
                  <a:cubicBezTo>
                    <a:pt x="162" y="2"/>
                    <a:pt x="162" y="1"/>
                    <a:pt x="162" y="0"/>
                  </a:cubicBezTo>
                  <a:cubicBezTo>
                    <a:pt x="108" y="3"/>
                    <a:pt x="54" y="15"/>
                    <a:pt x="0" y="36"/>
                  </a:cubicBezTo>
                  <a:cubicBezTo>
                    <a:pt x="0" y="37"/>
                    <a:pt x="0" y="37"/>
                    <a:pt x="0" y="38"/>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3" name="iṧļîḑê"/>
            <p:cNvSpPr>
              <a:spLocks noChangeArrowheads="1"/>
            </p:cNvSpPr>
            <p:nvPr/>
          </p:nvSpPr>
          <p:spPr bwMode="auto">
            <a:xfrm>
              <a:off x="2331366" y="4534755"/>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1"/>
                    <a:pt x="162" y="0"/>
                  </a:cubicBezTo>
                  <a:cubicBezTo>
                    <a:pt x="108" y="3"/>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4" name="íṣ1ïḓé"/>
            <p:cNvSpPr>
              <a:spLocks noChangeArrowheads="1"/>
            </p:cNvSpPr>
            <p:nvPr/>
          </p:nvSpPr>
          <p:spPr bwMode="auto">
            <a:xfrm>
              <a:off x="2331366" y="4546265"/>
              <a:ext cx="778656" cy="105029"/>
            </a:xfrm>
            <a:custGeom>
              <a:avLst/>
              <a:gdLst>
                <a:gd name="T0" fmla="*/ 0 w 162"/>
                <a:gd name="T1" fmla="*/ 2147483647 h 38"/>
                <a:gd name="T2" fmla="*/ 2147483647 w 162"/>
                <a:gd name="T3" fmla="*/ 2147483647 h 38"/>
                <a:gd name="T4" fmla="*/ 2147483647 w 162"/>
                <a:gd name="T5" fmla="*/ 0 h 38"/>
                <a:gd name="T6" fmla="*/ 0 w 162"/>
                <a:gd name="T7" fmla="*/ 2147483647 h 38"/>
                <a:gd name="T8" fmla="*/ 0 w 162"/>
                <a:gd name="T9" fmla="*/ 2147483647 h 38"/>
                <a:gd name="T10" fmla="*/ 0 60000 65536"/>
                <a:gd name="T11" fmla="*/ 0 60000 65536"/>
                <a:gd name="T12" fmla="*/ 0 60000 65536"/>
                <a:gd name="T13" fmla="*/ 0 60000 65536"/>
                <a:gd name="T14" fmla="*/ 0 60000 65536"/>
                <a:gd name="T15" fmla="*/ 0 w 162"/>
                <a:gd name="T16" fmla="*/ 0 h 38"/>
                <a:gd name="T17" fmla="*/ 162 w 162"/>
                <a:gd name="T18" fmla="*/ 38 h 38"/>
              </a:gdLst>
              <a:ahLst/>
              <a:cxnLst>
                <a:cxn ang="T10">
                  <a:pos x="T0" y="T1"/>
                </a:cxn>
                <a:cxn ang="T11">
                  <a:pos x="T2" y="T3"/>
                </a:cxn>
                <a:cxn ang="T12">
                  <a:pos x="T4" y="T5"/>
                </a:cxn>
                <a:cxn ang="T13">
                  <a:pos x="T6" y="T7"/>
                </a:cxn>
                <a:cxn ang="T14">
                  <a:pos x="T8" y="T9"/>
                </a:cxn>
              </a:cxnLst>
              <a:rect l="T15" t="T16" r="T17" b="T18"/>
              <a:pathLst>
                <a:path w="162" h="38">
                  <a:moveTo>
                    <a:pt x="0" y="38"/>
                  </a:moveTo>
                  <a:cubicBezTo>
                    <a:pt x="54" y="16"/>
                    <a:pt x="108" y="5"/>
                    <a:pt x="162" y="2"/>
                  </a:cubicBezTo>
                  <a:cubicBezTo>
                    <a:pt x="162" y="2"/>
                    <a:pt x="162" y="1"/>
                    <a:pt x="162" y="0"/>
                  </a:cubicBezTo>
                  <a:cubicBezTo>
                    <a:pt x="108" y="3"/>
                    <a:pt x="54" y="15"/>
                    <a:pt x="0" y="36"/>
                  </a:cubicBezTo>
                  <a:cubicBezTo>
                    <a:pt x="0" y="37"/>
                    <a:pt x="0" y="37"/>
                    <a:pt x="0" y="38"/>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5" name="ïŝľîḑé"/>
            <p:cNvSpPr>
              <a:spLocks noChangeArrowheads="1"/>
            </p:cNvSpPr>
            <p:nvPr/>
          </p:nvSpPr>
          <p:spPr bwMode="auto">
            <a:xfrm>
              <a:off x="2331366" y="4559933"/>
              <a:ext cx="778656" cy="102151"/>
            </a:xfrm>
            <a:custGeom>
              <a:avLst/>
              <a:gdLst>
                <a:gd name="T0" fmla="*/ 0 w 162"/>
                <a:gd name="T1" fmla="*/ 2147483647 h 37"/>
                <a:gd name="T2" fmla="*/ 2147483647 w 162"/>
                <a:gd name="T3" fmla="*/ 2147483647 h 37"/>
                <a:gd name="T4" fmla="*/ 2147483647 w 162"/>
                <a:gd name="T5" fmla="*/ 0 h 37"/>
                <a:gd name="T6" fmla="*/ 0 w 162"/>
                <a:gd name="T7" fmla="*/ 2147483647 h 37"/>
                <a:gd name="T8" fmla="*/ 0 w 162"/>
                <a:gd name="T9" fmla="*/ 2147483647 h 37"/>
                <a:gd name="T10" fmla="*/ 0 60000 65536"/>
                <a:gd name="T11" fmla="*/ 0 60000 65536"/>
                <a:gd name="T12" fmla="*/ 0 60000 65536"/>
                <a:gd name="T13" fmla="*/ 0 60000 65536"/>
                <a:gd name="T14" fmla="*/ 0 60000 65536"/>
                <a:gd name="T15" fmla="*/ 0 w 162"/>
                <a:gd name="T16" fmla="*/ 0 h 37"/>
                <a:gd name="T17" fmla="*/ 162 w 162"/>
                <a:gd name="T18" fmla="*/ 37 h 37"/>
              </a:gdLst>
              <a:ahLst/>
              <a:cxnLst>
                <a:cxn ang="T10">
                  <a:pos x="T0" y="T1"/>
                </a:cxn>
                <a:cxn ang="T11">
                  <a:pos x="T2" y="T3"/>
                </a:cxn>
                <a:cxn ang="T12">
                  <a:pos x="T4" y="T5"/>
                </a:cxn>
                <a:cxn ang="T13">
                  <a:pos x="T6" y="T7"/>
                </a:cxn>
                <a:cxn ang="T14">
                  <a:pos x="T8" y="T9"/>
                </a:cxn>
              </a:cxnLst>
              <a:rect l="T15" t="T16" r="T17" b="T18"/>
              <a:pathLst>
                <a:path w="162" h="37">
                  <a:moveTo>
                    <a:pt x="0" y="37"/>
                  </a:moveTo>
                  <a:cubicBezTo>
                    <a:pt x="54" y="16"/>
                    <a:pt x="108" y="4"/>
                    <a:pt x="162" y="2"/>
                  </a:cubicBezTo>
                  <a:cubicBezTo>
                    <a:pt x="162" y="1"/>
                    <a:pt x="162" y="0"/>
                    <a:pt x="162" y="0"/>
                  </a:cubicBezTo>
                  <a:cubicBezTo>
                    <a:pt x="108" y="2"/>
                    <a:pt x="54" y="14"/>
                    <a:pt x="0" y="36"/>
                  </a:cubicBezTo>
                  <a:cubicBezTo>
                    <a:pt x="0" y="36"/>
                    <a:pt x="0" y="37"/>
                    <a:pt x="0" y="37"/>
                  </a:cubicBezTo>
                  <a:close/>
                </a:path>
              </a:pathLst>
            </a:custGeom>
            <a:solidFill>
              <a:srgbClr val="999999"/>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6" name="îṥļiḍé"/>
            <p:cNvSpPr>
              <a:spLocks noChangeArrowheads="1"/>
            </p:cNvSpPr>
            <p:nvPr/>
          </p:nvSpPr>
          <p:spPr bwMode="auto">
            <a:xfrm>
              <a:off x="1462576" y="3995224"/>
              <a:ext cx="436899" cy="52514"/>
            </a:xfrm>
            <a:custGeom>
              <a:avLst/>
              <a:gdLst>
                <a:gd name="T0" fmla="*/ 0 w 655"/>
                <a:gd name="T1" fmla="*/ 2147483647 h 138"/>
                <a:gd name="T2" fmla="*/ 2147483647 w 655"/>
                <a:gd name="T3" fmla="*/ 2147483647 h 138"/>
                <a:gd name="T4" fmla="*/ 2147483647 w 655"/>
                <a:gd name="T5" fmla="*/ 0 h 138"/>
                <a:gd name="T6" fmla="*/ 2147483647 w 655"/>
                <a:gd name="T7" fmla="*/ 2147483647 h 138"/>
                <a:gd name="T8" fmla="*/ 0 w 655"/>
                <a:gd name="T9" fmla="*/ 2147483647 h 138"/>
                <a:gd name="T10" fmla="*/ 0 60000 65536"/>
                <a:gd name="T11" fmla="*/ 0 60000 65536"/>
                <a:gd name="T12" fmla="*/ 0 60000 65536"/>
                <a:gd name="T13" fmla="*/ 0 60000 65536"/>
                <a:gd name="T14" fmla="*/ 0 60000 65536"/>
                <a:gd name="T15" fmla="*/ 0 w 655"/>
                <a:gd name="T16" fmla="*/ 0 h 138"/>
                <a:gd name="T17" fmla="*/ 655 w 655"/>
                <a:gd name="T18" fmla="*/ 138 h 138"/>
              </a:gdLst>
              <a:ahLst/>
              <a:cxnLst>
                <a:cxn ang="T10">
                  <a:pos x="T0" y="T1"/>
                </a:cxn>
                <a:cxn ang="T11">
                  <a:pos x="T2" y="T3"/>
                </a:cxn>
                <a:cxn ang="T12">
                  <a:pos x="T4" y="T5"/>
                </a:cxn>
                <a:cxn ang="T13">
                  <a:pos x="T6" y="T7"/>
                </a:cxn>
                <a:cxn ang="T14">
                  <a:pos x="T8" y="T9"/>
                </a:cxn>
              </a:cxnLst>
              <a:rect l="T15" t="T16" r="T17" b="T18"/>
              <a:pathLst>
                <a:path w="655" h="138">
                  <a:moveTo>
                    <a:pt x="0" y="138"/>
                  </a:moveTo>
                  <a:lnTo>
                    <a:pt x="619" y="94"/>
                  </a:lnTo>
                  <a:lnTo>
                    <a:pt x="655" y="0"/>
                  </a:lnTo>
                  <a:lnTo>
                    <a:pt x="57" y="36"/>
                  </a:lnTo>
                  <a:lnTo>
                    <a:pt x="0" y="138"/>
                  </a:lnTo>
                  <a:close/>
                </a:path>
              </a:pathLst>
            </a:custGeom>
            <a:solidFill>
              <a:srgbClr val="A5BF26"/>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7" name="íšḻïḍê"/>
            <p:cNvSpPr>
              <a:spLocks noChangeArrowheads="1"/>
            </p:cNvSpPr>
            <p:nvPr/>
          </p:nvSpPr>
          <p:spPr bwMode="auto">
            <a:xfrm>
              <a:off x="1462576" y="4008891"/>
              <a:ext cx="100149" cy="141717"/>
            </a:xfrm>
            <a:custGeom>
              <a:avLst/>
              <a:gdLst>
                <a:gd name="T0" fmla="*/ 0 w 151"/>
                <a:gd name="T1" fmla="*/ 2147483647 h 369"/>
                <a:gd name="T2" fmla="*/ 2147483647 w 151"/>
                <a:gd name="T3" fmla="*/ 2147483647 h 369"/>
                <a:gd name="T4" fmla="*/ 2147483647 w 151"/>
                <a:gd name="T5" fmla="*/ 2147483647 h 369"/>
                <a:gd name="T6" fmla="*/ 2147483647 w 151"/>
                <a:gd name="T7" fmla="*/ 0 h 369"/>
                <a:gd name="T8" fmla="*/ 0 w 151"/>
                <a:gd name="T9" fmla="*/ 2147483647 h 369"/>
                <a:gd name="T10" fmla="*/ 0 60000 65536"/>
                <a:gd name="T11" fmla="*/ 0 60000 65536"/>
                <a:gd name="T12" fmla="*/ 0 60000 65536"/>
                <a:gd name="T13" fmla="*/ 0 60000 65536"/>
                <a:gd name="T14" fmla="*/ 0 60000 65536"/>
                <a:gd name="T15" fmla="*/ 0 w 151"/>
                <a:gd name="T16" fmla="*/ 0 h 369"/>
                <a:gd name="T17" fmla="*/ 151 w 151"/>
                <a:gd name="T18" fmla="*/ 369 h 369"/>
              </a:gdLst>
              <a:ahLst/>
              <a:cxnLst>
                <a:cxn ang="T10">
                  <a:pos x="T0" y="T1"/>
                </a:cxn>
                <a:cxn ang="T11">
                  <a:pos x="T2" y="T3"/>
                </a:cxn>
                <a:cxn ang="T12">
                  <a:pos x="T4" y="T5"/>
                </a:cxn>
                <a:cxn ang="T13">
                  <a:pos x="T6" y="T7"/>
                </a:cxn>
                <a:cxn ang="T14">
                  <a:pos x="T8" y="T9"/>
                </a:cxn>
              </a:cxnLst>
              <a:rect l="T15" t="T16" r="T17" b="T18"/>
              <a:pathLst>
                <a:path w="151" h="369">
                  <a:moveTo>
                    <a:pt x="0" y="102"/>
                  </a:moveTo>
                  <a:lnTo>
                    <a:pt x="72" y="369"/>
                  </a:lnTo>
                  <a:lnTo>
                    <a:pt x="151" y="347"/>
                  </a:lnTo>
                  <a:lnTo>
                    <a:pt x="57" y="0"/>
                  </a:lnTo>
                  <a:lnTo>
                    <a:pt x="0" y="102"/>
                  </a:lnTo>
                  <a:close/>
                </a:path>
              </a:pathLst>
            </a:custGeom>
            <a:solidFill>
              <a:srgbClr val="C7D84C"/>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8" name="ïṡ1îḋè"/>
            <p:cNvSpPr>
              <a:spLocks noChangeArrowheads="1"/>
            </p:cNvSpPr>
            <p:nvPr/>
          </p:nvSpPr>
          <p:spPr bwMode="auto">
            <a:xfrm>
              <a:off x="1764275" y="3867894"/>
              <a:ext cx="135201" cy="163298"/>
            </a:xfrm>
            <a:custGeom>
              <a:avLst/>
              <a:gdLst>
                <a:gd name="T0" fmla="*/ 0 w 201"/>
                <a:gd name="T1" fmla="*/ 2147483647 h 426"/>
                <a:gd name="T2" fmla="*/ 2147483647 w 201"/>
                <a:gd name="T3" fmla="*/ 2147483647 h 426"/>
                <a:gd name="T4" fmla="*/ 2147483647 w 201"/>
                <a:gd name="T5" fmla="*/ 2147483647 h 426"/>
                <a:gd name="T6" fmla="*/ 2147483647 w 201"/>
                <a:gd name="T7" fmla="*/ 0 h 426"/>
                <a:gd name="T8" fmla="*/ 0 w 201"/>
                <a:gd name="T9" fmla="*/ 2147483647 h 426"/>
                <a:gd name="T10" fmla="*/ 0 60000 65536"/>
                <a:gd name="T11" fmla="*/ 0 60000 65536"/>
                <a:gd name="T12" fmla="*/ 0 60000 65536"/>
                <a:gd name="T13" fmla="*/ 0 60000 65536"/>
                <a:gd name="T14" fmla="*/ 0 60000 65536"/>
                <a:gd name="T15" fmla="*/ 0 w 201"/>
                <a:gd name="T16" fmla="*/ 0 h 426"/>
                <a:gd name="T17" fmla="*/ 201 w 201"/>
                <a:gd name="T18" fmla="*/ 426 h 426"/>
              </a:gdLst>
              <a:ahLst/>
              <a:cxnLst>
                <a:cxn ang="T10">
                  <a:pos x="T0" y="T1"/>
                </a:cxn>
                <a:cxn ang="T11">
                  <a:pos x="T2" y="T3"/>
                </a:cxn>
                <a:cxn ang="T12">
                  <a:pos x="T4" y="T5"/>
                </a:cxn>
                <a:cxn ang="T13">
                  <a:pos x="T6" y="T7"/>
                </a:cxn>
                <a:cxn ang="T14">
                  <a:pos x="T8" y="T9"/>
                </a:cxn>
              </a:cxnLst>
              <a:rect l="T15" t="T16" r="T17" b="T18"/>
              <a:pathLst>
                <a:path w="201" h="426">
                  <a:moveTo>
                    <a:pt x="0" y="36"/>
                  </a:moveTo>
                  <a:lnTo>
                    <a:pt x="165" y="426"/>
                  </a:lnTo>
                  <a:lnTo>
                    <a:pt x="201" y="332"/>
                  </a:lnTo>
                  <a:lnTo>
                    <a:pt x="86" y="0"/>
                  </a:lnTo>
                  <a:lnTo>
                    <a:pt x="0" y="36"/>
                  </a:lnTo>
                  <a:close/>
                </a:path>
              </a:pathLst>
            </a:custGeom>
            <a:solidFill>
              <a:srgbClr val="C7D84C"/>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99" name="islîḍe"/>
            <p:cNvSpPr>
              <a:spLocks noChangeArrowheads="1"/>
            </p:cNvSpPr>
            <p:nvPr/>
          </p:nvSpPr>
          <p:spPr bwMode="auto">
            <a:xfrm>
              <a:off x="1447554" y="4125430"/>
              <a:ext cx="215320" cy="124452"/>
            </a:xfrm>
            <a:custGeom>
              <a:avLst/>
              <a:gdLst>
                <a:gd name="T0" fmla="*/ 2147483647 w 45"/>
                <a:gd name="T1" fmla="*/ 2147483647 h 45"/>
                <a:gd name="T2" fmla="*/ 2147483647 w 45"/>
                <a:gd name="T3" fmla="*/ 2147483647 h 45"/>
                <a:gd name="T4" fmla="*/ 2147483647 w 45"/>
                <a:gd name="T5" fmla="*/ 2147483647 h 45"/>
                <a:gd name="T6" fmla="*/ 2147483647 w 45"/>
                <a:gd name="T7" fmla="*/ 2147483647 h 45"/>
                <a:gd name="T8" fmla="*/ 2147483647 w 45"/>
                <a:gd name="T9" fmla="*/ 2147483647 h 45"/>
                <a:gd name="T10" fmla="*/ 2147483647 w 45"/>
                <a:gd name="T11" fmla="*/ 2147483647 h 45"/>
                <a:gd name="T12" fmla="*/ 2147483647 w 45"/>
                <a:gd name="T13" fmla="*/ 2147483647 h 45"/>
                <a:gd name="T14" fmla="*/ 2147483647 w 45"/>
                <a:gd name="T15" fmla="*/ 2147483647 h 45"/>
                <a:gd name="T16" fmla="*/ 2147483647 w 45"/>
                <a:gd name="T17" fmla="*/ 2147483647 h 45"/>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5"/>
                <a:gd name="T28" fmla="*/ 0 h 45"/>
                <a:gd name="T29" fmla="*/ 45 w 45"/>
                <a:gd name="T30" fmla="*/ 45 h 45"/>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5" h="45">
                  <a:moveTo>
                    <a:pt x="37" y="4"/>
                  </a:moveTo>
                  <a:cubicBezTo>
                    <a:pt x="36" y="2"/>
                    <a:pt x="33" y="0"/>
                    <a:pt x="31" y="1"/>
                  </a:cubicBezTo>
                  <a:cubicBezTo>
                    <a:pt x="4" y="9"/>
                    <a:pt x="4" y="9"/>
                    <a:pt x="4" y="9"/>
                  </a:cubicBezTo>
                  <a:cubicBezTo>
                    <a:pt x="2" y="9"/>
                    <a:pt x="0" y="12"/>
                    <a:pt x="1" y="14"/>
                  </a:cubicBezTo>
                  <a:cubicBezTo>
                    <a:pt x="8" y="41"/>
                    <a:pt x="8" y="41"/>
                    <a:pt x="8" y="41"/>
                  </a:cubicBezTo>
                  <a:cubicBezTo>
                    <a:pt x="9" y="44"/>
                    <a:pt x="12" y="45"/>
                    <a:pt x="14" y="44"/>
                  </a:cubicBezTo>
                  <a:cubicBezTo>
                    <a:pt x="41" y="37"/>
                    <a:pt x="41" y="37"/>
                    <a:pt x="41" y="37"/>
                  </a:cubicBezTo>
                  <a:cubicBezTo>
                    <a:pt x="44" y="36"/>
                    <a:pt x="45" y="34"/>
                    <a:pt x="44" y="31"/>
                  </a:cubicBezTo>
                  <a:lnTo>
                    <a:pt x="37" y="4"/>
                  </a:lnTo>
                  <a:close/>
                </a:path>
              </a:pathLst>
            </a:custGeom>
            <a:solidFill>
              <a:srgbClr val="138784"/>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100" name="ïṣliḍé"/>
            <p:cNvSpPr>
              <a:spLocks noChangeArrowheads="1"/>
            </p:cNvSpPr>
            <p:nvPr/>
          </p:nvSpPr>
          <p:spPr bwMode="auto">
            <a:xfrm>
              <a:off x="1480102" y="4147731"/>
              <a:ext cx="155230" cy="91360"/>
            </a:xfrm>
            <a:custGeom>
              <a:avLst/>
              <a:gdLst>
                <a:gd name="T0" fmla="*/ 2147483647 w 32"/>
                <a:gd name="T1" fmla="*/ 2147483647 h 33"/>
                <a:gd name="T2" fmla="*/ 2147483647 w 32"/>
                <a:gd name="T3" fmla="*/ 2147483647 h 33"/>
                <a:gd name="T4" fmla="*/ 2147483647 w 32"/>
                <a:gd name="T5" fmla="*/ 2147483647 h 33"/>
                <a:gd name="T6" fmla="*/ 2147483647 w 32"/>
                <a:gd name="T7" fmla="*/ 2147483647 h 33"/>
                <a:gd name="T8" fmla="*/ 2147483647 w 32"/>
                <a:gd name="T9" fmla="*/ 2147483647 h 33"/>
                <a:gd name="T10" fmla="*/ 0 w 32"/>
                <a:gd name="T11" fmla="*/ 2147483647 h 33"/>
                <a:gd name="T12" fmla="*/ 2147483647 w 32"/>
                <a:gd name="T13" fmla="*/ 2147483647 h 33"/>
                <a:gd name="T14" fmla="*/ 2147483647 w 32"/>
                <a:gd name="T15" fmla="*/ 2147483647 h 33"/>
                <a:gd name="T16" fmla="*/ 2147483647 w 32"/>
                <a:gd name="T17" fmla="*/ 2147483647 h 33"/>
                <a:gd name="T18" fmla="*/ 2147483647 w 32"/>
                <a:gd name="T19" fmla="*/ 2147483647 h 33"/>
                <a:gd name="T20" fmla="*/ 2147483647 w 32"/>
                <a:gd name="T21" fmla="*/ 2147483647 h 33"/>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2"/>
                <a:gd name="T34" fmla="*/ 0 h 33"/>
                <a:gd name="T35" fmla="*/ 32 w 32"/>
                <a:gd name="T36" fmla="*/ 33 h 33"/>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2" h="33">
                  <a:moveTo>
                    <a:pt x="22" y="15"/>
                  </a:moveTo>
                  <a:cubicBezTo>
                    <a:pt x="27" y="14"/>
                    <a:pt x="32" y="11"/>
                    <a:pt x="28" y="6"/>
                  </a:cubicBezTo>
                  <a:cubicBezTo>
                    <a:pt x="24" y="2"/>
                    <a:pt x="21" y="6"/>
                    <a:pt x="18" y="10"/>
                  </a:cubicBezTo>
                  <a:cubicBezTo>
                    <a:pt x="18" y="5"/>
                    <a:pt x="17" y="0"/>
                    <a:pt x="12" y="1"/>
                  </a:cubicBezTo>
                  <a:cubicBezTo>
                    <a:pt x="6" y="3"/>
                    <a:pt x="8" y="8"/>
                    <a:pt x="11" y="12"/>
                  </a:cubicBezTo>
                  <a:cubicBezTo>
                    <a:pt x="7" y="10"/>
                    <a:pt x="1" y="8"/>
                    <a:pt x="0" y="14"/>
                  </a:cubicBezTo>
                  <a:cubicBezTo>
                    <a:pt x="0" y="20"/>
                    <a:pt x="6" y="20"/>
                    <a:pt x="11" y="18"/>
                  </a:cubicBezTo>
                  <a:cubicBezTo>
                    <a:pt x="7" y="22"/>
                    <a:pt x="3" y="27"/>
                    <a:pt x="8" y="29"/>
                  </a:cubicBezTo>
                  <a:cubicBezTo>
                    <a:pt x="14" y="33"/>
                    <a:pt x="16" y="26"/>
                    <a:pt x="17" y="20"/>
                  </a:cubicBezTo>
                  <a:cubicBezTo>
                    <a:pt x="21" y="24"/>
                    <a:pt x="26" y="29"/>
                    <a:pt x="29" y="24"/>
                  </a:cubicBezTo>
                  <a:cubicBezTo>
                    <a:pt x="32" y="18"/>
                    <a:pt x="27" y="16"/>
                    <a:pt x="22" y="15"/>
                  </a:cubicBezTo>
                  <a:close/>
                </a:path>
              </a:pathLst>
            </a:cu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sp>
          <p:nvSpPr>
            <p:cNvPr id="101" name="ïṡḻïḓe"/>
            <p:cNvSpPr>
              <a:spLocks noChangeArrowheads="1"/>
            </p:cNvSpPr>
            <p:nvPr/>
          </p:nvSpPr>
          <p:spPr bwMode="auto">
            <a:xfrm>
              <a:off x="1533933" y="4177945"/>
              <a:ext cx="47571" cy="25178"/>
            </a:xfrm>
            <a:custGeom>
              <a:avLst/>
              <a:gdLst>
                <a:gd name="T0" fmla="*/ 2147483647 w 10"/>
                <a:gd name="T1" fmla="*/ 0 h 9"/>
                <a:gd name="T2" fmla="*/ 2147483647 w 10"/>
                <a:gd name="T3" fmla="*/ 2147483647 h 9"/>
                <a:gd name="T4" fmla="*/ 2147483647 w 10"/>
                <a:gd name="T5" fmla="*/ 2147483647 h 9"/>
                <a:gd name="T6" fmla="*/ 2147483647 w 10"/>
                <a:gd name="T7" fmla="*/ 2147483647 h 9"/>
                <a:gd name="T8" fmla="*/ 2147483647 w 10"/>
                <a:gd name="T9" fmla="*/ 0 h 9"/>
                <a:gd name="T10" fmla="*/ 0 60000 65536"/>
                <a:gd name="T11" fmla="*/ 0 60000 65536"/>
                <a:gd name="T12" fmla="*/ 0 60000 65536"/>
                <a:gd name="T13" fmla="*/ 0 60000 65536"/>
                <a:gd name="T14" fmla="*/ 0 60000 65536"/>
                <a:gd name="T15" fmla="*/ 0 w 10"/>
                <a:gd name="T16" fmla="*/ 0 h 9"/>
                <a:gd name="T17" fmla="*/ 10 w 10"/>
                <a:gd name="T18" fmla="*/ 9 h 9"/>
              </a:gdLst>
              <a:ahLst/>
              <a:cxnLst>
                <a:cxn ang="T10">
                  <a:pos x="T0" y="T1"/>
                </a:cxn>
                <a:cxn ang="T11">
                  <a:pos x="T2" y="T3"/>
                </a:cxn>
                <a:cxn ang="T12">
                  <a:pos x="T4" y="T5"/>
                </a:cxn>
                <a:cxn ang="T13">
                  <a:pos x="T6" y="T7"/>
                </a:cxn>
                <a:cxn ang="T14">
                  <a:pos x="T8" y="T9"/>
                </a:cxn>
              </a:cxnLst>
              <a:rect l="T15" t="T16" r="T17" b="T18"/>
              <a:pathLst>
                <a:path w="10" h="9">
                  <a:moveTo>
                    <a:pt x="4" y="0"/>
                  </a:moveTo>
                  <a:cubicBezTo>
                    <a:pt x="1" y="1"/>
                    <a:pt x="0" y="3"/>
                    <a:pt x="1" y="6"/>
                  </a:cubicBezTo>
                  <a:cubicBezTo>
                    <a:pt x="1" y="8"/>
                    <a:pt x="4" y="9"/>
                    <a:pt x="6" y="9"/>
                  </a:cubicBezTo>
                  <a:cubicBezTo>
                    <a:pt x="8" y="8"/>
                    <a:pt x="10" y="6"/>
                    <a:pt x="9" y="3"/>
                  </a:cubicBezTo>
                  <a:cubicBezTo>
                    <a:pt x="8" y="1"/>
                    <a:pt x="6" y="0"/>
                    <a:pt x="4" y="0"/>
                  </a:cubicBezTo>
                  <a:close/>
                </a:path>
              </a:pathLst>
            </a:custGeom>
            <a:solidFill>
              <a:srgbClr val="FFB34C"/>
            </a:solidFill>
            <a:ln>
              <a:noFill/>
            </a:ln>
            <a:extLs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endParaRPr lang="zh-CN" altLang="zh-CN"/>
            </a:p>
          </p:txBody>
        </p:sp>
      </p:grpSp>
      <p:cxnSp>
        <p:nvCxnSpPr>
          <p:cNvPr id="105" name="直接连接符 18"/>
          <p:cNvCxnSpPr>
            <a:cxnSpLocks noChangeShapeType="1"/>
          </p:cNvCxnSpPr>
          <p:nvPr/>
        </p:nvCxnSpPr>
        <p:spPr bwMode="auto">
          <a:xfrm>
            <a:off x="5220072" y="915566"/>
            <a:ext cx="2982104" cy="0"/>
          </a:xfrm>
          <a:prstGeom prst="line">
            <a:avLst/>
          </a:prstGeom>
          <a:noFill/>
          <a:ln w="6350">
            <a:solidFill>
              <a:schemeClr val="accent3"/>
            </a:solidFill>
            <a:round/>
          </a:ln>
          <a:effectLst>
            <a:glow rad="63500">
              <a:schemeClr val="accent2">
                <a:satMod val="175000"/>
                <a:alpha val="40000"/>
              </a:schemeClr>
            </a:glow>
          </a:effectLst>
        </p:spPr>
      </p:cxnSp>
    </p:spTree>
    <p:extLst>
      <p:ext uri="{BB962C8B-B14F-4D97-AF65-F5344CB8AC3E}">
        <p14:creationId xmlns:p14="http://schemas.microsoft.com/office/powerpoint/2010/main" val="1518095918"/>
      </p:ext>
    </p:extLst>
  </p:cSld>
  <p:clrMapOvr>
    <a:masterClrMapping/>
  </p:clrMapOvr>
  <p:transition spd="slow" advTm="0">
    <p:cove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7" presetClass="entr" presetSubtype="8" fill="hold" nodeType="after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ppt_x</p:attrName>
                                        </p:attrNameLst>
                                      </p:cBhvr>
                                      <p:tavLst>
                                        <p:tav tm="0">
                                          <p:val>
                                            <p:strVal val="#ppt_x-#ppt_w/2"/>
                                          </p:val>
                                        </p:tav>
                                        <p:tav tm="100000">
                                          <p:val>
                                            <p:strVal val="#ppt_x"/>
                                          </p:val>
                                        </p:tav>
                                      </p:tavLst>
                                    </p:anim>
                                    <p:anim calcmode="lin" valueType="num">
                                      <p:cBhvr>
                                        <p:cTn id="8" dur="500" fill="hold"/>
                                        <p:tgtEl>
                                          <p:spTgt spid="12"/>
                                        </p:tgtEl>
                                        <p:attrNameLst>
                                          <p:attrName>ppt_y</p:attrName>
                                        </p:attrNameLst>
                                      </p:cBhvr>
                                      <p:tavLst>
                                        <p:tav tm="0">
                                          <p:val>
                                            <p:strVal val="#ppt_y"/>
                                          </p:val>
                                        </p:tav>
                                        <p:tav tm="100000">
                                          <p:val>
                                            <p:strVal val="#ppt_y"/>
                                          </p:val>
                                        </p:tav>
                                      </p:tavLst>
                                    </p:anim>
                                    <p:anim calcmode="lin" valueType="num">
                                      <p:cBhvr>
                                        <p:cTn id="9" dur="500" fill="hold"/>
                                        <p:tgtEl>
                                          <p:spTgt spid="12"/>
                                        </p:tgtEl>
                                        <p:attrNameLst>
                                          <p:attrName>ppt_w</p:attrName>
                                        </p:attrNameLst>
                                      </p:cBhvr>
                                      <p:tavLst>
                                        <p:tav tm="0">
                                          <p:val>
                                            <p:fltVal val="0"/>
                                          </p:val>
                                        </p:tav>
                                        <p:tav tm="100000">
                                          <p:val>
                                            <p:strVal val="#ppt_w"/>
                                          </p:val>
                                        </p:tav>
                                      </p:tavLst>
                                    </p:anim>
                                    <p:anim calcmode="lin" valueType="num">
                                      <p:cBhvr>
                                        <p:cTn id="10" dur="500" fill="hold"/>
                                        <p:tgtEl>
                                          <p:spTgt spid="12"/>
                                        </p:tgtEl>
                                        <p:attrNameLst>
                                          <p:attrName>ppt_h</p:attrName>
                                        </p:attrNameLst>
                                      </p:cBhvr>
                                      <p:tavLst>
                                        <p:tav tm="0">
                                          <p:val>
                                            <p:strVal val="#ppt_h"/>
                                          </p:val>
                                        </p:tav>
                                        <p:tav tm="100000">
                                          <p:val>
                                            <p:strVal val="#ppt_h"/>
                                          </p:val>
                                        </p:tav>
                                      </p:tavLst>
                                    </p:anim>
                                  </p:childTnLst>
                                </p:cTn>
                              </p:par>
                              <p:par>
                                <p:cTn id="11" presetID="10" presetClass="entr" presetSubtype="0" fill="hold" nodeType="withEffect">
                                  <p:stCondLst>
                                    <p:cond delay="0"/>
                                  </p:stCondLst>
                                  <p:childTnLst>
                                    <p:set>
                                      <p:cBhvr>
                                        <p:cTn id="12" dur="1" fill="hold">
                                          <p:stCondLst>
                                            <p:cond delay="0"/>
                                          </p:stCondLst>
                                        </p:cTn>
                                        <p:tgtEl>
                                          <p:spTgt spid="3"/>
                                        </p:tgtEl>
                                        <p:attrNameLst>
                                          <p:attrName>style.visibility</p:attrName>
                                        </p:attrNameLst>
                                      </p:cBhvr>
                                      <p:to>
                                        <p:strVal val="visible"/>
                                      </p:to>
                                    </p:set>
                                    <p:animEffect transition="in" filter="fade">
                                      <p:cBhvr>
                                        <p:cTn id="13" dur="500"/>
                                        <p:tgtEl>
                                          <p:spTgt spid="3"/>
                                        </p:tgtEl>
                                      </p:cBhvr>
                                    </p:animEffect>
                                  </p:childTnLst>
                                </p:cTn>
                              </p:par>
                            </p:childTnLst>
                          </p:cTn>
                        </p:par>
                        <p:par>
                          <p:cTn id="14" fill="hold">
                            <p:stCondLst>
                              <p:cond delay="500"/>
                            </p:stCondLst>
                            <p:childTnLst>
                              <p:par>
                                <p:cTn id="15" presetID="23" presetClass="entr" presetSubtype="32" fill="hold" grpId="0" nodeType="afterEffect">
                                  <p:stCondLst>
                                    <p:cond delay="0"/>
                                  </p:stCondLst>
                                  <p:childTnLst>
                                    <p:set>
                                      <p:cBhvr>
                                        <p:cTn id="16" dur="1" fill="hold">
                                          <p:stCondLst>
                                            <p:cond delay="0"/>
                                          </p:stCondLst>
                                        </p:cTn>
                                        <p:tgtEl>
                                          <p:spTgt spid="13"/>
                                        </p:tgtEl>
                                        <p:attrNameLst>
                                          <p:attrName>style.visibility</p:attrName>
                                        </p:attrNameLst>
                                      </p:cBhvr>
                                      <p:to>
                                        <p:strVal val="visible"/>
                                      </p:to>
                                    </p:set>
                                    <p:anim calcmode="lin" valueType="num">
                                      <p:cBhvr>
                                        <p:cTn id="17" dur="500" fill="hold"/>
                                        <p:tgtEl>
                                          <p:spTgt spid="13"/>
                                        </p:tgtEl>
                                        <p:attrNameLst>
                                          <p:attrName>ppt_w</p:attrName>
                                        </p:attrNameLst>
                                      </p:cBhvr>
                                      <p:tavLst>
                                        <p:tav tm="0">
                                          <p:val>
                                            <p:strVal val="4*#ppt_w"/>
                                          </p:val>
                                        </p:tav>
                                        <p:tav tm="100000">
                                          <p:val>
                                            <p:strVal val="#ppt_w"/>
                                          </p:val>
                                        </p:tav>
                                      </p:tavLst>
                                    </p:anim>
                                    <p:anim calcmode="lin" valueType="num">
                                      <p:cBhvr>
                                        <p:cTn id="18" dur="500" fill="hold"/>
                                        <p:tgtEl>
                                          <p:spTgt spid="13"/>
                                        </p:tgtEl>
                                        <p:attrNameLst>
                                          <p:attrName>ppt_h</p:attrName>
                                        </p:attrNameLst>
                                      </p:cBhvr>
                                      <p:tavLst>
                                        <p:tav tm="0">
                                          <p:val>
                                            <p:strVal val="4*#ppt_h"/>
                                          </p:val>
                                        </p:tav>
                                        <p:tav tm="100000">
                                          <p:val>
                                            <p:strVal val="#ppt_h"/>
                                          </p:val>
                                        </p:tav>
                                      </p:tavLst>
                                    </p:anim>
                                  </p:childTnLst>
                                </p:cTn>
                              </p:par>
                            </p:childTnLst>
                          </p:cTn>
                        </p:par>
                        <p:par>
                          <p:cTn id="19" fill="hold">
                            <p:stCondLst>
                              <p:cond delay="1000"/>
                            </p:stCondLst>
                            <p:childTnLst>
                              <p:par>
                                <p:cTn id="20" presetID="42" presetClass="entr" presetSubtype="0" fill="hold" grpId="0" nodeType="afterEffect">
                                  <p:stCondLst>
                                    <p:cond delay="0"/>
                                  </p:stCondLst>
                                  <p:childTnLst>
                                    <p:set>
                                      <p:cBhvr>
                                        <p:cTn id="21" dur="1" fill="hold">
                                          <p:stCondLst>
                                            <p:cond delay="0"/>
                                          </p:stCondLst>
                                        </p:cTn>
                                        <p:tgtEl>
                                          <p:spTgt spid="186"/>
                                        </p:tgtEl>
                                        <p:attrNameLst>
                                          <p:attrName>style.visibility</p:attrName>
                                        </p:attrNameLst>
                                      </p:cBhvr>
                                      <p:to>
                                        <p:strVal val="visible"/>
                                      </p:to>
                                    </p:set>
                                    <p:animEffect transition="in" filter="fade">
                                      <p:cBhvr>
                                        <p:cTn id="22" dur="500"/>
                                        <p:tgtEl>
                                          <p:spTgt spid="186"/>
                                        </p:tgtEl>
                                      </p:cBhvr>
                                    </p:animEffect>
                                    <p:anim calcmode="lin" valueType="num">
                                      <p:cBhvr>
                                        <p:cTn id="23" dur="500" fill="hold"/>
                                        <p:tgtEl>
                                          <p:spTgt spid="186"/>
                                        </p:tgtEl>
                                        <p:attrNameLst>
                                          <p:attrName>ppt_x</p:attrName>
                                        </p:attrNameLst>
                                      </p:cBhvr>
                                      <p:tavLst>
                                        <p:tav tm="0">
                                          <p:val>
                                            <p:strVal val="#ppt_x"/>
                                          </p:val>
                                        </p:tav>
                                        <p:tav tm="100000">
                                          <p:val>
                                            <p:strVal val="#ppt_x"/>
                                          </p:val>
                                        </p:tav>
                                      </p:tavLst>
                                    </p:anim>
                                    <p:anim calcmode="lin" valueType="num">
                                      <p:cBhvr>
                                        <p:cTn id="24" dur="500" fill="hold"/>
                                        <p:tgtEl>
                                          <p:spTgt spid="186"/>
                                        </p:tgtEl>
                                        <p:attrNameLst>
                                          <p:attrName>ppt_y</p:attrName>
                                        </p:attrNameLst>
                                      </p:cBhvr>
                                      <p:tavLst>
                                        <p:tav tm="0">
                                          <p:val>
                                            <p:strVal val="#ppt_y+.1"/>
                                          </p:val>
                                        </p:tav>
                                        <p:tav tm="100000">
                                          <p:val>
                                            <p:strVal val="#ppt_y"/>
                                          </p:val>
                                        </p:tav>
                                      </p:tavLst>
                                    </p:anim>
                                  </p:childTnLst>
                                </p:cTn>
                              </p:par>
                            </p:childTnLst>
                          </p:cTn>
                        </p:par>
                        <p:par>
                          <p:cTn id="25" fill="hold">
                            <p:stCondLst>
                              <p:cond delay="1500"/>
                            </p:stCondLst>
                            <p:childTnLst>
                              <p:par>
                                <p:cTn id="26" presetID="17" presetClass="entr" presetSubtype="8" fill="hold" nodeType="afterEffect">
                                  <p:stCondLst>
                                    <p:cond delay="0"/>
                                  </p:stCondLst>
                                  <p:childTnLst>
                                    <p:set>
                                      <p:cBhvr>
                                        <p:cTn id="27" dur="1" fill="hold">
                                          <p:stCondLst>
                                            <p:cond delay="0"/>
                                          </p:stCondLst>
                                        </p:cTn>
                                        <p:tgtEl>
                                          <p:spTgt spid="105"/>
                                        </p:tgtEl>
                                        <p:attrNameLst>
                                          <p:attrName>style.visibility</p:attrName>
                                        </p:attrNameLst>
                                      </p:cBhvr>
                                      <p:to>
                                        <p:strVal val="visible"/>
                                      </p:to>
                                    </p:set>
                                    <p:anim calcmode="lin" valueType="num">
                                      <p:cBhvr>
                                        <p:cTn id="28" dur="500" fill="hold"/>
                                        <p:tgtEl>
                                          <p:spTgt spid="105"/>
                                        </p:tgtEl>
                                        <p:attrNameLst>
                                          <p:attrName>ppt_x</p:attrName>
                                        </p:attrNameLst>
                                      </p:cBhvr>
                                      <p:tavLst>
                                        <p:tav tm="0">
                                          <p:val>
                                            <p:strVal val="#ppt_x-#ppt_w/2"/>
                                          </p:val>
                                        </p:tav>
                                        <p:tav tm="100000">
                                          <p:val>
                                            <p:strVal val="#ppt_x"/>
                                          </p:val>
                                        </p:tav>
                                      </p:tavLst>
                                    </p:anim>
                                    <p:anim calcmode="lin" valueType="num">
                                      <p:cBhvr>
                                        <p:cTn id="29" dur="500" fill="hold"/>
                                        <p:tgtEl>
                                          <p:spTgt spid="105"/>
                                        </p:tgtEl>
                                        <p:attrNameLst>
                                          <p:attrName>ppt_y</p:attrName>
                                        </p:attrNameLst>
                                      </p:cBhvr>
                                      <p:tavLst>
                                        <p:tav tm="0">
                                          <p:val>
                                            <p:strVal val="#ppt_y"/>
                                          </p:val>
                                        </p:tav>
                                        <p:tav tm="100000">
                                          <p:val>
                                            <p:strVal val="#ppt_y"/>
                                          </p:val>
                                        </p:tav>
                                      </p:tavLst>
                                    </p:anim>
                                    <p:anim calcmode="lin" valueType="num">
                                      <p:cBhvr>
                                        <p:cTn id="30" dur="500" fill="hold"/>
                                        <p:tgtEl>
                                          <p:spTgt spid="105"/>
                                        </p:tgtEl>
                                        <p:attrNameLst>
                                          <p:attrName>ppt_w</p:attrName>
                                        </p:attrNameLst>
                                      </p:cBhvr>
                                      <p:tavLst>
                                        <p:tav tm="0">
                                          <p:val>
                                            <p:fltVal val="0"/>
                                          </p:val>
                                        </p:tav>
                                        <p:tav tm="100000">
                                          <p:val>
                                            <p:strVal val="#ppt_w"/>
                                          </p:val>
                                        </p:tav>
                                      </p:tavLst>
                                    </p:anim>
                                    <p:anim calcmode="lin" valueType="num">
                                      <p:cBhvr>
                                        <p:cTn id="31" dur="500" fill="hold"/>
                                        <p:tgtEl>
                                          <p:spTgt spid="105"/>
                                        </p:tgtEl>
                                        <p:attrNameLst>
                                          <p:attrName>ppt_h</p:attrName>
                                        </p:attrNameLst>
                                      </p:cBhvr>
                                      <p:tavLst>
                                        <p:tav tm="0">
                                          <p:val>
                                            <p:strVal val="#ppt_h"/>
                                          </p:val>
                                        </p:tav>
                                        <p:tav tm="100000">
                                          <p:val>
                                            <p:strVal val="#ppt_h"/>
                                          </p:val>
                                        </p:tav>
                                      </p:tavLst>
                                    </p:anim>
                                  </p:childTnLst>
                                </p:cTn>
                              </p:par>
                            </p:childTnLst>
                          </p:cTn>
                        </p:par>
                        <p:par>
                          <p:cTn id="32" fill="hold">
                            <p:stCondLst>
                              <p:cond delay="2000"/>
                            </p:stCondLst>
                            <p:childTnLst>
                              <p:par>
                                <p:cTn id="33" presetID="42" presetClass="entr" presetSubtype="0" fill="hold" grpId="0" nodeType="afterEffect">
                                  <p:stCondLst>
                                    <p:cond delay="2000"/>
                                  </p:stCondLst>
                                  <p:childTnLst>
                                    <p:set>
                                      <p:cBhvr>
                                        <p:cTn id="34" dur="1" fill="hold">
                                          <p:stCondLst>
                                            <p:cond delay="0"/>
                                          </p:stCondLst>
                                        </p:cTn>
                                        <p:tgtEl>
                                          <p:spTgt spid="7"/>
                                        </p:tgtEl>
                                        <p:attrNameLst>
                                          <p:attrName>style.visibility</p:attrName>
                                        </p:attrNameLst>
                                      </p:cBhvr>
                                      <p:to>
                                        <p:strVal val="visible"/>
                                      </p:to>
                                    </p:set>
                                    <p:animEffect transition="in" filter="fade">
                                      <p:cBhvr>
                                        <p:cTn id="35" dur="3000"/>
                                        <p:tgtEl>
                                          <p:spTgt spid="7"/>
                                        </p:tgtEl>
                                      </p:cBhvr>
                                    </p:animEffect>
                                    <p:anim calcmode="lin" valueType="num">
                                      <p:cBhvr>
                                        <p:cTn id="36" dur="3000" fill="hold"/>
                                        <p:tgtEl>
                                          <p:spTgt spid="7"/>
                                        </p:tgtEl>
                                        <p:attrNameLst>
                                          <p:attrName>ppt_x</p:attrName>
                                        </p:attrNameLst>
                                      </p:cBhvr>
                                      <p:tavLst>
                                        <p:tav tm="0">
                                          <p:val>
                                            <p:strVal val="#ppt_x"/>
                                          </p:val>
                                        </p:tav>
                                        <p:tav tm="100000">
                                          <p:val>
                                            <p:strVal val="#ppt_x"/>
                                          </p:val>
                                        </p:tav>
                                      </p:tavLst>
                                    </p:anim>
                                    <p:anim calcmode="lin" valueType="num">
                                      <p:cBhvr>
                                        <p:cTn id="37" dur="3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3" grpId="0" animBg="1"/>
      <p:bldP spid="186"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12"/>
          <p:cNvSpPr>
            <a:spLocks/>
          </p:cNvSpPr>
          <p:nvPr/>
        </p:nvSpPr>
        <p:spPr bwMode="auto">
          <a:xfrm>
            <a:off x="1350778" y="1838999"/>
            <a:ext cx="412913" cy="825823"/>
          </a:xfrm>
          <a:custGeom>
            <a:avLst/>
            <a:gdLst>
              <a:gd name="T0" fmla="*/ 776 w 776"/>
              <a:gd name="T1" fmla="*/ 1553 h 1553"/>
              <a:gd name="T2" fmla="*/ 0 w 776"/>
              <a:gd name="T3" fmla="*/ 777 h 1553"/>
              <a:gd name="T4" fmla="*/ 776 w 776"/>
              <a:gd name="T5" fmla="*/ 0 h 1553"/>
            </a:gdLst>
            <a:ahLst/>
            <a:cxnLst>
              <a:cxn ang="0">
                <a:pos x="T0" y="T1"/>
              </a:cxn>
              <a:cxn ang="0">
                <a:pos x="T2" y="T3"/>
              </a:cxn>
              <a:cxn ang="0">
                <a:pos x="T4" y="T5"/>
              </a:cxn>
            </a:cxnLst>
            <a:rect l="0" t="0" r="r" b="b"/>
            <a:pathLst>
              <a:path w="776" h="1553">
                <a:moveTo>
                  <a:pt x="776" y="1553"/>
                </a:moveTo>
                <a:cubicBezTo>
                  <a:pt x="348" y="1553"/>
                  <a:pt x="0" y="1205"/>
                  <a:pt x="0" y="777"/>
                </a:cubicBezTo>
                <a:cubicBezTo>
                  <a:pt x="0" y="348"/>
                  <a:pt x="348" y="0"/>
                  <a:pt x="776" y="0"/>
                </a:cubicBezTo>
              </a:path>
            </a:pathLst>
          </a:custGeom>
          <a:noFill/>
          <a:ln w="12700" cap="flat">
            <a:solidFill>
              <a:srgbClr val="67AFE3"/>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3" name="Oval 13"/>
          <p:cNvSpPr>
            <a:spLocks noChangeArrowheads="1"/>
          </p:cNvSpPr>
          <p:nvPr/>
        </p:nvSpPr>
        <p:spPr bwMode="auto">
          <a:xfrm>
            <a:off x="1427914" y="1911599"/>
            <a:ext cx="671549" cy="676088"/>
          </a:xfrm>
          <a:prstGeom prst="ellipse">
            <a:avLst/>
          </a:prstGeom>
          <a:solidFill>
            <a:srgbClr val="00B0F0"/>
          </a:solidFill>
          <a:ln w="12700">
            <a:noFill/>
            <a:round/>
            <a:headEnd/>
            <a:tailEnd/>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4" name="Line 14"/>
          <p:cNvSpPr>
            <a:spLocks noChangeShapeType="1"/>
          </p:cNvSpPr>
          <p:nvPr/>
        </p:nvSpPr>
        <p:spPr bwMode="auto">
          <a:xfrm>
            <a:off x="1763688" y="1838999"/>
            <a:ext cx="6043938" cy="0"/>
          </a:xfrm>
          <a:prstGeom prst="line">
            <a:avLst/>
          </a:prstGeom>
          <a:noFill/>
          <a:ln w="12700" cap="flat">
            <a:solidFill>
              <a:srgbClr val="67AFE3"/>
            </a:solidFill>
            <a:prstDash val="solid"/>
            <a:miter lim="800000"/>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5" name="Line 15"/>
          <p:cNvSpPr>
            <a:spLocks noChangeShapeType="1"/>
          </p:cNvSpPr>
          <p:nvPr/>
        </p:nvSpPr>
        <p:spPr bwMode="auto">
          <a:xfrm>
            <a:off x="1763688" y="2664822"/>
            <a:ext cx="6043938" cy="0"/>
          </a:xfrm>
          <a:prstGeom prst="line">
            <a:avLst/>
          </a:prstGeom>
          <a:noFill/>
          <a:ln w="12700" cap="flat">
            <a:solidFill>
              <a:srgbClr val="67AFE3"/>
            </a:solidFill>
            <a:prstDash val="solid"/>
            <a:miter lim="800000"/>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6" name="Freeform 16"/>
          <p:cNvSpPr>
            <a:spLocks/>
          </p:cNvSpPr>
          <p:nvPr/>
        </p:nvSpPr>
        <p:spPr bwMode="auto">
          <a:xfrm>
            <a:off x="7807626" y="2664822"/>
            <a:ext cx="412913" cy="830362"/>
          </a:xfrm>
          <a:custGeom>
            <a:avLst/>
            <a:gdLst>
              <a:gd name="T0" fmla="*/ 0 w 776"/>
              <a:gd name="T1" fmla="*/ 0 h 1553"/>
              <a:gd name="T2" fmla="*/ 776 w 776"/>
              <a:gd name="T3" fmla="*/ 776 h 1553"/>
              <a:gd name="T4" fmla="*/ 0 w 776"/>
              <a:gd name="T5" fmla="*/ 1553 h 1553"/>
            </a:gdLst>
            <a:ahLst/>
            <a:cxnLst>
              <a:cxn ang="0">
                <a:pos x="T0" y="T1"/>
              </a:cxn>
              <a:cxn ang="0">
                <a:pos x="T2" y="T3"/>
              </a:cxn>
              <a:cxn ang="0">
                <a:pos x="T4" y="T5"/>
              </a:cxn>
            </a:cxnLst>
            <a:rect l="0" t="0" r="r" b="b"/>
            <a:pathLst>
              <a:path w="776" h="1553">
                <a:moveTo>
                  <a:pt x="0" y="0"/>
                </a:moveTo>
                <a:cubicBezTo>
                  <a:pt x="428" y="0"/>
                  <a:pt x="776" y="348"/>
                  <a:pt x="776" y="776"/>
                </a:cubicBezTo>
                <a:cubicBezTo>
                  <a:pt x="776" y="1205"/>
                  <a:pt x="428" y="1553"/>
                  <a:pt x="0" y="1553"/>
                </a:cubicBezTo>
              </a:path>
            </a:pathLst>
          </a:custGeom>
          <a:noFill/>
          <a:ln w="12700" cap="flat">
            <a:solidFill>
              <a:srgbClr val="67AFE3"/>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7" name="Oval 17"/>
          <p:cNvSpPr>
            <a:spLocks noChangeArrowheads="1"/>
          </p:cNvSpPr>
          <p:nvPr/>
        </p:nvSpPr>
        <p:spPr bwMode="auto">
          <a:xfrm>
            <a:off x="7471852" y="2741958"/>
            <a:ext cx="676088" cy="676088"/>
          </a:xfrm>
          <a:prstGeom prst="ellipse">
            <a:avLst/>
          </a:prstGeom>
          <a:solidFill>
            <a:srgbClr val="99FFCC"/>
          </a:solidFill>
          <a:ln w="12700">
            <a:noFill/>
            <a:round/>
            <a:headEnd/>
            <a:tailEnd/>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8" name="Line 18"/>
          <p:cNvSpPr>
            <a:spLocks noChangeShapeType="1"/>
          </p:cNvSpPr>
          <p:nvPr/>
        </p:nvSpPr>
        <p:spPr bwMode="auto">
          <a:xfrm flipH="1">
            <a:off x="1763688" y="3495182"/>
            <a:ext cx="6043938" cy="0"/>
          </a:xfrm>
          <a:prstGeom prst="line">
            <a:avLst/>
          </a:prstGeom>
          <a:noFill/>
          <a:ln w="12700" cap="flat">
            <a:solidFill>
              <a:srgbClr val="67AFE3"/>
            </a:solidFill>
            <a:prstDash val="solid"/>
            <a:miter lim="800000"/>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9" name="Freeform 19"/>
          <p:cNvSpPr>
            <a:spLocks/>
          </p:cNvSpPr>
          <p:nvPr/>
        </p:nvSpPr>
        <p:spPr bwMode="auto">
          <a:xfrm>
            <a:off x="1350778" y="3495182"/>
            <a:ext cx="412913" cy="825823"/>
          </a:xfrm>
          <a:custGeom>
            <a:avLst/>
            <a:gdLst>
              <a:gd name="T0" fmla="*/ 776 w 776"/>
              <a:gd name="T1" fmla="*/ 1553 h 1553"/>
              <a:gd name="T2" fmla="*/ 0 w 776"/>
              <a:gd name="T3" fmla="*/ 776 h 1553"/>
              <a:gd name="T4" fmla="*/ 776 w 776"/>
              <a:gd name="T5" fmla="*/ 0 h 1553"/>
            </a:gdLst>
            <a:ahLst/>
            <a:cxnLst>
              <a:cxn ang="0">
                <a:pos x="T0" y="T1"/>
              </a:cxn>
              <a:cxn ang="0">
                <a:pos x="T2" y="T3"/>
              </a:cxn>
              <a:cxn ang="0">
                <a:pos x="T4" y="T5"/>
              </a:cxn>
            </a:cxnLst>
            <a:rect l="0" t="0" r="r" b="b"/>
            <a:pathLst>
              <a:path w="776" h="1553">
                <a:moveTo>
                  <a:pt x="776" y="1553"/>
                </a:moveTo>
                <a:cubicBezTo>
                  <a:pt x="348" y="1553"/>
                  <a:pt x="0" y="1205"/>
                  <a:pt x="0" y="776"/>
                </a:cubicBezTo>
                <a:cubicBezTo>
                  <a:pt x="0" y="348"/>
                  <a:pt x="348" y="0"/>
                  <a:pt x="776" y="0"/>
                </a:cubicBezTo>
              </a:path>
            </a:pathLst>
          </a:custGeom>
          <a:noFill/>
          <a:ln w="12700" cap="flat">
            <a:solidFill>
              <a:srgbClr val="67AFE3"/>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10" name="Oval 20"/>
          <p:cNvSpPr>
            <a:spLocks noChangeArrowheads="1"/>
          </p:cNvSpPr>
          <p:nvPr/>
        </p:nvSpPr>
        <p:spPr bwMode="auto">
          <a:xfrm>
            <a:off x="1427914" y="3567781"/>
            <a:ext cx="671549" cy="676088"/>
          </a:xfrm>
          <a:prstGeom prst="ellipse">
            <a:avLst/>
          </a:prstGeom>
          <a:solidFill>
            <a:srgbClr val="0070C0"/>
          </a:solidFill>
          <a:ln w="12700">
            <a:noFill/>
            <a:round/>
            <a:headEnd/>
            <a:tailEnd/>
          </a:ln>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11" name="Line 21"/>
          <p:cNvSpPr>
            <a:spLocks noChangeShapeType="1"/>
          </p:cNvSpPr>
          <p:nvPr/>
        </p:nvSpPr>
        <p:spPr bwMode="auto">
          <a:xfrm>
            <a:off x="1763688" y="4321005"/>
            <a:ext cx="6043938" cy="0"/>
          </a:xfrm>
          <a:prstGeom prst="line">
            <a:avLst/>
          </a:prstGeom>
          <a:noFill/>
          <a:ln w="12700" cap="flat">
            <a:solidFill>
              <a:srgbClr val="67AFE3"/>
            </a:solidFill>
            <a:prstDash val="solid"/>
            <a:miter lim="800000"/>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zh-CN" altLang="en-US" sz="1800" b="0" i="0" u="none" strike="noStrike" kern="0" cap="none" spc="0" normalizeH="0" baseline="0" noProof="0">
              <a:ln>
                <a:noFill/>
              </a:ln>
              <a:solidFill>
                <a:sysClr val="windowText" lastClr="000000"/>
              </a:solidFill>
              <a:effectLst/>
              <a:uLnTx/>
              <a:uFillTx/>
            </a:endParaRPr>
          </a:p>
        </p:txBody>
      </p:sp>
      <p:sp>
        <p:nvSpPr>
          <p:cNvPr id="12" name="矩形 11"/>
          <p:cNvSpPr/>
          <p:nvPr/>
        </p:nvSpPr>
        <p:spPr>
          <a:xfrm>
            <a:off x="1593823" y="2011609"/>
            <a:ext cx="339730" cy="492443"/>
          </a:xfrm>
          <a:prstGeom prst="rect">
            <a:avLst/>
          </a:prstGeom>
        </p:spPr>
        <p:txBody>
          <a:bodyPr wrap="square" lIns="0" tIns="0" rIns="0" bIns="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altLang="zh-CN" sz="3200" b="0" i="0" u="none" strike="noStrike" kern="0" cap="none" spc="0" normalizeH="0" baseline="0" noProof="0" dirty="0" smtClean="0">
                <a:ln>
                  <a:noFill/>
                </a:ln>
                <a:solidFill>
                  <a:sysClr val="window" lastClr="FFFFFF"/>
                </a:solidFill>
                <a:effectLst/>
                <a:uLnTx/>
                <a:uFillTx/>
                <a:latin typeface="Adobe Gothic Std B" pitchFamily="34" charset="-128"/>
                <a:ea typeface="Adobe Gothic Std B" pitchFamily="34" charset="-128"/>
              </a:rPr>
              <a:t>1</a:t>
            </a:r>
            <a:endParaRPr kumimoji="0" lang="zh-CN" altLang="en-US" sz="3200" b="0" i="0" u="none" strike="noStrike" kern="0" cap="none" spc="0" normalizeH="0" baseline="0" noProof="0" dirty="0">
              <a:ln>
                <a:noFill/>
              </a:ln>
              <a:solidFill>
                <a:sysClr val="window" lastClr="FFFFFF"/>
              </a:solidFill>
              <a:effectLst/>
              <a:uLnTx/>
              <a:uFillTx/>
              <a:latin typeface="Adobe Gothic Std B" pitchFamily="34" charset="-128"/>
            </a:endParaRPr>
          </a:p>
        </p:txBody>
      </p:sp>
      <p:sp>
        <p:nvSpPr>
          <p:cNvPr id="14" name="矩形 13"/>
          <p:cNvSpPr/>
          <p:nvPr/>
        </p:nvSpPr>
        <p:spPr>
          <a:xfrm>
            <a:off x="7655271" y="2848792"/>
            <a:ext cx="339730" cy="492443"/>
          </a:xfrm>
          <a:prstGeom prst="rect">
            <a:avLst/>
          </a:prstGeom>
        </p:spPr>
        <p:txBody>
          <a:bodyPr wrap="square" lIns="0" tIns="0" rIns="0" bIns="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altLang="zh-CN" sz="3200" b="0" i="0" u="none" strike="noStrike" kern="0" cap="none" spc="0" normalizeH="0" baseline="0" noProof="0" dirty="0" smtClean="0">
                <a:ln>
                  <a:noFill/>
                </a:ln>
                <a:solidFill>
                  <a:sysClr val="window" lastClr="FFFFFF"/>
                </a:solidFill>
                <a:effectLst/>
                <a:uLnTx/>
                <a:uFillTx/>
                <a:latin typeface="Adobe Gothic Std B" pitchFamily="34" charset="-128"/>
              </a:rPr>
              <a:t>2</a:t>
            </a:r>
            <a:endParaRPr kumimoji="0" lang="zh-CN" altLang="en-US" sz="3200" b="0" i="0" u="none" strike="noStrike" kern="0" cap="none" spc="0" normalizeH="0" baseline="0" noProof="0" dirty="0">
              <a:ln>
                <a:noFill/>
              </a:ln>
              <a:solidFill>
                <a:sysClr val="window" lastClr="FFFFFF"/>
              </a:solidFill>
              <a:effectLst/>
              <a:uLnTx/>
              <a:uFillTx/>
              <a:latin typeface="Adobe Gothic Std B" pitchFamily="34" charset="-128"/>
            </a:endParaRPr>
          </a:p>
        </p:txBody>
      </p:sp>
      <p:sp>
        <p:nvSpPr>
          <p:cNvPr id="15" name="矩形 14"/>
          <p:cNvSpPr/>
          <p:nvPr/>
        </p:nvSpPr>
        <p:spPr>
          <a:xfrm>
            <a:off x="1584326" y="3659603"/>
            <a:ext cx="339730" cy="492443"/>
          </a:xfrm>
          <a:prstGeom prst="rect">
            <a:avLst/>
          </a:prstGeom>
        </p:spPr>
        <p:txBody>
          <a:bodyPr wrap="square" lIns="0" tIns="0" rIns="0" bIns="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altLang="zh-CN" sz="3200" b="0" i="0" u="none" strike="noStrike" kern="0" cap="none" spc="0" normalizeH="0" baseline="0" noProof="0" dirty="0" smtClean="0">
                <a:ln>
                  <a:noFill/>
                </a:ln>
                <a:solidFill>
                  <a:sysClr val="window" lastClr="FFFFFF"/>
                </a:solidFill>
                <a:effectLst/>
                <a:uLnTx/>
                <a:uFillTx/>
                <a:latin typeface="Adobe Gothic Std B" pitchFamily="34" charset="-128"/>
                <a:ea typeface="Adobe Gothic Std B" pitchFamily="34" charset="-128"/>
              </a:rPr>
              <a:t>3</a:t>
            </a:r>
            <a:endParaRPr kumimoji="0" lang="zh-CN" altLang="en-US" sz="3200" b="0" i="0" u="none" strike="noStrike" kern="0" cap="none" spc="0" normalizeH="0" baseline="0" noProof="0" dirty="0">
              <a:ln>
                <a:noFill/>
              </a:ln>
              <a:solidFill>
                <a:sysClr val="window" lastClr="FFFFFF"/>
              </a:solidFill>
              <a:effectLst/>
              <a:uLnTx/>
              <a:uFillTx/>
              <a:latin typeface="Adobe Gothic Std B" pitchFamily="34" charset="-128"/>
            </a:endParaRPr>
          </a:p>
        </p:txBody>
      </p:sp>
      <p:sp>
        <p:nvSpPr>
          <p:cNvPr id="16" name="TextBox 15"/>
          <p:cNvSpPr txBox="1"/>
          <p:nvPr/>
        </p:nvSpPr>
        <p:spPr>
          <a:xfrm>
            <a:off x="2411760" y="2103941"/>
            <a:ext cx="3390672" cy="307777"/>
          </a:xfrm>
          <a:prstGeom prst="rect">
            <a:avLst/>
          </a:prstGeom>
          <a:noFill/>
        </p:spPr>
        <p:txBody>
          <a:bodyPr wrap="none" rtlCol="0">
            <a:spAutoFit/>
          </a:bodyPr>
          <a:lstStyle/>
          <a:p>
            <a:pPr lvl="0" algn="r">
              <a:defRPr/>
            </a:pPr>
            <a:r>
              <a:rPr lang="zh-CN" altLang="en-US" sz="1400" b="1" kern="0" dirty="0">
                <a:solidFill>
                  <a:schemeClr val="accent4">
                    <a:lumMod val="75000"/>
                  </a:schemeClr>
                </a:solidFill>
                <a:latin typeface="微软雅黑" pitchFamily="34" charset="-122"/>
                <a:ea typeface="微软雅黑" pitchFamily="34" charset="-122"/>
              </a:rPr>
              <a:t>划出方企业和划入方企业均不确认所得</a:t>
            </a:r>
            <a:r>
              <a:rPr lang="zh-CN" altLang="en-US" sz="1200" b="1" kern="0" dirty="0">
                <a:solidFill>
                  <a:schemeClr val="accent4">
                    <a:lumMod val="75000"/>
                  </a:schemeClr>
                </a:solidFill>
                <a:latin typeface="微软雅黑" pitchFamily="34" charset="-122"/>
                <a:ea typeface="微软雅黑" pitchFamily="34" charset="-122"/>
              </a:rPr>
              <a:t>。</a:t>
            </a:r>
            <a:endParaRPr kumimoji="0" lang="zh-CN" altLang="en-US" sz="1200" b="1" i="0" u="none" strike="noStrike" kern="0" cap="none" spc="0" normalizeH="0" baseline="0" noProof="0" dirty="0">
              <a:ln>
                <a:noFill/>
              </a:ln>
              <a:solidFill>
                <a:schemeClr val="accent4">
                  <a:lumMod val="75000"/>
                </a:schemeClr>
              </a:solidFill>
              <a:effectLst/>
              <a:uLnTx/>
              <a:uFillTx/>
              <a:latin typeface="微软雅黑" pitchFamily="34" charset="-122"/>
              <a:ea typeface="微软雅黑" pitchFamily="34" charset="-122"/>
            </a:endParaRPr>
          </a:p>
        </p:txBody>
      </p:sp>
      <p:sp>
        <p:nvSpPr>
          <p:cNvPr id="18" name="TextBox 17"/>
          <p:cNvSpPr txBox="1"/>
          <p:nvPr/>
        </p:nvSpPr>
        <p:spPr>
          <a:xfrm>
            <a:off x="285269" y="2926113"/>
            <a:ext cx="7186583" cy="307777"/>
          </a:xfrm>
          <a:prstGeom prst="rect">
            <a:avLst/>
          </a:prstGeom>
          <a:noFill/>
        </p:spPr>
        <p:txBody>
          <a:bodyPr wrap="none" rtlCol="0">
            <a:spAutoFit/>
          </a:bodyPr>
          <a:lstStyle/>
          <a:p>
            <a:pPr lvl="0" algn="r">
              <a:defRPr/>
            </a:pPr>
            <a:r>
              <a:rPr lang="zh-CN" altLang="en-US" sz="1400" b="1" kern="0" dirty="0">
                <a:solidFill>
                  <a:schemeClr val="accent4">
                    <a:lumMod val="75000"/>
                  </a:schemeClr>
                </a:solidFill>
                <a:latin typeface="微软雅黑" pitchFamily="34" charset="-122"/>
                <a:ea typeface="微软雅黑" pitchFamily="34" charset="-122"/>
              </a:rPr>
              <a:t>划入方企业取得被划转股权或资产的计税基础，以被划转股权或资产的原账面净值确定。</a:t>
            </a:r>
            <a:endParaRPr kumimoji="0" lang="zh-CN" altLang="en-US" sz="1400" b="1" i="0" u="none" strike="noStrike" kern="0" cap="none" spc="0" normalizeH="0" baseline="0" noProof="0" dirty="0">
              <a:ln>
                <a:noFill/>
              </a:ln>
              <a:solidFill>
                <a:schemeClr val="accent4">
                  <a:lumMod val="75000"/>
                </a:schemeClr>
              </a:solidFill>
              <a:effectLst/>
              <a:uLnTx/>
              <a:uFillTx/>
              <a:latin typeface="微软雅黑" pitchFamily="34" charset="-122"/>
              <a:ea typeface="微软雅黑" pitchFamily="34" charset="-122"/>
            </a:endParaRPr>
          </a:p>
        </p:txBody>
      </p:sp>
      <p:sp>
        <p:nvSpPr>
          <p:cNvPr id="20" name="TextBox 19"/>
          <p:cNvSpPr txBox="1"/>
          <p:nvPr/>
        </p:nvSpPr>
        <p:spPr>
          <a:xfrm>
            <a:off x="2339752" y="3754204"/>
            <a:ext cx="5391219" cy="307777"/>
          </a:xfrm>
          <a:prstGeom prst="rect">
            <a:avLst/>
          </a:prstGeom>
          <a:noFill/>
        </p:spPr>
        <p:txBody>
          <a:bodyPr wrap="none" rtlCol="0">
            <a:spAutoFit/>
          </a:bodyPr>
          <a:lstStyle/>
          <a:p>
            <a:pPr lvl="0" algn="r">
              <a:defRPr/>
            </a:pPr>
            <a:r>
              <a:rPr lang="zh-CN" altLang="en-US" sz="1400" b="1" kern="0" dirty="0">
                <a:solidFill>
                  <a:schemeClr val="accent4">
                    <a:lumMod val="75000"/>
                  </a:schemeClr>
                </a:solidFill>
                <a:latin typeface="微软雅黑" pitchFamily="34" charset="-122"/>
                <a:ea typeface="微软雅黑" pitchFamily="34" charset="-122"/>
              </a:rPr>
              <a:t>划入方企业取得的被划转资产，应按其原账面净值计算折旧扣除。</a:t>
            </a:r>
            <a:endParaRPr kumimoji="0" lang="zh-CN" altLang="en-US" sz="1400" b="1" i="0" u="none" strike="noStrike" kern="0" cap="none" spc="0" normalizeH="0" baseline="0" noProof="0" dirty="0">
              <a:ln>
                <a:noFill/>
              </a:ln>
              <a:solidFill>
                <a:schemeClr val="accent4">
                  <a:lumMod val="75000"/>
                </a:schemeClr>
              </a:solidFill>
              <a:effectLst/>
              <a:uLnTx/>
              <a:uFillTx/>
              <a:latin typeface="微软雅黑" pitchFamily="34" charset="-122"/>
              <a:ea typeface="微软雅黑" pitchFamily="34" charset="-122"/>
            </a:endParaRPr>
          </a:p>
        </p:txBody>
      </p:sp>
      <p:sp>
        <p:nvSpPr>
          <p:cNvPr id="22" name="AutoShape 4"/>
          <p:cNvSpPr>
            <a:spLocks noChangeArrowheads="1"/>
          </p:cNvSpPr>
          <p:nvPr/>
        </p:nvSpPr>
        <p:spPr bwMode="auto">
          <a:xfrm>
            <a:off x="3131840" y="771550"/>
            <a:ext cx="2868051" cy="504055"/>
          </a:xfrm>
          <a:prstGeom prst="roundRect">
            <a:avLst>
              <a:gd name="adj" fmla="val 13125"/>
            </a:avLst>
          </a:prstGeom>
          <a:solidFill>
            <a:schemeClr val="tx2"/>
          </a:solidFill>
          <a:ln w="3175">
            <a:noFill/>
            <a:round/>
            <a:headEnd/>
            <a:tailEnd/>
          </a:ln>
          <a:effectLst>
            <a:outerShdw blurRad="50800" dist="38100" dir="2700000" algn="tl" rotWithShape="0">
              <a:prstClr val="black">
                <a:alpha val="40000"/>
              </a:prstClr>
            </a:outerShdw>
          </a:effectLst>
        </p:spPr>
        <p:txBody>
          <a:bodyPr anchor="ctr"/>
          <a:lstStyle/>
          <a:p>
            <a:pPr algn="ctr"/>
            <a:r>
              <a:rPr lang="zh-CN" altLang="en-US" b="1" i="0" dirty="0" smtClean="0">
                <a:solidFill>
                  <a:schemeClr val="bg1"/>
                </a:solidFill>
                <a:latin typeface="微软雅黑" pitchFamily="34" charset="-122"/>
                <a:ea typeface="微软雅黑" pitchFamily="34" charset="-122"/>
              </a:rPr>
              <a:t>五、股权、资产划转</a:t>
            </a:r>
            <a:endParaRPr lang="zh-CN" altLang="en-US" b="1" i="0" dirty="0">
              <a:solidFill>
                <a:schemeClr val="bg1"/>
              </a:solidFill>
              <a:latin typeface="微软雅黑" pitchFamily="34" charset="-122"/>
              <a:ea typeface="微软雅黑" pitchFamily="34" charset="-122"/>
            </a:endParaRPr>
          </a:p>
        </p:txBody>
      </p:sp>
    </p:spTree>
    <p:extLst>
      <p:ext uri="{BB962C8B-B14F-4D97-AF65-F5344CB8AC3E}">
        <p14:creationId xmlns:p14="http://schemas.microsoft.com/office/powerpoint/2010/main" val="3208950809"/>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32" fill="hold" grpId="0" nodeType="afterEffect">
                                  <p:stCondLst>
                                    <p:cond delay="0"/>
                                  </p:stCondLst>
                                  <p:childTnLst>
                                    <p:set>
                                      <p:cBhvr>
                                        <p:cTn id="6" dur="1" fill="hold">
                                          <p:stCondLst>
                                            <p:cond delay="0"/>
                                          </p:stCondLst>
                                        </p:cTn>
                                        <p:tgtEl>
                                          <p:spTgt spid="22"/>
                                        </p:tgtEl>
                                        <p:attrNameLst>
                                          <p:attrName>style.visibility</p:attrName>
                                        </p:attrNameLst>
                                      </p:cBhvr>
                                      <p:to>
                                        <p:strVal val="visible"/>
                                      </p:to>
                                    </p:set>
                                    <p:anim calcmode="lin" valueType="num">
                                      <p:cBhvr>
                                        <p:cTn id="7" dur="500" fill="hold"/>
                                        <p:tgtEl>
                                          <p:spTgt spid="22"/>
                                        </p:tgtEl>
                                        <p:attrNameLst>
                                          <p:attrName>ppt_w</p:attrName>
                                        </p:attrNameLst>
                                      </p:cBhvr>
                                      <p:tavLst>
                                        <p:tav tm="0">
                                          <p:val>
                                            <p:strVal val="4*#ppt_w"/>
                                          </p:val>
                                        </p:tav>
                                        <p:tav tm="100000">
                                          <p:val>
                                            <p:strVal val="#ppt_w"/>
                                          </p:val>
                                        </p:tav>
                                      </p:tavLst>
                                    </p:anim>
                                    <p:anim calcmode="lin" valueType="num">
                                      <p:cBhvr>
                                        <p:cTn id="8" dur="500" fill="hold"/>
                                        <p:tgtEl>
                                          <p:spTgt spid="22"/>
                                        </p:tgtEl>
                                        <p:attrNameLst>
                                          <p:attrName>ppt_h</p:attrName>
                                        </p:attrNameLst>
                                      </p:cBhvr>
                                      <p:tavLst>
                                        <p:tav tm="0">
                                          <p:val>
                                            <p:strVal val="4*#ppt_h"/>
                                          </p:val>
                                        </p:tav>
                                        <p:tav tm="100000">
                                          <p:val>
                                            <p:strVal val="#ppt_h"/>
                                          </p:val>
                                        </p:tav>
                                      </p:tavLst>
                                    </p:anim>
                                  </p:childTnLst>
                                </p:cTn>
                              </p:par>
                            </p:childTnLst>
                          </p:cTn>
                        </p:par>
                        <p:par>
                          <p:cTn id="9" fill="hold">
                            <p:stCondLst>
                              <p:cond delay="500"/>
                            </p:stCondLst>
                            <p:childTnLst>
                              <p:par>
                                <p:cTn id="10" presetID="22" presetClass="entr" presetSubtype="2" fill="hold" grpId="0" nodeType="afterEffect">
                                  <p:stCondLst>
                                    <p:cond delay="1000"/>
                                  </p:stCondLst>
                                  <p:childTnLst>
                                    <p:set>
                                      <p:cBhvr>
                                        <p:cTn id="11" dur="1" fill="hold">
                                          <p:stCondLst>
                                            <p:cond delay="0"/>
                                          </p:stCondLst>
                                        </p:cTn>
                                        <p:tgtEl>
                                          <p:spTgt spid="4"/>
                                        </p:tgtEl>
                                        <p:attrNameLst>
                                          <p:attrName>style.visibility</p:attrName>
                                        </p:attrNameLst>
                                      </p:cBhvr>
                                      <p:to>
                                        <p:strVal val="visible"/>
                                      </p:to>
                                    </p:set>
                                    <p:animEffect transition="in" filter="wipe(right)">
                                      <p:cBhvr>
                                        <p:cTn id="12" dur="500"/>
                                        <p:tgtEl>
                                          <p:spTgt spid="4"/>
                                        </p:tgtEl>
                                      </p:cBhvr>
                                    </p:animEffect>
                                  </p:childTnLst>
                                </p:cTn>
                              </p:par>
                            </p:childTnLst>
                          </p:cTn>
                        </p:par>
                        <p:par>
                          <p:cTn id="13" fill="hold">
                            <p:stCondLst>
                              <p:cond delay="2000"/>
                            </p:stCondLst>
                            <p:childTnLst>
                              <p:par>
                                <p:cTn id="14" presetID="22" presetClass="entr" presetSubtype="1" fill="hold" grpId="0" nodeType="afterEffect">
                                  <p:stCondLst>
                                    <p:cond delay="0"/>
                                  </p:stCondLst>
                                  <p:childTnLst>
                                    <p:set>
                                      <p:cBhvr>
                                        <p:cTn id="15" dur="1" fill="hold">
                                          <p:stCondLst>
                                            <p:cond delay="0"/>
                                          </p:stCondLst>
                                        </p:cTn>
                                        <p:tgtEl>
                                          <p:spTgt spid="2"/>
                                        </p:tgtEl>
                                        <p:attrNameLst>
                                          <p:attrName>style.visibility</p:attrName>
                                        </p:attrNameLst>
                                      </p:cBhvr>
                                      <p:to>
                                        <p:strVal val="visible"/>
                                      </p:to>
                                    </p:set>
                                    <p:animEffect transition="in" filter="wipe(up)">
                                      <p:cBhvr>
                                        <p:cTn id="16" dur="500"/>
                                        <p:tgtEl>
                                          <p:spTgt spid="2"/>
                                        </p:tgtEl>
                                      </p:cBhvr>
                                    </p:animEffect>
                                  </p:childTnLst>
                                </p:cTn>
                              </p:par>
                            </p:childTnLst>
                          </p:cTn>
                        </p:par>
                        <p:par>
                          <p:cTn id="17" fill="hold">
                            <p:stCondLst>
                              <p:cond delay="2500"/>
                            </p:stCondLst>
                            <p:childTnLst>
                              <p:par>
                                <p:cTn id="18" presetID="53" presetClass="entr" presetSubtype="16" fill="hold" grpId="0" nodeType="afterEffect">
                                  <p:stCondLst>
                                    <p:cond delay="0"/>
                                  </p:stCondLst>
                                  <p:childTnLst>
                                    <p:set>
                                      <p:cBhvr>
                                        <p:cTn id="19" dur="1" fill="hold">
                                          <p:stCondLst>
                                            <p:cond delay="0"/>
                                          </p:stCondLst>
                                        </p:cTn>
                                        <p:tgtEl>
                                          <p:spTgt spid="12"/>
                                        </p:tgtEl>
                                        <p:attrNameLst>
                                          <p:attrName>style.visibility</p:attrName>
                                        </p:attrNameLst>
                                      </p:cBhvr>
                                      <p:to>
                                        <p:strVal val="visible"/>
                                      </p:to>
                                    </p:set>
                                    <p:anim calcmode="lin" valueType="num">
                                      <p:cBhvr>
                                        <p:cTn id="20" dur="500" fill="hold"/>
                                        <p:tgtEl>
                                          <p:spTgt spid="12"/>
                                        </p:tgtEl>
                                        <p:attrNameLst>
                                          <p:attrName>ppt_w</p:attrName>
                                        </p:attrNameLst>
                                      </p:cBhvr>
                                      <p:tavLst>
                                        <p:tav tm="0">
                                          <p:val>
                                            <p:fltVal val="0"/>
                                          </p:val>
                                        </p:tav>
                                        <p:tav tm="100000">
                                          <p:val>
                                            <p:strVal val="#ppt_w"/>
                                          </p:val>
                                        </p:tav>
                                      </p:tavLst>
                                    </p:anim>
                                    <p:anim calcmode="lin" valueType="num">
                                      <p:cBhvr>
                                        <p:cTn id="21" dur="500" fill="hold"/>
                                        <p:tgtEl>
                                          <p:spTgt spid="12"/>
                                        </p:tgtEl>
                                        <p:attrNameLst>
                                          <p:attrName>ppt_h</p:attrName>
                                        </p:attrNameLst>
                                      </p:cBhvr>
                                      <p:tavLst>
                                        <p:tav tm="0">
                                          <p:val>
                                            <p:fltVal val="0"/>
                                          </p:val>
                                        </p:tav>
                                        <p:tav tm="100000">
                                          <p:val>
                                            <p:strVal val="#ppt_h"/>
                                          </p:val>
                                        </p:tav>
                                      </p:tavLst>
                                    </p:anim>
                                    <p:animEffect transition="in" filter="fade">
                                      <p:cBhvr>
                                        <p:cTn id="22" dur="500"/>
                                        <p:tgtEl>
                                          <p:spTgt spid="12"/>
                                        </p:tgtEl>
                                      </p:cBhvr>
                                    </p:animEffect>
                                  </p:childTnLst>
                                </p:cTn>
                              </p:par>
                              <p:par>
                                <p:cTn id="23" presetID="53" presetClass="entr" presetSubtype="16" fill="hold" grpId="0" nodeType="withEffect">
                                  <p:stCondLst>
                                    <p:cond delay="0"/>
                                  </p:stCondLst>
                                  <p:childTnLst>
                                    <p:set>
                                      <p:cBhvr>
                                        <p:cTn id="24" dur="1" fill="hold">
                                          <p:stCondLst>
                                            <p:cond delay="0"/>
                                          </p:stCondLst>
                                        </p:cTn>
                                        <p:tgtEl>
                                          <p:spTgt spid="3"/>
                                        </p:tgtEl>
                                        <p:attrNameLst>
                                          <p:attrName>style.visibility</p:attrName>
                                        </p:attrNameLst>
                                      </p:cBhvr>
                                      <p:to>
                                        <p:strVal val="visible"/>
                                      </p:to>
                                    </p:set>
                                    <p:anim calcmode="lin" valueType="num">
                                      <p:cBhvr>
                                        <p:cTn id="25" dur="500" fill="hold"/>
                                        <p:tgtEl>
                                          <p:spTgt spid="3"/>
                                        </p:tgtEl>
                                        <p:attrNameLst>
                                          <p:attrName>ppt_w</p:attrName>
                                        </p:attrNameLst>
                                      </p:cBhvr>
                                      <p:tavLst>
                                        <p:tav tm="0">
                                          <p:val>
                                            <p:fltVal val="0"/>
                                          </p:val>
                                        </p:tav>
                                        <p:tav tm="100000">
                                          <p:val>
                                            <p:strVal val="#ppt_w"/>
                                          </p:val>
                                        </p:tav>
                                      </p:tavLst>
                                    </p:anim>
                                    <p:anim calcmode="lin" valueType="num">
                                      <p:cBhvr>
                                        <p:cTn id="26" dur="500" fill="hold"/>
                                        <p:tgtEl>
                                          <p:spTgt spid="3"/>
                                        </p:tgtEl>
                                        <p:attrNameLst>
                                          <p:attrName>ppt_h</p:attrName>
                                        </p:attrNameLst>
                                      </p:cBhvr>
                                      <p:tavLst>
                                        <p:tav tm="0">
                                          <p:val>
                                            <p:fltVal val="0"/>
                                          </p:val>
                                        </p:tav>
                                        <p:tav tm="100000">
                                          <p:val>
                                            <p:strVal val="#ppt_h"/>
                                          </p:val>
                                        </p:tav>
                                      </p:tavLst>
                                    </p:anim>
                                    <p:animEffect transition="in" filter="fade">
                                      <p:cBhvr>
                                        <p:cTn id="27" dur="500"/>
                                        <p:tgtEl>
                                          <p:spTgt spid="3"/>
                                        </p:tgtEl>
                                      </p:cBhvr>
                                    </p:animEffect>
                                  </p:childTnLst>
                                </p:cTn>
                              </p:par>
                              <p:par>
                                <p:cTn id="28" presetID="22" presetClass="entr" presetSubtype="8" fill="hold" grpId="0" nodeType="withEffect">
                                  <p:stCondLst>
                                    <p:cond delay="0"/>
                                  </p:stCondLst>
                                  <p:childTnLst>
                                    <p:set>
                                      <p:cBhvr>
                                        <p:cTn id="29" dur="1" fill="hold">
                                          <p:stCondLst>
                                            <p:cond delay="0"/>
                                          </p:stCondLst>
                                        </p:cTn>
                                        <p:tgtEl>
                                          <p:spTgt spid="16"/>
                                        </p:tgtEl>
                                        <p:attrNameLst>
                                          <p:attrName>style.visibility</p:attrName>
                                        </p:attrNameLst>
                                      </p:cBhvr>
                                      <p:to>
                                        <p:strVal val="visible"/>
                                      </p:to>
                                    </p:set>
                                    <p:animEffect transition="in" filter="wipe(left)">
                                      <p:cBhvr>
                                        <p:cTn id="30" dur="500"/>
                                        <p:tgtEl>
                                          <p:spTgt spid="16"/>
                                        </p:tgtEl>
                                      </p:cBhvr>
                                    </p:animEffect>
                                  </p:childTnLst>
                                </p:cTn>
                              </p:par>
                            </p:childTnLst>
                          </p:cTn>
                        </p:par>
                        <p:par>
                          <p:cTn id="31" fill="hold">
                            <p:stCondLst>
                              <p:cond delay="3000"/>
                            </p:stCondLst>
                            <p:childTnLst>
                              <p:par>
                                <p:cTn id="32" presetID="22" presetClass="entr" presetSubtype="8" fill="hold" grpId="0" nodeType="afterEffect">
                                  <p:stCondLst>
                                    <p:cond delay="0"/>
                                  </p:stCondLst>
                                  <p:childTnLst>
                                    <p:set>
                                      <p:cBhvr>
                                        <p:cTn id="33" dur="1" fill="hold">
                                          <p:stCondLst>
                                            <p:cond delay="0"/>
                                          </p:stCondLst>
                                        </p:cTn>
                                        <p:tgtEl>
                                          <p:spTgt spid="5"/>
                                        </p:tgtEl>
                                        <p:attrNameLst>
                                          <p:attrName>style.visibility</p:attrName>
                                        </p:attrNameLst>
                                      </p:cBhvr>
                                      <p:to>
                                        <p:strVal val="visible"/>
                                      </p:to>
                                    </p:set>
                                    <p:animEffect transition="in" filter="wipe(left)">
                                      <p:cBhvr>
                                        <p:cTn id="34" dur="500"/>
                                        <p:tgtEl>
                                          <p:spTgt spid="5"/>
                                        </p:tgtEl>
                                      </p:cBhvr>
                                    </p:animEffect>
                                  </p:childTnLst>
                                </p:cTn>
                              </p:par>
                            </p:childTnLst>
                          </p:cTn>
                        </p:par>
                        <p:par>
                          <p:cTn id="35" fill="hold">
                            <p:stCondLst>
                              <p:cond delay="3500"/>
                            </p:stCondLst>
                            <p:childTnLst>
                              <p:par>
                                <p:cTn id="36" presetID="22" presetClass="entr" presetSubtype="1" fill="hold" grpId="0" nodeType="afterEffect">
                                  <p:stCondLst>
                                    <p:cond delay="0"/>
                                  </p:stCondLst>
                                  <p:childTnLst>
                                    <p:set>
                                      <p:cBhvr>
                                        <p:cTn id="37" dur="1" fill="hold">
                                          <p:stCondLst>
                                            <p:cond delay="0"/>
                                          </p:stCondLst>
                                        </p:cTn>
                                        <p:tgtEl>
                                          <p:spTgt spid="6"/>
                                        </p:tgtEl>
                                        <p:attrNameLst>
                                          <p:attrName>style.visibility</p:attrName>
                                        </p:attrNameLst>
                                      </p:cBhvr>
                                      <p:to>
                                        <p:strVal val="visible"/>
                                      </p:to>
                                    </p:set>
                                    <p:animEffect transition="in" filter="wipe(up)">
                                      <p:cBhvr>
                                        <p:cTn id="38" dur="500"/>
                                        <p:tgtEl>
                                          <p:spTgt spid="6"/>
                                        </p:tgtEl>
                                      </p:cBhvr>
                                    </p:animEffect>
                                  </p:childTnLst>
                                </p:cTn>
                              </p:par>
                            </p:childTnLst>
                          </p:cTn>
                        </p:par>
                        <p:par>
                          <p:cTn id="39" fill="hold">
                            <p:stCondLst>
                              <p:cond delay="4000"/>
                            </p:stCondLst>
                            <p:childTnLst>
                              <p:par>
                                <p:cTn id="40" presetID="53" presetClass="entr" presetSubtype="16" fill="hold" grpId="0" nodeType="afterEffect">
                                  <p:stCondLst>
                                    <p:cond delay="0"/>
                                  </p:stCondLst>
                                  <p:childTnLst>
                                    <p:set>
                                      <p:cBhvr>
                                        <p:cTn id="41" dur="1" fill="hold">
                                          <p:stCondLst>
                                            <p:cond delay="0"/>
                                          </p:stCondLst>
                                        </p:cTn>
                                        <p:tgtEl>
                                          <p:spTgt spid="14"/>
                                        </p:tgtEl>
                                        <p:attrNameLst>
                                          <p:attrName>style.visibility</p:attrName>
                                        </p:attrNameLst>
                                      </p:cBhvr>
                                      <p:to>
                                        <p:strVal val="visible"/>
                                      </p:to>
                                    </p:set>
                                    <p:anim calcmode="lin" valueType="num">
                                      <p:cBhvr>
                                        <p:cTn id="42" dur="500" fill="hold"/>
                                        <p:tgtEl>
                                          <p:spTgt spid="14"/>
                                        </p:tgtEl>
                                        <p:attrNameLst>
                                          <p:attrName>ppt_w</p:attrName>
                                        </p:attrNameLst>
                                      </p:cBhvr>
                                      <p:tavLst>
                                        <p:tav tm="0">
                                          <p:val>
                                            <p:fltVal val="0"/>
                                          </p:val>
                                        </p:tav>
                                        <p:tav tm="100000">
                                          <p:val>
                                            <p:strVal val="#ppt_w"/>
                                          </p:val>
                                        </p:tav>
                                      </p:tavLst>
                                    </p:anim>
                                    <p:anim calcmode="lin" valueType="num">
                                      <p:cBhvr>
                                        <p:cTn id="43" dur="500" fill="hold"/>
                                        <p:tgtEl>
                                          <p:spTgt spid="14"/>
                                        </p:tgtEl>
                                        <p:attrNameLst>
                                          <p:attrName>ppt_h</p:attrName>
                                        </p:attrNameLst>
                                      </p:cBhvr>
                                      <p:tavLst>
                                        <p:tav tm="0">
                                          <p:val>
                                            <p:fltVal val="0"/>
                                          </p:val>
                                        </p:tav>
                                        <p:tav tm="100000">
                                          <p:val>
                                            <p:strVal val="#ppt_h"/>
                                          </p:val>
                                        </p:tav>
                                      </p:tavLst>
                                    </p:anim>
                                    <p:animEffect transition="in" filter="fade">
                                      <p:cBhvr>
                                        <p:cTn id="44" dur="500"/>
                                        <p:tgtEl>
                                          <p:spTgt spid="14"/>
                                        </p:tgtEl>
                                      </p:cBhvr>
                                    </p:animEffect>
                                  </p:childTnLst>
                                </p:cTn>
                              </p:par>
                              <p:par>
                                <p:cTn id="45" presetID="53" presetClass="entr" presetSubtype="16" fill="hold" grpId="0" nodeType="withEffect">
                                  <p:stCondLst>
                                    <p:cond delay="0"/>
                                  </p:stCondLst>
                                  <p:childTnLst>
                                    <p:set>
                                      <p:cBhvr>
                                        <p:cTn id="46" dur="1" fill="hold">
                                          <p:stCondLst>
                                            <p:cond delay="0"/>
                                          </p:stCondLst>
                                        </p:cTn>
                                        <p:tgtEl>
                                          <p:spTgt spid="7"/>
                                        </p:tgtEl>
                                        <p:attrNameLst>
                                          <p:attrName>style.visibility</p:attrName>
                                        </p:attrNameLst>
                                      </p:cBhvr>
                                      <p:to>
                                        <p:strVal val="visible"/>
                                      </p:to>
                                    </p:set>
                                    <p:anim calcmode="lin" valueType="num">
                                      <p:cBhvr>
                                        <p:cTn id="47" dur="500" fill="hold"/>
                                        <p:tgtEl>
                                          <p:spTgt spid="7"/>
                                        </p:tgtEl>
                                        <p:attrNameLst>
                                          <p:attrName>ppt_w</p:attrName>
                                        </p:attrNameLst>
                                      </p:cBhvr>
                                      <p:tavLst>
                                        <p:tav tm="0">
                                          <p:val>
                                            <p:fltVal val="0"/>
                                          </p:val>
                                        </p:tav>
                                        <p:tav tm="100000">
                                          <p:val>
                                            <p:strVal val="#ppt_w"/>
                                          </p:val>
                                        </p:tav>
                                      </p:tavLst>
                                    </p:anim>
                                    <p:anim calcmode="lin" valueType="num">
                                      <p:cBhvr>
                                        <p:cTn id="48" dur="500" fill="hold"/>
                                        <p:tgtEl>
                                          <p:spTgt spid="7"/>
                                        </p:tgtEl>
                                        <p:attrNameLst>
                                          <p:attrName>ppt_h</p:attrName>
                                        </p:attrNameLst>
                                      </p:cBhvr>
                                      <p:tavLst>
                                        <p:tav tm="0">
                                          <p:val>
                                            <p:fltVal val="0"/>
                                          </p:val>
                                        </p:tav>
                                        <p:tav tm="100000">
                                          <p:val>
                                            <p:strVal val="#ppt_h"/>
                                          </p:val>
                                        </p:tav>
                                      </p:tavLst>
                                    </p:anim>
                                    <p:animEffect transition="in" filter="fade">
                                      <p:cBhvr>
                                        <p:cTn id="49" dur="500"/>
                                        <p:tgtEl>
                                          <p:spTgt spid="7"/>
                                        </p:tgtEl>
                                      </p:cBhvr>
                                    </p:animEffect>
                                  </p:childTnLst>
                                </p:cTn>
                              </p:par>
                              <p:par>
                                <p:cTn id="50" presetID="22" presetClass="entr" presetSubtype="8" fill="hold" grpId="0" nodeType="withEffect">
                                  <p:stCondLst>
                                    <p:cond delay="0"/>
                                  </p:stCondLst>
                                  <p:childTnLst>
                                    <p:set>
                                      <p:cBhvr>
                                        <p:cTn id="51" dur="1" fill="hold">
                                          <p:stCondLst>
                                            <p:cond delay="0"/>
                                          </p:stCondLst>
                                        </p:cTn>
                                        <p:tgtEl>
                                          <p:spTgt spid="18"/>
                                        </p:tgtEl>
                                        <p:attrNameLst>
                                          <p:attrName>style.visibility</p:attrName>
                                        </p:attrNameLst>
                                      </p:cBhvr>
                                      <p:to>
                                        <p:strVal val="visible"/>
                                      </p:to>
                                    </p:set>
                                    <p:animEffect transition="in" filter="wipe(left)">
                                      <p:cBhvr>
                                        <p:cTn id="52" dur="500"/>
                                        <p:tgtEl>
                                          <p:spTgt spid="18"/>
                                        </p:tgtEl>
                                      </p:cBhvr>
                                    </p:animEffect>
                                  </p:childTnLst>
                                </p:cTn>
                              </p:par>
                            </p:childTnLst>
                          </p:cTn>
                        </p:par>
                        <p:par>
                          <p:cTn id="53" fill="hold">
                            <p:stCondLst>
                              <p:cond delay="4500"/>
                            </p:stCondLst>
                            <p:childTnLst>
                              <p:par>
                                <p:cTn id="54" presetID="22" presetClass="entr" presetSubtype="2" fill="hold" grpId="0" nodeType="afterEffect">
                                  <p:stCondLst>
                                    <p:cond delay="0"/>
                                  </p:stCondLst>
                                  <p:childTnLst>
                                    <p:set>
                                      <p:cBhvr>
                                        <p:cTn id="55" dur="1" fill="hold">
                                          <p:stCondLst>
                                            <p:cond delay="0"/>
                                          </p:stCondLst>
                                        </p:cTn>
                                        <p:tgtEl>
                                          <p:spTgt spid="8"/>
                                        </p:tgtEl>
                                        <p:attrNameLst>
                                          <p:attrName>style.visibility</p:attrName>
                                        </p:attrNameLst>
                                      </p:cBhvr>
                                      <p:to>
                                        <p:strVal val="visible"/>
                                      </p:to>
                                    </p:set>
                                    <p:animEffect transition="in" filter="wipe(right)">
                                      <p:cBhvr>
                                        <p:cTn id="56" dur="500"/>
                                        <p:tgtEl>
                                          <p:spTgt spid="8"/>
                                        </p:tgtEl>
                                      </p:cBhvr>
                                    </p:animEffect>
                                  </p:childTnLst>
                                </p:cTn>
                              </p:par>
                            </p:childTnLst>
                          </p:cTn>
                        </p:par>
                        <p:par>
                          <p:cTn id="57" fill="hold">
                            <p:stCondLst>
                              <p:cond delay="5000"/>
                            </p:stCondLst>
                            <p:childTnLst>
                              <p:par>
                                <p:cTn id="58" presetID="22" presetClass="entr" presetSubtype="1" fill="hold" grpId="0" nodeType="afterEffect">
                                  <p:stCondLst>
                                    <p:cond delay="0"/>
                                  </p:stCondLst>
                                  <p:childTnLst>
                                    <p:set>
                                      <p:cBhvr>
                                        <p:cTn id="59" dur="1" fill="hold">
                                          <p:stCondLst>
                                            <p:cond delay="0"/>
                                          </p:stCondLst>
                                        </p:cTn>
                                        <p:tgtEl>
                                          <p:spTgt spid="9"/>
                                        </p:tgtEl>
                                        <p:attrNameLst>
                                          <p:attrName>style.visibility</p:attrName>
                                        </p:attrNameLst>
                                      </p:cBhvr>
                                      <p:to>
                                        <p:strVal val="visible"/>
                                      </p:to>
                                    </p:set>
                                    <p:animEffect transition="in" filter="wipe(up)">
                                      <p:cBhvr>
                                        <p:cTn id="60" dur="500"/>
                                        <p:tgtEl>
                                          <p:spTgt spid="9"/>
                                        </p:tgtEl>
                                      </p:cBhvr>
                                    </p:animEffect>
                                  </p:childTnLst>
                                </p:cTn>
                              </p:par>
                            </p:childTnLst>
                          </p:cTn>
                        </p:par>
                        <p:par>
                          <p:cTn id="61" fill="hold">
                            <p:stCondLst>
                              <p:cond delay="5500"/>
                            </p:stCondLst>
                            <p:childTnLst>
                              <p:par>
                                <p:cTn id="62" presetID="53" presetClass="entr" presetSubtype="16" fill="hold" grpId="0" nodeType="afterEffect">
                                  <p:stCondLst>
                                    <p:cond delay="0"/>
                                  </p:stCondLst>
                                  <p:childTnLst>
                                    <p:set>
                                      <p:cBhvr>
                                        <p:cTn id="63" dur="1" fill="hold">
                                          <p:stCondLst>
                                            <p:cond delay="0"/>
                                          </p:stCondLst>
                                        </p:cTn>
                                        <p:tgtEl>
                                          <p:spTgt spid="15"/>
                                        </p:tgtEl>
                                        <p:attrNameLst>
                                          <p:attrName>style.visibility</p:attrName>
                                        </p:attrNameLst>
                                      </p:cBhvr>
                                      <p:to>
                                        <p:strVal val="visible"/>
                                      </p:to>
                                    </p:set>
                                    <p:anim calcmode="lin" valueType="num">
                                      <p:cBhvr>
                                        <p:cTn id="64" dur="500" fill="hold"/>
                                        <p:tgtEl>
                                          <p:spTgt spid="15"/>
                                        </p:tgtEl>
                                        <p:attrNameLst>
                                          <p:attrName>ppt_w</p:attrName>
                                        </p:attrNameLst>
                                      </p:cBhvr>
                                      <p:tavLst>
                                        <p:tav tm="0">
                                          <p:val>
                                            <p:fltVal val="0"/>
                                          </p:val>
                                        </p:tav>
                                        <p:tav tm="100000">
                                          <p:val>
                                            <p:strVal val="#ppt_w"/>
                                          </p:val>
                                        </p:tav>
                                      </p:tavLst>
                                    </p:anim>
                                    <p:anim calcmode="lin" valueType="num">
                                      <p:cBhvr>
                                        <p:cTn id="65" dur="500" fill="hold"/>
                                        <p:tgtEl>
                                          <p:spTgt spid="15"/>
                                        </p:tgtEl>
                                        <p:attrNameLst>
                                          <p:attrName>ppt_h</p:attrName>
                                        </p:attrNameLst>
                                      </p:cBhvr>
                                      <p:tavLst>
                                        <p:tav tm="0">
                                          <p:val>
                                            <p:fltVal val="0"/>
                                          </p:val>
                                        </p:tav>
                                        <p:tav tm="100000">
                                          <p:val>
                                            <p:strVal val="#ppt_h"/>
                                          </p:val>
                                        </p:tav>
                                      </p:tavLst>
                                    </p:anim>
                                    <p:animEffect transition="in" filter="fade">
                                      <p:cBhvr>
                                        <p:cTn id="66" dur="500"/>
                                        <p:tgtEl>
                                          <p:spTgt spid="15"/>
                                        </p:tgtEl>
                                      </p:cBhvr>
                                    </p:animEffect>
                                  </p:childTnLst>
                                </p:cTn>
                              </p:par>
                              <p:par>
                                <p:cTn id="67" presetID="53" presetClass="entr" presetSubtype="16" fill="hold" grpId="0" nodeType="withEffect">
                                  <p:stCondLst>
                                    <p:cond delay="0"/>
                                  </p:stCondLst>
                                  <p:childTnLst>
                                    <p:set>
                                      <p:cBhvr>
                                        <p:cTn id="68" dur="1" fill="hold">
                                          <p:stCondLst>
                                            <p:cond delay="0"/>
                                          </p:stCondLst>
                                        </p:cTn>
                                        <p:tgtEl>
                                          <p:spTgt spid="10"/>
                                        </p:tgtEl>
                                        <p:attrNameLst>
                                          <p:attrName>style.visibility</p:attrName>
                                        </p:attrNameLst>
                                      </p:cBhvr>
                                      <p:to>
                                        <p:strVal val="visible"/>
                                      </p:to>
                                    </p:set>
                                    <p:anim calcmode="lin" valueType="num">
                                      <p:cBhvr>
                                        <p:cTn id="69" dur="500" fill="hold"/>
                                        <p:tgtEl>
                                          <p:spTgt spid="10"/>
                                        </p:tgtEl>
                                        <p:attrNameLst>
                                          <p:attrName>ppt_w</p:attrName>
                                        </p:attrNameLst>
                                      </p:cBhvr>
                                      <p:tavLst>
                                        <p:tav tm="0">
                                          <p:val>
                                            <p:fltVal val="0"/>
                                          </p:val>
                                        </p:tav>
                                        <p:tav tm="100000">
                                          <p:val>
                                            <p:strVal val="#ppt_w"/>
                                          </p:val>
                                        </p:tav>
                                      </p:tavLst>
                                    </p:anim>
                                    <p:anim calcmode="lin" valueType="num">
                                      <p:cBhvr>
                                        <p:cTn id="70" dur="500" fill="hold"/>
                                        <p:tgtEl>
                                          <p:spTgt spid="10"/>
                                        </p:tgtEl>
                                        <p:attrNameLst>
                                          <p:attrName>ppt_h</p:attrName>
                                        </p:attrNameLst>
                                      </p:cBhvr>
                                      <p:tavLst>
                                        <p:tav tm="0">
                                          <p:val>
                                            <p:fltVal val="0"/>
                                          </p:val>
                                        </p:tav>
                                        <p:tav tm="100000">
                                          <p:val>
                                            <p:strVal val="#ppt_h"/>
                                          </p:val>
                                        </p:tav>
                                      </p:tavLst>
                                    </p:anim>
                                    <p:animEffect transition="in" filter="fade">
                                      <p:cBhvr>
                                        <p:cTn id="71" dur="500"/>
                                        <p:tgtEl>
                                          <p:spTgt spid="10"/>
                                        </p:tgtEl>
                                      </p:cBhvr>
                                    </p:animEffect>
                                  </p:childTnLst>
                                </p:cTn>
                              </p:par>
                              <p:par>
                                <p:cTn id="72" presetID="22" presetClass="entr" presetSubtype="8" fill="hold" grpId="0" nodeType="withEffect">
                                  <p:stCondLst>
                                    <p:cond delay="0"/>
                                  </p:stCondLst>
                                  <p:childTnLst>
                                    <p:set>
                                      <p:cBhvr>
                                        <p:cTn id="73" dur="1" fill="hold">
                                          <p:stCondLst>
                                            <p:cond delay="0"/>
                                          </p:stCondLst>
                                        </p:cTn>
                                        <p:tgtEl>
                                          <p:spTgt spid="20"/>
                                        </p:tgtEl>
                                        <p:attrNameLst>
                                          <p:attrName>style.visibility</p:attrName>
                                        </p:attrNameLst>
                                      </p:cBhvr>
                                      <p:to>
                                        <p:strVal val="visible"/>
                                      </p:to>
                                    </p:set>
                                    <p:animEffect transition="in" filter="wipe(left)">
                                      <p:cBhvr>
                                        <p:cTn id="74" dur="500"/>
                                        <p:tgtEl>
                                          <p:spTgt spid="20"/>
                                        </p:tgtEl>
                                      </p:cBhvr>
                                    </p:animEffect>
                                  </p:childTnLst>
                                </p:cTn>
                              </p:par>
                            </p:childTnLst>
                          </p:cTn>
                        </p:par>
                        <p:par>
                          <p:cTn id="75" fill="hold">
                            <p:stCondLst>
                              <p:cond delay="6000"/>
                            </p:stCondLst>
                            <p:childTnLst>
                              <p:par>
                                <p:cTn id="76" presetID="22" presetClass="entr" presetSubtype="8" fill="hold" grpId="0" nodeType="afterEffect">
                                  <p:stCondLst>
                                    <p:cond delay="0"/>
                                  </p:stCondLst>
                                  <p:childTnLst>
                                    <p:set>
                                      <p:cBhvr>
                                        <p:cTn id="77" dur="1" fill="hold">
                                          <p:stCondLst>
                                            <p:cond delay="0"/>
                                          </p:stCondLst>
                                        </p:cTn>
                                        <p:tgtEl>
                                          <p:spTgt spid="11"/>
                                        </p:tgtEl>
                                        <p:attrNameLst>
                                          <p:attrName>style.visibility</p:attrName>
                                        </p:attrNameLst>
                                      </p:cBhvr>
                                      <p:to>
                                        <p:strVal val="visible"/>
                                      </p:to>
                                    </p:set>
                                    <p:animEffect transition="in" filter="wipe(left)">
                                      <p:cBhvr>
                                        <p:cTn id="78"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p:bldP spid="14" grpId="0"/>
      <p:bldP spid="15" grpId="0"/>
      <p:bldP spid="16" grpId="0"/>
      <p:bldP spid="18" grpId="0"/>
      <p:bldP spid="20" grpId="0"/>
      <p:bldP spid="22" grpId="0" animBg="1"/>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Line 9"/>
          <p:cNvSpPr>
            <a:spLocks noChangeShapeType="1"/>
          </p:cNvSpPr>
          <p:nvPr/>
        </p:nvSpPr>
        <p:spPr bwMode="auto">
          <a:xfrm flipV="1">
            <a:off x="6732240" y="897005"/>
            <a:ext cx="507" cy="974889"/>
          </a:xfrm>
          <a:prstGeom prst="line">
            <a:avLst/>
          </a:prstGeom>
          <a:noFill/>
          <a:ln w="12700" cap="flat">
            <a:solidFill>
              <a:srgbClr val="307193"/>
            </a:solidFill>
            <a:prstDash val="solid"/>
            <a:miter lim="800000"/>
          </a:ln>
          <a:extLst>
            <a:ext uri="{909E8E84-426E-40DD-AFC4-6F175D3DCCD1}">
              <a14:hiddenFill xmlns:a14="http://schemas.microsoft.com/office/drawing/2010/main">
                <a:noFill/>
              </a14:hiddenFill>
            </a:ext>
          </a:extLst>
        </p:spPr>
        <p:txBody>
          <a:bodyPr vert="horz" wrap="square" lIns="91440" tIns="45720" rIns="91440" bIns="45720" numCol="1" anchor="t" anchorCtr="0" compatLnSpc="1"/>
          <a:lstStyle/>
          <a:p>
            <a:endParaRPr lang="zh-CN" altLang="en-US"/>
          </a:p>
        </p:txBody>
      </p:sp>
      <p:sp>
        <p:nvSpPr>
          <p:cNvPr id="3" name="Rectangle 24"/>
          <p:cNvSpPr>
            <a:spLocks noChangeArrowheads="1"/>
          </p:cNvSpPr>
          <p:nvPr/>
        </p:nvSpPr>
        <p:spPr bwMode="auto">
          <a:xfrm>
            <a:off x="1115616" y="800879"/>
            <a:ext cx="5328592" cy="28507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p>
            <a:pPr algn="r">
              <a:lnSpc>
                <a:spcPct val="150000"/>
              </a:lnSpc>
            </a:pPr>
            <a:r>
              <a:rPr lang="en-US" altLang="zh-CN" sz="1400" b="1" dirty="0">
                <a:solidFill>
                  <a:srgbClr val="0096D5"/>
                </a:solidFill>
                <a:latin typeface="微软雅黑" panose="020B0503020204020204" charset="-122"/>
                <a:ea typeface="微软雅黑" panose="020B0503020204020204" charset="-122"/>
                <a:sym typeface="+mn-ea"/>
              </a:rPr>
              <a:t>《</a:t>
            </a:r>
            <a:r>
              <a:rPr lang="zh-CN" altLang="en-US" sz="1400" b="1" dirty="0">
                <a:solidFill>
                  <a:srgbClr val="0096D5"/>
                </a:solidFill>
                <a:latin typeface="微软雅黑" panose="020B0503020204020204" charset="-122"/>
                <a:ea typeface="微软雅黑" panose="020B0503020204020204" charset="-122"/>
                <a:sym typeface="+mn-ea"/>
              </a:rPr>
              <a:t>国家税务总局关于资产（股权）划转企业所得税征管问题的公告</a:t>
            </a:r>
            <a:r>
              <a:rPr lang="en-US" altLang="zh-CN" sz="1400" b="1" dirty="0" smtClean="0">
                <a:solidFill>
                  <a:srgbClr val="0096D5"/>
                </a:solidFill>
                <a:latin typeface="微软雅黑" panose="020B0503020204020204" charset="-122"/>
                <a:ea typeface="微软雅黑" panose="020B0503020204020204" charset="-122"/>
                <a:sym typeface="+mn-ea"/>
              </a:rPr>
              <a:t>》</a:t>
            </a:r>
            <a:endParaRPr lang="en-US" altLang="zh-CN" sz="1400" b="1" dirty="0">
              <a:solidFill>
                <a:srgbClr val="0096D5"/>
              </a:solidFill>
              <a:latin typeface="微软雅黑" panose="020B0503020204020204" charset="-122"/>
              <a:ea typeface="微软雅黑" panose="020B0503020204020204" charset="-122"/>
              <a:sym typeface="+mn-ea"/>
            </a:endParaRPr>
          </a:p>
        </p:txBody>
      </p:sp>
      <p:sp>
        <p:nvSpPr>
          <p:cNvPr id="4" name="矩形 3"/>
          <p:cNvSpPr/>
          <p:nvPr/>
        </p:nvSpPr>
        <p:spPr>
          <a:xfrm>
            <a:off x="916373" y="1272008"/>
            <a:ext cx="5727075" cy="3231654"/>
          </a:xfrm>
          <a:prstGeom prst="rect">
            <a:avLst/>
          </a:prstGeom>
          <a:noFill/>
          <a:ln>
            <a:noFill/>
          </a:ln>
          <a:extLst/>
        </p:spPr>
        <p:txBody>
          <a:bodyPr wrap="square" lIns="0" tIns="0" rIns="0" bIns="0">
            <a:spAutoFit/>
          </a:bodyPr>
          <a:lstStyle/>
          <a:p>
            <a:pPr>
              <a:lnSpc>
                <a:spcPct val="150000"/>
              </a:lnSpc>
            </a:pPr>
            <a:r>
              <a:rPr lang="zh-CN" altLang="en-US" sz="1000" b="1" dirty="0">
                <a:solidFill>
                  <a:srgbClr val="FF0000"/>
                </a:solidFill>
                <a:latin typeface="微软雅黑" panose="020B0503020204020204" charset="-122"/>
                <a:ea typeface="微软雅黑" panose="020B0503020204020204" charset="-122"/>
                <a:sym typeface="+mn-ea"/>
              </a:rPr>
              <a:t>“</a:t>
            </a:r>
            <a:r>
              <a:rPr lang="en-US" altLang="zh-CN" sz="1000" b="1" dirty="0">
                <a:solidFill>
                  <a:srgbClr val="FF0000"/>
                </a:solidFill>
                <a:latin typeface="微软雅黑" panose="020B0503020204020204" charset="-122"/>
                <a:ea typeface="微软雅黑" panose="020B0503020204020204" charset="-122"/>
                <a:sym typeface="+mn-ea"/>
              </a:rPr>
              <a:t>100%</a:t>
            </a:r>
            <a:r>
              <a:rPr lang="zh-CN" altLang="en-US" sz="1000" b="1" dirty="0">
                <a:solidFill>
                  <a:srgbClr val="FF0000"/>
                </a:solidFill>
                <a:latin typeface="微软雅黑" panose="020B0503020204020204" charset="-122"/>
                <a:ea typeface="微软雅黑" panose="020B0503020204020204" charset="-122"/>
                <a:sym typeface="+mn-ea"/>
              </a:rPr>
              <a:t>直接控制的居民企业之间，以及受同一或相同多家居民企业</a:t>
            </a:r>
            <a:r>
              <a:rPr lang="en-US" altLang="zh-CN" sz="1000" b="1" dirty="0">
                <a:solidFill>
                  <a:srgbClr val="FF0000"/>
                </a:solidFill>
                <a:latin typeface="微软雅黑" panose="020B0503020204020204" charset="-122"/>
                <a:ea typeface="微软雅黑" panose="020B0503020204020204" charset="-122"/>
                <a:sym typeface="+mn-ea"/>
              </a:rPr>
              <a:t>100%</a:t>
            </a:r>
            <a:r>
              <a:rPr lang="zh-CN" altLang="en-US" sz="1000" b="1" dirty="0">
                <a:solidFill>
                  <a:srgbClr val="FF0000"/>
                </a:solidFill>
                <a:latin typeface="微软雅黑" panose="020B0503020204020204" charset="-122"/>
                <a:ea typeface="微软雅黑" panose="020B0503020204020204" charset="-122"/>
                <a:sym typeface="+mn-ea"/>
              </a:rPr>
              <a:t>直接控制的居民企业之间按账面净值划转股权或资产”</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，限于以下情形：</a:t>
            </a:r>
          </a:p>
          <a:p>
            <a:pPr>
              <a:lnSpc>
                <a:spcPct val="150000"/>
              </a:lnSpc>
            </a:pP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　　（一）</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100%</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直接控制的母子公司之间，母公司向子公司按账面净值划转其持有的股权或资产</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母公司获得子公司</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100%</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的股权支付。母公司按增加长期股权投资处理，子公司按接受投资（包括资本公积，下同）处理。母公司获得子公司股权的计税基础以划转股权或资产的原计税基础确定。</a:t>
            </a:r>
          </a:p>
          <a:p>
            <a:pPr>
              <a:lnSpc>
                <a:spcPct val="150000"/>
              </a:lnSpc>
            </a:pP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　　（二）</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100%</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直接控制的母子公司之间，母公司向子公司按账面净值划转其持有的股权或资产，母公司没有获得任何股权或非股权支付。母公司按冲减实收资本（包括资本公积，下同）处理，子公司按接受投资处理。</a:t>
            </a:r>
          </a:p>
          <a:p>
            <a:pPr>
              <a:lnSpc>
                <a:spcPct val="150000"/>
              </a:lnSpc>
            </a:pP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　　（三）</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100%</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直接控制的母子公司之间，子公司向母公司按账面净值划转其持有的股权或资产，子公司没有获得任何股权或非股权支付。母公司按收回投资处理，或按接受投资处理，子公司按冲减实收资本处理。母公司应按被划转股权或资产的原计税基础，相应调减持有子公司股权的计税基础。</a:t>
            </a:r>
          </a:p>
          <a:p>
            <a:pPr>
              <a:lnSpc>
                <a:spcPct val="150000"/>
              </a:lnSpc>
            </a:pP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　　（四）受同一或相同多家母公司</a:t>
            </a:r>
            <a:r>
              <a:rPr lang="en-US" altLang="zh-CN" sz="1000" b="1" dirty="0">
                <a:solidFill>
                  <a:schemeClr val="tx1">
                    <a:lumMod val="65000"/>
                    <a:lumOff val="35000"/>
                  </a:schemeClr>
                </a:solidFill>
                <a:latin typeface="微软雅黑" panose="020B0503020204020204" charset="-122"/>
                <a:ea typeface="微软雅黑" panose="020B0503020204020204" charset="-122"/>
                <a:sym typeface="+mn-ea"/>
              </a:rPr>
              <a:t>100%</a:t>
            </a:r>
            <a:r>
              <a:rPr lang="zh-CN" altLang="en-US" sz="1000" b="1" dirty="0">
                <a:solidFill>
                  <a:schemeClr val="tx1">
                    <a:lumMod val="65000"/>
                    <a:lumOff val="35000"/>
                  </a:schemeClr>
                </a:solidFill>
                <a:latin typeface="微软雅黑" panose="020B0503020204020204" charset="-122"/>
                <a:ea typeface="微软雅黑" panose="020B0503020204020204" charset="-122"/>
                <a:sym typeface="+mn-ea"/>
              </a:rPr>
              <a:t>直接控制的子公司之间，在母公司主导下，一家子公司向另一家子公司按账面净值划转其持有的股权或资产，划出方没有获得任何股权或非股权支付。划出方按冲减所有者权益处理，划入方按接受投资处理。</a:t>
            </a:r>
          </a:p>
        </p:txBody>
      </p:sp>
      <p:sp>
        <p:nvSpPr>
          <p:cNvPr id="5" name="矩形 4"/>
          <p:cNvSpPr/>
          <p:nvPr/>
        </p:nvSpPr>
        <p:spPr>
          <a:xfrm>
            <a:off x="6948263" y="897005"/>
            <a:ext cx="1460851" cy="1818761"/>
          </a:xfrm>
          <a:prstGeom prst="rect">
            <a:avLst/>
          </a:prstGeom>
          <a:solidFill>
            <a:schemeClr val="tx2">
              <a:lumMod val="75000"/>
              <a:alpha val="70000"/>
            </a:schemeClr>
          </a:solidFill>
          <a:ln>
            <a:noFill/>
          </a:ln>
        </p:spPr>
        <p:txBody>
          <a:bodyPr vert="horz" wrap="square" lIns="91440" tIns="45720" rIns="91440" bIns="45720" numCol="1" anchor="ctr" anchorCtr="0" compatLnSpc="1"/>
          <a:lstStyle/>
          <a:p>
            <a:pPr algn="r">
              <a:lnSpc>
                <a:spcPct val="150000"/>
              </a:lnSpc>
            </a:pPr>
            <a:endParaRPr lang="en-US" altLang="zh-CN" sz="1400" dirty="0" smtClean="0">
              <a:solidFill>
                <a:schemeClr val="bg1"/>
              </a:solidFill>
              <a:latin typeface="微软雅黑" panose="020B0503020204020204" charset="-122"/>
              <a:ea typeface="微软雅黑" panose="020B0503020204020204" charset="-122"/>
              <a:sym typeface="+mn-ea"/>
            </a:endParaRPr>
          </a:p>
          <a:p>
            <a:pPr algn="ctr">
              <a:lnSpc>
                <a:spcPct val="150000"/>
              </a:lnSpc>
            </a:pPr>
            <a:r>
              <a:rPr lang="zh-CN" altLang="en-US" sz="1200" b="1" dirty="0" smtClean="0">
                <a:solidFill>
                  <a:schemeClr val="bg1"/>
                </a:solidFill>
                <a:latin typeface="微软雅黑" panose="020B0503020204020204" charset="-122"/>
                <a:ea typeface="微软雅黑" panose="020B0503020204020204" charset="-122"/>
                <a:sym typeface="+mn-ea"/>
              </a:rPr>
              <a:t>国家</a:t>
            </a:r>
            <a:r>
              <a:rPr lang="zh-CN" altLang="en-US" sz="1200" b="1" dirty="0">
                <a:solidFill>
                  <a:schemeClr val="bg1"/>
                </a:solidFill>
                <a:latin typeface="微软雅黑" panose="020B0503020204020204" charset="-122"/>
                <a:ea typeface="微软雅黑" panose="020B0503020204020204" charset="-122"/>
                <a:sym typeface="+mn-ea"/>
              </a:rPr>
              <a:t>税务总局公告</a:t>
            </a:r>
            <a:r>
              <a:rPr lang="en-US" altLang="zh-CN" sz="1200" b="1" dirty="0">
                <a:solidFill>
                  <a:schemeClr val="bg1"/>
                </a:solidFill>
                <a:latin typeface="微软雅黑" panose="020B0503020204020204" charset="-122"/>
                <a:ea typeface="微软雅黑" panose="020B0503020204020204" charset="-122"/>
                <a:sym typeface="+mn-ea"/>
              </a:rPr>
              <a:t>2015</a:t>
            </a:r>
            <a:r>
              <a:rPr lang="zh-CN" altLang="en-US" sz="1200" b="1" dirty="0">
                <a:solidFill>
                  <a:schemeClr val="bg1"/>
                </a:solidFill>
                <a:latin typeface="微软雅黑" panose="020B0503020204020204" charset="-122"/>
                <a:ea typeface="微软雅黑" panose="020B0503020204020204" charset="-122"/>
                <a:sym typeface="+mn-ea"/>
              </a:rPr>
              <a:t>年第</a:t>
            </a:r>
            <a:r>
              <a:rPr lang="en-US" altLang="zh-CN" sz="1200" b="1" dirty="0">
                <a:solidFill>
                  <a:schemeClr val="bg1"/>
                </a:solidFill>
                <a:latin typeface="微软雅黑" panose="020B0503020204020204" charset="-122"/>
                <a:ea typeface="微软雅黑" panose="020B0503020204020204" charset="-122"/>
                <a:sym typeface="+mn-ea"/>
              </a:rPr>
              <a:t>40</a:t>
            </a:r>
            <a:r>
              <a:rPr lang="zh-CN" altLang="en-US" sz="1200" b="1" dirty="0" smtClean="0">
                <a:solidFill>
                  <a:schemeClr val="bg1"/>
                </a:solidFill>
                <a:latin typeface="微软雅黑" panose="020B0503020204020204" charset="-122"/>
                <a:ea typeface="微软雅黑" panose="020B0503020204020204" charset="-122"/>
                <a:sym typeface="+mn-ea"/>
              </a:rPr>
              <a:t>号</a:t>
            </a:r>
            <a:endParaRPr lang="zh-CN" altLang="en-US" sz="1200" b="1" dirty="0">
              <a:solidFill>
                <a:schemeClr val="bg1"/>
              </a:solidFill>
              <a:latin typeface="微软雅黑" panose="020B0503020204020204" charset="-122"/>
              <a:ea typeface="微软雅黑" panose="020B0503020204020204" charset="-122"/>
              <a:sym typeface="+mn-ea"/>
            </a:endParaRPr>
          </a:p>
        </p:txBody>
      </p:sp>
      <p:sp>
        <p:nvSpPr>
          <p:cNvPr id="7" name="Freeform 103"/>
          <p:cNvSpPr>
            <a:spLocks noEditPoints="1"/>
          </p:cNvSpPr>
          <p:nvPr/>
        </p:nvSpPr>
        <p:spPr bwMode="auto">
          <a:xfrm>
            <a:off x="7444117" y="1105000"/>
            <a:ext cx="469142" cy="360192"/>
          </a:xfrm>
          <a:custGeom>
            <a:avLst/>
            <a:gdLst>
              <a:gd name="T0" fmla="*/ 317 w 332"/>
              <a:gd name="T1" fmla="*/ 227 h 272"/>
              <a:gd name="T2" fmla="*/ 198 w 332"/>
              <a:gd name="T3" fmla="*/ 227 h 272"/>
              <a:gd name="T4" fmla="*/ 294 w 332"/>
              <a:gd name="T5" fmla="*/ 212 h 272"/>
              <a:gd name="T6" fmla="*/ 302 w 332"/>
              <a:gd name="T7" fmla="*/ 204 h 272"/>
              <a:gd name="T8" fmla="*/ 302 w 332"/>
              <a:gd name="T9" fmla="*/ 53 h 272"/>
              <a:gd name="T10" fmla="*/ 317 w 332"/>
              <a:gd name="T11" fmla="*/ 53 h 272"/>
              <a:gd name="T12" fmla="*/ 317 w 332"/>
              <a:gd name="T13" fmla="*/ 227 h 272"/>
              <a:gd name="T14" fmla="*/ 174 w 332"/>
              <a:gd name="T15" fmla="*/ 224 h 272"/>
              <a:gd name="T16" fmla="*/ 174 w 332"/>
              <a:gd name="T17" fmla="*/ 48 h 272"/>
              <a:gd name="T18" fmla="*/ 287 w 332"/>
              <a:gd name="T19" fmla="*/ 15 h 272"/>
              <a:gd name="T20" fmla="*/ 287 w 332"/>
              <a:gd name="T21" fmla="*/ 197 h 272"/>
              <a:gd name="T22" fmla="*/ 174 w 332"/>
              <a:gd name="T23" fmla="*/ 224 h 272"/>
              <a:gd name="T24" fmla="*/ 158 w 332"/>
              <a:gd name="T25" fmla="*/ 224 h 272"/>
              <a:gd name="T26" fmla="*/ 45 w 332"/>
              <a:gd name="T27" fmla="*/ 197 h 272"/>
              <a:gd name="T28" fmla="*/ 45 w 332"/>
              <a:gd name="T29" fmla="*/ 15 h 272"/>
              <a:gd name="T30" fmla="*/ 158 w 332"/>
              <a:gd name="T31" fmla="*/ 48 h 272"/>
              <a:gd name="T32" fmla="*/ 158 w 332"/>
              <a:gd name="T33" fmla="*/ 224 h 272"/>
              <a:gd name="T34" fmla="*/ 15 w 332"/>
              <a:gd name="T35" fmla="*/ 227 h 272"/>
              <a:gd name="T36" fmla="*/ 15 w 332"/>
              <a:gd name="T37" fmla="*/ 53 h 272"/>
              <a:gd name="T38" fmla="*/ 30 w 332"/>
              <a:gd name="T39" fmla="*/ 53 h 272"/>
              <a:gd name="T40" fmla="*/ 30 w 332"/>
              <a:gd name="T41" fmla="*/ 204 h 272"/>
              <a:gd name="T42" fmla="*/ 37 w 332"/>
              <a:gd name="T43" fmla="*/ 212 h 272"/>
              <a:gd name="T44" fmla="*/ 134 w 332"/>
              <a:gd name="T45" fmla="*/ 227 h 272"/>
              <a:gd name="T46" fmla="*/ 15 w 332"/>
              <a:gd name="T47" fmla="*/ 227 h 272"/>
              <a:gd name="T48" fmla="*/ 317 w 332"/>
              <a:gd name="T49" fmla="*/ 38 h 272"/>
              <a:gd name="T50" fmla="*/ 302 w 332"/>
              <a:gd name="T51" fmla="*/ 38 h 272"/>
              <a:gd name="T52" fmla="*/ 302 w 332"/>
              <a:gd name="T53" fmla="*/ 7 h 272"/>
              <a:gd name="T54" fmla="*/ 294 w 332"/>
              <a:gd name="T55" fmla="*/ 0 h 272"/>
              <a:gd name="T56" fmla="*/ 166 w 332"/>
              <a:gd name="T57" fmla="*/ 34 h 272"/>
              <a:gd name="T58" fmla="*/ 37 w 332"/>
              <a:gd name="T59" fmla="*/ 0 h 272"/>
              <a:gd name="T60" fmla="*/ 30 w 332"/>
              <a:gd name="T61" fmla="*/ 7 h 272"/>
              <a:gd name="T62" fmla="*/ 30 w 332"/>
              <a:gd name="T63" fmla="*/ 38 h 272"/>
              <a:gd name="T64" fmla="*/ 15 w 332"/>
              <a:gd name="T65" fmla="*/ 38 h 272"/>
              <a:gd name="T66" fmla="*/ 0 w 332"/>
              <a:gd name="T67" fmla="*/ 53 h 272"/>
              <a:gd name="T68" fmla="*/ 0 w 332"/>
              <a:gd name="T69" fmla="*/ 242 h 272"/>
              <a:gd name="T70" fmla="*/ 15 w 332"/>
              <a:gd name="T71" fmla="*/ 257 h 272"/>
              <a:gd name="T72" fmla="*/ 143 w 332"/>
              <a:gd name="T73" fmla="*/ 257 h 272"/>
              <a:gd name="T74" fmla="*/ 158 w 332"/>
              <a:gd name="T75" fmla="*/ 272 h 272"/>
              <a:gd name="T76" fmla="*/ 174 w 332"/>
              <a:gd name="T77" fmla="*/ 272 h 272"/>
              <a:gd name="T78" fmla="*/ 189 w 332"/>
              <a:gd name="T79" fmla="*/ 257 h 272"/>
              <a:gd name="T80" fmla="*/ 317 w 332"/>
              <a:gd name="T81" fmla="*/ 257 h 272"/>
              <a:gd name="T82" fmla="*/ 332 w 332"/>
              <a:gd name="T83" fmla="*/ 242 h 272"/>
              <a:gd name="T84" fmla="*/ 332 w 332"/>
              <a:gd name="T85" fmla="*/ 53 h 272"/>
              <a:gd name="T86" fmla="*/ 317 w 332"/>
              <a:gd name="T87" fmla="*/ 38 h 27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332" h="272">
                <a:moveTo>
                  <a:pt x="317" y="227"/>
                </a:moveTo>
                <a:cubicBezTo>
                  <a:pt x="198" y="227"/>
                  <a:pt x="198" y="227"/>
                  <a:pt x="198" y="227"/>
                </a:cubicBezTo>
                <a:cubicBezTo>
                  <a:pt x="230" y="212"/>
                  <a:pt x="273" y="212"/>
                  <a:pt x="294" y="212"/>
                </a:cubicBezTo>
                <a:cubicBezTo>
                  <a:pt x="299" y="212"/>
                  <a:pt x="302" y="208"/>
                  <a:pt x="302" y="204"/>
                </a:cubicBezTo>
                <a:cubicBezTo>
                  <a:pt x="302" y="53"/>
                  <a:pt x="302" y="53"/>
                  <a:pt x="302" y="53"/>
                </a:cubicBezTo>
                <a:cubicBezTo>
                  <a:pt x="317" y="53"/>
                  <a:pt x="317" y="53"/>
                  <a:pt x="317" y="53"/>
                </a:cubicBezTo>
                <a:cubicBezTo>
                  <a:pt x="317" y="227"/>
                  <a:pt x="317" y="227"/>
                  <a:pt x="317" y="227"/>
                </a:cubicBezTo>
                <a:close/>
                <a:moveTo>
                  <a:pt x="174" y="224"/>
                </a:moveTo>
                <a:cubicBezTo>
                  <a:pt x="174" y="48"/>
                  <a:pt x="174" y="48"/>
                  <a:pt x="174" y="48"/>
                </a:cubicBezTo>
                <a:cubicBezTo>
                  <a:pt x="200" y="18"/>
                  <a:pt x="256" y="15"/>
                  <a:pt x="287" y="15"/>
                </a:cubicBezTo>
                <a:cubicBezTo>
                  <a:pt x="287" y="197"/>
                  <a:pt x="287" y="197"/>
                  <a:pt x="287" y="197"/>
                </a:cubicBezTo>
                <a:cubicBezTo>
                  <a:pt x="258" y="197"/>
                  <a:pt x="206" y="199"/>
                  <a:pt x="174" y="224"/>
                </a:cubicBezTo>
                <a:close/>
                <a:moveTo>
                  <a:pt x="158" y="224"/>
                </a:moveTo>
                <a:cubicBezTo>
                  <a:pt x="126" y="199"/>
                  <a:pt x="74" y="197"/>
                  <a:pt x="45" y="197"/>
                </a:cubicBezTo>
                <a:cubicBezTo>
                  <a:pt x="45" y="15"/>
                  <a:pt x="45" y="15"/>
                  <a:pt x="45" y="15"/>
                </a:cubicBezTo>
                <a:cubicBezTo>
                  <a:pt x="76" y="15"/>
                  <a:pt x="132" y="18"/>
                  <a:pt x="158" y="48"/>
                </a:cubicBezTo>
                <a:cubicBezTo>
                  <a:pt x="158" y="224"/>
                  <a:pt x="158" y="224"/>
                  <a:pt x="158" y="224"/>
                </a:cubicBezTo>
                <a:close/>
                <a:moveTo>
                  <a:pt x="15" y="227"/>
                </a:moveTo>
                <a:cubicBezTo>
                  <a:pt x="15" y="53"/>
                  <a:pt x="15" y="53"/>
                  <a:pt x="15" y="53"/>
                </a:cubicBezTo>
                <a:cubicBezTo>
                  <a:pt x="30" y="53"/>
                  <a:pt x="30" y="53"/>
                  <a:pt x="30" y="53"/>
                </a:cubicBezTo>
                <a:cubicBezTo>
                  <a:pt x="30" y="204"/>
                  <a:pt x="30" y="204"/>
                  <a:pt x="30" y="204"/>
                </a:cubicBezTo>
                <a:cubicBezTo>
                  <a:pt x="30" y="208"/>
                  <a:pt x="33" y="212"/>
                  <a:pt x="37" y="212"/>
                </a:cubicBezTo>
                <a:cubicBezTo>
                  <a:pt x="59" y="212"/>
                  <a:pt x="102" y="212"/>
                  <a:pt x="134" y="227"/>
                </a:cubicBezTo>
                <a:cubicBezTo>
                  <a:pt x="15" y="227"/>
                  <a:pt x="15" y="227"/>
                  <a:pt x="15" y="227"/>
                </a:cubicBezTo>
                <a:close/>
                <a:moveTo>
                  <a:pt x="317" y="38"/>
                </a:moveTo>
                <a:cubicBezTo>
                  <a:pt x="302" y="38"/>
                  <a:pt x="302" y="38"/>
                  <a:pt x="302" y="38"/>
                </a:cubicBezTo>
                <a:cubicBezTo>
                  <a:pt x="302" y="7"/>
                  <a:pt x="302" y="7"/>
                  <a:pt x="302" y="7"/>
                </a:cubicBezTo>
                <a:cubicBezTo>
                  <a:pt x="302" y="3"/>
                  <a:pt x="299" y="0"/>
                  <a:pt x="294" y="0"/>
                </a:cubicBezTo>
                <a:cubicBezTo>
                  <a:pt x="266" y="0"/>
                  <a:pt x="201" y="0"/>
                  <a:pt x="166" y="34"/>
                </a:cubicBezTo>
                <a:cubicBezTo>
                  <a:pt x="131" y="0"/>
                  <a:pt x="66" y="0"/>
                  <a:pt x="37" y="0"/>
                </a:cubicBezTo>
                <a:cubicBezTo>
                  <a:pt x="33" y="0"/>
                  <a:pt x="30" y="3"/>
                  <a:pt x="30" y="7"/>
                </a:cubicBezTo>
                <a:cubicBezTo>
                  <a:pt x="30" y="38"/>
                  <a:pt x="30" y="38"/>
                  <a:pt x="30" y="38"/>
                </a:cubicBezTo>
                <a:cubicBezTo>
                  <a:pt x="15" y="38"/>
                  <a:pt x="15" y="38"/>
                  <a:pt x="15" y="38"/>
                </a:cubicBezTo>
                <a:cubicBezTo>
                  <a:pt x="6" y="38"/>
                  <a:pt x="0" y="44"/>
                  <a:pt x="0" y="53"/>
                </a:cubicBezTo>
                <a:cubicBezTo>
                  <a:pt x="0" y="242"/>
                  <a:pt x="0" y="242"/>
                  <a:pt x="0" y="242"/>
                </a:cubicBezTo>
                <a:cubicBezTo>
                  <a:pt x="0" y="250"/>
                  <a:pt x="6" y="257"/>
                  <a:pt x="15" y="257"/>
                </a:cubicBezTo>
                <a:cubicBezTo>
                  <a:pt x="143" y="257"/>
                  <a:pt x="143" y="257"/>
                  <a:pt x="143" y="257"/>
                </a:cubicBezTo>
                <a:cubicBezTo>
                  <a:pt x="143" y="265"/>
                  <a:pt x="150" y="272"/>
                  <a:pt x="158" y="272"/>
                </a:cubicBezTo>
                <a:cubicBezTo>
                  <a:pt x="174" y="272"/>
                  <a:pt x="174" y="272"/>
                  <a:pt x="174" y="272"/>
                </a:cubicBezTo>
                <a:cubicBezTo>
                  <a:pt x="182" y="272"/>
                  <a:pt x="189" y="265"/>
                  <a:pt x="189" y="257"/>
                </a:cubicBezTo>
                <a:cubicBezTo>
                  <a:pt x="317" y="257"/>
                  <a:pt x="317" y="257"/>
                  <a:pt x="317" y="257"/>
                </a:cubicBezTo>
                <a:cubicBezTo>
                  <a:pt x="326" y="257"/>
                  <a:pt x="332" y="250"/>
                  <a:pt x="332" y="242"/>
                </a:cubicBezTo>
                <a:cubicBezTo>
                  <a:pt x="332" y="53"/>
                  <a:pt x="332" y="53"/>
                  <a:pt x="332" y="53"/>
                </a:cubicBezTo>
                <a:cubicBezTo>
                  <a:pt x="332" y="44"/>
                  <a:pt x="326" y="38"/>
                  <a:pt x="317" y="38"/>
                </a:cubicBezTo>
                <a:close/>
              </a:path>
            </a:pathLst>
          </a:custGeom>
          <a:solidFill>
            <a:schemeClr val="bg1"/>
          </a:solidFill>
          <a:ln w="63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000">
              <a:ln w="6350">
                <a:noFill/>
              </a:ln>
              <a:solidFill>
                <a:schemeClr val="bg1"/>
              </a:solidFill>
              <a:latin typeface="Impact" panose="020B0806030902050204" pitchFamily="34" charset="0"/>
              <a:ea typeface="微软雅黑" panose="020B0503020204020204" charset="-122"/>
            </a:endParaRPr>
          </a:p>
        </p:txBody>
      </p:sp>
      <p:grpSp>
        <p:nvGrpSpPr>
          <p:cNvPr id="8" name="组合 7"/>
          <p:cNvGrpSpPr/>
          <p:nvPr/>
        </p:nvGrpSpPr>
        <p:grpSpPr>
          <a:xfrm>
            <a:off x="6748223" y="2877061"/>
            <a:ext cx="1586706" cy="1682750"/>
            <a:chOff x="1073149" y="1339850"/>
            <a:chExt cx="2481263" cy="2697163"/>
          </a:xfrm>
        </p:grpSpPr>
        <p:sp>
          <p:nvSpPr>
            <p:cNvPr id="9" name="Freeform 10"/>
            <p:cNvSpPr>
              <a:spLocks noEditPoints="1"/>
            </p:cNvSpPr>
            <p:nvPr/>
          </p:nvSpPr>
          <p:spPr bwMode="auto">
            <a:xfrm>
              <a:off x="1760537" y="2063750"/>
              <a:ext cx="1793875" cy="1797050"/>
            </a:xfrm>
            <a:custGeom>
              <a:avLst/>
              <a:gdLst>
                <a:gd name="T0" fmla="*/ 611 w 1119"/>
                <a:gd name="T1" fmla="*/ 71 h 1120"/>
                <a:gd name="T2" fmla="*/ 611 w 1119"/>
                <a:gd name="T3" fmla="*/ 71 h 1120"/>
                <a:gd name="T4" fmla="*/ 553 w 1119"/>
                <a:gd name="T5" fmla="*/ 14 h 1120"/>
                <a:gd name="T6" fmla="*/ 504 w 1119"/>
                <a:gd name="T7" fmla="*/ 14 h 1120"/>
                <a:gd name="T8" fmla="*/ 31 w 1119"/>
                <a:gd name="T9" fmla="*/ 487 h 1120"/>
                <a:gd name="T10" fmla="*/ 23 w 1119"/>
                <a:gd name="T11" fmla="*/ 494 h 1120"/>
                <a:gd name="T12" fmla="*/ 16 w 1119"/>
                <a:gd name="T13" fmla="*/ 502 h 1120"/>
                <a:gd name="T14" fmla="*/ 74 w 1119"/>
                <a:gd name="T15" fmla="*/ 560 h 1120"/>
                <a:gd name="T16" fmla="*/ 559 w 1119"/>
                <a:gd name="T17" fmla="*/ 1045 h 1120"/>
                <a:gd name="T18" fmla="*/ 559 w 1119"/>
                <a:gd name="T19" fmla="*/ 1045 h 1120"/>
                <a:gd name="T20" fmla="*/ 16 w 1119"/>
                <a:gd name="T21" fmla="*/ 502 h 1120"/>
                <a:gd name="T22" fmla="*/ 16 w 1119"/>
                <a:gd name="T23" fmla="*/ 560 h 1120"/>
                <a:gd name="T24" fmla="*/ 559 w 1119"/>
                <a:gd name="T25" fmla="*/ 1104 h 1120"/>
                <a:gd name="T26" fmla="*/ 557 w 1119"/>
                <a:gd name="T27" fmla="*/ 1100 h 1120"/>
                <a:gd name="T28" fmla="*/ 560 w 1119"/>
                <a:gd name="T29" fmla="*/ 1104 h 1120"/>
                <a:gd name="T30" fmla="*/ 617 w 1119"/>
                <a:gd name="T31" fmla="*/ 1104 h 1120"/>
                <a:gd name="T32" fmla="*/ 617 w 1119"/>
                <a:gd name="T33" fmla="*/ 1104 h 1120"/>
                <a:gd name="T34" fmla="*/ 1106 w 1119"/>
                <a:gd name="T35" fmla="*/ 615 h 1120"/>
                <a:gd name="T36" fmla="*/ 1106 w 1119"/>
                <a:gd name="T37" fmla="*/ 566 h 1120"/>
                <a:gd name="T38" fmla="*/ 611 w 1119"/>
                <a:gd name="T39" fmla="*/ 71 h 1120"/>
                <a:gd name="T40" fmla="*/ 552 w 1119"/>
                <a:gd name="T41" fmla="*/ 1057 h 1120"/>
                <a:gd name="T42" fmla="*/ 550 w 1119"/>
                <a:gd name="T43" fmla="*/ 1059 h 1120"/>
                <a:gd name="T44" fmla="*/ 552 w 1119"/>
                <a:gd name="T45" fmla="*/ 1057 h 1120"/>
                <a:gd name="T46" fmla="*/ 548 w 1119"/>
                <a:gd name="T47" fmla="*/ 1071 h 1120"/>
                <a:gd name="T48" fmla="*/ 547 w 1119"/>
                <a:gd name="T49" fmla="*/ 1075 h 1120"/>
                <a:gd name="T50" fmla="*/ 548 w 1119"/>
                <a:gd name="T51" fmla="*/ 1071 h 1120"/>
                <a:gd name="T52" fmla="*/ 549 w 1119"/>
                <a:gd name="T53" fmla="*/ 1063 h 1120"/>
                <a:gd name="T54" fmla="*/ 548 w 1119"/>
                <a:gd name="T55" fmla="*/ 1067 h 1120"/>
                <a:gd name="T56" fmla="*/ 549 w 1119"/>
                <a:gd name="T57" fmla="*/ 1063 h 1120"/>
                <a:gd name="T58" fmla="*/ 550 w 1119"/>
                <a:gd name="T59" fmla="*/ 1090 h 1120"/>
                <a:gd name="T60" fmla="*/ 549 w 1119"/>
                <a:gd name="T61" fmla="*/ 1086 h 1120"/>
                <a:gd name="T62" fmla="*/ 550 w 1119"/>
                <a:gd name="T63" fmla="*/ 1090 h 1120"/>
                <a:gd name="T64" fmla="*/ 548 w 1119"/>
                <a:gd name="T65" fmla="*/ 1083 h 1120"/>
                <a:gd name="T66" fmla="*/ 548 w 1119"/>
                <a:gd name="T67" fmla="*/ 1079 h 1120"/>
                <a:gd name="T68" fmla="*/ 548 w 1119"/>
                <a:gd name="T69" fmla="*/ 1083 h 1120"/>
                <a:gd name="T70" fmla="*/ 552 w 1119"/>
                <a:gd name="T71" fmla="*/ 1094 h 1120"/>
                <a:gd name="T72" fmla="*/ 554 w 1119"/>
                <a:gd name="T73" fmla="*/ 1097 h 1120"/>
                <a:gd name="T74" fmla="*/ 552 w 1119"/>
                <a:gd name="T75" fmla="*/ 1094 h 112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1119" h="1120">
                  <a:moveTo>
                    <a:pt x="611" y="71"/>
                  </a:moveTo>
                  <a:cubicBezTo>
                    <a:pt x="611" y="71"/>
                    <a:pt x="611" y="71"/>
                    <a:pt x="611" y="71"/>
                  </a:cubicBezTo>
                  <a:cubicBezTo>
                    <a:pt x="553" y="14"/>
                    <a:pt x="553" y="14"/>
                    <a:pt x="553" y="14"/>
                  </a:cubicBezTo>
                  <a:cubicBezTo>
                    <a:pt x="539" y="0"/>
                    <a:pt x="517" y="0"/>
                    <a:pt x="504" y="14"/>
                  </a:cubicBezTo>
                  <a:cubicBezTo>
                    <a:pt x="31" y="487"/>
                    <a:pt x="31" y="487"/>
                    <a:pt x="31" y="487"/>
                  </a:cubicBezTo>
                  <a:cubicBezTo>
                    <a:pt x="23" y="494"/>
                    <a:pt x="23" y="494"/>
                    <a:pt x="23" y="494"/>
                  </a:cubicBezTo>
                  <a:cubicBezTo>
                    <a:pt x="16" y="502"/>
                    <a:pt x="16" y="502"/>
                    <a:pt x="16" y="502"/>
                  </a:cubicBezTo>
                  <a:cubicBezTo>
                    <a:pt x="74" y="560"/>
                    <a:pt x="74" y="560"/>
                    <a:pt x="74" y="560"/>
                  </a:cubicBezTo>
                  <a:cubicBezTo>
                    <a:pt x="559" y="1045"/>
                    <a:pt x="559" y="1045"/>
                    <a:pt x="559" y="1045"/>
                  </a:cubicBezTo>
                  <a:cubicBezTo>
                    <a:pt x="559" y="1045"/>
                    <a:pt x="559" y="1045"/>
                    <a:pt x="559" y="1045"/>
                  </a:cubicBezTo>
                  <a:cubicBezTo>
                    <a:pt x="16" y="502"/>
                    <a:pt x="16" y="502"/>
                    <a:pt x="16" y="502"/>
                  </a:cubicBezTo>
                  <a:cubicBezTo>
                    <a:pt x="0" y="518"/>
                    <a:pt x="0" y="544"/>
                    <a:pt x="16" y="560"/>
                  </a:cubicBezTo>
                  <a:cubicBezTo>
                    <a:pt x="559" y="1104"/>
                    <a:pt x="559" y="1104"/>
                    <a:pt x="559" y="1104"/>
                  </a:cubicBezTo>
                  <a:cubicBezTo>
                    <a:pt x="558" y="1103"/>
                    <a:pt x="558" y="1102"/>
                    <a:pt x="557" y="1100"/>
                  </a:cubicBezTo>
                  <a:cubicBezTo>
                    <a:pt x="558" y="1102"/>
                    <a:pt x="559" y="1103"/>
                    <a:pt x="560" y="1104"/>
                  </a:cubicBezTo>
                  <a:cubicBezTo>
                    <a:pt x="576" y="1120"/>
                    <a:pt x="601" y="1120"/>
                    <a:pt x="617" y="1104"/>
                  </a:cubicBezTo>
                  <a:cubicBezTo>
                    <a:pt x="617" y="1104"/>
                    <a:pt x="617" y="1104"/>
                    <a:pt x="617" y="1104"/>
                  </a:cubicBezTo>
                  <a:cubicBezTo>
                    <a:pt x="1106" y="615"/>
                    <a:pt x="1106" y="615"/>
                    <a:pt x="1106" y="615"/>
                  </a:cubicBezTo>
                  <a:cubicBezTo>
                    <a:pt x="1119" y="602"/>
                    <a:pt x="1119" y="580"/>
                    <a:pt x="1106" y="566"/>
                  </a:cubicBezTo>
                  <a:lnTo>
                    <a:pt x="611" y="71"/>
                  </a:lnTo>
                  <a:close/>
                  <a:moveTo>
                    <a:pt x="552" y="1057"/>
                  </a:moveTo>
                  <a:cubicBezTo>
                    <a:pt x="551" y="1058"/>
                    <a:pt x="551" y="1058"/>
                    <a:pt x="550" y="1059"/>
                  </a:cubicBezTo>
                  <a:cubicBezTo>
                    <a:pt x="551" y="1058"/>
                    <a:pt x="551" y="1058"/>
                    <a:pt x="552" y="1057"/>
                  </a:cubicBezTo>
                  <a:close/>
                  <a:moveTo>
                    <a:pt x="548" y="1071"/>
                  </a:moveTo>
                  <a:cubicBezTo>
                    <a:pt x="548" y="1072"/>
                    <a:pt x="547" y="1074"/>
                    <a:pt x="547" y="1075"/>
                  </a:cubicBezTo>
                  <a:cubicBezTo>
                    <a:pt x="547" y="1074"/>
                    <a:pt x="548" y="1072"/>
                    <a:pt x="548" y="1071"/>
                  </a:cubicBezTo>
                  <a:close/>
                  <a:moveTo>
                    <a:pt x="549" y="1063"/>
                  </a:moveTo>
                  <a:cubicBezTo>
                    <a:pt x="549" y="1064"/>
                    <a:pt x="548" y="1066"/>
                    <a:pt x="548" y="1067"/>
                  </a:cubicBezTo>
                  <a:cubicBezTo>
                    <a:pt x="548" y="1066"/>
                    <a:pt x="549" y="1064"/>
                    <a:pt x="549" y="1063"/>
                  </a:cubicBezTo>
                  <a:close/>
                  <a:moveTo>
                    <a:pt x="550" y="1090"/>
                  </a:moveTo>
                  <a:cubicBezTo>
                    <a:pt x="550" y="1089"/>
                    <a:pt x="550" y="1088"/>
                    <a:pt x="549" y="1086"/>
                  </a:cubicBezTo>
                  <a:cubicBezTo>
                    <a:pt x="550" y="1088"/>
                    <a:pt x="550" y="1089"/>
                    <a:pt x="550" y="1090"/>
                  </a:cubicBezTo>
                  <a:close/>
                  <a:moveTo>
                    <a:pt x="548" y="1083"/>
                  </a:moveTo>
                  <a:cubicBezTo>
                    <a:pt x="548" y="1081"/>
                    <a:pt x="548" y="1080"/>
                    <a:pt x="548" y="1079"/>
                  </a:cubicBezTo>
                  <a:cubicBezTo>
                    <a:pt x="548" y="1080"/>
                    <a:pt x="548" y="1081"/>
                    <a:pt x="548" y="1083"/>
                  </a:cubicBezTo>
                  <a:close/>
                  <a:moveTo>
                    <a:pt x="552" y="1094"/>
                  </a:moveTo>
                  <a:cubicBezTo>
                    <a:pt x="553" y="1095"/>
                    <a:pt x="553" y="1096"/>
                    <a:pt x="554" y="1097"/>
                  </a:cubicBezTo>
                  <a:cubicBezTo>
                    <a:pt x="553" y="1096"/>
                    <a:pt x="553" y="1095"/>
                    <a:pt x="552" y="1094"/>
                  </a:cubicBezTo>
                  <a:close/>
                </a:path>
              </a:pathLst>
            </a:custGeom>
            <a:solidFill>
              <a:srgbClr val="1B8EC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0" name="Freeform 15"/>
            <p:cNvSpPr>
              <a:spLocks/>
            </p:cNvSpPr>
            <p:nvPr/>
          </p:nvSpPr>
          <p:spPr bwMode="auto">
            <a:xfrm>
              <a:off x="1141412" y="1393825"/>
              <a:ext cx="1220788" cy="1220788"/>
            </a:xfrm>
            <a:custGeom>
              <a:avLst/>
              <a:gdLst>
                <a:gd name="T0" fmla="*/ 2 w 761"/>
                <a:gd name="T1" fmla="*/ 759 h 761"/>
                <a:gd name="T2" fmla="*/ 2 w 761"/>
                <a:gd name="T3" fmla="*/ 760 h 761"/>
                <a:gd name="T4" fmla="*/ 6 w 761"/>
                <a:gd name="T5" fmla="*/ 760 h 761"/>
                <a:gd name="T6" fmla="*/ 26 w 761"/>
                <a:gd name="T7" fmla="*/ 748 h 761"/>
                <a:gd name="T8" fmla="*/ 26 w 761"/>
                <a:gd name="T9" fmla="*/ 748 h 761"/>
                <a:gd name="T10" fmla="*/ 120 w 761"/>
                <a:gd name="T11" fmla="*/ 693 h 761"/>
                <a:gd name="T12" fmla="*/ 153 w 761"/>
                <a:gd name="T13" fmla="*/ 659 h 761"/>
                <a:gd name="T14" fmla="*/ 171 w 761"/>
                <a:gd name="T15" fmla="*/ 642 h 761"/>
                <a:gd name="T16" fmla="*/ 171 w 761"/>
                <a:gd name="T17" fmla="*/ 642 h 761"/>
                <a:gd name="T18" fmla="*/ 679 w 761"/>
                <a:gd name="T19" fmla="*/ 133 h 761"/>
                <a:gd name="T20" fmla="*/ 715 w 761"/>
                <a:gd name="T21" fmla="*/ 97 h 761"/>
                <a:gd name="T22" fmla="*/ 715 w 761"/>
                <a:gd name="T23" fmla="*/ 97 h 761"/>
                <a:gd name="T24" fmla="*/ 733 w 761"/>
                <a:gd name="T25" fmla="*/ 79 h 761"/>
                <a:gd name="T26" fmla="*/ 751 w 761"/>
                <a:gd name="T27" fmla="*/ 61 h 761"/>
                <a:gd name="T28" fmla="*/ 751 w 761"/>
                <a:gd name="T29" fmla="*/ 61 h 761"/>
                <a:gd name="T30" fmla="*/ 744 w 761"/>
                <a:gd name="T31" fmla="*/ 17 h 761"/>
                <a:gd name="T32" fmla="*/ 700 w 761"/>
                <a:gd name="T33" fmla="*/ 10 h 761"/>
                <a:gd name="T34" fmla="*/ 700 w 761"/>
                <a:gd name="T35" fmla="*/ 10 h 761"/>
                <a:gd name="T36" fmla="*/ 700 w 761"/>
                <a:gd name="T37" fmla="*/ 10 h 761"/>
                <a:gd name="T38" fmla="*/ 628 w 761"/>
                <a:gd name="T39" fmla="*/ 82 h 761"/>
                <a:gd name="T40" fmla="*/ 69 w 761"/>
                <a:gd name="T41" fmla="*/ 642 h 761"/>
                <a:gd name="T42" fmla="*/ 5 w 761"/>
                <a:gd name="T43" fmla="*/ 748 h 761"/>
                <a:gd name="T44" fmla="*/ 1 w 761"/>
                <a:gd name="T45" fmla="*/ 755 h 761"/>
                <a:gd name="T46" fmla="*/ 2 w 761"/>
                <a:gd name="T47" fmla="*/ 759 h 7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761" h="761">
                  <a:moveTo>
                    <a:pt x="2" y="759"/>
                  </a:moveTo>
                  <a:cubicBezTo>
                    <a:pt x="2" y="760"/>
                    <a:pt x="2" y="760"/>
                    <a:pt x="2" y="760"/>
                  </a:cubicBezTo>
                  <a:cubicBezTo>
                    <a:pt x="3" y="761"/>
                    <a:pt x="5" y="761"/>
                    <a:pt x="6" y="760"/>
                  </a:cubicBezTo>
                  <a:cubicBezTo>
                    <a:pt x="26" y="748"/>
                    <a:pt x="26" y="748"/>
                    <a:pt x="26" y="748"/>
                  </a:cubicBezTo>
                  <a:cubicBezTo>
                    <a:pt x="26" y="748"/>
                    <a:pt x="26" y="748"/>
                    <a:pt x="26" y="748"/>
                  </a:cubicBezTo>
                  <a:cubicBezTo>
                    <a:pt x="120" y="693"/>
                    <a:pt x="120" y="693"/>
                    <a:pt x="120" y="693"/>
                  </a:cubicBezTo>
                  <a:cubicBezTo>
                    <a:pt x="153" y="659"/>
                    <a:pt x="153" y="659"/>
                    <a:pt x="153" y="659"/>
                  </a:cubicBezTo>
                  <a:cubicBezTo>
                    <a:pt x="171" y="642"/>
                    <a:pt x="171" y="642"/>
                    <a:pt x="171" y="642"/>
                  </a:cubicBezTo>
                  <a:cubicBezTo>
                    <a:pt x="171" y="642"/>
                    <a:pt x="171" y="642"/>
                    <a:pt x="171" y="642"/>
                  </a:cubicBezTo>
                  <a:cubicBezTo>
                    <a:pt x="679" y="133"/>
                    <a:pt x="679" y="133"/>
                    <a:pt x="679" y="133"/>
                  </a:cubicBezTo>
                  <a:cubicBezTo>
                    <a:pt x="715" y="97"/>
                    <a:pt x="715" y="97"/>
                    <a:pt x="715" y="97"/>
                  </a:cubicBezTo>
                  <a:cubicBezTo>
                    <a:pt x="715" y="97"/>
                    <a:pt x="715" y="97"/>
                    <a:pt x="715" y="97"/>
                  </a:cubicBezTo>
                  <a:cubicBezTo>
                    <a:pt x="733" y="79"/>
                    <a:pt x="733" y="79"/>
                    <a:pt x="733" y="79"/>
                  </a:cubicBezTo>
                  <a:cubicBezTo>
                    <a:pt x="751" y="61"/>
                    <a:pt x="751" y="61"/>
                    <a:pt x="751" y="61"/>
                  </a:cubicBezTo>
                  <a:cubicBezTo>
                    <a:pt x="751" y="61"/>
                    <a:pt x="751" y="61"/>
                    <a:pt x="751" y="61"/>
                  </a:cubicBezTo>
                  <a:cubicBezTo>
                    <a:pt x="761" y="51"/>
                    <a:pt x="758" y="31"/>
                    <a:pt x="744" y="17"/>
                  </a:cubicBezTo>
                  <a:cubicBezTo>
                    <a:pt x="730" y="3"/>
                    <a:pt x="710" y="0"/>
                    <a:pt x="700" y="10"/>
                  </a:cubicBezTo>
                  <a:cubicBezTo>
                    <a:pt x="700" y="10"/>
                    <a:pt x="700" y="10"/>
                    <a:pt x="700" y="10"/>
                  </a:cubicBezTo>
                  <a:cubicBezTo>
                    <a:pt x="700" y="10"/>
                    <a:pt x="700" y="10"/>
                    <a:pt x="700" y="10"/>
                  </a:cubicBezTo>
                  <a:cubicBezTo>
                    <a:pt x="628" y="82"/>
                    <a:pt x="628" y="82"/>
                    <a:pt x="628" y="82"/>
                  </a:cubicBezTo>
                  <a:cubicBezTo>
                    <a:pt x="69" y="642"/>
                    <a:pt x="69" y="642"/>
                    <a:pt x="69" y="642"/>
                  </a:cubicBezTo>
                  <a:cubicBezTo>
                    <a:pt x="5" y="748"/>
                    <a:pt x="5" y="748"/>
                    <a:pt x="5" y="748"/>
                  </a:cubicBezTo>
                  <a:cubicBezTo>
                    <a:pt x="1" y="755"/>
                    <a:pt x="1" y="755"/>
                    <a:pt x="1" y="755"/>
                  </a:cubicBezTo>
                  <a:cubicBezTo>
                    <a:pt x="0" y="757"/>
                    <a:pt x="1" y="758"/>
                    <a:pt x="2" y="759"/>
                  </a:cubicBezTo>
                  <a:close/>
                </a:path>
              </a:pathLst>
            </a:custGeom>
            <a:solidFill>
              <a:srgbClr val="1B8EC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1" name="Freeform 37"/>
            <p:cNvSpPr>
              <a:spLocks/>
            </p:cNvSpPr>
            <p:nvPr/>
          </p:nvSpPr>
          <p:spPr bwMode="auto">
            <a:xfrm>
              <a:off x="1809749" y="2087563"/>
              <a:ext cx="1677988" cy="1677988"/>
            </a:xfrm>
            <a:custGeom>
              <a:avLst/>
              <a:gdLst>
                <a:gd name="T0" fmla="*/ 488 w 1046"/>
                <a:gd name="T1" fmla="*/ 14 h 1046"/>
                <a:gd name="T2" fmla="*/ 0 w 1046"/>
                <a:gd name="T3" fmla="*/ 502 h 1046"/>
                <a:gd name="T4" fmla="*/ 544 w 1046"/>
                <a:gd name="T5" fmla="*/ 1046 h 1046"/>
                <a:gd name="T6" fmla="*/ 1032 w 1046"/>
                <a:gd name="T7" fmla="*/ 558 h 1046"/>
                <a:gd name="T8" fmla="*/ 1032 w 1046"/>
                <a:gd name="T9" fmla="*/ 509 h 1046"/>
                <a:gd name="T10" fmla="*/ 538 w 1046"/>
                <a:gd name="T11" fmla="*/ 14 h 1046"/>
                <a:gd name="T12" fmla="*/ 488 w 1046"/>
                <a:gd name="T13" fmla="*/ 14 h 1046"/>
              </a:gdLst>
              <a:ahLst/>
              <a:cxnLst>
                <a:cxn ang="0">
                  <a:pos x="T0" y="T1"/>
                </a:cxn>
                <a:cxn ang="0">
                  <a:pos x="T2" y="T3"/>
                </a:cxn>
                <a:cxn ang="0">
                  <a:pos x="T4" y="T5"/>
                </a:cxn>
                <a:cxn ang="0">
                  <a:pos x="T6" y="T7"/>
                </a:cxn>
                <a:cxn ang="0">
                  <a:pos x="T8" y="T9"/>
                </a:cxn>
                <a:cxn ang="0">
                  <a:pos x="T10" y="T11"/>
                </a:cxn>
                <a:cxn ang="0">
                  <a:pos x="T12" y="T13"/>
                </a:cxn>
              </a:cxnLst>
              <a:rect l="0" t="0" r="r" b="b"/>
              <a:pathLst>
                <a:path w="1046" h="1046">
                  <a:moveTo>
                    <a:pt x="488" y="14"/>
                  </a:moveTo>
                  <a:cubicBezTo>
                    <a:pt x="0" y="502"/>
                    <a:pt x="0" y="502"/>
                    <a:pt x="0" y="502"/>
                  </a:cubicBezTo>
                  <a:cubicBezTo>
                    <a:pt x="544" y="1046"/>
                    <a:pt x="544" y="1046"/>
                    <a:pt x="544" y="1046"/>
                  </a:cubicBezTo>
                  <a:cubicBezTo>
                    <a:pt x="1032" y="558"/>
                    <a:pt x="1032" y="558"/>
                    <a:pt x="1032" y="558"/>
                  </a:cubicBezTo>
                  <a:cubicBezTo>
                    <a:pt x="1046" y="544"/>
                    <a:pt x="1046" y="522"/>
                    <a:pt x="1032" y="509"/>
                  </a:cubicBezTo>
                  <a:cubicBezTo>
                    <a:pt x="538" y="14"/>
                    <a:pt x="538" y="14"/>
                    <a:pt x="538" y="14"/>
                  </a:cubicBezTo>
                  <a:cubicBezTo>
                    <a:pt x="524" y="0"/>
                    <a:pt x="502" y="0"/>
                    <a:pt x="488" y="14"/>
                  </a:cubicBezTo>
                  <a:close/>
                </a:path>
              </a:pathLst>
            </a:custGeom>
            <a:solidFill>
              <a:srgbClr val="FCB31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2" name="Freeform 38"/>
            <p:cNvSpPr>
              <a:spLocks/>
            </p:cNvSpPr>
            <p:nvPr/>
          </p:nvSpPr>
          <p:spPr bwMode="auto">
            <a:xfrm>
              <a:off x="2563812" y="3646488"/>
              <a:ext cx="144463" cy="144463"/>
            </a:xfrm>
            <a:custGeom>
              <a:avLst/>
              <a:gdLst>
                <a:gd name="T0" fmla="*/ 74 w 90"/>
                <a:gd name="T1" fmla="*/ 16 h 90"/>
                <a:gd name="T2" fmla="*/ 74 w 90"/>
                <a:gd name="T3" fmla="*/ 74 h 90"/>
                <a:gd name="T4" fmla="*/ 16 w 90"/>
                <a:gd name="T5" fmla="*/ 74 h 90"/>
                <a:gd name="T6" fmla="*/ 16 w 90"/>
                <a:gd name="T7" fmla="*/ 16 h 90"/>
                <a:gd name="T8" fmla="*/ 74 w 90"/>
                <a:gd name="T9" fmla="*/ 16 h 90"/>
              </a:gdLst>
              <a:ahLst/>
              <a:cxnLst>
                <a:cxn ang="0">
                  <a:pos x="T0" y="T1"/>
                </a:cxn>
                <a:cxn ang="0">
                  <a:pos x="T2" y="T3"/>
                </a:cxn>
                <a:cxn ang="0">
                  <a:pos x="T4" y="T5"/>
                </a:cxn>
                <a:cxn ang="0">
                  <a:pos x="T6" y="T7"/>
                </a:cxn>
                <a:cxn ang="0">
                  <a:pos x="T8" y="T9"/>
                </a:cxn>
              </a:cxnLst>
              <a:rect l="0" t="0" r="r" b="b"/>
              <a:pathLst>
                <a:path w="90" h="90">
                  <a:moveTo>
                    <a:pt x="74" y="16"/>
                  </a:moveTo>
                  <a:cubicBezTo>
                    <a:pt x="90" y="32"/>
                    <a:pt x="90" y="58"/>
                    <a:pt x="74" y="74"/>
                  </a:cubicBezTo>
                  <a:cubicBezTo>
                    <a:pt x="58" y="90"/>
                    <a:pt x="32" y="90"/>
                    <a:pt x="16" y="74"/>
                  </a:cubicBezTo>
                  <a:cubicBezTo>
                    <a:pt x="0" y="59"/>
                    <a:pt x="0" y="33"/>
                    <a:pt x="16" y="16"/>
                  </a:cubicBezTo>
                  <a:cubicBezTo>
                    <a:pt x="32" y="0"/>
                    <a:pt x="58" y="0"/>
                    <a:pt x="74" y="16"/>
                  </a:cubicBezTo>
                  <a:close/>
                </a:path>
              </a:pathLst>
            </a:custGeom>
            <a:solidFill>
              <a:srgbClr val="FCB31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3" name="Freeform 39"/>
            <p:cNvSpPr>
              <a:spLocks/>
            </p:cNvSpPr>
            <p:nvPr/>
          </p:nvSpPr>
          <p:spPr bwMode="auto">
            <a:xfrm>
              <a:off x="2568574" y="2870200"/>
              <a:ext cx="889000" cy="892175"/>
            </a:xfrm>
            <a:custGeom>
              <a:avLst/>
              <a:gdLst>
                <a:gd name="T0" fmla="*/ 512 w 554"/>
                <a:gd name="T1" fmla="*/ 0 h 556"/>
                <a:gd name="T2" fmla="*/ 549 w 554"/>
                <a:gd name="T3" fmla="*/ 36 h 556"/>
                <a:gd name="T4" fmla="*/ 548 w 554"/>
                <a:gd name="T5" fmla="*/ 54 h 556"/>
                <a:gd name="T6" fmla="*/ 58 w 554"/>
                <a:gd name="T7" fmla="*/ 545 h 556"/>
                <a:gd name="T8" fmla="*/ 27 w 554"/>
                <a:gd name="T9" fmla="*/ 553 h 556"/>
                <a:gd name="T10" fmla="*/ 13 w 554"/>
                <a:gd name="T11" fmla="*/ 545 h 556"/>
                <a:gd name="T12" fmla="*/ 8 w 554"/>
                <a:gd name="T13" fmla="*/ 539 h 556"/>
                <a:gd name="T14" fmla="*/ 12 w 554"/>
                <a:gd name="T15" fmla="*/ 500 h 556"/>
                <a:gd name="T16" fmla="*/ 12 w 554"/>
                <a:gd name="T17" fmla="*/ 500 h 556"/>
                <a:gd name="T18" fmla="*/ 512 w 554"/>
                <a:gd name="T19" fmla="*/ 0 h 5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554" h="556">
                  <a:moveTo>
                    <a:pt x="512" y="0"/>
                  </a:moveTo>
                  <a:cubicBezTo>
                    <a:pt x="549" y="36"/>
                    <a:pt x="549" y="36"/>
                    <a:pt x="549" y="36"/>
                  </a:cubicBezTo>
                  <a:cubicBezTo>
                    <a:pt x="554" y="41"/>
                    <a:pt x="553" y="49"/>
                    <a:pt x="548" y="54"/>
                  </a:cubicBezTo>
                  <a:cubicBezTo>
                    <a:pt x="58" y="545"/>
                    <a:pt x="58" y="545"/>
                    <a:pt x="58" y="545"/>
                  </a:cubicBezTo>
                  <a:cubicBezTo>
                    <a:pt x="49" y="553"/>
                    <a:pt x="37" y="556"/>
                    <a:pt x="27" y="553"/>
                  </a:cubicBezTo>
                  <a:cubicBezTo>
                    <a:pt x="22" y="552"/>
                    <a:pt x="17" y="549"/>
                    <a:pt x="13" y="545"/>
                  </a:cubicBezTo>
                  <a:cubicBezTo>
                    <a:pt x="11" y="543"/>
                    <a:pt x="9" y="541"/>
                    <a:pt x="8" y="539"/>
                  </a:cubicBezTo>
                  <a:cubicBezTo>
                    <a:pt x="0" y="527"/>
                    <a:pt x="2" y="511"/>
                    <a:pt x="12" y="500"/>
                  </a:cubicBezTo>
                  <a:cubicBezTo>
                    <a:pt x="12" y="500"/>
                    <a:pt x="12" y="500"/>
                    <a:pt x="12" y="500"/>
                  </a:cubicBezTo>
                  <a:lnTo>
                    <a:pt x="512" y="0"/>
                  </a:ln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4" name="Freeform 40"/>
            <p:cNvSpPr>
              <a:spLocks/>
            </p:cNvSpPr>
            <p:nvPr/>
          </p:nvSpPr>
          <p:spPr bwMode="auto">
            <a:xfrm>
              <a:off x="2568574" y="2870200"/>
              <a:ext cx="869950" cy="887413"/>
            </a:xfrm>
            <a:custGeom>
              <a:avLst/>
              <a:gdLst>
                <a:gd name="T0" fmla="*/ 512 w 542"/>
                <a:gd name="T1" fmla="*/ 0 h 553"/>
                <a:gd name="T2" fmla="*/ 537 w 542"/>
                <a:gd name="T3" fmla="*/ 25 h 553"/>
                <a:gd name="T4" fmla="*/ 537 w 542"/>
                <a:gd name="T5" fmla="*/ 43 h 553"/>
                <a:gd name="T6" fmla="*/ 27 w 542"/>
                <a:gd name="T7" fmla="*/ 553 h 553"/>
                <a:gd name="T8" fmla="*/ 13 w 542"/>
                <a:gd name="T9" fmla="*/ 545 h 553"/>
                <a:gd name="T10" fmla="*/ 8 w 542"/>
                <a:gd name="T11" fmla="*/ 539 h 553"/>
                <a:gd name="T12" fmla="*/ 12 w 542"/>
                <a:gd name="T13" fmla="*/ 500 h 553"/>
                <a:gd name="T14" fmla="*/ 12 w 542"/>
                <a:gd name="T15" fmla="*/ 500 h 553"/>
                <a:gd name="T16" fmla="*/ 512 w 542"/>
                <a:gd name="T17" fmla="*/ 0 h 5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542" h="553">
                  <a:moveTo>
                    <a:pt x="512" y="0"/>
                  </a:moveTo>
                  <a:cubicBezTo>
                    <a:pt x="537" y="25"/>
                    <a:pt x="537" y="25"/>
                    <a:pt x="537" y="25"/>
                  </a:cubicBezTo>
                  <a:cubicBezTo>
                    <a:pt x="542" y="30"/>
                    <a:pt x="542" y="38"/>
                    <a:pt x="537" y="43"/>
                  </a:cubicBezTo>
                  <a:cubicBezTo>
                    <a:pt x="27" y="553"/>
                    <a:pt x="27" y="553"/>
                    <a:pt x="27" y="553"/>
                  </a:cubicBezTo>
                  <a:cubicBezTo>
                    <a:pt x="22" y="552"/>
                    <a:pt x="17" y="549"/>
                    <a:pt x="13" y="545"/>
                  </a:cubicBezTo>
                  <a:cubicBezTo>
                    <a:pt x="11" y="543"/>
                    <a:pt x="9" y="541"/>
                    <a:pt x="8" y="539"/>
                  </a:cubicBezTo>
                  <a:cubicBezTo>
                    <a:pt x="0" y="527"/>
                    <a:pt x="2" y="511"/>
                    <a:pt x="12" y="500"/>
                  </a:cubicBezTo>
                  <a:cubicBezTo>
                    <a:pt x="12" y="500"/>
                    <a:pt x="12" y="500"/>
                    <a:pt x="12" y="500"/>
                  </a:cubicBezTo>
                  <a:lnTo>
                    <a:pt x="512" y="0"/>
                  </a:lnTo>
                  <a:close/>
                </a:path>
              </a:pathLst>
            </a:custGeom>
            <a:solidFill>
              <a:srgbClr val="BDBD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5" name="Freeform 41"/>
            <p:cNvSpPr>
              <a:spLocks/>
            </p:cNvSpPr>
            <p:nvPr/>
          </p:nvSpPr>
          <p:spPr bwMode="auto">
            <a:xfrm>
              <a:off x="2568574" y="2870200"/>
              <a:ext cx="842963" cy="865188"/>
            </a:xfrm>
            <a:custGeom>
              <a:avLst/>
              <a:gdLst>
                <a:gd name="T0" fmla="*/ 512 w 525"/>
                <a:gd name="T1" fmla="*/ 0 h 539"/>
                <a:gd name="T2" fmla="*/ 520 w 525"/>
                <a:gd name="T3" fmla="*/ 8 h 539"/>
                <a:gd name="T4" fmla="*/ 520 w 525"/>
                <a:gd name="T5" fmla="*/ 26 h 539"/>
                <a:gd name="T6" fmla="*/ 8 w 525"/>
                <a:gd name="T7" fmla="*/ 539 h 539"/>
                <a:gd name="T8" fmla="*/ 12 w 525"/>
                <a:gd name="T9" fmla="*/ 500 h 539"/>
                <a:gd name="T10" fmla="*/ 12 w 525"/>
                <a:gd name="T11" fmla="*/ 500 h 539"/>
                <a:gd name="T12" fmla="*/ 512 w 525"/>
                <a:gd name="T13" fmla="*/ 0 h 539"/>
              </a:gdLst>
              <a:ahLst/>
              <a:cxnLst>
                <a:cxn ang="0">
                  <a:pos x="T0" y="T1"/>
                </a:cxn>
                <a:cxn ang="0">
                  <a:pos x="T2" y="T3"/>
                </a:cxn>
                <a:cxn ang="0">
                  <a:pos x="T4" y="T5"/>
                </a:cxn>
                <a:cxn ang="0">
                  <a:pos x="T6" y="T7"/>
                </a:cxn>
                <a:cxn ang="0">
                  <a:pos x="T8" y="T9"/>
                </a:cxn>
                <a:cxn ang="0">
                  <a:pos x="T10" y="T11"/>
                </a:cxn>
                <a:cxn ang="0">
                  <a:pos x="T12" y="T13"/>
                </a:cxn>
              </a:cxnLst>
              <a:rect l="0" t="0" r="r" b="b"/>
              <a:pathLst>
                <a:path w="525" h="539">
                  <a:moveTo>
                    <a:pt x="512" y="0"/>
                  </a:moveTo>
                  <a:cubicBezTo>
                    <a:pt x="520" y="8"/>
                    <a:pt x="520" y="8"/>
                    <a:pt x="520" y="8"/>
                  </a:cubicBezTo>
                  <a:cubicBezTo>
                    <a:pt x="525" y="13"/>
                    <a:pt x="525" y="21"/>
                    <a:pt x="520" y="26"/>
                  </a:cubicBezTo>
                  <a:cubicBezTo>
                    <a:pt x="8" y="539"/>
                    <a:pt x="8" y="539"/>
                    <a:pt x="8" y="539"/>
                  </a:cubicBezTo>
                  <a:cubicBezTo>
                    <a:pt x="0" y="527"/>
                    <a:pt x="2" y="511"/>
                    <a:pt x="12" y="500"/>
                  </a:cubicBezTo>
                  <a:cubicBezTo>
                    <a:pt x="12" y="500"/>
                    <a:pt x="12" y="500"/>
                    <a:pt x="12" y="500"/>
                  </a:cubicBezTo>
                  <a:lnTo>
                    <a:pt x="512" y="0"/>
                  </a:ln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6" name="Freeform 42"/>
            <p:cNvSpPr>
              <a:spLocks/>
            </p:cNvSpPr>
            <p:nvPr/>
          </p:nvSpPr>
          <p:spPr bwMode="auto">
            <a:xfrm>
              <a:off x="1730374" y="1995488"/>
              <a:ext cx="1663700" cy="1665288"/>
            </a:xfrm>
            <a:custGeom>
              <a:avLst/>
              <a:gdLst>
                <a:gd name="T0" fmla="*/ 480 w 1038"/>
                <a:gd name="T1" fmla="*/ 14 h 1039"/>
                <a:gd name="T2" fmla="*/ 0 w 1038"/>
                <a:gd name="T3" fmla="*/ 495 h 1039"/>
                <a:gd name="T4" fmla="*/ 544 w 1038"/>
                <a:gd name="T5" fmla="*/ 1039 h 1039"/>
                <a:gd name="T6" fmla="*/ 1024 w 1038"/>
                <a:gd name="T7" fmla="*/ 558 h 1039"/>
                <a:gd name="T8" fmla="*/ 1024 w 1038"/>
                <a:gd name="T9" fmla="*/ 509 h 1039"/>
                <a:gd name="T10" fmla="*/ 530 w 1038"/>
                <a:gd name="T11" fmla="*/ 14 h 1039"/>
                <a:gd name="T12" fmla="*/ 480 w 1038"/>
                <a:gd name="T13" fmla="*/ 14 h 1039"/>
              </a:gdLst>
              <a:ahLst/>
              <a:cxnLst>
                <a:cxn ang="0">
                  <a:pos x="T0" y="T1"/>
                </a:cxn>
                <a:cxn ang="0">
                  <a:pos x="T2" y="T3"/>
                </a:cxn>
                <a:cxn ang="0">
                  <a:pos x="T4" y="T5"/>
                </a:cxn>
                <a:cxn ang="0">
                  <a:pos x="T6" y="T7"/>
                </a:cxn>
                <a:cxn ang="0">
                  <a:pos x="T8" y="T9"/>
                </a:cxn>
                <a:cxn ang="0">
                  <a:pos x="T10" y="T11"/>
                </a:cxn>
                <a:cxn ang="0">
                  <a:pos x="T12" y="T13"/>
                </a:cxn>
              </a:cxnLst>
              <a:rect l="0" t="0" r="r" b="b"/>
              <a:pathLst>
                <a:path w="1038" h="1039">
                  <a:moveTo>
                    <a:pt x="480" y="14"/>
                  </a:moveTo>
                  <a:cubicBezTo>
                    <a:pt x="0" y="495"/>
                    <a:pt x="0" y="495"/>
                    <a:pt x="0" y="495"/>
                  </a:cubicBezTo>
                  <a:cubicBezTo>
                    <a:pt x="544" y="1039"/>
                    <a:pt x="544" y="1039"/>
                    <a:pt x="544" y="1039"/>
                  </a:cubicBezTo>
                  <a:cubicBezTo>
                    <a:pt x="1024" y="558"/>
                    <a:pt x="1024" y="558"/>
                    <a:pt x="1024" y="558"/>
                  </a:cubicBezTo>
                  <a:cubicBezTo>
                    <a:pt x="1038" y="544"/>
                    <a:pt x="1038" y="522"/>
                    <a:pt x="1024" y="509"/>
                  </a:cubicBezTo>
                  <a:cubicBezTo>
                    <a:pt x="530" y="14"/>
                    <a:pt x="530" y="14"/>
                    <a:pt x="530" y="14"/>
                  </a:cubicBezTo>
                  <a:cubicBezTo>
                    <a:pt x="516" y="0"/>
                    <a:pt x="494" y="0"/>
                    <a:pt x="480" y="14"/>
                  </a:cubicBezTo>
                  <a:close/>
                </a:path>
              </a:pathLst>
            </a:custGeom>
            <a:solidFill>
              <a:srgbClr val="FFD5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7" name="Freeform 43"/>
            <p:cNvSpPr>
              <a:spLocks/>
            </p:cNvSpPr>
            <p:nvPr/>
          </p:nvSpPr>
          <p:spPr bwMode="auto">
            <a:xfrm>
              <a:off x="1717674" y="2776538"/>
              <a:ext cx="896938" cy="896938"/>
            </a:xfrm>
            <a:custGeom>
              <a:avLst/>
              <a:gdLst>
                <a:gd name="T0" fmla="*/ 565 w 565"/>
                <a:gd name="T1" fmla="*/ 549 h 565"/>
                <a:gd name="T2" fmla="*/ 549 w 565"/>
                <a:gd name="T3" fmla="*/ 565 h 565"/>
                <a:gd name="T4" fmla="*/ 0 w 565"/>
                <a:gd name="T5" fmla="*/ 15 h 565"/>
                <a:gd name="T6" fmla="*/ 15 w 565"/>
                <a:gd name="T7" fmla="*/ 0 h 565"/>
                <a:gd name="T8" fmla="*/ 565 w 565"/>
                <a:gd name="T9" fmla="*/ 549 h 565"/>
              </a:gdLst>
              <a:ahLst/>
              <a:cxnLst>
                <a:cxn ang="0">
                  <a:pos x="T0" y="T1"/>
                </a:cxn>
                <a:cxn ang="0">
                  <a:pos x="T2" y="T3"/>
                </a:cxn>
                <a:cxn ang="0">
                  <a:pos x="T4" y="T5"/>
                </a:cxn>
                <a:cxn ang="0">
                  <a:pos x="T6" y="T7"/>
                </a:cxn>
                <a:cxn ang="0">
                  <a:pos x="T8" y="T9"/>
                </a:cxn>
              </a:cxnLst>
              <a:rect l="0" t="0" r="r" b="b"/>
              <a:pathLst>
                <a:path w="565" h="565">
                  <a:moveTo>
                    <a:pt x="565" y="549"/>
                  </a:moveTo>
                  <a:lnTo>
                    <a:pt x="549" y="565"/>
                  </a:lnTo>
                  <a:lnTo>
                    <a:pt x="0" y="15"/>
                  </a:lnTo>
                  <a:lnTo>
                    <a:pt x="15" y="0"/>
                  </a:lnTo>
                  <a:lnTo>
                    <a:pt x="565" y="549"/>
                  </a:lnTo>
                  <a:close/>
                </a:path>
              </a:pathLst>
            </a:custGeom>
            <a:solidFill>
              <a:srgbClr val="FCB316"/>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8" name="Freeform 44"/>
            <p:cNvSpPr>
              <a:spLocks/>
            </p:cNvSpPr>
            <p:nvPr/>
          </p:nvSpPr>
          <p:spPr bwMode="auto">
            <a:xfrm>
              <a:off x="1692274" y="2800350"/>
              <a:ext cx="896938" cy="965200"/>
            </a:xfrm>
            <a:custGeom>
              <a:avLst/>
              <a:gdLst>
                <a:gd name="T0" fmla="*/ 16 w 560"/>
                <a:gd name="T1" fmla="*/ 0 h 602"/>
                <a:gd name="T2" fmla="*/ 16 w 560"/>
                <a:gd name="T3" fmla="*/ 58 h 602"/>
                <a:gd name="T4" fmla="*/ 560 w 560"/>
                <a:gd name="T5" fmla="*/ 602 h 602"/>
                <a:gd name="T6" fmla="*/ 560 w 560"/>
                <a:gd name="T7" fmla="*/ 544 h 602"/>
                <a:gd name="T8" fmla="*/ 16 w 560"/>
                <a:gd name="T9" fmla="*/ 0 h 602"/>
              </a:gdLst>
              <a:ahLst/>
              <a:cxnLst>
                <a:cxn ang="0">
                  <a:pos x="T0" y="T1"/>
                </a:cxn>
                <a:cxn ang="0">
                  <a:pos x="T2" y="T3"/>
                </a:cxn>
                <a:cxn ang="0">
                  <a:pos x="T4" y="T5"/>
                </a:cxn>
                <a:cxn ang="0">
                  <a:pos x="T6" y="T7"/>
                </a:cxn>
                <a:cxn ang="0">
                  <a:pos x="T8" y="T9"/>
                </a:cxn>
              </a:cxnLst>
              <a:rect l="0" t="0" r="r" b="b"/>
              <a:pathLst>
                <a:path w="560" h="602">
                  <a:moveTo>
                    <a:pt x="16" y="0"/>
                  </a:moveTo>
                  <a:cubicBezTo>
                    <a:pt x="0" y="16"/>
                    <a:pt x="0" y="42"/>
                    <a:pt x="16" y="58"/>
                  </a:cubicBezTo>
                  <a:cubicBezTo>
                    <a:pt x="560" y="602"/>
                    <a:pt x="560" y="602"/>
                    <a:pt x="560" y="602"/>
                  </a:cubicBezTo>
                  <a:cubicBezTo>
                    <a:pt x="544" y="586"/>
                    <a:pt x="544" y="560"/>
                    <a:pt x="560" y="544"/>
                  </a:cubicBezTo>
                  <a:lnTo>
                    <a:pt x="16" y="0"/>
                  </a:lnTo>
                  <a:close/>
                </a:path>
              </a:pathLst>
            </a:custGeom>
            <a:solidFill>
              <a:srgbClr val="FFD54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19" name="Freeform 45"/>
            <p:cNvSpPr>
              <a:spLocks/>
            </p:cNvSpPr>
            <p:nvPr/>
          </p:nvSpPr>
          <p:spPr bwMode="auto">
            <a:xfrm>
              <a:off x="2152649" y="2400300"/>
              <a:ext cx="573088" cy="573088"/>
            </a:xfrm>
            <a:custGeom>
              <a:avLst/>
              <a:gdLst>
                <a:gd name="T0" fmla="*/ 294 w 358"/>
                <a:gd name="T1" fmla="*/ 64 h 357"/>
                <a:gd name="T2" fmla="*/ 294 w 358"/>
                <a:gd name="T3" fmla="*/ 294 h 357"/>
                <a:gd name="T4" fmla="*/ 64 w 358"/>
                <a:gd name="T5" fmla="*/ 294 h 357"/>
                <a:gd name="T6" fmla="*/ 64 w 358"/>
                <a:gd name="T7" fmla="*/ 64 h 357"/>
                <a:gd name="T8" fmla="*/ 294 w 358"/>
                <a:gd name="T9" fmla="*/ 64 h 357"/>
              </a:gdLst>
              <a:ahLst/>
              <a:cxnLst>
                <a:cxn ang="0">
                  <a:pos x="T0" y="T1"/>
                </a:cxn>
                <a:cxn ang="0">
                  <a:pos x="T2" y="T3"/>
                </a:cxn>
                <a:cxn ang="0">
                  <a:pos x="T4" y="T5"/>
                </a:cxn>
                <a:cxn ang="0">
                  <a:pos x="T6" y="T7"/>
                </a:cxn>
                <a:cxn ang="0">
                  <a:pos x="T8" y="T9"/>
                </a:cxn>
              </a:cxnLst>
              <a:rect l="0" t="0" r="r" b="b"/>
              <a:pathLst>
                <a:path w="358" h="357">
                  <a:moveTo>
                    <a:pt x="294" y="64"/>
                  </a:moveTo>
                  <a:cubicBezTo>
                    <a:pt x="358" y="127"/>
                    <a:pt x="358" y="230"/>
                    <a:pt x="294" y="294"/>
                  </a:cubicBezTo>
                  <a:cubicBezTo>
                    <a:pt x="231" y="357"/>
                    <a:pt x="128" y="357"/>
                    <a:pt x="64" y="294"/>
                  </a:cubicBezTo>
                  <a:cubicBezTo>
                    <a:pt x="0" y="230"/>
                    <a:pt x="0" y="127"/>
                    <a:pt x="64" y="64"/>
                  </a:cubicBezTo>
                  <a:cubicBezTo>
                    <a:pt x="128" y="0"/>
                    <a:pt x="231" y="0"/>
                    <a:pt x="294" y="64"/>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0" name="Freeform 46"/>
            <p:cNvSpPr>
              <a:spLocks/>
            </p:cNvSpPr>
            <p:nvPr/>
          </p:nvSpPr>
          <p:spPr bwMode="auto">
            <a:xfrm>
              <a:off x="2586037" y="2833688"/>
              <a:ext cx="395288" cy="396875"/>
            </a:xfrm>
            <a:custGeom>
              <a:avLst/>
              <a:gdLst>
                <a:gd name="T0" fmla="*/ 218 w 246"/>
                <a:gd name="T1" fmla="*/ 6 h 247"/>
                <a:gd name="T2" fmla="*/ 6 w 246"/>
                <a:gd name="T3" fmla="*/ 218 h 247"/>
                <a:gd name="T4" fmla="*/ 6 w 246"/>
                <a:gd name="T5" fmla="*/ 240 h 247"/>
                <a:gd name="T6" fmla="*/ 28 w 246"/>
                <a:gd name="T7" fmla="*/ 240 h 247"/>
                <a:gd name="T8" fmla="*/ 240 w 246"/>
                <a:gd name="T9" fmla="*/ 29 h 247"/>
                <a:gd name="T10" fmla="*/ 240 w 246"/>
                <a:gd name="T11" fmla="*/ 6 h 247"/>
                <a:gd name="T12" fmla="*/ 218 w 246"/>
                <a:gd name="T13" fmla="*/ 6 h 247"/>
              </a:gdLst>
              <a:ahLst/>
              <a:cxnLst>
                <a:cxn ang="0">
                  <a:pos x="T0" y="T1"/>
                </a:cxn>
                <a:cxn ang="0">
                  <a:pos x="T2" y="T3"/>
                </a:cxn>
                <a:cxn ang="0">
                  <a:pos x="T4" y="T5"/>
                </a:cxn>
                <a:cxn ang="0">
                  <a:pos x="T6" y="T7"/>
                </a:cxn>
                <a:cxn ang="0">
                  <a:pos x="T8" y="T9"/>
                </a:cxn>
                <a:cxn ang="0">
                  <a:pos x="T10" y="T11"/>
                </a:cxn>
                <a:cxn ang="0">
                  <a:pos x="T12" y="T13"/>
                </a:cxn>
              </a:cxnLst>
              <a:rect l="0" t="0" r="r" b="b"/>
              <a:pathLst>
                <a:path w="246" h="247">
                  <a:moveTo>
                    <a:pt x="218" y="6"/>
                  </a:moveTo>
                  <a:cubicBezTo>
                    <a:pt x="6" y="218"/>
                    <a:pt x="6" y="218"/>
                    <a:pt x="6" y="218"/>
                  </a:cubicBezTo>
                  <a:cubicBezTo>
                    <a:pt x="0" y="224"/>
                    <a:pt x="0" y="234"/>
                    <a:pt x="6" y="240"/>
                  </a:cubicBezTo>
                  <a:cubicBezTo>
                    <a:pt x="12" y="247"/>
                    <a:pt x="22" y="247"/>
                    <a:pt x="28" y="240"/>
                  </a:cubicBezTo>
                  <a:cubicBezTo>
                    <a:pt x="240" y="29"/>
                    <a:pt x="240" y="29"/>
                    <a:pt x="240" y="29"/>
                  </a:cubicBezTo>
                  <a:cubicBezTo>
                    <a:pt x="246" y="22"/>
                    <a:pt x="246" y="13"/>
                    <a:pt x="240" y="6"/>
                  </a:cubicBezTo>
                  <a:cubicBezTo>
                    <a:pt x="234" y="0"/>
                    <a:pt x="224" y="0"/>
                    <a:pt x="218" y="6"/>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1" name="Freeform 47"/>
            <p:cNvSpPr>
              <a:spLocks/>
            </p:cNvSpPr>
            <p:nvPr/>
          </p:nvSpPr>
          <p:spPr bwMode="auto">
            <a:xfrm>
              <a:off x="2662237" y="3546475"/>
              <a:ext cx="174625" cy="173038"/>
            </a:xfrm>
            <a:custGeom>
              <a:avLst/>
              <a:gdLst>
                <a:gd name="T0" fmla="*/ 110 w 110"/>
                <a:gd name="T1" fmla="*/ 41 h 109"/>
                <a:gd name="T2" fmla="*/ 51 w 110"/>
                <a:gd name="T3" fmla="*/ 50 h 109"/>
                <a:gd name="T4" fmla="*/ 42 w 110"/>
                <a:gd name="T5" fmla="*/ 109 h 109"/>
                <a:gd name="T6" fmla="*/ 0 w 110"/>
                <a:gd name="T7" fmla="*/ 67 h 109"/>
                <a:gd name="T8" fmla="*/ 69 w 110"/>
                <a:gd name="T9" fmla="*/ 0 h 109"/>
                <a:gd name="T10" fmla="*/ 110 w 110"/>
                <a:gd name="T11" fmla="*/ 41 h 109"/>
              </a:gdLst>
              <a:ahLst/>
              <a:cxnLst>
                <a:cxn ang="0">
                  <a:pos x="T0" y="T1"/>
                </a:cxn>
                <a:cxn ang="0">
                  <a:pos x="T2" y="T3"/>
                </a:cxn>
                <a:cxn ang="0">
                  <a:pos x="T4" y="T5"/>
                </a:cxn>
                <a:cxn ang="0">
                  <a:pos x="T6" y="T7"/>
                </a:cxn>
                <a:cxn ang="0">
                  <a:pos x="T8" y="T9"/>
                </a:cxn>
                <a:cxn ang="0">
                  <a:pos x="T10" y="T11"/>
                </a:cxn>
              </a:cxnLst>
              <a:rect l="0" t="0" r="r" b="b"/>
              <a:pathLst>
                <a:path w="110" h="109">
                  <a:moveTo>
                    <a:pt x="110" y="41"/>
                  </a:moveTo>
                  <a:lnTo>
                    <a:pt x="51" y="50"/>
                  </a:lnTo>
                  <a:lnTo>
                    <a:pt x="42" y="109"/>
                  </a:lnTo>
                  <a:lnTo>
                    <a:pt x="0" y="67"/>
                  </a:lnTo>
                  <a:lnTo>
                    <a:pt x="69" y="0"/>
                  </a:lnTo>
                  <a:lnTo>
                    <a:pt x="110" y="41"/>
                  </a:lnTo>
                  <a:close/>
                </a:path>
              </a:pathLst>
            </a:custGeom>
            <a:solidFill>
              <a:srgbClr val="E5393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2" name="Freeform 81"/>
            <p:cNvSpPr>
              <a:spLocks/>
            </p:cNvSpPr>
            <p:nvPr/>
          </p:nvSpPr>
          <p:spPr bwMode="auto">
            <a:xfrm>
              <a:off x="1073149" y="2354263"/>
              <a:ext cx="192088" cy="193675"/>
            </a:xfrm>
            <a:custGeom>
              <a:avLst/>
              <a:gdLst>
                <a:gd name="T0" fmla="*/ 69 w 120"/>
                <a:gd name="T1" fmla="*/ 0 h 121"/>
                <a:gd name="T2" fmla="*/ 2 w 120"/>
                <a:gd name="T3" fmla="*/ 113 h 121"/>
                <a:gd name="T4" fmla="*/ 7 w 120"/>
                <a:gd name="T5" fmla="*/ 119 h 121"/>
                <a:gd name="T6" fmla="*/ 120 w 120"/>
                <a:gd name="T7" fmla="*/ 51 h 121"/>
                <a:gd name="T8" fmla="*/ 69 w 120"/>
                <a:gd name="T9" fmla="*/ 0 h 121"/>
              </a:gdLst>
              <a:ahLst/>
              <a:cxnLst>
                <a:cxn ang="0">
                  <a:pos x="T0" y="T1"/>
                </a:cxn>
                <a:cxn ang="0">
                  <a:pos x="T2" y="T3"/>
                </a:cxn>
                <a:cxn ang="0">
                  <a:pos x="T4" y="T5"/>
                </a:cxn>
                <a:cxn ang="0">
                  <a:pos x="T6" y="T7"/>
                </a:cxn>
                <a:cxn ang="0">
                  <a:pos x="T8" y="T9"/>
                </a:cxn>
              </a:cxnLst>
              <a:rect l="0" t="0" r="r" b="b"/>
              <a:pathLst>
                <a:path w="120" h="121">
                  <a:moveTo>
                    <a:pt x="69" y="0"/>
                  </a:moveTo>
                  <a:cubicBezTo>
                    <a:pt x="2" y="113"/>
                    <a:pt x="2" y="113"/>
                    <a:pt x="2" y="113"/>
                  </a:cubicBezTo>
                  <a:cubicBezTo>
                    <a:pt x="0" y="117"/>
                    <a:pt x="3" y="121"/>
                    <a:pt x="7" y="119"/>
                  </a:cubicBezTo>
                  <a:cubicBezTo>
                    <a:pt x="120" y="51"/>
                    <a:pt x="120" y="51"/>
                    <a:pt x="120" y="51"/>
                  </a:cubicBezTo>
                  <a:lnTo>
                    <a:pt x="69" y="0"/>
                  </a:lnTo>
                  <a:close/>
                </a:path>
              </a:pathLst>
            </a:custGeom>
            <a:solidFill>
              <a:srgbClr val="43434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3" name="Freeform 82"/>
            <p:cNvSpPr>
              <a:spLocks/>
            </p:cNvSpPr>
            <p:nvPr/>
          </p:nvSpPr>
          <p:spPr bwMode="auto">
            <a:xfrm>
              <a:off x="1184274" y="1339850"/>
              <a:ext cx="1093788" cy="1095375"/>
            </a:xfrm>
            <a:custGeom>
              <a:avLst/>
              <a:gdLst>
                <a:gd name="T0" fmla="*/ 51 w 689"/>
                <a:gd name="T1" fmla="*/ 690 h 690"/>
                <a:gd name="T2" fmla="*/ 0 w 689"/>
                <a:gd name="T3" fmla="*/ 639 h 690"/>
                <a:gd name="T4" fmla="*/ 638 w 689"/>
                <a:gd name="T5" fmla="*/ 0 h 690"/>
                <a:gd name="T6" fmla="*/ 689 w 689"/>
                <a:gd name="T7" fmla="*/ 52 h 690"/>
                <a:gd name="T8" fmla="*/ 51 w 689"/>
                <a:gd name="T9" fmla="*/ 690 h 690"/>
              </a:gdLst>
              <a:ahLst/>
              <a:cxnLst>
                <a:cxn ang="0">
                  <a:pos x="T0" y="T1"/>
                </a:cxn>
                <a:cxn ang="0">
                  <a:pos x="T2" y="T3"/>
                </a:cxn>
                <a:cxn ang="0">
                  <a:pos x="T4" y="T5"/>
                </a:cxn>
                <a:cxn ang="0">
                  <a:pos x="T6" y="T7"/>
                </a:cxn>
                <a:cxn ang="0">
                  <a:pos x="T8" y="T9"/>
                </a:cxn>
              </a:cxnLst>
              <a:rect l="0" t="0" r="r" b="b"/>
              <a:pathLst>
                <a:path w="689" h="690">
                  <a:moveTo>
                    <a:pt x="51" y="690"/>
                  </a:moveTo>
                  <a:lnTo>
                    <a:pt x="0" y="639"/>
                  </a:lnTo>
                  <a:lnTo>
                    <a:pt x="638" y="0"/>
                  </a:lnTo>
                  <a:lnTo>
                    <a:pt x="689" y="52"/>
                  </a:lnTo>
                  <a:lnTo>
                    <a:pt x="51" y="690"/>
                  </a:lnTo>
                  <a:close/>
                </a:path>
              </a:pathLst>
            </a:custGeom>
            <a:solidFill>
              <a:srgbClr val="43434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4" name="Freeform 83"/>
            <p:cNvSpPr>
              <a:spLocks/>
            </p:cNvSpPr>
            <p:nvPr/>
          </p:nvSpPr>
          <p:spPr bwMode="auto">
            <a:xfrm>
              <a:off x="2081212" y="1339850"/>
              <a:ext cx="196850" cy="200025"/>
            </a:xfrm>
            <a:custGeom>
              <a:avLst/>
              <a:gdLst>
                <a:gd name="T0" fmla="*/ 52 w 124"/>
                <a:gd name="T1" fmla="*/ 126 h 126"/>
                <a:gd name="T2" fmla="*/ 0 w 124"/>
                <a:gd name="T3" fmla="*/ 74 h 126"/>
                <a:gd name="T4" fmla="*/ 73 w 124"/>
                <a:gd name="T5" fmla="*/ 0 h 126"/>
                <a:gd name="T6" fmla="*/ 124 w 124"/>
                <a:gd name="T7" fmla="*/ 52 h 126"/>
                <a:gd name="T8" fmla="*/ 52 w 124"/>
                <a:gd name="T9" fmla="*/ 126 h 126"/>
              </a:gdLst>
              <a:ahLst/>
              <a:cxnLst>
                <a:cxn ang="0">
                  <a:pos x="T0" y="T1"/>
                </a:cxn>
                <a:cxn ang="0">
                  <a:pos x="T2" y="T3"/>
                </a:cxn>
                <a:cxn ang="0">
                  <a:pos x="T4" y="T5"/>
                </a:cxn>
                <a:cxn ang="0">
                  <a:pos x="T6" y="T7"/>
                </a:cxn>
                <a:cxn ang="0">
                  <a:pos x="T8" y="T9"/>
                </a:cxn>
              </a:cxnLst>
              <a:rect l="0" t="0" r="r" b="b"/>
              <a:pathLst>
                <a:path w="124" h="126">
                  <a:moveTo>
                    <a:pt x="52" y="126"/>
                  </a:moveTo>
                  <a:lnTo>
                    <a:pt x="0" y="74"/>
                  </a:lnTo>
                  <a:lnTo>
                    <a:pt x="73" y="0"/>
                  </a:lnTo>
                  <a:lnTo>
                    <a:pt x="124" y="52"/>
                  </a:lnTo>
                  <a:lnTo>
                    <a:pt x="52" y="126"/>
                  </a:lnTo>
                  <a:close/>
                </a:path>
              </a:pathLst>
            </a:custGeom>
            <a:solidFill>
              <a:srgbClr val="43434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5" name="Freeform 84"/>
            <p:cNvSpPr>
              <a:spLocks/>
            </p:cNvSpPr>
            <p:nvPr/>
          </p:nvSpPr>
          <p:spPr bwMode="auto">
            <a:xfrm>
              <a:off x="2122487" y="1371600"/>
              <a:ext cx="127000" cy="125413"/>
            </a:xfrm>
            <a:custGeom>
              <a:avLst/>
              <a:gdLst>
                <a:gd name="T0" fmla="*/ 17 w 79"/>
                <a:gd name="T1" fmla="*/ 61 h 79"/>
                <a:gd name="T2" fmla="*/ 61 w 79"/>
                <a:gd name="T3" fmla="*/ 69 h 79"/>
                <a:gd name="T4" fmla="*/ 79 w 79"/>
                <a:gd name="T5" fmla="*/ 51 h 79"/>
                <a:gd name="T6" fmla="*/ 35 w 79"/>
                <a:gd name="T7" fmla="*/ 43 h 79"/>
                <a:gd name="T8" fmla="*/ 28 w 79"/>
                <a:gd name="T9" fmla="*/ 0 h 79"/>
                <a:gd name="T10" fmla="*/ 10 w 79"/>
                <a:gd name="T11" fmla="*/ 17 h 79"/>
                <a:gd name="T12" fmla="*/ 17 w 79"/>
                <a:gd name="T13" fmla="*/ 61 h 79"/>
              </a:gdLst>
              <a:ahLst/>
              <a:cxnLst>
                <a:cxn ang="0">
                  <a:pos x="T0" y="T1"/>
                </a:cxn>
                <a:cxn ang="0">
                  <a:pos x="T2" y="T3"/>
                </a:cxn>
                <a:cxn ang="0">
                  <a:pos x="T4" y="T5"/>
                </a:cxn>
                <a:cxn ang="0">
                  <a:pos x="T6" y="T7"/>
                </a:cxn>
                <a:cxn ang="0">
                  <a:pos x="T8" y="T9"/>
                </a:cxn>
                <a:cxn ang="0">
                  <a:pos x="T10" y="T11"/>
                </a:cxn>
                <a:cxn ang="0">
                  <a:pos x="T12" y="T13"/>
                </a:cxn>
              </a:cxnLst>
              <a:rect l="0" t="0" r="r" b="b"/>
              <a:pathLst>
                <a:path w="79" h="79">
                  <a:moveTo>
                    <a:pt x="17" y="61"/>
                  </a:moveTo>
                  <a:cubicBezTo>
                    <a:pt x="31" y="75"/>
                    <a:pt x="51" y="79"/>
                    <a:pt x="61" y="69"/>
                  </a:cubicBezTo>
                  <a:cubicBezTo>
                    <a:pt x="79" y="51"/>
                    <a:pt x="79" y="51"/>
                    <a:pt x="79" y="51"/>
                  </a:cubicBezTo>
                  <a:cubicBezTo>
                    <a:pt x="69" y="61"/>
                    <a:pt x="49" y="57"/>
                    <a:pt x="35" y="43"/>
                  </a:cubicBezTo>
                  <a:cubicBezTo>
                    <a:pt x="21" y="29"/>
                    <a:pt x="18" y="10"/>
                    <a:pt x="28" y="0"/>
                  </a:cubicBezTo>
                  <a:cubicBezTo>
                    <a:pt x="10" y="17"/>
                    <a:pt x="10" y="17"/>
                    <a:pt x="10" y="17"/>
                  </a:cubicBezTo>
                  <a:cubicBezTo>
                    <a:pt x="0" y="27"/>
                    <a:pt x="3" y="47"/>
                    <a:pt x="17" y="61"/>
                  </a:cubicBezTo>
                  <a:close/>
                </a:path>
              </a:pathLst>
            </a:custGeom>
            <a:solidFill>
              <a:srgbClr val="EEEEE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6" name="Freeform 85"/>
            <p:cNvSpPr>
              <a:spLocks/>
            </p:cNvSpPr>
            <p:nvPr/>
          </p:nvSpPr>
          <p:spPr bwMode="auto">
            <a:xfrm>
              <a:off x="1220787" y="2271713"/>
              <a:ext cx="127000" cy="127000"/>
            </a:xfrm>
            <a:custGeom>
              <a:avLst/>
              <a:gdLst>
                <a:gd name="T0" fmla="*/ 18 w 79"/>
                <a:gd name="T1" fmla="*/ 62 h 79"/>
                <a:gd name="T2" fmla="*/ 61 w 79"/>
                <a:gd name="T3" fmla="*/ 69 h 79"/>
                <a:gd name="T4" fmla="*/ 79 w 79"/>
                <a:gd name="T5" fmla="*/ 51 h 79"/>
                <a:gd name="T6" fmla="*/ 36 w 79"/>
                <a:gd name="T7" fmla="*/ 44 h 79"/>
                <a:gd name="T8" fmla="*/ 28 w 79"/>
                <a:gd name="T9" fmla="*/ 0 h 79"/>
                <a:gd name="T10" fmla="*/ 10 w 79"/>
                <a:gd name="T11" fmla="*/ 18 h 79"/>
                <a:gd name="T12" fmla="*/ 18 w 79"/>
                <a:gd name="T13" fmla="*/ 62 h 79"/>
              </a:gdLst>
              <a:ahLst/>
              <a:cxnLst>
                <a:cxn ang="0">
                  <a:pos x="T0" y="T1"/>
                </a:cxn>
                <a:cxn ang="0">
                  <a:pos x="T2" y="T3"/>
                </a:cxn>
                <a:cxn ang="0">
                  <a:pos x="T4" y="T5"/>
                </a:cxn>
                <a:cxn ang="0">
                  <a:pos x="T6" y="T7"/>
                </a:cxn>
                <a:cxn ang="0">
                  <a:pos x="T8" y="T9"/>
                </a:cxn>
                <a:cxn ang="0">
                  <a:pos x="T10" y="T11"/>
                </a:cxn>
                <a:cxn ang="0">
                  <a:pos x="T12" y="T13"/>
                </a:cxn>
              </a:cxnLst>
              <a:rect l="0" t="0" r="r" b="b"/>
              <a:pathLst>
                <a:path w="79" h="79">
                  <a:moveTo>
                    <a:pt x="18" y="62"/>
                  </a:moveTo>
                  <a:cubicBezTo>
                    <a:pt x="32" y="76"/>
                    <a:pt x="51" y="79"/>
                    <a:pt x="61" y="69"/>
                  </a:cubicBezTo>
                  <a:cubicBezTo>
                    <a:pt x="79" y="51"/>
                    <a:pt x="79" y="51"/>
                    <a:pt x="79" y="51"/>
                  </a:cubicBezTo>
                  <a:cubicBezTo>
                    <a:pt x="69" y="61"/>
                    <a:pt x="50" y="58"/>
                    <a:pt x="36" y="44"/>
                  </a:cubicBezTo>
                  <a:cubicBezTo>
                    <a:pt x="21" y="30"/>
                    <a:pt x="18" y="10"/>
                    <a:pt x="28" y="0"/>
                  </a:cubicBezTo>
                  <a:cubicBezTo>
                    <a:pt x="10" y="18"/>
                    <a:pt x="10" y="18"/>
                    <a:pt x="10" y="18"/>
                  </a:cubicBezTo>
                  <a:cubicBezTo>
                    <a:pt x="0" y="28"/>
                    <a:pt x="3" y="48"/>
                    <a:pt x="18" y="62"/>
                  </a:cubicBezTo>
                  <a:close/>
                </a:path>
              </a:pathLst>
            </a:custGeom>
            <a:solidFill>
              <a:srgbClr val="616161"/>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7" name="Freeform 86"/>
            <p:cNvSpPr>
              <a:spLocks/>
            </p:cNvSpPr>
            <p:nvPr/>
          </p:nvSpPr>
          <p:spPr bwMode="auto">
            <a:xfrm>
              <a:off x="1073149" y="2505075"/>
              <a:ext cx="42863" cy="42863"/>
            </a:xfrm>
            <a:custGeom>
              <a:avLst/>
              <a:gdLst>
                <a:gd name="T0" fmla="*/ 27 w 27"/>
                <a:gd name="T1" fmla="*/ 13 h 27"/>
                <a:gd name="T2" fmla="*/ 7 w 27"/>
                <a:gd name="T3" fmla="*/ 25 h 27"/>
                <a:gd name="T4" fmla="*/ 2 w 27"/>
                <a:gd name="T5" fmla="*/ 19 h 27"/>
                <a:gd name="T6" fmla="*/ 13 w 27"/>
                <a:gd name="T7" fmla="*/ 0 h 27"/>
                <a:gd name="T8" fmla="*/ 19 w 27"/>
                <a:gd name="T9" fmla="*/ 7 h 27"/>
                <a:gd name="T10" fmla="*/ 27 w 27"/>
                <a:gd name="T11" fmla="*/ 13 h 27"/>
              </a:gdLst>
              <a:ahLst/>
              <a:cxnLst>
                <a:cxn ang="0">
                  <a:pos x="T0" y="T1"/>
                </a:cxn>
                <a:cxn ang="0">
                  <a:pos x="T2" y="T3"/>
                </a:cxn>
                <a:cxn ang="0">
                  <a:pos x="T4" y="T5"/>
                </a:cxn>
                <a:cxn ang="0">
                  <a:pos x="T6" y="T7"/>
                </a:cxn>
                <a:cxn ang="0">
                  <a:pos x="T8" y="T9"/>
                </a:cxn>
                <a:cxn ang="0">
                  <a:pos x="T10" y="T11"/>
                </a:cxn>
              </a:cxnLst>
              <a:rect l="0" t="0" r="r" b="b"/>
              <a:pathLst>
                <a:path w="27" h="27">
                  <a:moveTo>
                    <a:pt x="27" y="13"/>
                  </a:moveTo>
                  <a:cubicBezTo>
                    <a:pt x="7" y="25"/>
                    <a:pt x="7" y="25"/>
                    <a:pt x="7" y="25"/>
                  </a:cubicBezTo>
                  <a:cubicBezTo>
                    <a:pt x="3" y="27"/>
                    <a:pt x="0" y="23"/>
                    <a:pt x="2" y="19"/>
                  </a:cubicBezTo>
                  <a:cubicBezTo>
                    <a:pt x="13" y="0"/>
                    <a:pt x="13" y="0"/>
                    <a:pt x="13" y="0"/>
                  </a:cubicBezTo>
                  <a:cubicBezTo>
                    <a:pt x="15" y="2"/>
                    <a:pt x="17" y="5"/>
                    <a:pt x="19" y="7"/>
                  </a:cubicBezTo>
                  <a:cubicBezTo>
                    <a:pt x="22" y="9"/>
                    <a:pt x="24" y="11"/>
                    <a:pt x="27" y="13"/>
                  </a:cubicBezTo>
                  <a:close/>
                </a:path>
              </a:pathLst>
            </a:custGeom>
            <a:solidFill>
              <a:srgbClr val="BDBD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8" name="Freeform 120"/>
            <p:cNvSpPr>
              <a:spLocks/>
            </p:cNvSpPr>
            <p:nvPr/>
          </p:nvSpPr>
          <p:spPr bwMode="auto">
            <a:xfrm>
              <a:off x="2908299" y="1727200"/>
              <a:ext cx="257175" cy="258763"/>
            </a:xfrm>
            <a:custGeom>
              <a:avLst/>
              <a:gdLst>
                <a:gd name="T0" fmla="*/ 148 w 160"/>
                <a:gd name="T1" fmla="*/ 69 h 161"/>
                <a:gd name="T2" fmla="*/ 132 w 160"/>
                <a:gd name="T3" fmla="*/ 69 h 161"/>
                <a:gd name="T4" fmla="*/ 91 w 160"/>
                <a:gd name="T5" fmla="*/ 28 h 161"/>
                <a:gd name="T6" fmla="*/ 91 w 160"/>
                <a:gd name="T7" fmla="*/ 13 h 161"/>
                <a:gd name="T8" fmla="*/ 80 w 160"/>
                <a:gd name="T9" fmla="*/ 1 h 161"/>
                <a:gd name="T10" fmla="*/ 68 w 160"/>
                <a:gd name="T11" fmla="*/ 12 h 161"/>
                <a:gd name="T12" fmla="*/ 68 w 160"/>
                <a:gd name="T13" fmla="*/ 28 h 161"/>
                <a:gd name="T14" fmla="*/ 27 w 160"/>
                <a:gd name="T15" fmla="*/ 69 h 161"/>
                <a:gd name="T16" fmla="*/ 11 w 160"/>
                <a:gd name="T17" fmla="*/ 69 h 161"/>
                <a:gd name="T18" fmla="*/ 0 w 160"/>
                <a:gd name="T19" fmla="*/ 81 h 161"/>
                <a:gd name="T20" fmla="*/ 11 w 160"/>
                <a:gd name="T21" fmla="*/ 92 h 161"/>
                <a:gd name="T22" fmla="*/ 27 w 160"/>
                <a:gd name="T23" fmla="*/ 92 h 161"/>
                <a:gd name="T24" fmla="*/ 68 w 160"/>
                <a:gd name="T25" fmla="*/ 133 h 161"/>
                <a:gd name="T26" fmla="*/ 68 w 160"/>
                <a:gd name="T27" fmla="*/ 148 h 161"/>
                <a:gd name="T28" fmla="*/ 79 w 160"/>
                <a:gd name="T29" fmla="*/ 161 h 161"/>
                <a:gd name="T30" fmla="*/ 91 w 160"/>
                <a:gd name="T31" fmla="*/ 149 h 161"/>
                <a:gd name="T32" fmla="*/ 91 w 160"/>
                <a:gd name="T33" fmla="*/ 133 h 161"/>
                <a:gd name="T34" fmla="*/ 132 w 160"/>
                <a:gd name="T35" fmla="*/ 92 h 161"/>
                <a:gd name="T36" fmla="*/ 148 w 160"/>
                <a:gd name="T37" fmla="*/ 92 h 161"/>
                <a:gd name="T38" fmla="*/ 160 w 160"/>
                <a:gd name="T39" fmla="*/ 81 h 161"/>
                <a:gd name="T40" fmla="*/ 148 w 160"/>
                <a:gd name="T41" fmla="*/ 69 h 1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160" h="161">
                  <a:moveTo>
                    <a:pt x="148" y="69"/>
                  </a:moveTo>
                  <a:cubicBezTo>
                    <a:pt x="132" y="69"/>
                    <a:pt x="132" y="69"/>
                    <a:pt x="132" y="69"/>
                  </a:cubicBezTo>
                  <a:cubicBezTo>
                    <a:pt x="110" y="69"/>
                    <a:pt x="91" y="50"/>
                    <a:pt x="91" y="28"/>
                  </a:cubicBezTo>
                  <a:cubicBezTo>
                    <a:pt x="91" y="13"/>
                    <a:pt x="91" y="13"/>
                    <a:pt x="91" y="13"/>
                  </a:cubicBezTo>
                  <a:cubicBezTo>
                    <a:pt x="91" y="7"/>
                    <a:pt x="87" y="1"/>
                    <a:pt x="80" y="1"/>
                  </a:cubicBezTo>
                  <a:cubicBezTo>
                    <a:pt x="73" y="0"/>
                    <a:pt x="68" y="6"/>
                    <a:pt x="68" y="12"/>
                  </a:cubicBezTo>
                  <a:cubicBezTo>
                    <a:pt x="68" y="28"/>
                    <a:pt x="68" y="28"/>
                    <a:pt x="68" y="28"/>
                  </a:cubicBezTo>
                  <a:cubicBezTo>
                    <a:pt x="68" y="50"/>
                    <a:pt x="49" y="69"/>
                    <a:pt x="27" y="69"/>
                  </a:cubicBezTo>
                  <a:cubicBezTo>
                    <a:pt x="11" y="69"/>
                    <a:pt x="11" y="69"/>
                    <a:pt x="11" y="69"/>
                  </a:cubicBezTo>
                  <a:cubicBezTo>
                    <a:pt x="5" y="69"/>
                    <a:pt x="0" y="74"/>
                    <a:pt x="0" y="81"/>
                  </a:cubicBezTo>
                  <a:cubicBezTo>
                    <a:pt x="0" y="87"/>
                    <a:pt x="5" y="92"/>
                    <a:pt x="11" y="92"/>
                  </a:cubicBezTo>
                  <a:cubicBezTo>
                    <a:pt x="27" y="92"/>
                    <a:pt x="27" y="92"/>
                    <a:pt x="27" y="92"/>
                  </a:cubicBezTo>
                  <a:cubicBezTo>
                    <a:pt x="49" y="92"/>
                    <a:pt x="68" y="111"/>
                    <a:pt x="68" y="133"/>
                  </a:cubicBezTo>
                  <a:cubicBezTo>
                    <a:pt x="68" y="148"/>
                    <a:pt x="68" y="148"/>
                    <a:pt x="68" y="148"/>
                  </a:cubicBezTo>
                  <a:cubicBezTo>
                    <a:pt x="68" y="155"/>
                    <a:pt x="73" y="160"/>
                    <a:pt x="79" y="161"/>
                  </a:cubicBezTo>
                  <a:cubicBezTo>
                    <a:pt x="86" y="161"/>
                    <a:pt x="91" y="156"/>
                    <a:pt x="91" y="149"/>
                  </a:cubicBezTo>
                  <a:cubicBezTo>
                    <a:pt x="91" y="133"/>
                    <a:pt x="91" y="133"/>
                    <a:pt x="91" y="133"/>
                  </a:cubicBezTo>
                  <a:cubicBezTo>
                    <a:pt x="91" y="111"/>
                    <a:pt x="110" y="92"/>
                    <a:pt x="132" y="92"/>
                  </a:cubicBezTo>
                  <a:cubicBezTo>
                    <a:pt x="148" y="92"/>
                    <a:pt x="148" y="92"/>
                    <a:pt x="148" y="92"/>
                  </a:cubicBezTo>
                  <a:cubicBezTo>
                    <a:pt x="154" y="92"/>
                    <a:pt x="160" y="87"/>
                    <a:pt x="160" y="81"/>
                  </a:cubicBezTo>
                  <a:cubicBezTo>
                    <a:pt x="160" y="74"/>
                    <a:pt x="154" y="69"/>
                    <a:pt x="148" y="69"/>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29" name="Freeform 121"/>
            <p:cNvSpPr>
              <a:spLocks/>
            </p:cNvSpPr>
            <p:nvPr/>
          </p:nvSpPr>
          <p:spPr bwMode="auto">
            <a:xfrm>
              <a:off x="1912937" y="3435350"/>
              <a:ext cx="109538" cy="109538"/>
            </a:xfrm>
            <a:custGeom>
              <a:avLst/>
              <a:gdLst>
                <a:gd name="T0" fmla="*/ 63 w 68"/>
                <a:gd name="T1" fmla="*/ 29 h 68"/>
                <a:gd name="T2" fmla="*/ 56 w 68"/>
                <a:gd name="T3" fmla="*/ 29 h 68"/>
                <a:gd name="T4" fmla="*/ 39 w 68"/>
                <a:gd name="T5" fmla="*/ 11 h 68"/>
                <a:gd name="T6" fmla="*/ 39 w 68"/>
                <a:gd name="T7" fmla="*/ 5 h 68"/>
                <a:gd name="T8" fmla="*/ 34 w 68"/>
                <a:gd name="T9" fmla="*/ 0 h 68"/>
                <a:gd name="T10" fmla="*/ 29 w 68"/>
                <a:gd name="T11" fmla="*/ 5 h 68"/>
                <a:gd name="T12" fmla="*/ 29 w 68"/>
                <a:gd name="T13" fmla="*/ 11 h 68"/>
                <a:gd name="T14" fmla="*/ 11 w 68"/>
                <a:gd name="T15" fmla="*/ 29 h 68"/>
                <a:gd name="T16" fmla="*/ 5 w 68"/>
                <a:gd name="T17" fmla="*/ 29 h 68"/>
                <a:gd name="T18" fmla="*/ 0 w 68"/>
                <a:gd name="T19" fmla="*/ 34 h 68"/>
                <a:gd name="T20" fmla="*/ 5 w 68"/>
                <a:gd name="T21" fmla="*/ 39 h 68"/>
                <a:gd name="T22" fmla="*/ 11 w 68"/>
                <a:gd name="T23" fmla="*/ 39 h 68"/>
                <a:gd name="T24" fmla="*/ 29 w 68"/>
                <a:gd name="T25" fmla="*/ 56 h 68"/>
                <a:gd name="T26" fmla="*/ 29 w 68"/>
                <a:gd name="T27" fmla="*/ 63 h 68"/>
                <a:gd name="T28" fmla="*/ 33 w 68"/>
                <a:gd name="T29" fmla="*/ 68 h 68"/>
                <a:gd name="T30" fmla="*/ 39 w 68"/>
                <a:gd name="T31" fmla="*/ 63 h 68"/>
                <a:gd name="T32" fmla="*/ 39 w 68"/>
                <a:gd name="T33" fmla="*/ 56 h 68"/>
                <a:gd name="T34" fmla="*/ 56 w 68"/>
                <a:gd name="T35" fmla="*/ 39 h 68"/>
                <a:gd name="T36" fmla="*/ 63 w 68"/>
                <a:gd name="T37" fmla="*/ 39 h 68"/>
                <a:gd name="T38" fmla="*/ 68 w 68"/>
                <a:gd name="T39" fmla="*/ 34 h 68"/>
                <a:gd name="T40" fmla="*/ 63 w 68"/>
                <a:gd name="T41" fmla="*/ 29 h 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68" h="68">
                  <a:moveTo>
                    <a:pt x="63" y="29"/>
                  </a:moveTo>
                  <a:cubicBezTo>
                    <a:pt x="56" y="29"/>
                    <a:pt x="56" y="29"/>
                    <a:pt x="56" y="29"/>
                  </a:cubicBezTo>
                  <a:cubicBezTo>
                    <a:pt x="47" y="29"/>
                    <a:pt x="39" y="21"/>
                    <a:pt x="39" y="11"/>
                  </a:cubicBezTo>
                  <a:cubicBezTo>
                    <a:pt x="39" y="5"/>
                    <a:pt x="39" y="5"/>
                    <a:pt x="39" y="5"/>
                  </a:cubicBezTo>
                  <a:cubicBezTo>
                    <a:pt x="39" y="2"/>
                    <a:pt x="37" y="0"/>
                    <a:pt x="34" y="0"/>
                  </a:cubicBezTo>
                  <a:cubicBezTo>
                    <a:pt x="31" y="0"/>
                    <a:pt x="29" y="2"/>
                    <a:pt x="29" y="5"/>
                  </a:cubicBezTo>
                  <a:cubicBezTo>
                    <a:pt x="29" y="11"/>
                    <a:pt x="29" y="11"/>
                    <a:pt x="29" y="11"/>
                  </a:cubicBezTo>
                  <a:cubicBezTo>
                    <a:pt x="29" y="21"/>
                    <a:pt x="21" y="29"/>
                    <a:pt x="11" y="29"/>
                  </a:cubicBezTo>
                  <a:cubicBezTo>
                    <a:pt x="5" y="29"/>
                    <a:pt x="5" y="29"/>
                    <a:pt x="5" y="29"/>
                  </a:cubicBezTo>
                  <a:cubicBezTo>
                    <a:pt x="2" y="29"/>
                    <a:pt x="0" y="31"/>
                    <a:pt x="0" y="34"/>
                  </a:cubicBezTo>
                  <a:cubicBezTo>
                    <a:pt x="0" y="37"/>
                    <a:pt x="2" y="39"/>
                    <a:pt x="5" y="39"/>
                  </a:cubicBezTo>
                  <a:cubicBezTo>
                    <a:pt x="11" y="39"/>
                    <a:pt x="11" y="39"/>
                    <a:pt x="11" y="39"/>
                  </a:cubicBezTo>
                  <a:cubicBezTo>
                    <a:pt x="21" y="39"/>
                    <a:pt x="29" y="47"/>
                    <a:pt x="29" y="56"/>
                  </a:cubicBezTo>
                  <a:cubicBezTo>
                    <a:pt x="29" y="63"/>
                    <a:pt x="29" y="63"/>
                    <a:pt x="29" y="63"/>
                  </a:cubicBezTo>
                  <a:cubicBezTo>
                    <a:pt x="29" y="65"/>
                    <a:pt x="31" y="68"/>
                    <a:pt x="33" y="68"/>
                  </a:cubicBezTo>
                  <a:cubicBezTo>
                    <a:pt x="36" y="68"/>
                    <a:pt x="39" y="66"/>
                    <a:pt x="39" y="63"/>
                  </a:cubicBezTo>
                  <a:cubicBezTo>
                    <a:pt x="39" y="56"/>
                    <a:pt x="39" y="56"/>
                    <a:pt x="39" y="56"/>
                  </a:cubicBezTo>
                  <a:cubicBezTo>
                    <a:pt x="39" y="47"/>
                    <a:pt x="47" y="39"/>
                    <a:pt x="56" y="39"/>
                  </a:cubicBezTo>
                  <a:cubicBezTo>
                    <a:pt x="63" y="39"/>
                    <a:pt x="63" y="39"/>
                    <a:pt x="63" y="39"/>
                  </a:cubicBezTo>
                  <a:cubicBezTo>
                    <a:pt x="66" y="39"/>
                    <a:pt x="68" y="37"/>
                    <a:pt x="68" y="34"/>
                  </a:cubicBezTo>
                  <a:cubicBezTo>
                    <a:pt x="68" y="31"/>
                    <a:pt x="66" y="29"/>
                    <a:pt x="63" y="29"/>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30" name="Freeform 122"/>
            <p:cNvSpPr>
              <a:spLocks/>
            </p:cNvSpPr>
            <p:nvPr/>
          </p:nvSpPr>
          <p:spPr bwMode="auto">
            <a:xfrm>
              <a:off x="2362199" y="3927475"/>
              <a:ext cx="109538" cy="109538"/>
            </a:xfrm>
            <a:custGeom>
              <a:avLst/>
              <a:gdLst>
                <a:gd name="T0" fmla="*/ 63 w 68"/>
                <a:gd name="T1" fmla="*/ 29 h 68"/>
                <a:gd name="T2" fmla="*/ 56 w 68"/>
                <a:gd name="T3" fmla="*/ 29 h 68"/>
                <a:gd name="T4" fmla="*/ 39 w 68"/>
                <a:gd name="T5" fmla="*/ 11 h 68"/>
                <a:gd name="T6" fmla="*/ 39 w 68"/>
                <a:gd name="T7" fmla="*/ 5 h 68"/>
                <a:gd name="T8" fmla="*/ 34 w 68"/>
                <a:gd name="T9" fmla="*/ 0 h 68"/>
                <a:gd name="T10" fmla="*/ 29 w 68"/>
                <a:gd name="T11" fmla="*/ 5 h 68"/>
                <a:gd name="T12" fmla="*/ 29 w 68"/>
                <a:gd name="T13" fmla="*/ 11 h 68"/>
                <a:gd name="T14" fmla="*/ 11 w 68"/>
                <a:gd name="T15" fmla="*/ 29 h 68"/>
                <a:gd name="T16" fmla="*/ 5 w 68"/>
                <a:gd name="T17" fmla="*/ 29 h 68"/>
                <a:gd name="T18" fmla="*/ 0 w 68"/>
                <a:gd name="T19" fmla="*/ 34 h 68"/>
                <a:gd name="T20" fmla="*/ 5 w 68"/>
                <a:gd name="T21" fmla="*/ 39 h 68"/>
                <a:gd name="T22" fmla="*/ 11 w 68"/>
                <a:gd name="T23" fmla="*/ 39 h 68"/>
                <a:gd name="T24" fmla="*/ 29 w 68"/>
                <a:gd name="T25" fmla="*/ 56 h 68"/>
                <a:gd name="T26" fmla="*/ 29 w 68"/>
                <a:gd name="T27" fmla="*/ 63 h 68"/>
                <a:gd name="T28" fmla="*/ 33 w 68"/>
                <a:gd name="T29" fmla="*/ 68 h 68"/>
                <a:gd name="T30" fmla="*/ 39 w 68"/>
                <a:gd name="T31" fmla="*/ 63 h 68"/>
                <a:gd name="T32" fmla="*/ 39 w 68"/>
                <a:gd name="T33" fmla="*/ 56 h 68"/>
                <a:gd name="T34" fmla="*/ 56 w 68"/>
                <a:gd name="T35" fmla="*/ 39 h 68"/>
                <a:gd name="T36" fmla="*/ 63 w 68"/>
                <a:gd name="T37" fmla="*/ 39 h 68"/>
                <a:gd name="T38" fmla="*/ 68 w 68"/>
                <a:gd name="T39" fmla="*/ 34 h 68"/>
                <a:gd name="T40" fmla="*/ 63 w 68"/>
                <a:gd name="T41" fmla="*/ 29 h 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68" h="68">
                  <a:moveTo>
                    <a:pt x="63" y="29"/>
                  </a:moveTo>
                  <a:cubicBezTo>
                    <a:pt x="56" y="29"/>
                    <a:pt x="56" y="29"/>
                    <a:pt x="56" y="29"/>
                  </a:cubicBezTo>
                  <a:cubicBezTo>
                    <a:pt x="47" y="29"/>
                    <a:pt x="39" y="21"/>
                    <a:pt x="39" y="11"/>
                  </a:cubicBezTo>
                  <a:cubicBezTo>
                    <a:pt x="39" y="5"/>
                    <a:pt x="39" y="5"/>
                    <a:pt x="39" y="5"/>
                  </a:cubicBezTo>
                  <a:cubicBezTo>
                    <a:pt x="39" y="2"/>
                    <a:pt x="37" y="0"/>
                    <a:pt x="34" y="0"/>
                  </a:cubicBezTo>
                  <a:cubicBezTo>
                    <a:pt x="31" y="0"/>
                    <a:pt x="29" y="2"/>
                    <a:pt x="29" y="5"/>
                  </a:cubicBezTo>
                  <a:cubicBezTo>
                    <a:pt x="29" y="11"/>
                    <a:pt x="29" y="11"/>
                    <a:pt x="29" y="11"/>
                  </a:cubicBezTo>
                  <a:cubicBezTo>
                    <a:pt x="29" y="21"/>
                    <a:pt x="21" y="29"/>
                    <a:pt x="11" y="29"/>
                  </a:cubicBezTo>
                  <a:cubicBezTo>
                    <a:pt x="5" y="29"/>
                    <a:pt x="5" y="29"/>
                    <a:pt x="5" y="29"/>
                  </a:cubicBezTo>
                  <a:cubicBezTo>
                    <a:pt x="2" y="29"/>
                    <a:pt x="0" y="31"/>
                    <a:pt x="0" y="34"/>
                  </a:cubicBezTo>
                  <a:cubicBezTo>
                    <a:pt x="0" y="37"/>
                    <a:pt x="2" y="39"/>
                    <a:pt x="5" y="39"/>
                  </a:cubicBezTo>
                  <a:cubicBezTo>
                    <a:pt x="11" y="39"/>
                    <a:pt x="11" y="39"/>
                    <a:pt x="11" y="39"/>
                  </a:cubicBezTo>
                  <a:cubicBezTo>
                    <a:pt x="21" y="39"/>
                    <a:pt x="29" y="47"/>
                    <a:pt x="29" y="56"/>
                  </a:cubicBezTo>
                  <a:cubicBezTo>
                    <a:pt x="29" y="63"/>
                    <a:pt x="29" y="63"/>
                    <a:pt x="29" y="63"/>
                  </a:cubicBezTo>
                  <a:cubicBezTo>
                    <a:pt x="29" y="65"/>
                    <a:pt x="31" y="68"/>
                    <a:pt x="33" y="68"/>
                  </a:cubicBezTo>
                  <a:cubicBezTo>
                    <a:pt x="36" y="68"/>
                    <a:pt x="39" y="66"/>
                    <a:pt x="39" y="63"/>
                  </a:cubicBezTo>
                  <a:cubicBezTo>
                    <a:pt x="39" y="56"/>
                    <a:pt x="39" y="56"/>
                    <a:pt x="39" y="56"/>
                  </a:cubicBezTo>
                  <a:cubicBezTo>
                    <a:pt x="39" y="47"/>
                    <a:pt x="47" y="39"/>
                    <a:pt x="56" y="39"/>
                  </a:cubicBezTo>
                  <a:cubicBezTo>
                    <a:pt x="63" y="39"/>
                    <a:pt x="63" y="39"/>
                    <a:pt x="63" y="39"/>
                  </a:cubicBezTo>
                  <a:cubicBezTo>
                    <a:pt x="66" y="39"/>
                    <a:pt x="68" y="37"/>
                    <a:pt x="68" y="34"/>
                  </a:cubicBezTo>
                  <a:cubicBezTo>
                    <a:pt x="68" y="31"/>
                    <a:pt x="66" y="29"/>
                    <a:pt x="63" y="29"/>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sp>
          <p:nvSpPr>
            <p:cNvPr id="31" name="Freeform 133"/>
            <p:cNvSpPr>
              <a:spLocks/>
            </p:cNvSpPr>
            <p:nvPr/>
          </p:nvSpPr>
          <p:spPr bwMode="auto">
            <a:xfrm>
              <a:off x="1158874" y="3000375"/>
              <a:ext cx="257175" cy="258763"/>
            </a:xfrm>
            <a:custGeom>
              <a:avLst/>
              <a:gdLst>
                <a:gd name="T0" fmla="*/ 148 w 160"/>
                <a:gd name="T1" fmla="*/ 69 h 161"/>
                <a:gd name="T2" fmla="*/ 132 w 160"/>
                <a:gd name="T3" fmla="*/ 69 h 161"/>
                <a:gd name="T4" fmla="*/ 92 w 160"/>
                <a:gd name="T5" fmla="*/ 28 h 161"/>
                <a:gd name="T6" fmla="*/ 92 w 160"/>
                <a:gd name="T7" fmla="*/ 13 h 161"/>
                <a:gd name="T8" fmla="*/ 80 w 160"/>
                <a:gd name="T9" fmla="*/ 1 h 161"/>
                <a:gd name="T10" fmla="*/ 68 w 160"/>
                <a:gd name="T11" fmla="*/ 13 h 161"/>
                <a:gd name="T12" fmla="*/ 68 w 160"/>
                <a:gd name="T13" fmla="*/ 28 h 161"/>
                <a:gd name="T14" fmla="*/ 27 w 160"/>
                <a:gd name="T15" fmla="*/ 69 h 161"/>
                <a:gd name="T16" fmla="*/ 12 w 160"/>
                <a:gd name="T17" fmla="*/ 69 h 161"/>
                <a:gd name="T18" fmla="*/ 0 w 160"/>
                <a:gd name="T19" fmla="*/ 81 h 161"/>
                <a:gd name="T20" fmla="*/ 12 w 160"/>
                <a:gd name="T21" fmla="*/ 93 h 161"/>
                <a:gd name="T22" fmla="*/ 27 w 160"/>
                <a:gd name="T23" fmla="*/ 93 h 161"/>
                <a:gd name="T24" fmla="*/ 68 w 160"/>
                <a:gd name="T25" fmla="*/ 133 h 161"/>
                <a:gd name="T26" fmla="*/ 68 w 160"/>
                <a:gd name="T27" fmla="*/ 148 h 161"/>
                <a:gd name="T28" fmla="*/ 79 w 160"/>
                <a:gd name="T29" fmla="*/ 161 h 161"/>
                <a:gd name="T30" fmla="*/ 92 w 160"/>
                <a:gd name="T31" fmla="*/ 149 h 161"/>
                <a:gd name="T32" fmla="*/ 92 w 160"/>
                <a:gd name="T33" fmla="*/ 133 h 161"/>
                <a:gd name="T34" fmla="*/ 132 w 160"/>
                <a:gd name="T35" fmla="*/ 93 h 161"/>
                <a:gd name="T36" fmla="*/ 148 w 160"/>
                <a:gd name="T37" fmla="*/ 93 h 161"/>
                <a:gd name="T38" fmla="*/ 160 w 160"/>
                <a:gd name="T39" fmla="*/ 81 h 161"/>
                <a:gd name="T40" fmla="*/ 148 w 160"/>
                <a:gd name="T41" fmla="*/ 69 h 1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Lst>
              <a:rect l="0" t="0" r="r" b="b"/>
              <a:pathLst>
                <a:path w="160" h="161">
                  <a:moveTo>
                    <a:pt x="148" y="69"/>
                  </a:moveTo>
                  <a:cubicBezTo>
                    <a:pt x="132" y="69"/>
                    <a:pt x="132" y="69"/>
                    <a:pt x="132" y="69"/>
                  </a:cubicBezTo>
                  <a:cubicBezTo>
                    <a:pt x="110" y="69"/>
                    <a:pt x="92" y="51"/>
                    <a:pt x="92" y="28"/>
                  </a:cubicBezTo>
                  <a:cubicBezTo>
                    <a:pt x="92" y="13"/>
                    <a:pt x="92" y="13"/>
                    <a:pt x="92" y="13"/>
                  </a:cubicBezTo>
                  <a:cubicBezTo>
                    <a:pt x="92" y="7"/>
                    <a:pt x="87" y="1"/>
                    <a:pt x="80" y="1"/>
                  </a:cubicBezTo>
                  <a:cubicBezTo>
                    <a:pt x="74" y="0"/>
                    <a:pt x="68" y="6"/>
                    <a:pt x="68" y="13"/>
                  </a:cubicBezTo>
                  <a:cubicBezTo>
                    <a:pt x="68" y="28"/>
                    <a:pt x="68" y="28"/>
                    <a:pt x="68" y="28"/>
                  </a:cubicBezTo>
                  <a:cubicBezTo>
                    <a:pt x="68" y="51"/>
                    <a:pt x="50" y="69"/>
                    <a:pt x="27" y="69"/>
                  </a:cubicBezTo>
                  <a:cubicBezTo>
                    <a:pt x="12" y="69"/>
                    <a:pt x="12" y="69"/>
                    <a:pt x="12" y="69"/>
                  </a:cubicBezTo>
                  <a:cubicBezTo>
                    <a:pt x="5" y="69"/>
                    <a:pt x="0" y="74"/>
                    <a:pt x="0" y="81"/>
                  </a:cubicBezTo>
                  <a:cubicBezTo>
                    <a:pt x="0" y="87"/>
                    <a:pt x="5" y="93"/>
                    <a:pt x="12" y="93"/>
                  </a:cubicBezTo>
                  <a:cubicBezTo>
                    <a:pt x="27" y="93"/>
                    <a:pt x="27" y="93"/>
                    <a:pt x="27" y="93"/>
                  </a:cubicBezTo>
                  <a:cubicBezTo>
                    <a:pt x="50" y="93"/>
                    <a:pt x="68" y="111"/>
                    <a:pt x="68" y="133"/>
                  </a:cubicBezTo>
                  <a:cubicBezTo>
                    <a:pt x="68" y="148"/>
                    <a:pt x="68" y="148"/>
                    <a:pt x="68" y="148"/>
                  </a:cubicBezTo>
                  <a:cubicBezTo>
                    <a:pt x="68" y="155"/>
                    <a:pt x="73" y="160"/>
                    <a:pt x="79" y="161"/>
                  </a:cubicBezTo>
                  <a:cubicBezTo>
                    <a:pt x="86" y="161"/>
                    <a:pt x="92" y="156"/>
                    <a:pt x="92" y="149"/>
                  </a:cubicBezTo>
                  <a:cubicBezTo>
                    <a:pt x="92" y="133"/>
                    <a:pt x="92" y="133"/>
                    <a:pt x="92" y="133"/>
                  </a:cubicBezTo>
                  <a:cubicBezTo>
                    <a:pt x="92" y="111"/>
                    <a:pt x="110" y="93"/>
                    <a:pt x="132" y="93"/>
                  </a:cubicBezTo>
                  <a:cubicBezTo>
                    <a:pt x="148" y="93"/>
                    <a:pt x="148" y="93"/>
                    <a:pt x="148" y="93"/>
                  </a:cubicBezTo>
                  <a:cubicBezTo>
                    <a:pt x="154" y="93"/>
                    <a:pt x="160" y="87"/>
                    <a:pt x="160" y="81"/>
                  </a:cubicBezTo>
                  <a:cubicBezTo>
                    <a:pt x="160" y="74"/>
                    <a:pt x="154" y="69"/>
                    <a:pt x="148" y="69"/>
                  </a:cubicBezTo>
                  <a:close/>
                </a:path>
              </a:pathLst>
            </a:custGeom>
            <a:solidFill>
              <a:srgbClr val="FAFAFA"/>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p>
          </p:txBody>
        </p:sp>
      </p:grpSp>
    </p:spTree>
    <p:extLst>
      <p:ext uri="{BB962C8B-B14F-4D97-AF65-F5344CB8AC3E}">
        <p14:creationId xmlns:p14="http://schemas.microsoft.com/office/powerpoint/2010/main" val="1692919069"/>
      </p:ext>
    </p:extLst>
  </p:cSld>
  <p:clrMapOvr>
    <a:masterClrMapping/>
  </p:clrMapOvr>
  <p:transition spd="slow" advTm="0">
    <p:randomBar dir="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grpId="0" nodeType="after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up)">
                                      <p:cBhvr>
                                        <p:cTn id="7" dur="750"/>
                                        <p:tgtEl>
                                          <p:spTgt spid="2"/>
                                        </p:tgtEl>
                                      </p:cBhvr>
                                    </p:animEffect>
                                  </p:childTnLst>
                                </p:cTn>
                              </p:par>
                            </p:childTnLst>
                          </p:cTn>
                        </p:par>
                        <p:par>
                          <p:cTn id="8" fill="hold">
                            <p:stCondLst>
                              <p:cond delay="750"/>
                            </p:stCondLst>
                            <p:childTnLst>
                              <p:par>
                                <p:cTn id="9" presetID="22" presetClass="entr" presetSubtype="2" fill="hold" grpId="0" nodeType="afterEffect">
                                  <p:stCondLst>
                                    <p:cond delay="0"/>
                                  </p:stCondLst>
                                  <p:childTnLst>
                                    <p:set>
                                      <p:cBhvr>
                                        <p:cTn id="10" dur="1" fill="hold">
                                          <p:stCondLst>
                                            <p:cond delay="0"/>
                                          </p:stCondLst>
                                        </p:cTn>
                                        <p:tgtEl>
                                          <p:spTgt spid="5"/>
                                        </p:tgtEl>
                                        <p:attrNameLst>
                                          <p:attrName>style.visibility</p:attrName>
                                        </p:attrNameLst>
                                      </p:cBhvr>
                                      <p:to>
                                        <p:strVal val="visible"/>
                                      </p:to>
                                    </p:set>
                                    <p:animEffect transition="in" filter="wipe(right)">
                                      <p:cBhvr>
                                        <p:cTn id="11" dur="750"/>
                                        <p:tgtEl>
                                          <p:spTgt spid="5"/>
                                        </p:tgtEl>
                                      </p:cBhvr>
                                    </p:animEffect>
                                  </p:childTnLst>
                                </p:cTn>
                              </p:par>
                              <p:par>
                                <p:cTn id="12" presetID="47" presetClass="entr" presetSubtype="0" fill="hold" grpId="0" nodeType="with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fade">
                                      <p:cBhvr>
                                        <p:cTn id="14" dur="750"/>
                                        <p:tgtEl>
                                          <p:spTgt spid="7"/>
                                        </p:tgtEl>
                                      </p:cBhvr>
                                    </p:animEffect>
                                    <p:anim calcmode="lin" valueType="num">
                                      <p:cBhvr>
                                        <p:cTn id="15" dur="750" fill="hold"/>
                                        <p:tgtEl>
                                          <p:spTgt spid="7"/>
                                        </p:tgtEl>
                                        <p:attrNameLst>
                                          <p:attrName>ppt_x</p:attrName>
                                        </p:attrNameLst>
                                      </p:cBhvr>
                                      <p:tavLst>
                                        <p:tav tm="0">
                                          <p:val>
                                            <p:strVal val="#ppt_x"/>
                                          </p:val>
                                        </p:tav>
                                        <p:tav tm="100000">
                                          <p:val>
                                            <p:strVal val="#ppt_x"/>
                                          </p:val>
                                        </p:tav>
                                      </p:tavLst>
                                    </p:anim>
                                    <p:anim calcmode="lin" valueType="num">
                                      <p:cBhvr>
                                        <p:cTn id="16" dur="750" fill="hold"/>
                                        <p:tgtEl>
                                          <p:spTgt spid="7"/>
                                        </p:tgtEl>
                                        <p:attrNameLst>
                                          <p:attrName>ppt_y</p:attrName>
                                        </p:attrNameLst>
                                      </p:cBhvr>
                                      <p:tavLst>
                                        <p:tav tm="0">
                                          <p:val>
                                            <p:strVal val="#ppt_y-.1"/>
                                          </p:val>
                                        </p:tav>
                                        <p:tav tm="100000">
                                          <p:val>
                                            <p:strVal val="#ppt_y"/>
                                          </p:val>
                                        </p:tav>
                                      </p:tavLst>
                                    </p:anim>
                                  </p:childTnLst>
                                </p:cTn>
                              </p:par>
                            </p:childTnLst>
                          </p:cTn>
                        </p:par>
                        <p:par>
                          <p:cTn id="17" fill="hold">
                            <p:stCondLst>
                              <p:cond delay="1500"/>
                            </p:stCondLst>
                            <p:childTnLst>
                              <p:par>
                                <p:cTn id="18" presetID="2" presetClass="entr" presetSubtype="8" fill="hold" grpId="0" nodeType="afterEffect">
                                  <p:stCondLst>
                                    <p:cond delay="0"/>
                                  </p:stCondLst>
                                  <p:childTnLst>
                                    <p:set>
                                      <p:cBhvr>
                                        <p:cTn id="19" dur="1" fill="hold">
                                          <p:stCondLst>
                                            <p:cond delay="0"/>
                                          </p:stCondLst>
                                        </p:cTn>
                                        <p:tgtEl>
                                          <p:spTgt spid="3"/>
                                        </p:tgtEl>
                                        <p:attrNameLst>
                                          <p:attrName>style.visibility</p:attrName>
                                        </p:attrNameLst>
                                      </p:cBhvr>
                                      <p:to>
                                        <p:strVal val="visible"/>
                                      </p:to>
                                    </p:set>
                                    <p:anim calcmode="lin" valueType="num">
                                      <p:cBhvr additive="base">
                                        <p:cTn id="20" dur="500" fill="hold"/>
                                        <p:tgtEl>
                                          <p:spTgt spid="3"/>
                                        </p:tgtEl>
                                        <p:attrNameLst>
                                          <p:attrName>ppt_x</p:attrName>
                                        </p:attrNameLst>
                                      </p:cBhvr>
                                      <p:tavLst>
                                        <p:tav tm="0">
                                          <p:val>
                                            <p:strVal val="0-#ppt_w/2"/>
                                          </p:val>
                                        </p:tav>
                                        <p:tav tm="100000">
                                          <p:val>
                                            <p:strVal val="#ppt_x"/>
                                          </p:val>
                                        </p:tav>
                                      </p:tavLst>
                                    </p:anim>
                                    <p:anim calcmode="lin" valueType="num">
                                      <p:cBhvr additive="base">
                                        <p:cTn id="21" dur="500" fill="hold"/>
                                        <p:tgtEl>
                                          <p:spTgt spid="3"/>
                                        </p:tgtEl>
                                        <p:attrNameLst>
                                          <p:attrName>ppt_y</p:attrName>
                                        </p:attrNameLst>
                                      </p:cBhvr>
                                      <p:tavLst>
                                        <p:tav tm="0">
                                          <p:val>
                                            <p:strVal val="#ppt_y"/>
                                          </p:val>
                                        </p:tav>
                                        <p:tav tm="100000">
                                          <p:val>
                                            <p:strVal val="#ppt_y"/>
                                          </p:val>
                                        </p:tav>
                                      </p:tavLst>
                                    </p:anim>
                                  </p:childTnLst>
                                </p:cTn>
                              </p:par>
                              <p:par>
                                <p:cTn id="22" presetID="2" presetClass="entr" presetSubtype="8" fill="hold" grpId="0" nodeType="withEffect">
                                  <p:stCondLst>
                                    <p:cond delay="2000"/>
                                  </p:stCondLst>
                                  <p:childTnLst>
                                    <p:set>
                                      <p:cBhvr>
                                        <p:cTn id="23" dur="1" fill="hold">
                                          <p:stCondLst>
                                            <p:cond delay="0"/>
                                          </p:stCondLst>
                                        </p:cTn>
                                        <p:tgtEl>
                                          <p:spTgt spid="4"/>
                                        </p:tgtEl>
                                        <p:attrNameLst>
                                          <p:attrName>style.visibility</p:attrName>
                                        </p:attrNameLst>
                                      </p:cBhvr>
                                      <p:to>
                                        <p:strVal val="visible"/>
                                      </p:to>
                                    </p:set>
                                    <p:anim calcmode="lin" valueType="num">
                                      <p:cBhvr additive="base">
                                        <p:cTn id="24" dur="2000" fill="hold"/>
                                        <p:tgtEl>
                                          <p:spTgt spid="4"/>
                                        </p:tgtEl>
                                        <p:attrNameLst>
                                          <p:attrName>ppt_x</p:attrName>
                                        </p:attrNameLst>
                                      </p:cBhvr>
                                      <p:tavLst>
                                        <p:tav tm="0">
                                          <p:val>
                                            <p:strVal val="0-#ppt_w/2"/>
                                          </p:val>
                                        </p:tav>
                                        <p:tav tm="100000">
                                          <p:val>
                                            <p:strVal val="#ppt_x"/>
                                          </p:val>
                                        </p:tav>
                                      </p:tavLst>
                                    </p:anim>
                                    <p:anim calcmode="lin" valueType="num">
                                      <p:cBhvr additive="base">
                                        <p:cTn id="25" dur="2000" fill="hold"/>
                                        <p:tgtEl>
                                          <p:spTgt spid="4"/>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ldLvl="0" animBg="1"/>
      <p:bldP spid="3" grpId="0"/>
      <p:bldP spid="4" grpId="0"/>
      <p:bldP spid="5" grpId="0" bldLvl="0" animBg="1"/>
      <p:bldP spid="7" grpId="0" bldLvl="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右箭头 2"/>
          <p:cNvSpPr>
            <a:spLocks noChangeArrowheads="1"/>
          </p:cNvSpPr>
          <p:nvPr/>
        </p:nvSpPr>
        <p:spPr bwMode="auto">
          <a:xfrm>
            <a:off x="0" y="644248"/>
            <a:ext cx="9158554" cy="3943726"/>
          </a:xfrm>
          <a:prstGeom prst="rightArrow">
            <a:avLst>
              <a:gd name="adj1" fmla="val 50000"/>
              <a:gd name="adj2" fmla="val 49990"/>
            </a:avLst>
          </a:prstGeom>
          <a:blipFill dpi="0" rotWithShape="1">
            <a:blip r:embed="rId2">
              <a:extLst>
                <a:ext uri="{BEBA8EAE-BF5A-486C-A8C5-ECC9F3942E4B}">
                  <a14:imgProps xmlns:a14="http://schemas.microsoft.com/office/drawing/2010/main">
                    <a14:imgLayer r:embed="rId3">
                      <a14:imgEffect>
                        <a14:sharpenSoften amount="-66000"/>
                      </a14:imgEffect>
                    </a14:imgLayer>
                  </a14:imgProps>
                </a:ext>
              </a:extLst>
            </a:blip>
            <a:srcRect/>
            <a:stretch>
              <a:fillRect/>
            </a:stretch>
          </a:blipFill>
          <a:ln w="12700" cap="flat" cmpd="sng">
            <a:noFill/>
            <a:bevel/>
          </a:ln>
          <a:effectLst>
            <a:outerShdw blurRad="50800" dist="38100" dir="8100000" algn="tr" rotWithShape="0">
              <a:prstClr val="black">
                <a:alpha val="40000"/>
              </a:prstClr>
            </a:outerShdw>
          </a:effectLst>
        </p:spPr>
        <p:txBody>
          <a:bodyPr anchor="ctr"/>
          <a:lstStyle/>
          <a:p>
            <a:pPr algn="ctr"/>
            <a:endParaRPr lang="zh-CN" altLang="zh-CN" sz="3200">
              <a:solidFill>
                <a:srgbClr val="FFFFFF"/>
              </a:solidFill>
              <a:latin typeface="宋体" panose="02010600030101010101" pitchFamily="2" charset="-122"/>
              <a:sym typeface="宋体" panose="02010600030101010101" pitchFamily="2" charset="-122"/>
            </a:endParaRPr>
          </a:p>
        </p:txBody>
      </p:sp>
      <p:sp>
        <p:nvSpPr>
          <p:cNvPr id="2" name="矩形 1"/>
          <p:cNvSpPr/>
          <p:nvPr/>
        </p:nvSpPr>
        <p:spPr>
          <a:xfrm>
            <a:off x="2123728" y="1999447"/>
            <a:ext cx="4637613" cy="1200329"/>
          </a:xfrm>
          <a:prstGeom prst="rect">
            <a:avLst/>
          </a:prstGeom>
        </p:spPr>
        <p:txBody>
          <a:bodyPr wrap="square">
            <a:spAutoFit/>
          </a:bodyPr>
          <a:lstStyle/>
          <a:p>
            <a:pPr indent="457200">
              <a:lnSpc>
                <a:spcPct val="150000"/>
              </a:lnSpc>
            </a:pPr>
            <a:r>
              <a:rPr lang="zh-CN" altLang="zh-CN" sz="1600" dirty="0">
                <a:latin typeface="+mn-ea"/>
              </a:rPr>
              <a:t>企业在重组发生前后连续</a:t>
            </a:r>
            <a:r>
              <a:rPr lang="en-US" altLang="zh-CN" sz="1600" dirty="0">
                <a:latin typeface="+mn-ea"/>
              </a:rPr>
              <a:t>12</a:t>
            </a:r>
            <a:r>
              <a:rPr lang="zh-CN" altLang="zh-CN" sz="1600" dirty="0">
                <a:latin typeface="+mn-ea"/>
              </a:rPr>
              <a:t>个月内分步对其资产、股权进行交易，应根据实质重于形式原则将上述交易作为一项企业重组交易进行处理。</a:t>
            </a:r>
          </a:p>
        </p:txBody>
      </p:sp>
      <p:grpSp>
        <p:nvGrpSpPr>
          <p:cNvPr id="51" name="组合 1276"/>
          <p:cNvGrpSpPr>
            <a:grpSpLocks/>
          </p:cNvGrpSpPr>
          <p:nvPr/>
        </p:nvGrpSpPr>
        <p:grpSpPr bwMode="auto">
          <a:xfrm>
            <a:off x="5580112" y="699542"/>
            <a:ext cx="1409392" cy="1253736"/>
            <a:chOff x="747065" y="5348612"/>
            <a:chExt cx="1108899" cy="1108107"/>
          </a:xfrm>
          <a:effectLst>
            <a:outerShdw blurRad="50800" dist="38100" dir="5400000" algn="t" rotWithShape="0">
              <a:prstClr val="black">
                <a:alpha val="40000"/>
              </a:prstClr>
            </a:outerShdw>
          </a:effectLst>
        </p:grpSpPr>
        <p:sp>
          <p:nvSpPr>
            <p:cNvPr id="52" name="Oval 189"/>
            <p:cNvSpPr>
              <a:spLocks noChangeArrowheads="1"/>
            </p:cNvSpPr>
            <p:nvPr/>
          </p:nvSpPr>
          <p:spPr bwMode="auto">
            <a:xfrm>
              <a:off x="747065" y="5348612"/>
              <a:ext cx="1108899" cy="1108107"/>
            </a:xfrm>
            <a:prstGeom prst="ellipse">
              <a:avLst/>
            </a:prstGeom>
            <a:solidFill>
              <a:srgbClr val="CCECFF"/>
            </a:solidFill>
            <a:ln>
              <a:noFill/>
            </a:ln>
            <a:extLst>
              <a:ext uri="{91240B29-F687-4F45-9708-019B960494DF}">
                <a14:hiddenLine xmlns:a14="http://schemas.microsoft.com/office/drawing/2010/main" w="9525">
                  <a:solidFill>
                    <a:srgbClr val="000000"/>
                  </a:solidFill>
                  <a:round/>
                  <a:headEnd/>
                  <a:tailEnd/>
                </a14:hiddenLine>
              </a:ext>
            </a:extLst>
          </p:spPr>
          <p:txBody>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00000"/>
                </a:lnSpc>
                <a:spcBef>
                  <a:spcPct val="0"/>
                </a:spcBef>
                <a:buFontTx/>
                <a:buNone/>
              </a:pPr>
              <a:endParaRPr lang="zh-CN" altLang="en-US" sz="1800">
                <a:solidFill>
                  <a:srgbClr val="000000"/>
                </a:solidFill>
                <a:latin typeface="Calibri" pitchFamily="34" charset="0"/>
                <a:ea typeface="宋体" pitchFamily="2" charset="-122"/>
              </a:endParaRPr>
            </a:p>
          </p:txBody>
        </p:sp>
        <p:sp>
          <p:nvSpPr>
            <p:cNvPr id="53" name="Freeform 190"/>
            <p:cNvSpPr>
              <a:spLocks/>
            </p:cNvSpPr>
            <p:nvPr/>
          </p:nvSpPr>
          <p:spPr bwMode="auto">
            <a:xfrm>
              <a:off x="943458" y="5671944"/>
              <a:ext cx="712123" cy="718513"/>
            </a:xfrm>
            <a:custGeom>
              <a:avLst/>
              <a:gdLst>
                <a:gd name="T0" fmla="*/ 2147483647 w 377"/>
                <a:gd name="T1" fmla="*/ 0 h 381"/>
                <a:gd name="T2" fmla="*/ 2147483647 w 377"/>
                <a:gd name="T3" fmla="*/ 2147483647 h 381"/>
                <a:gd name="T4" fmla="*/ 2147483647 w 377"/>
                <a:gd name="T5" fmla="*/ 2147483647 h 381"/>
                <a:gd name="T6" fmla="*/ 2147483647 w 377"/>
                <a:gd name="T7" fmla="*/ 2147483647 h 381"/>
                <a:gd name="T8" fmla="*/ 2147483647 w 377"/>
                <a:gd name="T9" fmla="*/ 0 h 381"/>
                <a:gd name="T10" fmla="*/ 0 60000 65536"/>
                <a:gd name="T11" fmla="*/ 0 60000 65536"/>
                <a:gd name="T12" fmla="*/ 0 60000 65536"/>
                <a:gd name="T13" fmla="*/ 0 60000 65536"/>
                <a:gd name="T14" fmla="*/ 0 60000 65536"/>
                <a:gd name="T15" fmla="*/ 0 w 377"/>
                <a:gd name="T16" fmla="*/ 0 h 381"/>
                <a:gd name="T17" fmla="*/ 377 w 377"/>
                <a:gd name="T18" fmla="*/ 381 h 381"/>
              </a:gdLst>
              <a:ahLst/>
              <a:cxnLst>
                <a:cxn ang="T10">
                  <a:pos x="T0" y="T1"/>
                </a:cxn>
                <a:cxn ang="T11">
                  <a:pos x="T2" y="T3"/>
                </a:cxn>
                <a:cxn ang="T12">
                  <a:pos x="T4" y="T5"/>
                </a:cxn>
                <a:cxn ang="T13">
                  <a:pos x="T6" y="T7"/>
                </a:cxn>
                <a:cxn ang="T14">
                  <a:pos x="T8" y="T9"/>
                </a:cxn>
              </a:cxnLst>
              <a:rect l="T15" t="T16" r="T17" b="T18"/>
              <a:pathLst>
                <a:path w="377" h="381">
                  <a:moveTo>
                    <a:pt x="188" y="0"/>
                  </a:moveTo>
                  <a:cubicBezTo>
                    <a:pt x="211" y="0"/>
                    <a:pt x="206" y="75"/>
                    <a:pt x="258" y="135"/>
                  </a:cubicBezTo>
                  <a:cubicBezTo>
                    <a:pt x="347" y="237"/>
                    <a:pt x="377" y="381"/>
                    <a:pt x="188" y="381"/>
                  </a:cubicBezTo>
                  <a:cubicBezTo>
                    <a:pt x="0" y="381"/>
                    <a:pt x="46" y="221"/>
                    <a:pt x="116" y="145"/>
                  </a:cubicBezTo>
                  <a:cubicBezTo>
                    <a:pt x="170" y="86"/>
                    <a:pt x="165" y="0"/>
                    <a:pt x="188" y="0"/>
                  </a:cubicBezTo>
                  <a:close/>
                </a:path>
              </a:pathLst>
            </a:custGeom>
            <a:solidFill>
              <a:srgbClr val="FFC74F"/>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4" name="Freeform 191"/>
            <p:cNvSpPr>
              <a:spLocks/>
            </p:cNvSpPr>
            <p:nvPr/>
          </p:nvSpPr>
          <p:spPr bwMode="auto">
            <a:xfrm>
              <a:off x="1427254" y="5611270"/>
              <a:ext cx="304169" cy="256270"/>
            </a:xfrm>
            <a:custGeom>
              <a:avLst/>
              <a:gdLst>
                <a:gd name="T0" fmla="*/ 0 w 161"/>
                <a:gd name="T1" fmla="*/ 2147483647 h 136"/>
                <a:gd name="T2" fmla="*/ 2147483647 w 161"/>
                <a:gd name="T3" fmla="*/ 0 h 136"/>
                <a:gd name="T4" fmla="*/ 2147483647 w 161"/>
                <a:gd name="T5" fmla="*/ 2147483647 h 136"/>
                <a:gd name="T6" fmla="*/ 2147483647 w 161"/>
                <a:gd name="T7" fmla="*/ 2147483647 h 136"/>
                <a:gd name="T8" fmla="*/ 2147483647 w 161"/>
                <a:gd name="T9" fmla="*/ 2147483647 h 136"/>
                <a:gd name="T10" fmla="*/ 2147483647 w 161"/>
                <a:gd name="T11" fmla="*/ 2147483647 h 136"/>
                <a:gd name="T12" fmla="*/ 0 w 161"/>
                <a:gd name="T13" fmla="*/ 2147483647 h 136"/>
                <a:gd name="T14" fmla="*/ 0 60000 65536"/>
                <a:gd name="T15" fmla="*/ 0 60000 65536"/>
                <a:gd name="T16" fmla="*/ 0 60000 65536"/>
                <a:gd name="T17" fmla="*/ 0 60000 65536"/>
                <a:gd name="T18" fmla="*/ 0 60000 65536"/>
                <a:gd name="T19" fmla="*/ 0 60000 65536"/>
                <a:gd name="T20" fmla="*/ 0 60000 65536"/>
                <a:gd name="T21" fmla="*/ 0 w 161"/>
                <a:gd name="T22" fmla="*/ 0 h 136"/>
                <a:gd name="T23" fmla="*/ 161 w 161"/>
                <a:gd name="T24" fmla="*/ 136 h 13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61" h="136">
                  <a:moveTo>
                    <a:pt x="0" y="3"/>
                  </a:moveTo>
                  <a:cubicBezTo>
                    <a:pt x="148" y="0"/>
                    <a:pt x="148" y="0"/>
                    <a:pt x="148" y="0"/>
                  </a:cubicBezTo>
                  <a:cubicBezTo>
                    <a:pt x="161" y="114"/>
                    <a:pt x="161" y="114"/>
                    <a:pt x="161" y="114"/>
                  </a:cubicBezTo>
                  <a:cubicBezTo>
                    <a:pt x="161" y="118"/>
                    <a:pt x="161" y="118"/>
                    <a:pt x="161" y="118"/>
                  </a:cubicBezTo>
                  <a:cubicBezTo>
                    <a:pt x="159" y="124"/>
                    <a:pt x="156" y="130"/>
                    <a:pt x="153" y="136"/>
                  </a:cubicBezTo>
                  <a:cubicBezTo>
                    <a:pt x="20" y="136"/>
                    <a:pt x="20" y="136"/>
                    <a:pt x="20" y="136"/>
                  </a:cubicBezTo>
                  <a:lnTo>
                    <a:pt x="0" y="3"/>
                  </a:ln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5" name="Freeform 192"/>
            <p:cNvSpPr>
              <a:spLocks/>
            </p:cNvSpPr>
            <p:nvPr/>
          </p:nvSpPr>
          <p:spPr bwMode="auto">
            <a:xfrm>
              <a:off x="1234853" y="5493912"/>
              <a:ext cx="360053" cy="200385"/>
            </a:xfrm>
            <a:custGeom>
              <a:avLst/>
              <a:gdLst>
                <a:gd name="T0" fmla="*/ 2147483647 w 191"/>
                <a:gd name="T1" fmla="*/ 2147483647 h 106"/>
                <a:gd name="T2" fmla="*/ 2147483647 w 191"/>
                <a:gd name="T3" fmla="*/ 2147483647 h 106"/>
                <a:gd name="T4" fmla="*/ 2147483647 w 191"/>
                <a:gd name="T5" fmla="*/ 2147483647 h 106"/>
                <a:gd name="T6" fmla="*/ 2147483647 w 191"/>
                <a:gd name="T7" fmla="*/ 2147483647 h 106"/>
                <a:gd name="T8" fmla="*/ 2147483647 w 191"/>
                <a:gd name="T9" fmla="*/ 2147483647 h 106"/>
                <a:gd name="T10" fmla="*/ 2147483647 w 191"/>
                <a:gd name="T11" fmla="*/ 2147483647 h 106"/>
                <a:gd name="T12" fmla="*/ 2147483647 w 191"/>
                <a:gd name="T13" fmla="*/ 2147483647 h 106"/>
                <a:gd name="T14" fmla="*/ 0 60000 65536"/>
                <a:gd name="T15" fmla="*/ 0 60000 65536"/>
                <a:gd name="T16" fmla="*/ 0 60000 65536"/>
                <a:gd name="T17" fmla="*/ 0 60000 65536"/>
                <a:gd name="T18" fmla="*/ 0 60000 65536"/>
                <a:gd name="T19" fmla="*/ 0 60000 65536"/>
                <a:gd name="T20" fmla="*/ 0 60000 65536"/>
                <a:gd name="T21" fmla="*/ 0 w 191"/>
                <a:gd name="T22" fmla="*/ 0 h 106"/>
                <a:gd name="T23" fmla="*/ 191 w 191"/>
                <a:gd name="T24" fmla="*/ 106 h 106"/>
              </a:gdLst>
              <a:ahLst/>
              <a:cxnLst>
                <a:cxn ang="T14">
                  <a:pos x="T0" y="T1"/>
                </a:cxn>
                <a:cxn ang="T15">
                  <a:pos x="T2" y="T3"/>
                </a:cxn>
                <a:cxn ang="T16">
                  <a:pos x="T4" y="T5"/>
                </a:cxn>
                <a:cxn ang="T17">
                  <a:pos x="T6" y="T7"/>
                </a:cxn>
                <a:cxn ang="T18">
                  <a:pos x="T8" y="T9"/>
                </a:cxn>
                <a:cxn ang="T19">
                  <a:pos x="T10" y="T11"/>
                </a:cxn>
                <a:cxn ang="T20">
                  <a:pos x="T12" y="T13"/>
                </a:cxn>
              </a:cxnLst>
              <a:rect l="T21" t="T22" r="T23" b="T24"/>
              <a:pathLst>
                <a:path w="191" h="106">
                  <a:moveTo>
                    <a:pt x="57" y="9"/>
                  </a:moveTo>
                  <a:cubicBezTo>
                    <a:pt x="140" y="37"/>
                    <a:pt x="140" y="37"/>
                    <a:pt x="140" y="37"/>
                  </a:cubicBezTo>
                  <a:cubicBezTo>
                    <a:pt x="154" y="41"/>
                    <a:pt x="191" y="80"/>
                    <a:pt x="182" y="93"/>
                  </a:cubicBezTo>
                  <a:cubicBezTo>
                    <a:pt x="173" y="106"/>
                    <a:pt x="128" y="95"/>
                    <a:pt x="115" y="88"/>
                  </a:cubicBezTo>
                  <a:cubicBezTo>
                    <a:pt x="48" y="49"/>
                    <a:pt x="48" y="49"/>
                    <a:pt x="48" y="49"/>
                  </a:cubicBezTo>
                  <a:cubicBezTo>
                    <a:pt x="17" y="32"/>
                    <a:pt x="0" y="16"/>
                    <a:pt x="10" y="2"/>
                  </a:cubicBezTo>
                  <a:cubicBezTo>
                    <a:pt x="12" y="0"/>
                    <a:pt x="29" y="0"/>
                    <a:pt x="57" y="9"/>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6" name="Freeform 193"/>
            <p:cNvSpPr>
              <a:spLocks/>
            </p:cNvSpPr>
            <p:nvPr/>
          </p:nvSpPr>
          <p:spPr bwMode="auto">
            <a:xfrm>
              <a:off x="1285149" y="5561772"/>
              <a:ext cx="98196" cy="13572"/>
            </a:xfrm>
            <a:custGeom>
              <a:avLst/>
              <a:gdLst>
                <a:gd name="T0" fmla="*/ 2147483647 w 52"/>
                <a:gd name="T1" fmla="*/ 2147483647 h 7"/>
                <a:gd name="T2" fmla="*/ 2147483647 w 52"/>
                <a:gd name="T3" fmla="*/ 2147483647 h 7"/>
                <a:gd name="T4" fmla="*/ 0 w 52"/>
                <a:gd name="T5" fmla="*/ 0 h 7"/>
                <a:gd name="T6" fmla="*/ 2147483647 w 52"/>
                <a:gd name="T7" fmla="*/ 2147483647 h 7"/>
                <a:gd name="T8" fmla="*/ 0 60000 65536"/>
                <a:gd name="T9" fmla="*/ 0 60000 65536"/>
                <a:gd name="T10" fmla="*/ 0 60000 65536"/>
                <a:gd name="T11" fmla="*/ 0 60000 65536"/>
                <a:gd name="T12" fmla="*/ 0 w 52"/>
                <a:gd name="T13" fmla="*/ 0 h 7"/>
                <a:gd name="T14" fmla="*/ 52 w 52"/>
                <a:gd name="T15" fmla="*/ 7 h 7"/>
              </a:gdLst>
              <a:ahLst/>
              <a:cxnLst>
                <a:cxn ang="T8">
                  <a:pos x="T0" y="T1"/>
                </a:cxn>
                <a:cxn ang="T9">
                  <a:pos x="T2" y="T3"/>
                </a:cxn>
                <a:cxn ang="T10">
                  <a:pos x="T4" y="T5"/>
                </a:cxn>
                <a:cxn ang="T11">
                  <a:pos x="T6" y="T7"/>
                </a:cxn>
              </a:cxnLst>
              <a:rect l="T12" t="T13" r="T14" b="T15"/>
              <a:pathLst>
                <a:path w="52" h="7">
                  <a:moveTo>
                    <a:pt x="8" y="6"/>
                  </a:moveTo>
                  <a:cubicBezTo>
                    <a:pt x="52" y="7"/>
                    <a:pt x="52" y="7"/>
                    <a:pt x="52" y="7"/>
                  </a:cubicBezTo>
                  <a:cubicBezTo>
                    <a:pt x="0" y="0"/>
                    <a:pt x="0" y="0"/>
                    <a:pt x="0" y="0"/>
                  </a:cubicBezTo>
                  <a:cubicBezTo>
                    <a:pt x="2" y="2"/>
                    <a:pt x="4" y="4"/>
                    <a:pt x="8" y="6"/>
                  </a:cubicBezTo>
                  <a:close/>
                </a:path>
              </a:pathLst>
            </a:custGeom>
            <a:solidFill>
              <a:srgbClr val="FAE1C8"/>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7" name="Freeform 194"/>
            <p:cNvSpPr>
              <a:spLocks/>
            </p:cNvSpPr>
            <p:nvPr/>
          </p:nvSpPr>
          <p:spPr bwMode="auto">
            <a:xfrm>
              <a:off x="1121488" y="5420463"/>
              <a:ext cx="311354" cy="237908"/>
            </a:xfrm>
            <a:custGeom>
              <a:avLst/>
              <a:gdLst>
                <a:gd name="T0" fmla="*/ 2147483647 w 165"/>
                <a:gd name="T1" fmla="*/ 2147483647 h 126"/>
                <a:gd name="T2" fmla="*/ 2147483647 w 165"/>
                <a:gd name="T3" fmla="*/ 2147483647 h 126"/>
                <a:gd name="T4" fmla="*/ 2147483647 w 165"/>
                <a:gd name="T5" fmla="*/ 0 h 126"/>
                <a:gd name="T6" fmla="*/ 2147483647 w 165"/>
                <a:gd name="T7" fmla="*/ 2147483647 h 126"/>
                <a:gd name="T8" fmla="*/ 2147483647 w 165"/>
                <a:gd name="T9" fmla="*/ 2147483647 h 126"/>
                <a:gd name="T10" fmla="*/ 2147483647 w 165"/>
                <a:gd name="T11" fmla="*/ 2147483647 h 126"/>
                <a:gd name="T12" fmla="*/ 0 60000 65536"/>
                <a:gd name="T13" fmla="*/ 0 60000 65536"/>
                <a:gd name="T14" fmla="*/ 0 60000 65536"/>
                <a:gd name="T15" fmla="*/ 0 60000 65536"/>
                <a:gd name="T16" fmla="*/ 0 60000 65536"/>
                <a:gd name="T17" fmla="*/ 0 60000 65536"/>
                <a:gd name="T18" fmla="*/ 0 w 165"/>
                <a:gd name="T19" fmla="*/ 0 h 126"/>
                <a:gd name="T20" fmla="*/ 165 w 165"/>
                <a:gd name="T21" fmla="*/ 126 h 126"/>
              </a:gdLst>
              <a:ahLst/>
              <a:cxnLst>
                <a:cxn ang="T12">
                  <a:pos x="T0" y="T1"/>
                </a:cxn>
                <a:cxn ang="T13">
                  <a:pos x="T2" y="T3"/>
                </a:cxn>
                <a:cxn ang="T14">
                  <a:pos x="T4" y="T5"/>
                </a:cxn>
                <a:cxn ang="T15">
                  <a:pos x="T6" y="T7"/>
                </a:cxn>
                <a:cxn ang="T16">
                  <a:pos x="T8" y="T9"/>
                </a:cxn>
                <a:cxn ang="T17">
                  <a:pos x="T10" y="T11"/>
                </a:cxn>
              </a:cxnLst>
              <a:rect l="T18" t="T19" r="T20" b="T21"/>
              <a:pathLst>
                <a:path w="165" h="126">
                  <a:moveTo>
                    <a:pt x="35" y="85"/>
                  </a:moveTo>
                  <a:cubicBezTo>
                    <a:pt x="14" y="58"/>
                    <a:pt x="0" y="20"/>
                    <a:pt x="37" y="26"/>
                  </a:cubicBezTo>
                  <a:cubicBezTo>
                    <a:pt x="74" y="32"/>
                    <a:pt x="56" y="0"/>
                    <a:pt x="88" y="0"/>
                  </a:cubicBezTo>
                  <a:cubicBezTo>
                    <a:pt x="119" y="0"/>
                    <a:pt x="105" y="34"/>
                    <a:pt x="133" y="25"/>
                  </a:cubicBezTo>
                  <a:cubicBezTo>
                    <a:pt x="162" y="16"/>
                    <a:pt x="165" y="46"/>
                    <a:pt x="133" y="86"/>
                  </a:cubicBezTo>
                  <a:cubicBezTo>
                    <a:pt x="101" y="126"/>
                    <a:pt x="76" y="122"/>
                    <a:pt x="35" y="85"/>
                  </a:cubicBezTo>
                  <a:close/>
                </a:path>
              </a:pathLst>
            </a:custGeom>
            <a:solidFill>
              <a:srgbClr val="FFC74F"/>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8" name="Freeform 195"/>
            <p:cNvSpPr>
              <a:spLocks/>
            </p:cNvSpPr>
            <p:nvPr/>
          </p:nvSpPr>
          <p:spPr bwMode="auto">
            <a:xfrm>
              <a:off x="1087160" y="5568156"/>
              <a:ext cx="566824" cy="364047"/>
            </a:xfrm>
            <a:custGeom>
              <a:avLst/>
              <a:gdLst>
                <a:gd name="T0" fmla="*/ 2147483647 w 300"/>
                <a:gd name="T1" fmla="*/ 2147483647 h 193"/>
                <a:gd name="T2" fmla="*/ 2147483647 w 300"/>
                <a:gd name="T3" fmla="*/ 2147483647 h 193"/>
                <a:gd name="T4" fmla="*/ 2147483647 w 300"/>
                <a:gd name="T5" fmla="*/ 2147483647 h 193"/>
                <a:gd name="T6" fmla="*/ 2147483647 w 300"/>
                <a:gd name="T7" fmla="*/ 2147483647 h 193"/>
                <a:gd name="T8" fmla="*/ 2147483647 w 300"/>
                <a:gd name="T9" fmla="*/ 2147483647 h 193"/>
                <a:gd name="T10" fmla="*/ 2147483647 w 300"/>
                <a:gd name="T11" fmla="*/ 2147483647 h 193"/>
                <a:gd name="T12" fmla="*/ 2147483647 w 300"/>
                <a:gd name="T13" fmla="*/ 2147483647 h 193"/>
                <a:gd name="T14" fmla="*/ 2147483647 w 300"/>
                <a:gd name="T15" fmla="*/ 2147483647 h 193"/>
                <a:gd name="T16" fmla="*/ 2147483647 w 300"/>
                <a:gd name="T17" fmla="*/ 2147483647 h 193"/>
                <a:gd name="T18" fmla="*/ 2147483647 w 300"/>
                <a:gd name="T19" fmla="*/ 2147483647 h 193"/>
                <a:gd name="T20" fmla="*/ 2147483647 w 300"/>
                <a:gd name="T21" fmla="*/ 2147483647 h 193"/>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300"/>
                <a:gd name="T34" fmla="*/ 0 h 193"/>
                <a:gd name="T35" fmla="*/ 300 w 300"/>
                <a:gd name="T36" fmla="*/ 193 h 193"/>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300" h="193">
                  <a:moveTo>
                    <a:pt x="28" y="55"/>
                  </a:moveTo>
                  <a:cubicBezTo>
                    <a:pt x="27" y="53"/>
                    <a:pt x="27" y="53"/>
                    <a:pt x="27" y="53"/>
                  </a:cubicBezTo>
                  <a:cubicBezTo>
                    <a:pt x="6" y="66"/>
                    <a:pt x="8" y="98"/>
                    <a:pt x="31" y="101"/>
                  </a:cubicBezTo>
                  <a:cubicBezTo>
                    <a:pt x="8" y="111"/>
                    <a:pt x="7" y="142"/>
                    <a:pt x="27" y="149"/>
                  </a:cubicBezTo>
                  <a:cubicBezTo>
                    <a:pt x="6" y="162"/>
                    <a:pt x="10" y="193"/>
                    <a:pt x="34" y="193"/>
                  </a:cubicBezTo>
                  <a:cubicBezTo>
                    <a:pt x="147" y="193"/>
                    <a:pt x="147" y="193"/>
                    <a:pt x="147" y="193"/>
                  </a:cubicBezTo>
                  <a:cubicBezTo>
                    <a:pt x="178" y="193"/>
                    <a:pt x="223" y="176"/>
                    <a:pt x="242" y="163"/>
                  </a:cubicBezTo>
                  <a:cubicBezTo>
                    <a:pt x="300" y="123"/>
                    <a:pt x="289" y="50"/>
                    <a:pt x="265" y="32"/>
                  </a:cubicBezTo>
                  <a:cubicBezTo>
                    <a:pt x="247" y="18"/>
                    <a:pt x="236" y="5"/>
                    <a:pt x="219" y="5"/>
                  </a:cubicBezTo>
                  <a:cubicBezTo>
                    <a:pt x="34" y="3"/>
                    <a:pt x="34" y="3"/>
                    <a:pt x="34" y="3"/>
                  </a:cubicBezTo>
                  <a:cubicBezTo>
                    <a:pt x="0" y="0"/>
                    <a:pt x="1" y="52"/>
                    <a:pt x="28" y="55"/>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59" name="Freeform 196"/>
            <p:cNvSpPr>
              <a:spLocks noEditPoints="1"/>
            </p:cNvSpPr>
            <p:nvPr/>
          </p:nvSpPr>
          <p:spPr bwMode="auto">
            <a:xfrm>
              <a:off x="1128674" y="5669546"/>
              <a:ext cx="113365" cy="183620"/>
            </a:xfrm>
            <a:custGeom>
              <a:avLst/>
              <a:gdLst>
                <a:gd name="T0" fmla="*/ 2147483647 w 60"/>
                <a:gd name="T1" fmla="*/ 2147483647 h 97"/>
                <a:gd name="T2" fmla="*/ 2147483647 w 60"/>
                <a:gd name="T3" fmla="*/ 2147483647 h 97"/>
                <a:gd name="T4" fmla="*/ 2147483647 w 60"/>
                <a:gd name="T5" fmla="*/ 2147483647 h 97"/>
                <a:gd name="T6" fmla="*/ 0 w 60"/>
                <a:gd name="T7" fmla="*/ 2147483647 h 97"/>
                <a:gd name="T8" fmla="*/ 2147483647 w 60"/>
                <a:gd name="T9" fmla="*/ 2147483647 h 97"/>
                <a:gd name="T10" fmla="*/ 2147483647 w 60"/>
                <a:gd name="T11" fmla="*/ 0 h 97"/>
                <a:gd name="T12" fmla="*/ 0 w 60"/>
                <a:gd name="T13" fmla="*/ 2147483647 h 97"/>
                <a:gd name="T14" fmla="*/ 2147483647 w 60"/>
                <a:gd name="T15" fmla="*/ 2147483647 h 97"/>
                <a:gd name="T16" fmla="*/ 2147483647 w 60"/>
                <a:gd name="T17" fmla="*/ 0 h 97"/>
                <a:gd name="T18" fmla="*/ 2147483647 w 60"/>
                <a:gd name="T19" fmla="*/ 0 h 97"/>
                <a:gd name="T20" fmla="*/ 0 w 60"/>
                <a:gd name="T21" fmla="*/ 2147483647 h 97"/>
                <a:gd name="T22" fmla="*/ 2147483647 w 60"/>
                <a:gd name="T23" fmla="*/ 2147483647 h 97"/>
                <a:gd name="T24" fmla="*/ 2147483647 w 60"/>
                <a:gd name="T25" fmla="*/ 2147483647 h 97"/>
                <a:gd name="T26" fmla="*/ 2147483647 w 60"/>
                <a:gd name="T27" fmla="*/ 2147483647 h 97"/>
                <a:gd name="T28" fmla="*/ 0 w 60"/>
                <a:gd name="T29" fmla="*/ 2147483647 h 97"/>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60"/>
                <a:gd name="T46" fmla="*/ 0 h 97"/>
                <a:gd name="T47" fmla="*/ 60 w 60"/>
                <a:gd name="T48" fmla="*/ 97 h 97"/>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60" h="97">
                  <a:moveTo>
                    <a:pt x="44" y="97"/>
                  </a:moveTo>
                  <a:cubicBezTo>
                    <a:pt x="44" y="97"/>
                    <a:pt x="21" y="97"/>
                    <a:pt x="1" y="97"/>
                  </a:cubicBezTo>
                  <a:cubicBezTo>
                    <a:pt x="2" y="96"/>
                    <a:pt x="4" y="96"/>
                    <a:pt x="5" y="95"/>
                  </a:cubicBezTo>
                  <a:cubicBezTo>
                    <a:pt x="3" y="94"/>
                    <a:pt x="1" y="94"/>
                    <a:pt x="0" y="93"/>
                  </a:cubicBezTo>
                  <a:cubicBezTo>
                    <a:pt x="20" y="94"/>
                    <a:pt x="44" y="97"/>
                    <a:pt x="44" y="97"/>
                  </a:cubicBezTo>
                  <a:close/>
                  <a:moveTo>
                    <a:pt x="5" y="0"/>
                  </a:moveTo>
                  <a:cubicBezTo>
                    <a:pt x="3" y="1"/>
                    <a:pt x="1" y="2"/>
                    <a:pt x="0" y="4"/>
                  </a:cubicBezTo>
                  <a:cubicBezTo>
                    <a:pt x="22" y="3"/>
                    <a:pt x="60" y="2"/>
                    <a:pt x="60" y="2"/>
                  </a:cubicBezTo>
                  <a:cubicBezTo>
                    <a:pt x="60" y="2"/>
                    <a:pt x="22" y="0"/>
                    <a:pt x="5" y="0"/>
                  </a:cubicBezTo>
                  <a:cubicBezTo>
                    <a:pt x="6" y="0"/>
                    <a:pt x="5" y="0"/>
                    <a:pt x="5" y="0"/>
                  </a:cubicBezTo>
                  <a:close/>
                  <a:moveTo>
                    <a:pt x="0" y="44"/>
                  </a:moveTo>
                  <a:cubicBezTo>
                    <a:pt x="3" y="46"/>
                    <a:pt x="6" y="47"/>
                    <a:pt x="9" y="47"/>
                  </a:cubicBezTo>
                  <a:cubicBezTo>
                    <a:pt x="8" y="48"/>
                    <a:pt x="6" y="48"/>
                    <a:pt x="5" y="49"/>
                  </a:cubicBezTo>
                  <a:cubicBezTo>
                    <a:pt x="27" y="49"/>
                    <a:pt x="54" y="49"/>
                    <a:pt x="54" y="49"/>
                  </a:cubicBezTo>
                  <a:cubicBezTo>
                    <a:pt x="54" y="49"/>
                    <a:pt x="21" y="46"/>
                    <a:pt x="0" y="44"/>
                  </a:cubicBezTo>
                  <a:close/>
                </a:path>
              </a:pathLst>
            </a:custGeom>
            <a:solidFill>
              <a:srgbClr val="FAE1C8"/>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0" name="Freeform 197"/>
            <p:cNvSpPr>
              <a:spLocks/>
            </p:cNvSpPr>
            <p:nvPr/>
          </p:nvSpPr>
          <p:spPr bwMode="auto">
            <a:xfrm>
              <a:off x="1600494" y="5571347"/>
              <a:ext cx="255469" cy="330516"/>
            </a:xfrm>
            <a:custGeom>
              <a:avLst/>
              <a:gdLst>
                <a:gd name="T0" fmla="*/ 2147483647 w 135"/>
                <a:gd name="T1" fmla="*/ 0 h 175"/>
                <a:gd name="T2" fmla="*/ 0 w 135"/>
                <a:gd name="T3" fmla="*/ 0 h 175"/>
                <a:gd name="T4" fmla="*/ 0 w 135"/>
                <a:gd name="T5" fmla="*/ 2147483647 h 175"/>
                <a:gd name="T6" fmla="*/ 2147483647 w 135"/>
                <a:gd name="T7" fmla="*/ 2147483647 h 175"/>
                <a:gd name="T8" fmla="*/ 2147483647 w 135"/>
                <a:gd name="T9" fmla="*/ 0 h 175"/>
                <a:gd name="T10" fmla="*/ 0 60000 65536"/>
                <a:gd name="T11" fmla="*/ 0 60000 65536"/>
                <a:gd name="T12" fmla="*/ 0 60000 65536"/>
                <a:gd name="T13" fmla="*/ 0 60000 65536"/>
                <a:gd name="T14" fmla="*/ 0 60000 65536"/>
                <a:gd name="T15" fmla="*/ 0 w 135"/>
                <a:gd name="T16" fmla="*/ 0 h 175"/>
                <a:gd name="T17" fmla="*/ 135 w 135"/>
                <a:gd name="T18" fmla="*/ 175 h 175"/>
              </a:gdLst>
              <a:ahLst/>
              <a:cxnLst>
                <a:cxn ang="T10">
                  <a:pos x="T0" y="T1"/>
                </a:cxn>
                <a:cxn ang="T11">
                  <a:pos x="T2" y="T3"/>
                </a:cxn>
                <a:cxn ang="T12">
                  <a:pos x="T4" y="T5"/>
                </a:cxn>
                <a:cxn ang="T13">
                  <a:pos x="T6" y="T7"/>
                </a:cxn>
                <a:cxn ang="T14">
                  <a:pos x="T8" y="T9"/>
                </a:cxn>
              </a:cxnLst>
              <a:rect l="T15" t="T16" r="T17" b="T18"/>
              <a:pathLst>
                <a:path w="135" h="175">
                  <a:moveTo>
                    <a:pt x="77" y="0"/>
                  </a:moveTo>
                  <a:cubicBezTo>
                    <a:pt x="0" y="0"/>
                    <a:pt x="0" y="0"/>
                    <a:pt x="0" y="0"/>
                  </a:cubicBezTo>
                  <a:cubicBezTo>
                    <a:pt x="0" y="175"/>
                    <a:pt x="0" y="175"/>
                    <a:pt x="0" y="175"/>
                  </a:cubicBezTo>
                  <a:cubicBezTo>
                    <a:pt x="135" y="175"/>
                    <a:pt x="135" y="175"/>
                    <a:pt x="135" y="175"/>
                  </a:cubicBezTo>
                  <a:cubicBezTo>
                    <a:pt x="135" y="109"/>
                    <a:pt x="113" y="49"/>
                    <a:pt x="77" y="0"/>
                  </a:cubicBezTo>
                  <a:close/>
                </a:path>
              </a:pathLst>
            </a:custGeom>
            <a:solidFill>
              <a:srgbClr val="53BAE9"/>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1" name="Freeform 198"/>
            <p:cNvSpPr>
              <a:spLocks noEditPoints="1"/>
            </p:cNvSpPr>
            <p:nvPr/>
          </p:nvSpPr>
          <p:spPr bwMode="auto">
            <a:xfrm>
              <a:off x="1215694" y="5986493"/>
              <a:ext cx="181224" cy="334508"/>
            </a:xfrm>
            <a:custGeom>
              <a:avLst/>
              <a:gdLst>
                <a:gd name="T0" fmla="*/ 2147483647 w 96"/>
                <a:gd name="T1" fmla="*/ 2147483647 h 177"/>
                <a:gd name="T2" fmla="*/ 2147483647 w 96"/>
                <a:gd name="T3" fmla="*/ 2147483647 h 177"/>
                <a:gd name="T4" fmla="*/ 2147483647 w 96"/>
                <a:gd name="T5" fmla="*/ 2147483647 h 177"/>
                <a:gd name="T6" fmla="*/ 2147483647 w 96"/>
                <a:gd name="T7" fmla="*/ 2147483647 h 177"/>
                <a:gd name="T8" fmla="*/ 2147483647 w 96"/>
                <a:gd name="T9" fmla="*/ 2147483647 h 177"/>
                <a:gd name="T10" fmla="*/ 2147483647 w 96"/>
                <a:gd name="T11" fmla="*/ 2147483647 h 177"/>
                <a:gd name="T12" fmla="*/ 2147483647 w 96"/>
                <a:gd name="T13" fmla="*/ 2147483647 h 177"/>
                <a:gd name="T14" fmla="*/ 2147483647 w 96"/>
                <a:gd name="T15" fmla="*/ 2147483647 h 177"/>
                <a:gd name="T16" fmla="*/ 2147483647 w 96"/>
                <a:gd name="T17" fmla="*/ 2147483647 h 177"/>
                <a:gd name="T18" fmla="*/ 2147483647 w 96"/>
                <a:gd name="T19" fmla="*/ 2147483647 h 177"/>
                <a:gd name="T20" fmla="*/ 2147483647 w 96"/>
                <a:gd name="T21" fmla="*/ 2147483647 h 177"/>
                <a:gd name="T22" fmla="*/ 2147483647 w 96"/>
                <a:gd name="T23" fmla="*/ 2147483647 h 177"/>
                <a:gd name="T24" fmla="*/ 2147483647 w 96"/>
                <a:gd name="T25" fmla="*/ 2147483647 h 177"/>
                <a:gd name="T26" fmla="*/ 2147483647 w 96"/>
                <a:gd name="T27" fmla="*/ 0 h 177"/>
                <a:gd name="T28" fmla="*/ 2147483647 w 96"/>
                <a:gd name="T29" fmla="*/ 2147483647 h 177"/>
                <a:gd name="T30" fmla="*/ 2147483647 w 96"/>
                <a:gd name="T31" fmla="*/ 2147483647 h 177"/>
                <a:gd name="T32" fmla="*/ 2147483647 w 96"/>
                <a:gd name="T33" fmla="*/ 2147483647 h 177"/>
                <a:gd name="T34" fmla="*/ 2147483647 w 96"/>
                <a:gd name="T35" fmla="*/ 2147483647 h 177"/>
                <a:gd name="T36" fmla="*/ 2147483647 w 96"/>
                <a:gd name="T37" fmla="*/ 2147483647 h 177"/>
                <a:gd name="T38" fmla="*/ 2147483647 w 96"/>
                <a:gd name="T39" fmla="*/ 2147483647 h 177"/>
                <a:gd name="T40" fmla="*/ 2147483647 w 96"/>
                <a:gd name="T41" fmla="*/ 2147483647 h 177"/>
                <a:gd name="T42" fmla="*/ 2147483647 w 96"/>
                <a:gd name="T43" fmla="*/ 2147483647 h 177"/>
                <a:gd name="T44" fmla="*/ 2147483647 w 96"/>
                <a:gd name="T45" fmla="*/ 2147483647 h 177"/>
                <a:gd name="T46" fmla="*/ 2147483647 w 96"/>
                <a:gd name="T47" fmla="*/ 2147483647 h 177"/>
                <a:gd name="T48" fmla="*/ 2147483647 w 96"/>
                <a:gd name="T49" fmla="*/ 2147483647 h 177"/>
                <a:gd name="T50" fmla="*/ 2147483647 w 96"/>
                <a:gd name="T51" fmla="*/ 2147483647 h 177"/>
                <a:gd name="T52" fmla="*/ 2147483647 w 96"/>
                <a:gd name="T53" fmla="*/ 2147483647 h 177"/>
                <a:gd name="T54" fmla="*/ 2147483647 w 96"/>
                <a:gd name="T55" fmla="*/ 2147483647 h 177"/>
                <a:gd name="T56" fmla="*/ 2147483647 w 96"/>
                <a:gd name="T57" fmla="*/ 2147483647 h 177"/>
                <a:gd name="T58" fmla="*/ 0 w 96"/>
                <a:gd name="T59" fmla="*/ 2147483647 h 177"/>
                <a:gd name="T60" fmla="*/ 2147483647 w 96"/>
                <a:gd name="T61" fmla="*/ 2147483647 h 177"/>
                <a:gd name="T62" fmla="*/ 2147483647 w 96"/>
                <a:gd name="T63" fmla="*/ 2147483647 h 177"/>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96"/>
                <a:gd name="T97" fmla="*/ 0 h 177"/>
                <a:gd name="T98" fmla="*/ 96 w 96"/>
                <a:gd name="T99" fmla="*/ 177 h 177"/>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96" h="177">
                  <a:moveTo>
                    <a:pt x="64" y="12"/>
                  </a:moveTo>
                  <a:cubicBezTo>
                    <a:pt x="70" y="14"/>
                    <a:pt x="76" y="17"/>
                    <a:pt x="80" y="21"/>
                  </a:cubicBezTo>
                  <a:cubicBezTo>
                    <a:pt x="87" y="27"/>
                    <a:pt x="91" y="35"/>
                    <a:pt x="92" y="45"/>
                  </a:cubicBezTo>
                  <a:cubicBezTo>
                    <a:pt x="67" y="48"/>
                    <a:pt x="67" y="48"/>
                    <a:pt x="67" y="48"/>
                  </a:cubicBezTo>
                  <a:cubicBezTo>
                    <a:pt x="67" y="44"/>
                    <a:pt x="65" y="41"/>
                    <a:pt x="64" y="39"/>
                  </a:cubicBezTo>
                  <a:cubicBezTo>
                    <a:pt x="64" y="12"/>
                    <a:pt x="64" y="12"/>
                    <a:pt x="64" y="12"/>
                  </a:cubicBezTo>
                  <a:close/>
                  <a:moveTo>
                    <a:pt x="64" y="73"/>
                  </a:moveTo>
                  <a:cubicBezTo>
                    <a:pt x="75" y="77"/>
                    <a:pt x="83" y="82"/>
                    <a:pt x="88" y="87"/>
                  </a:cubicBezTo>
                  <a:cubicBezTo>
                    <a:pt x="93" y="94"/>
                    <a:pt x="96" y="103"/>
                    <a:pt x="96" y="114"/>
                  </a:cubicBezTo>
                  <a:cubicBezTo>
                    <a:pt x="96" y="126"/>
                    <a:pt x="93" y="136"/>
                    <a:pt x="85" y="144"/>
                  </a:cubicBezTo>
                  <a:cubicBezTo>
                    <a:pt x="80" y="150"/>
                    <a:pt x="73" y="154"/>
                    <a:pt x="64" y="157"/>
                  </a:cubicBezTo>
                  <a:cubicBezTo>
                    <a:pt x="64" y="133"/>
                    <a:pt x="64" y="133"/>
                    <a:pt x="64" y="133"/>
                  </a:cubicBezTo>
                  <a:cubicBezTo>
                    <a:pt x="65" y="133"/>
                    <a:pt x="66" y="131"/>
                    <a:pt x="67" y="130"/>
                  </a:cubicBezTo>
                  <a:cubicBezTo>
                    <a:pt x="71" y="126"/>
                    <a:pt x="72" y="122"/>
                    <a:pt x="72" y="117"/>
                  </a:cubicBezTo>
                  <a:cubicBezTo>
                    <a:pt x="72" y="113"/>
                    <a:pt x="71" y="109"/>
                    <a:pt x="68" y="106"/>
                  </a:cubicBezTo>
                  <a:cubicBezTo>
                    <a:pt x="67" y="104"/>
                    <a:pt x="66" y="103"/>
                    <a:pt x="64" y="102"/>
                  </a:cubicBezTo>
                  <a:lnTo>
                    <a:pt x="64" y="73"/>
                  </a:lnTo>
                  <a:close/>
                  <a:moveTo>
                    <a:pt x="41" y="136"/>
                  </a:moveTo>
                  <a:cubicBezTo>
                    <a:pt x="41" y="94"/>
                    <a:pt x="41" y="94"/>
                    <a:pt x="41" y="94"/>
                  </a:cubicBezTo>
                  <a:cubicBezTo>
                    <a:pt x="39" y="94"/>
                    <a:pt x="37" y="93"/>
                    <a:pt x="35" y="92"/>
                  </a:cubicBezTo>
                  <a:cubicBezTo>
                    <a:pt x="35" y="62"/>
                    <a:pt x="35" y="62"/>
                    <a:pt x="35" y="62"/>
                  </a:cubicBezTo>
                  <a:cubicBezTo>
                    <a:pt x="36" y="64"/>
                    <a:pt x="39" y="65"/>
                    <a:pt x="41" y="66"/>
                  </a:cubicBezTo>
                  <a:cubicBezTo>
                    <a:pt x="41" y="32"/>
                    <a:pt x="41" y="32"/>
                    <a:pt x="41" y="32"/>
                  </a:cubicBezTo>
                  <a:cubicBezTo>
                    <a:pt x="39" y="33"/>
                    <a:pt x="36" y="34"/>
                    <a:pt x="35" y="35"/>
                  </a:cubicBezTo>
                  <a:cubicBezTo>
                    <a:pt x="35" y="11"/>
                    <a:pt x="35" y="11"/>
                    <a:pt x="35" y="11"/>
                  </a:cubicBezTo>
                  <a:cubicBezTo>
                    <a:pt x="37" y="11"/>
                    <a:pt x="39" y="10"/>
                    <a:pt x="41" y="10"/>
                  </a:cubicBezTo>
                  <a:cubicBezTo>
                    <a:pt x="41" y="0"/>
                    <a:pt x="41" y="0"/>
                    <a:pt x="41" y="0"/>
                  </a:cubicBezTo>
                  <a:cubicBezTo>
                    <a:pt x="55" y="0"/>
                    <a:pt x="55" y="0"/>
                    <a:pt x="55" y="0"/>
                  </a:cubicBezTo>
                  <a:cubicBezTo>
                    <a:pt x="55" y="10"/>
                    <a:pt x="55" y="10"/>
                    <a:pt x="55" y="10"/>
                  </a:cubicBezTo>
                  <a:cubicBezTo>
                    <a:pt x="58" y="11"/>
                    <a:pt x="61" y="11"/>
                    <a:pt x="64" y="12"/>
                  </a:cubicBezTo>
                  <a:cubicBezTo>
                    <a:pt x="64" y="39"/>
                    <a:pt x="64" y="39"/>
                    <a:pt x="64" y="39"/>
                  </a:cubicBezTo>
                  <a:cubicBezTo>
                    <a:pt x="62" y="36"/>
                    <a:pt x="59" y="34"/>
                    <a:pt x="55" y="32"/>
                  </a:cubicBezTo>
                  <a:cubicBezTo>
                    <a:pt x="55" y="71"/>
                    <a:pt x="55" y="71"/>
                    <a:pt x="55" y="71"/>
                  </a:cubicBezTo>
                  <a:cubicBezTo>
                    <a:pt x="58" y="72"/>
                    <a:pt x="61" y="72"/>
                    <a:pt x="64" y="73"/>
                  </a:cubicBezTo>
                  <a:cubicBezTo>
                    <a:pt x="64" y="102"/>
                    <a:pt x="64" y="102"/>
                    <a:pt x="64" y="102"/>
                  </a:cubicBezTo>
                  <a:cubicBezTo>
                    <a:pt x="61" y="101"/>
                    <a:pt x="59" y="99"/>
                    <a:pt x="55" y="98"/>
                  </a:cubicBezTo>
                  <a:cubicBezTo>
                    <a:pt x="55" y="137"/>
                    <a:pt x="55" y="137"/>
                    <a:pt x="55" y="137"/>
                  </a:cubicBezTo>
                  <a:cubicBezTo>
                    <a:pt x="59" y="136"/>
                    <a:pt x="61" y="135"/>
                    <a:pt x="64" y="133"/>
                  </a:cubicBezTo>
                  <a:cubicBezTo>
                    <a:pt x="64" y="157"/>
                    <a:pt x="64" y="157"/>
                    <a:pt x="64" y="157"/>
                  </a:cubicBezTo>
                  <a:cubicBezTo>
                    <a:pt x="61" y="158"/>
                    <a:pt x="58" y="158"/>
                    <a:pt x="55" y="159"/>
                  </a:cubicBezTo>
                  <a:cubicBezTo>
                    <a:pt x="55" y="177"/>
                    <a:pt x="55" y="177"/>
                    <a:pt x="55" y="177"/>
                  </a:cubicBezTo>
                  <a:cubicBezTo>
                    <a:pt x="41" y="177"/>
                    <a:pt x="41" y="177"/>
                    <a:pt x="41" y="177"/>
                  </a:cubicBezTo>
                  <a:cubicBezTo>
                    <a:pt x="41" y="159"/>
                    <a:pt x="41" y="159"/>
                    <a:pt x="41" y="159"/>
                  </a:cubicBezTo>
                  <a:cubicBezTo>
                    <a:pt x="39" y="159"/>
                    <a:pt x="37" y="159"/>
                    <a:pt x="35" y="158"/>
                  </a:cubicBezTo>
                  <a:cubicBezTo>
                    <a:pt x="35" y="131"/>
                    <a:pt x="35" y="131"/>
                    <a:pt x="35" y="131"/>
                  </a:cubicBezTo>
                  <a:cubicBezTo>
                    <a:pt x="37" y="133"/>
                    <a:pt x="39" y="134"/>
                    <a:pt x="41" y="136"/>
                  </a:cubicBezTo>
                  <a:close/>
                  <a:moveTo>
                    <a:pt x="35" y="92"/>
                  </a:moveTo>
                  <a:cubicBezTo>
                    <a:pt x="25" y="88"/>
                    <a:pt x="18" y="84"/>
                    <a:pt x="13" y="77"/>
                  </a:cubicBezTo>
                  <a:cubicBezTo>
                    <a:pt x="7" y="70"/>
                    <a:pt x="4" y="61"/>
                    <a:pt x="4" y="50"/>
                  </a:cubicBezTo>
                  <a:cubicBezTo>
                    <a:pt x="4" y="39"/>
                    <a:pt x="7" y="30"/>
                    <a:pt x="14" y="23"/>
                  </a:cubicBezTo>
                  <a:cubicBezTo>
                    <a:pt x="19" y="17"/>
                    <a:pt x="26" y="13"/>
                    <a:pt x="35" y="11"/>
                  </a:cubicBezTo>
                  <a:cubicBezTo>
                    <a:pt x="35" y="35"/>
                    <a:pt x="35" y="35"/>
                    <a:pt x="35" y="35"/>
                  </a:cubicBezTo>
                  <a:cubicBezTo>
                    <a:pt x="34" y="36"/>
                    <a:pt x="33" y="37"/>
                    <a:pt x="32" y="38"/>
                  </a:cubicBezTo>
                  <a:cubicBezTo>
                    <a:pt x="29" y="42"/>
                    <a:pt x="28" y="45"/>
                    <a:pt x="28" y="49"/>
                  </a:cubicBezTo>
                  <a:cubicBezTo>
                    <a:pt x="28" y="52"/>
                    <a:pt x="29" y="56"/>
                    <a:pt x="31" y="59"/>
                  </a:cubicBezTo>
                  <a:cubicBezTo>
                    <a:pt x="32" y="60"/>
                    <a:pt x="33" y="61"/>
                    <a:pt x="35" y="62"/>
                  </a:cubicBezTo>
                  <a:cubicBezTo>
                    <a:pt x="35" y="92"/>
                    <a:pt x="35" y="92"/>
                    <a:pt x="35" y="92"/>
                  </a:cubicBezTo>
                  <a:close/>
                  <a:moveTo>
                    <a:pt x="35" y="158"/>
                  </a:moveTo>
                  <a:cubicBezTo>
                    <a:pt x="26" y="156"/>
                    <a:pt x="19" y="152"/>
                    <a:pt x="13" y="147"/>
                  </a:cubicBezTo>
                  <a:cubicBezTo>
                    <a:pt x="6" y="139"/>
                    <a:pt x="2" y="129"/>
                    <a:pt x="0" y="116"/>
                  </a:cubicBezTo>
                  <a:cubicBezTo>
                    <a:pt x="25" y="114"/>
                    <a:pt x="25" y="114"/>
                    <a:pt x="25" y="114"/>
                  </a:cubicBezTo>
                  <a:cubicBezTo>
                    <a:pt x="26" y="119"/>
                    <a:pt x="28" y="123"/>
                    <a:pt x="31" y="127"/>
                  </a:cubicBezTo>
                  <a:cubicBezTo>
                    <a:pt x="32" y="129"/>
                    <a:pt x="34" y="130"/>
                    <a:pt x="35" y="131"/>
                  </a:cubicBezTo>
                  <a:lnTo>
                    <a:pt x="35" y="158"/>
                  </a:lnTo>
                  <a:close/>
                </a:path>
              </a:pathLst>
            </a:custGeom>
            <a:solidFill>
              <a:srgbClr val="6A9DC9"/>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grpSp>
        <p:nvGrpSpPr>
          <p:cNvPr id="62" name="组合 1100"/>
          <p:cNvGrpSpPr>
            <a:grpSpLocks/>
          </p:cNvGrpSpPr>
          <p:nvPr/>
        </p:nvGrpSpPr>
        <p:grpSpPr bwMode="auto">
          <a:xfrm>
            <a:off x="896555" y="2879095"/>
            <a:ext cx="1349896" cy="1287364"/>
            <a:chOff x="4636599" y="5348613"/>
            <a:chExt cx="1108102" cy="1108107"/>
          </a:xfrm>
          <a:effectLst>
            <a:outerShdw blurRad="50800" dist="38100" dir="5400000" algn="t" rotWithShape="0">
              <a:prstClr val="black">
                <a:alpha val="40000"/>
              </a:prstClr>
            </a:outerShdw>
          </a:effectLst>
        </p:grpSpPr>
        <p:sp>
          <p:nvSpPr>
            <p:cNvPr id="63" name="Oval 21"/>
            <p:cNvSpPr>
              <a:spLocks noChangeArrowheads="1"/>
            </p:cNvSpPr>
            <p:nvPr/>
          </p:nvSpPr>
          <p:spPr bwMode="auto">
            <a:xfrm>
              <a:off x="4636599" y="5348613"/>
              <a:ext cx="1108102" cy="1108107"/>
            </a:xfrm>
            <a:prstGeom prst="ellipse">
              <a:avLst/>
            </a:prstGeom>
            <a:solidFill>
              <a:srgbClr val="CCECFF"/>
            </a:solidFill>
            <a:ln>
              <a:noFill/>
            </a:ln>
            <a:extLst>
              <a:ext uri="{91240B29-F687-4F45-9708-019B960494DF}">
                <a14:hiddenLine xmlns:a14="http://schemas.microsoft.com/office/drawing/2010/main" w="9525">
                  <a:solidFill>
                    <a:srgbClr val="000000"/>
                  </a:solidFill>
                  <a:round/>
                  <a:headEnd/>
                  <a:tailEnd/>
                </a14:hiddenLine>
              </a:ext>
            </a:extLst>
          </p:spPr>
          <p:txBody>
            <a:bodyPr/>
            <a:lstStyle>
              <a:lvl1pPr eaLnBrk="0" hangingPunct="0">
                <a:lnSpc>
                  <a:spcPct val="90000"/>
                </a:lnSpc>
                <a:spcBef>
                  <a:spcPts val="1000"/>
                </a:spcBef>
                <a:buFont typeface="Arial" pitchFamily="34" charset="0"/>
                <a:buChar char="•"/>
                <a:defRPr sz="2800">
                  <a:solidFill>
                    <a:schemeClr val="accent1"/>
                  </a:solidFill>
                  <a:latin typeface="Arial" pitchFamily="34" charset="0"/>
                  <a:ea typeface="黑体" pitchFamily="49" charset="-122"/>
                </a:defRPr>
              </a:lvl1pPr>
              <a:lvl2pPr marL="742950" indent="-285750" eaLnBrk="0" hangingPunct="0">
                <a:lnSpc>
                  <a:spcPct val="90000"/>
                </a:lnSpc>
                <a:spcBef>
                  <a:spcPts val="500"/>
                </a:spcBef>
                <a:buFont typeface="Arial" pitchFamily="34" charset="0"/>
                <a:buChar char="•"/>
                <a:defRPr sz="2400">
                  <a:solidFill>
                    <a:schemeClr val="accent1"/>
                  </a:solidFill>
                  <a:latin typeface="Arial" pitchFamily="34" charset="0"/>
                  <a:ea typeface="黑体" pitchFamily="49" charset="-122"/>
                </a:defRPr>
              </a:lvl2pPr>
              <a:lvl3pPr marL="11430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3pPr>
              <a:lvl4pPr marL="16002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4pPr>
              <a:lvl5pPr marL="2057400" indent="-228600" eaLnBrk="0" hangingPunct="0">
                <a:lnSpc>
                  <a:spcPct val="90000"/>
                </a:lnSpc>
                <a:spcBef>
                  <a:spcPts val="500"/>
                </a:spcBef>
                <a:buFont typeface="Arial" pitchFamily="34" charset="0"/>
                <a:buChar char="•"/>
                <a:defRPr sz="2000">
                  <a:solidFill>
                    <a:schemeClr val="accent1"/>
                  </a:solidFill>
                  <a:latin typeface="Arial" pitchFamily="34" charset="0"/>
                  <a:ea typeface="黑体" pitchFamily="49" charset="-122"/>
                </a:defRPr>
              </a:lvl5pPr>
              <a:lvl6pPr marL="25146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6pPr>
              <a:lvl7pPr marL="29718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7pPr>
              <a:lvl8pPr marL="34290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8pPr>
              <a:lvl9pPr marL="3886200" indent="-228600" eaLnBrk="0" fontAlgn="base" hangingPunct="0">
                <a:lnSpc>
                  <a:spcPct val="90000"/>
                </a:lnSpc>
                <a:spcBef>
                  <a:spcPts val="500"/>
                </a:spcBef>
                <a:spcAft>
                  <a:spcPct val="0"/>
                </a:spcAft>
                <a:buFont typeface="Arial" pitchFamily="34" charset="0"/>
                <a:buChar char="•"/>
                <a:defRPr sz="2000">
                  <a:solidFill>
                    <a:schemeClr val="accent1"/>
                  </a:solidFill>
                  <a:latin typeface="Arial" pitchFamily="34" charset="0"/>
                  <a:ea typeface="黑体" pitchFamily="49" charset="-122"/>
                </a:defRPr>
              </a:lvl9pPr>
            </a:lstStyle>
            <a:p>
              <a:pPr eaLnBrk="1" hangingPunct="1">
                <a:lnSpc>
                  <a:spcPct val="100000"/>
                </a:lnSpc>
                <a:spcBef>
                  <a:spcPct val="0"/>
                </a:spcBef>
                <a:buFontTx/>
                <a:buNone/>
              </a:pPr>
              <a:endParaRPr lang="zh-CN" altLang="en-US" sz="1800">
                <a:solidFill>
                  <a:srgbClr val="000000"/>
                </a:solidFill>
                <a:latin typeface="Calibri" pitchFamily="34" charset="0"/>
                <a:ea typeface="宋体" pitchFamily="2" charset="-122"/>
              </a:endParaRPr>
            </a:p>
          </p:txBody>
        </p:sp>
        <p:sp>
          <p:nvSpPr>
            <p:cNvPr id="64" name="Freeform 22"/>
            <p:cNvSpPr>
              <a:spLocks/>
            </p:cNvSpPr>
            <p:nvPr/>
          </p:nvSpPr>
          <p:spPr bwMode="auto">
            <a:xfrm>
              <a:off x="5102832" y="5707071"/>
              <a:ext cx="459048" cy="291397"/>
            </a:xfrm>
            <a:custGeom>
              <a:avLst/>
              <a:gdLst>
                <a:gd name="T0" fmla="*/ 2147483647 w 575"/>
                <a:gd name="T1" fmla="*/ 2147483647 h 365"/>
                <a:gd name="T2" fmla="*/ 2147483647 w 575"/>
                <a:gd name="T3" fmla="*/ 0 h 365"/>
                <a:gd name="T4" fmla="*/ 2147483647 w 575"/>
                <a:gd name="T5" fmla="*/ 2147483647 h 365"/>
                <a:gd name="T6" fmla="*/ 0 w 575"/>
                <a:gd name="T7" fmla="*/ 2147483647 h 365"/>
                <a:gd name="T8" fmla="*/ 2147483647 w 575"/>
                <a:gd name="T9" fmla="*/ 2147483647 h 365"/>
                <a:gd name="T10" fmla="*/ 2147483647 w 575"/>
                <a:gd name="T11" fmla="*/ 2147483647 h 365"/>
                <a:gd name="T12" fmla="*/ 0 60000 65536"/>
                <a:gd name="T13" fmla="*/ 0 60000 65536"/>
                <a:gd name="T14" fmla="*/ 0 60000 65536"/>
                <a:gd name="T15" fmla="*/ 0 60000 65536"/>
                <a:gd name="T16" fmla="*/ 0 60000 65536"/>
                <a:gd name="T17" fmla="*/ 0 60000 65536"/>
                <a:gd name="T18" fmla="*/ 0 w 575"/>
                <a:gd name="T19" fmla="*/ 0 h 365"/>
                <a:gd name="T20" fmla="*/ 575 w 575"/>
                <a:gd name="T21" fmla="*/ 365 h 365"/>
              </a:gdLst>
              <a:ahLst/>
              <a:cxnLst>
                <a:cxn ang="T12">
                  <a:pos x="T0" y="T1"/>
                </a:cxn>
                <a:cxn ang="T13">
                  <a:pos x="T2" y="T3"/>
                </a:cxn>
                <a:cxn ang="T14">
                  <a:pos x="T4" y="T5"/>
                </a:cxn>
                <a:cxn ang="T15">
                  <a:pos x="T6" y="T7"/>
                </a:cxn>
                <a:cxn ang="T16">
                  <a:pos x="T8" y="T9"/>
                </a:cxn>
                <a:cxn ang="T17">
                  <a:pos x="T10" y="T11"/>
                </a:cxn>
              </a:cxnLst>
              <a:rect l="T18" t="T19" r="T20" b="T21"/>
              <a:pathLst>
                <a:path w="575" h="365">
                  <a:moveTo>
                    <a:pt x="575" y="228"/>
                  </a:moveTo>
                  <a:lnTo>
                    <a:pt x="305" y="0"/>
                  </a:lnTo>
                  <a:lnTo>
                    <a:pt x="57" y="131"/>
                  </a:lnTo>
                  <a:lnTo>
                    <a:pt x="0" y="306"/>
                  </a:lnTo>
                  <a:lnTo>
                    <a:pt x="452" y="365"/>
                  </a:lnTo>
                  <a:lnTo>
                    <a:pt x="575" y="228"/>
                  </a:lnTo>
                  <a:close/>
                </a:path>
              </a:pathLst>
            </a:custGeom>
            <a:solidFill>
              <a:srgbClr val="FCE1C7"/>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5" name="Freeform 23"/>
            <p:cNvSpPr>
              <a:spLocks/>
            </p:cNvSpPr>
            <p:nvPr/>
          </p:nvSpPr>
          <p:spPr bwMode="auto">
            <a:xfrm>
              <a:off x="5090059" y="5777326"/>
              <a:ext cx="196393" cy="301776"/>
            </a:xfrm>
            <a:custGeom>
              <a:avLst/>
              <a:gdLst>
                <a:gd name="T0" fmla="*/ 2147483647 w 104"/>
                <a:gd name="T1" fmla="*/ 2147483647 h 160"/>
                <a:gd name="T2" fmla="*/ 2147483647 w 104"/>
                <a:gd name="T3" fmla="*/ 2147483647 h 160"/>
                <a:gd name="T4" fmla="*/ 2147483647 w 104"/>
                <a:gd name="T5" fmla="*/ 2147483647 h 160"/>
                <a:gd name="T6" fmla="*/ 2147483647 w 104"/>
                <a:gd name="T7" fmla="*/ 2147483647 h 160"/>
                <a:gd name="T8" fmla="*/ 2147483647 w 104"/>
                <a:gd name="T9" fmla="*/ 2147483647 h 160"/>
                <a:gd name="T10" fmla="*/ 2147483647 w 104"/>
                <a:gd name="T11" fmla="*/ 2147483647 h 160"/>
                <a:gd name="T12" fmla="*/ 2147483647 w 104"/>
                <a:gd name="T13" fmla="*/ 2147483647 h 160"/>
                <a:gd name="T14" fmla="*/ 2147483647 w 104"/>
                <a:gd name="T15" fmla="*/ 2147483647 h 160"/>
                <a:gd name="T16" fmla="*/ 2147483647 w 104"/>
                <a:gd name="T17" fmla="*/ 2147483647 h 160"/>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04"/>
                <a:gd name="T28" fmla="*/ 0 h 160"/>
                <a:gd name="T29" fmla="*/ 104 w 104"/>
                <a:gd name="T30" fmla="*/ 160 h 160"/>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04" h="160">
                  <a:moveTo>
                    <a:pt x="17" y="155"/>
                  </a:moveTo>
                  <a:cubicBezTo>
                    <a:pt x="17" y="155"/>
                    <a:pt x="17" y="155"/>
                    <a:pt x="17" y="155"/>
                  </a:cubicBezTo>
                  <a:cubicBezTo>
                    <a:pt x="5" y="150"/>
                    <a:pt x="0" y="136"/>
                    <a:pt x="5" y="125"/>
                  </a:cubicBezTo>
                  <a:cubicBezTo>
                    <a:pt x="57" y="17"/>
                    <a:pt x="57" y="17"/>
                    <a:pt x="57" y="17"/>
                  </a:cubicBezTo>
                  <a:cubicBezTo>
                    <a:pt x="63" y="6"/>
                    <a:pt x="76" y="0"/>
                    <a:pt x="88" y="5"/>
                  </a:cubicBezTo>
                  <a:cubicBezTo>
                    <a:pt x="88" y="5"/>
                    <a:pt x="88" y="5"/>
                    <a:pt x="88" y="5"/>
                  </a:cubicBezTo>
                  <a:cubicBezTo>
                    <a:pt x="99" y="10"/>
                    <a:pt x="104" y="24"/>
                    <a:pt x="99" y="36"/>
                  </a:cubicBezTo>
                  <a:cubicBezTo>
                    <a:pt x="47" y="144"/>
                    <a:pt x="47" y="144"/>
                    <a:pt x="47" y="144"/>
                  </a:cubicBezTo>
                  <a:cubicBezTo>
                    <a:pt x="42" y="155"/>
                    <a:pt x="28" y="160"/>
                    <a:pt x="17" y="155"/>
                  </a:cubicBezTo>
                  <a:close/>
                </a:path>
              </a:pathLst>
            </a:custGeom>
            <a:solidFill>
              <a:srgbClr val="FAE1C8"/>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6" name="Freeform 24"/>
            <p:cNvSpPr>
              <a:spLocks/>
            </p:cNvSpPr>
            <p:nvPr/>
          </p:nvSpPr>
          <p:spPr bwMode="auto">
            <a:xfrm>
              <a:off x="5180271" y="5770141"/>
              <a:ext cx="160467" cy="311356"/>
            </a:xfrm>
            <a:custGeom>
              <a:avLst/>
              <a:gdLst>
                <a:gd name="T0" fmla="*/ 2147483647 w 85"/>
                <a:gd name="T1" fmla="*/ 2147483647 h 165"/>
                <a:gd name="T2" fmla="*/ 2147483647 w 85"/>
                <a:gd name="T3" fmla="*/ 2147483647 h 165"/>
                <a:gd name="T4" fmla="*/ 2147483647 w 85"/>
                <a:gd name="T5" fmla="*/ 2147483647 h 165"/>
                <a:gd name="T6" fmla="*/ 2147483647 w 85"/>
                <a:gd name="T7" fmla="*/ 2147483647 h 165"/>
                <a:gd name="T8" fmla="*/ 2147483647 w 85"/>
                <a:gd name="T9" fmla="*/ 2147483647 h 165"/>
                <a:gd name="T10" fmla="*/ 2147483647 w 85"/>
                <a:gd name="T11" fmla="*/ 2147483647 h 165"/>
                <a:gd name="T12" fmla="*/ 2147483647 w 85"/>
                <a:gd name="T13" fmla="*/ 2147483647 h 165"/>
                <a:gd name="T14" fmla="*/ 2147483647 w 85"/>
                <a:gd name="T15" fmla="*/ 2147483647 h 165"/>
                <a:gd name="T16" fmla="*/ 2147483647 w 85"/>
                <a:gd name="T17" fmla="*/ 2147483647 h 165"/>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85"/>
                <a:gd name="T28" fmla="*/ 0 h 165"/>
                <a:gd name="T29" fmla="*/ 85 w 85"/>
                <a:gd name="T30" fmla="*/ 165 h 165"/>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85" h="165">
                  <a:moveTo>
                    <a:pt x="20" y="162"/>
                  </a:moveTo>
                  <a:cubicBezTo>
                    <a:pt x="20" y="162"/>
                    <a:pt x="20" y="162"/>
                    <a:pt x="20" y="162"/>
                  </a:cubicBezTo>
                  <a:cubicBezTo>
                    <a:pt x="8" y="159"/>
                    <a:pt x="0" y="146"/>
                    <a:pt x="3" y="134"/>
                  </a:cubicBezTo>
                  <a:cubicBezTo>
                    <a:pt x="38" y="19"/>
                    <a:pt x="38" y="19"/>
                    <a:pt x="38" y="19"/>
                  </a:cubicBezTo>
                  <a:cubicBezTo>
                    <a:pt x="41" y="7"/>
                    <a:pt x="54" y="0"/>
                    <a:pt x="66" y="3"/>
                  </a:cubicBezTo>
                  <a:cubicBezTo>
                    <a:pt x="66" y="3"/>
                    <a:pt x="66" y="3"/>
                    <a:pt x="66" y="3"/>
                  </a:cubicBezTo>
                  <a:cubicBezTo>
                    <a:pt x="78" y="6"/>
                    <a:pt x="85" y="19"/>
                    <a:pt x="82" y="31"/>
                  </a:cubicBezTo>
                  <a:cubicBezTo>
                    <a:pt x="48" y="146"/>
                    <a:pt x="48" y="146"/>
                    <a:pt x="48" y="146"/>
                  </a:cubicBezTo>
                  <a:cubicBezTo>
                    <a:pt x="44" y="158"/>
                    <a:pt x="32" y="165"/>
                    <a:pt x="20" y="162"/>
                  </a:cubicBezTo>
                  <a:close/>
                </a:path>
              </a:pathLst>
            </a:custGeom>
            <a:solidFill>
              <a:srgbClr val="FAE1C8"/>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7" name="Freeform 25"/>
            <p:cNvSpPr>
              <a:spLocks/>
            </p:cNvSpPr>
            <p:nvPr/>
          </p:nvSpPr>
          <p:spPr bwMode="auto">
            <a:xfrm>
              <a:off x="5275274" y="5760561"/>
              <a:ext cx="90213" cy="312952"/>
            </a:xfrm>
            <a:custGeom>
              <a:avLst/>
              <a:gdLst>
                <a:gd name="T0" fmla="*/ 2147483647 w 48"/>
                <a:gd name="T1" fmla="*/ 2147483647 h 166"/>
                <a:gd name="T2" fmla="*/ 2147483647 w 48"/>
                <a:gd name="T3" fmla="*/ 2147483647 h 166"/>
                <a:gd name="T4" fmla="*/ 0 w 48"/>
                <a:gd name="T5" fmla="*/ 2147483647 h 166"/>
                <a:gd name="T6" fmla="*/ 2147483647 w 48"/>
                <a:gd name="T7" fmla="*/ 2147483647 h 166"/>
                <a:gd name="T8" fmla="*/ 2147483647 w 48"/>
                <a:gd name="T9" fmla="*/ 2147483647 h 166"/>
                <a:gd name="T10" fmla="*/ 2147483647 w 48"/>
                <a:gd name="T11" fmla="*/ 2147483647 h 166"/>
                <a:gd name="T12" fmla="*/ 2147483647 w 48"/>
                <a:gd name="T13" fmla="*/ 2147483647 h 166"/>
                <a:gd name="T14" fmla="*/ 2147483647 w 48"/>
                <a:gd name="T15" fmla="*/ 2147483647 h 166"/>
                <a:gd name="T16" fmla="*/ 2147483647 w 48"/>
                <a:gd name="T17" fmla="*/ 2147483647 h 166"/>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48"/>
                <a:gd name="T28" fmla="*/ 0 h 166"/>
                <a:gd name="T29" fmla="*/ 48 w 48"/>
                <a:gd name="T30" fmla="*/ 166 h 16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48" h="166">
                  <a:moveTo>
                    <a:pt x="24" y="166"/>
                  </a:moveTo>
                  <a:cubicBezTo>
                    <a:pt x="24" y="166"/>
                    <a:pt x="24" y="166"/>
                    <a:pt x="24" y="166"/>
                  </a:cubicBezTo>
                  <a:cubicBezTo>
                    <a:pt x="11" y="166"/>
                    <a:pt x="0" y="156"/>
                    <a:pt x="0" y="144"/>
                  </a:cubicBezTo>
                  <a:cubicBezTo>
                    <a:pt x="2" y="24"/>
                    <a:pt x="2" y="24"/>
                    <a:pt x="2" y="24"/>
                  </a:cubicBezTo>
                  <a:cubicBezTo>
                    <a:pt x="2" y="11"/>
                    <a:pt x="12" y="1"/>
                    <a:pt x="25" y="1"/>
                  </a:cubicBezTo>
                  <a:cubicBezTo>
                    <a:pt x="25" y="1"/>
                    <a:pt x="25" y="1"/>
                    <a:pt x="25" y="1"/>
                  </a:cubicBezTo>
                  <a:cubicBezTo>
                    <a:pt x="37" y="0"/>
                    <a:pt x="48" y="11"/>
                    <a:pt x="48" y="23"/>
                  </a:cubicBezTo>
                  <a:cubicBezTo>
                    <a:pt x="46" y="143"/>
                    <a:pt x="46" y="143"/>
                    <a:pt x="46" y="143"/>
                  </a:cubicBezTo>
                  <a:cubicBezTo>
                    <a:pt x="46" y="156"/>
                    <a:pt x="36" y="166"/>
                    <a:pt x="24" y="166"/>
                  </a:cubicBezTo>
                  <a:close/>
                </a:path>
              </a:pathLst>
            </a:custGeom>
            <a:solidFill>
              <a:srgbClr val="FAE1C8"/>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8" name="Freeform 26"/>
            <p:cNvSpPr>
              <a:spLocks/>
            </p:cNvSpPr>
            <p:nvPr/>
          </p:nvSpPr>
          <p:spPr bwMode="auto">
            <a:xfrm>
              <a:off x="5343134" y="5830017"/>
              <a:ext cx="326523" cy="279422"/>
            </a:xfrm>
            <a:custGeom>
              <a:avLst/>
              <a:gdLst>
                <a:gd name="T0" fmla="*/ 2147483647 w 173"/>
                <a:gd name="T1" fmla="*/ 2147483647 h 148"/>
                <a:gd name="T2" fmla="*/ 2147483647 w 173"/>
                <a:gd name="T3" fmla="*/ 2147483647 h 148"/>
                <a:gd name="T4" fmla="*/ 2147483647 w 173"/>
                <a:gd name="T5" fmla="*/ 2147483647 h 148"/>
                <a:gd name="T6" fmla="*/ 2147483647 w 173"/>
                <a:gd name="T7" fmla="*/ 2147483647 h 148"/>
                <a:gd name="T8" fmla="*/ 2147483647 w 173"/>
                <a:gd name="T9" fmla="*/ 2147483647 h 148"/>
                <a:gd name="T10" fmla="*/ 0 60000 65536"/>
                <a:gd name="T11" fmla="*/ 0 60000 65536"/>
                <a:gd name="T12" fmla="*/ 0 60000 65536"/>
                <a:gd name="T13" fmla="*/ 0 60000 65536"/>
                <a:gd name="T14" fmla="*/ 0 60000 65536"/>
                <a:gd name="T15" fmla="*/ 0 w 173"/>
                <a:gd name="T16" fmla="*/ 0 h 148"/>
                <a:gd name="T17" fmla="*/ 173 w 173"/>
                <a:gd name="T18" fmla="*/ 148 h 148"/>
              </a:gdLst>
              <a:ahLst/>
              <a:cxnLst>
                <a:cxn ang="T10">
                  <a:pos x="T0" y="T1"/>
                </a:cxn>
                <a:cxn ang="T11">
                  <a:pos x="T2" y="T3"/>
                </a:cxn>
                <a:cxn ang="T12">
                  <a:pos x="T4" y="T5"/>
                </a:cxn>
                <a:cxn ang="T13">
                  <a:pos x="T6" y="T7"/>
                </a:cxn>
                <a:cxn ang="T14">
                  <a:pos x="T8" y="T9"/>
                </a:cxn>
              </a:cxnLst>
              <a:rect l="T15" t="T16" r="T17" b="T18"/>
              <a:pathLst>
                <a:path w="173" h="148">
                  <a:moveTo>
                    <a:pt x="84" y="14"/>
                  </a:moveTo>
                  <a:cubicBezTo>
                    <a:pt x="129" y="0"/>
                    <a:pt x="173" y="60"/>
                    <a:pt x="168" y="94"/>
                  </a:cubicBezTo>
                  <a:cubicBezTo>
                    <a:pt x="163" y="128"/>
                    <a:pt x="122" y="148"/>
                    <a:pt x="75" y="143"/>
                  </a:cubicBezTo>
                  <a:cubicBezTo>
                    <a:pt x="27" y="139"/>
                    <a:pt x="0" y="99"/>
                    <a:pt x="3" y="82"/>
                  </a:cubicBezTo>
                  <a:cubicBezTo>
                    <a:pt x="6" y="64"/>
                    <a:pt x="38" y="28"/>
                    <a:pt x="84" y="14"/>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69" name="Freeform 27"/>
            <p:cNvSpPr>
              <a:spLocks/>
            </p:cNvSpPr>
            <p:nvPr/>
          </p:nvSpPr>
          <p:spPr bwMode="auto">
            <a:xfrm>
              <a:off x="5299225" y="5648792"/>
              <a:ext cx="313749" cy="294590"/>
            </a:xfrm>
            <a:custGeom>
              <a:avLst/>
              <a:gdLst>
                <a:gd name="T0" fmla="*/ 2147483647 w 166"/>
                <a:gd name="T1" fmla="*/ 2147483647 h 156"/>
                <a:gd name="T2" fmla="*/ 2147483647 w 166"/>
                <a:gd name="T3" fmla="*/ 2147483647 h 156"/>
                <a:gd name="T4" fmla="*/ 2147483647 w 166"/>
                <a:gd name="T5" fmla="*/ 2147483647 h 156"/>
                <a:gd name="T6" fmla="*/ 2147483647 w 166"/>
                <a:gd name="T7" fmla="*/ 2147483647 h 156"/>
                <a:gd name="T8" fmla="*/ 2147483647 w 166"/>
                <a:gd name="T9" fmla="*/ 2147483647 h 156"/>
                <a:gd name="T10" fmla="*/ 2147483647 w 166"/>
                <a:gd name="T11" fmla="*/ 2147483647 h 156"/>
                <a:gd name="T12" fmla="*/ 2147483647 w 166"/>
                <a:gd name="T13" fmla="*/ 2147483647 h 156"/>
                <a:gd name="T14" fmla="*/ 2147483647 w 166"/>
                <a:gd name="T15" fmla="*/ 2147483647 h 156"/>
                <a:gd name="T16" fmla="*/ 2147483647 w 166"/>
                <a:gd name="T17" fmla="*/ 2147483647 h 156"/>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66"/>
                <a:gd name="T28" fmla="*/ 0 h 156"/>
                <a:gd name="T29" fmla="*/ 166 w 166"/>
                <a:gd name="T30" fmla="*/ 156 h 15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66" h="156">
                  <a:moveTo>
                    <a:pt x="160" y="139"/>
                  </a:moveTo>
                  <a:cubicBezTo>
                    <a:pt x="160" y="139"/>
                    <a:pt x="160" y="139"/>
                    <a:pt x="160" y="139"/>
                  </a:cubicBezTo>
                  <a:cubicBezTo>
                    <a:pt x="154" y="150"/>
                    <a:pt x="138" y="156"/>
                    <a:pt x="129" y="148"/>
                  </a:cubicBezTo>
                  <a:cubicBezTo>
                    <a:pt x="15" y="46"/>
                    <a:pt x="15" y="46"/>
                    <a:pt x="15" y="46"/>
                  </a:cubicBezTo>
                  <a:cubicBezTo>
                    <a:pt x="5" y="37"/>
                    <a:pt x="0" y="25"/>
                    <a:pt x="6" y="15"/>
                  </a:cubicBezTo>
                  <a:cubicBezTo>
                    <a:pt x="6" y="15"/>
                    <a:pt x="6" y="15"/>
                    <a:pt x="6" y="15"/>
                  </a:cubicBezTo>
                  <a:cubicBezTo>
                    <a:pt x="12" y="4"/>
                    <a:pt x="27" y="0"/>
                    <a:pt x="37" y="6"/>
                  </a:cubicBezTo>
                  <a:cubicBezTo>
                    <a:pt x="152" y="108"/>
                    <a:pt x="152" y="108"/>
                    <a:pt x="152" y="108"/>
                  </a:cubicBezTo>
                  <a:cubicBezTo>
                    <a:pt x="161" y="117"/>
                    <a:pt x="166" y="128"/>
                    <a:pt x="160" y="139"/>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0" name="Freeform 28"/>
            <p:cNvSpPr>
              <a:spLocks/>
            </p:cNvSpPr>
            <p:nvPr/>
          </p:nvSpPr>
          <p:spPr bwMode="auto">
            <a:xfrm>
              <a:off x="5123589" y="5648792"/>
              <a:ext cx="270639" cy="174040"/>
            </a:xfrm>
            <a:custGeom>
              <a:avLst/>
              <a:gdLst>
                <a:gd name="T0" fmla="*/ 2147483647 w 143"/>
                <a:gd name="T1" fmla="*/ 2147483647 h 92"/>
                <a:gd name="T2" fmla="*/ 2147483647 w 143"/>
                <a:gd name="T3" fmla="*/ 2147483647 h 92"/>
                <a:gd name="T4" fmla="*/ 2147483647 w 143"/>
                <a:gd name="T5" fmla="*/ 2147483647 h 92"/>
                <a:gd name="T6" fmla="*/ 2147483647 w 143"/>
                <a:gd name="T7" fmla="*/ 2147483647 h 92"/>
                <a:gd name="T8" fmla="*/ 2147483647 w 143"/>
                <a:gd name="T9" fmla="*/ 2147483647 h 92"/>
                <a:gd name="T10" fmla="*/ 2147483647 w 143"/>
                <a:gd name="T11" fmla="*/ 2147483647 h 92"/>
                <a:gd name="T12" fmla="*/ 2147483647 w 143"/>
                <a:gd name="T13" fmla="*/ 2147483647 h 92"/>
                <a:gd name="T14" fmla="*/ 2147483647 w 143"/>
                <a:gd name="T15" fmla="*/ 2147483647 h 92"/>
                <a:gd name="T16" fmla="*/ 2147483647 w 143"/>
                <a:gd name="T17" fmla="*/ 2147483647 h 9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43"/>
                <a:gd name="T28" fmla="*/ 0 h 92"/>
                <a:gd name="T29" fmla="*/ 143 w 143"/>
                <a:gd name="T30" fmla="*/ 92 h 92"/>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43" h="92">
                  <a:moveTo>
                    <a:pt x="5" y="74"/>
                  </a:moveTo>
                  <a:cubicBezTo>
                    <a:pt x="5" y="74"/>
                    <a:pt x="5" y="74"/>
                    <a:pt x="5" y="74"/>
                  </a:cubicBezTo>
                  <a:cubicBezTo>
                    <a:pt x="0" y="62"/>
                    <a:pt x="7" y="49"/>
                    <a:pt x="18" y="44"/>
                  </a:cubicBezTo>
                  <a:cubicBezTo>
                    <a:pt x="109" y="5"/>
                    <a:pt x="109" y="5"/>
                    <a:pt x="109" y="5"/>
                  </a:cubicBezTo>
                  <a:cubicBezTo>
                    <a:pt x="121" y="0"/>
                    <a:pt x="134" y="7"/>
                    <a:pt x="139" y="19"/>
                  </a:cubicBezTo>
                  <a:cubicBezTo>
                    <a:pt x="139" y="19"/>
                    <a:pt x="139" y="19"/>
                    <a:pt x="139" y="19"/>
                  </a:cubicBezTo>
                  <a:cubicBezTo>
                    <a:pt x="143" y="30"/>
                    <a:pt x="137" y="44"/>
                    <a:pt x="125" y="48"/>
                  </a:cubicBezTo>
                  <a:cubicBezTo>
                    <a:pt x="35" y="87"/>
                    <a:pt x="35" y="87"/>
                    <a:pt x="35" y="87"/>
                  </a:cubicBezTo>
                  <a:cubicBezTo>
                    <a:pt x="23" y="92"/>
                    <a:pt x="9" y="85"/>
                    <a:pt x="5" y="74"/>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1" name="Freeform 29"/>
            <p:cNvSpPr>
              <a:spLocks/>
            </p:cNvSpPr>
            <p:nvPr/>
          </p:nvSpPr>
          <p:spPr bwMode="auto">
            <a:xfrm>
              <a:off x="4997451" y="5728627"/>
              <a:ext cx="218746" cy="290599"/>
            </a:xfrm>
            <a:custGeom>
              <a:avLst/>
              <a:gdLst>
                <a:gd name="T0" fmla="*/ 2147483647 w 116"/>
                <a:gd name="T1" fmla="*/ 2147483647 h 154"/>
                <a:gd name="T2" fmla="*/ 2147483647 w 116"/>
                <a:gd name="T3" fmla="*/ 2147483647 h 154"/>
                <a:gd name="T4" fmla="*/ 2147483647 w 116"/>
                <a:gd name="T5" fmla="*/ 2147483647 h 154"/>
                <a:gd name="T6" fmla="*/ 2147483647 w 116"/>
                <a:gd name="T7" fmla="*/ 2147483647 h 154"/>
                <a:gd name="T8" fmla="*/ 2147483647 w 116"/>
                <a:gd name="T9" fmla="*/ 2147483647 h 154"/>
                <a:gd name="T10" fmla="*/ 2147483647 w 116"/>
                <a:gd name="T11" fmla="*/ 2147483647 h 154"/>
                <a:gd name="T12" fmla="*/ 2147483647 w 116"/>
                <a:gd name="T13" fmla="*/ 2147483647 h 154"/>
                <a:gd name="T14" fmla="*/ 2147483647 w 116"/>
                <a:gd name="T15" fmla="*/ 2147483647 h 154"/>
                <a:gd name="T16" fmla="*/ 2147483647 w 116"/>
                <a:gd name="T17" fmla="*/ 2147483647 h 154"/>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16"/>
                <a:gd name="T28" fmla="*/ 0 h 154"/>
                <a:gd name="T29" fmla="*/ 116 w 116"/>
                <a:gd name="T30" fmla="*/ 154 h 154"/>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16" h="154">
                  <a:moveTo>
                    <a:pt x="15" y="148"/>
                  </a:moveTo>
                  <a:cubicBezTo>
                    <a:pt x="15" y="148"/>
                    <a:pt x="15" y="148"/>
                    <a:pt x="15" y="148"/>
                  </a:cubicBezTo>
                  <a:cubicBezTo>
                    <a:pt x="4" y="141"/>
                    <a:pt x="0" y="127"/>
                    <a:pt x="7" y="116"/>
                  </a:cubicBezTo>
                  <a:cubicBezTo>
                    <a:pt x="70" y="15"/>
                    <a:pt x="70" y="15"/>
                    <a:pt x="70" y="15"/>
                  </a:cubicBezTo>
                  <a:cubicBezTo>
                    <a:pt x="77" y="4"/>
                    <a:pt x="90" y="0"/>
                    <a:pt x="101" y="6"/>
                  </a:cubicBezTo>
                  <a:cubicBezTo>
                    <a:pt x="101" y="6"/>
                    <a:pt x="101" y="6"/>
                    <a:pt x="101" y="6"/>
                  </a:cubicBezTo>
                  <a:cubicBezTo>
                    <a:pt x="112" y="13"/>
                    <a:pt x="116" y="27"/>
                    <a:pt x="110" y="38"/>
                  </a:cubicBezTo>
                  <a:cubicBezTo>
                    <a:pt x="46" y="139"/>
                    <a:pt x="46" y="139"/>
                    <a:pt x="46" y="139"/>
                  </a:cubicBezTo>
                  <a:cubicBezTo>
                    <a:pt x="40" y="150"/>
                    <a:pt x="26" y="154"/>
                    <a:pt x="15" y="148"/>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2" name="Freeform 30"/>
            <p:cNvSpPr>
              <a:spLocks/>
            </p:cNvSpPr>
            <p:nvPr/>
          </p:nvSpPr>
          <p:spPr bwMode="auto">
            <a:xfrm>
              <a:off x="5278468" y="5643204"/>
              <a:ext cx="266647" cy="349676"/>
            </a:xfrm>
            <a:custGeom>
              <a:avLst/>
              <a:gdLst>
                <a:gd name="T0" fmla="*/ 2147483647 w 141"/>
                <a:gd name="T1" fmla="*/ 2147483647 h 185"/>
                <a:gd name="T2" fmla="*/ 2147483647 w 141"/>
                <a:gd name="T3" fmla="*/ 2147483647 h 185"/>
                <a:gd name="T4" fmla="*/ 2147483647 w 141"/>
                <a:gd name="T5" fmla="*/ 2147483647 h 185"/>
                <a:gd name="T6" fmla="*/ 2147483647 w 141"/>
                <a:gd name="T7" fmla="*/ 2147483647 h 185"/>
                <a:gd name="T8" fmla="*/ 2147483647 w 141"/>
                <a:gd name="T9" fmla="*/ 2147483647 h 185"/>
                <a:gd name="T10" fmla="*/ 0 60000 65536"/>
                <a:gd name="T11" fmla="*/ 0 60000 65536"/>
                <a:gd name="T12" fmla="*/ 0 60000 65536"/>
                <a:gd name="T13" fmla="*/ 0 60000 65536"/>
                <a:gd name="T14" fmla="*/ 0 60000 65536"/>
                <a:gd name="T15" fmla="*/ 0 w 141"/>
                <a:gd name="T16" fmla="*/ 0 h 185"/>
                <a:gd name="T17" fmla="*/ 141 w 141"/>
                <a:gd name="T18" fmla="*/ 185 h 185"/>
              </a:gdLst>
              <a:ahLst/>
              <a:cxnLst>
                <a:cxn ang="T10">
                  <a:pos x="T0" y="T1"/>
                </a:cxn>
                <a:cxn ang="T11">
                  <a:pos x="T2" y="T3"/>
                </a:cxn>
                <a:cxn ang="T12">
                  <a:pos x="T4" y="T5"/>
                </a:cxn>
                <a:cxn ang="T13">
                  <a:pos x="T6" y="T7"/>
                </a:cxn>
                <a:cxn ang="T14">
                  <a:pos x="T8" y="T9"/>
                </a:cxn>
              </a:cxnLst>
              <a:rect l="T15" t="T16" r="T17" b="T18"/>
              <a:pathLst>
                <a:path w="141" h="185">
                  <a:moveTo>
                    <a:pt x="6" y="69"/>
                  </a:moveTo>
                  <a:cubicBezTo>
                    <a:pt x="24" y="81"/>
                    <a:pt x="95" y="130"/>
                    <a:pt x="48" y="156"/>
                  </a:cubicBezTo>
                  <a:cubicBezTo>
                    <a:pt x="0" y="183"/>
                    <a:pt x="141" y="185"/>
                    <a:pt x="141" y="185"/>
                  </a:cubicBezTo>
                  <a:cubicBezTo>
                    <a:pt x="129" y="96"/>
                    <a:pt x="129" y="96"/>
                    <a:pt x="129" y="96"/>
                  </a:cubicBezTo>
                  <a:cubicBezTo>
                    <a:pt x="129" y="96"/>
                    <a:pt x="65" y="0"/>
                    <a:pt x="6" y="69"/>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3" name="Freeform 31"/>
            <p:cNvSpPr>
              <a:spLocks/>
            </p:cNvSpPr>
            <p:nvPr/>
          </p:nvSpPr>
          <p:spPr bwMode="auto">
            <a:xfrm>
              <a:off x="5482844" y="5828420"/>
              <a:ext cx="196393" cy="262657"/>
            </a:xfrm>
            <a:custGeom>
              <a:avLst/>
              <a:gdLst>
                <a:gd name="T0" fmla="*/ 2147483647 w 246"/>
                <a:gd name="T1" fmla="*/ 0 h 329"/>
                <a:gd name="T2" fmla="*/ 0 w 246"/>
                <a:gd name="T3" fmla="*/ 2147483647 h 329"/>
                <a:gd name="T4" fmla="*/ 2147483647 w 246"/>
                <a:gd name="T5" fmla="*/ 2147483647 h 329"/>
                <a:gd name="T6" fmla="*/ 2147483647 w 246"/>
                <a:gd name="T7" fmla="*/ 2147483647 h 329"/>
                <a:gd name="T8" fmla="*/ 2147483647 w 246"/>
                <a:gd name="T9" fmla="*/ 0 h 329"/>
                <a:gd name="T10" fmla="*/ 0 60000 65536"/>
                <a:gd name="T11" fmla="*/ 0 60000 65536"/>
                <a:gd name="T12" fmla="*/ 0 60000 65536"/>
                <a:gd name="T13" fmla="*/ 0 60000 65536"/>
                <a:gd name="T14" fmla="*/ 0 60000 65536"/>
                <a:gd name="T15" fmla="*/ 0 w 246"/>
                <a:gd name="T16" fmla="*/ 0 h 329"/>
                <a:gd name="T17" fmla="*/ 246 w 246"/>
                <a:gd name="T18" fmla="*/ 329 h 329"/>
              </a:gdLst>
              <a:ahLst/>
              <a:cxnLst>
                <a:cxn ang="T10">
                  <a:pos x="T0" y="T1"/>
                </a:cxn>
                <a:cxn ang="T11">
                  <a:pos x="T2" y="T3"/>
                </a:cxn>
                <a:cxn ang="T12">
                  <a:pos x="T4" y="T5"/>
                </a:cxn>
                <a:cxn ang="T13">
                  <a:pos x="T6" y="T7"/>
                </a:cxn>
                <a:cxn ang="T14">
                  <a:pos x="T8" y="T9"/>
                </a:cxn>
              </a:cxnLst>
              <a:rect l="T15" t="T16" r="T17" b="T18"/>
              <a:pathLst>
                <a:path w="246" h="329">
                  <a:moveTo>
                    <a:pt x="59" y="0"/>
                  </a:moveTo>
                  <a:lnTo>
                    <a:pt x="0" y="269"/>
                  </a:lnTo>
                  <a:lnTo>
                    <a:pt x="158" y="329"/>
                  </a:lnTo>
                  <a:lnTo>
                    <a:pt x="246" y="66"/>
                  </a:lnTo>
                  <a:lnTo>
                    <a:pt x="59" y="0"/>
                  </a:ln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4" name="Freeform 32"/>
            <p:cNvSpPr>
              <a:spLocks/>
            </p:cNvSpPr>
            <p:nvPr/>
          </p:nvSpPr>
          <p:spPr bwMode="auto">
            <a:xfrm>
              <a:off x="5575825" y="5853108"/>
              <a:ext cx="168876" cy="302920"/>
            </a:xfrm>
            <a:custGeom>
              <a:avLst/>
              <a:gdLst>
                <a:gd name="T0" fmla="*/ 2147483647 w 90"/>
                <a:gd name="T1" fmla="*/ 0 h 161"/>
                <a:gd name="T2" fmla="*/ 0 w 90"/>
                <a:gd name="T3" fmla="*/ 2147483647 h 161"/>
                <a:gd name="T4" fmla="*/ 2147483647 w 90"/>
                <a:gd name="T5" fmla="*/ 2147483647 h 161"/>
                <a:gd name="T6" fmla="*/ 2147483647 w 90"/>
                <a:gd name="T7" fmla="*/ 2147483647 h 161"/>
                <a:gd name="T8" fmla="*/ 2147483647 w 90"/>
                <a:gd name="T9" fmla="*/ 2147483647 h 161"/>
                <a:gd name="T10" fmla="*/ 2147483647 w 90"/>
                <a:gd name="T11" fmla="*/ 0 h 161"/>
                <a:gd name="T12" fmla="*/ 0 60000 65536"/>
                <a:gd name="T13" fmla="*/ 0 60000 65536"/>
                <a:gd name="T14" fmla="*/ 0 60000 65536"/>
                <a:gd name="T15" fmla="*/ 0 60000 65536"/>
                <a:gd name="T16" fmla="*/ 0 60000 65536"/>
                <a:gd name="T17" fmla="*/ 0 60000 65536"/>
                <a:gd name="T18" fmla="*/ 0 w 90"/>
                <a:gd name="T19" fmla="*/ 0 h 161"/>
                <a:gd name="T20" fmla="*/ 90 w 90"/>
                <a:gd name="T21" fmla="*/ 161 h 161"/>
              </a:gdLst>
              <a:ahLst/>
              <a:cxnLst>
                <a:cxn ang="T12">
                  <a:pos x="T0" y="T1"/>
                </a:cxn>
                <a:cxn ang="T13">
                  <a:pos x="T2" y="T3"/>
                </a:cxn>
                <a:cxn ang="T14">
                  <a:pos x="T4" y="T5"/>
                </a:cxn>
                <a:cxn ang="T15">
                  <a:pos x="T6" y="T7"/>
                </a:cxn>
                <a:cxn ang="T16">
                  <a:pos x="T8" y="T9"/>
                </a:cxn>
                <a:cxn ang="T17">
                  <a:pos x="T10" y="T11"/>
                </a:cxn>
              </a:cxnLst>
              <a:rect l="T18" t="T19" r="T20" b="T21"/>
              <a:pathLst>
                <a:path w="90" h="161">
                  <a:moveTo>
                    <a:pt x="48" y="0"/>
                  </a:moveTo>
                  <a:cubicBezTo>
                    <a:pt x="0" y="141"/>
                    <a:pt x="0" y="141"/>
                    <a:pt x="0" y="141"/>
                  </a:cubicBezTo>
                  <a:cubicBezTo>
                    <a:pt x="58" y="161"/>
                    <a:pt x="58" y="161"/>
                    <a:pt x="58" y="161"/>
                  </a:cubicBezTo>
                  <a:cubicBezTo>
                    <a:pt x="78" y="121"/>
                    <a:pt x="90" y="75"/>
                    <a:pt x="90" y="27"/>
                  </a:cubicBezTo>
                  <a:cubicBezTo>
                    <a:pt x="90" y="23"/>
                    <a:pt x="90" y="19"/>
                    <a:pt x="90" y="15"/>
                  </a:cubicBezTo>
                  <a:lnTo>
                    <a:pt x="48" y="0"/>
                  </a:lnTo>
                  <a:close/>
                </a:path>
              </a:pathLst>
            </a:custGeom>
            <a:solidFill>
              <a:schemeClr val="accent5">
                <a:lumMod val="75000"/>
              </a:schemeClr>
            </a:solidFill>
            <a:ln w="9525">
              <a:noFill/>
              <a:miter lim="800000"/>
              <a:headEnd/>
              <a:tailEnd/>
            </a:ln>
          </p:spPr>
          <p:txBody>
            <a:bodyPr/>
            <a:lstStyle/>
            <a:p>
              <a:pPr>
                <a:defRPr/>
              </a:pPr>
              <a:endParaRPr lang="zh-CN" altLang="en-US">
                <a:latin typeface="Calibri" pitchFamily="34" charset="0"/>
              </a:endParaRPr>
            </a:p>
          </p:txBody>
        </p:sp>
        <p:sp>
          <p:nvSpPr>
            <p:cNvPr id="75" name="Freeform 33"/>
            <p:cNvSpPr>
              <a:spLocks/>
            </p:cNvSpPr>
            <p:nvPr/>
          </p:nvSpPr>
          <p:spPr bwMode="auto">
            <a:xfrm>
              <a:off x="4697273" y="5590513"/>
              <a:ext cx="657037" cy="737674"/>
            </a:xfrm>
            <a:custGeom>
              <a:avLst/>
              <a:gdLst>
                <a:gd name="T0" fmla="*/ 2147483647 w 823"/>
                <a:gd name="T1" fmla="*/ 0 h 924"/>
                <a:gd name="T2" fmla="*/ 2147483647 w 823"/>
                <a:gd name="T3" fmla="*/ 2147483647 h 924"/>
                <a:gd name="T4" fmla="*/ 2147483647 w 823"/>
                <a:gd name="T5" fmla="*/ 2147483647 h 924"/>
                <a:gd name="T6" fmla="*/ 0 w 823"/>
                <a:gd name="T7" fmla="*/ 2147483647 h 924"/>
                <a:gd name="T8" fmla="*/ 2147483647 w 823"/>
                <a:gd name="T9" fmla="*/ 0 h 924"/>
                <a:gd name="T10" fmla="*/ 0 60000 65536"/>
                <a:gd name="T11" fmla="*/ 0 60000 65536"/>
                <a:gd name="T12" fmla="*/ 0 60000 65536"/>
                <a:gd name="T13" fmla="*/ 0 60000 65536"/>
                <a:gd name="T14" fmla="*/ 0 60000 65536"/>
                <a:gd name="T15" fmla="*/ 0 w 823"/>
                <a:gd name="T16" fmla="*/ 0 h 924"/>
                <a:gd name="T17" fmla="*/ 823 w 823"/>
                <a:gd name="T18" fmla="*/ 924 h 924"/>
              </a:gdLst>
              <a:ahLst/>
              <a:cxnLst>
                <a:cxn ang="T10">
                  <a:pos x="T0" y="T1"/>
                </a:cxn>
                <a:cxn ang="T11">
                  <a:pos x="T2" y="T3"/>
                </a:cxn>
                <a:cxn ang="T12">
                  <a:pos x="T4" y="T5"/>
                </a:cxn>
                <a:cxn ang="T13">
                  <a:pos x="T6" y="T7"/>
                </a:cxn>
                <a:cxn ang="T14">
                  <a:pos x="T8" y="T9"/>
                </a:cxn>
              </a:cxnLst>
              <a:rect l="T15" t="T16" r="T17" b="T18"/>
              <a:pathLst>
                <a:path w="823" h="924">
                  <a:moveTo>
                    <a:pt x="333" y="0"/>
                  </a:moveTo>
                  <a:lnTo>
                    <a:pt x="823" y="688"/>
                  </a:lnTo>
                  <a:lnTo>
                    <a:pt x="489" y="924"/>
                  </a:lnTo>
                  <a:lnTo>
                    <a:pt x="0" y="236"/>
                  </a:lnTo>
                  <a:lnTo>
                    <a:pt x="333" y="0"/>
                  </a:lnTo>
                  <a:close/>
                </a:path>
              </a:pathLst>
            </a:custGeom>
            <a:solidFill>
              <a:srgbClr val="43703A"/>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6" name="Freeform 34"/>
            <p:cNvSpPr>
              <a:spLocks/>
            </p:cNvSpPr>
            <p:nvPr/>
          </p:nvSpPr>
          <p:spPr bwMode="auto">
            <a:xfrm>
              <a:off x="4761141" y="5630430"/>
              <a:ext cx="529302" cy="658637"/>
            </a:xfrm>
            <a:custGeom>
              <a:avLst/>
              <a:gdLst>
                <a:gd name="T0" fmla="*/ 2147483647 w 280"/>
                <a:gd name="T1" fmla="*/ 0 h 349"/>
                <a:gd name="T2" fmla="*/ 2147483647 w 280"/>
                <a:gd name="T3" fmla="*/ 2147483647 h 349"/>
                <a:gd name="T4" fmla="*/ 2147483647 w 280"/>
                <a:gd name="T5" fmla="*/ 2147483647 h 349"/>
                <a:gd name="T6" fmla="*/ 2147483647 w 280"/>
                <a:gd name="T7" fmla="*/ 2147483647 h 349"/>
                <a:gd name="T8" fmla="*/ 2147483647 w 280"/>
                <a:gd name="T9" fmla="*/ 2147483647 h 349"/>
                <a:gd name="T10" fmla="*/ 0 w 280"/>
                <a:gd name="T11" fmla="*/ 2147483647 h 349"/>
                <a:gd name="T12" fmla="*/ 2147483647 w 280"/>
                <a:gd name="T13" fmla="*/ 2147483647 h 349"/>
                <a:gd name="T14" fmla="*/ 2147483647 w 280"/>
                <a:gd name="T15" fmla="*/ 0 h 349"/>
                <a:gd name="T16" fmla="*/ 0 60000 65536"/>
                <a:gd name="T17" fmla="*/ 0 60000 65536"/>
                <a:gd name="T18" fmla="*/ 0 60000 65536"/>
                <a:gd name="T19" fmla="*/ 0 60000 65536"/>
                <a:gd name="T20" fmla="*/ 0 60000 65536"/>
                <a:gd name="T21" fmla="*/ 0 60000 65536"/>
                <a:gd name="T22" fmla="*/ 0 60000 65536"/>
                <a:gd name="T23" fmla="*/ 0 60000 65536"/>
                <a:gd name="T24" fmla="*/ 0 w 280"/>
                <a:gd name="T25" fmla="*/ 0 h 349"/>
                <a:gd name="T26" fmla="*/ 280 w 280"/>
                <a:gd name="T27" fmla="*/ 349 h 349"/>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80" h="349">
                  <a:moveTo>
                    <a:pt x="102" y="0"/>
                  </a:moveTo>
                  <a:cubicBezTo>
                    <a:pt x="280" y="249"/>
                    <a:pt x="280" y="249"/>
                    <a:pt x="280" y="249"/>
                  </a:cubicBezTo>
                  <a:cubicBezTo>
                    <a:pt x="280" y="249"/>
                    <a:pt x="280" y="249"/>
                    <a:pt x="280" y="249"/>
                  </a:cubicBezTo>
                  <a:cubicBezTo>
                    <a:pt x="269" y="256"/>
                    <a:pt x="267" y="270"/>
                    <a:pt x="274" y="280"/>
                  </a:cubicBezTo>
                  <a:cubicBezTo>
                    <a:pt x="178" y="349"/>
                    <a:pt x="178" y="349"/>
                    <a:pt x="178" y="349"/>
                  </a:cubicBezTo>
                  <a:cubicBezTo>
                    <a:pt x="0" y="100"/>
                    <a:pt x="0" y="100"/>
                    <a:pt x="0" y="100"/>
                  </a:cubicBezTo>
                  <a:cubicBezTo>
                    <a:pt x="11" y="93"/>
                    <a:pt x="13" y="79"/>
                    <a:pt x="6" y="68"/>
                  </a:cubicBezTo>
                  <a:lnTo>
                    <a:pt x="102" y="0"/>
                  </a:lnTo>
                  <a:close/>
                </a:path>
              </a:pathLst>
            </a:custGeom>
            <a:solidFill>
              <a:srgbClr val="80BA7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7" name="Freeform 35"/>
            <p:cNvSpPr>
              <a:spLocks/>
            </p:cNvSpPr>
            <p:nvPr/>
          </p:nvSpPr>
          <p:spPr bwMode="auto">
            <a:xfrm>
              <a:off x="4908834" y="5843589"/>
              <a:ext cx="233915" cy="232319"/>
            </a:xfrm>
            <a:custGeom>
              <a:avLst/>
              <a:gdLst>
                <a:gd name="T0" fmla="*/ 2147483647 w 124"/>
                <a:gd name="T1" fmla="*/ 2147483647 h 123"/>
                <a:gd name="T2" fmla="*/ 2147483647 w 124"/>
                <a:gd name="T3" fmla="*/ 2147483647 h 123"/>
                <a:gd name="T4" fmla="*/ 2147483647 w 124"/>
                <a:gd name="T5" fmla="*/ 2147483647 h 123"/>
                <a:gd name="T6" fmla="*/ 2147483647 w 124"/>
                <a:gd name="T7" fmla="*/ 2147483647 h 123"/>
                <a:gd name="T8" fmla="*/ 2147483647 w 124"/>
                <a:gd name="T9" fmla="*/ 2147483647 h 123"/>
                <a:gd name="T10" fmla="*/ 0 60000 65536"/>
                <a:gd name="T11" fmla="*/ 0 60000 65536"/>
                <a:gd name="T12" fmla="*/ 0 60000 65536"/>
                <a:gd name="T13" fmla="*/ 0 60000 65536"/>
                <a:gd name="T14" fmla="*/ 0 60000 65536"/>
                <a:gd name="T15" fmla="*/ 0 w 124"/>
                <a:gd name="T16" fmla="*/ 0 h 123"/>
                <a:gd name="T17" fmla="*/ 124 w 124"/>
                <a:gd name="T18" fmla="*/ 123 h 123"/>
              </a:gdLst>
              <a:ahLst/>
              <a:cxnLst>
                <a:cxn ang="T10">
                  <a:pos x="T0" y="T1"/>
                </a:cxn>
                <a:cxn ang="T11">
                  <a:pos x="T2" y="T3"/>
                </a:cxn>
                <a:cxn ang="T12">
                  <a:pos x="T4" y="T5"/>
                </a:cxn>
                <a:cxn ang="T13">
                  <a:pos x="T6" y="T7"/>
                </a:cxn>
                <a:cxn ang="T14">
                  <a:pos x="T8" y="T9"/>
                </a:cxn>
              </a:cxnLst>
              <a:rect l="T15" t="T16" r="T17" b="T18"/>
              <a:pathLst>
                <a:path w="124" h="123">
                  <a:moveTo>
                    <a:pt x="106" y="30"/>
                  </a:moveTo>
                  <a:cubicBezTo>
                    <a:pt x="124" y="54"/>
                    <a:pt x="118" y="88"/>
                    <a:pt x="94" y="106"/>
                  </a:cubicBezTo>
                  <a:cubicBezTo>
                    <a:pt x="69" y="123"/>
                    <a:pt x="35" y="117"/>
                    <a:pt x="18" y="93"/>
                  </a:cubicBezTo>
                  <a:cubicBezTo>
                    <a:pt x="0" y="68"/>
                    <a:pt x="6" y="34"/>
                    <a:pt x="30" y="17"/>
                  </a:cubicBezTo>
                  <a:cubicBezTo>
                    <a:pt x="55" y="0"/>
                    <a:pt x="89" y="5"/>
                    <a:pt x="106" y="30"/>
                  </a:cubicBezTo>
                  <a:close/>
                </a:path>
              </a:pathLst>
            </a:custGeom>
            <a:solidFill>
              <a:srgbClr val="43703A"/>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8" name="Freeform 36"/>
            <p:cNvSpPr>
              <a:spLocks noEditPoints="1"/>
            </p:cNvSpPr>
            <p:nvPr/>
          </p:nvSpPr>
          <p:spPr bwMode="auto">
            <a:xfrm>
              <a:off x="4955937" y="5900272"/>
              <a:ext cx="143702" cy="120551"/>
            </a:xfrm>
            <a:custGeom>
              <a:avLst/>
              <a:gdLst>
                <a:gd name="T0" fmla="*/ 2147483647 w 76"/>
                <a:gd name="T1" fmla="*/ 0 h 64"/>
                <a:gd name="T2" fmla="*/ 2147483647 w 76"/>
                <a:gd name="T3" fmla="*/ 0 h 64"/>
                <a:gd name="T4" fmla="*/ 2147483647 w 76"/>
                <a:gd name="T5" fmla="*/ 2147483647 h 64"/>
                <a:gd name="T6" fmla="*/ 2147483647 w 76"/>
                <a:gd name="T7" fmla="*/ 2147483647 h 64"/>
                <a:gd name="T8" fmla="*/ 2147483647 w 76"/>
                <a:gd name="T9" fmla="*/ 2147483647 h 64"/>
                <a:gd name="T10" fmla="*/ 2147483647 w 76"/>
                <a:gd name="T11" fmla="*/ 2147483647 h 64"/>
                <a:gd name="T12" fmla="*/ 2147483647 w 76"/>
                <a:gd name="T13" fmla="*/ 2147483647 h 64"/>
                <a:gd name="T14" fmla="*/ 2147483647 w 76"/>
                <a:gd name="T15" fmla="*/ 2147483647 h 64"/>
                <a:gd name="T16" fmla="*/ 2147483647 w 76"/>
                <a:gd name="T17" fmla="*/ 2147483647 h 64"/>
                <a:gd name="T18" fmla="*/ 2147483647 w 76"/>
                <a:gd name="T19" fmla="*/ 2147483647 h 64"/>
                <a:gd name="T20" fmla="*/ 2147483647 w 76"/>
                <a:gd name="T21" fmla="*/ 2147483647 h 64"/>
                <a:gd name="T22" fmla="*/ 2147483647 w 76"/>
                <a:gd name="T23" fmla="*/ 2147483647 h 64"/>
                <a:gd name="T24" fmla="*/ 2147483647 w 76"/>
                <a:gd name="T25" fmla="*/ 2147483647 h 64"/>
                <a:gd name="T26" fmla="*/ 2147483647 w 76"/>
                <a:gd name="T27" fmla="*/ 2147483647 h 64"/>
                <a:gd name="T28" fmla="*/ 2147483647 w 76"/>
                <a:gd name="T29" fmla="*/ 2147483647 h 64"/>
                <a:gd name="T30" fmla="*/ 2147483647 w 76"/>
                <a:gd name="T31" fmla="*/ 0 h 64"/>
                <a:gd name="T32" fmla="*/ 2147483647 w 76"/>
                <a:gd name="T33" fmla="*/ 2147483647 h 64"/>
                <a:gd name="T34" fmla="*/ 2147483647 w 76"/>
                <a:gd name="T35" fmla="*/ 2147483647 h 64"/>
                <a:gd name="T36" fmla="*/ 2147483647 w 76"/>
                <a:gd name="T37" fmla="*/ 2147483647 h 64"/>
                <a:gd name="T38" fmla="*/ 2147483647 w 76"/>
                <a:gd name="T39" fmla="*/ 2147483647 h 64"/>
                <a:gd name="T40" fmla="*/ 2147483647 w 76"/>
                <a:gd name="T41" fmla="*/ 0 h 64"/>
                <a:gd name="T42" fmla="*/ 2147483647 w 76"/>
                <a:gd name="T43" fmla="*/ 2147483647 h 64"/>
                <a:gd name="T44" fmla="*/ 2147483647 w 76"/>
                <a:gd name="T45" fmla="*/ 2147483647 h 64"/>
                <a:gd name="T46" fmla="*/ 2147483647 w 76"/>
                <a:gd name="T47" fmla="*/ 2147483647 h 64"/>
                <a:gd name="T48" fmla="*/ 2147483647 w 76"/>
                <a:gd name="T49" fmla="*/ 2147483647 h 64"/>
                <a:gd name="T50" fmla="*/ 2147483647 w 76"/>
                <a:gd name="T51" fmla="*/ 2147483647 h 64"/>
                <a:gd name="T52" fmla="*/ 2147483647 w 76"/>
                <a:gd name="T53" fmla="*/ 2147483647 h 64"/>
                <a:gd name="T54" fmla="*/ 2147483647 w 76"/>
                <a:gd name="T55" fmla="*/ 2147483647 h 64"/>
                <a:gd name="T56" fmla="*/ 2147483647 w 76"/>
                <a:gd name="T57" fmla="*/ 2147483647 h 64"/>
                <a:gd name="T58" fmla="*/ 2147483647 w 76"/>
                <a:gd name="T59" fmla="*/ 2147483647 h 64"/>
                <a:gd name="T60" fmla="*/ 2147483647 w 76"/>
                <a:gd name="T61" fmla="*/ 2147483647 h 64"/>
                <a:gd name="T62" fmla="*/ 2147483647 w 76"/>
                <a:gd name="T63" fmla="*/ 2147483647 h 64"/>
                <a:gd name="T64" fmla="*/ 2147483647 w 76"/>
                <a:gd name="T65" fmla="*/ 2147483647 h 64"/>
                <a:gd name="T66" fmla="*/ 2147483647 w 76"/>
                <a:gd name="T67" fmla="*/ 2147483647 h 64"/>
                <a:gd name="T68" fmla="*/ 2147483647 w 76"/>
                <a:gd name="T69" fmla="*/ 2147483647 h 64"/>
                <a:gd name="T70" fmla="*/ 2147483647 w 76"/>
                <a:gd name="T71" fmla="*/ 2147483647 h 64"/>
                <a:gd name="T72" fmla="*/ 2147483647 w 76"/>
                <a:gd name="T73" fmla="*/ 2147483647 h 64"/>
                <a:gd name="T74" fmla="*/ 2147483647 w 76"/>
                <a:gd name="T75" fmla="*/ 2147483647 h 64"/>
                <a:gd name="T76" fmla="*/ 2147483647 w 76"/>
                <a:gd name="T77" fmla="*/ 2147483647 h 64"/>
                <a:gd name="T78" fmla="*/ 2147483647 w 76"/>
                <a:gd name="T79" fmla="*/ 2147483647 h 64"/>
                <a:gd name="T80" fmla="*/ 2147483647 w 76"/>
                <a:gd name="T81" fmla="*/ 2147483647 h 64"/>
                <a:gd name="T82" fmla="*/ 2147483647 w 76"/>
                <a:gd name="T83" fmla="*/ 2147483647 h 64"/>
                <a:gd name="T84" fmla="*/ 2147483647 w 76"/>
                <a:gd name="T85" fmla="*/ 2147483647 h 64"/>
                <a:gd name="T86" fmla="*/ 2147483647 w 76"/>
                <a:gd name="T87" fmla="*/ 2147483647 h 64"/>
                <a:gd name="T88" fmla="*/ 2147483647 w 76"/>
                <a:gd name="T89" fmla="*/ 2147483647 h 64"/>
                <a:gd name="T90" fmla="*/ 2147483647 w 76"/>
                <a:gd name="T91" fmla="*/ 2147483647 h 64"/>
                <a:gd name="T92" fmla="*/ 2147483647 w 76"/>
                <a:gd name="T93" fmla="*/ 2147483647 h 64"/>
                <a:gd name="T94" fmla="*/ 0 w 76"/>
                <a:gd name="T95" fmla="*/ 2147483647 h 64"/>
                <a:gd name="T96" fmla="*/ 2147483647 w 76"/>
                <a:gd name="T97" fmla="*/ 2147483647 h 64"/>
                <a:gd name="T98" fmla="*/ 2147483647 w 76"/>
                <a:gd name="T99" fmla="*/ 2147483647 h 64"/>
                <a:gd name="T100" fmla="*/ 2147483647 w 76"/>
                <a:gd name="T101" fmla="*/ 2147483647 h 64"/>
                <a:gd name="T102" fmla="*/ 2147483647 w 76"/>
                <a:gd name="T103" fmla="*/ 2147483647 h 64"/>
                <a:gd name="T104" fmla="*/ 2147483647 w 76"/>
                <a:gd name="T105" fmla="*/ 2147483647 h 64"/>
                <a:gd name="T106" fmla="*/ 2147483647 w 76"/>
                <a:gd name="T107" fmla="*/ 2147483647 h 64"/>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76"/>
                <a:gd name="T163" fmla="*/ 0 h 64"/>
                <a:gd name="T164" fmla="*/ 76 w 76"/>
                <a:gd name="T165" fmla="*/ 64 h 64"/>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76" h="64">
                  <a:moveTo>
                    <a:pt x="52" y="0"/>
                  </a:moveTo>
                  <a:cubicBezTo>
                    <a:pt x="53" y="0"/>
                    <a:pt x="54" y="0"/>
                    <a:pt x="55" y="0"/>
                  </a:cubicBezTo>
                  <a:cubicBezTo>
                    <a:pt x="60" y="1"/>
                    <a:pt x="64" y="3"/>
                    <a:pt x="68" y="7"/>
                  </a:cubicBezTo>
                  <a:cubicBezTo>
                    <a:pt x="72" y="5"/>
                    <a:pt x="72" y="5"/>
                    <a:pt x="72" y="5"/>
                  </a:cubicBezTo>
                  <a:cubicBezTo>
                    <a:pt x="76" y="10"/>
                    <a:pt x="76" y="10"/>
                    <a:pt x="76" y="10"/>
                  </a:cubicBezTo>
                  <a:cubicBezTo>
                    <a:pt x="72" y="13"/>
                    <a:pt x="72" y="13"/>
                    <a:pt x="72" y="13"/>
                  </a:cubicBezTo>
                  <a:cubicBezTo>
                    <a:pt x="74" y="18"/>
                    <a:pt x="75" y="22"/>
                    <a:pt x="75" y="26"/>
                  </a:cubicBezTo>
                  <a:cubicBezTo>
                    <a:pt x="74" y="31"/>
                    <a:pt x="72" y="34"/>
                    <a:pt x="68" y="38"/>
                  </a:cubicBezTo>
                  <a:cubicBezTo>
                    <a:pt x="60" y="29"/>
                    <a:pt x="60" y="29"/>
                    <a:pt x="60" y="29"/>
                  </a:cubicBezTo>
                  <a:cubicBezTo>
                    <a:pt x="63" y="26"/>
                    <a:pt x="64" y="23"/>
                    <a:pt x="63" y="19"/>
                  </a:cubicBezTo>
                  <a:cubicBezTo>
                    <a:pt x="52" y="27"/>
                    <a:pt x="52" y="27"/>
                    <a:pt x="52" y="27"/>
                  </a:cubicBezTo>
                  <a:cubicBezTo>
                    <a:pt x="52" y="19"/>
                    <a:pt x="52" y="19"/>
                    <a:pt x="52" y="19"/>
                  </a:cubicBezTo>
                  <a:cubicBezTo>
                    <a:pt x="59" y="14"/>
                    <a:pt x="59" y="14"/>
                    <a:pt x="59" y="14"/>
                  </a:cubicBezTo>
                  <a:cubicBezTo>
                    <a:pt x="57" y="12"/>
                    <a:pt x="56" y="12"/>
                    <a:pt x="54" y="12"/>
                  </a:cubicBezTo>
                  <a:cubicBezTo>
                    <a:pt x="53" y="12"/>
                    <a:pt x="52" y="12"/>
                    <a:pt x="52" y="12"/>
                  </a:cubicBezTo>
                  <a:lnTo>
                    <a:pt x="52" y="0"/>
                  </a:lnTo>
                  <a:close/>
                  <a:moveTo>
                    <a:pt x="29" y="35"/>
                  </a:moveTo>
                  <a:cubicBezTo>
                    <a:pt x="34" y="32"/>
                    <a:pt x="34" y="32"/>
                    <a:pt x="34" y="32"/>
                  </a:cubicBezTo>
                  <a:cubicBezTo>
                    <a:pt x="32" y="25"/>
                    <a:pt x="31" y="20"/>
                    <a:pt x="33" y="15"/>
                  </a:cubicBezTo>
                  <a:cubicBezTo>
                    <a:pt x="34" y="11"/>
                    <a:pt x="37" y="7"/>
                    <a:pt x="41" y="4"/>
                  </a:cubicBezTo>
                  <a:cubicBezTo>
                    <a:pt x="44" y="1"/>
                    <a:pt x="48" y="0"/>
                    <a:pt x="52" y="0"/>
                  </a:cubicBezTo>
                  <a:cubicBezTo>
                    <a:pt x="52" y="12"/>
                    <a:pt x="52" y="12"/>
                    <a:pt x="52" y="12"/>
                  </a:cubicBezTo>
                  <a:cubicBezTo>
                    <a:pt x="51" y="12"/>
                    <a:pt x="50" y="13"/>
                    <a:pt x="48" y="13"/>
                  </a:cubicBezTo>
                  <a:cubicBezTo>
                    <a:pt x="47" y="14"/>
                    <a:pt x="46" y="16"/>
                    <a:pt x="45" y="17"/>
                  </a:cubicBezTo>
                  <a:cubicBezTo>
                    <a:pt x="45" y="19"/>
                    <a:pt x="45" y="21"/>
                    <a:pt x="45" y="23"/>
                  </a:cubicBezTo>
                  <a:cubicBezTo>
                    <a:pt x="52" y="19"/>
                    <a:pt x="52" y="19"/>
                    <a:pt x="52" y="19"/>
                  </a:cubicBezTo>
                  <a:cubicBezTo>
                    <a:pt x="52" y="27"/>
                    <a:pt x="52" y="27"/>
                    <a:pt x="52" y="27"/>
                  </a:cubicBezTo>
                  <a:cubicBezTo>
                    <a:pt x="47" y="31"/>
                    <a:pt x="47" y="31"/>
                    <a:pt x="47" y="31"/>
                  </a:cubicBezTo>
                  <a:cubicBezTo>
                    <a:pt x="50" y="38"/>
                    <a:pt x="51" y="44"/>
                    <a:pt x="50" y="48"/>
                  </a:cubicBezTo>
                  <a:cubicBezTo>
                    <a:pt x="49" y="53"/>
                    <a:pt x="46" y="56"/>
                    <a:pt x="42" y="59"/>
                  </a:cubicBezTo>
                  <a:cubicBezTo>
                    <a:pt x="38" y="62"/>
                    <a:pt x="34" y="64"/>
                    <a:pt x="29" y="64"/>
                  </a:cubicBezTo>
                  <a:cubicBezTo>
                    <a:pt x="29" y="52"/>
                    <a:pt x="29" y="52"/>
                    <a:pt x="29" y="52"/>
                  </a:cubicBezTo>
                  <a:cubicBezTo>
                    <a:pt x="31" y="52"/>
                    <a:pt x="32" y="52"/>
                    <a:pt x="34" y="51"/>
                  </a:cubicBezTo>
                  <a:cubicBezTo>
                    <a:pt x="35" y="49"/>
                    <a:pt x="36" y="48"/>
                    <a:pt x="37" y="46"/>
                  </a:cubicBezTo>
                  <a:cubicBezTo>
                    <a:pt x="38" y="44"/>
                    <a:pt x="37" y="41"/>
                    <a:pt x="36" y="38"/>
                  </a:cubicBezTo>
                  <a:cubicBezTo>
                    <a:pt x="29" y="44"/>
                    <a:pt x="29" y="44"/>
                    <a:pt x="29" y="44"/>
                  </a:cubicBezTo>
                  <a:lnTo>
                    <a:pt x="29" y="35"/>
                  </a:lnTo>
                  <a:close/>
                  <a:moveTo>
                    <a:pt x="17" y="43"/>
                  </a:moveTo>
                  <a:cubicBezTo>
                    <a:pt x="29" y="35"/>
                    <a:pt x="29" y="35"/>
                    <a:pt x="29" y="35"/>
                  </a:cubicBezTo>
                  <a:cubicBezTo>
                    <a:pt x="29" y="44"/>
                    <a:pt x="29" y="44"/>
                    <a:pt x="29" y="44"/>
                  </a:cubicBezTo>
                  <a:cubicBezTo>
                    <a:pt x="21" y="50"/>
                    <a:pt x="21" y="50"/>
                    <a:pt x="21" y="50"/>
                  </a:cubicBezTo>
                  <a:cubicBezTo>
                    <a:pt x="23" y="51"/>
                    <a:pt x="25" y="52"/>
                    <a:pt x="27" y="52"/>
                  </a:cubicBezTo>
                  <a:cubicBezTo>
                    <a:pt x="28" y="52"/>
                    <a:pt x="28" y="52"/>
                    <a:pt x="29" y="52"/>
                  </a:cubicBezTo>
                  <a:cubicBezTo>
                    <a:pt x="29" y="64"/>
                    <a:pt x="29" y="64"/>
                    <a:pt x="29" y="64"/>
                  </a:cubicBezTo>
                  <a:cubicBezTo>
                    <a:pt x="28" y="64"/>
                    <a:pt x="27" y="64"/>
                    <a:pt x="27" y="64"/>
                  </a:cubicBezTo>
                  <a:cubicBezTo>
                    <a:pt x="21" y="63"/>
                    <a:pt x="16" y="60"/>
                    <a:pt x="12" y="56"/>
                  </a:cubicBezTo>
                  <a:cubicBezTo>
                    <a:pt x="5" y="61"/>
                    <a:pt x="5" y="61"/>
                    <a:pt x="5" y="61"/>
                  </a:cubicBezTo>
                  <a:cubicBezTo>
                    <a:pt x="0" y="55"/>
                    <a:pt x="0" y="55"/>
                    <a:pt x="0" y="55"/>
                  </a:cubicBezTo>
                  <a:cubicBezTo>
                    <a:pt x="8" y="50"/>
                    <a:pt x="8" y="50"/>
                    <a:pt x="8" y="50"/>
                  </a:cubicBezTo>
                  <a:cubicBezTo>
                    <a:pt x="5" y="45"/>
                    <a:pt x="4" y="40"/>
                    <a:pt x="5" y="35"/>
                  </a:cubicBezTo>
                  <a:cubicBezTo>
                    <a:pt x="6" y="30"/>
                    <a:pt x="8" y="26"/>
                    <a:pt x="13" y="21"/>
                  </a:cubicBezTo>
                  <a:cubicBezTo>
                    <a:pt x="22" y="31"/>
                    <a:pt x="22" y="31"/>
                    <a:pt x="22" y="31"/>
                  </a:cubicBezTo>
                  <a:cubicBezTo>
                    <a:pt x="20" y="33"/>
                    <a:pt x="19" y="35"/>
                    <a:pt x="18" y="37"/>
                  </a:cubicBezTo>
                  <a:cubicBezTo>
                    <a:pt x="17" y="39"/>
                    <a:pt x="17" y="41"/>
                    <a:pt x="17" y="43"/>
                  </a:cubicBezTo>
                  <a:close/>
                </a:path>
              </a:pathLst>
            </a:custGeom>
            <a:solidFill>
              <a:srgbClr val="80BA75"/>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79" name="Freeform 37"/>
            <p:cNvSpPr>
              <a:spLocks/>
            </p:cNvSpPr>
            <p:nvPr/>
          </p:nvSpPr>
          <p:spPr bwMode="auto">
            <a:xfrm>
              <a:off x="5080478" y="5921029"/>
              <a:ext cx="352868" cy="118954"/>
            </a:xfrm>
            <a:custGeom>
              <a:avLst/>
              <a:gdLst>
                <a:gd name="T0" fmla="*/ 2147483647 w 187"/>
                <a:gd name="T1" fmla="*/ 2147483647 h 63"/>
                <a:gd name="T2" fmla="*/ 2147483647 w 187"/>
                <a:gd name="T3" fmla="*/ 2147483647 h 63"/>
                <a:gd name="T4" fmla="*/ 2147483647 w 187"/>
                <a:gd name="T5" fmla="*/ 2147483647 h 63"/>
                <a:gd name="T6" fmla="*/ 2147483647 w 187"/>
                <a:gd name="T7" fmla="*/ 2147483647 h 63"/>
                <a:gd name="T8" fmla="*/ 0 w 187"/>
                <a:gd name="T9" fmla="*/ 2147483647 h 63"/>
                <a:gd name="T10" fmla="*/ 0 w 187"/>
                <a:gd name="T11" fmla="*/ 2147483647 h 63"/>
                <a:gd name="T12" fmla="*/ 2147483647 w 187"/>
                <a:gd name="T13" fmla="*/ 0 h 63"/>
                <a:gd name="T14" fmla="*/ 2147483647 w 187"/>
                <a:gd name="T15" fmla="*/ 2147483647 h 63"/>
                <a:gd name="T16" fmla="*/ 2147483647 w 187"/>
                <a:gd name="T17" fmla="*/ 2147483647 h 63"/>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 name="T27" fmla="*/ 0 w 187"/>
                <a:gd name="T28" fmla="*/ 0 h 63"/>
                <a:gd name="T29" fmla="*/ 187 w 187"/>
                <a:gd name="T30" fmla="*/ 63 h 63"/>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T27" t="T28" r="T29" b="T30"/>
              <a:pathLst>
                <a:path w="187" h="63">
                  <a:moveTo>
                    <a:pt x="187" y="35"/>
                  </a:moveTo>
                  <a:cubicBezTo>
                    <a:pt x="187" y="35"/>
                    <a:pt x="187" y="35"/>
                    <a:pt x="187" y="35"/>
                  </a:cubicBezTo>
                  <a:cubicBezTo>
                    <a:pt x="187" y="50"/>
                    <a:pt x="175" y="63"/>
                    <a:pt x="160" y="62"/>
                  </a:cubicBezTo>
                  <a:cubicBezTo>
                    <a:pt x="27" y="54"/>
                    <a:pt x="27" y="54"/>
                    <a:pt x="27" y="54"/>
                  </a:cubicBezTo>
                  <a:cubicBezTo>
                    <a:pt x="12" y="53"/>
                    <a:pt x="0" y="42"/>
                    <a:pt x="0" y="28"/>
                  </a:cubicBezTo>
                  <a:cubicBezTo>
                    <a:pt x="0" y="28"/>
                    <a:pt x="0" y="28"/>
                    <a:pt x="0" y="28"/>
                  </a:cubicBezTo>
                  <a:cubicBezTo>
                    <a:pt x="0" y="13"/>
                    <a:pt x="12" y="1"/>
                    <a:pt x="27" y="0"/>
                  </a:cubicBezTo>
                  <a:cubicBezTo>
                    <a:pt x="160" y="8"/>
                    <a:pt x="160" y="8"/>
                    <a:pt x="160" y="8"/>
                  </a:cubicBezTo>
                  <a:cubicBezTo>
                    <a:pt x="174" y="9"/>
                    <a:pt x="187" y="20"/>
                    <a:pt x="187" y="35"/>
                  </a:cubicBezTo>
                  <a:close/>
                </a:path>
              </a:pathLst>
            </a:custGeom>
            <a:solidFill>
              <a:srgbClr val="FFF8F0"/>
            </a:solidFill>
            <a:ln>
              <a:noFill/>
            </a:ln>
            <a:extLs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grpSp>
      <p:sp>
        <p:nvSpPr>
          <p:cNvPr id="94" name="矩形 93"/>
          <p:cNvSpPr/>
          <p:nvPr/>
        </p:nvSpPr>
        <p:spPr>
          <a:xfrm>
            <a:off x="970468" y="1359830"/>
            <a:ext cx="2701463" cy="646331"/>
          </a:xfrm>
          <a:prstGeom prst="rect">
            <a:avLst/>
          </a:prstGeom>
          <a:noFill/>
        </p:spPr>
        <p:txBody>
          <a:bodyPr wrap="square" lIns="91440" tIns="45720" rIns="91440" bIns="45720">
            <a:spAutoFit/>
          </a:bodyPr>
          <a:lstStyle/>
          <a:p>
            <a:pPr algn="ctr"/>
            <a:r>
              <a:rPr lang="zh-CN" altLang="en-US" sz="3600" b="1" spc="50" dirty="0">
                <a:ln w="12700" cmpd="sng">
                  <a:solidFill>
                    <a:srgbClr val="CCECFF"/>
                  </a:solidFill>
                  <a:prstDash val="solid"/>
                </a:ln>
                <a:solidFill>
                  <a:schemeClr val="tx2"/>
                </a:solidFill>
                <a:effectLst>
                  <a:glow rad="53100">
                    <a:schemeClr val="accent6">
                      <a:satMod val="180000"/>
                      <a:alpha val="30000"/>
                    </a:schemeClr>
                  </a:glow>
                </a:effectLst>
              </a:rPr>
              <a:t>分</a:t>
            </a:r>
            <a:r>
              <a:rPr lang="zh-CN" altLang="en-US" sz="3600" b="1" spc="50" dirty="0" smtClean="0">
                <a:ln w="12700" cmpd="sng">
                  <a:solidFill>
                    <a:srgbClr val="CCECFF"/>
                  </a:solidFill>
                  <a:prstDash val="solid"/>
                </a:ln>
                <a:solidFill>
                  <a:schemeClr val="tx2"/>
                </a:solidFill>
                <a:effectLst>
                  <a:glow rad="53100">
                    <a:schemeClr val="accent6">
                      <a:satMod val="180000"/>
                      <a:alpha val="30000"/>
                    </a:schemeClr>
                  </a:glow>
                </a:effectLst>
              </a:rPr>
              <a:t>步重组</a:t>
            </a:r>
            <a:endParaRPr lang="zh-CN" altLang="en-US" sz="3600" b="1" spc="50" dirty="0">
              <a:ln w="12700" cmpd="sng">
                <a:solidFill>
                  <a:srgbClr val="CCECFF"/>
                </a:solidFill>
                <a:prstDash val="solid"/>
              </a:ln>
              <a:solidFill>
                <a:schemeClr val="tx2"/>
              </a:solidFill>
              <a:effectLst>
                <a:glow rad="53100">
                  <a:schemeClr val="accent6">
                    <a:satMod val="180000"/>
                    <a:alpha val="30000"/>
                  </a:schemeClr>
                </a:glow>
              </a:effectLst>
            </a:endParaRPr>
          </a:p>
        </p:txBody>
      </p:sp>
    </p:spTree>
    <p:extLst>
      <p:ext uri="{BB962C8B-B14F-4D97-AF65-F5344CB8AC3E}">
        <p14:creationId xmlns:p14="http://schemas.microsoft.com/office/powerpoint/2010/main" val="4035294959"/>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94"/>
                                        </p:tgtEl>
                                        <p:attrNameLst>
                                          <p:attrName>style.visibility</p:attrName>
                                        </p:attrNameLst>
                                      </p:cBhvr>
                                      <p:to>
                                        <p:strVal val="visible"/>
                                      </p:to>
                                    </p:set>
                                  </p:childTnLst>
                                </p:cTn>
                              </p:par>
                            </p:childTnLst>
                          </p:cTn>
                        </p:par>
                        <p:par>
                          <p:cTn id="7" fill="hold">
                            <p:stCondLst>
                              <p:cond delay="0"/>
                            </p:stCondLst>
                            <p:childTnLst>
                              <p:par>
                                <p:cTn id="8" presetID="6" presetClass="entr" presetSubtype="32" fill="hold" nodeType="afterEffect">
                                  <p:stCondLst>
                                    <p:cond delay="0"/>
                                  </p:stCondLst>
                                  <p:childTnLst>
                                    <p:set>
                                      <p:cBhvr>
                                        <p:cTn id="9" dur="1" fill="hold">
                                          <p:stCondLst>
                                            <p:cond delay="0"/>
                                          </p:stCondLst>
                                        </p:cTn>
                                        <p:tgtEl>
                                          <p:spTgt spid="51"/>
                                        </p:tgtEl>
                                        <p:attrNameLst>
                                          <p:attrName>style.visibility</p:attrName>
                                        </p:attrNameLst>
                                      </p:cBhvr>
                                      <p:to>
                                        <p:strVal val="visible"/>
                                      </p:to>
                                    </p:set>
                                    <p:animEffect transition="in" filter="circle(out)">
                                      <p:cBhvr>
                                        <p:cTn id="10" dur="500"/>
                                        <p:tgtEl>
                                          <p:spTgt spid="51"/>
                                        </p:tgtEl>
                                      </p:cBhvr>
                                    </p:animEffect>
                                  </p:childTnLst>
                                </p:cTn>
                              </p:par>
                            </p:childTnLst>
                          </p:cTn>
                        </p:par>
                        <p:par>
                          <p:cTn id="11" fill="hold">
                            <p:stCondLst>
                              <p:cond delay="500"/>
                            </p:stCondLst>
                            <p:childTnLst>
                              <p:par>
                                <p:cTn id="12" presetID="6" presetClass="entr" presetSubtype="32" fill="hold" nodeType="afterEffect">
                                  <p:stCondLst>
                                    <p:cond delay="0"/>
                                  </p:stCondLst>
                                  <p:childTnLst>
                                    <p:set>
                                      <p:cBhvr>
                                        <p:cTn id="13" dur="1" fill="hold">
                                          <p:stCondLst>
                                            <p:cond delay="0"/>
                                          </p:stCondLst>
                                        </p:cTn>
                                        <p:tgtEl>
                                          <p:spTgt spid="62"/>
                                        </p:tgtEl>
                                        <p:attrNameLst>
                                          <p:attrName>style.visibility</p:attrName>
                                        </p:attrNameLst>
                                      </p:cBhvr>
                                      <p:to>
                                        <p:strVal val="visible"/>
                                      </p:to>
                                    </p:set>
                                    <p:animEffect transition="in" filter="circle(out)">
                                      <p:cBhvr>
                                        <p:cTn id="14" dur="500"/>
                                        <p:tgtEl>
                                          <p:spTgt spid="62"/>
                                        </p:tgtEl>
                                      </p:cBhvr>
                                    </p:animEffect>
                                  </p:childTnLst>
                                </p:cTn>
                              </p:par>
                            </p:childTnLst>
                          </p:cTn>
                        </p:par>
                        <p:par>
                          <p:cTn id="15" fill="hold">
                            <p:stCondLst>
                              <p:cond delay="1000"/>
                            </p:stCondLst>
                            <p:childTnLst>
                              <p:par>
                                <p:cTn id="16" presetID="2" presetClass="entr" presetSubtype="8" fill="hold" grpId="0" nodeType="afterEffect">
                                  <p:stCondLst>
                                    <p:cond delay="0"/>
                                  </p:stCondLst>
                                  <p:childTnLst>
                                    <p:set>
                                      <p:cBhvr>
                                        <p:cTn id="17" dur="1" fill="hold">
                                          <p:stCondLst>
                                            <p:cond delay="0"/>
                                          </p:stCondLst>
                                        </p:cTn>
                                        <p:tgtEl>
                                          <p:spTgt spid="3"/>
                                        </p:tgtEl>
                                        <p:attrNameLst>
                                          <p:attrName>style.visibility</p:attrName>
                                        </p:attrNameLst>
                                      </p:cBhvr>
                                      <p:to>
                                        <p:strVal val="visible"/>
                                      </p:to>
                                    </p:set>
                                    <p:anim calcmode="lin" valueType="num">
                                      <p:cBhvr additive="base">
                                        <p:cTn id="18" dur="2000" fill="hold"/>
                                        <p:tgtEl>
                                          <p:spTgt spid="3"/>
                                        </p:tgtEl>
                                        <p:attrNameLst>
                                          <p:attrName>ppt_x</p:attrName>
                                        </p:attrNameLst>
                                      </p:cBhvr>
                                      <p:tavLst>
                                        <p:tav tm="0">
                                          <p:val>
                                            <p:strVal val="0-#ppt_w/2"/>
                                          </p:val>
                                        </p:tav>
                                        <p:tav tm="100000">
                                          <p:val>
                                            <p:strVal val="#ppt_x"/>
                                          </p:val>
                                        </p:tav>
                                      </p:tavLst>
                                    </p:anim>
                                    <p:anim calcmode="lin" valueType="num">
                                      <p:cBhvr additive="base">
                                        <p:cTn id="19" dur="2000" fill="hold"/>
                                        <p:tgtEl>
                                          <p:spTgt spid="3"/>
                                        </p:tgtEl>
                                        <p:attrNameLst>
                                          <p:attrName>ppt_y</p:attrName>
                                        </p:attrNameLst>
                                      </p:cBhvr>
                                      <p:tavLst>
                                        <p:tav tm="0">
                                          <p:val>
                                            <p:strVal val="#ppt_y"/>
                                          </p:val>
                                        </p:tav>
                                        <p:tav tm="100000">
                                          <p:val>
                                            <p:strVal val="#ppt_y"/>
                                          </p:val>
                                        </p:tav>
                                      </p:tavLst>
                                    </p:anim>
                                  </p:childTnLst>
                                </p:cTn>
                              </p:par>
                            </p:childTnLst>
                          </p:cTn>
                        </p:par>
                        <p:par>
                          <p:cTn id="20" fill="hold">
                            <p:stCondLst>
                              <p:cond delay="3000"/>
                            </p:stCondLst>
                            <p:childTnLst>
                              <p:par>
                                <p:cTn id="21" presetID="2" presetClass="entr" presetSubtype="8" fill="hold" grpId="0" nodeType="afterEffect">
                                  <p:stCondLst>
                                    <p:cond delay="0"/>
                                  </p:stCondLst>
                                  <p:childTnLst>
                                    <p:set>
                                      <p:cBhvr>
                                        <p:cTn id="22" dur="1" fill="hold">
                                          <p:stCondLst>
                                            <p:cond delay="0"/>
                                          </p:stCondLst>
                                        </p:cTn>
                                        <p:tgtEl>
                                          <p:spTgt spid="2"/>
                                        </p:tgtEl>
                                        <p:attrNameLst>
                                          <p:attrName>style.visibility</p:attrName>
                                        </p:attrNameLst>
                                      </p:cBhvr>
                                      <p:to>
                                        <p:strVal val="visible"/>
                                      </p:to>
                                    </p:set>
                                    <p:anim calcmode="lin" valueType="num">
                                      <p:cBhvr additive="base">
                                        <p:cTn id="23" dur="2000" fill="hold"/>
                                        <p:tgtEl>
                                          <p:spTgt spid="2"/>
                                        </p:tgtEl>
                                        <p:attrNameLst>
                                          <p:attrName>ppt_x</p:attrName>
                                        </p:attrNameLst>
                                      </p:cBhvr>
                                      <p:tavLst>
                                        <p:tav tm="0">
                                          <p:val>
                                            <p:strVal val="0-#ppt_w/2"/>
                                          </p:val>
                                        </p:tav>
                                        <p:tav tm="100000">
                                          <p:val>
                                            <p:strVal val="#ppt_x"/>
                                          </p:val>
                                        </p:tav>
                                      </p:tavLst>
                                    </p:anim>
                                    <p:anim calcmode="lin" valueType="num">
                                      <p:cBhvr additive="base">
                                        <p:cTn id="24" dur="2000" fill="hold"/>
                                        <p:tgtEl>
                                          <p:spTgt spid="2"/>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2" grpId="0"/>
      <p:bldP spid="94"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矩形 8"/>
          <p:cNvSpPr/>
          <p:nvPr/>
        </p:nvSpPr>
        <p:spPr>
          <a:xfrm>
            <a:off x="6516216" y="4587974"/>
            <a:ext cx="775136" cy="230832"/>
          </a:xfrm>
          <a:prstGeom prst="rect">
            <a:avLst/>
          </a:prstGeom>
        </p:spPr>
        <p:txBody>
          <a:bodyPr wrap="squar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100" b="0" i="0" u="none" strike="noStrike" kern="0" cap="none" spc="0" normalizeH="0" baseline="0" noProof="0" dirty="0">
                <a:ln>
                  <a:noFill/>
                </a:ln>
                <a:solidFill>
                  <a:sysClr val="window" lastClr="FFFFFF"/>
                </a:solidFill>
                <a:effectLst/>
                <a:uLnTx/>
                <a:uFillTx/>
              </a:rPr>
              <a:t>PPT</a:t>
            </a:r>
            <a:r>
              <a:rPr kumimoji="0" lang="zh-CN" altLang="en-US" sz="100" b="0" i="0" u="none" strike="noStrike" kern="0" cap="none" spc="0" normalizeH="0" baseline="0" noProof="0" dirty="0">
                <a:ln>
                  <a:noFill/>
                </a:ln>
                <a:solidFill>
                  <a:sysClr val="window" lastClr="FFFFFF"/>
                </a:solidFill>
                <a:effectLst/>
                <a:uLnTx/>
                <a:uFillTx/>
              </a:rPr>
              <a:t>模板下载：</a:t>
            </a:r>
            <a:r>
              <a:rPr kumimoji="0" lang="en-US" altLang="zh-CN" sz="100" b="0" i="0" u="none" strike="noStrike" kern="0" cap="none" spc="0" normalizeH="0" baseline="0" noProof="0" dirty="0">
                <a:ln>
                  <a:noFill/>
                </a:ln>
                <a:solidFill>
                  <a:sysClr val="window" lastClr="FFFFFF"/>
                </a:solidFill>
                <a:effectLst/>
                <a:uLnTx/>
                <a:uFillTx/>
              </a:rPr>
              <a:t>www.1ppt.com/moban/     </a:t>
            </a:r>
            <a:r>
              <a:rPr kumimoji="0" lang="zh-CN" altLang="en-US" sz="100" b="0" i="0" u="none" strike="noStrike" kern="0" cap="none" spc="0" normalizeH="0" baseline="0" noProof="0" dirty="0">
                <a:ln>
                  <a:noFill/>
                </a:ln>
                <a:solidFill>
                  <a:sysClr val="window" lastClr="FFFFFF"/>
                </a:solidFill>
                <a:effectLst/>
                <a:uLnTx/>
                <a:uFillTx/>
              </a:rPr>
              <a:t>行业</a:t>
            </a:r>
            <a:r>
              <a:rPr kumimoji="0" lang="en-US" altLang="zh-CN" sz="100" b="0" i="0" u="none" strike="noStrike" kern="0" cap="none" spc="0" normalizeH="0" baseline="0" noProof="0" dirty="0">
                <a:ln>
                  <a:noFill/>
                </a:ln>
                <a:solidFill>
                  <a:sysClr val="window" lastClr="FFFFFF"/>
                </a:solidFill>
                <a:effectLst/>
                <a:uLnTx/>
                <a:uFillTx/>
              </a:rPr>
              <a:t>PPT</a:t>
            </a:r>
            <a:r>
              <a:rPr kumimoji="0" lang="zh-CN" altLang="en-US" sz="100" b="0" i="0" u="none" strike="noStrike" kern="0" cap="none" spc="0" normalizeH="0" baseline="0" noProof="0" dirty="0">
                <a:ln>
                  <a:noFill/>
                </a:ln>
                <a:solidFill>
                  <a:sysClr val="window" lastClr="FFFFFF"/>
                </a:solidFill>
                <a:effectLst/>
                <a:uLnTx/>
                <a:uFillTx/>
              </a:rPr>
              <a:t>模板：</a:t>
            </a:r>
            <a:r>
              <a:rPr kumimoji="0" lang="en-US" altLang="zh-CN" sz="100" b="0" i="0" u="none" strike="noStrike" kern="0" cap="none" spc="0" normalizeH="0" baseline="0" noProof="0" dirty="0">
                <a:ln>
                  <a:noFill/>
                </a:ln>
                <a:solidFill>
                  <a:sysClr val="window" lastClr="FFFFFF"/>
                </a:solidFill>
                <a:effectLst/>
                <a:uLnTx/>
                <a:uFillTx/>
              </a:rPr>
              <a:t>www.1ppt.com/hangye/ </a:t>
            </a:r>
          </a:p>
          <a:p>
            <a:pPr marL="0" marR="0" lvl="0" indent="0" defTabSz="914400" eaLnBrk="1" fontAlgn="auto" latinLnBrk="0" hangingPunct="1">
              <a:lnSpc>
                <a:spcPct val="100000"/>
              </a:lnSpc>
              <a:spcBef>
                <a:spcPts val="0"/>
              </a:spcBef>
              <a:spcAft>
                <a:spcPts val="0"/>
              </a:spcAft>
              <a:buClrTx/>
              <a:buSzTx/>
              <a:buFontTx/>
              <a:buNone/>
              <a:tabLst/>
              <a:defRPr/>
            </a:pPr>
            <a:r>
              <a:rPr kumimoji="0" lang="zh-CN" altLang="en-US" sz="100" b="0" i="0" u="none" strike="noStrike" kern="0" cap="none" spc="0" normalizeH="0" baseline="0" noProof="0" dirty="0">
                <a:ln>
                  <a:noFill/>
                </a:ln>
                <a:solidFill>
                  <a:sysClr val="window" lastClr="FFFFFF"/>
                </a:solidFill>
                <a:effectLst/>
                <a:uLnTx/>
                <a:uFillTx/>
              </a:rPr>
              <a:t>节日</a:t>
            </a:r>
            <a:r>
              <a:rPr kumimoji="0" lang="en-US" altLang="zh-CN" sz="100" b="0" i="0" u="none" strike="noStrike" kern="0" cap="none" spc="0" normalizeH="0" baseline="0" noProof="0" dirty="0">
                <a:ln>
                  <a:noFill/>
                </a:ln>
                <a:solidFill>
                  <a:sysClr val="window" lastClr="FFFFFF"/>
                </a:solidFill>
                <a:effectLst/>
                <a:uLnTx/>
                <a:uFillTx/>
              </a:rPr>
              <a:t>PPT</a:t>
            </a:r>
            <a:r>
              <a:rPr kumimoji="0" lang="zh-CN" altLang="en-US" sz="100" b="0" i="0" u="none" strike="noStrike" kern="0" cap="none" spc="0" normalizeH="0" baseline="0" noProof="0" dirty="0">
                <a:ln>
                  <a:noFill/>
                </a:ln>
                <a:solidFill>
                  <a:sysClr val="window" lastClr="FFFFFF"/>
                </a:solidFill>
                <a:effectLst/>
                <a:uLnTx/>
                <a:uFillTx/>
              </a:rPr>
              <a:t>模板：</a:t>
            </a:r>
            <a:r>
              <a:rPr kumimoji="0" lang="en-US" altLang="zh-CN" sz="100" b="0" i="0" u="none" strike="noStrike" kern="0" cap="none" spc="0" normalizeH="0" baseline="0" noProof="0" dirty="0">
                <a:ln>
                  <a:noFill/>
                </a:ln>
                <a:solidFill>
                  <a:sysClr val="window" lastClr="FFFFFF"/>
                </a:solidFill>
                <a:effectLst/>
                <a:uLnTx/>
                <a:uFillTx/>
              </a:rPr>
              <a:t>www.1ppt.com/jieri/           PPT</a:t>
            </a:r>
            <a:r>
              <a:rPr kumimoji="0" lang="zh-CN" altLang="en-US" sz="100" b="0" i="0" u="none" strike="noStrike" kern="0" cap="none" spc="0" normalizeH="0" baseline="0" noProof="0" dirty="0">
                <a:ln>
                  <a:noFill/>
                </a:ln>
                <a:solidFill>
                  <a:sysClr val="window" lastClr="FFFFFF"/>
                </a:solidFill>
                <a:effectLst/>
                <a:uLnTx/>
                <a:uFillTx/>
              </a:rPr>
              <a:t>素材下载：</a:t>
            </a:r>
            <a:r>
              <a:rPr kumimoji="0" lang="en-US" altLang="zh-CN" sz="100" b="0" i="0" u="none" strike="noStrike" kern="0" cap="none" spc="0" normalizeH="0" baseline="0" noProof="0" dirty="0">
                <a:ln>
                  <a:noFill/>
                </a:ln>
                <a:solidFill>
                  <a:sysClr val="window" lastClr="FFFFFF"/>
                </a:solidFill>
                <a:effectLst/>
                <a:uLnTx/>
                <a:uFillTx/>
              </a:rPr>
              <a:t>www.1ppt.com/sucai/</a:t>
            </a:r>
          </a:p>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100" b="0" i="0" u="none" strike="noStrike" kern="0" cap="none" spc="0" normalizeH="0" baseline="0" noProof="0" dirty="0">
                <a:ln>
                  <a:noFill/>
                </a:ln>
                <a:solidFill>
                  <a:sysClr val="window" lastClr="FFFFFF"/>
                </a:solidFill>
                <a:effectLst/>
                <a:uLnTx/>
                <a:uFillTx/>
              </a:rPr>
              <a:t>PPT</a:t>
            </a:r>
            <a:r>
              <a:rPr kumimoji="0" lang="zh-CN" altLang="en-US" sz="100" b="0" i="0" u="none" strike="noStrike" kern="0" cap="none" spc="0" normalizeH="0" baseline="0" noProof="0" dirty="0">
                <a:ln>
                  <a:noFill/>
                </a:ln>
                <a:solidFill>
                  <a:sysClr val="window" lastClr="FFFFFF"/>
                </a:solidFill>
                <a:effectLst/>
                <a:uLnTx/>
                <a:uFillTx/>
              </a:rPr>
              <a:t>背景图片：</a:t>
            </a:r>
            <a:r>
              <a:rPr kumimoji="0" lang="en-US" altLang="zh-CN" sz="100" b="0" i="0" u="none" strike="noStrike" kern="0" cap="none" spc="0" normalizeH="0" baseline="0" noProof="0" dirty="0">
                <a:ln>
                  <a:noFill/>
                </a:ln>
                <a:solidFill>
                  <a:sysClr val="window" lastClr="FFFFFF"/>
                </a:solidFill>
                <a:effectLst/>
                <a:uLnTx/>
                <a:uFillTx/>
              </a:rPr>
              <a:t>www.1ppt.com/beijing/      PPT</a:t>
            </a:r>
            <a:r>
              <a:rPr kumimoji="0" lang="zh-CN" altLang="en-US" sz="100" b="0" i="0" u="none" strike="noStrike" kern="0" cap="none" spc="0" normalizeH="0" baseline="0" noProof="0" dirty="0">
                <a:ln>
                  <a:noFill/>
                </a:ln>
                <a:solidFill>
                  <a:sysClr val="window" lastClr="FFFFFF"/>
                </a:solidFill>
                <a:effectLst/>
                <a:uLnTx/>
                <a:uFillTx/>
              </a:rPr>
              <a:t>图表下载：</a:t>
            </a:r>
            <a:r>
              <a:rPr kumimoji="0" lang="en-US" altLang="zh-CN" sz="100" b="0" i="0" u="none" strike="noStrike" kern="0" cap="none" spc="0" normalizeH="0" baseline="0" noProof="0" dirty="0">
                <a:ln>
                  <a:noFill/>
                </a:ln>
                <a:solidFill>
                  <a:sysClr val="window" lastClr="FFFFFF"/>
                </a:solidFill>
                <a:effectLst/>
                <a:uLnTx/>
                <a:uFillTx/>
              </a:rPr>
              <a:t>www.1ppt.com/tubiao/      </a:t>
            </a:r>
          </a:p>
          <a:p>
            <a:pPr marL="0" marR="0" lvl="0" indent="0" defTabSz="914400" eaLnBrk="1" fontAlgn="auto" latinLnBrk="0" hangingPunct="1">
              <a:lnSpc>
                <a:spcPct val="100000"/>
              </a:lnSpc>
              <a:spcBef>
                <a:spcPts val="0"/>
              </a:spcBef>
              <a:spcAft>
                <a:spcPts val="0"/>
              </a:spcAft>
              <a:buClrTx/>
              <a:buSzTx/>
              <a:buFontTx/>
              <a:buNone/>
              <a:tabLst/>
              <a:defRPr/>
            </a:pPr>
            <a:r>
              <a:rPr kumimoji="0" lang="zh-CN" altLang="en-US" sz="100" b="0" i="0" u="none" strike="noStrike" kern="0" cap="none" spc="0" normalizeH="0" baseline="0" noProof="0" dirty="0">
                <a:ln>
                  <a:noFill/>
                </a:ln>
                <a:solidFill>
                  <a:sysClr val="window" lastClr="FFFFFF"/>
                </a:solidFill>
                <a:effectLst/>
                <a:uLnTx/>
                <a:uFillTx/>
              </a:rPr>
              <a:t>优秀</a:t>
            </a:r>
            <a:r>
              <a:rPr kumimoji="0" lang="en-US" altLang="zh-CN" sz="100" b="0" i="0" u="none" strike="noStrike" kern="0" cap="none" spc="0" normalizeH="0" baseline="0" noProof="0" dirty="0">
                <a:ln>
                  <a:noFill/>
                </a:ln>
                <a:solidFill>
                  <a:sysClr val="window" lastClr="FFFFFF"/>
                </a:solidFill>
                <a:effectLst/>
                <a:uLnTx/>
                <a:uFillTx/>
              </a:rPr>
              <a:t>PPT</a:t>
            </a:r>
            <a:r>
              <a:rPr kumimoji="0" lang="zh-CN" altLang="en-US" sz="100" b="0" i="0" u="none" strike="noStrike" kern="0" cap="none" spc="0" normalizeH="0" baseline="0" noProof="0" dirty="0">
                <a:ln>
                  <a:noFill/>
                </a:ln>
                <a:solidFill>
                  <a:sysClr val="window" lastClr="FFFFFF"/>
                </a:solidFill>
                <a:effectLst/>
                <a:uLnTx/>
                <a:uFillTx/>
              </a:rPr>
              <a:t>下载：</a:t>
            </a:r>
            <a:r>
              <a:rPr kumimoji="0" lang="en-US" altLang="zh-CN" sz="100" b="0" i="0" u="none" strike="noStrike" kern="0" cap="none" spc="0" normalizeH="0" baseline="0" noProof="0" dirty="0">
                <a:ln>
                  <a:noFill/>
                </a:ln>
                <a:solidFill>
                  <a:sysClr val="window" lastClr="FFFFFF"/>
                </a:solidFill>
                <a:effectLst/>
                <a:uLnTx/>
                <a:uFillTx/>
              </a:rPr>
              <a:t>www.1ppt.com/xiazai/        PPT</a:t>
            </a:r>
            <a:r>
              <a:rPr kumimoji="0" lang="zh-CN" altLang="en-US" sz="100" b="0" i="0" u="none" strike="noStrike" kern="0" cap="none" spc="0" normalizeH="0" baseline="0" noProof="0" dirty="0">
                <a:ln>
                  <a:noFill/>
                </a:ln>
                <a:solidFill>
                  <a:sysClr val="window" lastClr="FFFFFF"/>
                </a:solidFill>
                <a:effectLst/>
                <a:uLnTx/>
                <a:uFillTx/>
              </a:rPr>
              <a:t>教程： </a:t>
            </a:r>
            <a:r>
              <a:rPr kumimoji="0" lang="en-US" altLang="zh-CN" sz="100" b="0" i="0" u="none" strike="noStrike" kern="0" cap="none" spc="0" normalizeH="0" baseline="0" noProof="0" dirty="0">
                <a:ln>
                  <a:noFill/>
                </a:ln>
                <a:solidFill>
                  <a:sysClr val="window" lastClr="FFFFFF"/>
                </a:solidFill>
                <a:effectLst/>
                <a:uLnTx/>
                <a:uFillTx/>
              </a:rPr>
              <a:t>www.1ppt.com/powerpoint/      </a:t>
            </a:r>
          </a:p>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100" b="0" i="0" u="none" strike="noStrike" kern="0" cap="none" spc="0" normalizeH="0" baseline="0" noProof="0" dirty="0">
                <a:ln>
                  <a:noFill/>
                </a:ln>
                <a:solidFill>
                  <a:sysClr val="window" lastClr="FFFFFF"/>
                </a:solidFill>
                <a:effectLst/>
                <a:uLnTx/>
                <a:uFillTx/>
              </a:rPr>
              <a:t>Word</a:t>
            </a:r>
            <a:r>
              <a:rPr kumimoji="0" lang="zh-CN" altLang="en-US" sz="100" b="0" i="0" u="none" strike="noStrike" kern="0" cap="none" spc="0" normalizeH="0" baseline="0" noProof="0" dirty="0">
                <a:ln>
                  <a:noFill/>
                </a:ln>
                <a:solidFill>
                  <a:sysClr val="window" lastClr="FFFFFF"/>
                </a:solidFill>
                <a:effectLst/>
                <a:uLnTx/>
                <a:uFillTx/>
              </a:rPr>
              <a:t>教程： </a:t>
            </a:r>
            <a:r>
              <a:rPr kumimoji="0" lang="en-US" altLang="zh-CN" sz="100" b="0" i="0" u="none" strike="noStrike" kern="0" cap="none" spc="0" normalizeH="0" baseline="0" noProof="0" dirty="0">
                <a:ln>
                  <a:noFill/>
                </a:ln>
                <a:solidFill>
                  <a:sysClr val="window" lastClr="FFFFFF"/>
                </a:solidFill>
                <a:effectLst/>
                <a:uLnTx/>
                <a:uFillTx/>
              </a:rPr>
              <a:t>www.1ppt.com/word/              Excel</a:t>
            </a:r>
            <a:r>
              <a:rPr kumimoji="0" lang="zh-CN" altLang="en-US" sz="100" b="0" i="0" u="none" strike="noStrike" kern="0" cap="none" spc="0" normalizeH="0" baseline="0" noProof="0" dirty="0">
                <a:ln>
                  <a:noFill/>
                </a:ln>
                <a:solidFill>
                  <a:sysClr val="window" lastClr="FFFFFF"/>
                </a:solidFill>
                <a:effectLst/>
                <a:uLnTx/>
                <a:uFillTx/>
              </a:rPr>
              <a:t>教程：</a:t>
            </a:r>
            <a:r>
              <a:rPr kumimoji="0" lang="en-US" altLang="zh-CN" sz="100" b="0" i="0" u="none" strike="noStrike" kern="0" cap="none" spc="0" normalizeH="0" baseline="0" noProof="0" dirty="0">
                <a:ln>
                  <a:noFill/>
                </a:ln>
                <a:solidFill>
                  <a:sysClr val="window" lastClr="FFFFFF"/>
                </a:solidFill>
                <a:effectLst/>
                <a:uLnTx/>
                <a:uFillTx/>
              </a:rPr>
              <a:t>www.1ppt.com/excel/  </a:t>
            </a:r>
          </a:p>
          <a:p>
            <a:pPr marL="0" marR="0" lvl="0" indent="0" defTabSz="914400" eaLnBrk="1" fontAlgn="auto" latinLnBrk="0" hangingPunct="1">
              <a:lnSpc>
                <a:spcPct val="100000"/>
              </a:lnSpc>
              <a:spcBef>
                <a:spcPts val="0"/>
              </a:spcBef>
              <a:spcAft>
                <a:spcPts val="0"/>
              </a:spcAft>
              <a:buClrTx/>
              <a:buSzTx/>
              <a:buFontTx/>
              <a:buNone/>
              <a:tabLst/>
              <a:defRPr/>
            </a:pPr>
            <a:r>
              <a:rPr kumimoji="0" lang="zh-CN" altLang="en-US" sz="100" b="0" i="0" u="none" strike="noStrike" kern="0" cap="none" spc="0" normalizeH="0" baseline="0" noProof="0" dirty="0">
                <a:ln>
                  <a:noFill/>
                </a:ln>
                <a:solidFill>
                  <a:sysClr val="window" lastClr="FFFFFF"/>
                </a:solidFill>
                <a:effectLst/>
                <a:uLnTx/>
                <a:uFillTx/>
              </a:rPr>
              <a:t>资料下载：</a:t>
            </a:r>
            <a:r>
              <a:rPr kumimoji="0" lang="en-US" altLang="zh-CN" sz="100" b="0" i="0" u="none" strike="noStrike" kern="0" cap="none" spc="0" normalizeH="0" baseline="0" noProof="0" dirty="0">
                <a:ln>
                  <a:noFill/>
                </a:ln>
                <a:solidFill>
                  <a:sysClr val="window" lastClr="FFFFFF"/>
                </a:solidFill>
                <a:effectLst/>
                <a:uLnTx/>
                <a:uFillTx/>
              </a:rPr>
              <a:t>www.1ppt.com/ziliao/                PPT</a:t>
            </a:r>
            <a:r>
              <a:rPr kumimoji="0" lang="zh-CN" altLang="en-US" sz="100" b="0" i="0" u="none" strike="noStrike" kern="0" cap="none" spc="0" normalizeH="0" baseline="0" noProof="0" dirty="0">
                <a:ln>
                  <a:noFill/>
                </a:ln>
                <a:solidFill>
                  <a:sysClr val="window" lastClr="FFFFFF"/>
                </a:solidFill>
                <a:effectLst/>
                <a:uLnTx/>
                <a:uFillTx/>
              </a:rPr>
              <a:t>课件下载：</a:t>
            </a:r>
            <a:r>
              <a:rPr kumimoji="0" lang="en-US" altLang="zh-CN" sz="100" b="0" i="0" u="none" strike="noStrike" kern="0" cap="none" spc="0" normalizeH="0" baseline="0" noProof="0" dirty="0">
                <a:ln>
                  <a:noFill/>
                </a:ln>
                <a:solidFill>
                  <a:sysClr val="window" lastClr="FFFFFF"/>
                </a:solidFill>
                <a:effectLst/>
                <a:uLnTx/>
                <a:uFillTx/>
              </a:rPr>
              <a:t>www.1ppt.com/kejian/ </a:t>
            </a:r>
          </a:p>
          <a:p>
            <a:pPr marL="0" marR="0" lvl="0" indent="0" defTabSz="914400" eaLnBrk="1" fontAlgn="auto" latinLnBrk="0" hangingPunct="1">
              <a:lnSpc>
                <a:spcPct val="100000"/>
              </a:lnSpc>
              <a:spcBef>
                <a:spcPts val="0"/>
              </a:spcBef>
              <a:spcAft>
                <a:spcPts val="0"/>
              </a:spcAft>
              <a:buClrTx/>
              <a:buSzTx/>
              <a:buFontTx/>
              <a:buNone/>
              <a:tabLst/>
              <a:defRPr/>
            </a:pPr>
            <a:r>
              <a:rPr kumimoji="0" lang="zh-CN" altLang="en-US" sz="100" b="0" i="0" u="none" strike="noStrike" kern="0" cap="none" spc="0" normalizeH="0" baseline="0" noProof="0" dirty="0">
                <a:ln>
                  <a:noFill/>
                </a:ln>
                <a:solidFill>
                  <a:sysClr val="window" lastClr="FFFFFF"/>
                </a:solidFill>
                <a:effectLst/>
                <a:uLnTx/>
                <a:uFillTx/>
              </a:rPr>
              <a:t>范文下载：</a:t>
            </a:r>
            <a:r>
              <a:rPr kumimoji="0" lang="en-US" altLang="zh-CN" sz="100" b="0" i="0" u="none" strike="noStrike" kern="0" cap="none" spc="0" normalizeH="0" baseline="0" noProof="0" dirty="0">
                <a:ln>
                  <a:noFill/>
                </a:ln>
                <a:solidFill>
                  <a:sysClr val="window" lastClr="FFFFFF"/>
                </a:solidFill>
                <a:effectLst/>
                <a:uLnTx/>
                <a:uFillTx/>
              </a:rPr>
              <a:t>www.1ppt.com/fanwen/             </a:t>
            </a:r>
            <a:r>
              <a:rPr kumimoji="0" lang="zh-CN" altLang="en-US" sz="100" b="0" i="0" u="none" strike="noStrike" kern="0" cap="none" spc="0" normalizeH="0" baseline="0" noProof="0" dirty="0">
                <a:ln>
                  <a:noFill/>
                </a:ln>
                <a:solidFill>
                  <a:sysClr val="window" lastClr="FFFFFF"/>
                </a:solidFill>
                <a:effectLst/>
                <a:uLnTx/>
                <a:uFillTx/>
              </a:rPr>
              <a:t>试卷下载：</a:t>
            </a:r>
            <a:r>
              <a:rPr kumimoji="0" lang="en-US" altLang="zh-CN" sz="100" b="0" i="0" u="none" strike="noStrike" kern="0" cap="none" spc="0" normalizeH="0" baseline="0" noProof="0" dirty="0">
                <a:ln>
                  <a:noFill/>
                </a:ln>
                <a:solidFill>
                  <a:sysClr val="window" lastClr="FFFFFF"/>
                </a:solidFill>
                <a:effectLst/>
                <a:uLnTx/>
                <a:uFillTx/>
              </a:rPr>
              <a:t>www.1ppt.com/shiti/  </a:t>
            </a:r>
          </a:p>
          <a:p>
            <a:pPr marL="0" marR="0" lvl="0" indent="0" defTabSz="914400" eaLnBrk="1" fontAlgn="auto" latinLnBrk="0" hangingPunct="1">
              <a:lnSpc>
                <a:spcPct val="100000"/>
              </a:lnSpc>
              <a:spcBef>
                <a:spcPts val="0"/>
              </a:spcBef>
              <a:spcAft>
                <a:spcPts val="0"/>
              </a:spcAft>
              <a:buClrTx/>
              <a:buSzTx/>
              <a:buFontTx/>
              <a:buNone/>
              <a:tabLst/>
              <a:defRPr/>
            </a:pPr>
            <a:r>
              <a:rPr kumimoji="0" lang="zh-CN" altLang="en-US" sz="100" b="0" i="0" u="none" strike="noStrike" kern="0" cap="none" spc="0" normalizeH="0" baseline="0" noProof="0" dirty="0">
                <a:ln>
                  <a:noFill/>
                </a:ln>
                <a:solidFill>
                  <a:sysClr val="window" lastClr="FFFFFF"/>
                </a:solidFill>
                <a:effectLst/>
                <a:uLnTx/>
                <a:uFillTx/>
              </a:rPr>
              <a:t>教案下载：</a:t>
            </a:r>
            <a:r>
              <a:rPr kumimoji="0" lang="en-US" altLang="zh-CN" sz="100" b="0" i="0" u="none" strike="noStrike" kern="0" cap="none" spc="0" normalizeH="0" baseline="0" noProof="0" dirty="0">
                <a:ln>
                  <a:noFill/>
                </a:ln>
                <a:solidFill>
                  <a:sysClr val="window" lastClr="FFFFFF"/>
                </a:solidFill>
                <a:effectLst/>
                <a:uLnTx/>
                <a:uFillTx/>
              </a:rPr>
              <a:t>www.1ppt.com/jiaoan/  </a:t>
            </a:r>
            <a:r>
              <a:rPr kumimoji="0" lang="en-US" altLang="zh-CN" sz="100" b="0" i="0" u="none" strike="noStrike" kern="0" cap="none" spc="0" normalizeH="0" baseline="0" noProof="0" dirty="0" smtClean="0">
                <a:ln>
                  <a:noFill/>
                </a:ln>
                <a:solidFill>
                  <a:sysClr val="window" lastClr="FFFFFF"/>
                </a:solidFill>
                <a:effectLst/>
                <a:uLnTx/>
                <a:uFillTx/>
              </a:rPr>
              <a:t>      PPT</a:t>
            </a:r>
            <a:r>
              <a:rPr kumimoji="0" lang="zh-CN" altLang="en-US" sz="100" b="0" i="0" u="none" strike="noStrike" kern="0" cap="none" spc="0" normalizeH="0" baseline="0" noProof="0" dirty="0" smtClean="0">
                <a:ln>
                  <a:noFill/>
                </a:ln>
                <a:solidFill>
                  <a:sysClr val="window" lastClr="FFFFFF"/>
                </a:solidFill>
                <a:effectLst/>
                <a:uLnTx/>
                <a:uFillTx/>
              </a:rPr>
              <a:t>论坛：</a:t>
            </a:r>
            <a:r>
              <a:rPr kumimoji="0" lang="en-US" altLang="zh-CN" sz="100" b="0" i="0" u="none" strike="noStrike" kern="0" cap="none" spc="0" normalizeH="0" baseline="0" noProof="0" dirty="0" smtClean="0">
                <a:ln>
                  <a:noFill/>
                </a:ln>
                <a:solidFill>
                  <a:sysClr val="window" lastClr="FFFFFF"/>
                </a:solidFill>
                <a:effectLst/>
                <a:uLnTx/>
                <a:uFillTx/>
              </a:rPr>
              <a:t>www.1ppt.cn</a:t>
            </a:r>
            <a:endParaRPr kumimoji="0" lang="en-US" altLang="zh-CN" sz="100" b="0" i="0" u="none" strike="noStrike" kern="0" cap="none" spc="0" normalizeH="0" baseline="0" noProof="0" dirty="0">
              <a:ln>
                <a:noFill/>
              </a:ln>
              <a:solidFill>
                <a:sysClr val="window" lastClr="FFFFFF"/>
              </a:solidFill>
              <a:effectLst/>
              <a:uLnTx/>
              <a:uFillTx/>
            </a:endParaRPr>
          </a:p>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100" b="0" i="0" u="none" strike="noStrike" kern="0" cap="none" spc="0" normalizeH="0" baseline="0" noProof="0" dirty="0">
                <a:ln>
                  <a:noFill/>
                </a:ln>
                <a:solidFill>
                  <a:sysClr val="window" lastClr="FFFFFF"/>
                </a:solidFill>
                <a:effectLst/>
                <a:uLnTx/>
                <a:uFillTx/>
              </a:rPr>
              <a:t> </a:t>
            </a:r>
            <a:endParaRPr kumimoji="0" lang="zh-CN" altLang="en-US" sz="100" b="0" i="0" u="none" strike="noStrike" kern="0" cap="none" spc="0" normalizeH="0" baseline="0" noProof="0" dirty="0">
              <a:ln>
                <a:noFill/>
              </a:ln>
              <a:solidFill>
                <a:sysClr val="window" lastClr="FFFFFF"/>
              </a:solidFill>
              <a:effectLst/>
              <a:uLnTx/>
              <a:uFillTx/>
            </a:endParaRPr>
          </a:p>
        </p:txBody>
      </p:sp>
      <p:pic>
        <p:nvPicPr>
          <p:cNvPr id="21" name="图片 20"/>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267744" y="2931791"/>
            <a:ext cx="8943695" cy="7497802"/>
          </a:xfrm>
          <a:prstGeom prst="rect">
            <a:avLst/>
          </a:prstGeom>
        </p:spPr>
      </p:pic>
      <p:sp>
        <p:nvSpPr>
          <p:cNvPr id="22" name="TextBox 21"/>
          <p:cNvSpPr txBox="1"/>
          <p:nvPr/>
        </p:nvSpPr>
        <p:spPr>
          <a:xfrm>
            <a:off x="755576" y="987574"/>
            <a:ext cx="4088280" cy="746348"/>
          </a:xfrm>
          <a:prstGeom prst="rect">
            <a:avLst/>
          </a:prstGeom>
          <a:noFill/>
        </p:spPr>
        <p:txBody>
          <a:bodyPr wrap="none" lIns="68571" tIns="34285" rIns="68571" bIns="34285" rtlCol="0">
            <a:spAutoFit/>
          </a:bodyPr>
          <a:lstStyle/>
          <a:p>
            <a:r>
              <a:rPr lang="zh-CN" altLang="en-US" sz="4400" b="1" dirty="0" smtClean="0">
                <a:solidFill>
                  <a:schemeClr val="tx2"/>
                </a:solidFill>
                <a:latin typeface="微软雅黑" panose="020B0503020204020204" pitchFamily="34" charset="-122"/>
                <a:ea typeface="微软雅黑" panose="020B0503020204020204" pitchFamily="34" charset="-122"/>
              </a:rPr>
              <a:t>感谢您的观看！</a:t>
            </a:r>
            <a:endParaRPr lang="zh-CN" altLang="en-US" sz="4400" b="1" dirty="0">
              <a:solidFill>
                <a:schemeClr val="tx2"/>
              </a:solidFill>
              <a:latin typeface="微软雅黑" panose="020B0503020204020204" pitchFamily="34" charset="-122"/>
              <a:ea typeface="微软雅黑" panose="020B0503020204020204" pitchFamily="34" charset="-122"/>
            </a:endParaRPr>
          </a:p>
        </p:txBody>
      </p:sp>
      <p:sp>
        <p:nvSpPr>
          <p:cNvPr id="44" name="TextBox 43"/>
          <p:cNvSpPr txBox="1"/>
          <p:nvPr/>
        </p:nvSpPr>
        <p:spPr>
          <a:xfrm>
            <a:off x="735058" y="2787774"/>
            <a:ext cx="1415772" cy="338554"/>
          </a:xfrm>
          <a:prstGeom prst="rect">
            <a:avLst/>
          </a:prstGeom>
          <a:noFill/>
        </p:spPr>
        <p:txBody>
          <a:bodyPr wrap="none" rtlCol="0">
            <a:spAutoFit/>
          </a:bodyPr>
          <a:lstStyle/>
          <a:p>
            <a:r>
              <a:rPr lang="zh-CN" altLang="en-US" sz="1600" dirty="0" smtClean="0">
                <a:solidFill>
                  <a:schemeClr val="tx1">
                    <a:lumMod val="75000"/>
                    <a:lumOff val="25000"/>
                  </a:schemeClr>
                </a:solidFill>
              </a:rPr>
              <a:t>讲解人：赵韵</a:t>
            </a:r>
            <a:endParaRPr lang="zh-CN" altLang="en-US" sz="1600" dirty="0">
              <a:solidFill>
                <a:schemeClr val="tx1">
                  <a:lumMod val="75000"/>
                  <a:lumOff val="25000"/>
                </a:schemeClr>
              </a:solidFill>
            </a:endParaRPr>
          </a:p>
        </p:txBody>
      </p:sp>
      <p:sp>
        <p:nvSpPr>
          <p:cNvPr id="45" name="TextBox 44"/>
          <p:cNvSpPr txBox="1"/>
          <p:nvPr/>
        </p:nvSpPr>
        <p:spPr>
          <a:xfrm>
            <a:off x="735058" y="3147814"/>
            <a:ext cx="3262432" cy="584775"/>
          </a:xfrm>
          <a:prstGeom prst="rect">
            <a:avLst/>
          </a:prstGeom>
          <a:noFill/>
        </p:spPr>
        <p:txBody>
          <a:bodyPr wrap="none" rtlCol="0">
            <a:spAutoFit/>
          </a:bodyPr>
          <a:lstStyle/>
          <a:p>
            <a:r>
              <a:rPr lang="zh-CN" altLang="en-US" sz="1600" dirty="0" smtClean="0">
                <a:solidFill>
                  <a:schemeClr val="tx1">
                    <a:lumMod val="75000"/>
                    <a:lumOff val="25000"/>
                  </a:schemeClr>
                </a:solidFill>
              </a:rPr>
              <a:t>部门：国家税务总局中山市税务局</a:t>
            </a:r>
            <a:endParaRPr lang="en-US" altLang="zh-CN" sz="1600" dirty="0" smtClean="0">
              <a:solidFill>
                <a:schemeClr val="tx1">
                  <a:lumMod val="75000"/>
                  <a:lumOff val="25000"/>
                </a:schemeClr>
              </a:solidFill>
            </a:endParaRPr>
          </a:p>
          <a:p>
            <a:r>
              <a:rPr lang="zh-CN" altLang="en-US" sz="1600" dirty="0" smtClean="0">
                <a:solidFill>
                  <a:schemeClr val="tx1">
                    <a:lumMod val="75000"/>
                    <a:lumOff val="25000"/>
                  </a:schemeClr>
                </a:solidFill>
              </a:rPr>
              <a:t>          第一税务分局</a:t>
            </a:r>
            <a:endParaRPr lang="zh-CN" altLang="en-US" sz="1600" dirty="0">
              <a:solidFill>
                <a:schemeClr val="tx1">
                  <a:lumMod val="75000"/>
                  <a:lumOff val="25000"/>
                </a:schemeClr>
              </a:solidFill>
            </a:endParaRPr>
          </a:p>
        </p:txBody>
      </p:sp>
    </p:spTree>
    <p:extLst>
      <p:ext uri="{BB962C8B-B14F-4D97-AF65-F5344CB8AC3E}">
        <p14:creationId xmlns:p14="http://schemas.microsoft.com/office/powerpoint/2010/main" val="4290104600"/>
      </p:ext>
    </p:extLst>
  </p:cSld>
  <p:clrMapOvr>
    <a:masterClrMapping/>
  </p:clrMapOvr>
  <mc:AlternateContent xmlns:mc="http://schemas.openxmlformats.org/markup-compatibility/2006" xmlns:p14="http://schemas.microsoft.com/office/powerpoint/2010/main">
    <mc:Choice Requires="p14">
      <p:transition spd="med" p14:dur="700" advTm="0">
        <p:fade/>
      </p:transition>
    </mc:Choice>
    <mc:Fallback xmlns="">
      <p:transition spd="med"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fade">
                                      <p:cBhvr>
                                        <p:cTn id="7" dur="1000"/>
                                        <p:tgtEl>
                                          <p:spTgt spid="21"/>
                                        </p:tgtEl>
                                      </p:cBhvr>
                                    </p:animEffect>
                                    <p:anim calcmode="lin" valueType="num">
                                      <p:cBhvr>
                                        <p:cTn id="8" dur="1000" fill="hold"/>
                                        <p:tgtEl>
                                          <p:spTgt spid="21"/>
                                        </p:tgtEl>
                                        <p:attrNameLst>
                                          <p:attrName>ppt_x</p:attrName>
                                        </p:attrNameLst>
                                      </p:cBhvr>
                                      <p:tavLst>
                                        <p:tav tm="0">
                                          <p:val>
                                            <p:strVal val="#ppt_x"/>
                                          </p:val>
                                        </p:tav>
                                        <p:tav tm="100000">
                                          <p:val>
                                            <p:strVal val="#ppt_x"/>
                                          </p:val>
                                        </p:tav>
                                      </p:tavLst>
                                    </p:anim>
                                    <p:anim calcmode="lin" valueType="num">
                                      <p:cBhvr>
                                        <p:cTn id="9" dur="1000" fill="hold"/>
                                        <p:tgtEl>
                                          <p:spTgt spid="21"/>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1" presetClass="entr" presetSubtype="0" fill="hold" grpId="0" nodeType="afterEffect">
                                  <p:stCondLst>
                                    <p:cond delay="0"/>
                                  </p:stCondLst>
                                  <p:iterate type="lt">
                                    <p:tmPct val="10000"/>
                                  </p:iterate>
                                  <p:childTnLst>
                                    <p:set>
                                      <p:cBhvr>
                                        <p:cTn id="12" dur="1" fill="hold">
                                          <p:stCondLst>
                                            <p:cond delay="0"/>
                                          </p:stCondLst>
                                        </p:cTn>
                                        <p:tgtEl>
                                          <p:spTgt spid="22"/>
                                        </p:tgtEl>
                                        <p:attrNameLst>
                                          <p:attrName>style.visibility</p:attrName>
                                        </p:attrNameLst>
                                      </p:cBhvr>
                                      <p:to>
                                        <p:strVal val="visible"/>
                                      </p:to>
                                    </p:set>
                                    <p:anim calcmode="lin" valueType="num">
                                      <p:cBhvr>
                                        <p:cTn id="13" dur="500" fill="hold"/>
                                        <p:tgtEl>
                                          <p:spTgt spid="22"/>
                                        </p:tgtEl>
                                        <p:attrNameLst>
                                          <p:attrName>ppt_x</p:attrName>
                                        </p:attrNameLst>
                                      </p:cBhvr>
                                      <p:tavLst>
                                        <p:tav tm="0">
                                          <p:val>
                                            <p:strVal val="#ppt_x"/>
                                          </p:val>
                                        </p:tav>
                                        <p:tav tm="50000">
                                          <p:val>
                                            <p:strVal val="#ppt_x+.1"/>
                                          </p:val>
                                        </p:tav>
                                        <p:tav tm="100000">
                                          <p:val>
                                            <p:strVal val="#ppt_x"/>
                                          </p:val>
                                        </p:tav>
                                      </p:tavLst>
                                    </p:anim>
                                    <p:anim calcmode="lin" valueType="num">
                                      <p:cBhvr>
                                        <p:cTn id="14" dur="500" fill="hold"/>
                                        <p:tgtEl>
                                          <p:spTgt spid="22"/>
                                        </p:tgtEl>
                                        <p:attrNameLst>
                                          <p:attrName>ppt_y</p:attrName>
                                        </p:attrNameLst>
                                      </p:cBhvr>
                                      <p:tavLst>
                                        <p:tav tm="0">
                                          <p:val>
                                            <p:strVal val="#ppt_y"/>
                                          </p:val>
                                        </p:tav>
                                        <p:tav tm="100000">
                                          <p:val>
                                            <p:strVal val="#ppt_y"/>
                                          </p:val>
                                        </p:tav>
                                      </p:tavLst>
                                    </p:anim>
                                    <p:anim calcmode="lin" valueType="num">
                                      <p:cBhvr>
                                        <p:cTn id="15" dur="500" fill="hold"/>
                                        <p:tgtEl>
                                          <p:spTgt spid="22"/>
                                        </p:tgtEl>
                                        <p:attrNameLst>
                                          <p:attrName>ppt_h</p:attrName>
                                        </p:attrNameLst>
                                      </p:cBhvr>
                                      <p:tavLst>
                                        <p:tav tm="0">
                                          <p:val>
                                            <p:strVal val="#ppt_h/10"/>
                                          </p:val>
                                        </p:tav>
                                        <p:tav tm="50000">
                                          <p:val>
                                            <p:strVal val="#ppt_h+.01"/>
                                          </p:val>
                                        </p:tav>
                                        <p:tav tm="100000">
                                          <p:val>
                                            <p:strVal val="#ppt_h"/>
                                          </p:val>
                                        </p:tav>
                                      </p:tavLst>
                                    </p:anim>
                                    <p:anim calcmode="lin" valueType="num">
                                      <p:cBhvr>
                                        <p:cTn id="16" dur="500" fill="hold"/>
                                        <p:tgtEl>
                                          <p:spTgt spid="22"/>
                                        </p:tgtEl>
                                        <p:attrNameLst>
                                          <p:attrName>ppt_w</p:attrName>
                                        </p:attrNameLst>
                                      </p:cBhvr>
                                      <p:tavLst>
                                        <p:tav tm="0">
                                          <p:val>
                                            <p:strVal val="#ppt_w/10"/>
                                          </p:val>
                                        </p:tav>
                                        <p:tav tm="50000">
                                          <p:val>
                                            <p:strVal val="#ppt_w+.01"/>
                                          </p:val>
                                        </p:tav>
                                        <p:tav tm="100000">
                                          <p:val>
                                            <p:strVal val="#ppt_w"/>
                                          </p:val>
                                        </p:tav>
                                      </p:tavLst>
                                    </p:anim>
                                    <p:animEffect transition="in" filter="fade">
                                      <p:cBhvr>
                                        <p:cTn id="17" dur="500" tmFilter="0,0; .5, 1; 1, 1"/>
                                        <p:tgtEl>
                                          <p:spTgt spid="22"/>
                                        </p:tgtEl>
                                      </p:cBhvr>
                                    </p:animEffect>
                                  </p:childTnLst>
                                </p:cTn>
                              </p:par>
                            </p:childTnLst>
                          </p:cTn>
                        </p:par>
                        <p:par>
                          <p:cTn id="18" fill="hold">
                            <p:stCondLst>
                              <p:cond delay="1800"/>
                            </p:stCondLst>
                            <p:childTnLst>
                              <p:par>
                                <p:cTn id="19" presetID="37" presetClass="entr" presetSubtype="0" fill="hold" grpId="0" nodeType="afterEffect">
                                  <p:stCondLst>
                                    <p:cond delay="0"/>
                                  </p:stCondLst>
                                  <p:childTnLst>
                                    <p:set>
                                      <p:cBhvr>
                                        <p:cTn id="20" dur="1" fill="hold">
                                          <p:stCondLst>
                                            <p:cond delay="0"/>
                                          </p:stCondLst>
                                        </p:cTn>
                                        <p:tgtEl>
                                          <p:spTgt spid="44"/>
                                        </p:tgtEl>
                                        <p:attrNameLst>
                                          <p:attrName>style.visibility</p:attrName>
                                        </p:attrNameLst>
                                      </p:cBhvr>
                                      <p:to>
                                        <p:strVal val="visible"/>
                                      </p:to>
                                    </p:set>
                                    <p:animEffect transition="in" filter="fade">
                                      <p:cBhvr>
                                        <p:cTn id="21" dur="1000"/>
                                        <p:tgtEl>
                                          <p:spTgt spid="44"/>
                                        </p:tgtEl>
                                      </p:cBhvr>
                                    </p:animEffect>
                                    <p:anim calcmode="lin" valueType="num">
                                      <p:cBhvr>
                                        <p:cTn id="22" dur="1000" fill="hold"/>
                                        <p:tgtEl>
                                          <p:spTgt spid="44"/>
                                        </p:tgtEl>
                                        <p:attrNameLst>
                                          <p:attrName>ppt_x</p:attrName>
                                        </p:attrNameLst>
                                      </p:cBhvr>
                                      <p:tavLst>
                                        <p:tav tm="0">
                                          <p:val>
                                            <p:strVal val="#ppt_x"/>
                                          </p:val>
                                        </p:tav>
                                        <p:tav tm="100000">
                                          <p:val>
                                            <p:strVal val="#ppt_x"/>
                                          </p:val>
                                        </p:tav>
                                      </p:tavLst>
                                    </p:anim>
                                    <p:anim calcmode="lin" valueType="num">
                                      <p:cBhvr>
                                        <p:cTn id="23" dur="900" decel="100000" fill="hold"/>
                                        <p:tgtEl>
                                          <p:spTgt spid="44"/>
                                        </p:tgtEl>
                                        <p:attrNameLst>
                                          <p:attrName>ppt_y</p:attrName>
                                        </p:attrNameLst>
                                      </p:cBhvr>
                                      <p:tavLst>
                                        <p:tav tm="0">
                                          <p:val>
                                            <p:strVal val="#ppt_y+1"/>
                                          </p:val>
                                        </p:tav>
                                        <p:tav tm="100000">
                                          <p:val>
                                            <p:strVal val="#ppt_y-.03"/>
                                          </p:val>
                                        </p:tav>
                                      </p:tavLst>
                                    </p:anim>
                                    <p:anim calcmode="lin" valueType="num">
                                      <p:cBhvr>
                                        <p:cTn id="24" dur="100" accel="100000" fill="hold">
                                          <p:stCondLst>
                                            <p:cond delay="900"/>
                                          </p:stCondLst>
                                        </p:cTn>
                                        <p:tgtEl>
                                          <p:spTgt spid="44"/>
                                        </p:tgtEl>
                                        <p:attrNameLst>
                                          <p:attrName>ppt_y</p:attrName>
                                        </p:attrNameLst>
                                      </p:cBhvr>
                                      <p:tavLst>
                                        <p:tav tm="0">
                                          <p:val>
                                            <p:strVal val="#ppt_y-.03"/>
                                          </p:val>
                                        </p:tav>
                                        <p:tav tm="100000">
                                          <p:val>
                                            <p:strVal val="#ppt_y"/>
                                          </p:val>
                                        </p:tav>
                                      </p:tavLst>
                                    </p:anim>
                                  </p:childTnLst>
                                </p:cTn>
                              </p:par>
                              <p:par>
                                <p:cTn id="25" presetID="37" presetClass="entr" presetSubtype="0" fill="hold" grpId="0" nodeType="withEffect">
                                  <p:stCondLst>
                                    <p:cond delay="0"/>
                                  </p:stCondLst>
                                  <p:childTnLst>
                                    <p:set>
                                      <p:cBhvr>
                                        <p:cTn id="26" dur="1" fill="hold">
                                          <p:stCondLst>
                                            <p:cond delay="0"/>
                                          </p:stCondLst>
                                        </p:cTn>
                                        <p:tgtEl>
                                          <p:spTgt spid="45"/>
                                        </p:tgtEl>
                                        <p:attrNameLst>
                                          <p:attrName>style.visibility</p:attrName>
                                        </p:attrNameLst>
                                      </p:cBhvr>
                                      <p:to>
                                        <p:strVal val="visible"/>
                                      </p:to>
                                    </p:set>
                                    <p:animEffect transition="in" filter="fade">
                                      <p:cBhvr>
                                        <p:cTn id="27" dur="1000"/>
                                        <p:tgtEl>
                                          <p:spTgt spid="45"/>
                                        </p:tgtEl>
                                      </p:cBhvr>
                                    </p:animEffect>
                                    <p:anim calcmode="lin" valueType="num">
                                      <p:cBhvr>
                                        <p:cTn id="28" dur="1000" fill="hold"/>
                                        <p:tgtEl>
                                          <p:spTgt spid="45"/>
                                        </p:tgtEl>
                                        <p:attrNameLst>
                                          <p:attrName>ppt_x</p:attrName>
                                        </p:attrNameLst>
                                      </p:cBhvr>
                                      <p:tavLst>
                                        <p:tav tm="0">
                                          <p:val>
                                            <p:strVal val="#ppt_x"/>
                                          </p:val>
                                        </p:tav>
                                        <p:tav tm="100000">
                                          <p:val>
                                            <p:strVal val="#ppt_x"/>
                                          </p:val>
                                        </p:tav>
                                      </p:tavLst>
                                    </p:anim>
                                    <p:anim calcmode="lin" valueType="num">
                                      <p:cBhvr>
                                        <p:cTn id="29" dur="900" decel="100000" fill="hold"/>
                                        <p:tgtEl>
                                          <p:spTgt spid="45"/>
                                        </p:tgtEl>
                                        <p:attrNameLst>
                                          <p:attrName>ppt_y</p:attrName>
                                        </p:attrNameLst>
                                      </p:cBhvr>
                                      <p:tavLst>
                                        <p:tav tm="0">
                                          <p:val>
                                            <p:strVal val="#ppt_y+1"/>
                                          </p:val>
                                        </p:tav>
                                        <p:tav tm="100000">
                                          <p:val>
                                            <p:strVal val="#ppt_y-.03"/>
                                          </p:val>
                                        </p:tav>
                                      </p:tavLst>
                                    </p:anim>
                                    <p:anim calcmode="lin" valueType="num">
                                      <p:cBhvr>
                                        <p:cTn id="30" dur="100" accel="100000" fill="hold">
                                          <p:stCondLst>
                                            <p:cond delay="900"/>
                                          </p:stCondLst>
                                        </p:cTn>
                                        <p:tgtEl>
                                          <p:spTgt spid="45"/>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p:bldP spid="44" grpId="0"/>
      <p:bldP spid="45" grpId="0"/>
    </p:bldLst>
  </p:timing>
</p:sld>
</file>

<file path=ppt/tags/tag1.xml><?xml version="1.0" encoding="utf-8"?>
<p:tagLst xmlns:a="http://schemas.openxmlformats.org/drawingml/2006/main" xmlns:r="http://schemas.openxmlformats.org/officeDocument/2006/relationships" xmlns:p="http://schemas.openxmlformats.org/presentationml/2006/main">
  <p:tag name="ISPRING_PRESENTATION_TITLE" val="PowerPoint 演示文稿"/>
</p:tagLst>
</file>

<file path=ppt/tags/tag2.xml><?xml version="1.0" encoding="utf-8"?>
<p:tagLst xmlns:a="http://schemas.openxmlformats.org/drawingml/2006/main" xmlns:r="http://schemas.openxmlformats.org/officeDocument/2006/relationships" xmlns:p="http://schemas.openxmlformats.org/presentationml/2006/main">
  <p:tag name="PA" val="v3.2.0"/>
</p:tagLst>
</file>

<file path=ppt/tags/tag3.xml><?xml version="1.0" encoding="utf-8"?>
<p:tagLst xmlns:a="http://schemas.openxmlformats.org/drawingml/2006/main" xmlns:r="http://schemas.openxmlformats.org/officeDocument/2006/relationships" xmlns:p="http://schemas.openxmlformats.org/presentationml/2006/main">
  <p:tag name="PA" val="v3.2.0"/>
</p:tagLst>
</file>

<file path=ppt/tags/tag4.xml><?xml version="1.0" encoding="utf-8"?>
<p:tagLst xmlns:a="http://schemas.openxmlformats.org/drawingml/2006/main" xmlns:r="http://schemas.openxmlformats.org/officeDocument/2006/relationships" xmlns:p="http://schemas.openxmlformats.org/presentationml/2006/main">
  <p:tag name="PA" val="v3.2.0"/>
</p:tagLst>
</file>

<file path=ppt/tags/tag5.xml><?xml version="1.0" encoding="utf-8"?>
<p:tagLst xmlns:a="http://schemas.openxmlformats.org/drawingml/2006/main" xmlns:r="http://schemas.openxmlformats.org/officeDocument/2006/relationships" xmlns:p="http://schemas.openxmlformats.org/presentationml/2006/main">
  <p:tag name="PA" val="v3.2.0"/>
</p:tagLst>
</file>

<file path=ppt/theme/theme1.xml><?xml version="1.0" encoding="utf-8"?>
<a:theme xmlns:a="http://schemas.openxmlformats.org/drawingml/2006/main" name="第一PPT，www.1ppt.com">
  <a:themeElements>
    <a:clrScheme name="自定义 167">
      <a:dk1>
        <a:srgbClr val="000000"/>
      </a:dk1>
      <a:lt1>
        <a:srgbClr val="FFFFFF"/>
      </a:lt1>
      <a:dk2>
        <a:srgbClr val="67B0E3"/>
      </a:dk2>
      <a:lt2>
        <a:srgbClr val="A0A0A0"/>
      </a:lt2>
      <a:accent1>
        <a:srgbClr val="B5B5B5"/>
      </a:accent1>
      <a:accent2>
        <a:srgbClr val="B5B5B5"/>
      </a:accent2>
      <a:accent3>
        <a:srgbClr val="B5B5B5"/>
      </a:accent3>
      <a:accent4>
        <a:srgbClr val="B5B5B5"/>
      </a:accent4>
      <a:accent5>
        <a:srgbClr val="B5B5B5"/>
      </a:accent5>
      <a:accent6>
        <a:srgbClr val="B5B5B5"/>
      </a:accent6>
      <a:hlink>
        <a:srgbClr val="0000FF"/>
      </a:hlink>
      <a:folHlink>
        <a:srgbClr val="800080"/>
      </a:folHlink>
    </a:clrScheme>
    <a:fontScheme name="微软雅黑">
      <a:majorFont>
        <a:latin typeface="微软雅黑"/>
        <a:ea typeface="微软雅黑"/>
        <a:cs typeface=""/>
      </a:majorFont>
      <a:minorFont>
        <a:latin typeface="微软雅黑"/>
        <a:ea typeface="微软雅黑"/>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tx1"/>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主题​​">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8400</TotalTime>
  <Words>3256</Words>
  <Application>Microsoft Office PowerPoint</Application>
  <PresentationFormat>全屏显示(16:9)</PresentationFormat>
  <Paragraphs>291</Paragraphs>
  <Slides>37</Slides>
  <Notes>16</Notes>
  <HiddenSlides>0</HiddenSlides>
  <MMClips>0</MMClips>
  <ScaleCrop>false</ScaleCrop>
  <HeadingPairs>
    <vt:vector size="4" baseType="variant">
      <vt:variant>
        <vt:lpstr>主题</vt:lpstr>
      </vt:variant>
      <vt:variant>
        <vt:i4>1</vt:i4>
      </vt:variant>
      <vt:variant>
        <vt:lpstr>幻灯片标题</vt:lpstr>
      </vt:variant>
      <vt:variant>
        <vt:i4>37</vt:i4>
      </vt:variant>
    </vt:vector>
  </HeadingPairs>
  <TitlesOfParts>
    <vt:vector size="38" baseType="lpstr">
      <vt:lpstr>第一PPT，www.1ppt.com</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vector>
  </TitlesOfParts>
  <Company>微软中国</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第一PPT模板网-WWW.1PPT.COM</dc:title>
  <dc:creator>第一PPT模板网-WWW.1PPT.COM</dc:creator>
  <cp:keywords>第一PPT模板网-WWW.1PPT.COM</cp:keywords>
  <dc:description>第一PPT模板网-WWW.1PPT.COM</dc:description>
  <cp:lastModifiedBy>赵韵</cp:lastModifiedBy>
  <cp:revision>284</cp:revision>
  <dcterms:created xsi:type="dcterms:W3CDTF">2014-12-16T06:14:24Z</dcterms:created>
  <dcterms:modified xsi:type="dcterms:W3CDTF">2020-11-18T08:22:49Z</dcterms:modified>
  <cp:contentStatus>第一PPT模板网-WWW.1PPT.COM</cp:contentStatus>
</cp:coreProperties>
</file>