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3"/>
  </p:sldMasterIdLst>
  <p:notesMasterIdLst>
    <p:notesMasterId r:id="rId8"/>
  </p:notesMasterIdLst>
  <p:handoutMasterIdLst>
    <p:handoutMasterId r:id="rId41"/>
  </p:handoutMasterIdLst>
  <p:sldIdLst>
    <p:sldId id="286" r:id="rId4"/>
    <p:sldId id="257" r:id="rId5"/>
    <p:sldId id="258" r:id="rId6"/>
    <p:sldId id="308" r:id="rId7"/>
    <p:sldId id="309" r:id="rId9"/>
    <p:sldId id="360" r:id="rId10"/>
    <p:sldId id="261" r:id="rId11"/>
    <p:sldId id="361" r:id="rId12"/>
    <p:sldId id="264" r:id="rId13"/>
    <p:sldId id="265" r:id="rId14"/>
    <p:sldId id="266" r:id="rId15"/>
    <p:sldId id="270" r:id="rId16"/>
    <p:sldId id="271" r:id="rId17"/>
    <p:sldId id="390" r:id="rId18"/>
    <p:sldId id="272" r:id="rId19"/>
    <p:sldId id="273" r:id="rId20"/>
    <p:sldId id="274" r:id="rId21"/>
    <p:sldId id="341" r:id="rId22"/>
    <p:sldId id="276" r:id="rId23"/>
    <p:sldId id="277" r:id="rId24"/>
    <p:sldId id="278" r:id="rId25"/>
    <p:sldId id="279" r:id="rId26"/>
    <p:sldId id="291" r:id="rId27"/>
    <p:sldId id="292" r:id="rId28"/>
    <p:sldId id="297" r:id="rId29"/>
    <p:sldId id="298" r:id="rId30"/>
    <p:sldId id="299" r:id="rId31"/>
    <p:sldId id="300" r:id="rId32"/>
    <p:sldId id="304" r:id="rId33"/>
    <p:sldId id="305" r:id="rId34"/>
    <p:sldId id="306" r:id="rId35"/>
    <p:sldId id="307" r:id="rId36"/>
    <p:sldId id="280" r:id="rId37"/>
    <p:sldId id="281" r:id="rId38"/>
    <p:sldId id="284" r:id="rId39"/>
    <p:sldId id="285" r:id="rId40"/>
  </p:sldIdLst>
  <p:sldSz cx="12192000" cy="6858000"/>
  <p:notesSz cx="6858000" cy="9144000"/>
  <p:embeddedFontLst>
    <p:embeddedFont>
      <p:font typeface="黑体" panose="02010609060101010101" pitchFamily="49" charset="-122"/>
      <p:regular r:id="rId45"/>
    </p:embeddedFont>
    <p:embeddedFont>
      <p:font typeface="OPPOSans R" panose="00020600040101010101" charset="-122"/>
      <p:regular r:id="rId46"/>
    </p:embeddedFont>
    <p:embeddedFont>
      <p:font typeface="Source Han Sans CN Bold" panose="020B0800000000000000" charset="-122"/>
      <p:bold r:id="rId47"/>
    </p:embeddedFont>
    <p:embeddedFont>
      <p:font typeface="OPPOSans H" panose="00020600040101010101" charset="-122"/>
      <p:regular r:id="rId48"/>
    </p:embeddedFont>
    <p:embeddedFont>
      <p:font typeface="OPPOSans L" panose="00020600040101010101" charset="-122"/>
      <p:regular r:id="rId49"/>
    </p:embeddedFont>
    <p:embeddedFont>
      <p:font typeface="Source Han Sans" panose="020B0500000000000000" charset="-122"/>
      <p:regular r:id="rId50"/>
    </p:embeddedFont>
    <p:embeddedFont>
      <p:font typeface="微软雅黑" panose="020B0503020204020204" charset="-122"/>
      <p:regular r:id="rId51"/>
    </p:embeddedFont>
    <p:embeddedFont>
      <p:font typeface="Calibri" panose="020F0502020204030204" charset="0"/>
      <p:regular r:id="rId52"/>
      <p:bold r:id="rId53"/>
      <p:italic r:id="rId54"/>
      <p:boldItalic r:id="rId55"/>
    </p:embeddedFont>
    <p:embeddedFont>
      <p:font typeface="Open Sans" panose="020B0606030504020204" pitchFamily="34" charset="0"/>
      <p:regular r:id="rId56"/>
    </p:embeddedFont>
    <p:embeddedFont>
      <p:font typeface="OPPOSans B" panose="00020600040101010101" charset="-122"/>
      <p:regular r:id="rId57"/>
    </p:embeddedFont>
    <p:embeddedFont>
      <p:font typeface="思源宋体 CN Heavy" panose="02020900000000000000" pitchFamily="18" charset="-122"/>
      <p:bold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96F4"/>
    <a:srgbClr val="E06F42"/>
    <a:srgbClr val="D26450"/>
    <a:srgbClr val="D26856"/>
    <a:srgbClr val="5C9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4" autoAdjust="0"/>
    <p:restoredTop sz="94040" autoAdjust="0"/>
  </p:normalViewPr>
  <p:slideViewPr>
    <p:cSldViewPr snapToGrid="0">
      <p:cViewPr varScale="1">
        <p:scale>
          <a:sx n="104" d="100"/>
          <a:sy n="104" d="100"/>
        </p:scale>
        <p:origin x="35"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font" Target="fonts/font14.fntdata"/><Relationship Id="rId57" Type="http://schemas.openxmlformats.org/officeDocument/2006/relationships/font" Target="fonts/font13.fntdata"/><Relationship Id="rId56" Type="http://schemas.openxmlformats.org/officeDocument/2006/relationships/font" Target="fonts/font12.fntdata"/><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EFDA7-A41A-4B5F-A736-EB798CD4E48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221C9-47B1-4E89-9F21-071C35E966A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左边文字换成：汇算清缴，是指纳税人汇总一个纳税年度内取得的综合所得收入额，减除费用六万元以及专项扣除、专项附加扣除、依法确定的其他扣除和符合条件的公益慈善事业捐赠后，适用综合所得个人所得税税率并减去速算扣除数，减去减免税额后计算本年度实际应纳税额，再减去已预缴税额，确定该纳税年度应退或者应补税额，在法定期限内向税务机关办理纳税申报并结清税款的行为。</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kumimoji="1" lang="en-US" altLang="zh-CN" dirty="0" err="1">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诚信申报享红利，虚假填报担刑责</a:t>
            </a:r>
            <a:r>
              <a:rPr kumimoji="1" lang="en-US" altLang="zh-CN" dirty="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a:t>
            </a:r>
            <a:r>
              <a:rPr kumimoji="1" lang="en-US" altLang="zh-CN" dirty="0" err="1">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税收征收管理法》第六十三条</a:t>
            </a:r>
            <a:r>
              <a:rPr kumimoji="1" lang="en-US" altLang="zh-CN" dirty="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a:t>
            </a:r>
            <a:r>
              <a:rPr kumimoji="1" lang="en-US" altLang="zh-CN" dirty="0" err="1">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纳税人应如实申报纳税，避免因虚假申报面临法律责任和信用受损</a:t>
            </a:r>
            <a:r>
              <a:rPr kumimoji="1" lang="en-US" altLang="zh-CN" dirty="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a:t>
            </a:r>
            <a:endParaRPr kumimoji="1" lang="en-US" altLang="zh-CN" dirty="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endParaRPr>
          </a:p>
          <a:p>
            <a:r>
              <a:rPr lang="zh-CN" altLang="en-US"/>
              <a:t>这句话来源是哪里？</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子女教育除了学前教育支出，还有学历教育支出，</a:t>
            </a:r>
            <a:r>
              <a:rPr lang="en-US" altLang="zh-CN"/>
              <a:t>PPT</a:t>
            </a:r>
            <a:r>
              <a:rPr lang="zh-CN" altLang="en-US"/>
              <a:t>内容表述不完整。建议子女教育和</a:t>
            </a:r>
            <a:r>
              <a:rPr lang="en-US" altLang="zh-CN"/>
              <a:t>3</a:t>
            </a:r>
            <a:r>
              <a:rPr lang="zh-CN" altLang="en-US"/>
              <a:t>岁以下婴幼儿照护使用政策原文介绍。</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子女教育除了学前教育支出，还有学历教育支出，</a:t>
            </a:r>
            <a:r>
              <a:rPr lang="en-US" altLang="zh-CN"/>
              <a:t>PPT</a:t>
            </a:r>
            <a:r>
              <a:rPr lang="zh-CN" altLang="en-US"/>
              <a:t>内容表述不完整。建议子女教育和</a:t>
            </a:r>
            <a:r>
              <a:rPr lang="en-US" altLang="zh-CN"/>
              <a:t>3</a:t>
            </a:r>
            <a:r>
              <a:rPr lang="zh-CN" altLang="en-US"/>
              <a:t>岁以下婴幼儿照护使用政策原文介绍。</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个税</a:t>
            </a:r>
            <a:r>
              <a:rPr lang="en-US" altLang="zh-CN"/>
              <a:t>APP</a:t>
            </a:r>
            <a:r>
              <a:rPr lang="zh-CN" altLang="en-US"/>
              <a:t>针对多处所得也能自动汇总申报，要不就单独列式两种方式，优先建议纳税人通过个税</a:t>
            </a:r>
            <a:r>
              <a:rPr lang="en-US" altLang="zh-CN"/>
              <a:t>APP</a:t>
            </a:r>
            <a:r>
              <a:rPr lang="zh-CN" altLang="en-US"/>
              <a:t>，或者分别介绍，然后网页端单独把境外所得拎出来讲。</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目前邮寄方式详见公文系统《国家税务总局广东省税务局征管和科技发展处 个人所得税处关于做好2024年度个人所得税</a:t>
            </a:r>
            <a:endParaRPr lang="zh-CN" altLang="en-US"/>
          </a:p>
          <a:p>
            <a:r>
              <a:rPr lang="zh-CN" altLang="en-US"/>
              <a:t>综合所得汇算清缴邮寄申报有关事项的通知》，你得确认一下是否有公开的渠道查询邮寄地址？不然邮寄和办税厅申报就不要讲那么详细。</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4221C9-47B1-4E89-9F21-071C35E966A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这两张图是否一样的？</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jpe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4" name="标题 1"/>
          <p:cNvSpPr txBox="1"/>
          <p:nvPr/>
        </p:nvSpPr>
        <p:spPr>
          <a:xfrm>
            <a:off x="46666"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5" name="标题 1"/>
          <p:cNvSpPr txBox="1"/>
          <p:nvPr/>
        </p:nvSpPr>
        <p:spPr>
          <a:xfrm rot="17622050">
            <a:off x="8805246" y="-73170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9" name="标题 1"/>
          <p:cNvSpPr txBox="1"/>
          <p:nvPr/>
        </p:nvSpPr>
        <p:spPr>
          <a:xfrm>
            <a:off x="686037" y="4925733"/>
            <a:ext cx="2269996" cy="617197"/>
          </a:xfrm>
          <a:prstGeom prst="roundRect">
            <a:avLst>
              <a:gd name="adj" fmla="val 13118"/>
            </a:avLst>
          </a:prstGeom>
          <a:solidFill>
            <a:schemeClr val="bg1"/>
          </a:solidFill>
          <a:ln w="12700" cap="sq">
            <a:solidFill>
              <a:schemeClr val="accent1">
                <a:lumMod val="75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895570" y="5018331"/>
            <a:ext cx="432000" cy="432000"/>
          </a:xfrm>
          <a:prstGeom prst="ellipse">
            <a:avLst/>
          </a:prstGeom>
          <a:solidFill>
            <a:schemeClr val="accent1">
              <a:lumMod val="75000"/>
            </a:schemeClr>
          </a:solidFill>
          <a:ln w="12700" cap="sq">
            <a:noFill/>
            <a:miter/>
          </a:ln>
          <a:effectLst/>
        </p:spPr>
        <p:txBody>
          <a:bodyPr vert="horz" wrap="square" lIns="73152" tIns="36576" rIns="73152" bIns="36576"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1" name="标题 1"/>
          <p:cNvSpPr txBox="1"/>
          <p:nvPr/>
        </p:nvSpPr>
        <p:spPr>
          <a:xfrm>
            <a:off x="1320285" y="5137466"/>
            <a:ext cx="1369982" cy="221599"/>
          </a:xfrm>
          <a:prstGeom prst="rect">
            <a:avLst/>
          </a:prstGeom>
          <a:noFill/>
          <a:ln>
            <a:noFill/>
          </a:ln>
          <a:effectLst/>
        </p:spPr>
        <p:txBody>
          <a:bodyPr vert="horz" wrap="square" lIns="0" tIns="0" rIns="0" bIns="0" rtlCol="0" anchor="t"/>
          <a:lstStyle/>
          <a:p>
            <a:pPr algn="ctr">
              <a:lnSpc>
                <a:spcPct val="110000"/>
              </a:lnSpc>
            </a:pPr>
            <a:r>
              <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主讲人</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：蔡雨江</a:t>
            </a: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2" name="标题 1"/>
          <p:cNvSpPr txBox="1"/>
          <p:nvPr/>
        </p:nvSpPr>
        <p:spPr>
          <a:xfrm>
            <a:off x="1021511" y="5127418"/>
            <a:ext cx="184066" cy="19939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3171095" y="4925733"/>
            <a:ext cx="2269996" cy="617197"/>
          </a:xfrm>
          <a:prstGeom prst="roundRect">
            <a:avLst>
              <a:gd name="adj" fmla="val 14661"/>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3404642" y="5018331"/>
            <a:ext cx="432000" cy="432000"/>
          </a:xfrm>
          <a:prstGeom prst="ellipse">
            <a:avLst/>
          </a:prstGeom>
          <a:solidFill>
            <a:schemeClr val="bg1"/>
          </a:solidFill>
          <a:ln w="12700" cap="sq">
            <a:noFill/>
            <a:miter/>
          </a:ln>
          <a:effectLst/>
        </p:spPr>
        <p:txBody>
          <a:bodyPr vert="horz" wrap="square" lIns="73152" tIns="36576" rIns="73152" bIns="36576"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5" name="标题 1"/>
          <p:cNvSpPr txBox="1"/>
          <p:nvPr/>
        </p:nvSpPr>
        <p:spPr>
          <a:xfrm>
            <a:off x="3837561" y="5139213"/>
            <a:ext cx="1546678" cy="221599"/>
          </a:xfrm>
          <a:prstGeom prst="rect">
            <a:avLst/>
          </a:prstGeom>
          <a:noFill/>
          <a:ln>
            <a:noFill/>
          </a:ln>
          <a:effectLst/>
        </p:spPr>
        <p:txBody>
          <a:bodyPr vert="horz" wrap="square" lIns="0" tIns="0" rIns="0" bIns="0" rtlCol="0" anchor="t"/>
          <a:lstStyle/>
          <a:p>
            <a:pPr algn="ctr">
              <a:lnSpc>
                <a:spcPct val="110000"/>
              </a:lnSpc>
            </a:pPr>
            <a:r>
              <a:rPr kumimoji="1" lang="en-US" altLang="zh-CN" sz="1400" dirty="0">
                <a:ln w="12700">
                  <a:noFill/>
                </a:ln>
                <a:solidFill>
                  <a:srgbClr val="FFFFFF">
                    <a:alpha val="100000"/>
                  </a:srgbClr>
                </a:solidFill>
                <a:latin typeface="黑体" panose="02010609060101010101" pitchFamily="49" charset="-122"/>
                <a:ea typeface="黑体" panose="02010609060101010101" pitchFamily="49" charset="-122"/>
                <a:cs typeface="OPPOSans R" panose="00020600040101010101" charset="-122"/>
              </a:rPr>
              <a:t>时间：</a:t>
            </a:r>
            <a:r>
              <a:rPr kumimoji="1" lang="en-US" altLang="zh-CN" sz="1400" dirty="0" smtClean="0">
                <a:ln w="12700">
                  <a:noFill/>
                </a:ln>
                <a:solidFill>
                  <a:srgbClr val="FFFFFF">
                    <a:alpha val="100000"/>
                  </a:srgbClr>
                </a:solidFill>
                <a:latin typeface="黑体" panose="02010609060101010101" pitchFamily="49" charset="-122"/>
                <a:ea typeface="黑体" panose="02010609060101010101" pitchFamily="49" charset="-122"/>
                <a:cs typeface="OPPOSans R" panose="00020600040101010101" charset="-122"/>
              </a:rPr>
              <a:t>2025.04.30</a:t>
            </a: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6" name="标题 1"/>
          <p:cNvSpPr txBox="1"/>
          <p:nvPr/>
        </p:nvSpPr>
        <p:spPr>
          <a:xfrm>
            <a:off x="3519350" y="5127623"/>
            <a:ext cx="190415" cy="198000"/>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1">
              <a:lumMod val="75000"/>
            </a:schemeClr>
          </a:solidFill>
          <a:ln w="1860" cap="flat">
            <a:noFill/>
            <a:miter/>
          </a:ln>
        </p:spPr>
        <p:txBody>
          <a:bodyPr vert="horz" wrap="square" lIns="91440" tIns="45720" rIns="91440" bIns="45720" rtlCol="0" anchor="ctr"/>
          <a:lstStyle/>
          <a:p>
            <a:pP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7" name="标题 1"/>
          <p:cNvSpPr txBox="1"/>
          <p:nvPr/>
        </p:nvSpPr>
        <p:spPr>
          <a:xfrm flipH="1" flipV="1">
            <a:off x="10429833"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8" name="标题 1"/>
          <p:cNvSpPr txBox="1"/>
          <p:nvPr/>
        </p:nvSpPr>
        <p:spPr>
          <a:xfrm flipH="1" flipV="1">
            <a:off x="10739491"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9" name="标题 1"/>
          <p:cNvSpPr txBox="1"/>
          <p:nvPr/>
        </p:nvSpPr>
        <p:spPr>
          <a:xfrm flipH="1" flipV="1">
            <a:off x="11049150"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0" name="标题 1"/>
          <p:cNvSpPr txBox="1"/>
          <p:nvPr/>
        </p:nvSpPr>
        <p:spPr>
          <a:xfrm flipH="1" flipV="1">
            <a:off x="11358808"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1" name="标题 1"/>
          <p:cNvSpPr txBox="1"/>
          <p:nvPr/>
        </p:nvSpPr>
        <p:spPr>
          <a:xfrm rot="1080004" flipH="1">
            <a:off x="6272578" y="774976"/>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2" name="标题 1"/>
          <p:cNvSpPr txBox="1"/>
          <p:nvPr/>
        </p:nvSpPr>
        <p:spPr>
          <a:xfrm rot="1080004" flipH="1">
            <a:off x="7415891" y="1131774"/>
            <a:ext cx="1823084" cy="510553"/>
          </a:xfrm>
          <a:custGeom>
            <a:avLst/>
            <a:gdLst>
              <a:gd name="connsiteX0" fmla="*/ 43905 w 1823084"/>
              <a:gd name="connsiteY0" fmla="*/ 282082 h 510553"/>
              <a:gd name="connsiteX1" fmla="*/ 24904 w 1823084"/>
              <a:gd name="connsiteY1" fmla="*/ 287265 h 510553"/>
              <a:gd name="connsiteX2" fmla="*/ 105 w 1823084"/>
              <a:gd name="connsiteY2" fmla="*/ 354955 h 510553"/>
              <a:gd name="connsiteX3" fmla="*/ 13309 w 1823084"/>
              <a:gd name="connsiteY3" fmla="*/ 368882 h 510553"/>
              <a:gd name="connsiteX4" fmla="*/ 25548 w 1823084"/>
              <a:gd name="connsiteY4" fmla="*/ 352688 h 510553"/>
              <a:gd name="connsiteX5" fmla="*/ 45516 w 1823084"/>
              <a:gd name="connsiteY5" fmla="*/ 301515 h 510553"/>
              <a:gd name="connsiteX6" fmla="*/ 43905 w 1823084"/>
              <a:gd name="connsiteY6" fmla="*/ 282082 h 510553"/>
              <a:gd name="connsiteX7" fmla="*/ 530745 w 1823084"/>
              <a:gd name="connsiteY7" fmla="*/ 428343 h 510553"/>
              <a:gd name="connsiteX8" fmla="*/ 522035 w 1823084"/>
              <a:gd name="connsiteY8" fmla="*/ 428020 h 510553"/>
              <a:gd name="connsiteX9" fmla="*/ 513647 w 1823084"/>
              <a:gd name="connsiteY9" fmla="*/ 438977 h 510553"/>
              <a:gd name="connsiteX10" fmla="*/ 523325 w 1823084"/>
              <a:gd name="connsiteY10" fmla="*/ 452189 h 510553"/>
              <a:gd name="connsiteX11" fmla="*/ 574942 w 1823084"/>
              <a:gd name="connsiteY11" fmla="*/ 472169 h 510553"/>
              <a:gd name="connsiteX12" fmla="*/ 593331 w 1823084"/>
              <a:gd name="connsiteY12" fmla="*/ 467336 h 510553"/>
              <a:gd name="connsiteX13" fmla="*/ 584942 w 1823084"/>
              <a:gd name="connsiteY13" fmla="*/ 449611 h 510553"/>
              <a:gd name="connsiteX14" fmla="*/ 530745 w 1823084"/>
              <a:gd name="connsiteY14" fmla="*/ 428343 h 510553"/>
              <a:gd name="connsiteX15" fmla="*/ 454133 w 1823084"/>
              <a:gd name="connsiteY15" fmla="*/ 337828 h 510553"/>
              <a:gd name="connsiteX16" fmla="*/ 444266 w 1823084"/>
              <a:gd name="connsiteY16" fmla="*/ 337707 h 510553"/>
              <a:gd name="connsiteX17" fmla="*/ 437768 w 1823084"/>
              <a:gd name="connsiteY17" fmla="*/ 353517 h 510553"/>
              <a:gd name="connsiteX18" fmla="*/ 444915 w 1823084"/>
              <a:gd name="connsiteY18" fmla="*/ 372877 h 510553"/>
              <a:gd name="connsiteX19" fmla="*/ 444265 w 1823084"/>
              <a:gd name="connsiteY19" fmla="*/ 372877 h 510553"/>
              <a:gd name="connsiteX20" fmla="*/ 455636 w 1823084"/>
              <a:gd name="connsiteY20" fmla="*/ 401595 h 510553"/>
              <a:gd name="connsiteX21" fmla="*/ 471555 w 1823084"/>
              <a:gd name="connsiteY21" fmla="*/ 407080 h 510553"/>
              <a:gd name="connsiteX22" fmla="*/ 477402 w 1823084"/>
              <a:gd name="connsiteY22" fmla="*/ 392237 h 510553"/>
              <a:gd name="connsiteX23" fmla="*/ 460834 w 1823084"/>
              <a:gd name="connsiteY23" fmla="*/ 345451 h 510553"/>
              <a:gd name="connsiteX24" fmla="*/ 454133 w 1823084"/>
              <a:gd name="connsiteY24" fmla="*/ 337828 h 510553"/>
              <a:gd name="connsiteX25" fmla="*/ 728583 w 1823084"/>
              <a:gd name="connsiteY25" fmla="*/ 426094 h 510553"/>
              <a:gd name="connsiteX26" fmla="*/ 717700 w 1823084"/>
              <a:gd name="connsiteY26" fmla="*/ 426977 h 510553"/>
              <a:gd name="connsiteX27" fmla="*/ 662563 w 1823084"/>
              <a:gd name="connsiteY27" fmla="*/ 451694 h 510553"/>
              <a:gd name="connsiteX28" fmla="*/ 656437 w 1823084"/>
              <a:gd name="connsiteY28" fmla="*/ 467424 h 510553"/>
              <a:gd name="connsiteX29" fmla="*/ 673849 w 1823084"/>
              <a:gd name="connsiteY29" fmla="*/ 473523 h 510553"/>
              <a:gd name="connsiteX30" fmla="*/ 728018 w 1823084"/>
              <a:gd name="connsiteY30" fmla="*/ 449769 h 510553"/>
              <a:gd name="connsiteX31" fmla="*/ 736079 w 1823084"/>
              <a:gd name="connsiteY31" fmla="*/ 433397 h 510553"/>
              <a:gd name="connsiteX32" fmla="*/ 728583 w 1823084"/>
              <a:gd name="connsiteY32" fmla="*/ 426094 h 510553"/>
              <a:gd name="connsiteX33" fmla="*/ 94443 w 1823084"/>
              <a:gd name="connsiteY33" fmla="*/ 167199 h 510553"/>
              <a:gd name="connsiteX34" fmla="*/ 79838 w 1823084"/>
              <a:gd name="connsiteY34" fmla="*/ 173843 h 510553"/>
              <a:gd name="connsiteX35" fmla="*/ 42179 w 1823084"/>
              <a:gd name="connsiteY35" fmla="*/ 226679 h 510553"/>
              <a:gd name="connsiteX36" fmla="*/ 43144 w 1823084"/>
              <a:gd name="connsiteY36" fmla="*/ 249552 h 510553"/>
              <a:gd name="connsiteX37" fmla="*/ 63744 w 1823084"/>
              <a:gd name="connsiteY37" fmla="*/ 239565 h 510553"/>
              <a:gd name="connsiteX38" fmla="*/ 99795 w 1823084"/>
              <a:gd name="connsiteY38" fmla="*/ 188985 h 510553"/>
              <a:gd name="connsiteX39" fmla="*/ 103979 w 1823084"/>
              <a:gd name="connsiteY39" fmla="*/ 175776 h 510553"/>
              <a:gd name="connsiteX40" fmla="*/ 94443 w 1823084"/>
              <a:gd name="connsiteY40" fmla="*/ 167199 h 510553"/>
              <a:gd name="connsiteX41" fmla="*/ 1140821 w 1823084"/>
              <a:gd name="connsiteY41" fmla="*/ 486437 h 510553"/>
              <a:gd name="connsiteX42" fmla="*/ 1064708 w 1823084"/>
              <a:gd name="connsiteY42" fmla="*/ 477434 h 510553"/>
              <a:gd name="connsiteX43" fmla="*/ 1051807 w 1823084"/>
              <a:gd name="connsiteY43" fmla="*/ 486437 h 510553"/>
              <a:gd name="connsiteX44" fmla="*/ 1059548 w 1823084"/>
              <a:gd name="connsiteY44" fmla="*/ 500263 h 510553"/>
              <a:gd name="connsiteX45" fmla="*/ 1139209 w 1823084"/>
              <a:gd name="connsiteY45" fmla="*/ 510553 h 510553"/>
              <a:gd name="connsiteX46" fmla="*/ 1150819 w 1823084"/>
              <a:gd name="connsiteY46" fmla="*/ 497370 h 510553"/>
              <a:gd name="connsiteX47" fmla="*/ 1140821 w 1823084"/>
              <a:gd name="connsiteY47" fmla="*/ 486437 h 510553"/>
              <a:gd name="connsiteX48" fmla="*/ 968137 w 1823084"/>
              <a:gd name="connsiteY48" fmla="*/ 420184 h 510553"/>
              <a:gd name="connsiteX49" fmla="*/ 954539 w 1823084"/>
              <a:gd name="connsiteY49" fmla="*/ 425672 h 510553"/>
              <a:gd name="connsiteX50" fmla="*/ 956157 w 1823084"/>
              <a:gd name="connsiteY50" fmla="*/ 439229 h 510553"/>
              <a:gd name="connsiteX51" fmla="*/ 993067 w 1823084"/>
              <a:gd name="connsiteY51" fmla="*/ 469895 h 510553"/>
              <a:gd name="connsiteX52" fmla="*/ 1006665 w 1823084"/>
              <a:gd name="connsiteY52" fmla="*/ 468604 h 510553"/>
              <a:gd name="connsiteX53" fmla="*/ 1008608 w 1823084"/>
              <a:gd name="connsiteY53" fmla="*/ 453110 h 510553"/>
              <a:gd name="connsiteX54" fmla="*/ 968137 w 1823084"/>
              <a:gd name="connsiteY54" fmla="*/ 420184 h 510553"/>
              <a:gd name="connsiteX55" fmla="*/ 769445 w 1823084"/>
              <a:gd name="connsiteY55" fmla="*/ 309423 h 510553"/>
              <a:gd name="connsiteX56" fmla="*/ 758124 w 1823084"/>
              <a:gd name="connsiteY56" fmla="*/ 305792 h 510553"/>
              <a:gd name="connsiteX57" fmla="*/ 749034 w 1823084"/>
              <a:gd name="connsiteY57" fmla="*/ 318379 h 510553"/>
              <a:gd name="connsiteX58" fmla="*/ 746762 w 1823084"/>
              <a:gd name="connsiteY58" fmla="*/ 367114 h 510553"/>
              <a:gd name="connsiteX59" fmla="*/ 754553 w 1823084"/>
              <a:gd name="connsiteY59" fmla="*/ 381960 h 510553"/>
              <a:gd name="connsiteX60" fmla="*/ 769810 w 1823084"/>
              <a:gd name="connsiteY60" fmla="*/ 374214 h 510553"/>
              <a:gd name="connsiteX61" fmla="*/ 776627 w 1823084"/>
              <a:gd name="connsiteY61" fmla="*/ 320315 h 510553"/>
              <a:gd name="connsiteX62" fmla="*/ 769445 w 1823084"/>
              <a:gd name="connsiteY62" fmla="*/ 309423 h 510553"/>
              <a:gd name="connsiteX63" fmla="*/ 464523 w 1823084"/>
              <a:gd name="connsiteY63" fmla="*/ 203866 h 510553"/>
              <a:gd name="connsiteX64" fmla="*/ 448689 w 1823084"/>
              <a:gd name="connsiteY64" fmla="*/ 210320 h 510553"/>
              <a:gd name="connsiteX65" fmla="*/ 435440 w 1823084"/>
              <a:gd name="connsiteY65" fmla="*/ 275172 h 510553"/>
              <a:gd name="connsiteX66" fmla="*/ 447396 w 1823084"/>
              <a:gd name="connsiteY66" fmla="*/ 287109 h 510553"/>
              <a:gd name="connsiteX67" fmla="*/ 460000 w 1823084"/>
              <a:gd name="connsiteY67" fmla="*/ 275494 h 510553"/>
              <a:gd name="connsiteX68" fmla="*/ 470986 w 1823084"/>
              <a:gd name="connsiteY68" fmla="*/ 219676 h 510553"/>
              <a:gd name="connsiteX69" fmla="*/ 464523 w 1823084"/>
              <a:gd name="connsiteY69" fmla="*/ 203866 h 510553"/>
              <a:gd name="connsiteX70" fmla="*/ 1256966 w 1823084"/>
              <a:gd name="connsiteY70" fmla="*/ 453281 h 510553"/>
              <a:gd name="connsiteX71" fmla="*/ 1240508 w 1823084"/>
              <a:gd name="connsiteY71" fmla="*/ 450375 h 510553"/>
              <a:gd name="connsiteX72" fmla="*/ 1205657 w 1823084"/>
              <a:gd name="connsiteY72" fmla="*/ 479755 h 510553"/>
              <a:gd name="connsiteX73" fmla="*/ 1202107 w 1823084"/>
              <a:gd name="connsiteY73" fmla="*/ 497835 h 510553"/>
              <a:gd name="connsiteX74" fmla="*/ 1221469 w 1823084"/>
              <a:gd name="connsiteY74" fmla="*/ 498803 h 510553"/>
              <a:gd name="connsiteX75" fmla="*/ 1255353 w 1823084"/>
              <a:gd name="connsiteY75" fmla="*/ 469101 h 510553"/>
              <a:gd name="connsiteX76" fmla="*/ 1256966 w 1823084"/>
              <a:gd name="connsiteY76" fmla="*/ 453281 h 510553"/>
              <a:gd name="connsiteX77" fmla="*/ 185792 w 1823084"/>
              <a:gd name="connsiteY77" fmla="*/ 86011 h 510553"/>
              <a:gd name="connsiteX78" fmla="*/ 175118 w 1823084"/>
              <a:gd name="connsiteY78" fmla="*/ 86654 h 510553"/>
              <a:gd name="connsiteX79" fmla="*/ 135809 w 1823084"/>
              <a:gd name="connsiteY79" fmla="*/ 112705 h 510553"/>
              <a:gd name="connsiteX80" fmla="*/ 134520 w 1823084"/>
              <a:gd name="connsiteY80" fmla="*/ 128142 h 510553"/>
              <a:gd name="connsiteX81" fmla="*/ 151920 w 1823084"/>
              <a:gd name="connsiteY81" fmla="*/ 130393 h 510553"/>
              <a:gd name="connsiteX82" fmla="*/ 183818 w 1823084"/>
              <a:gd name="connsiteY82" fmla="*/ 109167 h 510553"/>
              <a:gd name="connsiteX83" fmla="*/ 192840 w 1823084"/>
              <a:gd name="connsiteY83" fmla="*/ 94051 h 510553"/>
              <a:gd name="connsiteX84" fmla="*/ 185792 w 1823084"/>
              <a:gd name="connsiteY84" fmla="*/ 86011 h 510553"/>
              <a:gd name="connsiteX85" fmla="*/ 940650 w 1823084"/>
              <a:gd name="connsiteY85" fmla="*/ 294993 h 510553"/>
              <a:gd name="connsiteX86" fmla="*/ 927098 w 1823084"/>
              <a:gd name="connsiteY86" fmla="*/ 308868 h 510553"/>
              <a:gd name="connsiteX87" fmla="*/ 930325 w 1823084"/>
              <a:gd name="connsiteY87" fmla="*/ 368237 h 510553"/>
              <a:gd name="connsiteX88" fmla="*/ 934519 w 1823084"/>
              <a:gd name="connsiteY88" fmla="*/ 379207 h 510553"/>
              <a:gd name="connsiteX89" fmla="*/ 954202 w 1823084"/>
              <a:gd name="connsiteY89" fmla="*/ 388887 h 510553"/>
              <a:gd name="connsiteX90" fmla="*/ 956784 w 1823084"/>
              <a:gd name="connsiteY90" fmla="*/ 368559 h 510553"/>
              <a:gd name="connsiteX91" fmla="*/ 952266 w 1823084"/>
              <a:gd name="connsiteY91" fmla="*/ 350491 h 510553"/>
              <a:gd name="connsiteX92" fmla="*/ 951621 w 1823084"/>
              <a:gd name="connsiteY92" fmla="*/ 309513 h 510553"/>
              <a:gd name="connsiteX93" fmla="*/ 940650 w 1823084"/>
              <a:gd name="connsiteY93" fmla="*/ 294993 h 510553"/>
              <a:gd name="connsiteX94" fmla="*/ 703517 w 1823084"/>
              <a:gd name="connsiteY94" fmla="*/ 168293 h 510553"/>
              <a:gd name="connsiteX95" fmla="*/ 693388 w 1823084"/>
              <a:gd name="connsiteY95" fmla="*/ 170113 h 510553"/>
              <a:gd name="connsiteX96" fmla="*/ 693067 w 1823084"/>
              <a:gd name="connsiteY96" fmla="*/ 190503 h 510553"/>
              <a:gd name="connsiteX97" fmla="*/ 723615 w 1823084"/>
              <a:gd name="connsiteY97" fmla="*/ 234841 h 510553"/>
              <a:gd name="connsiteX98" fmla="*/ 740337 w 1823084"/>
              <a:gd name="connsiteY98" fmla="*/ 241961 h 510553"/>
              <a:gd name="connsiteX99" fmla="*/ 745481 w 1823084"/>
              <a:gd name="connsiteY99" fmla="*/ 223190 h 510553"/>
              <a:gd name="connsiteX100" fmla="*/ 711717 w 1823084"/>
              <a:gd name="connsiteY100" fmla="*/ 174968 h 510553"/>
              <a:gd name="connsiteX101" fmla="*/ 703517 w 1823084"/>
              <a:gd name="connsiteY101" fmla="*/ 168293 h 510553"/>
              <a:gd name="connsiteX102" fmla="*/ 331697 w 1823084"/>
              <a:gd name="connsiteY102" fmla="*/ 44176 h 510553"/>
              <a:gd name="connsiteX103" fmla="*/ 321337 w 1823084"/>
              <a:gd name="connsiteY103" fmla="*/ 41304 h 510553"/>
              <a:gd name="connsiteX104" fmla="*/ 312629 w 1823084"/>
              <a:gd name="connsiteY104" fmla="*/ 41304 h 510553"/>
              <a:gd name="connsiteX105" fmla="*/ 257157 w 1823084"/>
              <a:gd name="connsiteY105" fmla="*/ 50043 h 510553"/>
              <a:gd name="connsiteX106" fmla="*/ 235549 w 1823084"/>
              <a:gd name="connsiteY106" fmla="*/ 58458 h 510553"/>
              <a:gd name="connsiteX107" fmla="*/ 228776 w 1823084"/>
              <a:gd name="connsiteY107" fmla="*/ 75288 h 510553"/>
              <a:gd name="connsiteX108" fmla="*/ 245869 w 1823084"/>
              <a:gd name="connsiteY108" fmla="*/ 80790 h 510553"/>
              <a:gd name="connsiteX109" fmla="*/ 270703 w 1823084"/>
              <a:gd name="connsiteY109" fmla="*/ 73670 h 510553"/>
              <a:gd name="connsiteX110" fmla="*/ 321981 w 1823084"/>
              <a:gd name="connsiteY110" fmla="*/ 65902 h 510553"/>
              <a:gd name="connsiteX111" fmla="*/ 336494 w 1823084"/>
              <a:gd name="connsiteY111" fmla="*/ 53603 h 510553"/>
              <a:gd name="connsiteX112" fmla="*/ 331697 w 1823084"/>
              <a:gd name="connsiteY112" fmla="*/ 44176 h 510553"/>
              <a:gd name="connsiteX113" fmla="*/ 1273611 w 1823084"/>
              <a:gd name="connsiteY113" fmla="*/ 332044 h 510553"/>
              <a:gd name="connsiteX114" fmla="*/ 1262935 w 1823084"/>
              <a:gd name="connsiteY114" fmla="*/ 342015 h 510553"/>
              <a:gd name="connsiteX115" fmla="*/ 1258729 w 1823084"/>
              <a:gd name="connsiteY115" fmla="*/ 402806 h 510553"/>
              <a:gd name="connsiteX116" fmla="*/ 1267464 w 1823084"/>
              <a:gd name="connsiteY116" fmla="*/ 416316 h 510553"/>
              <a:gd name="connsiteX117" fmla="*/ 1281375 w 1823084"/>
              <a:gd name="connsiteY117" fmla="*/ 408918 h 510553"/>
              <a:gd name="connsiteX118" fmla="*/ 1288493 w 1823084"/>
              <a:gd name="connsiteY118" fmla="*/ 346839 h 510553"/>
              <a:gd name="connsiteX119" fmla="*/ 1273611 w 1823084"/>
              <a:gd name="connsiteY119" fmla="*/ 332044 h 510553"/>
              <a:gd name="connsiteX120" fmla="*/ 620370 w 1823084"/>
              <a:gd name="connsiteY120" fmla="*/ 111730 h 510553"/>
              <a:gd name="connsiteX121" fmla="*/ 611023 w 1823084"/>
              <a:gd name="connsiteY121" fmla="*/ 119814 h 510553"/>
              <a:gd name="connsiteX122" fmla="*/ 615858 w 1823084"/>
              <a:gd name="connsiteY122" fmla="*/ 132748 h 510553"/>
              <a:gd name="connsiteX123" fmla="*/ 650988 w 1823084"/>
              <a:gd name="connsiteY123" fmla="*/ 155707 h 510553"/>
              <a:gd name="connsiteX124" fmla="*/ 664524 w 1823084"/>
              <a:gd name="connsiteY124" fmla="*/ 153766 h 510553"/>
              <a:gd name="connsiteX125" fmla="*/ 668070 w 1823084"/>
              <a:gd name="connsiteY125" fmla="*/ 142772 h 510553"/>
              <a:gd name="connsiteX126" fmla="*/ 620370 w 1823084"/>
              <a:gd name="connsiteY126" fmla="*/ 111730 h 510553"/>
              <a:gd name="connsiteX127" fmla="*/ 529054 w 1823084"/>
              <a:gd name="connsiteY127" fmla="*/ 75838 h 510553"/>
              <a:gd name="connsiteX128" fmla="*/ 515417 w 1823084"/>
              <a:gd name="connsiteY128" fmla="*/ 80123 h 510553"/>
              <a:gd name="connsiteX129" fmla="*/ 480238 w 1823084"/>
              <a:gd name="connsiteY129" fmla="*/ 123781 h 510553"/>
              <a:gd name="connsiteX130" fmla="*/ 481206 w 1823084"/>
              <a:gd name="connsiteY130" fmla="*/ 145449 h 510553"/>
              <a:gd name="connsiteX131" fmla="*/ 500571 w 1823084"/>
              <a:gd name="connsiteY131" fmla="*/ 138334 h 510553"/>
              <a:gd name="connsiteX132" fmla="*/ 533814 w 1823084"/>
              <a:gd name="connsiteY132" fmla="*/ 96616 h 510553"/>
              <a:gd name="connsiteX133" fmla="*/ 537364 w 1823084"/>
              <a:gd name="connsiteY133" fmla="*/ 84650 h 510553"/>
              <a:gd name="connsiteX134" fmla="*/ 529054 w 1823084"/>
              <a:gd name="connsiteY134" fmla="*/ 75838 h 510553"/>
              <a:gd name="connsiteX135" fmla="*/ 442784 w 1823084"/>
              <a:gd name="connsiteY135" fmla="*/ 43028 h 510553"/>
              <a:gd name="connsiteX136" fmla="*/ 422880 w 1823084"/>
              <a:gd name="connsiteY136" fmla="*/ 40439 h 510553"/>
              <a:gd name="connsiteX137" fmla="*/ 413891 w 1823084"/>
              <a:gd name="connsiteY137" fmla="*/ 52414 h 510553"/>
              <a:gd name="connsiteX138" fmla="*/ 423522 w 1823084"/>
              <a:gd name="connsiteY138" fmla="*/ 64066 h 510553"/>
              <a:gd name="connsiteX139" fmla="*/ 470073 w 1823084"/>
              <a:gd name="connsiteY139" fmla="*/ 79602 h 510553"/>
              <a:gd name="connsiteX140" fmla="*/ 484840 w 1823084"/>
              <a:gd name="connsiteY140" fmla="*/ 74423 h 510553"/>
              <a:gd name="connsiteX141" fmla="*/ 480346 w 1823084"/>
              <a:gd name="connsiteY141" fmla="*/ 57916 h 510553"/>
              <a:gd name="connsiteX142" fmla="*/ 442784 w 1823084"/>
              <a:gd name="connsiteY142" fmla="*/ 43028 h 510553"/>
              <a:gd name="connsiteX143" fmla="*/ 1008202 w 1823084"/>
              <a:gd name="connsiteY143" fmla="*/ 172533 h 510553"/>
              <a:gd name="connsiteX144" fmla="*/ 995003 w 1823084"/>
              <a:gd name="connsiteY144" fmla="*/ 169306 h 510553"/>
              <a:gd name="connsiteX145" fmla="*/ 982126 w 1823084"/>
              <a:gd name="connsiteY145" fmla="*/ 180601 h 510553"/>
              <a:gd name="connsiteX146" fmla="*/ 955084 w 1823084"/>
              <a:gd name="connsiteY146" fmla="*/ 218681 h 510553"/>
              <a:gd name="connsiteX147" fmla="*/ 954440 w 1823084"/>
              <a:gd name="connsiteY147" fmla="*/ 238043 h 510553"/>
              <a:gd name="connsiteX148" fmla="*/ 974400 w 1823084"/>
              <a:gd name="connsiteY148" fmla="*/ 234171 h 510553"/>
              <a:gd name="connsiteX149" fmla="*/ 1008846 w 1823084"/>
              <a:gd name="connsiteY149" fmla="*/ 187378 h 510553"/>
              <a:gd name="connsiteX150" fmla="*/ 1008202 w 1823084"/>
              <a:gd name="connsiteY150" fmla="*/ 172533 h 510553"/>
              <a:gd name="connsiteX151" fmla="*/ 1218428 w 1823084"/>
              <a:gd name="connsiteY151" fmla="*/ 211086 h 510553"/>
              <a:gd name="connsiteX152" fmla="*/ 1207823 w 1823084"/>
              <a:gd name="connsiteY152" fmla="*/ 214112 h 510553"/>
              <a:gd name="connsiteX153" fmla="*/ 1209113 w 1823084"/>
              <a:gd name="connsiteY153" fmla="*/ 233800 h 510553"/>
              <a:gd name="connsiteX154" fmla="*/ 1235243 w 1823084"/>
              <a:gd name="connsiteY154" fmla="*/ 274143 h 510553"/>
              <a:gd name="connsiteX155" fmla="*/ 1252341 w 1823084"/>
              <a:gd name="connsiteY155" fmla="*/ 282858 h 510553"/>
              <a:gd name="connsiteX156" fmla="*/ 1258148 w 1823084"/>
              <a:gd name="connsiteY156" fmla="*/ 263493 h 510553"/>
              <a:gd name="connsiteX157" fmla="*/ 1227824 w 1823084"/>
              <a:gd name="connsiteY157" fmla="*/ 217985 h 510553"/>
              <a:gd name="connsiteX158" fmla="*/ 1218428 w 1823084"/>
              <a:gd name="connsiteY158" fmla="*/ 211086 h 510553"/>
              <a:gd name="connsiteX159" fmla="*/ 625687 w 1823084"/>
              <a:gd name="connsiteY159" fmla="*/ 4810 h 510553"/>
              <a:gd name="connsiteX160" fmla="*/ 614160 w 1823084"/>
              <a:gd name="connsiteY160" fmla="*/ 4407 h 510553"/>
              <a:gd name="connsiteX161" fmla="*/ 569980 w 1823084"/>
              <a:gd name="connsiteY161" fmla="*/ 24391 h 510553"/>
              <a:gd name="connsiteX162" fmla="*/ 564497 w 1823084"/>
              <a:gd name="connsiteY162" fmla="*/ 44698 h 510553"/>
              <a:gd name="connsiteX163" fmla="*/ 584814 w 1823084"/>
              <a:gd name="connsiteY163" fmla="*/ 44376 h 510553"/>
              <a:gd name="connsiteX164" fmla="*/ 614482 w 1823084"/>
              <a:gd name="connsiteY164" fmla="*/ 29871 h 510553"/>
              <a:gd name="connsiteX165" fmla="*/ 618674 w 1823084"/>
              <a:gd name="connsiteY165" fmla="*/ 29226 h 510553"/>
              <a:gd name="connsiteX166" fmla="*/ 632863 w 1823084"/>
              <a:gd name="connsiteY166" fmla="*/ 13432 h 510553"/>
              <a:gd name="connsiteX167" fmla="*/ 625687 w 1823084"/>
              <a:gd name="connsiteY167" fmla="*/ 4810 h 510553"/>
              <a:gd name="connsiteX168" fmla="*/ 1142006 w 1823084"/>
              <a:gd name="connsiteY168" fmla="*/ 145222 h 510553"/>
              <a:gd name="connsiteX169" fmla="*/ 1127885 w 1823084"/>
              <a:gd name="connsiteY169" fmla="*/ 149435 h 510553"/>
              <a:gd name="connsiteX170" fmla="*/ 1129169 w 1823084"/>
              <a:gd name="connsiteY170" fmla="*/ 164018 h 510553"/>
              <a:gd name="connsiteX171" fmla="*/ 1159657 w 1823084"/>
              <a:gd name="connsiteY171" fmla="*/ 196748 h 510553"/>
              <a:gd name="connsiteX172" fmla="*/ 1174098 w 1823084"/>
              <a:gd name="connsiteY172" fmla="*/ 197720 h 510553"/>
              <a:gd name="connsiteX173" fmla="*/ 1177629 w 1823084"/>
              <a:gd name="connsiteY173" fmla="*/ 181841 h 510553"/>
              <a:gd name="connsiteX174" fmla="*/ 1142006 w 1823084"/>
              <a:gd name="connsiteY174" fmla="*/ 145222 h 510553"/>
              <a:gd name="connsiteX175" fmla="*/ 755240 w 1823084"/>
              <a:gd name="connsiteY175" fmla="*/ 2504 h 510553"/>
              <a:gd name="connsiteX176" fmla="*/ 697976 w 1823084"/>
              <a:gd name="connsiteY176" fmla="*/ 1860 h 510553"/>
              <a:gd name="connsiteX177" fmla="*/ 684464 w 1823084"/>
              <a:gd name="connsiteY177" fmla="*/ 19267 h 510553"/>
              <a:gd name="connsiteX178" fmla="*/ 703445 w 1823084"/>
              <a:gd name="connsiteY178" fmla="*/ 27326 h 510553"/>
              <a:gd name="connsiteX179" fmla="*/ 750736 w 1823084"/>
              <a:gd name="connsiteY179" fmla="*/ 27004 h 510553"/>
              <a:gd name="connsiteX180" fmla="*/ 768109 w 1823084"/>
              <a:gd name="connsiteY180" fmla="*/ 18622 h 510553"/>
              <a:gd name="connsiteX181" fmla="*/ 755240 w 1823084"/>
              <a:gd name="connsiteY181" fmla="*/ 2504 h 510553"/>
              <a:gd name="connsiteX182" fmla="*/ 857686 w 1823084"/>
              <a:gd name="connsiteY182" fmla="*/ 16686 h 510553"/>
              <a:gd name="connsiteX183" fmla="*/ 831046 w 1823084"/>
              <a:gd name="connsiteY183" fmla="*/ 13759 h 510553"/>
              <a:gd name="connsiteX184" fmla="*/ 818811 w 1823084"/>
              <a:gd name="connsiteY184" fmla="*/ 25625 h 510553"/>
              <a:gd name="connsiteX185" fmla="*/ 830080 w 1823084"/>
              <a:gd name="connsiteY185" fmla="*/ 38453 h 510553"/>
              <a:gd name="connsiteX186" fmla="*/ 874830 w 1823084"/>
              <a:gd name="connsiteY186" fmla="*/ 47753 h 510553"/>
              <a:gd name="connsiteX187" fmla="*/ 889317 w 1823084"/>
              <a:gd name="connsiteY187" fmla="*/ 41660 h 510553"/>
              <a:gd name="connsiteX188" fmla="*/ 883844 w 1823084"/>
              <a:gd name="connsiteY188" fmla="*/ 25625 h 510553"/>
              <a:gd name="connsiteX189" fmla="*/ 857686 w 1823084"/>
              <a:gd name="connsiteY189" fmla="*/ 16686 h 510553"/>
              <a:gd name="connsiteX190" fmla="*/ 1119415 w 1823084"/>
              <a:gd name="connsiteY190" fmla="*/ 97487 h 510553"/>
              <a:gd name="connsiteX191" fmla="*/ 1108018 w 1823084"/>
              <a:gd name="connsiteY191" fmla="*/ 99011 h 510553"/>
              <a:gd name="connsiteX192" fmla="*/ 1061625 w 1823084"/>
              <a:gd name="connsiteY192" fmla="*/ 118905 h 510553"/>
              <a:gd name="connsiteX193" fmla="*/ 1052282 w 1823084"/>
              <a:gd name="connsiteY193" fmla="*/ 135911 h 510553"/>
              <a:gd name="connsiteX194" fmla="*/ 1069035 w 1823084"/>
              <a:gd name="connsiteY194" fmla="*/ 142649 h 510553"/>
              <a:gd name="connsiteX195" fmla="*/ 1117361 w 1823084"/>
              <a:gd name="connsiteY195" fmla="*/ 122434 h 510553"/>
              <a:gd name="connsiteX196" fmla="*/ 1127671 w 1823084"/>
              <a:gd name="connsiteY196" fmla="*/ 105107 h 510553"/>
              <a:gd name="connsiteX197" fmla="*/ 1119415 w 1823084"/>
              <a:gd name="connsiteY197" fmla="*/ 97487 h 510553"/>
              <a:gd name="connsiteX198" fmla="*/ 952330 w 1823084"/>
              <a:gd name="connsiteY198" fmla="*/ 41985 h 510553"/>
              <a:gd name="connsiteX199" fmla="*/ 932695 w 1823084"/>
              <a:gd name="connsiteY199" fmla="*/ 46503 h 510553"/>
              <a:gd name="connsiteX200" fmla="*/ 943639 w 1823084"/>
              <a:gd name="connsiteY200" fmla="*/ 65541 h 510553"/>
              <a:gd name="connsiteX201" fmla="*/ 991280 w 1823084"/>
              <a:gd name="connsiteY201" fmla="*/ 82966 h 510553"/>
              <a:gd name="connsiteX202" fmla="*/ 1006409 w 1823084"/>
              <a:gd name="connsiteY202" fmla="*/ 69091 h 510553"/>
              <a:gd name="connsiteX203" fmla="*/ 993211 w 1823084"/>
              <a:gd name="connsiteY203" fmla="*/ 56506 h 510553"/>
              <a:gd name="connsiteX204" fmla="*/ 952330 w 1823084"/>
              <a:gd name="connsiteY204" fmla="*/ 41985 h 510553"/>
              <a:gd name="connsiteX205" fmla="*/ 1267469 w 1823084"/>
              <a:gd name="connsiteY205" fmla="*/ 67049 h 510553"/>
              <a:gd name="connsiteX206" fmla="*/ 1255263 w 1823084"/>
              <a:gd name="connsiteY206" fmla="*/ 65442 h 510553"/>
              <a:gd name="connsiteX207" fmla="*/ 1206115 w 1823084"/>
              <a:gd name="connsiteY207" fmla="*/ 71227 h 510553"/>
              <a:gd name="connsiteX208" fmla="*/ 1188978 w 1823084"/>
              <a:gd name="connsiteY208" fmla="*/ 78297 h 510553"/>
              <a:gd name="connsiteX209" fmla="*/ 1181218 w 1823084"/>
              <a:gd name="connsiteY209" fmla="*/ 95008 h 510553"/>
              <a:gd name="connsiteX210" fmla="*/ 1198355 w 1823084"/>
              <a:gd name="connsiteY210" fmla="*/ 100471 h 510553"/>
              <a:gd name="connsiteX211" fmla="*/ 1256556 w 1823084"/>
              <a:gd name="connsiteY211" fmla="*/ 90509 h 510553"/>
              <a:gd name="connsiteX212" fmla="*/ 1273370 w 1823084"/>
              <a:gd name="connsiteY212" fmla="*/ 77333 h 510553"/>
              <a:gd name="connsiteX213" fmla="*/ 1267469 w 1823084"/>
              <a:gd name="connsiteY213" fmla="*/ 67049 h 510553"/>
              <a:gd name="connsiteX214" fmla="*/ 1773177 w 1823084"/>
              <a:gd name="connsiteY214" fmla="*/ 212517 h 510553"/>
              <a:gd name="connsiteX215" fmla="*/ 1766741 w 1823084"/>
              <a:gd name="connsiteY215" fmla="*/ 211871 h 510553"/>
              <a:gd name="connsiteX216" fmla="*/ 1757731 w 1823084"/>
              <a:gd name="connsiteY216" fmla="*/ 221552 h 510553"/>
              <a:gd name="connsiteX217" fmla="*/ 1765776 w 1823084"/>
              <a:gd name="connsiteY217" fmla="*/ 235750 h 510553"/>
              <a:gd name="connsiteX218" fmla="*/ 1801818 w 1823084"/>
              <a:gd name="connsiteY218" fmla="*/ 256402 h 510553"/>
              <a:gd name="connsiteX219" fmla="*/ 1819839 w 1823084"/>
              <a:gd name="connsiteY219" fmla="*/ 256402 h 510553"/>
              <a:gd name="connsiteX220" fmla="*/ 1816943 w 1823084"/>
              <a:gd name="connsiteY220" fmla="*/ 237364 h 510553"/>
              <a:gd name="connsiteX221" fmla="*/ 1773177 w 1823084"/>
              <a:gd name="connsiteY221" fmla="*/ 212517 h 510553"/>
              <a:gd name="connsiteX222" fmla="*/ 1639110 w 1823084"/>
              <a:gd name="connsiteY222" fmla="*/ 151157 h 510553"/>
              <a:gd name="connsiteX223" fmla="*/ 1632659 w 1823084"/>
              <a:gd name="connsiteY223" fmla="*/ 149867 h 510553"/>
              <a:gd name="connsiteX224" fmla="*/ 1623626 w 1823084"/>
              <a:gd name="connsiteY224" fmla="*/ 160836 h 510553"/>
              <a:gd name="connsiteX225" fmla="*/ 1633626 w 1823084"/>
              <a:gd name="connsiteY225" fmla="*/ 175677 h 510553"/>
              <a:gd name="connsiteX226" fmla="*/ 1679431 w 1823084"/>
              <a:gd name="connsiteY226" fmla="*/ 193098 h 510553"/>
              <a:gd name="connsiteX227" fmla="*/ 1699753 w 1823084"/>
              <a:gd name="connsiteY227" fmla="*/ 189227 h 510553"/>
              <a:gd name="connsiteX228" fmla="*/ 1689108 w 1823084"/>
              <a:gd name="connsiteY228" fmla="*/ 170192 h 510553"/>
              <a:gd name="connsiteX229" fmla="*/ 1639110 w 1823084"/>
              <a:gd name="connsiteY229" fmla="*/ 151157 h 510553"/>
              <a:gd name="connsiteX230" fmla="*/ 1413295 w 1823084"/>
              <a:gd name="connsiteY230" fmla="*/ 75049 h 510553"/>
              <a:gd name="connsiteX231" fmla="*/ 1341630 w 1823084"/>
              <a:gd name="connsiteY231" fmla="*/ 64743 h 510553"/>
              <a:gd name="connsiteX232" fmla="*/ 1325813 w 1823084"/>
              <a:gd name="connsiteY232" fmla="*/ 77948 h 510553"/>
              <a:gd name="connsiteX233" fmla="*/ 1336466 w 1823084"/>
              <a:gd name="connsiteY233" fmla="*/ 89542 h 510553"/>
              <a:gd name="connsiteX234" fmla="*/ 1406838 w 1823084"/>
              <a:gd name="connsiteY234" fmla="*/ 97916 h 510553"/>
              <a:gd name="connsiteX235" fmla="*/ 1420719 w 1823084"/>
              <a:gd name="connsiteY235" fmla="*/ 90508 h 510553"/>
              <a:gd name="connsiteX236" fmla="*/ 1413295 w 1823084"/>
              <a:gd name="connsiteY236" fmla="*/ 75049 h 510553"/>
              <a:gd name="connsiteX237" fmla="*/ 1553466 w 1823084"/>
              <a:gd name="connsiteY237" fmla="*/ 119210 h 510553"/>
              <a:gd name="connsiteX238" fmla="*/ 1503853 w 1823084"/>
              <a:gd name="connsiteY238" fmla="*/ 103638 h 510553"/>
              <a:gd name="connsiteX239" fmla="*/ 1483234 w 1823084"/>
              <a:gd name="connsiteY239" fmla="*/ 108829 h 510553"/>
              <a:gd name="connsiteX240" fmla="*/ 1495476 w 1823084"/>
              <a:gd name="connsiteY240" fmla="*/ 127645 h 510553"/>
              <a:gd name="connsiteX241" fmla="*/ 1553466 w 1823084"/>
              <a:gd name="connsiteY241" fmla="*/ 145812 h 510553"/>
              <a:gd name="connsiteX242" fmla="*/ 1566675 w 1823084"/>
              <a:gd name="connsiteY242" fmla="*/ 127969 h 510553"/>
              <a:gd name="connsiteX243" fmla="*/ 1553466 w 1823084"/>
              <a:gd name="connsiteY243" fmla="*/ 119210 h 510553"/>
            </a:gdLst>
            <a:ahLst/>
            <a:cxnLst/>
            <a:rect l="l" t="t" r="r" b="b"/>
            <a:pathLst>
              <a:path w="1823084" h="510553">
                <a:moveTo>
                  <a:pt x="43905" y="282082"/>
                </a:moveTo>
                <a:cubicBezTo>
                  <a:pt x="36176" y="276901"/>
                  <a:pt x="29412" y="280787"/>
                  <a:pt x="24904" y="287265"/>
                </a:cubicBezTo>
                <a:cubicBezTo>
                  <a:pt x="11055" y="307669"/>
                  <a:pt x="3326" y="330664"/>
                  <a:pt x="105" y="354955"/>
                </a:cubicBezTo>
                <a:cubicBezTo>
                  <a:pt x="-862" y="364347"/>
                  <a:pt x="4935" y="369529"/>
                  <a:pt x="13309" y="368882"/>
                </a:cubicBezTo>
                <a:cubicBezTo>
                  <a:pt x="22649" y="366291"/>
                  <a:pt x="23938" y="359489"/>
                  <a:pt x="25548" y="352688"/>
                </a:cubicBezTo>
                <a:cubicBezTo>
                  <a:pt x="29413" y="334551"/>
                  <a:pt x="35210" y="317061"/>
                  <a:pt x="45516" y="301515"/>
                </a:cubicBezTo>
                <a:cubicBezTo>
                  <a:pt x="50348" y="294390"/>
                  <a:pt x="51314" y="287589"/>
                  <a:pt x="43905" y="282082"/>
                </a:cubicBezTo>
                <a:close/>
                <a:moveTo>
                  <a:pt x="530745" y="428343"/>
                </a:moveTo>
                <a:cubicBezTo>
                  <a:pt x="528164" y="427376"/>
                  <a:pt x="524938" y="428020"/>
                  <a:pt x="522035" y="428020"/>
                </a:cubicBezTo>
                <a:cubicBezTo>
                  <a:pt x="517196" y="430276"/>
                  <a:pt x="513969" y="433176"/>
                  <a:pt x="513647" y="438977"/>
                </a:cubicBezTo>
                <a:cubicBezTo>
                  <a:pt x="513324" y="445744"/>
                  <a:pt x="517518" y="449611"/>
                  <a:pt x="523325" y="452189"/>
                </a:cubicBezTo>
                <a:cubicBezTo>
                  <a:pt x="540424" y="458957"/>
                  <a:pt x="557844" y="465402"/>
                  <a:pt x="574942" y="472169"/>
                </a:cubicBezTo>
                <a:cubicBezTo>
                  <a:pt x="582362" y="475392"/>
                  <a:pt x="590104" y="475392"/>
                  <a:pt x="593331" y="467336"/>
                </a:cubicBezTo>
                <a:cubicBezTo>
                  <a:pt x="596880" y="459601"/>
                  <a:pt x="592362" y="452511"/>
                  <a:pt x="584942" y="449611"/>
                </a:cubicBezTo>
                <a:cubicBezTo>
                  <a:pt x="567199" y="441877"/>
                  <a:pt x="548811" y="435110"/>
                  <a:pt x="530745" y="428343"/>
                </a:cubicBezTo>
                <a:close/>
                <a:moveTo>
                  <a:pt x="454133" y="337828"/>
                </a:moveTo>
                <a:cubicBezTo>
                  <a:pt x="451249" y="336497"/>
                  <a:pt x="447839" y="336416"/>
                  <a:pt x="444266" y="337707"/>
                </a:cubicBezTo>
                <a:cubicBezTo>
                  <a:pt x="437118" y="340288"/>
                  <a:pt x="435818" y="346741"/>
                  <a:pt x="437768" y="353517"/>
                </a:cubicBezTo>
                <a:cubicBezTo>
                  <a:pt x="439717" y="359971"/>
                  <a:pt x="442316" y="366424"/>
                  <a:pt x="444915" y="372877"/>
                </a:cubicBezTo>
                <a:cubicBezTo>
                  <a:pt x="444590" y="372878"/>
                  <a:pt x="444590" y="372878"/>
                  <a:pt x="444265" y="372877"/>
                </a:cubicBezTo>
                <a:cubicBezTo>
                  <a:pt x="448164" y="382558"/>
                  <a:pt x="451088" y="392238"/>
                  <a:pt x="455636" y="401595"/>
                </a:cubicBezTo>
                <a:cubicBezTo>
                  <a:pt x="458884" y="408048"/>
                  <a:pt x="465057" y="409984"/>
                  <a:pt x="471555" y="407080"/>
                </a:cubicBezTo>
                <a:cubicBezTo>
                  <a:pt x="477727" y="404176"/>
                  <a:pt x="479676" y="398691"/>
                  <a:pt x="477402" y="392237"/>
                </a:cubicBezTo>
                <a:cubicBezTo>
                  <a:pt x="471879" y="376750"/>
                  <a:pt x="466682" y="360939"/>
                  <a:pt x="460834" y="345451"/>
                </a:cubicBezTo>
                <a:cubicBezTo>
                  <a:pt x="459372" y="341740"/>
                  <a:pt x="457016" y="339159"/>
                  <a:pt x="454133" y="337828"/>
                </a:cubicBezTo>
                <a:close/>
                <a:moveTo>
                  <a:pt x="728583" y="426094"/>
                </a:moveTo>
                <a:cubicBezTo>
                  <a:pt x="725358" y="425291"/>
                  <a:pt x="721569" y="425853"/>
                  <a:pt x="717700" y="426977"/>
                </a:cubicBezTo>
                <a:cubicBezTo>
                  <a:pt x="698354" y="433076"/>
                  <a:pt x="680619" y="442385"/>
                  <a:pt x="662563" y="451694"/>
                </a:cubicBezTo>
                <a:cubicBezTo>
                  <a:pt x="656114" y="454905"/>
                  <a:pt x="653212" y="460683"/>
                  <a:pt x="656437" y="467424"/>
                </a:cubicBezTo>
                <a:cubicBezTo>
                  <a:pt x="659984" y="474808"/>
                  <a:pt x="666432" y="475771"/>
                  <a:pt x="673849" y="473523"/>
                </a:cubicBezTo>
                <a:cubicBezTo>
                  <a:pt x="691583" y="464856"/>
                  <a:pt x="709317" y="456510"/>
                  <a:pt x="728018" y="449769"/>
                </a:cubicBezTo>
                <a:cubicBezTo>
                  <a:pt x="734789" y="447521"/>
                  <a:pt x="738659" y="441101"/>
                  <a:pt x="736079" y="433397"/>
                </a:cubicBezTo>
                <a:cubicBezTo>
                  <a:pt x="734467" y="429063"/>
                  <a:pt x="731807" y="426896"/>
                  <a:pt x="728583" y="426094"/>
                </a:cubicBezTo>
                <a:close/>
                <a:moveTo>
                  <a:pt x="94443" y="167199"/>
                </a:moveTo>
                <a:cubicBezTo>
                  <a:pt x="89897" y="166756"/>
                  <a:pt x="84506" y="168850"/>
                  <a:pt x="79838" y="173843"/>
                </a:cubicBezTo>
                <a:cubicBezTo>
                  <a:pt x="65032" y="189630"/>
                  <a:pt x="53123" y="207993"/>
                  <a:pt x="42179" y="226679"/>
                </a:cubicBezTo>
                <a:cubicBezTo>
                  <a:pt x="37672" y="234733"/>
                  <a:pt x="33166" y="243754"/>
                  <a:pt x="43144" y="249552"/>
                </a:cubicBezTo>
                <a:cubicBezTo>
                  <a:pt x="52800" y="255351"/>
                  <a:pt x="58916" y="247619"/>
                  <a:pt x="63744" y="239565"/>
                </a:cubicBezTo>
                <a:cubicBezTo>
                  <a:pt x="74044" y="221524"/>
                  <a:pt x="85954" y="204771"/>
                  <a:pt x="99795" y="188985"/>
                </a:cubicBezTo>
                <a:cubicBezTo>
                  <a:pt x="103014" y="185119"/>
                  <a:pt x="104623" y="180931"/>
                  <a:pt x="103979" y="175776"/>
                </a:cubicBezTo>
                <a:cubicBezTo>
                  <a:pt x="102692" y="170622"/>
                  <a:pt x="98990" y="167642"/>
                  <a:pt x="94443" y="167199"/>
                </a:cubicBezTo>
                <a:close/>
                <a:moveTo>
                  <a:pt x="1140821" y="486437"/>
                </a:moveTo>
                <a:cubicBezTo>
                  <a:pt x="1115343" y="484829"/>
                  <a:pt x="1090187" y="481936"/>
                  <a:pt x="1064708" y="477434"/>
                </a:cubicBezTo>
                <a:cubicBezTo>
                  <a:pt x="1058903" y="476148"/>
                  <a:pt x="1053420" y="479685"/>
                  <a:pt x="1051807" y="486437"/>
                </a:cubicBezTo>
                <a:cubicBezTo>
                  <a:pt x="1050195" y="492868"/>
                  <a:pt x="1053097" y="498334"/>
                  <a:pt x="1059548" y="500263"/>
                </a:cubicBezTo>
                <a:cubicBezTo>
                  <a:pt x="1085994" y="508623"/>
                  <a:pt x="1113408" y="509588"/>
                  <a:pt x="1139209" y="510553"/>
                </a:cubicBezTo>
                <a:cubicBezTo>
                  <a:pt x="1146949" y="507659"/>
                  <a:pt x="1151142" y="504443"/>
                  <a:pt x="1150819" y="497370"/>
                </a:cubicBezTo>
                <a:cubicBezTo>
                  <a:pt x="1150174" y="490939"/>
                  <a:pt x="1146627" y="486759"/>
                  <a:pt x="1140821" y="486437"/>
                </a:cubicBezTo>
                <a:close/>
                <a:moveTo>
                  <a:pt x="968137" y="420184"/>
                </a:moveTo>
                <a:cubicBezTo>
                  <a:pt x="963280" y="417924"/>
                  <a:pt x="957453" y="420184"/>
                  <a:pt x="954539" y="425672"/>
                </a:cubicBezTo>
                <a:cubicBezTo>
                  <a:pt x="952272" y="430514"/>
                  <a:pt x="952272" y="435678"/>
                  <a:pt x="956157" y="439229"/>
                </a:cubicBezTo>
                <a:cubicBezTo>
                  <a:pt x="968137" y="449559"/>
                  <a:pt x="980440" y="459888"/>
                  <a:pt x="993067" y="469895"/>
                </a:cubicBezTo>
                <a:cubicBezTo>
                  <a:pt x="997276" y="473123"/>
                  <a:pt x="1002456" y="471832"/>
                  <a:pt x="1006665" y="468604"/>
                </a:cubicBezTo>
                <a:cubicBezTo>
                  <a:pt x="1010874" y="465376"/>
                  <a:pt x="1010550" y="460211"/>
                  <a:pt x="1008608" y="453110"/>
                </a:cubicBezTo>
                <a:cubicBezTo>
                  <a:pt x="997600" y="441166"/>
                  <a:pt x="984649" y="427931"/>
                  <a:pt x="968137" y="420184"/>
                </a:cubicBezTo>
                <a:close/>
                <a:moveTo>
                  <a:pt x="769445" y="309423"/>
                </a:moveTo>
                <a:cubicBezTo>
                  <a:pt x="766564" y="306679"/>
                  <a:pt x="762993" y="305146"/>
                  <a:pt x="758124" y="305792"/>
                </a:cubicBezTo>
                <a:cubicBezTo>
                  <a:pt x="751632" y="306437"/>
                  <a:pt x="746762" y="311924"/>
                  <a:pt x="749034" y="318379"/>
                </a:cubicBezTo>
                <a:cubicBezTo>
                  <a:pt x="754553" y="335162"/>
                  <a:pt x="749684" y="350976"/>
                  <a:pt x="746762" y="367114"/>
                </a:cubicBezTo>
                <a:cubicBezTo>
                  <a:pt x="745464" y="374214"/>
                  <a:pt x="747087" y="380024"/>
                  <a:pt x="754553" y="381960"/>
                </a:cubicBezTo>
                <a:cubicBezTo>
                  <a:pt x="761695" y="383897"/>
                  <a:pt x="767538" y="380992"/>
                  <a:pt x="769810" y="374214"/>
                </a:cubicBezTo>
                <a:cubicBezTo>
                  <a:pt x="775653" y="356786"/>
                  <a:pt x="777601" y="338389"/>
                  <a:pt x="776627" y="320315"/>
                </a:cubicBezTo>
                <a:cubicBezTo>
                  <a:pt x="774517" y="316120"/>
                  <a:pt x="772326" y="312166"/>
                  <a:pt x="769445" y="309423"/>
                </a:cubicBezTo>
                <a:close/>
                <a:moveTo>
                  <a:pt x="464523" y="203866"/>
                </a:moveTo>
                <a:cubicBezTo>
                  <a:pt x="457737" y="201285"/>
                  <a:pt x="451597" y="204189"/>
                  <a:pt x="448689" y="210320"/>
                </a:cubicBezTo>
                <a:cubicBezTo>
                  <a:pt x="439318" y="230969"/>
                  <a:pt x="436732" y="253231"/>
                  <a:pt x="435440" y="275172"/>
                </a:cubicBezTo>
                <a:cubicBezTo>
                  <a:pt x="437702" y="281624"/>
                  <a:pt x="440287" y="287109"/>
                  <a:pt x="447396" y="287109"/>
                </a:cubicBezTo>
                <a:cubicBezTo>
                  <a:pt x="454829" y="287110"/>
                  <a:pt x="459030" y="282592"/>
                  <a:pt x="460000" y="275494"/>
                </a:cubicBezTo>
                <a:cubicBezTo>
                  <a:pt x="462261" y="256458"/>
                  <a:pt x="464846" y="237744"/>
                  <a:pt x="470986" y="219676"/>
                </a:cubicBezTo>
                <a:cubicBezTo>
                  <a:pt x="473248" y="213223"/>
                  <a:pt x="471633" y="206448"/>
                  <a:pt x="464523" y="203866"/>
                </a:cubicBezTo>
                <a:close/>
                <a:moveTo>
                  <a:pt x="1256966" y="453281"/>
                </a:moveTo>
                <a:cubicBezTo>
                  <a:pt x="1253417" y="448438"/>
                  <a:pt x="1248253" y="447792"/>
                  <a:pt x="1240508" y="450375"/>
                </a:cubicBezTo>
                <a:cubicBezTo>
                  <a:pt x="1228246" y="456832"/>
                  <a:pt x="1217596" y="469101"/>
                  <a:pt x="1205657" y="479755"/>
                </a:cubicBezTo>
                <a:cubicBezTo>
                  <a:pt x="1200171" y="484598"/>
                  <a:pt x="1197266" y="491055"/>
                  <a:pt x="1202107" y="497835"/>
                </a:cubicBezTo>
                <a:cubicBezTo>
                  <a:pt x="1207916" y="505260"/>
                  <a:pt x="1215660" y="503646"/>
                  <a:pt x="1221469" y="498803"/>
                </a:cubicBezTo>
                <a:cubicBezTo>
                  <a:pt x="1233409" y="489440"/>
                  <a:pt x="1244381" y="479432"/>
                  <a:pt x="1255353" y="469101"/>
                </a:cubicBezTo>
                <a:cubicBezTo>
                  <a:pt x="1260193" y="464904"/>
                  <a:pt x="1261161" y="458769"/>
                  <a:pt x="1256966" y="453281"/>
                </a:cubicBezTo>
                <a:close/>
                <a:moveTo>
                  <a:pt x="185792" y="86011"/>
                </a:moveTo>
                <a:cubicBezTo>
                  <a:pt x="182690" y="84965"/>
                  <a:pt x="178985" y="85368"/>
                  <a:pt x="175118" y="86654"/>
                </a:cubicBezTo>
                <a:cubicBezTo>
                  <a:pt x="159652" y="91800"/>
                  <a:pt x="147409" y="101448"/>
                  <a:pt x="135809" y="112705"/>
                </a:cubicBezTo>
                <a:cubicBezTo>
                  <a:pt x="131298" y="117207"/>
                  <a:pt x="130331" y="122674"/>
                  <a:pt x="134520" y="128142"/>
                </a:cubicBezTo>
                <a:cubicBezTo>
                  <a:pt x="138387" y="133288"/>
                  <a:pt x="143220" y="133609"/>
                  <a:pt x="151920" y="130393"/>
                </a:cubicBezTo>
                <a:cubicBezTo>
                  <a:pt x="160942" y="125247"/>
                  <a:pt x="170608" y="114313"/>
                  <a:pt x="183818" y="109167"/>
                </a:cubicBezTo>
                <a:cubicBezTo>
                  <a:pt x="190906" y="106594"/>
                  <a:pt x="195739" y="102091"/>
                  <a:pt x="192840" y="94051"/>
                </a:cubicBezTo>
                <a:cubicBezTo>
                  <a:pt x="191389" y="89548"/>
                  <a:pt x="188892" y="87056"/>
                  <a:pt x="185792" y="86011"/>
                </a:cubicBezTo>
                <a:close/>
                <a:moveTo>
                  <a:pt x="940650" y="294993"/>
                </a:moveTo>
                <a:cubicBezTo>
                  <a:pt x="931615" y="294671"/>
                  <a:pt x="927743" y="300479"/>
                  <a:pt x="927098" y="308868"/>
                </a:cubicBezTo>
                <a:cubicBezTo>
                  <a:pt x="926130" y="328227"/>
                  <a:pt x="925807" y="347587"/>
                  <a:pt x="930325" y="368237"/>
                </a:cubicBezTo>
                <a:cubicBezTo>
                  <a:pt x="931292" y="371141"/>
                  <a:pt x="932583" y="375335"/>
                  <a:pt x="934519" y="379207"/>
                </a:cubicBezTo>
                <a:cubicBezTo>
                  <a:pt x="939037" y="387274"/>
                  <a:pt x="944845" y="393727"/>
                  <a:pt x="954202" y="388887"/>
                </a:cubicBezTo>
                <a:cubicBezTo>
                  <a:pt x="963237" y="384047"/>
                  <a:pt x="961301" y="376303"/>
                  <a:pt x="956784" y="368559"/>
                </a:cubicBezTo>
                <a:cubicBezTo>
                  <a:pt x="953557" y="363074"/>
                  <a:pt x="952589" y="356944"/>
                  <a:pt x="952266" y="350491"/>
                </a:cubicBezTo>
                <a:cubicBezTo>
                  <a:pt x="951943" y="336616"/>
                  <a:pt x="951944" y="323065"/>
                  <a:pt x="951621" y="309513"/>
                </a:cubicBezTo>
                <a:cubicBezTo>
                  <a:pt x="951298" y="302414"/>
                  <a:pt x="950008" y="295316"/>
                  <a:pt x="940650" y="294993"/>
                </a:cubicBezTo>
                <a:close/>
                <a:moveTo>
                  <a:pt x="703517" y="168293"/>
                </a:moveTo>
                <a:cubicBezTo>
                  <a:pt x="700462" y="167120"/>
                  <a:pt x="697086" y="167362"/>
                  <a:pt x="693388" y="170113"/>
                </a:cubicBezTo>
                <a:cubicBezTo>
                  <a:pt x="685349" y="176263"/>
                  <a:pt x="687600" y="183706"/>
                  <a:pt x="693067" y="190503"/>
                </a:cubicBezTo>
                <a:cubicBezTo>
                  <a:pt x="703999" y="204742"/>
                  <a:pt x="714933" y="219306"/>
                  <a:pt x="723615" y="234841"/>
                </a:cubicBezTo>
                <a:cubicBezTo>
                  <a:pt x="727474" y="241637"/>
                  <a:pt x="732941" y="245521"/>
                  <a:pt x="740337" y="241961"/>
                </a:cubicBezTo>
                <a:cubicBezTo>
                  <a:pt x="747411" y="238401"/>
                  <a:pt x="747732" y="231281"/>
                  <a:pt x="745481" y="223190"/>
                </a:cubicBezTo>
                <a:cubicBezTo>
                  <a:pt x="736478" y="206361"/>
                  <a:pt x="724580" y="190179"/>
                  <a:pt x="711717" y="174968"/>
                </a:cubicBezTo>
                <a:cubicBezTo>
                  <a:pt x="709306" y="172055"/>
                  <a:pt x="706572" y="169466"/>
                  <a:pt x="703517" y="168293"/>
                </a:cubicBezTo>
                <a:close/>
                <a:moveTo>
                  <a:pt x="331697" y="44176"/>
                </a:moveTo>
                <a:cubicBezTo>
                  <a:pt x="328916" y="42275"/>
                  <a:pt x="325206" y="41466"/>
                  <a:pt x="321337" y="41304"/>
                </a:cubicBezTo>
                <a:cubicBezTo>
                  <a:pt x="318434" y="40980"/>
                  <a:pt x="315532" y="40980"/>
                  <a:pt x="312629" y="41304"/>
                </a:cubicBezTo>
                <a:cubicBezTo>
                  <a:pt x="293923" y="43569"/>
                  <a:pt x="275540" y="46159"/>
                  <a:pt x="257157" y="50043"/>
                </a:cubicBezTo>
                <a:cubicBezTo>
                  <a:pt x="249739" y="52955"/>
                  <a:pt x="242644" y="55221"/>
                  <a:pt x="235549" y="58458"/>
                </a:cubicBezTo>
                <a:cubicBezTo>
                  <a:pt x="228777" y="61694"/>
                  <a:pt x="225229" y="67520"/>
                  <a:pt x="228776" y="75288"/>
                </a:cubicBezTo>
                <a:cubicBezTo>
                  <a:pt x="232324" y="82732"/>
                  <a:pt x="238774" y="83703"/>
                  <a:pt x="245869" y="80790"/>
                </a:cubicBezTo>
                <a:cubicBezTo>
                  <a:pt x="253932" y="77230"/>
                  <a:pt x="262318" y="75288"/>
                  <a:pt x="270703" y="73670"/>
                </a:cubicBezTo>
                <a:cubicBezTo>
                  <a:pt x="287796" y="70433"/>
                  <a:pt x="304566" y="67196"/>
                  <a:pt x="321981" y="65902"/>
                </a:cubicBezTo>
                <a:cubicBezTo>
                  <a:pt x="329722" y="65578"/>
                  <a:pt x="337139" y="62989"/>
                  <a:pt x="336494" y="53603"/>
                </a:cubicBezTo>
                <a:cubicBezTo>
                  <a:pt x="336333" y="49071"/>
                  <a:pt x="334479" y="46078"/>
                  <a:pt x="331697" y="44176"/>
                </a:cubicBezTo>
                <a:close/>
                <a:moveTo>
                  <a:pt x="1273611" y="332044"/>
                </a:moveTo>
                <a:cubicBezTo>
                  <a:pt x="1267464" y="332365"/>
                  <a:pt x="1262611" y="336225"/>
                  <a:pt x="1262935" y="342015"/>
                </a:cubicBezTo>
                <a:cubicBezTo>
                  <a:pt x="1265199" y="362600"/>
                  <a:pt x="1261964" y="382864"/>
                  <a:pt x="1258729" y="402806"/>
                </a:cubicBezTo>
                <a:cubicBezTo>
                  <a:pt x="1257759" y="408918"/>
                  <a:pt x="1260347" y="414386"/>
                  <a:pt x="1267464" y="416316"/>
                </a:cubicBezTo>
                <a:cubicBezTo>
                  <a:pt x="1274258" y="417924"/>
                  <a:pt x="1279434" y="414707"/>
                  <a:pt x="1281375" y="408918"/>
                </a:cubicBezTo>
                <a:cubicBezTo>
                  <a:pt x="1288493" y="388011"/>
                  <a:pt x="1289140" y="366138"/>
                  <a:pt x="1288493" y="346839"/>
                </a:cubicBezTo>
                <a:cubicBezTo>
                  <a:pt x="1285581" y="337512"/>
                  <a:pt x="1281699" y="331722"/>
                  <a:pt x="1273611" y="332044"/>
                </a:cubicBezTo>
                <a:close/>
                <a:moveTo>
                  <a:pt x="620370" y="111730"/>
                </a:moveTo>
                <a:cubicBezTo>
                  <a:pt x="615857" y="112700"/>
                  <a:pt x="612312" y="115287"/>
                  <a:pt x="611023" y="119814"/>
                </a:cubicBezTo>
                <a:cubicBezTo>
                  <a:pt x="609734" y="124988"/>
                  <a:pt x="611345" y="130161"/>
                  <a:pt x="615858" y="132748"/>
                </a:cubicBezTo>
                <a:cubicBezTo>
                  <a:pt x="627782" y="140185"/>
                  <a:pt x="640029" y="146976"/>
                  <a:pt x="650988" y="155707"/>
                </a:cubicBezTo>
                <a:cubicBezTo>
                  <a:pt x="655500" y="158940"/>
                  <a:pt x="660656" y="157323"/>
                  <a:pt x="664524" y="153766"/>
                </a:cubicBezTo>
                <a:cubicBezTo>
                  <a:pt x="668070" y="150856"/>
                  <a:pt x="668714" y="146329"/>
                  <a:pt x="668070" y="142772"/>
                </a:cubicBezTo>
                <a:cubicBezTo>
                  <a:pt x="664846" y="130808"/>
                  <a:pt x="631328" y="109790"/>
                  <a:pt x="620370" y="111730"/>
                </a:cubicBezTo>
                <a:close/>
                <a:moveTo>
                  <a:pt x="529054" y="75838"/>
                </a:moveTo>
                <a:cubicBezTo>
                  <a:pt x="525020" y="74949"/>
                  <a:pt x="520098" y="76242"/>
                  <a:pt x="515417" y="80123"/>
                </a:cubicBezTo>
                <a:cubicBezTo>
                  <a:pt x="500248" y="91765"/>
                  <a:pt x="490566" y="107935"/>
                  <a:pt x="480238" y="123781"/>
                </a:cubicBezTo>
                <a:cubicBezTo>
                  <a:pt x="475074" y="131219"/>
                  <a:pt x="472492" y="139628"/>
                  <a:pt x="481206" y="145449"/>
                </a:cubicBezTo>
                <a:cubicBezTo>
                  <a:pt x="489275" y="150623"/>
                  <a:pt x="495730" y="145449"/>
                  <a:pt x="500571" y="138334"/>
                </a:cubicBezTo>
                <a:cubicBezTo>
                  <a:pt x="510576" y="123458"/>
                  <a:pt x="520259" y="108582"/>
                  <a:pt x="533814" y="96616"/>
                </a:cubicBezTo>
                <a:cubicBezTo>
                  <a:pt x="537042" y="93382"/>
                  <a:pt x="538656" y="89501"/>
                  <a:pt x="537364" y="84650"/>
                </a:cubicBezTo>
                <a:cubicBezTo>
                  <a:pt x="536235" y="79799"/>
                  <a:pt x="533088" y="76727"/>
                  <a:pt x="529054" y="75838"/>
                </a:cubicBezTo>
                <a:close/>
                <a:moveTo>
                  <a:pt x="442784" y="43028"/>
                </a:moveTo>
                <a:cubicBezTo>
                  <a:pt x="436363" y="41086"/>
                  <a:pt x="429622" y="39468"/>
                  <a:pt x="422880" y="40439"/>
                </a:cubicBezTo>
                <a:cubicBezTo>
                  <a:pt x="417744" y="43028"/>
                  <a:pt x="413891" y="46265"/>
                  <a:pt x="413891" y="52414"/>
                </a:cubicBezTo>
                <a:cubicBezTo>
                  <a:pt x="413891" y="58888"/>
                  <a:pt x="418064" y="62771"/>
                  <a:pt x="423522" y="64066"/>
                </a:cubicBezTo>
                <a:cubicBezTo>
                  <a:pt x="439574" y="67626"/>
                  <a:pt x="454663" y="73128"/>
                  <a:pt x="470073" y="79602"/>
                </a:cubicBezTo>
                <a:cubicBezTo>
                  <a:pt x="475852" y="82191"/>
                  <a:pt x="481630" y="80572"/>
                  <a:pt x="484840" y="74423"/>
                </a:cubicBezTo>
                <a:cubicBezTo>
                  <a:pt x="488372" y="67950"/>
                  <a:pt x="486125" y="61800"/>
                  <a:pt x="480346" y="57916"/>
                </a:cubicBezTo>
                <a:cubicBezTo>
                  <a:pt x="468789" y="50472"/>
                  <a:pt x="455626" y="46588"/>
                  <a:pt x="442784" y="43028"/>
                </a:cubicBezTo>
                <a:close/>
                <a:moveTo>
                  <a:pt x="1008202" y="172533"/>
                </a:moveTo>
                <a:cubicBezTo>
                  <a:pt x="1004661" y="168015"/>
                  <a:pt x="999832" y="168015"/>
                  <a:pt x="995003" y="169306"/>
                </a:cubicBezTo>
                <a:cubicBezTo>
                  <a:pt x="988887" y="171242"/>
                  <a:pt x="985345" y="176083"/>
                  <a:pt x="982126" y="180601"/>
                </a:cubicBezTo>
                <a:cubicBezTo>
                  <a:pt x="972790" y="193186"/>
                  <a:pt x="964098" y="206095"/>
                  <a:pt x="955084" y="218681"/>
                </a:cubicBezTo>
                <a:cubicBezTo>
                  <a:pt x="950577" y="225135"/>
                  <a:pt x="947358" y="231912"/>
                  <a:pt x="954440" y="238043"/>
                </a:cubicBezTo>
                <a:cubicBezTo>
                  <a:pt x="962167" y="245143"/>
                  <a:pt x="969249" y="240625"/>
                  <a:pt x="974400" y="234171"/>
                </a:cubicBezTo>
                <a:cubicBezTo>
                  <a:pt x="986311" y="219003"/>
                  <a:pt x="997257" y="203191"/>
                  <a:pt x="1008846" y="187378"/>
                </a:cubicBezTo>
                <a:cubicBezTo>
                  <a:pt x="1012387" y="182537"/>
                  <a:pt x="1011743" y="177051"/>
                  <a:pt x="1008202" y="172533"/>
                </a:cubicBezTo>
                <a:close/>
                <a:moveTo>
                  <a:pt x="1218428" y="211086"/>
                </a:moveTo>
                <a:cubicBezTo>
                  <a:pt x="1215081" y="210078"/>
                  <a:pt x="1211532" y="210723"/>
                  <a:pt x="1207823" y="214112"/>
                </a:cubicBezTo>
                <a:cubicBezTo>
                  <a:pt x="1201048" y="220567"/>
                  <a:pt x="1203952" y="227668"/>
                  <a:pt x="1209113" y="233800"/>
                </a:cubicBezTo>
                <a:cubicBezTo>
                  <a:pt x="1219114" y="246387"/>
                  <a:pt x="1228469" y="259297"/>
                  <a:pt x="1235243" y="274143"/>
                </a:cubicBezTo>
                <a:cubicBezTo>
                  <a:pt x="1238470" y="281244"/>
                  <a:pt x="1243631" y="286730"/>
                  <a:pt x="1252341" y="282858"/>
                </a:cubicBezTo>
                <a:cubicBezTo>
                  <a:pt x="1260406" y="278985"/>
                  <a:pt x="1259761" y="271561"/>
                  <a:pt x="1258148" y="263493"/>
                </a:cubicBezTo>
                <a:cubicBezTo>
                  <a:pt x="1249760" y="247355"/>
                  <a:pt x="1240082" y="231541"/>
                  <a:pt x="1227824" y="217985"/>
                </a:cubicBezTo>
                <a:cubicBezTo>
                  <a:pt x="1224920" y="214758"/>
                  <a:pt x="1221775" y="212095"/>
                  <a:pt x="1218428" y="211086"/>
                </a:cubicBezTo>
                <a:close/>
                <a:moveTo>
                  <a:pt x="625687" y="4810"/>
                </a:moveTo>
                <a:cubicBezTo>
                  <a:pt x="622302" y="3520"/>
                  <a:pt x="618191" y="3601"/>
                  <a:pt x="614160" y="4407"/>
                </a:cubicBezTo>
                <a:cubicBezTo>
                  <a:pt x="598035" y="7630"/>
                  <a:pt x="582879" y="13754"/>
                  <a:pt x="569980" y="24391"/>
                </a:cubicBezTo>
                <a:cubicBezTo>
                  <a:pt x="563530" y="29871"/>
                  <a:pt x="558693" y="36640"/>
                  <a:pt x="564497" y="44698"/>
                </a:cubicBezTo>
                <a:cubicBezTo>
                  <a:pt x="570624" y="53079"/>
                  <a:pt x="578364" y="49533"/>
                  <a:pt x="584814" y="44376"/>
                </a:cubicBezTo>
                <a:cubicBezTo>
                  <a:pt x="593520" y="36962"/>
                  <a:pt x="603840" y="33417"/>
                  <a:pt x="614482" y="29871"/>
                </a:cubicBezTo>
                <a:cubicBezTo>
                  <a:pt x="615772" y="29871"/>
                  <a:pt x="617384" y="29226"/>
                  <a:pt x="618674" y="29226"/>
                </a:cubicBezTo>
                <a:cubicBezTo>
                  <a:pt x="628026" y="27937"/>
                  <a:pt x="635442" y="24069"/>
                  <a:pt x="632863" y="13432"/>
                </a:cubicBezTo>
                <a:cubicBezTo>
                  <a:pt x="631734" y="8758"/>
                  <a:pt x="629074" y="6099"/>
                  <a:pt x="625687" y="4810"/>
                </a:cubicBezTo>
                <a:close/>
                <a:moveTo>
                  <a:pt x="1142006" y="145222"/>
                </a:moveTo>
                <a:cubicBezTo>
                  <a:pt x="1136871" y="142305"/>
                  <a:pt x="1131416" y="144250"/>
                  <a:pt x="1127885" y="149435"/>
                </a:cubicBezTo>
                <a:cubicBezTo>
                  <a:pt x="1124676" y="154296"/>
                  <a:pt x="1124676" y="159805"/>
                  <a:pt x="1129169" y="164018"/>
                </a:cubicBezTo>
                <a:cubicBezTo>
                  <a:pt x="1140080" y="174064"/>
                  <a:pt x="1150029" y="185082"/>
                  <a:pt x="1159657" y="196748"/>
                </a:cubicBezTo>
                <a:cubicBezTo>
                  <a:pt x="1163508" y="200961"/>
                  <a:pt x="1169285" y="201285"/>
                  <a:pt x="1174098" y="197720"/>
                </a:cubicBezTo>
                <a:cubicBezTo>
                  <a:pt x="1178912" y="194156"/>
                  <a:pt x="1179875" y="189295"/>
                  <a:pt x="1177629" y="181841"/>
                </a:cubicBezTo>
                <a:cubicBezTo>
                  <a:pt x="1168964" y="167906"/>
                  <a:pt x="1158052" y="153648"/>
                  <a:pt x="1142006" y="145222"/>
                </a:cubicBezTo>
                <a:close/>
                <a:moveTo>
                  <a:pt x="755240" y="2504"/>
                </a:moveTo>
                <a:cubicBezTo>
                  <a:pt x="736259" y="-1364"/>
                  <a:pt x="716957" y="-75"/>
                  <a:pt x="697976" y="1860"/>
                </a:cubicBezTo>
                <a:cubicBezTo>
                  <a:pt x="690255" y="5083"/>
                  <a:pt x="681568" y="8629"/>
                  <a:pt x="684464" y="19267"/>
                </a:cubicBezTo>
                <a:cubicBezTo>
                  <a:pt x="687359" y="29260"/>
                  <a:pt x="695080" y="28615"/>
                  <a:pt x="703445" y="27326"/>
                </a:cubicBezTo>
                <a:cubicBezTo>
                  <a:pt x="719209" y="24102"/>
                  <a:pt x="734972" y="24747"/>
                  <a:pt x="750736" y="27004"/>
                </a:cubicBezTo>
                <a:cubicBezTo>
                  <a:pt x="758778" y="27970"/>
                  <a:pt x="765856" y="27326"/>
                  <a:pt x="768109" y="18622"/>
                </a:cubicBezTo>
                <a:cubicBezTo>
                  <a:pt x="770039" y="8951"/>
                  <a:pt x="763604" y="4116"/>
                  <a:pt x="755240" y="2504"/>
                </a:cubicBezTo>
                <a:close/>
                <a:moveTo>
                  <a:pt x="857686" y="16686"/>
                </a:moveTo>
                <a:cubicBezTo>
                  <a:pt x="848753" y="14882"/>
                  <a:pt x="839738" y="14080"/>
                  <a:pt x="831046" y="13759"/>
                </a:cubicBezTo>
                <a:cubicBezTo>
                  <a:pt x="823962" y="16325"/>
                  <a:pt x="818812" y="18569"/>
                  <a:pt x="818811" y="25625"/>
                </a:cubicBezTo>
                <a:cubicBezTo>
                  <a:pt x="818812" y="33001"/>
                  <a:pt x="822675" y="37811"/>
                  <a:pt x="830080" y="38453"/>
                </a:cubicBezTo>
                <a:cubicBezTo>
                  <a:pt x="845533" y="39415"/>
                  <a:pt x="860342" y="42942"/>
                  <a:pt x="874830" y="47753"/>
                </a:cubicBezTo>
                <a:cubicBezTo>
                  <a:pt x="880625" y="49677"/>
                  <a:pt x="886420" y="48394"/>
                  <a:pt x="889317" y="41660"/>
                </a:cubicBezTo>
                <a:cubicBezTo>
                  <a:pt x="892537" y="34925"/>
                  <a:pt x="889961" y="28832"/>
                  <a:pt x="883844" y="25625"/>
                </a:cubicBezTo>
                <a:cubicBezTo>
                  <a:pt x="875474" y="21296"/>
                  <a:pt x="866620" y="18489"/>
                  <a:pt x="857686" y="16686"/>
                </a:cubicBezTo>
                <a:close/>
                <a:moveTo>
                  <a:pt x="1119415" y="97487"/>
                </a:moveTo>
                <a:cubicBezTo>
                  <a:pt x="1115911" y="96684"/>
                  <a:pt x="1111884" y="97406"/>
                  <a:pt x="1108018" y="99011"/>
                </a:cubicBezTo>
                <a:cubicBezTo>
                  <a:pt x="1092554" y="105428"/>
                  <a:pt x="1077090" y="112166"/>
                  <a:pt x="1061625" y="118905"/>
                </a:cubicBezTo>
                <a:cubicBezTo>
                  <a:pt x="1054215" y="122113"/>
                  <a:pt x="1049060" y="127247"/>
                  <a:pt x="1052282" y="135911"/>
                </a:cubicBezTo>
                <a:cubicBezTo>
                  <a:pt x="1055826" y="144574"/>
                  <a:pt x="1063236" y="144253"/>
                  <a:pt x="1069035" y="142649"/>
                </a:cubicBezTo>
                <a:cubicBezTo>
                  <a:pt x="1086110" y="135269"/>
                  <a:pt x="1101897" y="128852"/>
                  <a:pt x="1117361" y="122434"/>
                </a:cubicBezTo>
                <a:cubicBezTo>
                  <a:pt x="1125093" y="119225"/>
                  <a:pt x="1131859" y="114733"/>
                  <a:pt x="1127671" y="105107"/>
                </a:cubicBezTo>
                <a:cubicBezTo>
                  <a:pt x="1125899" y="100615"/>
                  <a:pt x="1122919" y="98289"/>
                  <a:pt x="1119415" y="97487"/>
                </a:cubicBezTo>
                <a:close/>
                <a:moveTo>
                  <a:pt x="952330" y="41985"/>
                </a:moveTo>
                <a:cubicBezTo>
                  <a:pt x="944605" y="39081"/>
                  <a:pt x="936557" y="36822"/>
                  <a:pt x="932695" y="46503"/>
                </a:cubicBezTo>
                <a:cubicBezTo>
                  <a:pt x="928832" y="56506"/>
                  <a:pt x="935270" y="62314"/>
                  <a:pt x="943639" y="65541"/>
                </a:cubicBezTo>
                <a:cubicBezTo>
                  <a:pt x="959734" y="71350"/>
                  <a:pt x="975829" y="75867"/>
                  <a:pt x="991280" y="82966"/>
                </a:cubicBezTo>
                <a:cubicBezTo>
                  <a:pt x="1000936" y="87484"/>
                  <a:pt x="1008984" y="79094"/>
                  <a:pt x="1006409" y="69091"/>
                </a:cubicBezTo>
                <a:cubicBezTo>
                  <a:pt x="1004799" y="61992"/>
                  <a:pt x="999327" y="58765"/>
                  <a:pt x="993211" y="56506"/>
                </a:cubicBezTo>
                <a:cubicBezTo>
                  <a:pt x="979691" y="51343"/>
                  <a:pt x="965850" y="47148"/>
                  <a:pt x="952330" y="41985"/>
                </a:cubicBezTo>
                <a:close/>
                <a:moveTo>
                  <a:pt x="1267469" y="67049"/>
                </a:moveTo>
                <a:cubicBezTo>
                  <a:pt x="1264074" y="65362"/>
                  <a:pt x="1259628" y="65121"/>
                  <a:pt x="1255263" y="65442"/>
                </a:cubicBezTo>
                <a:cubicBezTo>
                  <a:pt x="1238773" y="66406"/>
                  <a:pt x="1222606" y="67692"/>
                  <a:pt x="1206115" y="71227"/>
                </a:cubicBezTo>
                <a:cubicBezTo>
                  <a:pt x="1200295" y="73476"/>
                  <a:pt x="1194151" y="75083"/>
                  <a:pt x="1188978" y="78297"/>
                </a:cubicBezTo>
                <a:cubicBezTo>
                  <a:pt x="1182512" y="81511"/>
                  <a:pt x="1177985" y="86974"/>
                  <a:pt x="1181218" y="95008"/>
                </a:cubicBezTo>
                <a:cubicBezTo>
                  <a:pt x="1184775" y="103042"/>
                  <a:pt x="1191241" y="103364"/>
                  <a:pt x="1198355" y="100471"/>
                </a:cubicBezTo>
                <a:cubicBezTo>
                  <a:pt x="1217109" y="92758"/>
                  <a:pt x="1236833" y="92116"/>
                  <a:pt x="1256556" y="90509"/>
                </a:cubicBezTo>
                <a:cubicBezTo>
                  <a:pt x="1265610" y="89545"/>
                  <a:pt x="1274016" y="87938"/>
                  <a:pt x="1273370" y="77333"/>
                </a:cubicBezTo>
                <a:cubicBezTo>
                  <a:pt x="1273208" y="71870"/>
                  <a:pt x="1270864" y="68736"/>
                  <a:pt x="1267469" y="67049"/>
                </a:cubicBezTo>
                <a:close/>
                <a:moveTo>
                  <a:pt x="1773177" y="212517"/>
                </a:moveTo>
                <a:cubicBezTo>
                  <a:pt x="1770925" y="211872"/>
                  <a:pt x="1768350" y="212194"/>
                  <a:pt x="1766741" y="211871"/>
                </a:cubicBezTo>
                <a:cubicBezTo>
                  <a:pt x="1761914" y="213808"/>
                  <a:pt x="1758696" y="216712"/>
                  <a:pt x="1757731" y="221552"/>
                </a:cubicBezTo>
                <a:cubicBezTo>
                  <a:pt x="1756444" y="228329"/>
                  <a:pt x="1760305" y="232846"/>
                  <a:pt x="1765776" y="235750"/>
                </a:cubicBezTo>
                <a:cubicBezTo>
                  <a:pt x="1778005" y="242204"/>
                  <a:pt x="1790877" y="247367"/>
                  <a:pt x="1801818" y="256402"/>
                </a:cubicBezTo>
                <a:cubicBezTo>
                  <a:pt x="1807932" y="261565"/>
                  <a:pt x="1814690" y="262533"/>
                  <a:pt x="1819839" y="256402"/>
                </a:cubicBezTo>
                <a:cubicBezTo>
                  <a:pt x="1825632" y="249626"/>
                  <a:pt x="1823057" y="242850"/>
                  <a:pt x="1816943" y="237364"/>
                </a:cubicBezTo>
                <a:cubicBezTo>
                  <a:pt x="1804071" y="225747"/>
                  <a:pt x="1788946" y="218648"/>
                  <a:pt x="1773177" y="212517"/>
                </a:cubicBezTo>
                <a:close/>
                <a:moveTo>
                  <a:pt x="1639110" y="151157"/>
                </a:moveTo>
                <a:cubicBezTo>
                  <a:pt x="1636852" y="150189"/>
                  <a:pt x="1634272" y="150189"/>
                  <a:pt x="1632659" y="149867"/>
                </a:cubicBezTo>
                <a:cubicBezTo>
                  <a:pt x="1627175" y="152125"/>
                  <a:pt x="1623949" y="155351"/>
                  <a:pt x="1623626" y="160836"/>
                </a:cubicBezTo>
                <a:cubicBezTo>
                  <a:pt x="1622981" y="168256"/>
                  <a:pt x="1627497" y="173096"/>
                  <a:pt x="1633626" y="175677"/>
                </a:cubicBezTo>
                <a:cubicBezTo>
                  <a:pt x="1648787" y="181806"/>
                  <a:pt x="1664270" y="187291"/>
                  <a:pt x="1679431" y="193098"/>
                </a:cubicBezTo>
                <a:cubicBezTo>
                  <a:pt x="1687173" y="196002"/>
                  <a:pt x="1695559" y="198261"/>
                  <a:pt x="1699753" y="189227"/>
                </a:cubicBezTo>
                <a:cubicBezTo>
                  <a:pt x="1704269" y="179225"/>
                  <a:pt x="1697495" y="173418"/>
                  <a:pt x="1689108" y="170192"/>
                </a:cubicBezTo>
                <a:cubicBezTo>
                  <a:pt x="1672657" y="163417"/>
                  <a:pt x="1655883" y="157287"/>
                  <a:pt x="1639110" y="151157"/>
                </a:cubicBezTo>
                <a:close/>
                <a:moveTo>
                  <a:pt x="1413295" y="75049"/>
                </a:moveTo>
                <a:cubicBezTo>
                  <a:pt x="1388761" y="67642"/>
                  <a:pt x="1363259" y="64421"/>
                  <a:pt x="1341630" y="64743"/>
                </a:cubicBezTo>
                <a:cubicBezTo>
                  <a:pt x="1330978" y="67320"/>
                  <a:pt x="1325813" y="70541"/>
                  <a:pt x="1325813" y="77948"/>
                </a:cubicBezTo>
                <a:cubicBezTo>
                  <a:pt x="1325813" y="84711"/>
                  <a:pt x="1329686" y="89864"/>
                  <a:pt x="1336466" y="89542"/>
                </a:cubicBezTo>
                <a:cubicBezTo>
                  <a:pt x="1360353" y="88898"/>
                  <a:pt x="1383596" y="94051"/>
                  <a:pt x="1406838" y="97916"/>
                </a:cubicBezTo>
                <a:cubicBezTo>
                  <a:pt x="1412971" y="99204"/>
                  <a:pt x="1418459" y="97272"/>
                  <a:pt x="1420719" y="90508"/>
                </a:cubicBezTo>
                <a:cubicBezTo>
                  <a:pt x="1422979" y="83423"/>
                  <a:pt x="1419750" y="77304"/>
                  <a:pt x="1413295" y="75049"/>
                </a:cubicBezTo>
                <a:close/>
                <a:moveTo>
                  <a:pt x="1553466" y="119210"/>
                </a:moveTo>
                <a:cubicBezTo>
                  <a:pt x="1537036" y="114020"/>
                  <a:pt x="1520284" y="109478"/>
                  <a:pt x="1503853" y="103638"/>
                </a:cubicBezTo>
                <a:cubicBezTo>
                  <a:pt x="1495154" y="100719"/>
                  <a:pt x="1486778" y="98448"/>
                  <a:pt x="1483234" y="108829"/>
                </a:cubicBezTo>
                <a:cubicBezTo>
                  <a:pt x="1479691" y="118886"/>
                  <a:pt x="1487422" y="124725"/>
                  <a:pt x="1495476" y="127645"/>
                </a:cubicBezTo>
                <a:cubicBezTo>
                  <a:pt x="1514484" y="134133"/>
                  <a:pt x="1534136" y="140297"/>
                  <a:pt x="1553466" y="145812"/>
                </a:cubicBezTo>
                <a:cubicBezTo>
                  <a:pt x="1563776" y="148732"/>
                  <a:pt x="1571185" y="140621"/>
                  <a:pt x="1566675" y="127969"/>
                </a:cubicBezTo>
                <a:cubicBezTo>
                  <a:pt x="1565387" y="123752"/>
                  <a:pt x="1559588" y="121157"/>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3" name="标题 1"/>
          <p:cNvSpPr txBox="1"/>
          <p:nvPr/>
        </p:nvSpPr>
        <p:spPr>
          <a:xfrm rot="445790">
            <a:off x="1040804" y="3129297"/>
            <a:ext cx="5016442" cy="1646851"/>
          </a:xfrm>
          <a:custGeom>
            <a:avLst/>
            <a:gdLst>
              <a:gd name="T0" fmla="*/ 42 w 6573"/>
              <a:gd name="T1" fmla="*/ 2268 h 2295"/>
              <a:gd name="T2" fmla="*/ 234 w 6573"/>
              <a:gd name="T3" fmla="*/ 1863 h 2295"/>
              <a:gd name="T4" fmla="*/ 527 w 6573"/>
              <a:gd name="T5" fmla="*/ 1559 h 2295"/>
              <a:gd name="T6" fmla="*/ 1517 w 6573"/>
              <a:gd name="T7" fmla="*/ 838 h 2295"/>
              <a:gd name="T8" fmla="*/ 2120 w 6573"/>
              <a:gd name="T9" fmla="*/ 487 h 2295"/>
              <a:gd name="T10" fmla="*/ 2750 w 6573"/>
              <a:gd name="T11" fmla="*/ 206 h 2295"/>
              <a:gd name="T12" fmla="*/ 3329 w 6573"/>
              <a:gd name="T13" fmla="*/ 94 h 2295"/>
              <a:gd name="T14" fmla="*/ 3728 w 6573"/>
              <a:gd name="T15" fmla="*/ 337 h 2295"/>
              <a:gd name="T16" fmla="*/ 3627 w 6573"/>
              <a:gd name="T17" fmla="*/ 615 h 2295"/>
              <a:gd name="T18" fmla="*/ 3433 w 6573"/>
              <a:gd name="T19" fmla="*/ 882 h 2295"/>
              <a:gd name="T20" fmla="*/ 3198 w 6573"/>
              <a:gd name="T21" fmla="*/ 1111 h 2295"/>
              <a:gd name="T22" fmla="*/ 3089 w 6573"/>
              <a:gd name="T23" fmla="*/ 1203 h 2295"/>
              <a:gd name="T24" fmla="*/ 2978 w 6573"/>
              <a:gd name="T25" fmla="*/ 1292 h 2295"/>
              <a:gd name="T26" fmla="*/ 2861 w 6573"/>
              <a:gd name="T27" fmla="*/ 1330 h 2295"/>
              <a:gd name="T28" fmla="*/ 2883 w 6573"/>
              <a:gd name="T29" fmla="*/ 1382 h 2295"/>
              <a:gd name="T30" fmla="*/ 3889 w 6573"/>
              <a:gd name="T31" fmla="*/ 795 h 2295"/>
              <a:gd name="T32" fmla="*/ 4438 w 6573"/>
              <a:gd name="T33" fmla="*/ 679 h 2295"/>
              <a:gd name="T34" fmla="*/ 4623 w 6573"/>
              <a:gd name="T35" fmla="*/ 727 h 2295"/>
              <a:gd name="T36" fmla="*/ 4701 w 6573"/>
              <a:gd name="T37" fmla="*/ 851 h 2295"/>
              <a:gd name="T38" fmla="*/ 4698 w 6573"/>
              <a:gd name="T39" fmla="*/ 1265 h 2295"/>
              <a:gd name="T40" fmla="*/ 4728 w 6573"/>
              <a:gd name="T41" fmla="*/ 1282 h 2295"/>
              <a:gd name="T42" fmla="*/ 5093 w 6573"/>
              <a:gd name="T43" fmla="*/ 1049 h 2295"/>
              <a:gd name="T44" fmla="*/ 5502 w 6573"/>
              <a:gd name="T45" fmla="*/ 899 h 2295"/>
              <a:gd name="T46" fmla="*/ 5718 w 6573"/>
              <a:gd name="T47" fmla="*/ 960 h 2295"/>
              <a:gd name="T48" fmla="*/ 5857 w 6573"/>
              <a:gd name="T49" fmla="*/ 1035 h 2295"/>
              <a:gd name="T50" fmla="*/ 6033 w 6573"/>
              <a:gd name="T51" fmla="*/ 1009 h 2295"/>
              <a:gd name="T52" fmla="*/ 6215 w 6573"/>
              <a:gd name="T53" fmla="*/ 961 h 2295"/>
              <a:gd name="T54" fmla="*/ 6559 w 6573"/>
              <a:gd name="T55" fmla="*/ 767 h 2295"/>
              <a:gd name="T56" fmla="*/ 6525 w 6573"/>
              <a:gd name="T57" fmla="*/ 747 h 2295"/>
              <a:gd name="T58" fmla="*/ 6395 w 6573"/>
              <a:gd name="T59" fmla="*/ 849 h 2295"/>
              <a:gd name="T60" fmla="*/ 6212 w 6573"/>
              <a:gd name="T61" fmla="*/ 920 h 2295"/>
              <a:gd name="T62" fmla="*/ 6026 w 6573"/>
              <a:gd name="T63" fmla="*/ 970 h 2295"/>
              <a:gd name="T64" fmla="*/ 5849 w 6573"/>
              <a:gd name="T65" fmla="*/ 993 h 2295"/>
              <a:gd name="T66" fmla="*/ 5707 w 6573"/>
              <a:gd name="T67" fmla="*/ 908 h 2295"/>
              <a:gd name="T68" fmla="*/ 5506 w 6573"/>
              <a:gd name="T69" fmla="*/ 859 h 2295"/>
              <a:gd name="T70" fmla="*/ 5114 w 6573"/>
              <a:gd name="T71" fmla="*/ 989 h 2295"/>
              <a:gd name="T72" fmla="*/ 4707 w 6573"/>
              <a:gd name="T73" fmla="*/ 1248 h 2295"/>
              <a:gd name="T74" fmla="*/ 4737 w 6573"/>
              <a:gd name="T75" fmla="*/ 1265 h 2295"/>
              <a:gd name="T76" fmla="*/ 4535 w 6573"/>
              <a:gd name="T77" fmla="*/ 646 h 2295"/>
              <a:gd name="T78" fmla="*/ 4277 w 6573"/>
              <a:gd name="T79" fmla="*/ 650 h 2295"/>
              <a:gd name="T80" fmla="*/ 3990 w 6573"/>
              <a:gd name="T81" fmla="*/ 713 h 2295"/>
              <a:gd name="T82" fmla="*/ 3415 w 6573"/>
              <a:gd name="T83" fmla="*/ 960 h 2295"/>
              <a:gd name="T84" fmla="*/ 2846 w 6573"/>
              <a:gd name="T85" fmla="*/ 1334 h 2295"/>
              <a:gd name="T86" fmla="*/ 2861 w 6573"/>
              <a:gd name="T87" fmla="*/ 1391 h 2295"/>
              <a:gd name="T88" fmla="*/ 3107 w 6573"/>
              <a:gd name="T89" fmla="*/ 1272 h 2295"/>
              <a:gd name="T90" fmla="*/ 3349 w 6573"/>
              <a:gd name="T91" fmla="*/ 1065 h 2295"/>
              <a:gd name="T92" fmla="*/ 3752 w 6573"/>
              <a:gd name="T93" fmla="*/ 522 h 2295"/>
              <a:gd name="T94" fmla="*/ 3772 w 6573"/>
              <a:gd name="T95" fmla="*/ 230 h 2295"/>
              <a:gd name="T96" fmla="*/ 3570 w 6573"/>
              <a:gd name="T97" fmla="*/ 58 h 2295"/>
              <a:gd name="T98" fmla="*/ 3031 w 6573"/>
              <a:gd name="T99" fmla="*/ 62 h 2295"/>
              <a:gd name="T100" fmla="*/ 1701 w 6573"/>
              <a:gd name="T101" fmla="*/ 650 h 2295"/>
              <a:gd name="T102" fmla="*/ 534 w 6573"/>
              <a:gd name="T103" fmla="*/ 1472 h 2295"/>
              <a:gd name="T104" fmla="*/ 261 w 6573"/>
              <a:gd name="T105" fmla="*/ 1740 h 2295"/>
              <a:gd name="T106" fmla="*/ 12 w 6573"/>
              <a:gd name="T107" fmla="*/ 2164 h 2295"/>
              <a:gd name="T108" fmla="*/ 0 w 6573"/>
              <a:gd name="T109" fmla="*/ 2268 h 2295"/>
              <a:gd name="T110" fmla="*/ 42 w 6573"/>
              <a:gd name="T111" fmla="*/ 2268 h 2295"/>
            </a:gdLst>
            <a:ahLst/>
            <a:cxnLst/>
            <a:rect l="0" t="0" r="r" b="b"/>
            <a:pathLst>
              <a:path w="6573" h="2295">
                <a:moveTo>
                  <a:pt x="42" y="2268"/>
                </a:moveTo>
                <a:cubicBezTo>
                  <a:pt x="46" y="2117"/>
                  <a:pt x="144" y="1977"/>
                  <a:pt x="234" y="1863"/>
                </a:cubicBezTo>
                <a:cubicBezTo>
                  <a:pt x="322" y="1753"/>
                  <a:pt x="422" y="1652"/>
                  <a:pt x="527" y="1559"/>
                </a:cubicBezTo>
                <a:cubicBezTo>
                  <a:pt x="831" y="1288"/>
                  <a:pt x="1172" y="1054"/>
                  <a:pt x="1517" y="838"/>
                </a:cubicBezTo>
                <a:cubicBezTo>
                  <a:pt x="1714" y="715"/>
                  <a:pt x="1915" y="598"/>
                  <a:pt x="2120" y="487"/>
                </a:cubicBezTo>
                <a:cubicBezTo>
                  <a:pt x="2323" y="378"/>
                  <a:pt x="2532" y="278"/>
                  <a:pt x="2750" y="206"/>
                </a:cubicBezTo>
                <a:cubicBezTo>
                  <a:pt x="2936" y="144"/>
                  <a:pt x="3133" y="97"/>
                  <a:pt x="3329" y="94"/>
                </a:cubicBezTo>
                <a:cubicBezTo>
                  <a:pt x="3487" y="91"/>
                  <a:pt x="3724" y="134"/>
                  <a:pt x="3728" y="337"/>
                </a:cubicBezTo>
                <a:cubicBezTo>
                  <a:pt x="3730" y="437"/>
                  <a:pt x="3676" y="531"/>
                  <a:pt x="3627" y="615"/>
                </a:cubicBezTo>
                <a:cubicBezTo>
                  <a:pt x="3571" y="710"/>
                  <a:pt x="3506" y="799"/>
                  <a:pt x="3433" y="882"/>
                </a:cubicBezTo>
                <a:cubicBezTo>
                  <a:pt x="3361" y="964"/>
                  <a:pt x="3281" y="1040"/>
                  <a:pt x="3198" y="1111"/>
                </a:cubicBezTo>
                <a:cubicBezTo>
                  <a:pt x="3162" y="1142"/>
                  <a:pt x="3125" y="1171"/>
                  <a:pt x="3089" y="1203"/>
                </a:cubicBezTo>
                <a:cubicBezTo>
                  <a:pt x="3054" y="1234"/>
                  <a:pt x="3018" y="1266"/>
                  <a:pt x="2978" y="1292"/>
                </a:cubicBezTo>
                <a:cubicBezTo>
                  <a:pt x="2943" y="1315"/>
                  <a:pt x="2905" y="1334"/>
                  <a:pt x="2861" y="1330"/>
                </a:cubicBezTo>
                <a:cubicBezTo>
                  <a:pt x="2869" y="1347"/>
                  <a:pt x="2876" y="1365"/>
                  <a:pt x="2883" y="1382"/>
                </a:cubicBezTo>
                <a:cubicBezTo>
                  <a:pt x="3187" y="1142"/>
                  <a:pt x="3524" y="929"/>
                  <a:pt x="3889" y="795"/>
                </a:cubicBezTo>
                <a:cubicBezTo>
                  <a:pt x="4063" y="731"/>
                  <a:pt x="4251" y="679"/>
                  <a:pt x="4438" y="679"/>
                </a:cubicBezTo>
                <a:cubicBezTo>
                  <a:pt x="4502" y="679"/>
                  <a:pt x="4570" y="688"/>
                  <a:pt x="4623" y="727"/>
                </a:cubicBezTo>
                <a:cubicBezTo>
                  <a:pt x="4665" y="757"/>
                  <a:pt x="4689" y="803"/>
                  <a:pt x="4701" y="851"/>
                </a:cubicBezTo>
                <a:cubicBezTo>
                  <a:pt x="4735" y="984"/>
                  <a:pt x="4706" y="1130"/>
                  <a:pt x="4698" y="1265"/>
                </a:cubicBezTo>
                <a:cubicBezTo>
                  <a:pt x="4697" y="1281"/>
                  <a:pt x="4715" y="1289"/>
                  <a:pt x="4728" y="1282"/>
                </a:cubicBezTo>
                <a:cubicBezTo>
                  <a:pt x="4856" y="1216"/>
                  <a:pt x="4971" y="1125"/>
                  <a:pt x="5093" y="1049"/>
                </a:cubicBezTo>
                <a:cubicBezTo>
                  <a:pt x="5216" y="972"/>
                  <a:pt x="5354" y="899"/>
                  <a:pt x="5502" y="899"/>
                </a:cubicBezTo>
                <a:cubicBezTo>
                  <a:pt x="5577" y="898"/>
                  <a:pt x="5654" y="919"/>
                  <a:pt x="5718" y="960"/>
                </a:cubicBezTo>
                <a:cubicBezTo>
                  <a:pt x="5764" y="990"/>
                  <a:pt x="5800" y="1028"/>
                  <a:pt x="5857" y="1035"/>
                </a:cubicBezTo>
                <a:cubicBezTo>
                  <a:pt x="5915" y="1041"/>
                  <a:pt x="5977" y="1021"/>
                  <a:pt x="6033" y="1009"/>
                </a:cubicBezTo>
                <a:cubicBezTo>
                  <a:pt x="6094" y="995"/>
                  <a:pt x="6155" y="980"/>
                  <a:pt x="6215" y="961"/>
                </a:cubicBezTo>
                <a:cubicBezTo>
                  <a:pt x="6334" y="925"/>
                  <a:pt x="6487" y="877"/>
                  <a:pt x="6559" y="767"/>
                </a:cubicBezTo>
                <a:cubicBezTo>
                  <a:pt x="6573" y="746"/>
                  <a:pt x="6539" y="726"/>
                  <a:pt x="6525" y="747"/>
                </a:cubicBezTo>
                <a:cubicBezTo>
                  <a:pt x="6494" y="793"/>
                  <a:pt x="6444" y="824"/>
                  <a:pt x="6395" y="849"/>
                </a:cubicBezTo>
                <a:cubicBezTo>
                  <a:pt x="6337" y="879"/>
                  <a:pt x="6275" y="901"/>
                  <a:pt x="6212" y="920"/>
                </a:cubicBezTo>
                <a:cubicBezTo>
                  <a:pt x="6151" y="940"/>
                  <a:pt x="6089" y="955"/>
                  <a:pt x="6026" y="970"/>
                </a:cubicBezTo>
                <a:cubicBezTo>
                  <a:pt x="5971" y="982"/>
                  <a:pt x="5904" y="1005"/>
                  <a:pt x="5849" y="993"/>
                </a:cubicBezTo>
                <a:cubicBezTo>
                  <a:pt x="5795" y="982"/>
                  <a:pt x="5755" y="932"/>
                  <a:pt x="5707" y="908"/>
                </a:cubicBezTo>
                <a:cubicBezTo>
                  <a:pt x="5645" y="876"/>
                  <a:pt x="5576" y="859"/>
                  <a:pt x="5506" y="859"/>
                </a:cubicBezTo>
                <a:cubicBezTo>
                  <a:pt x="5366" y="858"/>
                  <a:pt x="5233" y="919"/>
                  <a:pt x="5114" y="989"/>
                </a:cubicBezTo>
                <a:cubicBezTo>
                  <a:pt x="4976" y="1071"/>
                  <a:pt x="4850" y="1174"/>
                  <a:pt x="4707" y="1248"/>
                </a:cubicBezTo>
                <a:cubicBezTo>
                  <a:pt x="4717" y="1254"/>
                  <a:pt x="4727" y="1259"/>
                  <a:pt x="4737" y="1265"/>
                </a:cubicBezTo>
                <a:cubicBezTo>
                  <a:pt x="4750" y="1053"/>
                  <a:pt x="4823" y="703"/>
                  <a:pt x="4535" y="646"/>
                </a:cubicBezTo>
                <a:cubicBezTo>
                  <a:pt x="4450" y="630"/>
                  <a:pt x="4362" y="638"/>
                  <a:pt x="4277" y="650"/>
                </a:cubicBezTo>
                <a:cubicBezTo>
                  <a:pt x="4180" y="663"/>
                  <a:pt x="4084" y="685"/>
                  <a:pt x="3990" y="713"/>
                </a:cubicBezTo>
                <a:cubicBezTo>
                  <a:pt x="3790" y="773"/>
                  <a:pt x="3598" y="860"/>
                  <a:pt x="3415" y="960"/>
                </a:cubicBezTo>
                <a:cubicBezTo>
                  <a:pt x="3216" y="1069"/>
                  <a:pt x="3026" y="1195"/>
                  <a:pt x="2846" y="1334"/>
                </a:cubicBezTo>
                <a:cubicBezTo>
                  <a:pt x="2822" y="1353"/>
                  <a:pt x="2830" y="1388"/>
                  <a:pt x="2861" y="1391"/>
                </a:cubicBezTo>
                <a:cubicBezTo>
                  <a:pt x="2956" y="1400"/>
                  <a:pt x="3040" y="1329"/>
                  <a:pt x="3107" y="1272"/>
                </a:cubicBezTo>
                <a:cubicBezTo>
                  <a:pt x="3188" y="1203"/>
                  <a:pt x="3271" y="1138"/>
                  <a:pt x="3349" y="1065"/>
                </a:cubicBezTo>
                <a:cubicBezTo>
                  <a:pt x="3511" y="911"/>
                  <a:pt x="3662" y="728"/>
                  <a:pt x="3752" y="522"/>
                </a:cubicBezTo>
                <a:cubicBezTo>
                  <a:pt x="3792" y="429"/>
                  <a:pt x="3815" y="326"/>
                  <a:pt x="3772" y="230"/>
                </a:cubicBezTo>
                <a:cubicBezTo>
                  <a:pt x="3735" y="144"/>
                  <a:pt x="3656" y="88"/>
                  <a:pt x="3570" y="58"/>
                </a:cubicBezTo>
                <a:cubicBezTo>
                  <a:pt x="3399" y="0"/>
                  <a:pt x="3204" y="28"/>
                  <a:pt x="3031" y="62"/>
                </a:cubicBezTo>
                <a:cubicBezTo>
                  <a:pt x="2552" y="156"/>
                  <a:pt x="2117" y="404"/>
                  <a:pt x="1701" y="650"/>
                </a:cubicBezTo>
                <a:cubicBezTo>
                  <a:pt x="1292" y="893"/>
                  <a:pt x="896" y="1163"/>
                  <a:pt x="534" y="1472"/>
                </a:cubicBezTo>
                <a:cubicBezTo>
                  <a:pt x="437" y="1554"/>
                  <a:pt x="345" y="1644"/>
                  <a:pt x="261" y="1740"/>
                </a:cubicBezTo>
                <a:cubicBezTo>
                  <a:pt x="155" y="1863"/>
                  <a:pt x="50" y="2003"/>
                  <a:pt x="12" y="2164"/>
                </a:cubicBezTo>
                <a:cubicBezTo>
                  <a:pt x="4" y="2198"/>
                  <a:pt x="0" y="2233"/>
                  <a:pt x="0" y="2268"/>
                </a:cubicBezTo>
                <a:cubicBezTo>
                  <a:pt x="1" y="2295"/>
                  <a:pt x="41" y="2295"/>
                  <a:pt x="42" y="2268"/>
                </a:cubicBezTo>
                <a:close/>
              </a:path>
            </a:pathLst>
          </a:custGeom>
          <a:solidFill>
            <a:schemeClr val="accent1">
              <a:lumMod val="75000"/>
              <a:alpha val="27000"/>
            </a:schemeClr>
          </a:solidFill>
          <a:ln cap="sq">
            <a:noFill/>
          </a:ln>
          <a:effectLst/>
        </p:spPr>
        <p:txBody>
          <a:bodyPr vert="horz" wrap="square" lIns="73152" tIns="36576" rIns="73152" bIns="36576" rtlCol="0" anchor="t"/>
          <a:lstStyle/>
          <a:p>
            <a:pP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36" name="标题 1"/>
          <p:cNvSpPr txBox="1"/>
          <p:nvPr/>
        </p:nvSpPr>
        <p:spPr>
          <a:xfrm>
            <a:off x="554285" y="2173973"/>
            <a:ext cx="6016247" cy="1992296"/>
          </a:xfrm>
          <a:prstGeom prst="rect">
            <a:avLst/>
          </a:prstGeom>
          <a:noFill/>
          <a:ln>
            <a:noFill/>
          </a:ln>
        </p:spPr>
        <p:txBody>
          <a:bodyPr vert="horz" wrap="square" lIns="0" tIns="0" rIns="0" bIns="0" rtlCol="0" anchor="ctr"/>
          <a:lstStyle/>
          <a:p>
            <a:pPr>
              <a:lnSpc>
                <a:spcPct val="130000"/>
              </a:lnSpc>
            </a:pPr>
            <a:r>
              <a:rPr kumimoji="1" lang="en-US" altLang="zh-CN" sz="3405"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2024年度个人所得税综合所得</a:t>
            </a:r>
            <a:r>
              <a:rPr kumimoji="1" lang="en-US" altLang="zh-CN" sz="3405"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汇算清缴实务指南</a:t>
            </a:r>
            <a:endParaRPr kumimoji="1" lang="zh-CN" altLang="en-US" dirty="0">
              <a:solidFill>
                <a:srgbClr val="000000"/>
              </a:solidFill>
              <a:latin typeface="黑体" panose="02010609060101010101" pitchFamily="49" charset="-122"/>
              <a:ea typeface="黑体" panose="02010609060101010101" pitchFamily="49" charset="-122"/>
            </a:endParaRPr>
          </a:p>
        </p:txBody>
      </p:sp>
      <p:pic>
        <p:nvPicPr>
          <p:cNvPr id="37" name="图片 7"/>
          <p:cNvPicPr>
            <a:picLocks noChangeAspect="1"/>
          </p:cNvPicPr>
          <p:nvPr/>
        </p:nvPicPr>
        <p:blipFill>
          <a:blip r:embed="rId3"/>
          <a:srcRect r="83443"/>
          <a:stretch>
            <a:fillRect/>
          </a:stretch>
        </p:blipFill>
        <p:spPr>
          <a:xfrm>
            <a:off x="895570" y="136325"/>
            <a:ext cx="733425" cy="779463"/>
          </a:xfrm>
          <a:prstGeom prst="rect">
            <a:avLst/>
          </a:prstGeom>
          <a:noFill/>
          <a:ln w="9525">
            <a:noFill/>
          </a:ln>
        </p:spPr>
      </p:pic>
      <p:sp>
        <p:nvSpPr>
          <p:cNvPr id="38" name="文本框 37"/>
          <p:cNvSpPr txBox="1"/>
          <p:nvPr/>
        </p:nvSpPr>
        <p:spPr>
          <a:xfrm>
            <a:off x="130894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1952624" y="1898891"/>
            <a:ext cx="2478507" cy="3939261"/>
          </a:xfrm>
          <a:prstGeom prst="rect">
            <a:avLst/>
          </a:prstGeom>
          <a:solidFill>
            <a:schemeClr val="bg1"/>
          </a:solidFill>
          <a:ln w="12700" cap="flat">
            <a:gradFill>
              <a:gsLst>
                <a:gs pos="0">
                  <a:schemeClr val="accent1">
                    <a:alpha val="100000"/>
                  </a:schemeClr>
                </a:gs>
                <a:gs pos="29000">
                  <a:schemeClr val="accent3">
                    <a:alpha val="0"/>
                  </a:schemeClr>
                </a:gs>
                <a:gs pos="54560">
                  <a:schemeClr val="accent1">
                    <a:lumMod val="40000"/>
                    <a:lumOff val="60000"/>
                    <a:alpha val="0"/>
                  </a:schemeClr>
                </a:gs>
                <a:gs pos="79734">
                  <a:schemeClr val="accent3">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4859407" y="1898891"/>
            <a:ext cx="2478507" cy="3939261"/>
          </a:xfrm>
          <a:prstGeom prst="rect">
            <a:avLst/>
          </a:prstGeom>
          <a:solidFill>
            <a:schemeClr val="bg1"/>
          </a:solidFill>
          <a:ln w="12700" cap="flat">
            <a:gradFill>
              <a:gsLst>
                <a:gs pos="0">
                  <a:schemeClr val="accent1">
                    <a:alpha val="100000"/>
                  </a:schemeClr>
                </a:gs>
                <a:gs pos="29000">
                  <a:schemeClr val="accent3">
                    <a:alpha val="0"/>
                  </a:schemeClr>
                </a:gs>
                <a:gs pos="54560">
                  <a:schemeClr val="accent1">
                    <a:lumMod val="40000"/>
                    <a:lumOff val="60000"/>
                    <a:alpha val="0"/>
                  </a:schemeClr>
                </a:gs>
                <a:gs pos="79734">
                  <a:schemeClr val="accent3">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7778890" y="1898891"/>
            <a:ext cx="2478507" cy="3939261"/>
          </a:xfrm>
          <a:prstGeom prst="rect">
            <a:avLst/>
          </a:prstGeom>
          <a:solidFill>
            <a:schemeClr val="bg1"/>
          </a:solidFill>
          <a:ln w="12700" cap="flat">
            <a:gradFill>
              <a:gsLst>
                <a:gs pos="0">
                  <a:schemeClr val="accent1">
                    <a:alpha val="100000"/>
                  </a:schemeClr>
                </a:gs>
                <a:gs pos="29000">
                  <a:schemeClr val="accent3">
                    <a:alpha val="0"/>
                  </a:schemeClr>
                </a:gs>
                <a:gs pos="54560">
                  <a:schemeClr val="accent1">
                    <a:lumMod val="40000"/>
                    <a:lumOff val="60000"/>
                    <a:alpha val="0"/>
                  </a:schemeClr>
                </a:gs>
                <a:gs pos="79734">
                  <a:schemeClr val="accent3">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2050884" y="3445255"/>
            <a:ext cx="2281987" cy="1852804"/>
          </a:xfrm>
          <a:prstGeom prst="rect">
            <a:avLst/>
          </a:prstGeom>
          <a:noFill/>
          <a:ln cap="sq">
            <a:noFill/>
          </a:ln>
        </p:spPr>
        <p:txBody>
          <a:bodyPr vert="horz" wrap="square" lIns="91440" tIns="45720" rIns="91440" bIns="45720" rtlCol="0" anchor="t"/>
          <a:lstStyle/>
          <a:p>
            <a:pPr>
              <a:lnSpc>
                <a:spcPct val="150000"/>
              </a:lnSpc>
            </a:pP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已预缴税额大于汇算清缴实际应纳税额且申请退税的。</a:t>
            </a:r>
            <a:endParaRPr kumimoji="1" lang="zh-CN" altLang="en-US" sz="1400" dirty="0">
              <a:latin typeface="黑体" panose="02010609060101010101" pitchFamily="49" charset="-122"/>
              <a:ea typeface="黑体" panose="02010609060101010101" pitchFamily="49" charset="-122"/>
            </a:endParaRPr>
          </a:p>
          <a:p>
            <a:pPr>
              <a:lnSpc>
                <a:spcPct val="150000"/>
              </a:lnSpc>
            </a:pPr>
            <a:endParaRPr kumimoji="1" lang="zh-CN" altLang="en-US" sz="1400" dirty="0">
              <a:latin typeface="黑体" panose="02010609060101010101" pitchFamily="49" charset="-122"/>
              <a:ea typeface="黑体" panose="02010609060101010101" pitchFamily="49" charset="-122"/>
            </a:endParaRPr>
          </a:p>
        </p:txBody>
      </p:sp>
      <p:sp>
        <p:nvSpPr>
          <p:cNvPr id="8" name="标题 1"/>
          <p:cNvSpPr txBox="1"/>
          <p:nvPr/>
        </p:nvSpPr>
        <p:spPr>
          <a:xfrm>
            <a:off x="2093778" y="2068442"/>
            <a:ext cx="2211410" cy="1211183"/>
          </a:xfrm>
          <a:prstGeom prst="roundRect">
            <a:avLst>
              <a:gd name="adj" fmla="val 0"/>
            </a:avLst>
          </a:prstGeom>
          <a:gradFill>
            <a:gsLst>
              <a:gs pos="18000">
                <a:schemeClr val="accent1">
                  <a:lumMod val="40000"/>
                  <a:lumOff val="60000"/>
                  <a:alpha val="100000"/>
                </a:schemeClr>
              </a:gs>
              <a:gs pos="93000">
                <a:schemeClr val="accent1">
                  <a:alpha val="100000"/>
                </a:schemeClr>
              </a:gs>
            </a:gsLst>
            <a:lin ang="2700000" scaled="0"/>
          </a:gradFill>
          <a:ln cap="flat">
            <a:noFill/>
            <a:prstDash val="solid"/>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4957667" y="3479800"/>
            <a:ext cx="2281987" cy="2018158"/>
          </a:xfrm>
          <a:prstGeom prst="rect">
            <a:avLst/>
          </a:prstGeom>
          <a:noFill/>
          <a:ln cap="sq">
            <a:noFill/>
          </a:ln>
        </p:spPr>
        <p:txBody>
          <a:bodyPr vert="horz" wrap="square" lIns="91440" tIns="45720" rIns="91440" bIns="45720" rtlCol="0" anchor="t"/>
          <a:lstStyle/>
          <a:p>
            <a:pPr>
              <a:lnSpc>
                <a:spcPct val="150000"/>
              </a:lnSpc>
            </a:pPr>
            <a:r>
              <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已预缴税额小于汇算清缴实际应纳税额且不符合</a:t>
            </a: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《办法》</a:t>
            </a:r>
            <a:r>
              <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第六条规定情形的。
</a:t>
            </a:r>
            <a:endPar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10" name="标题 1"/>
          <p:cNvSpPr txBox="1"/>
          <p:nvPr/>
        </p:nvSpPr>
        <p:spPr>
          <a:xfrm>
            <a:off x="5000561" y="2068442"/>
            <a:ext cx="2211410" cy="1211183"/>
          </a:xfrm>
          <a:prstGeom prst="roundRect">
            <a:avLst>
              <a:gd name="adj" fmla="val 0"/>
            </a:avLst>
          </a:prstGeom>
          <a:gradFill>
            <a:gsLst>
              <a:gs pos="18000">
                <a:schemeClr val="accent1">
                  <a:lumMod val="40000"/>
                  <a:lumOff val="60000"/>
                  <a:alpha val="100000"/>
                </a:schemeClr>
              </a:gs>
              <a:gs pos="93000">
                <a:schemeClr val="accent1">
                  <a:alpha val="100000"/>
                </a:schemeClr>
              </a:gs>
            </a:gsLst>
            <a:lin ang="2700000" scaled="0"/>
          </a:gradFill>
          <a:ln cap="flat">
            <a:noFill/>
            <a:prstDash val="solid"/>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7877150" y="3479800"/>
            <a:ext cx="2281987" cy="2051919"/>
          </a:xfrm>
          <a:prstGeom prst="rect">
            <a:avLst/>
          </a:prstGeom>
          <a:noFill/>
          <a:ln cap="sq">
            <a:noFill/>
          </a:ln>
        </p:spPr>
        <p:txBody>
          <a:bodyPr vert="horz" wrap="square" lIns="91440" tIns="45720" rIns="91440" bIns="45720" rtlCol="0" anchor="t"/>
          <a:lstStyle/>
          <a:p>
            <a:pPr>
              <a:lnSpc>
                <a:spcPct val="150000"/>
              </a:lnSpc>
            </a:pP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因适用所得项目错误、扣缴义务人未依法履行扣缴义务、取得综合所得无扣缴义务人，造成纳税年度少申报或者未申报综合所得</a:t>
            </a:r>
            <a:r>
              <a:rPr kumimoji="1" lang="zh-CN" altLang="en-US" sz="1400" dirty="0" smtClean="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的</a:t>
            </a:r>
            <a:r>
              <a:rPr kumimoji="1" lang="en-US" altLang="zh-CN" sz="1400" dirty="0" smtClean="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en-US" altLang="zh-CN" sz="1400" dirty="0" smtClean="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12" name="标题 1"/>
          <p:cNvSpPr txBox="1"/>
          <p:nvPr/>
        </p:nvSpPr>
        <p:spPr>
          <a:xfrm>
            <a:off x="7920044" y="2068442"/>
            <a:ext cx="2211410" cy="1211183"/>
          </a:xfrm>
          <a:prstGeom prst="roundRect">
            <a:avLst>
              <a:gd name="adj" fmla="val 0"/>
            </a:avLst>
          </a:prstGeom>
          <a:gradFill>
            <a:gsLst>
              <a:gs pos="18000">
                <a:schemeClr val="accent1">
                  <a:lumMod val="40000"/>
                  <a:lumOff val="60000"/>
                  <a:alpha val="100000"/>
                </a:schemeClr>
              </a:gs>
              <a:gs pos="93000">
                <a:schemeClr val="accent1">
                  <a:alpha val="100000"/>
                </a:schemeClr>
              </a:gs>
            </a:gsLst>
            <a:lin ang="2700000" scaled="0"/>
          </a:gradFill>
          <a:ln cap="flat">
            <a:noFill/>
            <a:prstDash val="solid"/>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2093595" y="2308225"/>
            <a:ext cx="2199640" cy="730885"/>
          </a:xfrm>
          <a:prstGeom prst="rect">
            <a:avLst/>
          </a:prstGeom>
          <a:noFill/>
          <a:ln cap="sq">
            <a:noFill/>
          </a:ln>
        </p:spPr>
        <p:txBody>
          <a:bodyPr vert="horz" wrap="square" lIns="0" tIns="0" rIns="0" bIns="0" rtlCol="0" anchor="ctr"/>
          <a:lstStyle/>
          <a:p>
            <a:pPr algn="ctr">
              <a:lnSpc>
                <a:spcPct val="130000"/>
              </a:lnSpc>
            </a:pPr>
            <a:r>
              <a:rPr kumimoji="1" lang="en-US" altLang="zh-CN" sz="1600" dirty="0" smtClean="0">
                <a:ln w="12700">
                  <a:noFill/>
                </a:ln>
                <a:solidFill>
                  <a:srgbClr val="FFFFFF">
                    <a:alpha val="100000"/>
                  </a:srgbClr>
                </a:solidFill>
                <a:latin typeface="+mn-ea"/>
                <a:cs typeface="Source Han Sans CN Bold" panose="020B0800000000000000" charset="-122"/>
              </a:rPr>
              <a:t>1</a:t>
            </a:r>
            <a:r>
              <a:rPr kumimoji="1" lang="en-US" altLang="zh-CN" sz="1600" dirty="0">
                <a:ln w="12700">
                  <a:noFill/>
                </a:ln>
                <a:solidFill>
                  <a:srgbClr val="FFFFFF">
                    <a:alpha val="100000"/>
                  </a:srgbClr>
                </a:solidFill>
                <a:latin typeface="+mn-ea"/>
                <a:cs typeface="Source Han Sans CN Bold" panose="020B0800000000000000" charset="-122"/>
              </a:rPr>
              <a:t>.</a:t>
            </a:r>
            <a:r>
              <a:rPr kumimoji="1" lang="zh-CN" altLang="en-US" sz="1600" dirty="0">
                <a:ln w="12700">
                  <a:noFill/>
                </a:ln>
                <a:solidFill>
                  <a:srgbClr val="FFFFFF">
                    <a:alpha val="100000"/>
                  </a:srgbClr>
                </a:solidFill>
                <a:latin typeface="+mn-ea"/>
                <a:cs typeface="Source Han Sans CN Bold" panose="020B0800000000000000" charset="-122"/>
              </a:rPr>
              <a:t>需退税（已</a:t>
            </a:r>
            <a:r>
              <a:rPr kumimoji="1" lang="en-US" altLang="zh-CN" sz="1600" dirty="0" smtClean="0">
                <a:ln w="12700">
                  <a:noFill/>
                </a:ln>
                <a:solidFill>
                  <a:srgbClr val="FFFFFF">
                    <a:alpha val="100000"/>
                  </a:srgbClr>
                </a:solidFill>
                <a:latin typeface="+mn-ea"/>
                <a:cs typeface="Source Han Sans CN Bold" panose="020B0800000000000000" charset="-122"/>
              </a:rPr>
              <a:t>预缴税额</a:t>
            </a:r>
            <a:r>
              <a:rPr kumimoji="1" lang="en-US" altLang="zh-CN" sz="1600" dirty="0">
                <a:ln w="12700">
                  <a:noFill/>
                </a:ln>
                <a:solidFill>
                  <a:srgbClr val="FFFFFF">
                    <a:alpha val="100000"/>
                  </a:srgbClr>
                </a:solidFill>
                <a:latin typeface="+mn-ea"/>
                <a:cs typeface="Source Han Sans CN Bold" panose="020B0800000000000000" charset="-122"/>
              </a:rPr>
              <a:t>＞</a:t>
            </a:r>
            <a:r>
              <a:rPr kumimoji="1" lang="zh-CN" altLang="en-US" sz="1600" dirty="0">
                <a:ln w="12700">
                  <a:noFill/>
                </a:ln>
                <a:solidFill>
                  <a:srgbClr val="FFFFFF">
                    <a:alpha val="100000"/>
                  </a:srgbClr>
                </a:solidFill>
                <a:latin typeface="+mn-ea"/>
                <a:cs typeface="Source Han Sans CN Bold" panose="020B0800000000000000" charset="-122"/>
              </a:rPr>
              <a:t>汇算实际</a:t>
            </a:r>
            <a:r>
              <a:rPr kumimoji="1" lang="en-US" altLang="zh-CN" sz="1600" dirty="0" smtClean="0">
                <a:ln w="12700">
                  <a:noFill/>
                </a:ln>
                <a:solidFill>
                  <a:srgbClr val="FFFFFF">
                    <a:alpha val="100000"/>
                  </a:srgbClr>
                </a:solidFill>
                <a:latin typeface="+mn-ea"/>
                <a:cs typeface="Source Han Sans CN Bold" panose="020B0800000000000000" charset="-122"/>
              </a:rPr>
              <a:t>应纳税额</a:t>
            </a:r>
            <a:r>
              <a:rPr kumimoji="1" lang="zh-CN" altLang="en-US" sz="1600" dirty="0" smtClean="0">
                <a:ln w="12700">
                  <a:noFill/>
                </a:ln>
                <a:solidFill>
                  <a:srgbClr val="FFFFFF">
                    <a:alpha val="100000"/>
                  </a:srgbClr>
                </a:solidFill>
                <a:latin typeface="+mn-ea"/>
                <a:cs typeface="Source Han Sans CN Bold" panose="020B0800000000000000" charset="-122"/>
              </a:rPr>
              <a:t>）</a:t>
            </a:r>
            <a:endParaRPr kumimoji="1" lang="zh-CN" altLang="en-US" sz="1600" dirty="0" smtClean="0">
              <a:ln w="12700">
                <a:noFill/>
              </a:ln>
              <a:solidFill>
                <a:srgbClr val="FFFFFF">
                  <a:alpha val="100000"/>
                </a:srgbClr>
              </a:solidFill>
              <a:latin typeface="+mn-ea"/>
              <a:cs typeface="Source Han Sans CN Bold" panose="020B0800000000000000" charset="-122"/>
            </a:endParaRPr>
          </a:p>
        </p:txBody>
      </p:sp>
      <p:sp>
        <p:nvSpPr>
          <p:cNvPr id="14" name="标题 1"/>
          <p:cNvSpPr txBox="1"/>
          <p:nvPr/>
        </p:nvSpPr>
        <p:spPr>
          <a:xfrm>
            <a:off x="5170237" y="2316814"/>
            <a:ext cx="1846659" cy="731186"/>
          </a:xfrm>
          <a:prstGeom prst="rect">
            <a:avLst/>
          </a:prstGeom>
          <a:noFill/>
          <a:ln cap="sq">
            <a:noFill/>
          </a:ln>
        </p:spPr>
        <p:txBody>
          <a:bodyPr vert="horz" wrap="square" lIns="0" tIns="0" rIns="0" bIns="0" rtlCol="0" anchor="ctr"/>
          <a:lstStyle/>
          <a:p>
            <a:pPr algn="ctr">
              <a:lnSpc>
                <a:spcPct val="130000"/>
              </a:lnSpc>
            </a:pPr>
            <a:r>
              <a:rPr kumimoji="1" lang="en-US" altLang="zh-CN" sz="1600" dirty="0" smtClean="0">
                <a:ln w="12700">
                  <a:noFill/>
                </a:ln>
                <a:solidFill>
                  <a:srgbClr val="FFFFFF">
                    <a:alpha val="100000"/>
                  </a:srgbClr>
                </a:solidFill>
                <a:latin typeface="+mn-ea"/>
                <a:cs typeface="Source Han Sans CN Bold" panose="020B0800000000000000" charset="-122"/>
              </a:rPr>
              <a:t>2.</a:t>
            </a:r>
            <a:r>
              <a:rPr kumimoji="1" lang="zh-CN" altLang="en-US" sz="1600" dirty="0" smtClean="0">
                <a:ln w="12700">
                  <a:noFill/>
                </a:ln>
                <a:solidFill>
                  <a:srgbClr val="FFFFFF">
                    <a:alpha val="100000"/>
                  </a:srgbClr>
                </a:solidFill>
                <a:latin typeface="+mn-ea"/>
                <a:cs typeface="Source Han Sans CN Bold" panose="020B0800000000000000" charset="-122"/>
              </a:rPr>
              <a:t>需补税（年收入＞</a:t>
            </a:r>
            <a:r>
              <a:rPr kumimoji="1" lang="en-US" altLang="zh-CN" sz="1600" dirty="0" smtClean="0">
                <a:ln w="12700">
                  <a:noFill/>
                </a:ln>
                <a:solidFill>
                  <a:srgbClr val="FFFFFF">
                    <a:alpha val="100000"/>
                  </a:srgbClr>
                </a:solidFill>
                <a:latin typeface="+mn-ea"/>
                <a:cs typeface="Source Han Sans CN Bold" panose="020B0800000000000000" charset="-122"/>
              </a:rPr>
              <a:t>12</a:t>
            </a:r>
            <a:r>
              <a:rPr kumimoji="1" lang="zh-CN" altLang="en-US" sz="1600" dirty="0" smtClean="0">
                <a:ln w="12700">
                  <a:noFill/>
                </a:ln>
                <a:solidFill>
                  <a:srgbClr val="FFFFFF">
                    <a:alpha val="100000"/>
                  </a:srgbClr>
                </a:solidFill>
                <a:latin typeface="+mn-ea"/>
                <a:cs typeface="Source Han Sans CN Bold" panose="020B0800000000000000" charset="-122"/>
              </a:rPr>
              <a:t>万且补税＞</a:t>
            </a:r>
            <a:r>
              <a:rPr kumimoji="1" lang="en-US" altLang="zh-CN" sz="1600" dirty="0" smtClean="0">
                <a:ln w="12700">
                  <a:noFill/>
                </a:ln>
                <a:solidFill>
                  <a:srgbClr val="FFFFFF">
                    <a:alpha val="100000"/>
                  </a:srgbClr>
                </a:solidFill>
                <a:latin typeface="+mn-ea"/>
                <a:cs typeface="Source Han Sans CN Bold" panose="020B0800000000000000" charset="-122"/>
              </a:rPr>
              <a:t>400</a:t>
            </a:r>
            <a:r>
              <a:rPr kumimoji="1" lang="zh-CN" altLang="en-US" sz="1600" dirty="0" smtClean="0">
                <a:ln w="12700">
                  <a:noFill/>
                </a:ln>
                <a:solidFill>
                  <a:srgbClr val="FFFFFF">
                    <a:alpha val="100000"/>
                  </a:srgbClr>
                </a:solidFill>
                <a:latin typeface="+mn-ea"/>
                <a:cs typeface="Source Han Sans CN Bold" panose="020B0800000000000000" charset="-122"/>
              </a:rPr>
              <a:t>元）</a:t>
            </a:r>
            <a:endParaRPr kumimoji="1" lang="zh-CN" altLang="en-US" sz="1600" dirty="0" smtClean="0">
              <a:ln w="12700">
                <a:noFill/>
              </a:ln>
              <a:solidFill>
                <a:srgbClr val="FFFFFF">
                  <a:alpha val="100000"/>
                </a:srgbClr>
              </a:solidFill>
              <a:latin typeface="+mn-ea"/>
              <a:cs typeface="Source Han Sans CN Bold" panose="020B0800000000000000" charset="-122"/>
            </a:endParaRPr>
          </a:p>
        </p:txBody>
      </p:sp>
      <p:sp>
        <p:nvSpPr>
          <p:cNvPr id="15" name="标题 1"/>
          <p:cNvSpPr txBox="1"/>
          <p:nvPr/>
        </p:nvSpPr>
        <p:spPr>
          <a:xfrm>
            <a:off x="8004376" y="2292764"/>
            <a:ext cx="2040261" cy="767762"/>
          </a:xfrm>
          <a:prstGeom prst="rect">
            <a:avLst/>
          </a:prstGeom>
          <a:noFill/>
          <a:ln cap="sq">
            <a:noFill/>
          </a:ln>
        </p:spPr>
        <p:txBody>
          <a:bodyPr vert="horz" wrap="square" lIns="0" tIns="0" rIns="0" bIns="0" rtlCol="0" anchor="ctr"/>
          <a:lstStyle/>
          <a:p>
            <a:pPr algn="ctr">
              <a:lnSpc>
                <a:spcPct val="130000"/>
              </a:lnSpc>
            </a:pPr>
            <a:r>
              <a:rPr kumimoji="1" lang="en-US" altLang="zh-CN" sz="1600" dirty="0" smtClean="0">
                <a:ln w="12700">
                  <a:noFill/>
                </a:ln>
                <a:solidFill>
                  <a:srgbClr val="FFFFFF">
                    <a:alpha val="100000"/>
                  </a:srgbClr>
                </a:solidFill>
                <a:latin typeface="+mn-ea"/>
                <a:cs typeface="Source Han Sans CN Bold" panose="020B0800000000000000" charset="-122"/>
              </a:rPr>
              <a:t>3.</a:t>
            </a:r>
            <a:r>
              <a:rPr kumimoji="1" lang="zh-CN" altLang="en-US" sz="1600" dirty="0" smtClean="0">
                <a:ln w="12700">
                  <a:noFill/>
                </a:ln>
                <a:solidFill>
                  <a:srgbClr val="FFFFFF">
                    <a:alpha val="100000"/>
                  </a:srgbClr>
                </a:solidFill>
                <a:latin typeface="+mn-ea"/>
                <a:cs typeface="Source Han Sans CN Bold" panose="020B0800000000000000" charset="-122"/>
              </a:rPr>
              <a:t>适用</a:t>
            </a:r>
            <a:r>
              <a:rPr kumimoji="1" lang="zh-CN" altLang="en-US" sz="1600" dirty="0">
                <a:ln w="12700">
                  <a:noFill/>
                </a:ln>
                <a:solidFill>
                  <a:srgbClr val="FFFFFF">
                    <a:alpha val="100000"/>
                  </a:srgbClr>
                </a:solidFill>
                <a:latin typeface="+mn-ea"/>
                <a:cs typeface="Source Han Sans CN Bold" panose="020B0800000000000000" charset="-122"/>
              </a:rPr>
              <a:t>所得项目错误、扣缴义务人未依法履行扣缴义务、取得综合所得无扣缴义务人</a:t>
            </a:r>
            <a:endParaRPr kumimoji="1" lang="zh-CN" altLang="en-US" dirty="0">
              <a:latin typeface="+mn-ea"/>
            </a:endParaRPr>
          </a:p>
        </p:txBody>
      </p:sp>
      <p:cxnSp>
        <p:nvCxnSpPr>
          <p:cNvPr id="16" name="标题 1"/>
          <p:cNvCxnSpPr/>
          <p:nvPr/>
        </p:nvCxnSpPr>
        <p:spPr>
          <a:xfrm>
            <a:off x="2080039"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cxnSp>
        <p:nvCxnSpPr>
          <p:cNvPr id="17" name="标题 1"/>
          <p:cNvCxnSpPr/>
          <p:nvPr/>
        </p:nvCxnSpPr>
        <p:spPr>
          <a:xfrm>
            <a:off x="3295716"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sp>
        <p:nvSpPr>
          <p:cNvPr id="18" name="标题 1"/>
          <p:cNvSpPr txBox="1"/>
          <p:nvPr/>
        </p:nvSpPr>
        <p:spPr>
          <a:xfrm>
            <a:off x="3122416" y="5633324"/>
            <a:ext cx="138922" cy="138922"/>
          </a:xfrm>
          <a:prstGeom prst="ellipse">
            <a:avLst/>
          </a:prstGeom>
          <a:gradFill>
            <a:gsLst>
              <a:gs pos="18000">
                <a:schemeClr val="accent1">
                  <a:lumMod val="40000"/>
                  <a:lumOff val="60000"/>
                  <a:alpha val="100000"/>
                </a:schemeClr>
              </a:gs>
              <a:gs pos="93000">
                <a:schemeClr val="accent1">
                  <a:alpha val="100000"/>
                </a:schemeClr>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cxnSp>
        <p:nvCxnSpPr>
          <p:cNvPr id="19" name="标题 1"/>
          <p:cNvCxnSpPr/>
          <p:nvPr/>
        </p:nvCxnSpPr>
        <p:spPr>
          <a:xfrm>
            <a:off x="4986821"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cxnSp>
        <p:nvCxnSpPr>
          <p:cNvPr id="20" name="标题 1"/>
          <p:cNvCxnSpPr/>
          <p:nvPr/>
        </p:nvCxnSpPr>
        <p:spPr>
          <a:xfrm>
            <a:off x="6202498"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sp>
        <p:nvSpPr>
          <p:cNvPr id="21" name="标题 1"/>
          <p:cNvSpPr txBox="1"/>
          <p:nvPr/>
        </p:nvSpPr>
        <p:spPr>
          <a:xfrm>
            <a:off x="6029198" y="5633324"/>
            <a:ext cx="138922" cy="138922"/>
          </a:xfrm>
          <a:prstGeom prst="ellipse">
            <a:avLst/>
          </a:prstGeom>
          <a:gradFill>
            <a:gsLst>
              <a:gs pos="18000">
                <a:schemeClr val="accent1">
                  <a:lumMod val="40000"/>
                  <a:lumOff val="60000"/>
                  <a:alpha val="100000"/>
                </a:schemeClr>
              </a:gs>
              <a:gs pos="93000">
                <a:schemeClr val="accent1">
                  <a:alpha val="100000"/>
                </a:schemeClr>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cxnSp>
        <p:nvCxnSpPr>
          <p:cNvPr id="22" name="标题 1"/>
          <p:cNvCxnSpPr/>
          <p:nvPr/>
        </p:nvCxnSpPr>
        <p:spPr>
          <a:xfrm>
            <a:off x="7906304"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cxnSp>
        <p:nvCxnSpPr>
          <p:cNvPr id="23" name="标题 1"/>
          <p:cNvCxnSpPr/>
          <p:nvPr/>
        </p:nvCxnSpPr>
        <p:spPr>
          <a:xfrm>
            <a:off x="9121981" y="5702785"/>
            <a:ext cx="1008000" cy="0"/>
          </a:xfrm>
          <a:prstGeom prst="line">
            <a:avLst/>
          </a:prstGeom>
          <a:noFill/>
          <a:ln w="12700" cap="sq">
            <a:gradFill>
              <a:gsLst>
                <a:gs pos="0">
                  <a:schemeClr val="accent1">
                    <a:lumMod val="60000"/>
                    <a:lumOff val="40000"/>
                    <a:alpha val="100000"/>
                  </a:schemeClr>
                </a:gs>
                <a:gs pos="100000">
                  <a:schemeClr val="accent1"/>
                </a:gs>
              </a:gsLst>
              <a:lin ang="5400000" scaled="0"/>
            </a:gradFill>
            <a:miter/>
          </a:ln>
        </p:spPr>
      </p:cxnSp>
      <p:sp>
        <p:nvSpPr>
          <p:cNvPr id="24" name="标题 1"/>
          <p:cNvSpPr txBox="1"/>
          <p:nvPr/>
        </p:nvSpPr>
        <p:spPr>
          <a:xfrm>
            <a:off x="8948681" y="5633324"/>
            <a:ext cx="138922" cy="138922"/>
          </a:xfrm>
          <a:prstGeom prst="ellipse">
            <a:avLst/>
          </a:prstGeom>
          <a:gradFill>
            <a:gsLst>
              <a:gs pos="18000">
                <a:schemeClr val="accent1">
                  <a:lumMod val="40000"/>
                  <a:lumOff val="60000"/>
                  <a:alpha val="100000"/>
                </a:schemeClr>
              </a:gs>
              <a:gs pos="93000">
                <a:schemeClr val="accent1">
                  <a:alpha val="100000"/>
                </a:schemeClr>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zh-CN" altLang="en-US"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需要</a:t>
            </a: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办理的情形</a:t>
            </a:r>
            <a:endParaRPr kumimoji="1" lang="zh-CN" altLang="en-US" dirty="0">
              <a:latin typeface="黑体" panose="02010609060101010101" pitchFamily="49" charset="-122"/>
              <a:ea typeface="黑体" panose="02010609060101010101" pitchFamily="49" charset="-122"/>
            </a:endParaRPr>
          </a:p>
        </p:txBody>
      </p:sp>
      <p:grpSp>
        <p:nvGrpSpPr>
          <p:cNvPr id="26" name="组合 25"/>
          <p:cNvGrpSpPr/>
          <p:nvPr/>
        </p:nvGrpSpPr>
        <p:grpSpPr>
          <a:xfrm>
            <a:off x="149860" y="487680"/>
            <a:ext cx="510540" cy="419100"/>
            <a:chOff x="149860" y="487680"/>
            <a:chExt cx="510540" cy="419100"/>
          </a:xfrm>
        </p:grpSpPr>
        <p:sp>
          <p:nvSpPr>
            <p:cNvPr id="27"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4331970" y="1535430"/>
            <a:ext cx="3523615" cy="2131060"/>
          </a:xfrm>
          <a:prstGeom prst="roundRect">
            <a:avLst>
              <a:gd name="adj" fmla="val 2728"/>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7990840" y="1917065"/>
            <a:ext cx="3519805" cy="1466850"/>
          </a:xfrm>
          <a:prstGeom prst="roundRect">
            <a:avLst>
              <a:gd name="adj" fmla="val 2728"/>
            </a:avLst>
          </a:prstGeom>
          <a:noFill/>
          <a:ln w="12700" cap="sq">
            <a:solidFill>
              <a:schemeClr val="accent1"/>
            </a:solidFill>
            <a:miter/>
          </a:ln>
        </p:spPr>
        <p:txBody>
          <a:bodyPr vert="horz" wrap="square" lIns="91440" tIns="45720" rIns="91440" bIns="45720" rtlCol="0" anchor="ctr"/>
          <a:lstStyle/>
          <a:p>
            <a:pP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660400" y="1917065"/>
            <a:ext cx="3536315" cy="1466850"/>
          </a:xfrm>
          <a:prstGeom prst="roundRect">
            <a:avLst>
              <a:gd name="adj" fmla="val 2728"/>
            </a:avLst>
          </a:prstGeom>
          <a:noFill/>
          <a:ln w="12700" cap="sq">
            <a:solidFill>
              <a:schemeClr val="accent1"/>
            </a:solidFill>
            <a:miter/>
          </a:ln>
        </p:spPr>
        <p:txBody>
          <a:bodyPr vert="horz" wrap="square" lIns="91440" tIns="45720" rIns="91440" bIns="45720" rtlCol="0" anchor="ctr"/>
          <a:lstStyle/>
          <a:p>
            <a:pP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762000" y="2019300"/>
            <a:ext cx="106680" cy="10668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8092440" y="2019300"/>
            <a:ext cx="106680" cy="10668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4547235" y="2424895"/>
            <a:ext cx="3073400" cy="618595"/>
          </a:xfrm>
          <a:prstGeom prst="rect">
            <a:avLst/>
          </a:prstGeom>
          <a:noFill/>
          <a:ln>
            <a:noFill/>
          </a:ln>
        </p:spPr>
        <p:txBody>
          <a:bodyPr vert="horz" wrap="square" lIns="0" tIns="0" rIns="0" bIns="0" rtlCol="0" anchor="b"/>
          <a:lstStyle/>
          <a:p>
            <a:pPr algn="l">
              <a:lnSpc>
                <a:spcPct val="110000"/>
              </a:lnSpc>
            </a:pPr>
            <a:r>
              <a:rPr kumimoji="1" lang="en-US" altLang="zh-CN" sz="1600" dirty="0" smtClean="0">
                <a:ln w="12700">
                  <a:noFill/>
                </a:ln>
                <a:solidFill>
                  <a:srgbClr val="FFFFFF">
                    <a:alpha val="100000"/>
                  </a:srgbClr>
                </a:solidFill>
                <a:latin typeface="+mn-ea"/>
                <a:cs typeface="Source Han Sans CN Bold" panose="020B0800000000000000" charset="-122"/>
              </a:rPr>
              <a:t>2.</a:t>
            </a:r>
            <a:r>
              <a:rPr kumimoji="1" lang="zh-CN" altLang="en-US" sz="1600" dirty="0" smtClean="0">
                <a:ln w="12700">
                  <a:noFill/>
                </a:ln>
                <a:solidFill>
                  <a:srgbClr val="FFFFFF">
                    <a:alpha val="100000"/>
                  </a:srgbClr>
                </a:solidFill>
                <a:latin typeface="+mn-ea"/>
                <a:cs typeface="Source Han Sans CN Bold" panose="020B0800000000000000" charset="-122"/>
              </a:rPr>
              <a:t>汇算需补税但综合所得收入全年不超过</a:t>
            </a:r>
            <a:r>
              <a:rPr kumimoji="1" lang="en-US" altLang="zh-CN" sz="1600" dirty="0" smtClean="0">
                <a:ln w="12700">
                  <a:noFill/>
                </a:ln>
                <a:solidFill>
                  <a:srgbClr val="FFFFFF">
                    <a:alpha val="100000"/>
                  </a:srgbClr>
                </a:solidFill>
                <a:latin typeface="+mn-ea"/>
                <a:cs typeface="Source Han Sans CN Bold" panose="020B0800000000000000" charset="-122"/>
              </a:rPr>
              <a:t>12</a:t>
            </a:r>
            <a:r>
              <a:rPr kumimoji="1" lang="zh-CN" altLang="en-US" sz="1600" dirty="0" smtClean="0">
                <a:ln w="12700">
                  <a:noFill/>
                </a:ln>
                <a:solidFill>
                  <a:srgbClr val="FFFFFF">
                    <a:alpha val="100000"/>
                  </a:srgbClr>
                </a:solidFill>
                <a:latin typeface="+mn-ea"/>
                <a:cs typeface="Source Han Sans CN Bold" panose="020B0800000000000000" charset="-122"/>
              </a:rPr>
              <a:t>万元，或汇算需补税金额不超过</a:t>
            </a:r>
            <a:r>
              <a:rPr kumimoji="1" lang="en-US" altLang="zh-CN" sz="1600" dirty="0" smtClean="0">
                <a:ln w="12700">
                  <a:noFill/>
                </a:ln>
                <a:solidFill>
                  <a:srgbClr val="FFFFFF">
                    <a:alpha val="100000"/>
                  </a:srgbClr>
                </a:solidFill>
                <a:latin typeface="+mn-ea"/>
                <a:cs typeface="Source Han Sans CN Bold" panose="020B0800000000000000" charset="-122"/>
              </a:rPr>
              <a:t>400</a:t>
            </a:r>
            <a:r>
              <a:rPr kumimoji="1" lang="zh-CN" altLang="en-US" sz="1600" dirty="0" smtClean="0">
                <a:ln w="12700">
                  <a:noFill/>
                </a:ln>
                <a:solidFill>
                  <a:srgbClr val="FFFFFF">
                    <a:alpha val="100000"/>
                  </a:srgbClr>
                </a:solidFill>
                <a:latin typeface="+mn-ea"/>
                <a:cs typeface="Source Han Sans CN Bold" panose="020B0800000000000000" charset="-122"/>
              </a:rPr>
              <a:t>元的。</a:t>
            </a:r>
            <a:endParaRPr kumimoji="1" lang="zh-CN" altLang="en-US" sz="1600" dirty="0" smtClean="0">
              <a:ln w="12700">
                <a:noFill/>
              </a:ln>
              <a:solidFill>
                <a:srgbClr val="FFFFFF">
                  <a:alpha val="100000"/>
                </a:srgbClr>
              </a:solidFill>
              <a:latin typeface="+mn-ea"/>
              <a:cs typeface="Source Han Sans CN Bold" panose="020B0800000000000000" charset="-122"/>
            </a:endParaRPr>
          </a:p>
        </p:txBody>
      </p:sp>
      <p:sp>
        <p:nvSpPr>
          <p:cNvPr id="12" name="标题 1"/>
          <p:cNvSpPr txBox="1"/>
          <p:nvPr/>
        </p:nvSpPr>
        <p:spPr>
          <a:xfrm>
            <a:off x="8218190" y="2425035"/>
            <a:ext cx="3073400" cy="307777"/>
          </a:xfrm>
          <a:prstGeom prst="rect">
            <a:avLst/>
          </a:prstGeom>
          <a:noFill/>
          <a:ln>
            <a:noFill/>
          </a:ln>
        </p:spPr>
        <p:txBody>
          <a:bodyPr vert="horz" wrap="square" lIns="0" tIns="0" rIns="0" bIns="0" rtlCol="0" anchor="b"/>
          <a:lstStyle/>
          <a:p>
            <a:pPr algn="l">
              <a:lnSpc>
                <a:spcPct val="110000"/>
              </a:lnSpc>
            </a:pPr>
            <a:r>
              <a:rPr kumimoji="1" lang="en-US" altLang="zh-CN" sz="1600" dirty="0" smtClean="0">
                <a:ln w="12700">
                  <a:noFill/>
                </a:ln>
                <a:solidFill>
                  <a:srgbClr val="3949EE">
                    <a:alpha val="100000"/>
                  </a:srgbClr>
                </a:solidFill>
                <a:latin typeface="+mn-ea"/>
                <a:cs typeface="Source Han Sans CN Bold" panose="020B0800000000000000" charset="-122"/>
              </a:rPr>
              <a:t>3.</a:t>
            </a:r>
            <a:r>
              <a:rPr kumimoji="1" lang="zh-CN" altLang="en-US" sz="1600" dirty="0">
                <a:ln w="12700">
                  <a:noFill/>
                </a:ln>
                <a:solidFill>
                  <a:srgbClr val="3949EE">
                    <a:alpha val="100000"/>
                  </a:srgbClr>
                </a:solidFill>
                <a:latin typeface="+mn-ea"/>
                <a:cs typeface="Source Han Sans CN Bold" panose="020B0800000000000000" charset="-122"/>
              </a:rPr>
              <a:t>符合汇算清缴退税条件但不申请退税</a:t>
            </a:r>
            <a:r>
              <a:rPr kumimoji="1" lang="zh-CN" altLang="en-US" sz="1600" dirty="0" smtClean="0">
                <a:ln w="12700">
                  <a:noFill/>
                </a:ln>
                <a:solidFill>
                  <a:srgbClr val="3949EE">
                    <a:alpha val="100000"/>
                  </a:srgbClr>
                </a:solidFill>
                <a:latin typeface="+mn-ea"/>
                <a:cs typeface="Source Han Sans CN Bold" panose="020B0800000000000000" charset="-122"/>
              </a:rPr>
              <a:t>的。</a:t>
            </a:r>
            <a:endParaRPr kumimoji="1" lang="zh-CN" altLang="en-US" dirty="0">
              <a:latin typeface="+mn-ea"/>
            </a:endParaRPr>
          </a:p>
        </p:txBody>
      </p:sp>
      <p:sp>
        <p:nvSpPr>
          <p:cNvPr id="14" name="标题 1"/>
          <p:cNvSpPr txBox="1"/>
          <p:nvPr/>
        </p:nvSpPr>
        <p:spPr>
          <a:xfrm>
            <a:off x="887710" y="2425035"/>
            <a:ext cx="3073400" cy="307777"/>
          </a:xfrm>
          <a:prstGeom prst="rect">
            <a:avLst/>
          </a:prstGeom>
          <a:noFill/>
          <a:ln>
            <a:noFill/>
          </a:ln>
        </p:spPr>
        <p:txBody>
          <a:bodyPr vert="horz" wrap="square" lIns="0" tIns="0" rIns="0" bIns="0" rtlCol="0" anchor="b"/>
          <a:lstStyle/>
          <a:p>
            <a:pPr algn="l">
              <a:lnSpc>
                <a:spcPct val="110000"/>
              </a:lnSpc>
            </a:pPr>
            <a:r>
              <a:rPr kumimoji="1" lang="en-US" altLang="zh-CN" sz="1600" dirty="0" smtClean="0">
                <a:ln w="12700">
                  <a:noFill/>
                </a:ln>
                <a:solidFill>
                  <a:srgbClr val="3949EE">
                    <a:alpha val="100000"/>
                  </a:srgbClr>
                </a:solidFill>
                <a:latin typeface="+mn-ea"/>
                <a:cs typeface="Source Han Sans CN Bold" panose="020B0800000000000000" charset="-122"/>
              </a:rPr>
              <a:t>1.</a:t>
            </a:r>
            <a:r>
              <a:rPr kumimoji="1" lang="zh-CN" altLang="en-US" sz="1600" dirty="0">
                <a:ln w="12700">
                  <a:noFill/>
                </a:ln>
                <a:solidFill>
                  <a:srgbClr val="3949EE">
                    <a:alpha val="100000"/>
                  </a:srgbClr>
                </a:solidFill>
                <a:latin typeface="+mn-ea"/>
                <a:cs typeface="Source Han Sans CN Bold" panose="020B0800000000000000" charset="-122"/>
              </a:rPr>
              <a:t>已预缴税额与汇算实际应纳税额一致的。</a:t>
            </a:r>
            <a:endParaRPr kumimoji="1" lang="en-US" altLang="zh-CN" sz="1600" dirty="0">
              <a:ln w="12700">
                <a:noFill/>
              </a:ln>
              <a:solidFill>
                <a:srgbClr val="3949EE">
                  <a:alpha val="100000"/>
                </a:srgbClr>
              </a:solidFill>
              <a:latin typeface="+mn-ea"/>
              <a:cs typeface="Source Han Sans CN Bold" panose="020B0800000000000000" charset="-122"/>
            </a:endParaRPr>
          </a:p>
        </p:txBody>
      </p:sp>
      <p:sp>
        <p:nvSpPr>
          <p:cNvPr id="15" name="标题 1"/>
          <p:cNvSpPr txBox="1"/>
          <p:nvPr/>
        </p:nvSpPr>
        <p:spPr>
          <a:xfrm>
            <a:off x="4465320" y="1653540"/>
            <a:ext cx="106680" cy="10668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zh-CN" altLang="en-US" sz="28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无需</a:t>
            </a:r>
            <a:r>
              <a:rPr kumimoji="1" lang="en-US" altLang="zh-CN" sz="28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办理的情形</a:t>
            </a:r>
            <a:endParaRPr kumimoji="1" lang="zh-CN" altLang="en-US" dirty="0">
              <a:latin typeface="黑体" panose="02010609060101010101" pitchFamily="49" charset="-122"/>
              <a:ea typeface="黑体" panose="02010609060101010101" pitchFamily="49" charset="-122"/>
            </a:endParaRPr>
          </a:p>
        </p:txBody>
      </p:sp>
      <p:grpSp>
        <p:nvGrpSpPr>
          <p:cNvPr id="17" name="组合 16"/>
          <p:cNvGrpSpPr/>
          <p:nvPr/>
        </p:nvGrpSpPr>
        <p:grpSpPr>
          <a:xfrm>
            <a:off x="149860" y="487680"/>
            <a:ext cx="510540" cy="419100"/>
            <a:chOff x="149860" y="487680"/>
            <a:chExt cx="510540" cy="419100"/>
          </a:xfrm>
        </p:grpSpPr>
        <p:sp>
          <p:nvSpPr>
            <p:cNvPr id="18"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专项附加扣除解析</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smtClean="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4"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5" name="文本框 34"/>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3495"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787215" y="450990"/>
            <a:ext cx="10671175" cy="468000"/>
          </a:xfrm>
          <a:prstGeom prst="rect">
            <a:avLst/>
          </a:prstGeom>
          <a:noFill/>
          <a:ln>
            <a:noFill/>
          </a:ln>
        </p:spPr>
        <p:txBody>
          <a:bodyPr vert="horz" wrap="square" lIns="0" tIns="0" rIns="0" bIns="0" rtlCol="0" anchor="ctr">
            <a:noAutofit/>
          </a:bodyPr>
          <a:lstStyle/>
          <a:p>
            <a:pPr lvl="0" algn="l">
              <a:lnSpc>
                <a:spcPct val="110000"/>
              </a:lnSpc>
              <a:buClrTx/>
              <a:buSzTx/>
              <a:buFontTx/>
            </a:pPr>
            <a:r>
              <a:rPr kumimoji="1" lang="en-US" altLang="zh-CN" sz="2800" dirty="0" err="1">
                <a:ln w="12700">
                  <a:noFill/>
                </a:ln>
                <a:solidFill>
                  <a:srgbClr val="262626">
                    <a:alpha val="100000"/>
                  </a:srgbClr>
                </a:solidFill>
                <a:latin typeface="+mn-ea"/>
                <a:cs typeface="Source Han Sans CN Bold" panose="020B0800000000000000" charset="-122"/>
                <a:sym typeface="+mn-ea"/>
              </a:rPr>
              <a:t>专项附加扣除有什么</a:t>
            </a:r>
            <a:endParaRPr kumimoji="1" lang="en-US" altLang="zh-CN" sz="2800" dirty="0" err="1">
              <a:ln w="12700">
                <a:noFill/>
              </a:ln>
              <a:solidFill>
                <a:srgbClr val="262626">
                  <a:alpha val="100000"/>
                </a:srgbClr>
              </a:solidFill>
              <a:latin typeface="+mn-ea"/>
              <a:cs typeface="Source Han Sans CN Bold" panose="020B0800000000000000" charset="-122"/>
              <a:sym typeface="+mn-ea"/>
            </a:endParaRPr>
          </a:p>
        </p:txBody>
      </p:sp>
      <p:sp>
        <p:nvSpPr>
          <p:cNvPr id="59" name="标题 1"/>
          <p:cNvSpPr txBox="1"/>
          <p:nvPr/>
        </p:nvSpPr>
        <p:spPr>
          <a:xfrm>
            <a:off x="659765" y="1122045"/>
            <a:ext cx="5118735" cy="1595120"/>
          </a:xfrm>
          <a:prstGeom prst="rect">
            <a:avLst/>
          </a:prstGeom>
          <a:solidFill>
            <a:schemeClr val="bg1"/>
          </a:solidFill>
          <a:ln w="12700" cap="flat">
            <a:gradFill>
              <a:gsLst>
                <a:gs pos="0">
                  <a:schemeClr val="accent1">
                    <a:alpha val="100000"/>
                  </a:schemeClr>
                </a:gs>
                <a:gs pos="29000">
                  <a:schemeClr val="accent3">
                    <a:alpha val="0"/>
                  </a:schemeClr>
                </a:gs>
                <a:gs pos="54560">
                  <a:schemeClr val="accent1">
                    <a:lumMod val="40000"/>
                    <a:lumOff val="60000"/>
                    <a:alpha val="0"/>
                  </a:schemeClr>
                </a:gs>
                <a:gs pos="79734">
                  <a:schemeClr val="accent3">
                    <a:alpha val="0"/>
                  </a:schemeClr>
                </a:gs>
                <a:gs pos="100000">
                  <a:schemeClr val="accent1">
                    <a:alpha val="100000"/>
                  </a:schemeClr>
                </a:gs>
              </a:gsLst>
              <a:lin ang="5400000" scaled="0"/>
            </a:gradFill>
            <a:miter/>
          </a:ln>
          <a:effectLst/>
        </p:spPr>
        <p:txBody>
          <a:bodyPr vert="horz" wrap="square" lIns="91440" tIns="45720" rIns="91440" bIns="45720" rtlCol="0" anchor="ctr"/>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nvGrpSpPr>
          <p:cNvPr id="13" name="组合 12"/>
          <p:cNvGrpSpPr/>
          <p:nvPr/>
        </p:nvGrpSpPr>
        <p:grpSpPr>
          <a:xfrm>
            <a:off x="149860" y="487680"/>
            <a:ext cx="510540" cy="419100"/>
            <a:chOff x="149860" y="487680"/>
            <a:chExt cx="510540" cy="419100"/>
          </a:xfrm>
        </p:grpSpPr>
        <p:sp>
          <p:nvSpPr>
            <p:cNvPr id="14"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grpSp>
        <p:nvGrpSpPr>
          <p:cNvPr id="10" name="Group 52"/>
          <p:cNvGrpSpPr/>
          <p:nvPr/>
        </p:nvGrpSpPr>
        <p:grpSpPr bwMode="auto">
          <a:xfrm rot="0">
            <a:off x="1381760" y="1273175"/>
            <a:ext cx="190500" cy="193040"/>
            <a:chOff x="8332164" y="717871"/>
            <a:chExt cx="459026" cy="569605"/>
          </a:xfrm>
        </p:grpSpPr>
        <p:sp>
          <p:nvSpPr>
            <p:cNvPr id="11"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22"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sp>
        <p:nvSpPr>
          <p:cNvPr id="29" name="Rectangle 30"/>
          <p:cNvSpPr/>
          <p:nvPr/>
        </p:nvSpPr>
        <p:spPr>
          <a:xfrm>
            <a:off x="1541780" y="1230630"/>
            <a:ext cx="1477010"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子女教育</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0" name="Rectangle 30"/>
          <p:cNvSpPr/>
          <p:nvPr/>
        </p:nvSpPr>
        <p:spPr>
          <a:xfrm>
            <a:off x="3397885" y="1232535"/>
            <a:ext cx="2063115"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lang="en-US" altLang="zh-CN" sz="1600" b="1"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3</a:t>
            </a:r>
            <a:r>
              <a:rPr lang="zh-CN" altLang="en-US" sz="1600" b="1"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岁以下婴幼儿照护</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1" name="Rectangle 30"/>
          <p:cNvSpPr/>
          <p:nvPr/>
        </p:nvSpPr>
        <p:spPr>
          <a:xfrm>
            <a:off x="2657475" y="1751330"/>
            <a:ext cx="1123315"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赡养老人</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2" name="Rectangle 30"/>
          <p:cNvSpPr/>
          <p:nvPr/>
        </p:nvSpPr>
        <p:spPr>
          <a:xfrm>
            <a:off x="3780790" y="2245360"/>
            <a:ext cx="1477010"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住房租金</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3" name="Rectangle 30"/>
          <p:cNvSpPr/>
          <p:nvPr/>
        </p:nvSpPr>
        <p:spPr>
          <a:xfrm>
            <a:off x="1127125" y="1751330"/>
            <a:ext cx="1096645"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继续教育</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4" name="Rectangle 30"/>
          <p:cNvSpPr/>
          <p:nvPr/>
        </p:nvSpPr>
        <p:spPr>
          <a:xfrm>
            <a:off x="1572260" y="2244725"/>
            <a:ext cx="1477010"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住房贷款利息</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sp>
        <p:nvSpPr>
          <p:cNvPr id="35" name="Rectangle 30"/>
          <p:cNvSpPr/>
          <p:nvPr/>
        </p:nvSpPr>
        <p:spPr>
          <a:xfrm>
            <a:off x="4081780" y="1759585"/>
            <a:ext cx="1477010" cy="337185"/>
          </a:xfrm>
          <a:prstGeom prst="rect">
            <a:avLst/>
          </a:prstGeom>
        </p:spPr>
        <p:txBody>
          <a:bodyPr wrap="square">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rPr>
              <a:t>大病医疗</a:t>
            </a:r>
            <a:endParaRPr kumimoji="0" lang="zh-CN" altLang="en-US" sz="1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Open Sans" panose="020B0606030504020204" pitchFamily="34" charset="0"/>
              <a:sym typeface="+mn-ea"/>
            </a:endParaRPr>
          </a:p>
        </p:txBody>
      </p:sp>
      <p:grpSp>
        <p:nvGrpSpPr>
          <p:cNvPr id="38" name="Group 52"/>
          <p:cNvGrpSpPr/>
          <p:nvPr/>
        </p:nvGrpSpPr>
        <p:grpSpPr bwMode="auto">
          <a:xfrm rot="0">
            <a:off x="3222625" y="1271905"/>
            <a:ext cx="190500" cy="193040"/>
            <a:chOff x="8332164" y="717871"/>
            <a:chExt cx="459026" cy="569605"/>
          </a:xfrm>
        </p:grpSpPr>
        <p:sp>
          <p:nvSpPr>
            <p:cNvPr id="39"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40"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grpSp>
        <p:nvGrpSpPr>
          <p:cNvPr id="41" name="Group 52"/>
          <p:cNvGrpSpPr/>
          <p:nvPr/>
        </p:nvGrpSpPr>
        <p:grpSpPr bwMode="auto">
          <a:xfrm rot="0">
            <a:off x="2482215" y="1792605"/>
            <a:ext cx="190500" cy="193040"/>
            <a:chOff x="8332164" y="717871"/>
            <a:chExt cx="459026" cy="569605"/>
          </a:xfrm>
        </p:grpSpPr>
        <p:sp>
          <p:nvSpPr>
            <p:cNvPr id="42"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43"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grpSp>
        <p:nvGrpSpPr>
          <p:cNvPr id="44" name="Group 52"/>
          <p:cNvGrpSpPr/>
          <p:nvPr/>
        </p:nvGrpSpPr>
        <p:grpSpPr bwMode="auto">
          <a:xfrm rot="0">
            <a:off x="951865" y="1793240"/>
            <a:ext cx="190500" cy="193040"/>
            <a:chOff x="8332164" y="717871"/>
            <a:chExt cx="459026" cy="569605"/>
          </a:xfrm>
        </p:grpSpPr>
        <p:sp>
          <p:nvSpPr>
            <p:cNvPr id="45"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46"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grpSp>
        <p:nvGrpSpPr>
          <p:cNvPr id="47" name="Group 52"/>
          <p:cNvGrpSpPr/>
          <p:nvPr/>
        </p:nvGrpSpPr>
        <p:grpSpPr bwMode="auto">
          <a:xfrm rot="0">
            <a:off x="1366520" y="2286000"/>
            <a:ext cx="190500" cy="193040"/>
            <a:chOff x="8332164" y="717871"/>
            <a:chExt cx="459026" cy="569605"/>
          </a:xfrm>
        </p:grpSpPr>
        <p:sp>
          <p:nvSpPr>
            <p:cNvPr id="48"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49"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grpSp>
        <p:nvGrpSpPr>
          <p:cNvPr id="50" name="Group 52"/>
          <p:cNvGrpSpPr/>
          <p:nvPr/>
        </p:nvGrpSpPr>
        <p:grpSpPr bwMode="auto">
          <a:xfrm rot="0">
            <a:off x="3605530" y="2287270"/>
            <a:ext cx="190500" cy="193040"/>
            <a:chOff x="8332164" y="717871"/>
            <a:chExt cx="459026" cy="569605"/>
          </a:xfrm>
        </p:grpSpPr>
        <p:sp>
          <p:nvSpPr>
            <p:cNvPr id="51"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52"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grpSp>
        <p:nvGrpSpPr>
          <p:cNvPr id="53" name="Group 52"/>
          <p:cNvGrpSpPr/>
          <p:nvPr/>
        </p:nvGrpSpPr>
        <p:grpSpPr bwMode="auto">
          <a:xfrm rot="0">
            <a:off x="3906520" y="1792605"/>
            <a:ext cx="190500" cy="193040"/>
            <a:chOff x="8332164" y="717871"/>
            <a:chExt cx="459026" cy="569605"/>
          </a:xfrm>
        </p:grpSpPr>
        <p:sp>
          <p:nvSpPr>
            <p:cNvPr id="54" name="Freeform: Shape 53"/>
            <p:cNvSpPr/>
            <p:nvPr/>
          </p:nvSpPr>
          <p:spPr>
            <a:xfrm>
              <a:off x="8369097" y="717871"/>
              <a:ext cx="422093" cy="390375"/>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sp>
          <p:nvSpPr>
            <p:cNvPr id="55" name="Freeform: Shape 54"/>
            <p:cNvSpPr/>
            <p:nvPr/>
          </p:nvSpPr>
          <p:spPr>
            <a:xfrm>
              <a:off x="8332164" y="897099"/>
              <a:ext cx="422093" cy="390377"/>
            </a:xfrm>
            <a:custGeom>
              <a:avLst/>
              <a:gdLst>
                <a:gd name="connsiteX0" fmla="*/ 538158 w 1078506"/>
                <a:gd name="connsiteY0" fmla="*/ 1 h 1078507"/>
                <a:gd name="connsiteX1" fmla="*/ 637844 w 1078506"/>
                <a:gd name="connsiteY1" fmla="*/ 41056 h 1078507"/>
                <a:gd name="connsiteX2" fmla="*/ 1037048 w 1078506"/>
                <a:gd name="connsiteY2" fmla="*/ 438641 h 1078507"/>
                <a:gd name="connsiteX3" fmla="*/ 1037452 w 1078506"/>
                <a:gd name="connsiteY3" fmla="*/ 637845 h 1078507"/>
                <a:gd name="connsiteX4" fmla="*/ 639866 w 1078506"/>
                <a:gd name="connsiteY4" fmla="*/ 1037049 h 1078507"/>
                <a:gd name="connsiteX5" fmla="*/ 440663 w 1078506"/>
                <a:gd name="connsiteY5" fmla="*/ 1037453 h 1078507"/>
                <a:gd name="connsiteX6" fmla="*/ 41460 w 1078506"/>
                <a:gd name="connsiteY6" fmla="*/ 639867 h 1078507"/>
                <a:gd name="connsiteX7" fmla="*/ 41055 w 1078506"/>
                <a:gd name="connsiteY7" fmla="*/ 440664 h 1078507"/>
                <a:gd name="connsiteX8" fmla="*/ 438640 w 1078506"/>
                <a:gd name="connsiteY8" fmla="*/ 41460 h 1078507"/>
                <a:gd name="connsiteX9" fmla="*/ 538158 w 1078506"/>
                <a:gd name="connsiteY9" fmla="*/ 1 h 10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506" h="1078507">
                  <a:moveTo>
                    <a:pt x="538158" y="1"/>
                  </a:moveTo>
                  <a:cubicBezTo>
                    <a:pt x="574207" y="-72"/>
                    <a:pt x="610283" y="13607"/>
                    <a:pt x="637844" y="41056"/>
                  </a:cubicBezTo>
                  <a:lnTo>
                    <a:pt x="1037048" y="438641"/>
                  </a:lnTo>
                  <a:cubicBezTo>
                    <a:pt x="1092168" y="493538"/>
                    <a:pt x="1092349" y="582725"/>
                    <a:pt x="1037452" y="637845"/>
                  </a:cubicBezTo>
                  <a:lnTo>
                    <a:pt x="639866" y="1037049"/>
                  </a:lnTo>
                  <a:cubicBezTo>
                    <a:pt x="584969" y="1092169"/>
                    <a:pt x="495783" y="1092350"/>
                    <a:pt x="440663" y="1037453"/>
                  </a:cubicBezTo>
                  <a:lnTo>
                    <a:pt x="41460" y="639867"/>
                  </a:lnTo>
                  <a:cubicBezTo>
                    <a:pt x="-13661" y="584970"/>
                    <a:pt x="-13842" y="495784"/>
                    <a:pt x="41055" y="440664"/>
                  </a:cubicBezTo>
                  <a:lnTo>
                    <a:pt x="438640" y="41460"/>
                  </a:lnTo>
                  <a:cubicBezTo>
                    <a:pt x="466089" y="13900"/>
                    <a:pt x="502110" y="75"/>
                    <a:pt x="538158"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en-US" sz="100">
                <a:ea typeface="等线" panose="02010600030101010101" pitchFamily="2" charset="-122"/>
              </a:endParaRPr>
            </a:p>
          </p:txBody>
        </p:sp>
      </p:grpSp>
      <p:pic>
        <p:nvPicPr>
          <p:cNvPr id="56" name="图片 55" descr="cbf2f1ea26cf3041a78580446efc548c"/>
          <p:cNvPicPr>
            <a:picLocks noChangeAspect="1"/>
          </p:cNvPicPr>
          <p:nvPr/>
        </p:nvPicPr>
        <p:blipFill>
          <a:blip r:embed="rId2"/>
          <a:stretch>
            <a:fillRect/>
          </a:stretch>
        </p:blipFill>
        <p:spPr>
          <a:xfrm>
            <a:off x="6273800" y="918845"/>
            <a:ext cx="5397500" cy="3829050"/>
          </a:xfrm>
          <a:prstGeom prst="rect">
            <a:avLst/>
          </a:prstGeom>
        </p:spPr>
      </p:pic>
      <p:sp>
        <p:nvSpPr>
          <p:cNvPr id="57" name="标题 1"/>
          <p:cNvSpPr txBox="1"/>
          <p:nvPr/>
        </p:nvSpPr>
        <p:spPr>
          <a:xfrm>
            <a:off x="660400" y="2793365"/>
            <a:ext cx="5118100" cy="3763010"/>
          </a:xfrm>
          <a:prstGeom prst="roundRect">
            <a:avLst>
              <a:gd name="adj" fmla="val 4645"/>
            </a:avLst>
          </a:prstGeom>
          <a:solidFill>
            <a:schemeClr val="accent1">
              <a:lumMod val="60000"/>
              <a:lumOff val="40000"/>
            </a:schemeClr>
          </a:solidFill>
          <a:ln w="12700" cap="sq">
            <a:noFill/>
            <a:miter/>
          </a:ln>
        </p:spPr>
        <p:txBody>
          <a:bodyPr vert="horz" wrap="square" lIns="91440" tIns="45720" rIns="91440" bIns="45720" rtlCol="0" anchor="ctr"/>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58" name="文本框 57"/>
          <p:cNvSpPr txBox="1"/>
          <p:nvPr/>
        </p:nvSpPr>
        <p:spPr>
          <a:xfrm>
            <a:off x="881380" y="2937510"/>
            <a:ext cx="4677410" cy="3538220"/>
          </a:xfrm>
          <a:prstGeom prst="rect">
            <a:avLst/>
          </a:prstGeom>
          <a:noFill/>
        </p:spPr>
        <p:txBody>
          <a:bodyPr wrap="square" rtlCol="0">
            <a:spAutoFit/>
          </a:bodyPr>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一、3岁以下婴幼儿照护专项附加扣除标准，由每个婴幼儿每月1000元提高到2000元。</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二、子女教育专项附加扣除标准，由每个子女每月1000元提高到2000元。</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三、赡养老人专项附加扣除标准，由每月2000元提高到3000元。其中，独生子女按照每月3000元的标准定额扣除；非独生子女与兄弟姐妹分摊每月3000元的扣除额度，每人分摊的额度不能超过每月1500元。</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四、3岁以下婴幼儿照护、子女教育、赡养老人专项附加扣除涉及的其他事项，按照《个人所得税专项附加扣除暂行办法》有关规定执行。</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五、上述调整后的扣除标准自2023年1月1日起实施。</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6363663" y="1621872"/>
            <a:ext cx="4821352" cy="289229"/>
          </a:xfrm>
          <a:prstGeom prst="rect">
            <a:avLst/>
          </a:prstGeom>
          <a:noFill/>
          <a:ln>
            <a:noFill/>
          </a:ln>
        </p:spPr>
        <p:txBody>
          <a:bodyPr vert="horz" wrap="square" lIns="0" tIns="0" rIns="0" bIns="0" rtlCol="0" anchor="ctr"/>
          <a:lstStyle/>
          <a:p>
            <a:pPr algn="l">
              <a:lnSpc>
                <a:spcPct val="110000"/>
              </a:lnSpc>
            </a:pPr>
            <a:r>
              <a:rPr kumimoji="1" lang="en-US" altLang="zh-CN" sz="16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扣除标准</a:t>
            </a: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6363663" y="1911184"/>
            <a:ext cx="5024782" cy="967631"/>
          </a:xfrm>
          <a:prstGeom prst="rect">
            <a:avLst/>
          </a:prstGeom>
          <a:noFill/>
          <a:ln>
            <a:noFill/>
          </a:ln>
        </p:spPr>
        <p:txBody>
          <a:bodyPr vert="horz" wrap="square" lIns="0" tIns="0" rIns="0" bIns="0" rtlCol="0" anchor="t"/>
          <a:lstStyle/>
          <a:p>
            <a:pPr>
              <a:lnSpc>
                <a:spcPct val="150000"/>
              </a:lnSpc>
            </a:pP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纳税人的子女接受全日制学历教育的相关</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支出（含境内教育、境外教育），按照</a:t>
            </a: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每个子女每月</a:t>
            </a:r>
            <a:r>
              <a:rPr kumimoji="1" 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2</a:t>
            </a: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000元的标准定额</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扣除。学历</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教育包括义务教育（小学、初中教育）、高中阶段教育（普通高中、中等职业、技工教育</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、高等教育（大学专科、大学本科、硕士研究生、博士研究生教育</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。年满3岁至小学入学前处于学前教育阶段的子女，</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按照</a:t>
            </a: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每个子女每月</a:t>
            </a:r>
            <a:r>
              <a:rPr kumimoji="1" 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2</a:t>
            </a: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000元的标准定额</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扣除。</a:t>
            </a:r>
            <a:endPar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纳税人照护3岁以下婴幼儿子女的相关支出，按照每个婴幼儿每月</a:t>
            </a:r>
            <a:r>
              <a:rPr kumimoji="1" 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2</a:t>
            </a:r>
            <a:r>
              <a:rPr kumimoji="1"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000元的标准定额扣除。</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
</a:t>
            </a: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6238284" y="2008653"/>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865864" y="4170020"/>
            <a:ext cx="4783252" cy="289229"/>
          </a:xfrm>
          <a:prstGeom prst="rect">
            <a:avLst/>
          </a:prstGeom>
          <a:noFill/>
          <a:ln>
            <a:noFill/>
          </a:ln>
        </p:spPr>
        <p:txBody>
          <a:bodyPr vert="horz" wrap="square" lIns="0" tIns="0" rIns="0" bIns="0" rtlCol="0" anchor="ctr"/>
          <a:lstStyle/>
          <a:p>
            <a:pPr algn="l">
              <a:lnSpc>
                <a:spcPct val="110000"/>
              </a:lnSpc>
            </a:pPr>
            <a:r>
              <a:rPr kumimoji="1" lang="zh-CN" altLang="en-US" sz="16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提醒</a:t>
            </a: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865864" y="4535888"/>
            <a:ext cx="5024782" cy="967631"/>
          </a:xfrm>
          <a:prstGeom prst="rect">
            <a:avLst/>
          </a:prstGeom>
          <a:noFill/>
          <a:ln>
            <a:noFill/>
          </a:ln>
        </p:spPr>
        <p:txBody>
          <a:bodyPr vert="horz" wrap="square" lIns="0" tIns="0" rIns="0" bIns="0" rtlCol="0" anchor="t"/>
          <a:lstStyle/>
          <a:p>
            <a:pPr>
              <a:lnSpc>
                <a:spcPct val="150000"/>
              </a:lnSpc>
            </a:pP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父母可以选择由其中一方按扣除标准的</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100%</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扣除，也可以选择由双方分别按扣除标准的</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50%</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扣除，具体扣除方式在一个纳税年度内不能变更。</a:t>
            </a:r>
            <a:endParaRPr kumimoji="1" lang="en-US" altLang="zh-CN"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en-US" altLang="zh-CN" sz="1085"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非全日制学历教育不可申报扣除</a:t>
            </a:r>
            <a:r>
              <a:rPr kumimoji="1" lang="en-US" altLang="zh-CN"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纳税人子女在中国境外接受教育的，纳税人应当</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留存境外</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学校录取</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通知书、留学</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签证等相关教育的证明</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资料备查。</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
</a:t>
            </a:r>
            <a:r>
              <a:rPr kumimoji="1" lang="zh-CN" altLang="en-US"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子女教育信息应准确填报</a:t>
            </a:r>
            <a:r>
              <a:rPr kumimoji="1" lang="en-US" altLang="zh-CN" sz="108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en-US" altLang="zh-CN" sz="108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确保申报信息的准确性和时效性，避免因信息不准确导致的申报错误</a:t>
            </a:r>
            <a:r>
              <a:rPr kumimoji="1" lang="en-US" altLang="zh-CN"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H="1">
            <a:off x="746909" y="4625325"/>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787215" y="450990"/>
            <a:ext cx="10671175" cy="468000"/>
          </a:xfrm>
          <a:prstGeom prst="rect">
            <a:avLst/>
          </a:prstGeom>
          <a:noFill/>
          <a:ln>
            <a:noFill/>
          </a:ln>
        </p:spPr>
        <p:txBody>
          <a:bodyPr vert="horz" wrap="square" lIns="0" tIns="0" rIns="0" bIns="0" rtlCol="0" anchor="ctr">
            <a:noAutofit/>
          </a:bodyPr>
          <a:lstStyle/>
          <a:p>
            <a:pPr lvl="0" algn="l">
              <a:lnSpc>
                <a:spcPct val="110000"/>
              </a:lnSpc>
              <a:buClrTx/>
              <a:buSzTx/>
              <a:buFontTx/>
            </a:pPr>
            <a:r>
              <a:rPr kumimoji="1" lang="en-US" altLang="zh-CN" sz="2800" dirty="0" err="1">
                <a:ln w="12700">
                  <a:noFill/>
                </a:ln>
                <a:solidFill>
                  <a:srgbClr val="262626">
                    <a:alpha val="100000"/>
                  </a:srgbClr>
                </a:solidFill>
                <a:latin typeface="+mn-ea"/>
                <a:cs typeface="Source Han Sans CN Bold" panose="020B0800000000000000" charset="-122"/>
                <a:sym typeface="+mn-ea"/>
              </a:rPr>
              <a:t>子女教育</a:t>
            </a:r>
            <a:r>
              <a:rPr kumimoji="1" lang="en-US" altLang="zh-CN" sz="2800" dirty="0" err="1">
                <a:ln w="12700">
                  <a:noFill/>
                </a:ln>
                <a:solidFill>
                  <a:srgbClr val="262626">
                    <a:alpha val="100000"/>
                  </a:srgbClr>
                </a:solidFill>
                <a:latin typeface="+mn-ea"/>
                <a:cs typeface="Source Han Sans CN Bold" panose="020B0800000000000000" charset="-122"/>
                <a:sym typeface="+mn-ea"/>
              </a:rPr>
              <a:t> &amp; 3岁以下婴幼儿照护</a:t>
            </a:r>
            <a:endParaRPr kumimoji="1" lang="en-US" altLang="zh-CN" sz="2800" dirty="0" err="1">
              <a:ln w="12700">
                <a:noFill/>
              </a:ln>
              <a:solidFill>
                <a:srgbClr val="262626">
                  <a:alpha val="100000"/>
                </a:srgbClr>
              </a:solidFill>
              <a:latin typeface="+mn-ea"/>
              <a:cs typeface="Source Han Sans CN Bold" panose="020B0800000000000000" charset="-122"/>
              <a:sym typeface="+mn-ea"/>
            </a:endParaRPr>
          </a:p>
        </p:txBody>
      </p:sp>
      <p:grpSp>
        <p:nvGrpSpPr>
          <p:cNvPr id="13" name="组合 12"/>
          <p:cNvGrpSpPr/>
          <p:nvPr/>
        </p:nvGrpSpPr>
        <p:grpSpPr>
          <a:xfrm>
            <a:off x="149860" y="487680"/>
            <a:ext cx="510540" cy="419100"/>
            <a:chOff x="149860" y="487680"/>
            <a:chExt cx="510540" cy="419100"/>
          </a:xfrm>
        </p:grpSpPr>
        <p:sp>
          <p:nvSpPr>
            <p:cNvPr id="14"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442" y="1621475"/>
            <a:ext cx="3407973" cy="2121088"/>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700" y="3370253"/>
            <a:ext cx="2884424" cy="2884424"/>
          </a:xfrm>
          <a:prstGeom prst="rect">
            <a:avLst/>
          </a:prstGeom>
        </p:spPr>
      </p:pic>
      <p:sp>
        <p:nvSpPr>
          <p:cNvPr id="19" name="标题 1"/>
          <p:cNvSpPr txBox="1"/>
          <p:nvPr/>
        </p:nvSpPr>
        <p:spPr>
          <a:xfrm flipH="1">
            <a:off x="746909" y="5119101"/>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flipH="1">
            <a:off x="746909" y="5612877"/>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6238284" y="3274837"/>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667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6250941" y="1391580"/>
            <a:ext cx="5207449" cy="2326980"/>
          </a:xfrm>
          <a:prstGeom prst="roundRect">
            <a:avLst>
              <a:gd name="adj" fmla="val 897"/>
            </a:avLst>
          </a:prstGeom>
          <a:solidFill>
            <a:schemeClr val="bg1"/>
          </a:solidFill>
          <a:ln w="12700" cap="sq">
            <a:solidFill>
              <a:schemeClr val="accent1"/>
            </a:solidFill>
          </a:ln>
          <a:effectLst/>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6490444" y="1635727"/>
            <a:ext cx="4679130" cy="307777"/>
          </a:xfrm>
          <a:prstGeom prst="rect">
            <a:avLst/>
          </a:prstGeom>
          <a:noFill/>
          <a:ln>
            <a:noFill/>
          </a:ln>
        </p:spPr>
        <p:txBody>
          <a:bodyPr vert="horz" wrap="square" lIns="0" tIns="0" rIns="0" bIns="0" rtlCol="0" anchor="b"/>
          <a:lstStyle/>
          <a:p>
            <a:pPr algn="l">
              <a:lnSpc>
                <a:spcPct val="130000"/>
              </a:lnSpc>
            </a:pPr>
            <a:r>
              <a:rPr kumimoji="1" lang="en-US" altLang="zh-CN" sz="1600" dirty="0" err="1">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扣除标准</a:t>
            </a: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6490444" y="2012224"/>
            <a:ext cx="4697297" cy="1200876"/>
          </a:xfrm>
          <a:prstGeom prst="rect">
            <a:avLst/>
          </a:prstGeom>
          <a:noFill/>
          <a:ln>
            <a:noFill/>
          </a:ln>
        </p:spPr>
        <p:txBody>
          <a:bodyPr vert="horz" wrap="square" lIns="0" tIns="0" rIns="0" bIns="0" rtlCol="0" anchor="t"/>
          <a:lstStyle/>
          <a:p>
            <a:pPr>
              <a:lnSpc>
                <a:spcPct val="150000"/>
              </a:lnSpc>
            </a:pPr>
            <a:r>
              <a:rPr kumimoji="1" lang="zh-CN" altLang="en-US" sz="113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a:t>
            </a:r>
            <a:r>
              <a:rPr kumimoji="1" lang="zh-CN" altLang="en-US"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在中国境内接受学历（学位）继续教育的支出，在学历（学位）教育期间按照每月</a:t>
            </a:r>
            <a:r>
              <a:rPr kumimoji="1" lang="en-US" altLang="zh-CN"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400</a:t>
            </a:r>
            <a:r>
              <a:rPr kumimoji="1" lang="zh-CN" altLang="en-US"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元定额扣除。同一学历（学位）继续教育的扣除期限不能超过</a:t>
            </a:r>
            <a:r>
              <a:rPr kumimoji="1" lang="en-US" altLang="zh-CN"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48</a:t>
            </a:r>
            <a:r>
              <a:rPr kumimoji="1" lang="zh-CN" altLang="en-US"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个月。纳税人接受技能人员职业资格继续教育、专业技术人员职业资格继续教育的支出，在取得相关证书的当年，按照</a:t>
            </a:r>
            <a:r>
              <a:rPr kumimoji="1" lang="en-US" altLang="zh-CN"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3600</a:t>
            </a:r>
            <a:r>
              <a:rPr kumimoji="1" lang="zh-CN" altLang="en-US"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元定额扣除</a:t>
            </a:r>
            <a:r>
              <a:rPr kumimoji="1" lang="zh-CN" altLang="en-US" sz="113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en-US" altLang="zh-CN" sz="113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135"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个人</a:t>
            </a:r>
            <a:r>
              <a:rPr kumimoji="1" lang="zh-CN" altLang="en-US"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接受本科及以下学历（学位）继续教育，符合本办法规定扣除条件的，可以选择由其父母扣除，也可以选择由本人扣除。</a:t>
            </a:r>
            <a:r>
              <a:rPr kumimoji="1" lang="en-US" altLang="zh-CN" sz="113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
</a:t>
            </a: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6250941" y="3820990"/>
            <a:ext cx="5267959" cy="2047580"/>
          </a:xfrm>
          <a:prstGeom prst="roundRect">
            <a:avLst>
              <a:gd name="adj" fmla="val 897"/>
            </a:avLst>
          </a:prstGeom>
          <a:solidFill>
            <a:schemeClr val="bg1"/>
          </a:solidFill>
          <a:ln w="12700" cap="sq">
            <a:solidFill>
              <a:schemeClr val="accent1"/>
            </a:solidFill>
          </a:ln>
          <a:effectLst/>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6490444" y="4065137"/>
            <a:ext cx="4676589" cy="307777"/>
          </a:xfrm>
          <a:prstGeom prst="rect">
            <a:avLst/>
          </a:prstGeom>
          <a:noFill/>
          <a:ln>
            <a:noFill/>
          </a:ln>
        </p:spPr>
        <p:txBody>
          <a:bodyPr vert="horz" wrap="square" lIns="0" tIns="0" rIns="0" bIns="0" rtlCol="0" anchor="b"/>
          <a:lstStyle/>
          <a:p>
            <a:pPr algn="l">
              <a:lnSpc>
                <a:spcPct val="130000"/>
              </a:lnSpc>
            </a:pPr>
            <a:r>
              <a:rPr kumimoji="1" lang="zh-CN" altLang="en-US" sz="1600" dirty="0" smtClean="0">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提醒</a:t>
            </a: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6490444" y="4441634"/>
            <a:ext cx="4697297" cy="1200876"/>
          </a:xfrm>
          <a:prstGeom prst="rect">
            <a:avLst/>
          </a:prstGeom>
          <a:noFill/>
          <a:ln>
            <a:noFill/>
          </a:ln>
        </p:spPr>
        <p:txBody>
          <a:bodyPr vert="horz" wrap="square" lIns="0" tIns="0" rIns="0" bIns="0" rtlCol="0" anchor="t"/>
          <a:lstStyle/>
          <a:p>
            <a:pPr algn="l">
              <a:lnSpc>
                <a:spcPct val="150000"/>
              </a:lnSpc>
            </a:pPr>
            <a:r>
              <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职业资格继续教育支出的具体范围以人力资源社会保障部公布的《</a:t>
            </a:r>
            <a:r>
              <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国家职业资格目录</a:t>
            </a:r>
            <a:r>
              <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en-US" altLang="zh-CN"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2021</a:t>
            </a:r>
            <a:r>
              <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年版）为准</a:t>
            </a:r>
            <a:r>
              <a:rPr kumimoji="1" lang="en-US" altLang="zh-CN"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职业资格继续教育支出只能在取得相关证书的年度扣除，不能在其他年度重复扣除。</a:t>
            </a:r>
            <a:endParaRPr kumimoji="1" lang="zh-CN" altLang="en-US" sz="1135"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gn="l">
              <a:lnSpc>
                <a:spcPct val="15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继续教育</a:t>
            </a:r>
            <a:endParaRPr kumimoji="1" lang="zh-CN" altLang="en-US" dirty="0">
              <a:latin typeface="黑体" panose="02010609060101010101" pitchFamily="49" charset="-122"/>
              <a:ea typeface="黑体" panose="02010609060101010101" pitchFamily="49" charset="-122"/>
            </a:endParaRPr>
          </a:p>
        </p:txBody>
      </p:sp>
      <p:grpSp>
        <p:nvGrpSpPr>
          <p:cNvPr id="12" name="组合 11"/>
          <p:cNvGrpSpPr/>
          <p:nvPr/>
        </p:nvGrpSpPr>
        <p:grpSpPr>
          <a:xfrm>
            <a:off x="149860" y="487680"/>
            <a:ext cx="510540" cy="419100"/>
            <a:chOff x="149860" y="487680"/>
            <a:chExt cx="510540" cy="419100"/>
          </a:xfrm>
        </p:grpSpPr>
        <p:sp>
          <p:nvSpPr>
            <p:cNvPr id="13"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15" y="1635727"/>
            <a:ext cx="3952632" cy="3824538"/>
          </a:xfrm>
          <a:prstGeom prst="rect">
            <a:avLst/>
          </a:prstGeom>
        </p:spPr>
      </p:pic>
      <p:sp>
        <p:nvSpPr>
          <p:cNvPr id="17" name="流程图: 联系 16"/>
          <p:cNvSpPr/>
          <p:nvPr/>
        </p:nvSpPr>
        <p:spPr>
          <a:xfrm>
            <a:off x="6311765" y="2096714"/>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流程图: 联系 17"/>
          <p:cNvSpPr/>
          <p:nvPr/>
        </p:nvSpPr>
        <p:spPr>
          <a:xfrm>
            <a:off x="6311765" y="3150108"/>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9" name="流程图: 联系 18"/>
          <p:cNvSpPr/>
          <p:nvPr/>
        </p:nvSpPr>
        <p:spPr>
          <a:xfrm>
            <a:off x="6311765" y="4519986"/>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35280" y="2042160"/>
            <a:ext cx="11183620" cy="3119120"/>
          </a:xfrm>
          <a:prstGeom prst="roundRect">
            <a:avLst>
              <a:gd name="adj" fmla="val 50000"/>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2631440" y="5008880"/>
            <a:ext cx="1087120" cy="355600"/>
          </a:xfrm>
          <a:prstGeom prst="flowChartMerge">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8376378" y="1609344"/>
            <a:ext cx="3608358" cy="4125722"/>
          </a:xfrm>
          <a:prstGeom prst="roundRect">
            <a:avLst>
              <a:gd name="adj" fmla="val 6773"/>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rot="5400000">
            <a:off x="8168640" y="3454400"/>
            <a:ext cx="558800" cy="355600"/>
          </a:xfrm>
          <a:prstGeom prst="flowChartMerg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2282127" y="2205377"/>
            <a:ext cx="487680" cy="48768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2409606" y="2323170"/>
            <a:ext cx="232722" cy="25209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6069330" y="2205377"/>
            <a:ext cx="487680" cy="48768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927037" y="2745084"/>
            <a:ext cx="3197860" cy="355600"/>
          </a:xfrm>
          <a:prstGeom prst="rect">
            <a:avLst/>
          </a:prstGeom>
          <a:noFill/>
          <a:ln>
            <a:noFill/>
          </a:ln>
        </p:spPr>
        <p:txBody>
          <a:bodyPr vert="horz" wrap="square" lIns="0" tIns="0" rIns="0" bIns="0" rtlCol="0" anchor="ctr"/>
          <a:lstStyle/>
          <a:p>
            <a:pPr algn="ctr">
              <a:lnSpc>
                <a:spcPct val="150000"/>
              </a:lnSpc>
            </a:pPr>
            <a:r>
              <a:rPr kumimoji="1" lang="en-US" altLang="zh-CN" sz="1600" dirty="0" err="1">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扣除标准</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927037" y="3152711"/>
            <a:ext cx="3197860" cy="1259840"/>
          </a:xfrm>
          <a:prstGeom prst="rect">
            <a:avLst/>
          </a:prstGeom>
          <a:noFill/>
          <a:ln>
            <a:noFill/>
          </a:ln>
        </p:spPr>
        <p:txBody>
          <a:bodyPr vert="horz" wrap="square" lIns="0" tIns="0" rIns="0" bIns="0" rtlCol="0" anchor="t"/>
          <a:lstStyle/>
          <a:p>
            <a:pPr>
              <a:lnSpc>
                <a:spcPct val="150000"/>
              </a:lnSpc>
            </a:pP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在一个纳税年度内，纳税人发生的与基本医保相关的医药费用支出，扣除医保报销后个人负担（指医保目录范围内的自付部分）累计超过</a:t>
            </a:r>
            <a:r>
              <a:rPr kumimoji="1" lang="en-US" altLang="zh-CN"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15000</a:t>
            </a: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元的部分，由纳税人在办理年度汇算时，在</a:t>
            </a:r>
            <a:r>
              <a:rPr kumimoji="1" lang="en-US" altLang="zh-CN"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80000</a:t>
            </a: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元限额内据实扣除。</a:t>
            </a:r>
            <a:r>
              <a:rPr kumimoji="1" lang="en-US" altLang="zh-CN" sz="114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
</a:t>
            </a: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4714240" y="2745084"/>
            <a:ext cx="3197860" cy="355600"/>
          </a:xfrm>
          <a:prstGeom prst="rect">
            <a:avLst/>
          </a:prstGeom>
          <a:noFill/>
          <a:ln>
            <a:noFill/>
          </a:ln>
        </p:spPr>
        <p:txBody>
          <a:bodyPr vert="horz" wrap="square" lIns="0" tIns="0" rIns="0" bIns="0" rtlCol="0" anchor="ctr"/>
          <a:lstStyle/>
          <a:p>
            <a:pPr algn="ctr">
              <a:lnSpc>
                <a:spcPct val="150000"/>
              </a:lnSpc>
            </a:pPr>
            <a:r>
              <a:rPr kumimoji="1" lang="zh-CN" altLang="en-US" sz="1600" dirty="0" smtClean="0">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提醒</a:t>
            </a: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4904740" y="3122770"/>
            <a:ext cx="3197860" cy="1259840"/>
          </a:xfrm>
          <a:prstGeom prst="rect">
            <a:avLst/>
          </a:prstGeom>
          <a:noFill/>
          <a:ln>
            <a:noFill/>
          </a:ln>
        </p:spPr>
        <p:txBody>
          <a:bodyPr vert="horz" wrap="square" lIns="0" tIns="0" rIns="0" bIns="0" rtlCol="0" anchor="t"/>
          <a:lstStyle/>
          <a:p>
            <a:pPr>
              <a:lnSpc>
                <a:spcPct val="150000"/>
              </a:lnSpc>
            </a:pP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纳税人发生的医药费用支出可以选择由本人或者其配偶扣除；未成年子女发生的医药费用支出可以选择由其父母一方扣除。 </a:t>
            </a: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不可</a:t>
            </a:r>
            <a:r>
              <a:rPr kumimoji="1" lang="en-US" altLang="zh-CN"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填报父母</a:t>
            </a:r>
            <a:r>
              <a:rPr kumimoji="1" lang="zh-CN" altLang="en-US"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的</a:t>
            </a:r>
            <a:r>
              <a:rPr kumimoji="1" lang="en-US" altLang="zh-CN"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医疗费用</a:t>
            </a: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进行</a:t>
            </a:r>
            <a:r>
              <a:rPr kumimoji="1" lang="en-US" altLang="zh-CN"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扣除</a:t>
            </a: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en-US" altLang="zh-CN"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建议纳税人</a:t>
            </a:r>
            <a:r>
              <a:rPr kumimoji="1" lang="en-US" altLang="zh-CN"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通过</a:t>
            </a:r>
            <a:r>
              <a:rPr kumimoji="1" lang="en-US" altLang="zh-CN" sz="120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国家医保服务平台APP查询</a:t>
            </a:r>
            <a:r>
              <a:rPr kumimoji="1" lang="zh-CN" altLang="en-US" sz="120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医保目录范围内的自付部分金额</a:t>
            </a:r>
            <a:r>
              <a:rPr kumimoji="1" lang="en-US" altLang="zh-CN" sz="120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en-US" altLang="zh-CN" sz="12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确保数据准确</a:t>
            </a:r>
            <a:r>
              <a:rPr kumimoji="1" lang="en-US" altLang="zh-CN"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zh-CN" altLang="en-US" sz="1200" dirty="0">
              <a:latin typeface="黑体" panose="02010609060101010101" pitchFamily="49" charset="-122"/>
              <a:ea typeface="黑体" panose="02010609060101010101" pitchFamily="49" charset="-122"/>
            </a:endParaRPr>
          </a:p>
        </p:txBody>
      </p:sp>
      <p:sp>
        <p:nvSpPr>
          <p:cNvPr id="17" name="标题 1"/>
          <p:cNvSpPr txBox="1"/>
          <p:nvPr/>
        </p:nvSpPr>
        <p:spPr>
          <a:xfrm flipH="1">
            <a:off x="6187123" y="2327237"/>
            <a:ext cx="252094" cy="24396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大病医疗</a:t>
            </a:r>
            <a:endParaRPr kumimoji="1" lang="zh-CN" altLang="en-US" dirty="0">
              <a:latin typeface="黑体" panose="02010609060101010101" pitchFamily="49" charset="-122"/>
              <a:ea typeface="黑体" panose="02010609060101010101" pitchFamily="49" charset="-122"/>
            </a:endParaRPr>
          </a:p>
        </p:txBody>
      </p:sp>
      <p:grpSp>
        <p:nvGrpSpPr>
          <p:cNvPr id="19" name="组合 18"/>
          <p:cNvGrpSpPr/>
          <p:nvPr/>
        </p:nvGrpSpPr>
        <p:grpSpPr>
          <a:xfrm>
            <a:off x="149860" y="487680"/>
            <a:ext cx="510540" cy="419100"/>
            <a:chOff x="149860" y="487680"/>
            <a:chExt cx="510540" cy="419100"/>
          </a:xfrm>
        </p:grpSpPr>
        <p:sp>
          <p:nvSpPr>
            <p:cNvPr id="20"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3976" y="1782615"/>
            <a:ext cx="3469098" cy="3819281"/>
          </a:xfrm>
          <a:prstGeom prst="rect">
            <a:avLst/>
          </a:prstGeom>
        </p:spPr>
      </p:pic>
      <p:sp>
        <p:nvSpPr>
          <p:cNvPr id="24" name="流程图: 联系 23"/>
          <p:cNvSpPr/>
          <p:nvPr/>
        </p:nvSpPr>
        <p:spPr>
          <a:xfrm>
            <a:off x="4733815" y="3226816"/>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5" name="流程图: 联系 24"/>
          <p:cNvSpPr/>
          <p:nvPr/>
        </p:nvSpPr>
        <p:spPr>
          <a:xfrm>
            <a:off x="4733815" y="4297532"/>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3494"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flipV="1">
            <a:off x="6429421" y="869304"/>
            <a:ext cx="5693746" cy="2800177"/>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8693485" y="172577"/>
            <a:ext cx="1314446" cy="1314446"/>
          </a:xfrm>
          <a:prstGeom prst="ellipse">
            <a:avLst/>
          </a:prstGeom>
          <a:solidFill>
            <a:schemeClr val="accent1">
              <a:lumMod val="75000"/>
            </a:schemeClr>
          </a:solidFill>
          <a:ln w="19050" cap="sq">
            <a:solidFill>
              <a:schemeClr val="tx1">
                <a:lumMod val="85000"/>
                <a:lumOff val="15000"/>
              </a:schemeClr>
            </a:solid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9041826" y="520918"/>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9192674" y="676864"/>
            <a:ext cx="316068" cy="305872"/>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tx1">
              <a:lumMod val="85000"/>
              <a:lumOff val="15000"/>
            </a:schemeClr>
          </a:solidFill>
          <a:ln w="1860" cap="flat">
            <a:noFill/>
            <a:miter/>
          </a:ln>
          <a:effectLst/>
        </p:spPr>
        <p:txBody>
          <a:bodyPr vert="horz" wrap="square" lIns="91440" tIns="45720" rIns="91440" bIns="45720" rtlCol="0" anchor="ctr"/>
          <a:lstStyle/>
          <a:p>
            <a:pPr algn="l">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726104" y="1378548"/>
            <a:ext cx="5693746" cy="2800177"/>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2915754" y="3370945"/>
            <a:ext cx="1314446" cy="1314446"/>
          </a:xfrm>
          <a:prstGeom prst="ellipse">
            <a:avLst/>
          </a:prstGeom>
          <a:solidFill>
            <a:schemeClr val="tx1">
              <a:lumMod val="65000"/>
              <a:lumOff val="35000"/>
            </a:schemeClr>
          </a:solidFill>
          <a:ln w="19050" cap="sq">
            <a:solidFill>
              <a:schemeClr val="tx1">
                <a:lumMod val="85000"/>
                <a:lumOff val="15000"/>
              </a:schemeClr>
            </a:solid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976582" y="1487171"/>
            <a:ext cx="5349000" cy="545068"/>
          </a:xfrm>
          <a:prstGeom prst="rect">
            <a:avLst/>
          </a:prstGeom>
          <a:noFill/>
          <a:ln>
            <a:noFill/>
          </a:ln>
          <a:effectLst/>
        </p:spPr>
        <p:txBody>
          <a:bodyPr vert="horz" wrap="square" lIns="0" tIns="0" rIns="0" bIns="0" rtlCol="0" anchor="b"/>
          <a:lstStyle/>
          <a:p>
            <a:pPr algn="ctr">
              <a:lnSpc>
                <a:spcPct val="100000"/>
              </a:lnSpc>
            </a:pPr>
            <a:r>
              <a:rPr kumimoji="1" lang="en-US" altLang="zh-CN" sz="24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扣除标准</a:t>
            </a:r>
            <a:endParaRPr kumimoji="1" lang="zh-CN" altLang="en-US" sz="2400" dirty="0">
              <a:latin typeface="黑体" panose="02010609060101010101" pitchFamily="49" charset="-122"/>
              <a:ea typeface="黑体" panose="02010609060101010101" pitchFamily="49" charset="-122"/>
            </a:endParaRPr>
          </a:p>
        </p:txBody>
      </p:sp>
      <p:sp>
        <p:nvSpPr>
          <p:cNvPr id="13" name="标题 1"/>
          <p:cNvSpPr txBox="1"/>
          <p:nvPr/>
        </p:nvSpPr>
        <p:spPr>
          <a:xfrm>
            <a:off x="897842" y="2031986"/>
            <a:ext cx="5349000" cy="888551"/>
          </a:xfrm>
          <a:prstGeom prst="rect">
            <a:avLst/>
          </a:prstGeom>
          <a:noFill/>
          <a:ln>
            <a:noFill/>
          </a:ln>
          <a:effectLst/>
        </p:spPr>
        <p:txBody>
          <a:bodyPr vert="horz" wrap="square" lIns="0" tIns="0" rIns="0" bIns="0" rtlCol="0" anchor="t"/>
          <a:lstStyle/>
          <a:p>
            <a:pPr indent="0" fontAlgn="auto">
              <a:lnSpc>
                <a:spcPct val="130000"/>
              </a:lnSpc>
            </a:pPr>
            <a:r>
              <a:rPr kumimoji="1" lang="zh-CN" altLang="en-US" sz="16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本人或者配偶单独或者共同使用商业银行或者住房公积金个人住房贷款为本人或者其配偶购买中国境内住房，发生的首套住房贷款利息支出，在实际发生贷款利息的年度，按照每月1000元的标准定额扣除，扣除期限最长不超过240个月。</a:t>
            </a:r>
            <a:endParaRPr kumimoji="1" lang="zh-CN" altLang="en-US" sz="1600" dirty="0">
              <a:latin typeface="黑体" panose="02010609060101010101" pitchFamily="49" charset="-122"/>
              <a:ea typeface="黑体" panose="02010609060101010101" pitchFamily="49" charset="-122"/>
            </a:endParaRPr>
          </a:p>
        </p:txBody>
      </p:sp>
      <p:sp>
        <p:nvSpPr>
          <p:cNvPr id="14" name="标题 1"/>
          <p:cNvSpPr txBox="1"/>
          <p:nvPr/>
        </p:nvSpPr>
        <p:spPr>
          <a:xfrm>
            <a:off x="3264095"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3431793" y="3875232"/>
            <a:ext cx="282368" cy="305872"/>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tx1">
              <a:lumMod val="85000"/>
              <a:lumOff val="15000"/>
            </a:schemeClr>
          </a:solidFill>
          <a:ln w="1860" cap="flat">
            <a:noFill/>
            <a:miter/>
          </a:ln>
          <a:effectLst/>
        </p:spPr>
        <p:txBody>
          <a:bodyPr vert="horz" wrap="square" lIns="91440" tIns="45720" rIns="91440" bIns="45720" rtlCol="0" anchor="ctr"/>
          <a:lstStyle/>
          <a:p>
            <a:pPr algn="l">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748643" y="493111"/>
            <a:ext cx="2425342"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住房贷款利息</a:t>
            </a:r>
            <a:endParaRPr kumimoji="1" lang="zh-CN" altLang="en-US" dirty="0">
              <a:latin typeface="黑体" panose="02010609060101010101" pitchFamily="49" charset="-122"/>
              <a:ea typeface="黑体" panose="02010609060101010101" pitchFamily="49" charset="-122"/>
            </a:endParaRPr>
          </a:p>
        </p:txBody>
      </p:sp>
      <p:grpSp>
        <p:nvGrpSpPr>
          <p:cNvPr id="17" name="组合 16"/>
          <p:cNvGrpSpPr/>
          <p:nvPr/>
        </p:nvGrpSpPr>
        <p:grpSpPr>
          <a:xfrm>
            <a:off x="149860" y="487680"/>
            <a:ext cx="510540" cy="419100"/>
            <a:chOff x="149860" y="487680"/>
            <a:chExt cx="510540" cy="419100"/>
          </a:xfrm>
        </p:grpSpPr>
        <p:sp>
          <p:nvSpPr>
            <p:cNvPr id="18"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04" y="4730951"/>
            <a:ext cx="4584446" cy="2584282"/>
          </a:xfrm>
          <a:prstGeom prst="rect">
            <a:avLst/>
          </a:prstGeom>
        </p:spPr>
      </p:pic>
      <p:sp>
        <p:nvSpPr>
          <p:cNvPr id="22" name="Rectangle 29"/>
          <p:cNvSpPr/>
          <p:nvPr/>
        </p:nvSpPr>
        <p:spPr>
          <a:xfrm>
            <a:off x="7628209" y="1690908"/>
            <a:ext cx="3271427" cy="835025"/>
          </a:xfrm>
          <a:prstGeom prst="rect">
            <a:avLst/>
          </a:prstGeom>
        </p:spPr>
        <p:txBody>
          <a:bodyPr wrap="square">
            <a:spAutoFit/>
          </a:bodyPr>
          <a:lstStyle/>
          <a:p>
            <a:pPr lvl="0">
              <a:defRPr/>
            </a:pPr>
            <a:r>
              <a:rPr lang="zh-CN" altLang="en-US" sz="1500" b="1" dirty="0">
                <a:solidFill>
                  <a:schemeClr val="tx1"/>
                </a:solidFill>
                <a:latin typeface="黑体" panose="02010609060101010101" pitchFamily="49" charset="-122"/>
                <a:ea typeface="黑体" panose="02010609060101010101" pitchFamily="49" charset="-122"/>
                <a:sym typeface="微软雅黑" panose="020B0503020204020204" charset="-122"/>
              </a:rPr>
              <a:t>纳税人未婚：</a:t>
            </a:r>
            <a:r>
              <a:rPr lang="zh-CN" altLang="en-US" sz="1500" dirty="0">
                <a:solidFill>
                  <a:schemeClr val="tx1"/>
                </a:solidFill>
                <a:latin typeface="黑体" panose="02010609060101010101" pitchFamily="49" charset="-122"/>
                <a:ea typeface="黑体" panose="02010609060101010101" pitchFamily="49" charset="-122"/>
                <a:sym typeface="微软雅黑" panose="020B0503020204020204" charset="-122"/>
              </a:rPr>
              <a:t>本人扣除</a:t>
            </a:r>
            <a:endParaRPr lang="en-US" altLang="zh-CN" sz="1500" dirty="0">
              <a:solidFill>
                <a:schemeClr val="tx1"/>
              </a:solidFill>
              <a:latin typeface="黑体" panose="02010609060101010101" pitchFamily="49" charset="-122"/>
              <a:ea typeface="黑体" panose="02010609060101010101" pitchFamily="49" charset="-122"/>
              <a:sym typeface="微软雅黑" panose="020B0503020204020204" charset="-122"/>
            </a:endParaRPr>
          </a:p>
          <a:p>
            <a:pPr lvl="0">
              <a:lnSpc>
                <a:spcPts val="2000"/>
              </a:lnSpc>
              <a:defRPr/>
            </a:pPr>
            <a:r>
              <a:rPr lang="zh-CN" altLang="en-US" sz="1500" b="1" dirty="0">
                <a:solidFill>
                  <a:schemeClr val="tx1"/>
                </a:solidFill>
                <a:latin typeface="黑体" panose="02010609060101010101" pitchFamily="49" charset="-122"/>
                <a:ea typeface="黑体" panose="02010609060101010101" pitchFamily="49" charset="-122"/>
                <a:sym typeface="微软雅黑" panose="020B0503020204020204" charset="-122"/>
              </a:rPr>
              <a:t>纳税人已婚：</a:t>
            </a:r>
            <a:r>
              <a:rPr lang="zh-CN" altLang="en-US" sz="1500" dirty="0">
                <a:solidFill>
                  <a:schemeClr val="tx1"/>
                </a:solidFill>
                <a:latin typeface="黑体" panose="02010609060101010101" pitchFamily="49" charset="-122"/>
                <a:ea typeface="黑体" panose="02010609060101010101" pitchFamily="49" charset="-122"/>
                <a:sym typeface="微软雅黑" panose="020B0503020204020204" charset="-122"/>
              </a:rPr>
              <a:t>夫妻双方可选其中一方扣除</a:t>
            </a:r>
            <a:endParaRPr lang="zh-CN" altLang="en-US" sz="1500" dirty="0">
              <a:solidFill>
                <a:schemeClr val="tx1"/>
              </a:solidFill>
              <a:latin typeface="黑体" panose="02010609060101010101" pitchFamily="49" charset="-122"/>
              <a:ea typeface="黑体" panose="02010609060101010101" pitchFamily="49" charset="-122"/>
              <a:sym typeface="微软雅黑" panose="020B0503020204020204" charset="-122"/>
            </a:endParaRPr>
          </a:p>
        </p:txBody>
      </p:sp>
      <p:sp>
        <p:nvSpPr>
          <p:cNvPr id="23" name="Rectangle 29"/>
          <p:cNvSpPr/>
          <p:nvPr/>
        </p:nvSpPr>
        <p:spPr>
          <a:xfrm>
            <a:off x="7640908" y="2530162"/>
            <a:ext cx="3271427" cy="1501775"/>
          </a:xfrm>
          <a:prstGeom prst="rect">
            <a:avLst/>
          </a:prstGeom>
        </p:spPr>
        <p:txBody>
          <a:bodyPr wrap="square">
            <a:spAutoFit/>
          </a:bodyPr>
          <a:lstStyle/>
          <a:p>
            <a:pPr lvl="0">
              <a:defRPr/>
            </a:pPr>
            <a:r>
              <a:rPr lang="zh-CN" altLang="en-US" sz="1500" b="1"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纳税人已婚且婚前分别购买住房：</a:t>
            </a:r>
            <a:endParaRPr lang="en-US" altLang="zh-CN" sz="1500" b="1"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a:p>
            <a:pPr lvl="0">
              <a:defRPr/>
            </a:pP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可以选择其中一套购买的住房，由</a:t>
            </a:r>
            <a:r>
              <a:rPr lang="zh-CN" altLang="en-US" sz="15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购买方</a:t>
            </a: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按扣除标准的</a:t>
            </a:r>
            <a:r>
              <a:rPr lang="en-US" altLang="zh-CN"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100%</a:t>
            </a: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扣除，也可以由夫妻双方对各自购买的住房</a:t>
            </a:r>
            <a:r>
              <a:rPr lang="zh-CN" altLang="en-US" sz="15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分别</a:t>
            </a: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按扣除标准的</a:t>
            </a:r>
            <a:r>
              <a:rPr lang="en-US" altLang="zh-CN"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50%</a:t>
            </a:r>
            <a:r>
              <a:rPr lang="zh-CN" altLang="en-US" sz="1500" dirty="0" smtClean="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扣除。</a:t>
            </a:r>
            <a:endPar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a:p>
            <a:pPr lvl="0">
              <a:lnSpc>
                <a:spcPts val="2000"/>
              </a:lnSpc>
              <a:defRPr/>
            </a:pPr>
            <a:endPar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p:txBody>
      </p:sp>
      <p:sp>
        <p:nvSpPr>
          <p:cNvPr id="24" name="Rectangle 29"/>
          <p:cNvSpPr/>
          <p:nvPr/>
        </p:nvSpPr>
        <p:spPr>
          <a:xfrm>
            <a:off x="7628207" y="3762207"/>
            <a:ext cx="3444997" cy="783590"/>
          </a:xfrm>
          <a:prstGeom prst="rect">
            <a:avLst/>
          </a:prstGeom>
        </p:spPr>
        <p:txBody>
          <a:bodyPr wrap="square">
            <a:spAutoFit/>
          </a:bodyPr>
          <a:lstStyle/>
          <a:p>
            <a:pPr lvl="0">
              <a:defRPr/>
            </a:pPr>
            <a:r>
              <a:rPr lang="zh-CN" altLang="en-US" sz="1500" dirty="0">
                <a:solidFill>
                  <a:schemeClr val="tx1"/>
                </a:solidFill>
                <a:latin typeface="黑体" panose="02010609060101010101" pitchFamily="49" charset="-122"/>
                <a:ea typeface="黑体" panose="02010609060101010101" pitchFamily="49" charset="-122"/>
                <a:sym typeface="微软雅黑" panose="020B0503020204020204" charset="-122"/>
              </a:rPr>
              <a:t>纳税人及其配偶在一个纳税年度内不能同时分别享受住房贷款利息和住房租金专项附加扣除。</a:t>
            </a:r>
            <a:endParaRPr lang="zh-CN" altLang="en-US" sz="1500" dirty="0">
              <a:solidFill>
                <a:schemeClr val="tx1"/>
              </a:solidFill>
              <a:latin typeface="黑体" panose="02010609060101010101" pitchFamily="49" charset="-122"/>
              <a:ea typeface="黑体" panose="02010609060101010101" pitchFamily="49" charset="-122"/>
              <a:sym typeface="微软雅黑" panose="020B0503020204020204" charset="-122"/>
            </a:endParaRPr>
          </a:p>
        </p:txBody>
      </p:sp>
      <p:sp>
        <p:nvSpPr>
          <p:cNvPr id="25" name="Rectangle 29"/>
          <p:cNvSpPr/>
          <p:nvPr/>
        </p:nvSpPr>
        <p:spPr>
          <a:xfrm>
            <a:off x="7640909" y="4621590"/>
            <a:ext cx="3444997" cy="1014730"/>
          </a:xfrm>
          <a:prstGeom prst="rect">
            <a:avLst/>
          </a:prstGeom>
        </p:spPr>
        <p:txBody>
          <a:bodyPr wrap="square">
            <a:spAutoFit/>
          </a:bodyPr>
          <a:lstStyle/>
          <a:p>
            <a:pPr lvl="0">
              <a:defRPr/>
            </a:pP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贷款合同约定开始还款的</a:t>
            </a:r>
            <a:r>
              <a:rPr lang="zh-CN" altLang="en-US" sz="15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当月</a:t>
            </a: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至贷款全部归还或贷款合同终止的</a:t>
            </a:r>
            <a:r>
              <a:rPr lang="zh-CN" altLang="en-US" sz="15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当月</a:t>
            </a:r>
            <a:r>
              <a:rPr lang="zh-CN" altLang="en-US" sz="1500" dirty="0">
                <a:latin typeface="黑体" panose="02010609060101010101" pitchFamily="49" charset="-122"/>
                <a:ea typeface="黑体" panose="02010609060101010101" pitchFamily="49" charset="-122"/>
                <a:sym typeface="微软雅黑" panose="020B0503020204020204" charset="-122"/>
              </a:rPr>
              <a:t>。</a:t>
            </a:r>
            <a:endParaRPr lang="en-US" altLang="zh-CN"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a:p>
            <a:pPr lvl="0">
              <a:defRPr/>
            </a:pPr>
            <a:r>
              <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住房贷款合同、贷款还款支出凭证等</a:t>
            </a:r>
            <a:r>
              <a:rPr lang="zh-CN" altLang="en-US" sz="1500" dirty="0" smtClean="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资料需留存备查。</a:t>
            </a:r>
            <a:endParaRPr lang="zh-CN" altLang="en-US" sz="1500" dirty="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p:txBody>
      </p:sp>
      <p:sp>
        <p:nvSpPr>
          <p:cNvPr id="27" name="流程图: 联系 26"/>
          <p:cNvSpPr/>
          <p:nvPr/>
        </p:nvSpPr>
        <p:spPr>
          <a:xfrm>
            <a:off x="7510351" y="1787850"/>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8" name="流程图: 联系 27"/>
          <p:cNvSpPr/>
          <p:nvPr/>
        </p:nvSpPr>
        <p:spPr>
          <a:xfrm>
            <a:off x="7516703" y="2643374"/>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9" name="流程图: 联系 28"/>
          <p:cNvSpPr/>
          <p:nvPr/>
        </p:nvSpPr>
        <p:spPr>
          <a:xfrm>
            <a:off x="7516446" y="3851761"/>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0" name="流程图: 联系 29"/>
          <p:cNvSpPr/>
          <p:nvPr/>
        </p:nvSpPr>
        <p:spPr>
          <a:xfrm>
            <a:off x="7510353" y="4730481"/>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标题 1"/>
          <p:cNvSpPr txBox="1"/>
          <p:nvPr/>
        </p:nvSpPr>
        <p:spPr>
          <a:xfrm>
            <a:off x="7713704" y="1386315"/>
            <a:ext cx="4783252" cy="289229"/>
          </a:xfrm>
          <a:prstGeom prst="rect">
            <a:avLst/>
          </a:prstGeom>
          <a:noFill/>
          <a:ln>
            <a:noFill/>
          </a:ln>
        </p:spPr>
        <p:txBody>
          <a:bodyPr vert="horz" wrap="square" lIns="0" tIns="0" rIns="0" bIns="0" rtlCol="0" anchor="ctr"/>
          <a:lstStyle/>
          <a:p>
            <a:r>
              <a:rPr kumimoji="1" lang="zh-CN" altLang="en-US" sz="24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提醒</a:t>
            </a:r>
            <a:endParaRPr kumimoji="1" lang="zh-CN" altLang="en-US" sz="24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7437" y="-127"/>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4730430" y="851855"/>
            <a:ext cx="2323519" cy="2033001"/>
          </a:xfrm>
          <a:custGeom>
            <a:avLst/>
            <a:gdLst>
              <a:gd name="connsiteX0" fmla="*/ 189061 w 2801074"/>
              <a:gd name="connsiteY0" fmla="*/ 0 h 4652540"/>
              <a:gd name="connsiteX1" fmla="*/ 2612014 w 2801074"/>
              <a:gd name="connsiteY1" fmla="*/ 0 h 4652540"/>
              <a:gd name="connsiteX2" fmla="*/ 2722227 w 2801074"/>
              <a:gd name="connsiteY2" fmla="*/ 73054 h 4652540"/>
              <a:gd name="connsiteX3" fmla="*/ 2728793 w 2801074"/>
              <a:gd name="connsiteY3" fmla="*/ 105577 h 4652540"/>
              <a:gd name="connsiteX4" fmla="*/ 2764213 w 2801074"/>
              <a:gd name="connsiteY4" fmla="*/ 129458 h 4652540"/>
              <a:gd name="connsiteX5" fmla="*/ 2801074 w 2801074"/>
              <a:gd name="connsiteY5" fmla="*/ 218449 h 4652540"/>
              <a:gd name="connsiteX6" fmla="*/ 2801074 w 2801074"/>
              <a:gd name="connsiteY6" fmla="*/ 4434091 h 4652540"/>
              <a:gd name="connsiteX7" fmla="*/ 2764213 w 2801074"/>
              <a:gd name="connsiteY7" fmla="*/ 4523082 h 4652540"/>
              <a:gd name="connsiteX8" fmla="*/ 2728793 w 2801074"/>
              <a:gd name="connsiteY8" fmla="*/ 4546963 h 4652540"/>
              <a:gd name="connsiteX9" fmla="*/ 2722227 w 2801074"/>
              <a:gd name="connsiteY9" fmla="*/ 4579487 h 4652540"/>
              <a:gd name="connsiteX10" fmla="*/ 2612014 w 2801074"/>
              <a:gd name="connsiteY10" fmla="*/ 4652540 h 4652540"/>
              <a:gd name="connsiteX11" fmla="*/ 189061 w 2801074"/>
              <a:gd name="connsiteY11" fmla="*/ 4652540 h 4652540"/>
              <a:gd name="connsiteX12" fmla="*/ 78849 w 2801074"/>
              <a:gd name="connsiteY12" fmla="*/ 4579487 h 4652540"/>
              <a:gd name="connsiteX13" fmla="*/ 72283 w 2801074"/>
              <a:gd name="connsiteY13" fmla="*/ 4546964 h 4652540"/>
              <a:gd name="connsiteX14" fmla="*/ 36861 w 2801074"/>
              <a:gd name="connsiteY14" fmla="*/ 4523082 h 4652540"/>
              <a:gd name="connsiteX15" fmla="*/ 0 w 2801074"/>
              <a:gd name="connsiteY15" fmla="*/ 4434091 h 4652540"/>
              <a:gd name="connsiteX16" fmla="*/ 0 w 2801074"/>
              <a:gd name="connsiteY16" fmla="*/ 218449 h 4652540"/>
              <a:gd name="connsiteX17" fmla="*/ 36861 w 2801074"/>
              <a:gd name="connsiteY17" fmla="*/ 129458 h 4652540"/>
              <a:gd name="connsiteX18" fmla="*/ 72283 w 2801074"/>
              <a:gd name="connsiteY18" fmla="*/ 105577 h 4652540"/>
              <a:gd name="connsiteX19" fmla="*/ 78849 w 2801074"/>
              <a:gd name="connsiteY19" fmla="*/ 73054 h 4652540"/>
              <a:gd name="connsiteX20" fmla="*/ 189061 w 2801074"/>
              <a:gd name="connsiteY20" fmla="*/ 0 h 4652540"/>
            </a:gdLst>
            <a:ahLst/>
            <a:cxnLst/>
            <a:rect l="l" t="t" r="r" b="b"/>
            <a:pathLst>
              <a:path w="2801074" h="4652540">
                <a:moveTo>
                  <a:pt x="189061" y="0"/>
                </a:moveTo>
                <a:lnTo>
                  <a:pt x="2612014" y="0"/>
                </a:lnTo>
                <a:cubicBezTo>
                  <a:pt x="2661559" y="0"/>
                  <a:pt x="2704068" y="30123"/>
                  <a:pt x="2722227" y="73054"/>
                </a:cubicBezTo>
                <a:lnTo>
                  <a:pt x="2728793" y="105577"/>
                </a:lnTo>
                <a:lnTo>
                  <a:pt x="2764213" y="129458"/>
                </a:lnTo>
                <a:cubicBezTo>
                  <a:pt x="2786988" y="152233"/>
                  <a:pt x="2801074" y="183696"/>
                  <a:pt x="2801074" y="218449"/>
                </a:cubicBezTo>
                <a:lnTo>
                  <a:pt x="2801074" y="4434091"/>
                </a:lnTo>
                <a:cubicBezTo>
                  <a:pt x="2801074" y="4468844"/>
                  <a:pt x="2786988" y="4500307"/>
                  <a:pt x="2764213" y="4523082"/>
                </a:cubicBezTo>
                <a:lnTo>
                  <a:pt x="2728793" y="4546963"/>
                </a:lnTo>
                <a:lnTo>
                  <a:pt x="2722227" y="4579487"/>
                </a:lnTo>
                <a:cubicBezTo>
                  <a:pt x="2704068" y="4622417"/>
                  <a:pt x="2661559" y="4652540"/>
                  <a:pt x="2612014" y="4652540"/>
                </a:cubicBezTo>
                <a:lnTo>
                  <a:pt x="189061" y="4652540"/>
                </a:lnTo>
                <a:cubicBezTo>
                  <a:pt x="139516" y="4652540"/>
                  <a:pt x="97007" y="4622417"/>
                  <a:pt x="78849" y="4579487"/>
                </a:cubicBezTo>
                <a:lnTo>
                  <a:pt x="72283" y="4546964"/>
                </a:lnTo>
                <a:lnTo>
                  <a:pt x="36861" y="4523082"/>
                </a:lnTo>
                <a:cubicBezTo>
                  <a:pt x="14086" y="4500307"/>
                  <a:pt x="0" y="4468844"/>
                  <a:pt x="0" y="4434091"/>
                </a:cubicBezTo>
                <a:lnTo>
                  <a:pt x="0" y="218449"/>
                </a:lnTo>
                <a:cubicBezTo>
                  <a:pt x="0" y="183696"/>
                  <a:pt x="14086" y="152233"/>
                  <a:pt x="36861" y="129458"/>
                </a:cubicBezTo>
                <a:lnTo>
                  <a:pt x="72283" y="105577"/>
                </a:lnTo>
                <a:lnTo>
                  <a:pt x="78849" y="73054"/>
                </a:lnTo>
                <a:cubicBezTo>
                  <a:pt x="97007" y="30123"/>
                  <a:pt x="139516" y="0"/>
                  <a:pt x="189061" y="0"/>
                </a:cubicBezTo>
                <a:close/>
              </a:path>
            </a:pathLst>
          </a:custGeom>
          <a:noFill/>
          <a:ln w="25400" cap="sq">
            <a:solidFill>
              <a:schemeClr val="accent2"/>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197" t="1073"/>
          <a:stretch>
            <a:fillRect/>
          </a:stretch>
        </p:blipFill>
        <p:spPr>
          <a:xfrm>
            <a:off x="4798611" y="969874"/>
            <a:ext cx="2118971" cy="1854029"/>
          </a:xfrm>
          <a:prstGeom prst="rect">
            <a:avLst/>
          </a:prstGeom>
        </p:spPr>
      </p:pic>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住房租金</a:t>
            </a:r>
            <a:endParaRPr kumimoji="1" lang="zh-CN" altLang="en-US" dirty="0">
              <a:latin typeface="黑体" panose="02010609060101010101" pitchFamily="49" charset="-122"/>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
        <p:nvSpPr>
          <p:cNvPr id="15" name="文本框 14"/>
          <p:cNvSpPr txBox="1"/>
          <p:nvPr/>
        </p:nvSpPr>
        <p:spPr>
          <a:xfrm>
            <a:off x="3989060" y="3904137"/>
            <a:ext cx="1396779" cy="1245235"/>
          </a:xfrm>
          <a:prstGeom prst="rect">
            <a:avLst/>
          </a:prstGeom>
          <a:noFill/>
        </p:spPr>
        <p:txBody>
          <a:bodyPr wrap="square" rtlCol="0">
            <a:spAutoFit/>
          </a:bodyPr>
          <a:lstStyle/>
          <a:p>
            <a:pPr algn="ctr"/>
            <a:r>
              <a:rPr lang="zh-CN" altLang="en-US" sz="1500" dirty="0">
                <a:latin typeface="黑体" panose="02010609060101010101" pitchFamily="49" charset="-122"/>
                <a:ea typeface="黑体" panose="02010609060101010101" pitchFamily="49" charset="-122"/>
              </a:rPr>
              <a:t>直辖市、省会（首府）城市、计划单列市以及国务院确定的其他城市</a:t>
            </a:r>
            <a:endParaRPr lang="zh-CN" altLang="en-US" sz="1500" dirty="0">
              <a:latin typeface="黑体" panose="02010609060101010101" pitchFamily="49" charset="-122"/>
              <a:ea typeface="黑体" panose="02010609060101010101" pitchFamily="49" charset="-122"/>
            </a:endParaRPr>
          </a:p>
        </p:txBody>
      </p:sp>
      <p:sp>
        <p:nvSpPr>
          <p:cNvPr id="16" name="文本框 15"/>
          <p:cNvSpPr txBox="1"/>
          <p:nvPr/>
        </p:nvSpPr>
        <p:spPr>
          <a:xfrm>
            <a:off x="5385839" y="4134642"/>
            <a:ext cx="1396779" cy="1014730"/>
          </a:xfrm>
          <a:prstGeom prst="rect">
            <a:avLst/>
          </a:prstGeom>
          <a:noFill/>
        </p:spPr>
        <p:txBody>
          <a:bodyPr wrap="square" rtlCol="0">
            <a:spAutoFit/>
          </a:bodyPr>
          <a:lstStyle/>
          <a:p>
            <a:pPr algn="ctr"/>
            <a:r>
              <a:rPr lang="zh-CN" altLang="en-US" sz="1500" dirty="0">
                <a:latin typeface="黑体" panose="02010609060101010101" pitchFamily="49" charset="-122"/>
                <a:ea typeface="黑体" panose="02010609060101010101" pitchFamily="49" charset="-122"/>
                <a:cs typeface="黑体" panose="02010609060101010101" pitchFamily="49" charset="-122"/>
              </a:rPr>
              <a:t>其他城市</a:t>
            </a:r>
            <a:endParaRPr lang="en-US" altLang="zh-CN" sz="1500" dirty="0">
              <a:latin typeface="黑体" panose="02010609060101010101" pitchFamily="49" charset="-122"/>
              <a:ea typeface="黑体" panose="02010609060101010101" pitchFamily="49" charset="-122"/>
              <a:cs typeface="黑体" panose="02010609060101010101" pitchFamily="49" charset="-122"/>
            </a:endParaRPr>
          </a:p>
          <a:p>
            <a:pPr algn="ctr"/>
            <a:r>
              <a:rPr lang="zh-CN" altLang="en-US" sz="1500" dirty="0">
                <a:latin typeface="黑体" panose="02010609060101010101" pitchFamily="49" charset="-122"/>
                <a:ea typeface="黑体" panose="02010609060101010101" pitchFamily="49" charset="-122"/>
                <a:cs typeface="黑体" panose="02010609060101010101" pitchFamily="49" charset="-122"/>
              </a:rPr>
              <a:t>（市辖区户籍人口＞</a:t>
            </a:r>
            <a:r>
              <a:rPr lang="en-US" altLang="zh-CN" sz="1500" dirty="0">
                <a:latin typeface="黑体" panose="02010609060101010101" pitchFamily="49" charset="-122"/>
                <a:ea typeface="黑体" panose="02010609060101010101" pitchFamily="49" charset="-122"/>
                <a:cs typeface="黑体" panose="02010609060101010101" pitchFamily="49" charset="-122"/>
              </a:rPr>
              <a:t>100</a:t>
            </a:r>
            <a:r>
              <a:rPr lang="zh-CN" altLang="en-US" sz="1500" dirty="0">
                <a:latin typeface="黑体" panose="02010609060101010101" pitchFamily="49" charset="-122"/>
                <a:ea typeface="黑体" panose="02010609060101010101" pitchFamily="49" charset="-122"/>
                <a:cs typeface="黑体" panose="02010609060101010101" pitchFamily="49" charset="-122"/>
              </a:rPr>
              <a:t>万人的城市）</a:t>
            </a:r>
            <a:endParaRPr lang="zh-CN" altLang="en-US" sz="1500" dirty="0">
              <a:latin typeface="黑体" panose="02010609060101010101" pitchFamily="49" charset="-122"/>
              <a:ea typeface="黑体" panose="02010609060101010101" pitchFamily="49" charset="-122"/>
              <a:cs typeface="黑体" panose="02010609060101010101" pitchFamily="49" charset="-122"/>
            </a:endParaRPr>
          </a:p>
        </p:txBody>
      </p:sp>
      <p:sp>
        <p:nvSpPr>
          <p:cNvPr id="17" name="文本框 16"/>
          <p:cNvSpPr txBox="1"/>
          <p:nvPr/>
        </p:nvSpPr>
        <p:spPr>
          <a:xfrm>
            <a:off x="6746155" y="4087175"/>
            <a:ext cx="1396779" cy="1014730"/>
          </a:xfrm>
          <a:prstGeom prst="rect">
            <a:avLst/>
          </a:prstGeom>
          <a:noFill/>
        </p:spPr>
        <p:txBody>
          <a:bodyPr wrap="square" rtlCol="0">
            <a:spAutoFit/>
          </a:bodyPr>
          <a:lstStyle/>
          <a:p>
            <a:pPr algn="ctr"/>
            <a:r>
              <a:rPr lang="zh-CN" altLang="en-US" sz="1500" dirty="0">
                <a:latin typeface="黑体" panose="02010609060101010101" pitchFamily="49" charset="-122"/>
                <a:ea typeface="黑体" panose="02010609060101010101" pitchFamily="49" charset="-122"/>
                <a:cs typeface="黑体" panose="02010609060101010101" pitchFamily="49" charset="-122"/>
              </a:rPr>
              <a:t>其他城市</a:t>
            </a:r>
            <a:endParaRPr lang="en-US" altLang="zh-CN" sz="1500" dirty="0">
              <a:latin typeface="黑体" panose="02010609060101010101" pitchFamily="49" charset="-122"/>
              <a:ea typeface="黑体" panose="02010609060101010101" pitchFamily="49" charset="-122"/>
              <a:cs typeface="黑体" panose="02010609060101010101" pitchFamily="49" charset="-122"/>
            </a:endParaRPr>
          </a:p>
          <a:p>
            <a:pPr algn="ctr"/>
            <a:r>
              <a:rPr lang="zh-CN" altLang="en-US" sz="1500" dirty="0">
                <a:latin typeface="黑体" panose="02010609060101010101" pitchFamily="49" charset="-122"/>
                <a:ea typeface="黑体" panose="02010609060101010101" pitchFamily="49" charset="-122"/>
                <a:cs typeface="黑体" panose="02010609060101010101" pitchFamily="49" charset="-122"/>
              </a:rPr>
              <a:t>（市辖区户籍人口≤</a:t>
            </a:r>
            <a:r>
              <a:rPr lang="en-US" altLang="zh-CN" sz="1500" dirty="0">
                <a:latin typeface="黑体" panose="02010609060101010101" pitchFamily="49" charset="-122"/>
                <a:ea typeface="黑体" panose="02010609060101010101" pitchFamily="49" charset="-122"/>
                <a:cs typeface="黑体" panose="02010609060101010101" pitchFamily="49" charset="-122"/>
              </a:rPr>
              <a:t>100</a:t>
            </a:r>
            <a:r>
              <a:rPr lang="zh-CN" altLang="en-US" sz="1500" dirty="0">
                <a:latin typeface="黑体" panose="02010609060101010101" pitchFamily="49" charset="-122"/>
                <a:ea typeface="黑体" panose="02010609060101010101" pitchFamily="49" charset="-122"/>
                <a:cs typeface="黑体" panose="02010609060101010101" pitchFamily="49" charset="-122"/>
              </a:rPr>
              <a:t>万人的城市）</a:t>
            </a:r>
            <a:endParaRPr lang="zh-CN" altLang="en-US" sz="1500" dirty="0">
              <a:latin typeface="黑体" panose="02010609060101010101" pitchFamily="49" charset="-122"/>
              <a:ea typeface="黑体" panose="02010609060101010101" pitchFamily="49" charset="-122"/>
              <a:cs typeface="黑体" panose="02010609060101010101" pitchFamily="49" charset="-122"/>
            </a:endParaRPr>
          </a:p>
        </p:txBody>
      </p:sp>
      <p:grpSp>
        <p:nvGrpSpPr>
          <p:cNvPr id="19" name="组合 18"/>
          <p:cNvGrpSpPr/>
          <p:nvPr/>
        </p:nvGrpSpPr>
        <p:grpSpPr>
          <a:xfrm>
            <a:off x="4600306" y="2900028"/>
            <a:ext cx="2753947" cy="1009087"/>
            <a:chOff x="3112239" y="1384776"/>
            <a:chExt cx="3671930" cy="1345449"/>
          </a:xfrm>
        </p:grpSpPr>
        <p:cxnSp>
          <p:nvCxnSpPr>
            <p:cNvPr id="20" name="直接箭头连接符 19"/>
            <p:cNvCxnSpPr/>
            <p:nvPr/>
          </p:nvCxnSpPr>
          <p:spPr>
            <a:xfrm>
              <a:off x="4944532" y="1384776"/>
              <a:ext cx="1" cy="1277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3112239" y="2354779"/>
              <a:ext cx="1" cy="375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6784168" y="2354354"/>
              <a:ext cx="1" cy="375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112451" y="2354356"/>
              <a:ext cx="366325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矩形: 圆角 44"/>
          <p:cNvSpPr/>
          <p:nvPr/>
        </p:nvSpPr>
        <p:spPr>
          <a:xfrm>
            <a:off x="3980374" y="5239959"/>
            <a:ext cx="1326515" cy="4089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latin typeface="黑体" panose="02010609060101010101" pitchFamily="49" charset="-122"/>
                <a:ea typeface="黑体" panose="02010609060101010101" pitchFamily="49" charset="-122"/>
                <a:cs typeface="黑体" panose="02010609060101010101" pitchFamily="49" charset="-122"/>
              </a:rPr>
              <a:t>1500</a:t>
            </a:r>
            <a:r>
              <a:rPr lang="zh-CN" altLang="en-US" dirty="0">
                <a:latin typeface="黑体" panose="02010609060101010101" pitchFamily="49" charset="-122"/>
                <a:ea typeface="黑体" panose="02010609060101010101" pitchFamily="49" charset="-122"/>
                <a:cs typeface="黑体" panose="02010609060101010101" pitchFamily="49" charset="-122"/>
              </a:rPr>
              <a:t>元</a:t>
            </a:r>
            <a:r>
              <a:rPr lang="en-US" altLang="zh-CN" dirty="0">
                <a:latin typeface="黑体" panose="02010609060101010101" pitchFamily="49" charset="-122"/>
                <a:ea typeface="黑体" panose="02010609060101010101" pitchFamily="49" charset="-122"/>
                <a:cs typeface="黑体" panose="02010609060101010101" pitchFamily="49" charset="-122"/>
              </a:rPr>
              <a:t>/</a:t>
            </a:r>
            <a:r>
              <a:rPr lang="zh-CN" altLang="en-US" dirty="0">
                <a:latin typeface="黑体" panose="02010609060101010101" pitchFamily="49" charset="-122"/>
                <a:ea typeface="黑体" panose="02010609060101010101" pitchFamily="49" charset="-122"/>
                <a:cs typeface="黑体" panose="02010609060101010101" pitchFamily="49" charset="-122"/>
              </a:rPr>
              <a:t>月</a:t>
            </a:r>
            <a:endParaRPr lang="zh-CN" altLang="en-US" dirty="0">
              <a:latin typeface="黑体" panose="02010609060101010101" pitchFamily="49" charset="-122"/>
              <a:ea typeface="黑体" panose="02010609060101010101" pitchFamily="49" charset="-122"/>
              <a:cs typeface="黑体" panose="02010609060101010101" pitchFamily="49" charset="-122"/>
            </a:endParaRPr>
          </a:p>
        </p:txBody>
      </p:sp>
      <p:sp>
        <p:nvSpPr>
          <p:cNvPr id="25" name="矩形: 圆角 45"/>
          <p:cNvSpPr/>
          <p:nvPr/>
        </p:nvSpPr>
        <p:spPr>
          <a:xfrm>
            <a:off x="5412717" y="5257739"/>
            <a:ext cx="1343025" cy="3797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latin typeface="黑体" panose="02010609060101010101" pitchFamily="49" charset="-122"/>
                <a:ea typeface="黑体" panose="02010609060101010101" pitchFamily="49" charset="-122"/>
                <a:cs typeface="黑体" panose="02010609060101010101" pitchFamily="49" charset="-122"/>
              </a:rPr>
              <a:t>1100</a:t>
            </a:r>
            <a:r>
              <a:rPr lang="zh-CN" altLang="en-US" dirty="0">
                <a:latin typeface="黑体" panose="02010609060101010101" pitchFamily="49" charset="-122"/>
                <a:ea typeface="黑体" panose="02010609060101010101" pitchFamily="49" charset="-122"/>
                <a:cs typeface="黑体" panose="02010609060101010101" pitchFamily="49" charset="-122"/>
              </a:rPr>
              <a:t>元</a:t>
            </a:r>
            <a:r>
              <a:rPr lang="en-US" altLang="zh-CN" dirty="0">
                <a:latin typeface="黑体" panose="02010609060101010101" pitchFamily="49" charset="-122"/>
                <a:ea typeface="黑体" panose="02010609060101010101" pitchFamily="49" charset="-122"/>
                <a:cs typeface="黑体" panose="02010609060101010101" pitchFamily="49" charset="-122"/>
              </a:rPr>
              <a:t>/</a:t>
            </a:r>
            <a:r>
              <a:rPr lang="zh-CN" altLang="en-US" dirty="0">
                <a:latin typeface="黑体" panose="02010609060101010101" pitchFamily="49" charset="-122"/>
                <a:ea typeface="黑体" panose="02010609060101010101" pitchFamily="49" charset="-122"/>
                <a:cs typeface="黑体" panose="02010609060101010101" pitchFamily="49" charset="-122"/>
              </a:rPr>
              <a:t>月</a:t>
            </a:r>
            <a:endParaRPr lang="zh-CN" altLang="en-US" dirty="0">
              <a:latin typeface="黑体" panose="02010609060101010101" pitchFamily="49" charset="-122"/>
              <a:ea typeface="黑体" panose="02010609060101010101" pitchFamily="49" charset="-122"/>
              <a:cs typeface="黑体" panose="02010609060101010101" pitchFamily="49" charset="-122"/>
            </a:endParaRPr>
          </a:p>
        </p:txBody>
      </p:sp>
      <p:sp>
        <p:nvSpPr>
          <p:cNvPr id="26" name="矩形: 圆角 46"/>
          <p:cNvSpPr/>
          <p:nvPr/>
        </p:nvSpPr>
        <p:spPr>
          <a:xfrm>
            <a:off x="6861504" y="5257739"/>
            <a:ext cx="1281430" cy="3911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latin typeface="黑体" panose="02010609060101010101" pitchFamily="49" charset="-122"/>
                <a:ea typeface="黑体" panose="02010609060101010101" pitchFamily="49" charset="-122"/>
                <a:cs typeface="黑体" panose="02010609060101010101" pitchFamily="49" charset="-122"/>
              </a:rPr>
              <a:t>800</a:t>
            </a:r>
            <a:r>
              <a:rPr lang="zh-CN" altLang="en-US" dirty="0">
                <a:latin typeface="黑体" panose="02010609060101010101" pitchFamily="49" charset="-122"/>
                <a:ea typeface="黑体" panose="02010609060101010101" pitchFamily="49" charset="-122"/>
                <a:cs typeface="黑体" panose="02010609060101010101" pitchFamily="49" charset="-122"/>
              </a:rPr>
              <a:t>元</a:t>
            </a:r>
            <a:r>
              <a:rPr lang="en-US" altLang="zh-CN" dirty="0">
                <a:latin typeface="黑体" panose="02010609060101010101" pitchFamily="49" charset="-122"/>
                <a:ea typeface="黑体" panose="02010609060101010101" pitchFamily="49" charset="-122"/>
                <a:cs typeface="黑体" panose="02010609060101010101" pitchFamily="49" charset="-122"/>
              </a:rPr>
              <a:t>/</a:t>
            </a:r>
            <a:r>
              <a:rPr lang="zh-CN" altLang="en-US" dirty="0">
                <a:latin typeface="黑体" panose="02010609060101010101" pitchFamily="49" charset="-122"/>
                <a:ea typeface="黑体" panose="02010609060101010101" pitchFamily="49" charset="-122"/>
                <a:cs typeface="黑体" panose="02010609060101010101" pitchFamily="49" charset="-122"/>
              </a:rPr>
              <a:t>月</a:t>
            </a:r>
            <a:endParaRPr lang="zh-CN" altLang="en-US" dirty="0">
              <a:latin typeface="黑体" panose="02010609060101010101" pitchFamily="49" charset="-122"/>
              <a:ea typeface="黑体" panose="02010609060101010101" pitchFamily="49" charset="-122"/>
              <a:cs typeface="黑体" panose="02010609060101010101" pitchFamily="49" charset="-122"/>
            </a:endParaRPr>
          </a:p>
        </p:txBody>
      </p:sp>
      <p:sp>
        <p:nvSpPr>
          <p:cNvPr id="27" name="文本框 26"/>
          <p:cNvSpPr txBox="1"/>
          <p:nvPr/>
        </p:nvSpPr>
        <p:spPr>
          <a:xfrm>
            <a:off x="4729880" y="3072301"/>
            <a:ext cx="1210733" cy="368300"/>
          </a:xfrm>
          <a:prstGeom prst="rect">
            <a:avLst/>
          </a:prstGeom>
          <a:noFill/>
        </p:spPr>
        <p:txBody>
          <a:bodyPr wrap="square" rtlCol="0">
            <a:spAutoFit/>
          </a:bodyPr>
          <a:lstStyle/>
          <a:p>
            <a:r>
              <a:rPr lang="zh-CN" altLang="en-US" sz="1800" b="1" dirty="0">
                <a:solidFill>
                  <a:srgbClr val="FF0000"/>
                </a:solidFill>
                <a:latin typeface="黑体" panose="02010609060101010101" pitchFamily="49" charset="-122"/>
                <a:ea typeface="黑体" panose="02010609060101010101" pitchFamily="49" charset="-122"/>
              </a:rPr>
              <a:t>定额扣除</a:t>
            </a:r>
            <a:endParaRPr lang="zh-CN" altLang="en-US" sz="1800" b="1" dirty="0">
              <a:solidFill>
                <a:srgbClr val="FF0000"/>
              </a:solidFill>
              <a:latin typeface="黑体" panose="02010609060101010101" pitchFamily="49" charset="-122"/>
              <a:ea typeface="黑体" panose="02010609060101010101" pitchFamily="49" charset="-122"/>
            </a:endParaRPr>
          </a:p>
        </p:txBody>
      </p:sp>
      <p:sp>
        <p:nvSpPr>
          <p:cNvPr id="28" name="文本框 27"/>
          <p:cNvSpPr txBox="1"/>
          <p:nvPr/>
        </p:nvSpPr>
        <p:spPr>
          <a:xfrm flipH="1">
            <a:off x="1165022" y="1130167"/>
            <a:ext cx="2686049" cy="1014730"/>
          </a:xfrm>
          <a:prstGeom prst="rect">
            <a:avLst/>
          </a:prstGeom>
          <a:noFill/>
        </p:spPr>
        <p:txBody>
          <a:bodyPr wrap="square" rtlCol="0">
            <a:spAutoFit/>
          </a:bodyPr>
          <a:lstStyle/>
          <a:p>
            <a:r>
              <a:rPr lang="zh-CN" altLang="en-US" sz="1500" dirty="0">
                <a:latin typeface="黑体" panose="02010609060101010101" pitchFamily="49" charset="-122"/>
                <a:ea typeface="黑体" panose="02010609060101010101" pitchFamily="49" charset="-122"/>
              </a:rPr>
              <a:t>本人及配偶在主要工作的城市</a:t>
            </a:r>
            <a:r>
              <a:rPr lang="zh-CN" altLang="en-US" sz="1500" b="1" dirty="0">
                <a:solidFill>
                  <a:srgbClr val="FF0000"/>
                </a:solidFill>
                <a:latin typeface="黑体" panose="02010609060101010101" pitchFamily="49" charset="-122"/>
                <a:ea typeface="黑体" panose="02010609060101010101" pitchFamily="49" charset="-122"/>
              </a:rPr>
              <a:t>没有</a:t>
            </a:r>
            <a:r>
              <a:rPr lang="zh-CN" altLang="en-US" sz="1500" dirty="0">
                <a:latin typeface="黑体" panose="02010609060101010101" pitchFamily="49" charset="-122"/>
                <a:ea typeface="黑体" panose="02010609060101010101" pitchFamily="49" charset="-122"/>
              </a:rPr>
              <a:t>自有住房</a:t>
            </a:r>
            <a:endParaRPr lang="en-US" altLang="zh-CN" sz="1500" dirty="0">
              <a:latin typeface="黑体" panose="02010609060101010101" pitchFamily="49" charset="-122"/>
              <a:ea typeface="黑体" panose="02010609060101010101" pitchFamily="49" charset="-122"/>
            </a:endParaRPr>
          </a:p>
          <a:p>
            <a:endParaRPr lang="en-US" altLang="zh-CN" sz="1500" dirty="0">
              <a:latin typeface="黑体" panose="02010609060101010101" pitchFamily="49" charset="-122"/>
              <a:ea typeface="黑体" panose="02010609060101010101" pitchFamily="49" charset="-122"/>
            </a:endParaRPr>
          </a:p>
          <a:p>
            <a:r>
              <a:rPr lang="zh-CN" altLang="en-US" sz="1500" dirty="0">
                <a:latin typeface="黑体" panose="02010609060101010101" pitchFamily="49" charset="-122"/>
                <a:ea typeface="黑体" panose="02010609060101010101" pitchFamily="49" charset="-122"/>
              </a:rPr>
              <a:t>已经</a:t>
            </a:r>
            <a:r>
              <a:rPr lang="zh-CN" altLang="en-US" sz="1500" b="1" dirty="0">
                <a:solidFill>
                  <a:srgbClr val="FF0000"/>
                </a:solidFill>
                <a:latin typeface="黑体" panose="02010609060101010101" pitchFamily="49" charset="-122"/>
                <a:ea typeface="黑体" panose="02010609060101010101" pitchFamily="49" charset="-122"/>
              </a:rPr>
              <a:t>实际发生</a:t>
            </a:r>
            <a:r>
              <a:rPr lang="zh-CN" altLang="en-US" sz="1500" dirty="0">
                <a:latin typeface="黑体" panose="02010609060101010101" pitchFamily="49" charset="-122"/>
                <a:ea typeface="黑体" panose="02010609060101010101" pitchFamily="49" charset="-122"/>
              </a:rPr>
              <a:t>了住房租金支出</a:t>
            </a:r>
            <a:endParaRPr lang="zh-CN" altLang="en-US" sz="1500" dirty="0">
              <a:latin typeface="黑体" panose="02010609060101010101" pitchFamily="49" charset="-122"/>
              <a:ea typeface="黑体" panose="02010609060101010101" pitchFamily="49" charset="-122"/>
            </a:endParaRPr>
          </a:p>
        </p:txBody>
      </p:sp>
      <p:sp>
        <p:nvSpPr>
          <p:cNvPr id="29" name="文本框 28"/>
          <p:cNvSpPr txBox="1"/>
          <p:nvPr/>
        </p:nvSpPr>
        <p:spPr>
          <a:xfrm flipH="1">
            <a:off x="8257911" y="1014915"/>
            <a:ext cx="2686049" cy="1706880"/>
          </a:xfrm>
          <a:prstGeom prst="rect">
            <a:avLst/>
          </a:prstGeom>
          <a:noFill/>
        </p:spPr>
        <p:txBody>
          <a:bodyPr wrap="square" rtlCol="0">
            <a:spAutoFit/>
          </a:bodyPr>
          <a:lstStyle/>
          <a:p>
            <a:r>
              <a:rPr lang="zh-CN" altLang="en-US" sz="1500" dirty="0">
                <a:latin typeface="黑体" panose="02010609060101010101" pitchFamily="49" charset="-122"/>
                <a:ea typeface="黑体" panose="02010609060101010101" pitchFamily="49" charset="-122"/>
              </a:rPr>
              <a:t>纳税人未婚：</a:t>
            </a:r>
            <a:r>
              <a:rPr lang="zh-CN" altLang="en-US" sz="1500" b="1" dirty="0">
                <a:solidFill>
                  <a:srgbClr val="FF0000"/>
                </a:solidFill>
                <a:latin typeface="黑体" panose="02010609060101010101" pitchFamily="49" charset="-122"/>
                <a:ea typeface="黑体" panose="02010609060101010101" pitchFamily="49" charset="-122"/>
              </a:rPr>
              <a:t>本人</a:t>
            </a:r>
            <a:r>
              <a:rPr lang="zh-CN" altLang="en-US" sz="1500" dirty="0">
                <a:latin typeface="黑体" panose="02010609060101010101" pitchFamily="49" charset="-122"/>
                <a:ea typeface="黑体" panose="02010609060101010101" pitchFamily="49" charset="-122"/>
              </a:rPr>
              <a:t>扣除</a:t>
            </a:r>
            <a:endParaRPr lang="en-US" altLang="zh-CN" sz="1500" dirty="0">
              <a:latin typeface="黑体" panose="02010609060101010101" pitchFamily="49" charset="-122"/>
              <a:ea typeface="黑体" panose="02010609060101010101" pitchFamily="49" charset="-122"/>
            </a:endParaRPr>
          </a:p>
          <a:p>
            <a:endParaRPr lang="en-US" altLang="zh-CN" sz="1500" dirty="0">
              <a:latin typeface="黑体" panose="02010609060101010101" pitchFamily="49" charset="-122"/>
              <a:ea typeface="黑体" panose="02010609060101010101" pitchFamily="49" charset="-122"/>
            </a:endParaRPr>
          </a:p>
          <a:p>
            <a:r>
              <a:rPr lang="zh-CN" altLang="en-US" sz="1500" dirty="0">
                <a:latin typeface="黑体" panose="02010609060101010101" pitchFamily="49" charset="-122"/>
                <a:ea typeface="黑体" panose="02010609060101010101" pitchFamily="49" charset="-122"/>
              </a:rPr>
              <a:t>纳税人已婚，夫妻双方主要工作城市相同：由</a:t>
            </a:r>
            <a:r>
              <a:rPr lang="zh-CN" altLang="en-US" sz="1500" b="1" dirty="0">
                <a:solidFill>
                  <a:srgbClr val="FF0000"/>
                </a:solidFill>
                <a:latin typeface="黑体" panose="02010609060101010101" pitchFamily="49" charset="-122"/>
                <a:ea typeface="黑体" panose="02010609060101010101" pitchFamily="49" charset="-122"/>
              </a:rPr>
              <a:t>承租人</a:t>
            </a:r>
            <a:r>
              <a:rPr lang="zh-CN" altLang="en-US" sz="1500" dirty="0">
                <a:latin typeface="黑体" panose="02010609060101010101" pitchFamily="49" charset="-122"/>
                <a:ea typeface="黑体" panose="02010609060101010101" pitchFamily="49" charset="-122"/>
              </a:rPr>
              <a:t>扣除</a:t>
            </a:r>
            <a:endParaRPr lang="en-US" altLang="zh-CN" sz="1500" dirty="0">
              <a:latin typeface="黑体" panose="02010609060101010101" pitchFamily="49" charset="-122"/>
              <a:ea typeface="黑体" panose="02010609060101010101" pitchFamily="49" charset="-122"/>
            </a:endParaRPr>
          </a:p>
          <a:p>
            <a:endParaRPr lang="en-US" altLang="zh-CN" sz="1500" dirty="0">
              <a:latin typeface="黑体" panose="02010609060101010101" pitchFamily="49" charset="-122"/>
              <a:ea typeface="黑体" panose="02010609060101010101" pitchFamily="49" charset="-122"/>
            </a:endParaRPr>
          </a:p>
          <a:p>
            <a:r>
              <a:rPr lang="zh-CN" altLang="en-US" sz="1500" dirty="0">
                <a:latin typeface="黑体" panose="02010609060101010101" pitchFamily="49" charset="-122"/>
                <a:ea typeface="黑体" panose="02010609060101010101" pitchFamily="49" charset="-122"/>
              </a:rPr>
              <a:t>纳税人已婚，夫妻双方主要工作城市不同：</a:t>
            </a:r>
            <a:r>
              <a:rPr lang="zh-CN" altLang="en-US" sz="1500" b="1" dirty="0">
                <a:solidFill>
                  <a:srgbClr val="FF0000"/>
                </a:solidFill>
                <a:latin typeface="黑体" panose="02010609060101010101" pitchFamily="49" charset="-122"/>
                <a:ea typeface="黑体" panose="02010609060101010101" pitchFamily="49" charset="-122"/>
              </a:rPr>
              <a:t>分别</a:t>
            </a:r>
            <a:r>
              <a:rPr lang="zh-CN" altLang="en-US" sz="1500" dirty="0">
                <a:latin typeface="黑体" panose="02010609060101010101" pitchFamily="49" charset="-122"/>
                <a:ea typeface="黑体" panose="02010609060101010101" pitchFamily="49" charset="-122"/>
              </a:rPr>
              <a:t>扣除</a:t>
            </a:r>
            <a:endParaRPr lang="zh-CN" altLang="en-US" sz="1500" dirty="0">
              <a:latin typeface="黑体" panose="02010609060101010101" pitchFamily="49" charset="-122"/>
              <a:ea typeface="黑体" panose="02010609060101010101" pitchFamily="49" charset="-122"/>
            </a:endParaRPr>
          </a:p>
        </p:txBody>
      </p:sp>
      <p:sp>
        <p:nvSpPr>
          <p:cNvPr id="30" name="右大括号 29"/>
          <p:cNvSpPr/>
          <p:nvPr/>
        </p:nvSpPr>
        <p:spPr>
          <a:xfrm>
            <a:off x="4234491" y="1204023"/>
            <a:ext cx="254000" cy="13355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3" name="左大括号 32"/>
          <p:cNvSpPr/>
          <p:nvPr/>
        </p:nvSpPr>
        <p:spPr>
          <a:xfrm>
            <a:off x="7295888" y="1229101"/>
            <a:ext cx="272123" cy="13355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49992"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rot="16200000">
            <a:off x="2813287" y="1285610"/>
            <a:ext cx="2666314" cy="1933074"/>
          </a:xfrm>
          <a:prstGeom prst="blockArc">
            <a:avLst>
              <a:gd name="adj1" fmla="val 10800000"/>
              <a:gd name="adj2" fmla="val 0"/>
              <a:gd name="adj3" fmla="val 1006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5055615" y="1390073"/>
            <a:ext cx="5215007" cy="989263"/>
          </a:xfrm>
          <a:prstGeom prst="rect">
            <a:avLst/>
          </a:prstGeom>
          <a:noFill/>
          <a:ln cap="sq">
            <a:noFill/>
          </a:ln>
        </p:spPr>
        <p:txBody>
          <a:bodyPr vert="horz" wrap="square" lIns="0" tIns="0" rIns="0" bIns="0" rtlCol="0" anchor="t"/>
          <a:lstStyle/>
          <a:p>
            <a:pPr>
              <a:lnSpc>
                <a:spcPct val="150000"/>
              </a:lnSpc>
            </a:pP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统一按照标准定额扣除</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为独生子女：</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每月</a:t>
            </a:r>
            <a:r>
              <a:rPr kumimoji="1" lang="en-US" altLang="zh-CN"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3000</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纳税人为非独生子女，可以兄弟姐妹分摊</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每月</a:t>
            </a:r>
            <a:r>
              <a:rPr kumimoji="1" lang="en-US" altLang="zh-CN"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3000</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元的扣除额度，但每人分摊的额度不能超过每月</a:t>
            </a:r>
            <a:r>
              <a:rPr kumimoji="1" lang="en-US" altLang="zh-CN"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1500</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元。</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具体</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分摊的方式：均摊、约定、指定分摊（约定、指定分摊</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需要签订</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书面分摊协议）</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被</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赡养</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人需年</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满</a:t>
            </a:r>
            <a:r>
              <a:rPr kumimoji="1" lang="en-US" altLang="zh-CN"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60</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岁（含）</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被</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赡养人</a:t>
            </a:r>
            <a:r>
              <a:rPr kumimoji="1" lang="en-US" altLang="zh-CN"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父母，以及子女均已去世的祖父母、外祖父母</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6" name="标题 1"/>
          <p:cNvSpPr txBox="1"/>
          <p:nvPr/>
        </p:nvSpPr>
        <p:spPr>
          <a:xfrm rot="5400000" flipH="1">
            <a:off x="8514267" y="1279505"/>
            <a:ext cx="2678524" cy="1933074"/>
          </a:xfrm>
          <a:prstGeom prst="blockArc">
            <a:avLst>
              <a:gd name="adj1" fmla="val 10800000"/>
              <a:gd name="adj2" fmla="val 0"/>
              <a:gd name="adj3" fmla="val 10062"/>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5032769" y="906779"/>
            <a:ext cx="1246111" cy="362176"/>
          </a:xfrm>
          <a:prstGeom prst="rect">
            <a:avLst/>
          </a:prstGeom>
          <a:noFill/>
          <a:ln cap="sq">
            <a:noFill/>
          </a:ln>
        </p:spPr>
        <p:txBody>
          <a:bodyPr vert="horz" wrap="square" lIns="0" tIns="0" rIns="0" bIns="0" rtlCol="0" anchor="b"/>
          <a:lstStyle/>
          <a:p>
            <a:pPr algn="l">
              <a:lnSpc>
                <a:spcPct val="130000"/>
              </a:lnSpc>
            </a:pPr>
            <a:r>
              <a:rPr kumimoji="1" lang="en-US" altLang="zh-CN" sz="1600" dirty="0" err="1">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扣除标准</a:t>
            </a: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rot="16200000">
            <a:off x="3179907" y="4054063"/>
            <a:ext cx="1933074" cy="1933074"/>
          </a:xfrm>
          <a:prstGeom prst="blockArc">
            <a:avLst>
              <a:gd name="adj1" fmla="val 10800000"/>
              <a:gd name="adj2" fmla="val 0"/>
              <a:gd name="adj3" fmla="val 1006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3684302" y="4421221"/>
            <a:ext cx="1246705" cy="1154837"/>
          </a:xfrm>
          <a:prstGeom prst="rect">
            <a:avLst/>
          </a:prstGeom>
          <a:noFill/>
          <a:ln cap="sq">
            <a:noFill/>
          </a:ln>
        </p:spPr>
        <p:txBody>
          <a:bodyPr vert="horz" wrap="square" lIns="0" tIns="0" rIns="0" bIns="0" rtlCol="0" anchor="ctr"/>
          <a:lstStyle/>
          <a:p>
            <a:pPr algn="ctr">
              <a:lnSpc>
                <a:spcPct val="130000"/>
              </a:lnSpc>
            </a:pPr>
            <a:r>
              <a:rPr kumimoji="1" lang="en-US" altLang="zh-CN" sz="6600" dirty="0">
                <a:ln w="15875">
                  <a:solidFill>
                    <a:srgbClr val="0068BF">
                      <a:alpha val="100000"/>
                    </a:srgbClr>
                  </a:solidFill>
                </a:ln>
                <a:solidFill>
                  <a:srgbClr val="FFFFFF">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5055615" y="4624477"/>
            <a:ext cx="5215008" cy="990796"/>
          </a:xfrm>
          <a:prstGeom prst="rect">
            <a:avLst/>
          </a:prstGeom>
          <a:noFill/>
          <a:ln cap="sq">
            <a:noFill/>
          </a:ln>
        </p:spPr>
        <p:txBody>
          <a:bodyPr vert="horz" wrap="square" lIns="0" tIns="0" rIns="0" bIns="0" rtlCol="0" anchor="t"/>
          <a:lstStyle/>
          <a:p>
            <a:pPr>
              <a:lnSpc>
                <a:spcPct val="150000"/>
              </a:lnSpc>
            </a:pP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可享受填报时间：被</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赡养人年满</a:t>
            </a:r>
            <a:r>
              <a:rPr kumimoji="1" lang="en-US" altLang="zh-CN"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60</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周岁的当月至赡养义务终止的年末。</a:t>
            </a:r>
            <a:endPar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a:p>
            <a:pPr>
              <a:lnSpc>
                <a:spcPct val="150000"/>
              </a:lnSpc>
            </a:pPr>
            <a:r>
              <a:rPr kumimoji="1" lang="en-US" altLang="zh-CN" sz="109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填报配偶</a:t>
            </a:r>
            <a:r>
              <a:rPr kumimoji="1" lang="zh-CN" altLang="en-US" sz="109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的</a:t>
            </a:r>
            <a:r>
              <a:rPr kumimoji="1" lang="en-US" altLang="zh-CN" sz="109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父母信息不可扣除</a:t>
            </a:r>
            <a:r>
              <a:rPr kumimoji="1" lang="en-US" altLang="zh-CN" sz="109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en-US" altLang="zh-CN" sz="109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仅限</a:t>
            </a:r>
            <a:r>
              <a:rPr kumimoji="1" lang="zh-CN" altLang="en-US" sz="1085"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sym typeface="+mn-ea"/>
              </a:rPr>
              <a:t>父母</a:t>
            </a:r>
            <a:r>
              <a:rPr kumimoji="1" lang="en-US" altLang="zh-CN" sz="109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或</a:t>
            </a:r>
            <a:r>
              <a:rPr kumimoji="1" lang="zh-CN" altLang="en-US"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子女均已去世的祖父母、外祖父母。</a:t>
            </a:r>
            <a:endParaRPr kumimoji="1" lang="en-US" altLang="zh-CN" sz="109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11" name="标题 1"/>
          <p:cNvSpPr txBox="1"/>
          <p:nvPr/>
        </p:nvSpPr>
        <p:spPr>
          <a:xfrm rot="5400000" flipH="1">
            <a:off x="8886992" y="4054063"/>
            <a:ext cx="1933074" cy="1933074"/>
          </a:xfrm>
          <a:prstGeom prst="blockArc">
            <a:avLst>
              <a:gd name="adj1" fmla="val 10800000"/>
              <a:gd name="adj2" fmla="val 0"/>
              <a:gd name="adj3" fmla="val 10062"/>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5032769" y="4117251"/>
            <a:ext cx="7058526" cy="362176"/>
          </a:xfrm>
          <a:prstGeom prst="rect">
            <a:avLst/>
          </a:prstGeom>
          <a:noFill/>
          <a:ln cap="sq">
            <a:noFill/>
          </a:ln>
        </p:spPr>
        <p:txBody>
          <a:bodyPr vert="horz" wrap="square" lIns="0" tIns="0" rIns="0" bIns="0" rtlCol="0" anchor="b"/>
          <a:lstStyle/>
          <a:p>
            <a:pPr algn="l">
              <a:lnSpc>
                <a:spcPct val="130000"/>
              </a:lnSpc>
            </a:pPr>
            <a:r>
              <a:rPr kumimoji="1" lang="zh-CN" altLang="en-US" sz="1600" dirty="0" smtClean="0">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提醒</a:t>
            </a: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3684302" y="1585946"/>
            <a:ext cx="1246705" cy="1154837"/>
          </a:xfrm>
          <a:prstGeom prst="rect">
            <a:avLst/>
          </a:prstGeom>
          <a:noFill/>
          <a:ln cap="sq">
            <a:noFill/>
          </a:ln>
        </p:spPr>
        <p:txBody>
          <a:bodyPr vert="horz" wrap="square" lIns="0" tIns="0" rIns="0" bIns="0" rtlCol="0" anchor="ctr"/>
          <a:lstStyle/>
          <a:p>
            <a:pPr algn="ctr">
              <a:lnSpc>
                <a:spcPct val="130000"/>
              </a:lnSpc>
            </a:pPr>
            <a:r>
              <a:rPr kumimoji="1" lang="en-US" altLang="zh-CN" sz="6600" dirty="0">
                <a:ln w="15875">
                  <a:solidFill>
                    <a:srgbClr val="0068BF">
                      <a:alpha val="100000"/>
                    </a:srgbClr>
                  </a:solidFill>
                </a:ln>
                <a:solidFill>
                  <a:srgbClr val="FFFFFF">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赡养老人</a:t>
            </a:r>
            <a:endParaRPr kumimoji="1" lang="zh-CN" altLang="en-US" dirty="0">
              <a:latin typeface="黑体" panose="02010609060101010101" pitchFamily="49" charset="-122"/>
              <a:ea typeface="黑体" panose="02010609060101010101" pitchFamily="49" charset="-122"/>
            </a:endParaRPr>
          </a:p>
        </p:txBody>
      </p:sp>
      <p:grpSp>
        <p:nvGrpSpPr>
          <p:cNvPr id="15" name="组合 14"/>
          <p:cNvGrpSpPr/>
          <p:nvPr/>
        </p:nvGrpSpPr>
        <p:grpSpPr>
          <a:xfrm>
            <a:off x="149860" y="487680"/>
            <a:ext cx="510540" cy="419100"/>
            <a:chOff x="149860" y="487680"/>
            <a:chExt cx="510540" cy="419100"/>
          </a:xfrm>
        </p:grpSpPr>
        <p:sp>
          <p:nvSpPr>
            <p:cNvPr id="16"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19" name="图片 18"/>
          <p:cNvPicPr>
            <a:picLocks noChangeAspect="1"/>
          </p:cNvPicPr>
          <p:nvPr/>
        </p:nvPicPr>
        <p:blipFill>
          <a:blip r:embed="rId2"/>
          <a:stretch>
            <a:fillRect/>
          </a:stretch>
        </p:blipFill>
        <p:spPr>
          <a:xfrm>
            <a:off x="585892" y="1979670"/>
            <a:ext cx="2299327" cy="2898659"/>
          </a:xfrm>
          <a:prstGeom prst="rect">
            <a:avLst/>
          </a:prstGeom>
        </p:spPr>
      </p:pic>
      <p:sp>
        <p:nvSpPr>
          <p:cNvPr id="20" name="流程图: 联系 19"/>
          <p:cNvSpPr/>
          <p:nvPr/>
        </p:nvSpPr>
        <p:spPr>
          <a:xfrm>
            <a:off x="4914913" y="1459991"/>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流程图: 联系 20"/>
          <p:cNvSpPr/>
          <p:nvPr/>
        </p:nvSpPr>
        <p:spPr>
          <a:xfrm>
            <a:off x="4914913" y="2710942"/>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2" name="流程图: 联系 21"/>
          <p:cNvSpPr/>
          <p:nvPr/>
        </p:nvSpPr>
        <p:spPr>
          <a:xfrm>
            <a:off x="4913079" y="4681991"/>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3" name="流程图: 联系 22"/>
          <p:cNvSpPr/>
          <p:nvPr/>
        </p:nvSpPr>
        <p:spPr>
          <a:xfrm>
            <a:off x="4909837" y="4957607"/>
            <a:ext cx="117856" cy="12598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1197362" y="5216082"/>
            <a:ext cx="16488162" cy="3154710"/>
          </a:xfrm>
          <a:prstGeom prst="rect">
            <a:avLst/>
          </a:prstGeom>
          <a:noFill/>
          <a:ln>
            <a:noFill/>
          </a:ln>
          <a:effectLst/>
        </p:spPr>
        <p:txBody>
          <a:bodyPr vert="horz" wrap="square" lIns="91440" tIns="45720" rIns="91440" bIns="45720" rtlCol="0" anchor="t"/>
          <a:lstStyle/>
          <a:p>
            <a:pPr algn="ctr">
              <a:lnSpc>
                <a:spcPct val="110000"/>
              </a:lnSpc>
            </a:pPr>
            <a:r>
              <a:rPr kumimoji="1" lang="en-US" altLang="zh-CN" sz="19900" dirty="0">
                <a:ln w="12700">
                  <a:noFill/>
                </a:ln>
                <a:solidFill>
                  <a:srgbClr val="000000">
                    <a:alpha val="5000"/>
                  </a:srgbClr>
                </a:solidFill>
                <a:latin typeface="OPPOSans H" panose="00020600040101010101" charset="-122"/>
                <a:ea typeface="OPPOSans H" panose="00020600040101010101" charset="-122"/>
                <a:cs typeface="OPPOSans H" panose="00020600040101010101" charset="-122"/>
              </a:rPr>
              <a:t>CONTNETS</a:t>
            </a: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0" y="0"/>
            <a:ext cx="12192000" cy="6858000"/>
          </a:xfrm>
          <a:prstGeom prst="rect">
            <a:avLst/>
          </a:prstGeom>
          <a:solidFill>
            <a:schemeClr val="accent1">
              <a:lumMod val="20000"/>
              <a:lumOff val="80000"/>
              <a:alpha val="25000"/>
            </a:schemeClr>
          </a:solidFill>
          <a:ln w="12700" cap="flat">
            <a:noFill/>
            <a:miter/>
          </a:ln>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527957" y="429986"/>
            <a:ext cx="11136086" cy="5998028"/>
          </a:xfrm>
          <a:prstGeom prst="roundRect">
            <a:avLst>
              <a:gd name="adj" fmla="val 5025"/>
            </a:avLst>
          </a:prstGeom>
          <a:solidFill>
            <a:schemeClr val="bg1"/>
          </a:solidFill>
          <a:ln w="12700" cap="flat">
            <a:noFill/>
            <a:miter/>
          </a:ln>
          <a:effectLst>
            <a:outerShdw blurRad="317500" sx="102000" sy="102000" algn="ctr" rotWithShape="0">
              <a:srgbClr val="000000">
                <a:alpha val="5000"/>
              </a:srgbClr>
            </a:outerShdw>
          </a:effectLst>
        </p:spPr>
        <p:txBody>
          <a:bodyPr vert="horz" wrap="square" lIns="91440" tIns="45720" rIns="91440" bIns="45720" rtlCol="0" anchor="ctr"/>
          <a:lstStyle/>
          <a:p>
            <a:pPr algn="ctr">
              <a:lnSpc>
                <a:spcPct val="110000"/>
              </a:lnSpc>
            </a:pPr>
            <a:endParaRPr kumimoji="1" lang="zh-CN" altLang="en-US" sz="1200" dirty="0">
              <a:latin typeface="黑体" panose="02010609060101010101" pitchFamily="49" charset="-122"/>
              <a:ea typeface="黑体" panose="02010609060101010101" pitchFamily="49" charset="-122"/>
            </a:endParaRPr>
          </a:p>
        </p:txBody>
      </p:sp>
      <p:sp>
        <p:nvSpPr>
          <p:cNvPr id="7" name="标题 1"/>
          <p:cNvSpPr txBox="1"/>
          <p:nvPr/>
        </p:nvSpPr>
        <p:spPr>
          <a:xfrm rot="10800000">
            <a:off x="7554779" y="0"/>
            <a:ext cx="3156748" cy="6858000"/>
          </a:xfrm>
          <a:custGeom>
            <a:avLst/>
            <a:gdLst>
              <a:gd name="connsiteX0" fmla="*/ 0 w 3156748"/>
              <a:gd name="connsiteY0" fmla="*/ 0 h 6858000"/>
              <a:gd name="connsiteX1" fmla="*/ 1430767 w 3156748"/>
              <a:gd name="connsiteY1" fmla="*/ 0 h 6858000"/>
              <a:gd name="connsiteX2" fmla="*/ 1454338 w 3156748"/>
              <a:gd name="connsiteY2" fmla="*/ 45013 h 6858000"/>
              <a:gd name="connsiteX3" fmla="*/ 1578374 w 3156748"/>
              <a:gd name="connsiteY3" fmla="*/ 610213 h 6858000"/>
              <a:gd name="connsiteX4" fmla="*/ 1578374 w 3156748"/>
              <a:gd name="connsiteY4" fmla="*/ 711807 h 6858000"/>
              <a:gd name="connsiteX5" fmla="*/ 3156748 w 3156748"/>
              <a:gd name="connsiteY5" fmla="*/ 2163848 h 6858000"/>
              <a:gd name="connsiteX6" fmla="*/ 1578374 w 3156748"/>
              <a:gd name="connsiteY6" fmla="*/ 3615889 h 6858000"/>
              <a:gd name="connsiteX7" fmla="*/ 1578374 w 3156748"/>
              <a:gd name="connsiteY7" fmla="*/ 5558359 h 6858000"/>
              <a:gd name="connsiteX8" fmla="*/ 752347 w 3156748"/>
              <a:gd name="connsiteY8" fmla="*/ 6835147 h 6858000"/>
              <a:gd name="connsiteX9" fmla="*/ 700779 w 3156748"/>
              <a:gd name="connsiteY9" fmla="*/ 6858000 h 6858000"/>
              <a:gd name="connsiteX10" fmla="*/ 0 w 3156748"/>
              <a:gd name="connsiteY10" fmla="*/ 6858000 h 6858000"/>
            </a:gdLst>
            <a:ahLst/>
            <a:cxnLst/>
            <a:rect l="l" t="t" r="r" b="b"/>
            <a:pathLst>
              <a:path w="3156748" h="6858000">
                <a:moveTo>
                  <a:pt x="0" y="0"/>
                </a:moveTo>
                <a:lnTo>
                  <a:pt x="1430767" y="0"/>
                </a:lnTo>
                <a:lnTo>
                  <a:pt x="1454338" y="45013"/>
                </a:lnTo>
                <a:cubicBezTo>
                  <a:pt x="1534208" y="218733"/>
                  <a:pt x="1578374" y="409728"/>
                  <a:pt x="1578374" y="610213"/>
                </a:cubicBezTo>
                <a:lnTo>
                  <a:pt x="1578374" y="711807"/>
                </a:lnTo>
                <a:cubicBezTo>
                  <a:pt x="1578374" y="1513747"/>
                  <a:pt x="2285036" y="2163848"/>
                  <a:pt x="3156748" y="2163848"/>
                </a:cubicBezTo>
                <a:cubicBezTo>
                  <a:pt x="2285036" y="2163848"/>
                  <a:pt x="1578374" y="2813949"/>
                  <a:pt x="1578374" y="3615889"/>
                </a:cubicBezTo>
                <a:lnTo>
                  <a:pt x="1578374" y="5558359"/>
                </a:lnTo>
                <a:cubicBezTo>
                  <a:pt x="1578374" y="6109693"/>
                  <a:pt x="1244366" y="6589259"/>
                  <a:pt x="752347" y="6835147"/>
                </a:cubicBezTo>
                <a:lnTo>
                  <a:pt x="700779" y="6858000"/>
                </a:lnTo>
                <a:lnTo>
                  <a:pt x="0" y="6858000"/>
                </a:lnTo>
                <a:close/>
              </a:path>
            </a:pathLst>
          </a:custGeom>
          <a:solidFill>
            <a:schemeClr val="bg1"/>
          </a:solidFill>
          <a:ln w="12700" cap="sq">
            <a:noFill/>
            <a:miter/>
          </a:ln>
          <a:effectLst>
            <a:outerShdw blurRad="152400" dist="139700" dir="5400000" sx="97000" sy="97000" algn="t" rotWithShape="0">
              <a:srgbClr val="000000">
                <a:alpha val="24000"/>
              </a:srgb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rot="10800000">
            <a:off x="8605527" y="-25400"/>
            <a:ext cx="4201777" cy="6883400"/>
          </a:xfrm>
          <a:custGeom>
            <a:avLst/>
            <a:gdLst>
              <a:gd name="connsiteX0" fmla="*/ 0 w 4100177"/>
              <a:gd name="connsiteY0" fmla="*/ 0 h 6858000"/>
              <a:gd name="connsiteX1" fmla="*/ 1886857 w 4100177"/>
              <a:gd name="connsiteY1" fmla="*/ 0 h 6858000"/>
              <a:gd name="connsiteX2" fmla="*/ 2789700 w 4100177"/>
              <a:gd name="connsiteY2" fmla="*/ 0 h 6858000"/>
              <a:gd name="connsiteX3" fmla="*/ 2804517 w 4100177"/>
              <a:gd name="connsiteY3" fmla="*/ 18025 h 6858000"/>
              <a:gd name="connsiteX4" fmla="*/ 2993517 w 4100177"/>
              <a:gd name="connsiteY4" fmla="*/ 639083 h 6858000"/>
              <a:gd name="connsiteX5" fmla="*/ 2993517 w 4100177"/>
              <a:gd name="connsiteY5" fmla="*/ 1066813 h 6858000"/>
              <a:gd name="connsiteX6" fmla="*/ 4100177 w 4100177"/>
              <a:gd name="connsiteY6" fmla="*/ 2177611 h 6858000"/>
              <a:gd name="connsiteX7" fmla="*/ 2993517 w 4100177"/>
              <a:gd name="connsiteY7" fmla="*/ 3288410 h 6858000"/>
              <a:gd name="connsiteX8" fmla="*/ 2993517 w 4100177"/>
              <a:gd name="connsiteY8" fmla="*/ 5979430 h 6858000"/>
              <a:gd name="connsiteX9" fmla="*/ 2590796 w 4100177"/>
              <a:gd name="connsiteY9" fmla="*/ 6836576 h 6858000"/>
              <a:gd name="connsiteX10" fmla="*/ 2562252 w 4100177"/>
              <a:gd name="connsiteY10" fmla="*/ 6858000 h 6858000"/>
              <a:gd name="connsiteX11" fmla="*/ 1886857 w 4100177"/>
              <a:gd name="connsiteY11" fmla="*/ 6858000 h 6858000"/>
              <a:gd name="connsiteX12" fmla="*/ 0 w 4100177"/>
              <a:gd name="connsiteY12" fmla="*/ 6858000 h 6858000"/>
            </a:gdLst>
            <a:ahLst/>
            <a:cxnLst/>
            <a:rect l="l" t="t" r="r" b="b"/>
            <a:pathLst>
              <a:path w="4100177" h="6858000">
                <a:moveTo>
                  <a:pt x="0" y="0"/>
                </a:moveTo>
                <a:lnTo>
                  <a:pt x="1886857" y="0"/>
                </a:lnTo>
                <a:lnTo>
                  <a:pt x="2789700" y="0"/>
                </a:lnTo>
                <a:lnTo>
                  <a:pt x="2804517" y="18025"/>
                </a:lnTo>
                <a:cubicBezTo>
                  <a:pt x="2923842" y="195310"/>
                  <a:pt x="2993517" y="409029"/>
                  <a:pt x="2993517" y="639083"/>
                </a:cubicBezTo>
                <a:lnTo>
                  <a:pt x="2993517" y="1066813"/>
                </a:lnTo>
                <a:cubicBezTo>
                  <a:pt x="2993517" y="1680290"/>
                  <a:pt x="3488986" y="2177611"/>
                  <a:pt x="4100177" y="2177611"/>
                </a:cubicBezTo>
                <a:cubicBezTo>
                  <a:pt x="3488986" y="2177611"/>
                  <a:pt x="2993517" y="2674932"/>
                  <a:pt x="2993517" y="3288410"/>
                </a:cubicBezTo>
                <a:lnTo>
                  <a:pt x="2993517" y="5979430"/>
                </a:lnTo>
                <a:cubicBezTo>
                  <a:pt x="2993517" y="6324511"/>
                  <a:pt x="2836748" y="6632839"/>
                  <a:pt x="2590796" y="6836576"/>
                </a:cubicBezTo>
                <a:lnTo>
                  <a:pt x="2562252" y="6858000"/>
                </a:lnTo>
                <a:lnTo>
                  <a:pt x="1886857" y="6858000"/>
                </a:lnTo>
                <a:lnTo>
                  <a:pt x="0" y="6858000"/>
                </a:lnTo>
                <a:close/>
              </a:path>
            </a:pathLst>
          </a:custGeom>
          <a:solidFill>
            <a:schemeClr val="accent1">
              <a:alpha val="60000"/>
            </a:schemeClr>
          </a:solidFill>
          <a:ln w="635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2411846" y="4235977"/>
            <a:ext cx="5194202" cy="584775"/>
          </a:xfrm>
          <a:prstGeom prst="rect">
            <a:avLst/>
          </a:prstGeom>
          <a:noFill/>
          <a:ln>
            <a:noFill/>
          </a:ln>
        </p:spPr>
        <p:txBody>
          <a:bodyPr vert="horz" wrap="square" lIns="91440" tIns="45720" rIns="91440" bIns="45720" rtlCol="0" anchor="t"/>
          <a:lstStyle/>
          <a:p>
            <a:pPr algn="l">
              <a:lnSpc>
                <a:spcPct val="110000"/>
              </a:lnSpc>
            </a:pPr>
            <a:r>
              <a:rPr kumimoji="1" lang="en-US" altLang="zh-CN" sz="3200" dirty="0">
                <a:ln w="12700">
                  <a:noFill/>
                </a:ln>
                <a:solidFill>
                  <a:srgbClr val="595959">
                    <a:alpha val="50000"/>
                  </a:srgbClr>
                </a:solidFill>
                <a:latin typeface="OPPOSans R" panose="00020600040101010101" charset="-122"/>
                <a:ea typeface="OPPOSans R" panose="00020600040101010101" charset="-122"/>
                <a:cs typeface="OPPOSans R" panose="00020600040101010101" charset="-122"/>
              </a:rPr>
              <a:t>contents</a:t>
            </a: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830299" y="3974816"/>
            <a:ext cx="2572036" cy="923330"/>
          </a:xfrm>
          <a:prstGeom prst="rect">
            <a:avLst/>
          </a:prstGeom>
          <a:noFill/>
          <a:ln>
            <a:noFill/>
          </a:ln>
        </p:spPr>
        <p:txBody>
          <a:bodyPr vert="horz" wrap="square" lIns="91440" tIns="45720" rIns="91440" bIns="45720" rtlCol="0" anchor="t"/>
          <a:lstStyle/>
          <a:p>
            <a:pPr algn="l">
              <a:lnSpc>
                <a:spcPct val="110000"/>
              </a:lnSpc>
            </a:pPr>
            <a:r>
              <a:rPr kumimoji="1" lang="en-US" altLang="zh-CN" sz="5400" dirty="0" err="1">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目录</a:t>
            </a: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1428923" y="1408747"/>
            <a:ext cx="2048704" cy="400110"/>
          </a:xfrm>
          <a:prstGeom prst="rect">
            <a:avLst/>
          </a:prstGeom>
          <a:noFill/>
          <a:ln>
            <a:noFill/>
          </a:ln>
          <a:effectLst/>
        </p:spPr>
        <p:txBody>
          <a:bodyPr vert="horz" wrap="square" lIns="91440" tIns="45720" rIns="91440" bIns="45720" rtlCol="0" anchor="ctr"/>
          <a:lstStyle/>
          <a:p>
            <a:pPr algn="l">
              <a:lnSpc>
                <a:spcPct val="11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年度汇算新规</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简要</a:t>
            </a: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解读</a:t>
            </a:r>
            <a:endParaRPr kumimoji="1" lang="zh-CN" altLang="en-US" sz="1400" dirty="0">
              <a:latin typeface="黑体" panose="02010609060101010101" pitchFamily="49" charset="-122"/>
              <a:ea typeface="黑体" panose="02010609060101010101" pitchFamily="49" charset="-122"/>
            </a:endParaRPr>
          </a:p>
        </p:txBody>
      </p:sp>
      <p:sp>
        <p:nvSpPr>
          <p:cNvPr id="12" name="标题 1"/>
          <p:cNvSpPr txBox="1"/>
          <p:nvPr/>
        </p:nvSpPr>
        <p:spPr>
          <a:xfrm>
            <a:off x="935288" y="1363986"/>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907667" y="1377004"/>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01</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4178568" y="1408747"/>
            <a:ext cx="2048704" cy="400110"/>
          </a:xfrm>
          <a:prstGeom prst="rect">
            <a:avLst/>
          </a:prstGeom>
          <a:noFill/>
          <a:ln>
            <a:noFill/>
          </a:ln>
          <a:effectLst/>
        </p:spPr>
        <p:txBody>
          <a:bodyPr vert="horz" wrap="square" lIns="91440" tIns="45720" rIns="91440" bIns="45720" rtlCol="0" anchor="ctr"/>
          <a:lstStyle/>
          <a:p>
            <a:pPr algn="l">
              <a:lnSpc>
                <a:spcPct val="11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为什么要办理年度汇算</a:t>
            </a:r>
            <a:endPar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endParaRPr>
          </a:p>
        </p:txBody>
      </p:sp>
      <p:sp>
        <p:nvSpPr>
          <p:cNvPr id="15" name="标题 1"/>
          <p:cNvSpPr txBox="1"/>
          <p:nvPr/>
        </p:nvSpPr>
        <p:spPr>
          <a:xfrm>
            <a:off x="3684933" y="1363986"/>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3657312" y="1377004"/>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02</a:t>
            </a: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a:off x="6928485" y="1408430"/>
            <a:ext cx="2207260" cy="400050"/>
          </a:xfrm>
          <a:prstGeom prst="rect">
            <a:avLst/>
          </a:prstGeom>
          <a:noFill/>
          <a:ln>
            <a:noFill/>
          </a:ln>
          <a:effectLst/>
        </p:spPr>
        <p:txBody>
          <a:bodyPr vert="horz" wrap="square" lIns="91440" tIns="45720" rIns="91440" bIns="45720" rtlCol="0" anchor="ctr"/>
          <a:lstStyle/>
          <a:p>
            <a:pPr algn="l">
              <a:lnSpc>
                <a:spcPct val="11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哪些人需要</a:t>
            </a: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a:t>
            </a:r>
            <a:r>
              <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不需要办理</a:t>
            </a:r>
            <a:endParaRPr kumimoji="1" lang="zh-CN" altLang="en-US" sz="1400" dirty="0">
              <a:latin typeface="黑体" panose="02010609060101010101" pitchFamily="49" charset="-122"/>
              <a:ea typeface="黑体" panose="02010609060101010101" pitchFamily="49" charset="-122"/>
            </a:endParaRPr>
          </a:p>
        </p:txBody>
      </p:sp>
      <p:sp>
        <p:nvSpPr>
          <p:cNvPr id="18" name="标题 1"/>
          <p:cNvSpPr txBox="1"/>
          <p:nvPr/>
        </p:nvSpPr>
        <p:spPr>
          <a:xfrm>
            <a:off x="6434578" y="1363986"/>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6406957" y="1377004"/>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03</a:t>
            </a: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28923" y="2549418"/>
            <a:ext cx="2048704" cy="400110"/>
          </a:xfrm>
          <a:prstGeom prst="rect">
            <a:avLst/>
          </a:prstGeom>
          <a:noFill/>
          <a:ln>
            <a:noFill/>
          </a:ln>
          <a:effectLst/>
        </p:spPr>
        <p:txBody>
          <a:bodyPr vert="horz" wrap="square" lIns="91440" tIns="45720" rIns="91440" bIns="45720" rtlCol="0" anchor="ctr"/>
          <a:lstStyle/>
          <a:p>
            <a:pPr lvl="0">
              <a:lnSpc>
                <a:spcPct val="11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专项附加扣除</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项目</a:t>
            </a: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解析</a:t>
            </a:r>
            <a:endParaRPr kumimoji="1" lang="zh-CN" altLang="en-US" sz="1400" dirty="0">
              <a:solidFill>
                <a:srgbClr val="000000"/>
              </a:solidFill>
              <a:latin typeface="黑体" panose="02010609060101010101" pitchFamily="49" charset="-122"/>
              <a:ea typeface="黑体" panose="02010609060101010101" pitchFamily="49" charset="-122"/>
            </a:endParaRPr>
          </a:p>
        </p:txBody>
      </p:sp>
      <p:sp>
        <p:nvSpPr>
          <p:cNvPr id="21" name="标题 1"/>
          <p:cNvSpPr txBox="1"/>
          <p:nvPr/>
        </p:nvSpPr>
        <p:spPr>
          <a:xfrm>
            <a:off x="935288" y="2504657"/>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907667" y="2517675"/>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04</a:t>
            </a: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a:off x="4178568" y="2549418"/>
            <a:ext cx="2048704" cy="400110"/>
          </a:xfrm>
          <a:prstGeom prst="rect">
            <a:avLst/>
          </a:prstGeom>
          <a:noFill/>
          <a:ln>
            <a:noFill/>
          </a:ln>
          <a:effectLst/>
        </p:spPr>
        <p:txBody>
          <a:bodyPr vert="horz" wrap="square" lIns="91440" tIns="45720" rIns="91440" bIns="45720" rtlCol="0" anchor="ctr"/>
          <a:lstStyle/>
          <a:p>
            <a:pPr lvl="0">
              <a:lnSpc>
                <a:spcPct val="110000"/>
              </a:lnSpc>
            </a:pPr>
            <a:r>
              <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申报方式与操作流程</a:t>
            </a:r>
            <a:endPar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endParaRPr>
          </a:p>
        </p:txBody>
      </p:sp>
      <p:sp>
        <p:nvSpPr>
          <p:cNvPr id="24" name="标题 1"/>
          <p:cNvSpPr txBox="1"/>
          <p:nvPr/>
        </p:nvSpPr>
        <p:spPr>
          <a:xfrm>
            <a:off x="3684933" y="2504657"/>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a:off x="3657312" y="2517675"/>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05</a:t>
            </a: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6928213" y="2549418"/>
            <a:ext cx="2048704" cy="400110"/>
          </a:xfrm>
          <a:prstGeom prst="rect">
            <a:avLst/>
          </a:prstGeom>
          <a:noFill/>
          <a:ln>
            <a:noFill/>
          </a:ln>
          <a:effectLst/>
        </p:spPr>
        <p:txBody>
          <a:bodyPr vert="horz" wrap="square" lIns="91440" tIns="45720" rIns="91440" bIns="45720" rtlCol="0" anchor="ctr"/>
          <a:lstStyle/>
          <a:p>
            <a:pPr lvl="0">
              <a:lnSpc>
                <a:spcPct val="11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rPr>
              <a:t>异议申诉</a:t>
            </a:r>
            <a:endPar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OPPOSans R" panose="00020600040101010101" charset="-122"/>
            </a:endParaRPr>
          </a:p>
        </p:txBody>
      </p:sp>
      <p:sp>
        <p:nvSpPr>
          <p:cNvPr id="27" name="标题 1"/>
          <p:cNvSpPr txBox="1"/>
          <p:nvPr/>
        </p:nvSpPr>
        <p:spPr>
          <a:xfrm>
            <a:off x="6434578" y="2504657"/>
            <a:ext cx="489632" cy="489632"/>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a:off x="6406957" y="2517675"/>
            <a:ext cx="544874" cy="429413"/>
          </a:xfrm>
          <a:prstGeom prst="rect">
            <a:avLst/>
          </a:prstGeom>
          <a:noFill/>
          <a:ln>
            <a:noFill/>
          </a:ln>
        </p:spPr>
        <p:txBody>
          <a:bodyPr vert="horz" wrap="square" lIns="91440" tIns="45720" rIns="91440" bIns="45720" rtlCol="0" anchor="ctr"/>
          <a:lstStyle/>
          <a:p>
            <a:pPr algn="ctr">
              <a:lnSpc>
                <a:spcPct val="130000"/>
              </a:lnSpc>
            </a:pPr>
            <a:r>
              <a:rPr kumimoji="1" lang="en-US" altLang="zh-CN" sz="1600" dirty="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06</a:t>
            </a:r>
            <a:endParaRPr kumimoji="1" lang="zh-CN" altLang="en-US" dirty="0">
              <a:latin typeface="黑体" panose="02010609060101010101" pitchFamily="49" charset="-122"/>
              <a:ea typeface="黑体" panose="02010609060101010101" pitchFamily="49" charset="-122"/>
            </a:endParaRPr>
          </a:p>
        </p:txBody>
      </p:sp>
      <p:cxnSp>
        <p:nvCxnSpPr>
          <p:cNvPr id="35" name="标题 1"/>
          <p:cNvCxnSpPr/>
          <p:nvPr/>
        </p:nvCxnSpPr>
        <p:spPr>
          <a:xfrm>
            <a:off x="1038513" y="3665763"/>
            <a:ext cx="6074306" cy="0"/>
          </a:xfrm>
          <a:prstGeom prst="line">
            <a:avLst/>
          </a:prstGeom>
          <a:noFill/>
          <a:ln w="12700" cap="sq">
            <a:solidFill>
              <a:schemeClr val="bg1">
                <a:lumMod val="75000"/>
              </a:schemeClr>
            </a:solidFill>
            <a:miter/>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申报方式与操作流程</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smtClean="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05</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4"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5" name="文本框 34"/>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6452888" y="2326148"/>
            <a:ext cx="5040000" cy="540000"/>
          </a:xfrm>
          <a:prstGeom prst="roundRect">
            <a:avLst>
              <a:gd name="adj" fmla="val 50000"/>
            </a:avLst>
          </a:prstGeom>
          <a:gradFill>
            <a:gsLst>
              <a:gs pos="0">
                <a:schemeClr val="accent2">
                  <a:alpha val="100000"/>
                </a:schemeClr>
              </a:gs>
              <a:gs pos="100000">
                <a:schemeClr val="accent2">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2">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686412" y="232614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956412" y="3081104"/>
            <a:ext cx="4500000" cy="1896903"/>
          </a:xfrm>
          <a:prstGeom prst="rect">
            <a:avLst/>
          </a:prstGeom>
          <a:noFill/>
          <a:ln>
            <a:noFill/>
          </a:ln>
        </p:spPr>
        <p:txBody>
          <a:bodyPr vert="horz" wrap="square" lIns="0" tIns="0" rIns="0" bIns="0" rtlCol="0" anchor="t"/>
          <a:lstStyle/>
          <a:p>
            <a:pPr algn="l">
              <a:lnSpc>
                <a:spcPct val="150000"/>
              </a:lnSpc>
            </a:pPr>
            <a:r>
              <a:rPr kumimoji="1" lang="en-US" altLang="zh-CN" sz="14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个</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人所得</a:t>
            </a: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税</a:t>
            </a:r>
            <a:r>
              <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APP提供预填服务，自动填充大部分申报信息，纳税人只需核对并补充完善即可</a:t>
            </a:r>
            <a:r>
              <a:rPr kumimoji="1" lang="en-US" altLang="zh-CN" sz="14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APP线上申报渠道操作便捷</a:t>
            </a:r>
            <a:r>
              <a:rPr kumimoji="1" lang="en-US" altLang="zh-CN" sz="1400" dirty="0" err="1">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，适合大多数纳税人使用</a:t>
            </a: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t>
            </a: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956412" y="2416148"/>
            <a:ext cx="4500000" cy="360000"/>
          </a:xfrm>
          <a:prstGeom prst="rect">
            <a:avLst/>
          </a:prstGeom>
          <a:noFill/>
          <a:ln>
            <a:noFill/>
          </a:ln>
        </p:spPr>
        <p:txBody>
          <a:bodyPr vert="horz" wrap="square" lIns="0" tIns="0" rIns="0" bIns="0" rtlCol="0" anchor="ctr"/>
          <a:lstStyle/>
          <a:p>
            <a:pPr algn="l">
              <a:lnSpc>
                <a:spcPct val="130000"/>
              </a:lnSpc>
            </a:pPr>
            <a:r>
              <a:rPr kumimoji="1" lang="en-US" altLang="zh-CN" sz="1600" dirty="0" smtClean="0">
                <a:ln w="12700">
                  <a:noFill/>
                </a:ln>
                <a:solidFill>
                  <a:srgbClr val="FFFFFF">
                    <a:alpha val="100000"/>
                  </a:srgbClr>
                </a:solidFill>
                <a:latin typeface="+mn-ea"/>
              </a:rPr>
              <a:t>1.</a:t>
            </a:r>
            <a:r>
              <a:rPr kumimoji="1" lang="zh-CN" altLang="en-US" sz="1600" dirty="0" smtClean="0">
                <a:ln w="12700">
                  <a:noFill/>
                </a:ln>
                <a:solidFill>
                  <a:srgbClr val="FFFFFF">
                    <a:alpha val="100000"/>
                  </a:srgbClr>
                </a:solidFill>
                <a:latin typeface="+mn-ea"/>
              </a:rPr>
              <a:t>个人所得税</a:t>
            </a:r>
            <a:r>
              <a:rPr kumimoji="1" lang="en-US" altLang="zh-CN" sz="1600" dirty="0" smtClean="0">
                <a:ln w="12700">
                  <a:noFill/>
                </a:ln>
                <a:solidFill>
                  <a:srgbClr val="FFFFFF">
                    <a:alpha val="100000"/>
                  </a:srgbClr>
                </a:solidFill>
                <a:latin typeface="+mn-ea"/>
              </a:rPr>
              <a:t>APP</a:t>
            </a:r>
            <a:endParaRPr kumimoji="1" lang="zh-CN" altLang="en-US" dirty="0">
              <a:latin typeface="+mn-ea"/>
            </a:endParaRPr>
          </a:p>
        </p:txBody>
      </p:sp>
      <p:sp>
        <p:nvSpPr>
          <p:cNvPr id="8" name="标题 1"/>
          <p:cNvSpPr txBox="1"/>
          <p:nvPr/>
        </p:nvSpPr>
        <p:spPr>
          <a:xfrm>
            <a:off x="6722889" y="3081104"/>
            <a:ext cx="4500000" cy="1896903"/>
          </a:xfrm>
          <a:prstGeom prst="rect">
            <a:avLst/>
          </a:prstGeom>
          <a:noFill/>
          <a:ln>
            <a:noFill/>
          </a:ln>
        </p:spPr>
        <p:txBody>
          <a:bodyPr vert="horz" wrap="square" lIns="0" tIns="0" rIns="0" bIns="0" rtlCol="0" anchor="t"/>
          <a:lstStyle/>
          <a:p>
            <a:pPr>
              <a:lnSpc>
                <a:spcPct val="150000"/>
              </a:lnSpc>
            </a:pPr>
            <a:r>
              <a:rPr kumimoji="1" lang="en-US" altLang="zh-CN" sz="14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自然人电子税务局网页端适用于</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有取得</a:t>
            </a:r>
            <a:r>
              <a:rPr kumimoji="1" lang="zh-CN" altLang="en-US"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境外所得的居民</a:t>
            </a:r>
            <a:r>
              <a:rPr kumimoji="1" lang="zh-CN" altLang="en-US" sz="14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个人来进行年度汇算申报。</a:t>
            </a: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6722889" y="2416148"/>
            <a:ext cx="4500000" cy="360000"/>
          </a:xfrm>
          <a:prstGeom prst="rect">
            <a:avLst/>
          </a:prstGeom>
          <a:noFill/>
          <a:ln>
            <a:noFill/>
          </a:ln>
        </p:spPr>
        <p:txBody>
          <a:bodyPr vert="horz" wrap="square" lIns="0" tIns="0" rIns="0" bIns="0" rtlCol="0" anchor="ctr"/>
          <a:lstStyle/>
          <a:p>
            <a:pPr algn="l">
              <a:lnSpc>
                <a:spcPct val="130000"/>
              </a:lnSpc>
            </a:pPr>
            <a:r>
              <a:rPr kumimoji="1" lang="en-US" altLang="zh-CN" sz="1600" dirty="0" smtClean="0">
                <a:ln w="12700">
                  <a:noFill/>
                </a:ln>
                <a:solidFill>
                  <a:srgbClr val="FFFFFF">
                    <a:alpha val="100000"/>
                  </a:srgbClr>
                </a:solidFill>
                <a:latin typeface="+mn-ea"/>
                <a:cs typeface="Source Han Sans CN Bold" panose="020B0800000000000000" charset="-122"/>
              </a:rPr>
              <a:t>2.自然人电子税务局网页端</a:t>
            </a:r>
            <a:endParaRPr kumimoji="1" lang="zh-CN" altLang="en-US" dirty="0">
              <a:latin typeface="+mn-ea"/>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线上渠道</a:t>
            </a:r>
            <a:endParaRPr kumimoji="1" lang="zh-CN" altLang="en-US" dirty="0">
              <a:latin typeface="黑体" panose="02010609060101010101" pitchFamily="49" charset="-122"/>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10176982" y="2598518"/>
            <a:ext cx="2151400" cy="4259482"/>
          </a:xfrm>
          <a:custGeom>
            <a:avLst/>
            <a:gdLst>
              <a:gd name="connsiteX0" fmla="*/ 34724 w 3449256"/>
              <a:gd name="connsiteY0" fmla="*/ 0 h 6829064"/>
              <a:gd name="connsiteX1" fmla="*/ 3449256 w 3449256"/>
              <a:gd name="connsiteY1" fmla="*/ 3414532 h 6829064"/>
              <a:gd name="connsiteX2" fmla="*/ 34724 w 3449256"/>
              <a:gd name="connsiteY2" fmla="*/ 6829064 h 6829064"/>
              <a:gd name="connsiteX3" fmla="*/ 0 w 3449256"/>
              <a:gd name="connsiteY3" fmla="*/ 6828186 h 6829064"/>
              <a:gd name="connsiteX4" fmla="*/ 0 w 3449256"/>
              <a:gd name="connsiteY4" fmla="*/ 878 h 6829064"/>
              <a:gd name="connsiteX5" fmla="*/ 34724 w 3449256"/>
              <a:gd name="connsiteY5" fmla="*/ 0 h 6829064"/>
            </a:gdLst>
            <a:ahLst/>
            <a:cxnLst/>
            <a:rect l="l" t="t" r="r" b="b"/>
            <a:pathLst>
              <a:path w="3449256" h="6829064">
                <a:moveTo>
                  <a:pt x="34724" y="0"/>
                </a:moveTo>
                <a:cubicBezTo>
                  <a:pt x="1920518" y="0"/>
                  <a:pt x="3449256" y="1528738"/>
                  <a:pt x="3449256" y="3414532"/>
                </a:cubicBezTo>
                <a:cubicBezTo>
                  <a:pt x="3449256" y="5300326"/>
                  <a:pt x="1920518" y="6829064"/>
                  <a:pt x="34724" y="6829064"/>
                </a:cubicBezTo>
                <a:lnTo>
                  <a:pt x="0" y="6828186"/>
                </a:lnTo>
                <a:lnTo>
                  <a:pt x="0" y="878"/>
                </a:lnTo>
                <a:lnTo>
                  <a:pt x="34724" y="0"/>
                </a:lnTo>
                <a:close/>
              </a:path>
            </a:pathLst>
          </a:custGeom>
          <a:solidFill>
            <a:schemeClr val="accent1"/>
          </a:solidFill>
          <a:ln w="12700" cap="sq">
            <a:noFill/>
            <a:miter/>
          </a:ln>
          <a:effectLst>
            <a:outerShdw blurRad="50800" dist="38100" dir="2700000" algn="tl" rotWithShape="0">
              <a:schemeClr val="accent1">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7905507" y="1270322"/>
            <a:ext cx="879676" cy="879676"/>
          </a:xfrm>
          <a:prstGeom prst="ellipse">
            <a:avLst/>
          </a:prstGeom>
          <a:solidFill>
            <a:schemeClr val="accent1"/>
          </a:solidFill>
          <a:ln w="12700" cap="sq">
            <a:noFill/>
            <a:miter/>
          </a:ln>
          <a:effectLst>
            <a:outerShdw blurRad="50800" dist="38100" dir="2700000" algn="tl" rotWithShape="0">
              <a:schemeClr val="accent1">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8108064" y="1453130"/>
            <a:ext cx="474562" cy="51406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10176982" y="4070484"/>
            <a:ext cx="1407932" cy="2787516"/>
          </a:xfrm>
          <a:custGeom>
            <a:avLst/>
            <a:gdLst>
              <a:gd name="connsiteX0" fmla="*/ 34724 w 3449256"/>
              <a:gd name="connsiteY0" fmla="*/ 0 h 6829064"/>
              <a:gd name="connsiteX1" fmla="*/ 3449256 w 3449256"/>
              <a:gd name="connsiteY1" fmla="*/ 3414532 h 6829064"/>
              <a:gd name="connsiteX2" fmla="*/ 34724 w 3449256"/>
              <a:gd name="connsiteY2" fmla="*/ 6829064 h 6829064"/>
              <a:gd name="connsiteX3" fmla="*/ 0 w 3449256"/>
              <a:gd name="connsiteY3" fmla="*/ 6828186 h 6829064"/>
              <a:gd name="connsiteX4" fmla="*/ 0 w 3449256"/>
              <a:gd name="connsiteY4" fmla="*/ 878 h 6829064"/>
              <a:gd name="connsiteX5" fmla="*/ 34724 w 3449256"/>
              <a:gd name="connsiteY5" fmla="*/ 0 h 6829064"/>
            </a:gdLst>
            <a:ahLst/>
            <a:cxnLst/>
            <a:rect l="l" t="t" r="r" b="b"/>
            <a:pathLst>
              <a:path w="3449256" h="6829064">
                <a:moveTo>
                  <a:pt x="34724" y="0"/>
                </a:moveTo>
                <a:cubicBezTo>
                  <a:pt x="1920518" y="0"/>
                  <a:pt x="3449256" y="1528738"/>
                  <a:pt x="3449256" y="3414532"/>
                </a:cubicBezTo>
                <a:cubicBezTo>
                  <a:pt x="3449256" y="5300326"/>
                  <a:pt x="1920518" y="6829064"/>
                  <a:pt x="34724" y="6829064"/>
                </a:cubicBezTo>
                <a:lnTo>
                  <a:pt x="0" y="6828186"/>
                </a:lnTo>
                <a:lnTo>
                  <a:pt x="0" y="878"/>
                </a:lnTo>
                <a:lnTo>
                  <a:pt x="34724" y="0"/>
                </a:lnTo>
                <a:close/>
              </a:path>
            </a:pathLst>
          </a:custGeom>
          <a:solidFill>
            <a:schemeClr val="accent2"/>
          </a:solidFill>
          <a:ln w="12700" cap="sq">
            <a:noFill/>
            <a:miter/>
          </a:ln>
          <a:effectLst>
            <a:outerShdw blurRad="50800" dist="38100" dir="2700000" algn="tl" rotWithShape="0">
              <a:schemeClr val="accent1">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6857843" y="1944449"/>
            <a:ext cx="3594400" cy="7260790"/>
          </a:xfrm>
          <a:custGeom>
            <a:avLst/>
            <a:gdLst>
              <a:gd name="connsiteX0" fmla="*/ 3379808 w 3379808"/>
              <a:gd name="connsiteY0" fmla="*/ 0 h 6827308"/>
              <a:gd name="connsiteX1" fmla="*/ 3379808 w 3379808"/>
              <a:gd name="connsiteY1" fmla="*/ 6827308 h 6827308"/>
              <a:gd name="connsiteX2" fmla="*/ 3238821 w 3379808"/>
              <a:gd name="connsiteY2" fmla="*/ 6823743 h 6827308"/>
              <a:gd name="connsiteX3" fmla="*/ 0 w 3379808"/>
              <a:gd name="connsiteY3" fmla="*/ 3413654 h 6827308"/>
              <a:gd name="connsiteX4" fmla="*/ 3238821 w 3379808"/>
              <a:gd name="connsiteY4" fmla="*/ 3565 h 6827308"/>
              <a:gd name="connsiteX5" fmla="*/ 3379808 w 3379808"/>
              <a:gd name="connsiteY5" fmla="*/ 0 h 6827308"/>
            </a:gdLst>
            <a:ahLst/>
            <a:cxnLst/>
            <a:rect l="l" t="t" r="r" b="b"/>
            <a:pathLst>
              <a:path w="3379808" h="6827308">
                <a:moveTo>
                  <a:pt x="3379808" y="0"/>
                </a:moveTo>
                <a:lnTo>
                  <a:pt x="3379808" y="6827308"/>
                </a:lnTo>
                <a:lnTo>
                  <a:pt x="3238821" y="6823743"/>
                </a:lnTo>
                <a:cubicBezTo>
                  <a:pt x="1434685" y="6732291"/>
                  <a:pt x="0" y="5240517"/>
                  <a:pt x="0" y="3413654"/>
                </a:cubicBezTo>
                <a:cubicBezTo>
                  <a:pt x="0" y="1586791"/>
                  <a:pt x="1434685" y="95017"/>
                  <a:pt x="3238821" y="3565"/>
                </a:cubicBezTo>
                <a:lnTo>
                  <a:pt x="3379808"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w="12700" cap="sq">
            <a:noFill/>
            <a:miter/>
          </a:ln>
          <a:effectLst>
            <a:outerShdw blurRad="50800" dist="38100" dir="2700000" algn="tl" rotWithShape="0">
              <a:schemeClr val="accent1">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660400" y="1463040"/>
            <a:ext cx="288299" cy="304800"/>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660400" y="3911600"/>
            <a:ext cx="288299" cy="304800"/>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660399" y="1919921"/>
            <a:ext cx="5381585" cy="1390650"/>
          </a:xfrm>
          <a:prstGeom prst="rect">
            <a:avLst/>
          </a:prstGeom>
          <a:noFill/>
          <a:ln>
            <a:noFill/>
          </a:ln>
        </p:spPr>
        <p:txBody>
          <a:bodyPr vert="horz" wrap="square" lIns="0" tIns="0" rIns="0" bIns="0" rtlCol="0" anchor="t"/>
          <a:lstStyle/>
          <a:p>
            <a:pPr algn="l">
              <a:lnSpc>
                <a:spcPct val="150000"/>
              </a:lnSpc>
            </a:pPr>
            <a:r>
              <a:rPr kumimoji="1" lang="en-US" altLang="zh-CN" sz="1400" dirty="0" err="1">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rPr>
              <a:t>纳税人</a:t>
            </a:r>
            <a:r>
              <a:rPr kumimoji="1" lang="zh-CN" altLang="en-US" sz="1400" dirty="0" err="1">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rPr>
              <a:t>可以前往年度汇算地主管税务机关的办税服务厅办理，</a:t>
            </a:r>
            <a:r>
              <a:rPr kumimoji="1" lang="en-US" altLang="zh-CN" sz="1400" dirty="0" err="1">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rPr>
              <a:t>适合不熟悉线上操作的纳税人</a:t>
            </a:r>
            <a:r>
              <a:rPr kumimoji="1" lang="en-US" altLang="zh-CN" sz="1400" dirty="0">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rPr>
              <a:t>。
</a:t>
            </a: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1070864" y="1483440"/>
            <a:ext cx="5381585" cy="317500"/>
          </a:xfrm>
          <a:prstGeom prst="rect">
            <a:avLst/>
          </a:prstGeom>
          <a:noFill/>
          <a:ln>
            <a:noFill/>
          </a:ln>
        </p:spPr>
        <p:txBody>
          <a:bodyPr vert="horz" wrap="square" lIns="0" tIns="0" rIns="0" bIns="0" rtlCol="0" anchor="b"/>
          <a:lstStyle/>
          <a:p>
            <a:pPr algn="l">
              <a:lnSpc>
                <a:spcPct val="150000"/>
              </a:lnSpc>
            </a:pPr>
            <a:r>
              <a:rPr kumimoji="1" lang="en-US" altLang="zh-CN" sz="1600" dirty="0" err="1">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办税服务厅申报</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60398" y="4340386"/>
            <a:ext cx="5381585" cy="1390650"/>
          </a:xfrm>
          <a:prstGeom prst="rect">
            <a:avLst/>
          </a:prstGeom>
          <a:noFill/>
          <a:ln>
            <a:noFill/>
          </a:ln>
        </p:spPr>
        <p:txBody>
          <a:bodyPr vert="horz" wrap="square" lIns="0" tIns="0" rIns="0" bIns="0" rtlCol="0" anchor="t"/>
          <a:lstStyle/>
          <a:p>
            <a:pPr algn="l">
              <a:lnSpc>
                <a:spcPct val="150000"/>
              </a:lnSpc>
            </a:pPr>
            <a:r>
              <a:rPr kumimoji="1" lang="en-US" altLang="zh-CN" sz="1400" dirty="0">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rPr>
              <a:t>纳税人可将申报表寄送至主管税务机关所在省、自治区、直辖市和计划单列市税务局公告的地址。</a:t>
            </a:r>
            <a:endParaRPr kumimoji="1" lang="en-US" altLang="zh-CN" sz="1400" dirty="0">
              <a:ln w="12700">
                <a:noFill/>
              </a:ln>
              <a:solidFill>
                <a:srgbClr val="000000">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15" name="标题 1"/>
          <p:cNvSpPr txBox="1"/>
          <p:nvPr/>
        </p:nvSpPr>
        <p:spPr>
          <a:xfrm>
            <a:off x="1068329" y="3922631"/>
            <a:ext cx="5381585" cy="317500"/>
          </a:xfrm>
          <a:prstGeom prst="rect">
            <a:avLst/>
          </a:prstGeom>
          <a:noFill/>
          <a:ln>
            <a:noFill/>
          </a:ln>
        </p:spPr>
        <p:txBody>
          <a:bodyPr vert="horz" wrap="square" lIns="0" tIns="0" rIns="0" bIns="0" rtlCol="0" anchor="b"/>
          <a:lstStyle/>
          <a:p>
            <a:pPr algn="l">
              <a:lnSpc>
                <a:spcPct val="150000"/>
              </a:lnSpc>
            </a:pPr>
            <a:r>
              <a:rPr kumimoji="1" lang="en-US" altLang="zh-CN" sz="1600" dirty="0" err="1">
                <a:ln w="12700">
                  <a:noFill/>
                </a:ln>
                <a:solidFill>
                  <a:srgbClr val="3949EE">
                    <a:alpha val="100000"/>
                  </a:srgbClr>
                </a:solidFill>
                <a:latin typeface="黑体" panose="02010609060101010101" pitchFamily="49" charset="-122"/>
                <a:ea typeface="黑体" panose="02010609060101010101" pitchFamily="49" charset="-122"/>
                <a:cs typeface="Source Han Sans CN Bold" panose="020B0800000000000000" charset="-122"/>
              </a:rPr>
              <a:t>邮寄申报</a:t>
            </a: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线下渠道</a:t>
            </a:r>
            <a:endParaRPr kumimoji="1" lang="zh-CN" altLang="en-US" dirty="0">
              <a:latin typeface="黑体" panose="02010609060101010101" pitchFamily="49" charset="-122"/>
              <a:ea typeface="黑体" panose="02010609060101010101" pitchFamily="49" charset="-122"/>
            </a:endParaRPr>
          </a:p>
        </p:txBody>
      </p:sp>
      <p:grpSp>
        <p:nvGrpSpPr>
          <p:cNvPr id="17" name="组合 16"/>
          <p:cNvGrpSpPr/>
          <p:nvPr/>
        </p:nvGrpSpPr>
        <p:grpSpPr>
          <a:xfrm>
            <a:off x="149860" y="487680"/>
            <a:ext cx="510540" cy="419100"/>
            <a:chOff x="149860" y="487680"/>
            <a:chExt cx="510540" cy="419100"/>
          </a:xfrm>
        </p:grpSpPr>
        <p:sp>
          <p:nvSpPr>
            <p:cNvPr id="18"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56896" y="4064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48642" y="425276"/>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16" name="标题 1"/>
          <p:cNvSpPr txBox="1"/>
          <p:nvPr/>
        </p:nvSpPr>
        <p:spPr>
          <a:xfrm>
            <a:off x="6116982" y="389276"/>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a:off x="6345763" y="479276"/>
            <a:ext cx="4500000" cy="360000"/>
          </a:xfrm>
          <a:prstGeom prst="rect">
            <a:avLst/>
          </a:prstGeom>
          <a:noFill/>
          <a:ln>
            <a:noFill/>
          </a:ln>
        </p:spPr>
        <p:txBody>
          <a:bodyPr vert="horz" wrap="square" lIns="0" tIns="0" rIns="0" bIns="0" rtlCol="0" anchor="ctr"/>
          <a:lstStyle/>
          <a:p>
            <a:pPr algn="l">
              <a:lnSpc>
                <a:spcPct val="130000"/>
              </a:lnSpc>
            </a:pPr>
            <a:r>
              <a:rPr kumimoji="1" lang="en-US" altLang="zh-CN" dirty="0" smtClean="0">
                <a:latin typeface="+mn-ea"/>
              </a:rPr>
              <a:t>1.</a:t>
            </a:r>
            <a:r>
              <a:rPr kumimoji="1" lang="zh-CN" altLang="en-US" dirty="0" smtClean="0">
                <a:latin typeface="+mn-ea"/>
              </a:rPr>
              <a:t>登录个人所得税</a:t>
            </a:r>
            <a:r>
              <a:rPr kumimoji="1" lang="en-US" altLang="zh-CN" dirty="0" smtClean="0">
                <a:latin typeface="+mn-ea"/>
              </a:rPr>
              <a:t>APP</a:t>
            </a:r>
            <a:endParaRPr kumimoji="1" lang="zh-CN" altLang="en-US" dirty="0">
              <a:latin typeface="+mn-ea"/>
            </a:endParaRP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130" y="2178610"/>
            <a:ext cx="1783972" cy="3600000"/>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948" y="2178610"/>
            <a:ext cx="1783919" cy="3600000"/>
          </a:xfrm>
          <a:prstGeom prst="rect">
            <a:avLst/>
          </a:prstGeom>
        </p:spPr>
      </p:pic>
      <p:sp>
        <p:nvSpPr>
          <p:cNvPr id="25" name="文本框 24"/>
          <p:cNvSpPr txBox="1"/>
          <p:nvPr/>
        </p:nvSpPr>
        <p:spPr>
          <a:xfrm>
            <a:off x="13246101" y="1735665"/>
            <a:ext cx="5084233" cy="665692"/>
          </a:xfrm>
          <a:prstGeom prst="rect">
            <a:avLst/>
          </a:prstGeom>
          <a:noFill/>
        </p:spPr>
        <p:txBody>
          <a:bodyPr wrap="square" rtlCol="0">
            <a:spAutoFit/>
          </a:bodyPr>
          <a:lstStyle/>
          <a:p>
            <a:endParaRPr lang="zh-CN" altLang="en-US" dirty="0"/>
          </a:p>
        </p:txBody>
      </p:sp>
      <p:sp>
        <p:nvSpPr>
          <p:cNvPr id="27" name="Rectangle 8"/>
          <p:cNvSpPr>
            <a:spLocks noChangeArrowheads="1"/>
          </p:cNvSpPr>
          <p:nvPr/>
        </p:nvSpPr>
        <p:spPr bwMode="auto">
          <a:xfrm>
            <a:off x="5720348" y="1304778"/>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100" b="0" i="0" u="none" strike="noStrike" cap="none" normalizeH="0" baseline="0" dirty="0" smtClean="0">
                <a:ln>
                  <a:noFill/>
                </a:ln>
                <a:solidFill>
                  <a:schemeClr val="tx1"/>
                </a:solidFill>
                <a:effectLst/>
                <a:latin typeface="Arial" panose="020B0604020202020204" pitchFamily="34" charset="0"/>
              </a:rPr>
              <a:t>②</a:t>
            </a:r>
            <a:r>
              <a:rPr kumimoji="0" lang="zh-CN" sz="1100" b="0" i="0" u="none" strike="noStrike" cap="none" normalizeH="0" baseline="0" dirty="0" smtClean="0">
                <a:ln>
                  <a:noFill/>
                </a:ln>
                <a:solidFill>
                  <a:schemeClr val="tx1"/>
                </a:solidFill>
                <a:effectLst/>
                <a:latin typeface="Arial" panose="020B0604020202020204" pitchFamily="34" charset="0"/>
              </a:rPr>
              <a:t>如您忘记密码，可通过</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1" i="0" u="none" strike="noStrike" cap="none" normalizeH="0" baseline="0" dirty="0" smtClean="0">
                <a:ln>
                  <a:noFill/>
                </a:ln>
                <a:solidFill>
                  <a:srgbClr val="2D96F4"/>
                </a:solidFill>
                <a:effectLst/>
                <a:latin typeface="Arial" panose="020B0604020202020204" pitchFamily="34" charset="0"/>
              </a:rPr>
              <a:t>找回密码</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0" i="0" u="none" strike="noStrike" cap="none" normalizeH="0" baseline="0" dirty="0" smtClean="0">
                <a:ln>
                  <a:noFill/>
                </a:ln>
                <a:solidFill>
                  <a:schemeClr val="tx1"/>
                </a:solidFill>
                <a:effectLst/>
                <a:latin typeface="Arial" panose="020B0604020202020204" pitchFamily="34" charset="0"/>
              </a:rPr>
              <a:t>进行身份验证，点击</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1" i="0" u="none" strike="noStrike" cap="none" normalizeH="0" baseline="0" dirty="0" smtClean="0">
                <a:ln>
                  <a:noFill/>
                </a:ln>
                <a:solidFill>
                  <a:srgbClr val="2D96F4"/>
                </a:solidFill>
                <a:effectLst/>
                <a:latin typeface="Arial" panose="020B0604020202020204" pitchFamily="34" charset="0"/>
              </a:rPr>
              <a:t>下一步</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0" i="0" u="none" strike="noStrike" cap="none" normalizeH="0" baseline="0" dirty="0" smtClean="0">
                <a:ln>
                  <a:noFill/>
                </a:ln>
                <a:solidFill>
                  <a:schemeClr val="tx1"/>
                </a:solidFill>
                <a:effectLst/>
                <a:latin typeface="Arial" panose="020B0604020202020204" pitchFamily="34" charset="0"/>
              </a:rPr>
              <a:t>，</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1" i="0" u="none" strike="noStrike" cap="none" normalizeH="0" baseline="0" dirty="0" smtClean="0">
                <a:ln>
                  <a:noFill/>
                </a:ln>
                <a:solidFill>
                  <a:srgbClr val="2D96F4"/>
                </a:solidFill>
                <a:effectLst/>
                <a:latin typeface="Arial" panose="020B0604020202020204" pitchFamily="34" charset="0"/>
              </a:rPr>
              <a:t>通过已绑定的手机号码验证</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0" i="0" u="none" strike="noStrike" cap="none" normalizeH="0" baseline="0" dirty="0" smtClean="0">
                <a:ln>
                  <a:noFill/>
                </a:ln>
                <a:solidFill>
                  <a:schemeClr val="tx1"/>
                </a:solidFill>
                <a:effectLst/>
                <a:latin typeface="Arial" panose="020B0604020202020204" pitchFamily="34" charset="0"/>
              </a:rPr>
              <a:t>或</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1" i="0" u="none" strike="noStrike" cap="none" normalizeH="0" baseline="0" dirty="0" smtClean="0">
                <a:ln>
                  <a:noFill/>
                </a:ln>
                <a:solidFill>
                  <a:srgbClr val="2D96F4"/>
                </a:solidFill>
                <a:effectLst/>
                <a:latin typeface="Arial" panose="020B0604020202020204" pitchFamily="34" charset="0"/>
              </a:rPr>
              <a:t>通过本人银行卡进行验证</a:t>
            </a:r>
            <a:r>
              <a:rPr kumimoji="0" lang="zh-CN" altLang="zh-CN" sz="1100" b="1" i="0" u="none" strike="noStrike" cap="none" normalizeH="0" baseline="0" dirty="0" smtClean="0">
                <a:ln>
                  <a:noFill/>
                </a:ln>
                <a:solidFill>
                  <a:srgbClr val="2D96F4"/>
                </a:solidFill>
                <a:effectLst/>
                <a:latin typeface="Arial" panose="020B0604020202020204" pitchFamily="34" charset="0"/>
              </a:rPr>
              <a:t>】</a:t>
            </a:r>
            <a:r>
              <a:rPr kumimoji="0" lang="zh-CN" sz="1100" b="0" i="0" u="none" strike="noStrike" cap="none" normalizeH="0" baseline="0" dirty="0" smtClean="0">
                <a:ln>
                  <a:noFill/>
                </a:ln>
                <a:solidFill>
                  <a:schemeClr val="tx1"/>
                </a:solidFill>
                <a:effectLst/>
                <a:latin typeface="Arial" panose="020B0604020202020204" pitchFamily="34" charset="0"/>
              </a:rPr>
              <a:t>找回密码。</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804" y="2178610"/>
            <a:ext cx="1783918" cy="3600000"/>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0659" y="2178610"/>
            <a:ext cx="1783919" cy="3600000"/>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7515" y="2178610"/>
            <a:ext cx="1783919" cy="3600000"/>
          </a:xfrm>
          <a:prstGeom prst="rect">
            <a:avLst/>
          </a:prstGeom>
        </p:spPr>
      </p:pic>
      <p:sp>
        <p:nvSpPr>
          <p:cNvPr id="19" name="Rectangle 8"/>
          <p:cNvSpPr>
            <a:spLocks noChangeArrowheads="1"/>
          </p:cNvSpPr>
          <p:nvPr/>
        </p:nvSpPr>
        <p:spPr bwMode="auto">
          <a:xfrm>
            <a:off x="599708" y="1304778"/>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①进入</a:t>
            </a:r>
            <a:r>
              <a:rPr lang="zh-CN" altLang="en-US" sz="1100" dirty="0">
                <a:latin typeface="Arial" panose="020B0604020202020204" pitchFamily="34" charset="0"/>
              </a:rPr>
              <a:t>个税</a:t>
            </a:r>
            <a:r>
              <a:rPr lang="en-US" altLang="zh-CN" sz="1100" dirty="0">
                <a:latin typeface="Arial" panose="020B0604020202020204" pitchFamily="34" charset="0"/>
              </a:rPr>
              <a:t>APP</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我的</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注册</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登录</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，输入账号、密码，点击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登录</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 y="-68073"/>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smtClean="0">
                <a:latin typeface="+mn-ea"/>
              </a:rPr>
              <a:t>2.</a:t>
            </a:r>
            <a:r>
              <a:rPr kumimoji="1" lang="zh-CN" altLang="en-US" dirty="0" smtClean="0">
                <a:latin typeface="+mn-ea"/>
              </a:rPr>
              <a:t>进入综合所得年度汇算</a:t>
            </a:r>
            <a:r>
              <a:rPr kumimoji="1" lang="en-US" altLang="zh-CN" dirty="0" smtClean="0">
                <a:latin typeface="+mn-ea"/>
              </a:rPr>
              <a:t>&amp;</a:t>
            </a:r>
            <a:r>
              <a:rPr kumimoji="1" lang="zh-CN" altLang="en-US" dirty="0" smtClean="0">
                <a:latin typeface="+mn-ea"/>
              </a:rPr>
              <a:t>基本信息</a:t>
            </a:r>
            <a:r>
              <a:rPr kumimoji="1" lang="zh-CN" altLang="en-US" dirty="0">
                <a:latin typeface="+mn-ea"/>
              </a:rPr>
              <a:t>确认</a:t>
            </a:r>
            <a:endParaRPr kumimoji="1" lang="zh-CN" altLang="en-US" dirty="0">
              <a:latin typeface="+mn-ea"/>
            </a:endParaRPr>
          </a:p>
        </p:txBody>
      </p:sp>
      <p:sp>
        <p:nvSpPr>
          <p:cNvPr id="16" name="Rectangle 8"/>
          <p:cNvSpPr>
            <a:spLocks noChangeArrowheads="1"/>
          </p:cNvSpPr>
          <p:nvPr/>
        </p:nvSpPr>
        <p:spPr bwMode="auto">
          <a:xfrm>
            <a:off x="787215" y="1126273"/>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①点击</a:t>
            </a:r>
            <a:r>
              <a:rPr lang="zh-CN" altLang="en-US" sz="1100" dirty="0">
                <a:latin typeface="Arial" panose="020B0604020202020204" pitchFamily="34" charset="0"/>
              </a:rPr>
              <a:t>首页</a:t>
            </a:r>
            <a:r>
              <a:rPr lang="en-US" altLang="zh-CN" sz="1100" dirty="0">
                <a:solidFill>
                  <a:srgbClr val="2D96F4"/>
                </a:solidFill>
                <a:latin typeface="Arial" panose="020B0604020202020204" pitchFamily="34" charset="0"/>
              </a:rPr>
              <a:t>【2024</a:t>
            </a:r>
            <a:r>
              <a:rPr lang="zh-CN" altLang="en-US" sz="1100" dirty="0">
                <a:solidFill>
                  <a:srgbClr val="2D96F4"/>
                </a:solidFill>
                <a:latin typeface="Arial" panose="020B0604020202020204" pitchFamily="34" charset="0"/>
              </a:rPr>
              <a:t>综合所得年度汇算</a:t>
            </a:r>
            <a:r>
              <a:rPr lang="en-US" altLang="zh-CN" sz="1100" dirty="0">
                <a:solidFill>
                  <a:srgbClr val="2D96F4"/>
                </a:solidFill>
                <a:latin typeface="Arial" panose="020B0604020202020204" pitchFamily="34" charset="0"/>
              </a:rPr>
              <a:t>】</a:t>
            </a:r>
            <a:r>
              <a:rPr lang="en-US" altLang="zh-CN" sz="1100" dirty="0">
                <a:latin typeface="Arial" panose="020B0604020202020204" pitchFamily="34" charset="0"/>
              </a:rPr>
              <a:t>-</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开始申报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，选择申报年度</a:t>
            </a:r>
            <a:r>
              <a:rPr lang="en-US" altLang="zh-CN" sz="1100" dirty="0">
                <a:solidFill>
                  <a:srgbClr val="2D96F4"/>
                </a:solidFill>
                <a:latin typeface="Arial" panose="020B0604020202020204" pitchFamily="34" charset="0"/>
              </a:rPr>
              <a:t>【2024】</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开始申报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15" y="1905455"/>
            <a:ext cx="1783972" cy="36000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561" y="1905455"/>
            <a:ext cx="1783972" cy="3600000"/>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207" y="1852623"/>
            <a:ext cx="1783919" cy="3600000"/>
          </a:xfrm>
          <a:prstGeom prst="rect">
            <a:avLst/>
          </a:prstGeom>
        </p:spPr>
      </p:pic>
      <p:sp>
        <p:nvSpPr>
          <p:cNvPr id="19" name="Rectangle 8"/>
          <p:cNvSpPr>
            <a:spLocks noChangeArrowheads="1"/>
          </p:cNvSpPr>
          <p:nvPr/>
        </p:nvSpPr>
        <p:spPr bwMode="auto">
          <a:xfrm>
            <a:off x="5904702" y="1126274"/>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②核对</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个人基础信息</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，选择或确认</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任职受雇单位</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下一步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，没有任职受雇单位的，可选择主要收入来源地、户籍所在地或经常居住地。</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73151" y="-79926"/>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en-US" altLang="zh-CN" dirty="0" smtClean="0">
                <a:latin typeface="+mn-ea"/>
              </a:rPr>
              <a:t>.</a:t>
            </a:r>
            <a:r>
              <a:rPr kumimoji="1" lang="zh-CN" altLang="en-US" dirty="0" smtClean="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263001" y="1190942"/>
            <a:ext cx="4945299"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①确认收入和税前扣除，如存在</a:t>
            </a:r>
            <a:r>
              <a:rPr lang="zh-CN" altLang="en-US" sz="1100" dirty="0" smtClean="0">
                <a:solidFill>
                  <a:srgbClr val="2D96F4"/>
                </a:solidFill>
                <a:latin typeface="Arial" panose="020B0604020202020204" pitchFamily="34" charset="0"/>
              </a:rPr>
              <a:t>“全年一次性奖金”</a:t>
            </a:r>
            <a:r>
              <a:rPr lang="zh-CN" altLang="en-US" sz="1100" dirty="0" smtClean="0">
                <a:latin typeface="Arial" panose="020B0604020202020204" pitchFamily="34" charset="0"/>
              </a:rPr>
              <a:t>，点击</a:t>
            </a:r>
            <a:r>
              <a:rPr lang="en-US" altLang="zh-CN" sz="1100" dirty="0" smtClean="0">
                <a:solidFill>
                  <a:srgbClr val="2D96F4"/>
                </a:solidFill>
                <a:latin typeface="Arial" panose="020B0604020202020204" pitchFamily="34" charset="0"/>
              </a:rPr>
              <a:t>【</a:t>
            </a:r>
            <a:r>
              <a:rPr lang="zh-CN" altLang="en-US" sz="1100" dirty="0" smtClean="0">
                <a:solidFill>
                  <a:srgbClr val="2D96F4"/>
                </a:solidFill>
                <a:latin typeface="Arial" panose="020B0604020202020204" pitchFamily="34" charset="0"/>
              </a:rPr>
              <a:t>工资薪金</a:t>
            </a:r>
            <a:r>
              <a:rPr lang="en-US" altLang="zh-CN" sz="1100" dirty="0" smtClean="0">
                <a:solidFill>
                  <a:srgbClr val="2D96F4"/>
                </a:solidFill>
                <a:latin typeface="Arial" panose="020B0604020202020204" pitchFamily="34" charset="0"/>
              </a:rPr>
              <a:t>】</a:t>
            </a:r>
            <a:r>
              <a:rPr lang="zh-CN" altLang="en-US" sz="1100" dirty="0" smtClean="0">
                <a:latin typeface="Arial" panose="020B0604020202020204" pitchFamily="34" charset="0"/>
              </a:rPr>
              <a:t>进入详情页设置计税方式，建议根据自身情况进行选择。</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8"/>
          <p:cNvSpPr>
            <a:spLocks noChangeArrowheads="1"/>
          </p:cNvSpPr>
          <p:nvPr/>
        </p:nvSpPr>
        <p:spPr bwMode="auto">
          <a:xfrm>
            <a:off x="6217552" y="1152276"/>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②如</a:t>
            </a:r>
            <a:r>
              <a:rPr lang="zh-CN" altLang="en-US" sz="1100" dirty="0">
                <a:latin typeface="Arial" panose="020B0604020202020204" pitchFamily="34" charset="0"/>
              </a:rPr>
              <a:t>您后续想更换奖金计税方式，可点击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工资薪金</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进入工资薪金详情页，点击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奖金计税方式选择</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，可以重新选择计税方式。</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01" y="1905000"/>
            <a:ext cx="1783972" cy="360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103" y="1905000"/>
            <a:ext cx="1783972" cy="3600000"/>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205" y="1905000"/>
            <a:ext cx="1783972" cy="3600000"/>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307" y="1905000"/>
            <a:ext cx="1783919" cy="360000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7356" y="1905000"/>
            <a:ext cx="1783972" cy="3600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99954"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609600" y="1126273"/>
            <a:ext cx="52384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a:latin typeface="Arial" panose="020B0604020202020204" pitchFamily="34" charset="0"/>
              </a:rPr>
              <a:t>③</a:t>
            </a:r>
            <a:r>
              <a:rPr lang="zh-CN" altLang="en-US" sz="1100" dirty="0" smtClean="0">
                <a:latin typeface="Arial" panose="020B0604020202020204" pitchFamily="34" charset="0"/>
              </a:rPr>
              <a:t>税款</a:t>
            </a:r>
            <a:r>
              <a:rPr lang="zh-CN" altLang="en-US" sz="1100" dirty="0">
                <a:latin typeface="Arial" panose="020B0604020202020204" pitchFamily="34" charset="0"/>
              </a:rPr>
              <a:t>计算收入、费用、免税收入和税前扣除等项目核对无误后，直接点击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下一步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进入税款计算界面。请您仔细阅读提示内容，确认无误后，点击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继续</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15" y="2012348"/>
            <a:ext cx="1783972" cy="3600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97" y="2007158"/>
            <a:ext cx="1783972" cy="3600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4815" y="-307849"/>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sp>
        <p:nvSpPr>
          <p:cNvPr id="25" name="标题 1"/>
          <p:cNvSpPr txBox="1"/>
          <p:nvPr/>
        </p:nvSpPr>
        <p:spPr>
          <a:xfrm>
            <a:off x="744237" y="918990"/>
            <a:ext cx="2145213" cy="540000"/>
          </a:xfrm>
          <a:prstGeom prst="roundRect">
            <a:avLst>
              <a:gd name="adj" fmla="val 50000"/>
            </a:avLst>
          </a:prstGeom>
          <a:gradFill>
            <a:gsLst>
              <a:gs pos="0">
                <a:schemeClr val="accent2">
                  <a:alpha val="100000"/>
                </a:schemeClr>
              </a:gs>
              <a:gs pos="100000">
                <a:schemeClr val="accent2">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2">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744237" y="1594287"/>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①根据</a:t>
            </a:r>
            <a:r>
              <a:rPr lang="zh-CN" altLang="en-US" sz="1100" dirty="0">
                <a:latin typeface="Arial" panose="020B0604020202020204" pitchFamily="34" charset="0"/>
              </a:rPr>
              <a:t>退税或补税等不同情形完成申报系统会根据您填报的信息，自动计算出您的</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应补税额</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或</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应退税额</a:t>
            </a:r>
            <a:r>
              <a:rPr lang="en-US" altLang="zh-CN" sz="1100" dirty="0">
                <a:solidFill>
                  <a:srgbClr val="2D96F4"/>
                </a:solidFill>
                <a:latin typeface="Arial" panose="020B0604020202020204" pitchFamily="34" charset="0"/>
              </a:rPr>
              <a:t>】</a:t>
            </a:r>
            <a:endParaRPr kumimoji="0" lang="zh-CN" sz="1100" b="0" i="0" u="none" strike="noStrike" cap="none" normalizeH="0" baseline="0" dirty="0" smtClean="0">
              <a:ln>
                <a:noFill/>
              </a:ln>
              <a:solidFill>
                <a:srgbClr val="2D96F4"/>
              </a:solidFill>
              <a:effectLst/>
              <a:latin typeface="Arial" panose="020B0604020202020204" pitchFamily="34" charset="0"/>
            </a:endParaRPr>
          </a:p>
        </p:txBody>
      </p:sp>
      <p:sp>
        <p:nvSpPr>
          <p:cNvPr id="19" name="Rectangle 8"/>
          <p:cNvSpPr>
            <a:spLocks noChangeArrowheads="1"/>
          </p:cNvSpPr>
          <p:nvPr/>
        </p:nvSpPr>
        <p:spPr bwMode="auto">
          <a:xfrm>
            <a:off x="6396446" y="1506884"/>
            <a:ext cx="494529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②系统</a:t>
            </a:r>
            <a:r>
              <a:rPr lang="zh-CN" altLang="en-US" sz="1100" dirty="0">
                <a:latin typeface="Arial" panose="020B0604020202020204" pitchFamily="34" charset="0"/>
              </a:rPr>
              <a:t>显示“应退税额”的，点击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下一步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申请退税</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，阅读“特别提醒”后，点击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继续退税</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，选择绑定的银行卡，确保所选的银行卡符合退税要求后点击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提交</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继续退税</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，完成退税申请。</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
        <p:nvSpPr>
          <p:cNvPr id="4" name="文本框 3"/>
          <p:cNvSpPr txBox="1"/>
          <p:nvPr/>
        </p:nvSpPr>
        <p:spPr>
          <a:xfrm>
            <a:off x="787215" y="987836"/>
            <a:ext cx="3598333" cy="369332"/>
          </a:xfrm>
          <a:prstGeom prst="rect">
            <a:avLst/>
          </a:prstGeom>
          <a:noFill/>
        </p:spPr>
        <p:txBody>
          <a:bodyPr wrap="square" rtlCol="0">
            <a:spAutoFit/>
          </a:bodyPr>
          <a:lstStyle/>
          <a:p>
            <a:r>
              <a:rPr lang="zh-CN" altLang="en-US" dirty="0"/>
              <a:t>情形一：申请退税</a:t>
            </a:r>
            <a:endParaRPr lang="zh-CN" altLang="en-US" dirty="0"/>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85" y="2158543"/>
            <a:ext cx="1783919" cy="3600000"/>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158" y="2163423"/>
            <a:ext cx="1783919" cy="3600000"/>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505" y="2158543"/>
            <a:ext cx="1783972" cy="3600000"/>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878" y="2158543"/>
            <a:ext cx="1783972" cy="360000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2251" y="2158543"/>
            <a:ext cx="1783972" cy="3600000"/>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2624" y="2158543"/>
            <a:ext cx="1783919" cy="3600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flipV="1">
            <a:off x="6793675" y="1231696"/>
            <a:ext cx="3463862" cy="2800177"/>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7429145" y="1311975"/>
            <a:ext cx="24274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600" b="1" dirty="0" smtClean="0">
                <a:latin typeface="Arial" panose="020B0604020202020204" pitchFamily="34" charset="0"/>
              </a:rPr>
              <a:t>温馨提示：税务机关</a:t>
            </a:r>
            <a:r>
              <a:rPr lang="zh-CN" altLang="en-US" sz="1600" b="1" dirty="0">
                <a:latin typeface="Arial" panose="020B0604020202020204" pitchFamily="34" charset="0"/>
              </a:rPr>
              <a:t>审核发现退税申请不符合规定，应当通知纳税人补充提供资料或更正汇算清缴申报，纳税人拒不提供资料或者拒不更正申报的，税务机关不予退税。如您存在未依法办理以前年度汇算清缴补税、经税务机关通知以前年度汇算清缴存在疑点且未更正申报或提供资料等情形，需在办理以前年度汇算清缴补税、更正申报或者提供资料后再申请</a:t>
            </a:r>
            <a:r>
              <a:rPr lang="zh-CN" altLang="en-US" sz="1600" b="1" dirty="0" smtClean="0">
                <a:latin typeface="Arial" panose="020B0604020202020204" pitchFamily="34" charset="0"/>
              </a:rPr>
              <a:t>退税。</a:t>
            </a:r>
            <a:endParaRPr lang="zh-CN" altLang="en-US" sz="1600" b="1" dirty="0">
              <a:latin typeface="Arial" panose="020B0604020202020204" pitchFamily="34" charset="0"/>
            </a:endParaRPr>
          </a:p>
        </p:txBody>
      </p:sp>
      <p:sp>
        <p:nvSpPr>
          <p:cNvPr id="19" name="Rectangle 8"/>
          <p:cNvSpPr>
            <a:spLocks noChangeArrowheads="1"/>
          </p:cNvSpPr>
          <p:nvPr/>
        </p:nvSpPr>
        <p:spPr bwMode="auto">
          <a:xfrm>
            <a:off x="660400" y="1163955"/>
            <a:ext cx="4945299"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a:latin typeface="Arial" panose="020B0604020202020204" pitchFamily="34" charset="0"/>
              </a:rPr>
              <a:t>③</a:t>
            </a:r>
            <a:r>
              <a:rPr lang="zh-CN" altLang="en-US" sz="1100" dirty="0" smtClean="0">
                <a:latin typeface="Arial" panose="020B0604020202020204" pitchFamily="34" charset="0"/>
              </a:rPr>
              <a:t>您</a:t>
            </a:r>
            <a:r>
              <a:rPr lang="zh-CN" altLang="en-US" sz="1100" dirty="0">
                <a:latin typeface="Arial" panose="020B0604020202020204" pitchFamily="34" charset="0"/>
              </a:rPr>
              <a:t>提交退税申请后，税务机关可通过个税</a:t>
            </a:r>
            <a:r>
              <a:rPr lang="en-US" altLang="zh-CN" sz="1100" dirty="0">
                <a:latin typeface="Arial" panose="020B0604020202020204" pitchFamily="34" charset="0"/>
              </a:rPr>
              <a:t>APP</a:t>
            </a:r>
            <a:r>
              <a:rPr lang="zh-CN" altLang="en-US" sz="1100" dirty="0">
                <a:latin typeface="Arial" panose="020B0604020202020204" pitchFamily="34" charset="0"/>
              </a:rPr>
              <a:t>及网站消息、手机短信、电话等方式开展提醒，接收该消息后，请您及时补充资料或者更正汇算清缴申报。如需补充资料，可在个税</a:t>
            </a:r>
            <a:r>
              <a:rPr lang="en-US" altLang="zh-CN" sz="1100" dirty="0">
                <a:latin typeface="Arial" panose="020B0604020202020204" pitchFamily="34" charset="0"/>
              </a:rPr>
              <a:t>APP</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待办</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的“补充年度汇算退税审核资料”事项，点击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去处理</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，根据税务机关审核意见</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上传资料</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并填写</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情况说明</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后点击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提交</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0" y="2444195"/>
            <a:ext cx="1783972" cy="3600000"/>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417" y="2444195"/>
            <a:ext cx="1783972" cy="3600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 y="-9096"/>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a:off x="715789" y="918990"/>
            <a:ext cx="2145213" cy="540000"/>
          </a:xfrm>
          <a:prstGeom prst="roundRect">
            <a:avLst>
              <a:gd name="adj" fmla="val 50000"/>
            </a:avLst>
          </a:prstGeom>
          <a:gradFill>
            <a:gsLst>
              <a:gs pos="0">
                <a:schemeClr val="accent2">
                  <a:alpha val="100000"/>
                </a:schemeClr>
              </a:gs>
              <a:gs pos="100000">
                <a:schemeClr val="accent2">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2">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6275"/>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660400" y="1628769"/>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①系统</a:t>
            </a:r>
            <a:r>
              <a:rPr lang="zh-CN" altLang="en-US" sz="1100" dirty="0">
                <a:latin typeface="Arial" panose="020B0604020202020204" pitchFamily="34" charset="0"/>
              </a:rPr>
              <a:t>显示“应补税额”的，点击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提交申报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立即缴税</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，选择缴税方式后点击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确定</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，确认支付成功后完成</a:t>
            </a:r>
            <a:r>
              <a:rPr lang="zh-CN" altLang="en-US" sz="1100" dirty="0" smtClean="0">
                <a:latin typeface="Arial" panose="020B0604020202020204" pitchFamily="34" charset="0"/>
              </a:rPr>
              <a:t>补税。</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
        <p:nvSpPr>
          <p:cNvPr id="24" name="标题 1"/>
          <p:cNvSpPr txBox="1"/>
          <p:nvPr/>
        </p:nvSpPr>
        <p:spPr>
          <a:xfrm flipV="1">
            <a:off x="8717820" y="1396246"/>
            <a:ext cx="2445031" cy="2800177"/>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19" name="Rectangle 8"/>
          <p:cNvSpPr>
            <a:spLocks noChangeArrowheads="1"/>
          </p:cNvSpPr>
          <p:nvPr/>
        </p:nvSpPr>
        <p:spPr bwMode="auto">
          <a:xfrm>
            <a:off x="9110319" y="1677048"/>
            <a:ext cx="1739682"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400" b="1" dirty="0" smtClean="0">
                <a:latin typeface="Arial" panose="020B0604020202020204" pitchFamily="34" charset="0"/>
              </a:rPr>
              <a:t>温馨提示：纳税人</a:t>
            </a:r>
            <a:r>
              <a:rPr lang="zh-CN" altLang="en-US" sz="1400" b="1" dirty="0">
                <a:latin typeface="Arial" panose="020B0604020202020204" pitchFamily="34" charset="0"/>
              </a:rPr>
              <a:t>汇算清缴补税的，应当在汇算清缴期结束前缴纳税款。汇算清缴期结束后，对未申报补税或者未足额补税的纳税人，税务机关依法追缴其不缴或者少缴的税款、加收滞纳金，并在其个人所得税纳税记录中予以标注。纳税人纠正其未申报或未补税行为后，税务机关应当及时撤销标注</a:t>
            </a:r>
            <a:r>
              <a:rPr lang="zh-CN" altLang="en-US" sz="1400" b="1" dirty="0" smtClean="0">
                <a:latin typeface="Arial" panose="020B0604020202020204" pitchFamily="34" charset="0"/>
              </a:rPr>
              <a:t>。</a:t>
            </a:r>
            <a:endParaRPr kumimoji="0" lang="zh-CN" sz="1400" b="1" i="0" u="none" strike="noStrike" cap="none" normalizeH="0" baseline="0" dirty="0" smtClean="0">
              <a:ln>
                <a:noFill/>
              </a:ln>
              <a:solidFill>
                <a:schemeClr val="tx1"/>
              </a:solidFill>
              <a:effectLst/>
              <a:latin typeface="Arial" panose="020B0604020202020204" pitchFamily="34" charset="0"/>
            </a:endParaRPr>
          </a:p>
        </p:txBody>
      </p:sp>
      <p:sp>
        <p:nvSpPr>
          <p:cNvPr id="7" name="文本框 6"/>
          <p:cNvSpPr txBox="1"/>
          <p:nvPr/>
        </p:nvSpPr>
        <p:spPr>
          <a:xfrm>
            <a:off x="869064" y="1014525"/>
            <a:ext cx="2408767" cy="369332"/>
          </a:xfrm>
          <a:prstGeom prst="rect">
            <a:avLst/>
          </a:prstGeom>
          <a:noFill/>
        </p:spPr>
        <p:txBody>
          <a:bodyPr wrap="square" rtlCol="0">
            <a:spAutoFit/>
          </a:bodyPr>
          <a:lstStyle/>
          <a:p>
            <a:r>
              <a:rPr lang="zh-CN" altLang="en-US" dirty="0"/>
              <a:t>情形二：补税</a:t>
            </a:r>
            <a:endParaRPr lang="zh-CN" altLang="en-US" dirty="0"/>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88" y="2396423"/>
            <a:ext cx="1783919" cy="3600000"/>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209" y="2396423"/>
            <a:ext cx="1783919" cy="360000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630" y="2396423"/>
            <a:ext cx="1783919" cy="3600000"/>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1051" y="2377738"/>
            <a:ext cx="1783919" cy="3600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年度汇算新规</a:t>
            </a:r>
            <a:r>
              <a:rPr kumimoji="1" lang="zh-CN" altLang="en-US" sz="40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简要</a:t>
            </a: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解读</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2"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3" name="文本框 32"/>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157481"/>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6" name="Rectangle 8"/>
          <p:cNvSpPr>
            <a:spLocks noChangeArrowheads="1"/>
          </p:cNvSpPr>
          <p:nvPr/>
        </p:nvSpPr>
        <p:spPr bwMode="auto">
          <a:xfrm>
            <a:off x="787215" y="1126273"/>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a:latin typeface="Arial" panose="020B0604020202020204" pitchFamily="34" charset="0"/>
              </a:rPr>
              <a:t>②</a:t>
            </a:r>
            <a:r>
              <a:rPr lang="zh-CN" altLang="en-US" sz="1100" dirty="0" smtClean="0">
                <a:latin typeface="Arial" panose="020B0604020202020204" pitchFamily="34" charset="0"/>
              </a:rPr>
              <a:t>补</a:t>
            </a:r>
            <a:r>
              <a:rPr lang="zh-CN" altLang="en-US" sz="1100" dirty="0">
                <a:latin typeface="Arial" panose="020B0604020202020204" pitchFamily="34" charset="0"/>
              </a:rPr>
              <a:t>缴税款时如系统提示超过银行卡限额，可以使用</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部分缴款</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功能分次缴税或咨询开户银行。</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15" y="1944440"/>
            <a:ext cx="1785944" cy="3600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628" y="1944440"/>
            <a:ext cx="1784304" cy="3600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041" y="1944440"/>
            <a:ext cx="1783919" cy="3600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3.</a:t>
            </a:r>
            <a:r>
              <a:rPr kumimoji="1" lang="zh-CN" altLang="en-US" dirty="0">
                <a:latin typeface="+mn-ea"/>
              </a:rPr>
              <a:t>确认收入和税前扣除项目并完成申报</a:t>
            </a:r>
            <a:endParaRPr kumimoji="1" lang="zh-CN" altLang="en-US" dirty="0">
              <a:latin typeface="+mn-ea"/>
            </a:endParaRPr>
          </a:p>
        </p:txBody>
      </p:sp>
      <p:sp>
        <p:nvSpPr>
          <p:cNvPr id="17" name="标题 1"/>
          <p:cNvSpPr txBox="1"/>
          <p:nvPr/>
        </p:nvSpPr>
        <p:spPr>
          <a:xfrm>
            <a:off x="750639" y="918990"/>
            <a:ext cx="2421619" cy="540000"/>
          </a:xfrm>
          <a:prstGeom prst="roundRect">
            <a:avLst>
              <a:gd name="adj" fmla="val 50000"/>
            </a:avLst>
          </a:prstGeom>
          <a:gradFill>
            <a:gsLst>
              <a:gs pos="0">
                <a:schemeClr val="accent2">
                  <a:alpha val="100000"/>
                </a:schemeClr>
              </a:gs>
              <a:gs pos="100000">
                <a:schemeClr val="accent2">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2">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Rectangle 8"/>
          <p:cNvSpPr>
            <a:spLocks noChangeArrowheads="1"/>
          </p:cNvSpPr>
          <p:nvPr/>
        </p:nvSpPr>
        <p:spPr bwMode="auto">
          <a:xfrm>
            <a:off x="750639" y="1588531"/>
            <a:ext cx="49452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1100" dirty="0" smtClean="0">
                <a:latin typeface="Arial" panose="020B0604020202020204" pitchFamily="34" charset="0"/>
              </a:rPr>
              <a:t>如</a:t>
            </a:r>
            <a:r>
              <a:rPr lang="zh-CN" altLang="en-US" sz="1100" dirty="0">
                <a:latin typeface="Arial" panose="020B0604020202020204" pitchFamily="34" charset="0"/>
              </a:rPr>
              <a:t>您需要补税但综合所得收入全年不超过</a:t>
            </a:r>
            <a:r>
              <a:rPr lang="en-US" altLang="zh-CN" sz="1100" dirty="0">
                <a:latin typeface="Arial" panose="020B0604020202020204" pitchFamily="34" charset="0"/>
              </a:rPr>
              <a:t>12</a:t>
            </a:r>
            <a:r>
              <a:rPr lang="zh-CN" altLang="en-US" sz="1100" dirty="0">
                <a:latin typeface="Arial" panose="020B0604020202020204" pitchFamily="34" charset="0"/>
              </a:rPr>
              <a:t>万元或需补税金额不超过</a:t>
            </a:r>
            <a:r>
              <a:rPr lang="en-US" altLang="zh-CN" sz="1100" dirty="0">
                <a:latin typeface="Arial" panose="020B0604020202020204" pitchFamily="34" charset="0"/>
              </a:rPr>
              <a:t>400</a:t>
            </a:r>
            <a:r>
              <a:rPr lang="zh-CN" altLang="en-US" sz="1100" dirty="0">
                <a:latin typeface="Arial" panose="020B0604020202020204" pitchFamily="34" charset="0"/>
              </a:rPr>
              <a:t>元，且已依法预缴税款，可免于汇算申报，点击</a:t>
            </a:r>
            <a:r>
              <a:rPr lang="en-US" altLang="zh-CN" sz="1100" dirty="0">
                <a:solidFill>
                  <a:srgbClr val="2D96F4"/>
                </a:solidFill>
                <a:latin typeface="Arial" panose="020B0604020202020204" pitchFamily="34" charset="0"/>
              </a:rPr>
              <a:t>【</a:t>
            </a:r>
            <a:r>
              <a:rPr lang="zh-CN" altLang="en-US" sz="1100" dirty="0">
                <a:solidFill>
                  <a:srgbClr val="2D96F4"/>
                </a:solidFill>
                <a:latin typeface="Arial" panose="020B0604020202020204" pitchFamily="34" charset="0"/>
              </a:rPr>
              <a:t>享受免申报</a:t>
            </a:r>
            <a:r>
              <a:rPr lang="en-US" altLang="zh-CN" sz="1100" dirty="0">
                <a:solidFill>
                  <a:srgbClr val="2D96F4"/>
                </a:solidFill>
                <a:latin typeface="Arial" panose="020B0604020202020204" pitchFamily="34" charset="0"/>
              </a:rPr>
              <a:t>】</a:t>
            </a:r>
            <a:r>
              <a:rPr lang="zh-CN" altLang="en-US" sz="1100" dirty="0">
                <a:latin typeface="Arial" panose="020B0604020202020204" pitchFamily="34" charset="0"/>
              </a:rPr>
              <a:t>。</a:t>
            </a:r>
            <a:endParaRPr kumimoji="0" lang="zh-CN" sz="1100" b="0" i="0" u="none" strike="noStrike" cap="none" normalizeH="0" baseline="0" dirty="0" smtClean="0">
              <a:ln>
                <a:noFill/>
              </a:ln>
              <a:solidFill>
                <a:schemeClr val="tx1"/>
              </a:solidFill>
              <a:effectLst/>
              <a:latin typeface="Arial" panose="020B0604020202020204" pitchFamily="34" charset="0"/>
            </a:endParaRPr>
          </a:p>
        </p:txBody>
      </p:sp>
      <p:sp>
        <p:nvSpPr>
          <p:cNvPr id="4" name="文本框 3"/>
          <p:cNvSpPr txBox="1"/>
          <p:nvPr/>
        </p:nvSpPr>
        <p:spPr>
          <a:xfrm>
            <a:off x="787215" y="1004324"/>
            <a:ext cx="2670250" cy="369332"/>
          </a:xfrm>
          <a:prstGeom prst="rect">
            <a:avLst/>
          </a:prstGeom>
          <a:noFill/>
        </p:spPr>
        <p:txBody>
          <a:bodyPr wrap="square" rtlCol="0">
            <a:spAutoFit/>
          </a:bodyPr>
          <a:lstStyle/>
          <a:p>
            <a:r>
              <a:rPr lang="zh-CN" altLang="en-US" dirty="0"/>
              <a:t>情形三：享受免申报</a:t>
            </a:r>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639" y="2302595"/>
            <a:ext cx="1783972" cy="360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3502" y="2299433"/>
            <a:ext cx="1783972" cy="3600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3494" y="-113307"/>
            <a:ext cx="12191999" cy="6858000"/>
          </a:xfrm>
          <a:prstGeom prst="ellipse">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0"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个人所得税</a:t>
            </a:r>
            <a:r>
              <a:rPr kumimoji="1" lang="en-US" altLang="zh-CN"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APP</a:t>
            </a:r>
            <a:r>
              <a:rPr kumimoji="1" lang="zh-CN" altLang="en-US" sz="2800" dirty="0" smtClean="0">
                <a:ln w="12700">
                  <a:noFill/>
                </a:ln>
                <a:solidFill>
                  <a:srgbClr val="262626">
                    <a:alpha val="100000"/>
                  </a:srgbClr>
                </a:solidFill>
                <a:latin typeface="+mj-lt"/>
                <a:ea typeface="黑体" panose="02010609060101010101" pitchFamily="49" charset="-122"/>
                <a:cs typeface="Source Han Sans CN Bold" panose="020B0800000000000000" charset="-122"/>
              </a:rPr>
              <a:t>汇算申报操作流程</a:t>
            </a:r>
            <a:endParaRPr kumimoji="1" lang="zh-CN" altLang="en-US" dirty="0">
              <a:solidFill>
                <a:srgbClr val="000000"/>
              </a:solidFill>
              <a:latin typeface="+mj-lt"/>
              <a:ea typeface="黑体" panose="02010609060101010101" pitchFamily="49" charset="-122"/>
            </a:endParaRPr>
          </a:p>
        </p:txBody>
      </p:sp>
      <p:grpSp>
        <p:nvGrpSpPr>
          <p:cNvPr id="11" name="组合 10"/>
          <p:cNvGrpSpPr/>
          <p:nvPr/>
        </p:nvGrpSpPr>
        <p:grpSpPr>
          <a:xfrm>
            <a:off x="149860" y="487680"/>
            <a:ext cx="510540" cy="419100"/>
            <a:chOff x="149860" y="487680"/>
            <a:chExt cx="510540" cy="419100"/>
          </a:xfrm>
        </p:grpSpPr>
        <p:sp>
          <p:nvSpPr>
            <p:cNvPr id="12"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3"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sp>
          <p:nvSpPr>
            <p:cNvPr id="14"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solidFill>
                  <a:srgbClr val="000000"/>
                </a:solidFill>
                <a:latin typeface="黑体" panose="02010609060101010101" pitchFamily="49" charset="-122"/>
                <a:ea typeface="黑体" panose="02010609060101010101" pitchFamily="49" charset="-122"/>
              </a:endParaRPr>
            </a:p>
          </p:txBody>
        </p:sp>
      </p:grpSp>
      <p:sp>
        <p:nvSpPr>
          <p:cNvPr id="9" name="标题 1"/>
          <p:cNvSpPr txBox="1"/>
          <p:nvPr/>
        </p:nvSpPr>
        <p:spPr>
          <a:xfrm>
            <a:off x="6122851" y="421238"/>
            <a:ext cx="5040000" cy="540000"/>
          </a:xfrm>
          <a:prstGeom prst="roundRect">
            <a:avLst>
              <a:gd name="adj" fmla="val 50000"/>
            </a:avLst>
          </a:prstGeom>
          <a:gradFill>
            <a:gsLst>
              <a:gs pos="0">
                <a:schemeClr val="accent1">
                  <a:alpha val="100000"/>
                </a:schemeClr>
              </a:gs>
              <a:gs pos="100000">
                <a:schemeClr val="accent1">
                  <a:lumMod val="40000"/>
                  <a:lumOff val="60000"/>
                  <a:alpha val="100000"/>
                </a:schemeClr>
              </a:gs>
            </a:gsLst>
            <a:lin ang="0" scaled="0"/>
          </a:gradFill>
          <a:ln w="22225" cap="flat">
            <a:solidFill>
              <a:schemeClr val="bg1">
                <a:lumMod val="95000"/>
              </a:schemeClr>
            </a:solidFill>
            <a:miter/>
          </a:ln>
          <a:effectLst>
            <a:outerShdw blurRad="317500" dist="127000" dir="2400000" sx="102000" sy="102000" algn="t" rotWithShape="0">
              <a:schemeClr val="accent1">
                <a:lumMod val="75000"/>
                <a:alpha val="25000"/>
              </a:schemeClr>
            </a:outerShdw>
          </a:effectLst>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350001" y="499399"/>
            <a:ext cx="4500000" cy="360000"/>
          </a:xfrm>
          <a:prstGeom prst="rect">
            <a:avLst/>
          </a:prstGeom>
          <a:noFill/>
          <a:ln>
            <a:noFill/>
          </a:ln>
        </p:spPr>
        <p:txBody>
          <a:bodyPr vert="horz" wrap="square" lIns="0" tIns="0" rIns="0" bIns="0" rtlCol="0" anchor="ctr"/>
          <a:lstStyle/>
          <a:p>
            <a:pPr>
              <a:lnSpc>
                <a:spcPct val="130000"/>
              </a:lnSpc>
            </a:pPr>
            <a:r>
              <a:rPr kumimoji="1" lang="en-US" altLang="zh-CN" dirty="0">
                <a:latin typeface="+mn-ea"/>
              </a:rPr>
              <a:t>4</a:t>
            </a:r>
            <a:r>
              <a:rPr kumimoji="1" lang="en-US" altLang="zh-CN" dirty="0" smtClean="0">
                <a:latin typeface="+mn-ea"/>
              </a:rPr>
              <a:t>.</a:t>
            </a:r>
            <a:r>
              <a:rPr kumimoji="1" lang="zh-CN" altLang="en-US" dirty="0" smtClean="0">
                <a:latin typeface="+mn-ea"/>
              </a:rPr>
              <a:t>注意事项</a:t>
            </a:r>
            <a:endParaRPr kumimoji="1" lang="zh-CN" altLang="en-US" dirty="0">
              <a:latin typeface="+mn-ea"/>
            </a:endParaRPr>
          </a:p>
        </p:txBody>
      </p:sp>
      <p:sp>
        <p:nvSpPr>
          <p:cNvPr id="20" name="Shape 870"/>
          <p:cNvSpPr/>
          <p:nvPr/>
        </p:nvSpPr>
        <p:spPr>
          <a:xfrm>
            <a:off x="845185" y="2849245"/>
            <a:ext cx="2090420" cy="2461260"/>
          </a:xfrm>
          <a:prstGeom prst="rect">
            <a:avLst/>
          </a:prstGeom>
          <a:solidFill>
            <a:srgbClr val="2D96F4"/>
          </a:solidFill>
          <a:ln w="25400">
            <a:noFill/>
          </a:ln>
        </p:spPr>
        <p:txBody>
          <a:bodyPr lIns="26789" tIns="26789" rIns="26789" bIns="26789" anchor="ctr"/>
          <a:lstStyle/>
          <a:p>
            <a:pPr lvl="0" eaLnBrk="0" fontAlgn="base" hangingPunct="0">
              <a:spcBef>
                <a:spcPct val="0"/>
              </a:spcBef>
              <a:spcAft>
                <a:spcPct val="0"/>
              </a:spcAft>
            </a:pPr>
            <a:r>
              <a:rPr lang="zh-CN" altLang="en-US" sz="1400" dirty="0">
                <a:latin typeface="Arial" panose="020B0604020202020204" pitchFamily="34" charset="0"/>
                <a:sym typeface="+mn-ea"/>
              </a:rPr>
              <a:t>纳税人存在未按规定办理纳税申报、不缴或者少缴税款、进行虚假纳税申报、不配合税务检查、虚假承诺等行为，纳入信用信息系统，构成严重失信的，按照有关规定实施失信约束。</a:t>
            </a:r>
            <a:endParaRPr lang="zh-CN" altLang="en-US" sz="1400" dirty="0">
              <a:latin typeface="Arial" panose="020B0604020202020204" pitchFamily="34" charset="0"/>
              <a:ea typeface="inpin heiti" panose="00000500000000000000" pitchFamily="2" charset="-122"/>
              <a:sym typeface="+mn-ea"/>
            </a:endParaRPr>
          </a:p>
        </p:txBody>
      </p:sp>
      <p:sp>
        <p:nvSpPr>
          <p:cNvPr id="28" name="Shape 870"/>
          <p:cNvSpPr/>
          <p:nvPr/>
        </p:nvSpPr>
        <p:spPr>
          <a:xfrm>
            <a:off x="3517265" y="2849245"/>
            <a:ext cx="2159635" cy="2461260"/>
          </a:xfrm>
          <a:prstGeom prst="rect">
            <a:avLst/>
          </a:prstGeom>
          <a:solidFill>
            <a:srgbClr val="E06F42"/>
          </a:solidFill>
          <a:ln w="25400">
            <a:noFill/>
          </a:ln>
        </p:spPr>
        <p:txBody>
          <a:bodyPr lIns="26789" tIns="26789" rIns="26789" bIns="26789" anchor="ctr"/>
          <a:lstStyle/>
          <a:p>
            <a:pPr lvl="0" eaLnBrk="0" fontAlgn="base" hangingPunct="0">
              <a:spcBef>
                <a:spcPct val="0"/>
              </a:spcBef>
              <a:spcAft>
                <a:spcPct val="0"/>
              </a:spcAft>
            </a:pPr>
            <a:r>
              <a:rPr lang="zh-CN" altLang="en-US" sz="1400" dirty="0" smtClean="0">
                <a:latin typeface="Arial" panose="020B0604020202020204" pitchFamily="34" charset="0"/>
                <a:sym typeface="+mn-ea"/>
              </a:rPr>
              <a:t>单位未按照规定为纳税人代为办理汇算清缴，或者冒用纳税人身份办理扣缴申报、汇算清缴的，按照有关规定处理，并纳入企业纳税信用评价。企业</a:t>
            </a:r>
            <a:r>
              <a:rPr lang="zh-CN" altLang="en-US" sz="1400" dirty="0">
                <a:latin typeface="Arial" panose="020B0604020202020204" pitchFamily="34" charset="0"/>
                <a:sym typeface="+mn-ea"/>
              </a:rPr>
              <a:t>法定代表人、合伙企业自然人合伙人、个人独资企业投资者等未依法办理汇算清缴的，关联纳入企业纳税信用</a:t>
            </a:r>
            <a:r>
              <a:rPr lang="zh-CN" altLang="en-US" sz="1400" dirty="0" smtClean="0">
                <a:latin typeface="Arial" panose="020B0604020202020204" pitchFamily="34" charset="0"/>
                <a:sym typeface="+mn-ea"/>
              </a:rPr>
              <a:t>评价。</a:t>
            </a:r>
            <a:endParaRPr sz="14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Shape 870"/>
          <p:cNvSpPr/>
          <p:nvPr/>
        </p:nvSpPr>
        <p:spPr>
          <a:xfrm>
            <a:off x="6122035" y="2849245"/>
            <a:ext cx="2157730" cy="2461260"/>
          </a:xfrm>
          <a:prstGeom prst="rect">
            <a:avLst/>
          </a:prstGeom>
          <a:solidFill>
            <a:srgbClr val="2D96F4"/>
          </a:solidFill>
          <a:ln w="25400">
            <a:noFill/>
          </a:ln>
        </p:spPr>
        <p:txBody>
          <a:bodyPr lIns="26789" tIns="26789" rIns="26789" bIns="26789" anchor="ctr"/>
          <a:lstStyle/>
          <a:p>
            <a:pPr>
              <a:defRPr sz="3200">
                <a:latin typeface="Helvetica Light"/>
                <a:ea typeface="Helvetica Light"/>
                <a:cs typeface="Helvetica Light"/>
                <a:sym typeface="Helvetica Light"/>
              </a:defRPr>
            </a:pPr>
            <a:r>
              <a:rPr lang="zh-CN" altLang="en-US" sz="1400">
                <a:latin typeface="+mn-lt"/>
                <a:ea typeface="+mn-lt"/>
                <a:sym typeface="+mn-ea"/>
              </a:rPr>
              <a:t>受托人协助纳税人虚假申报、骗取退税或者实施其他与汇算清缴相关的税收违法行为，按照税收征管法及涉税专业服务管理等规定处理，并纳入涉税专业服务信用评价管理。</a:t>
            </a:r>
            <a:endParaRPr lang="zh-CN" altLang="en-US" sz="1400">
              <a:latin typeface="+mn-lt"/>
              <a:ea typeface="+mn-lt"/>
              <a:sym typeface="+mn-ea"/>
            </a:endParaRPr>
          </a:p>
        </p:txBody>
      </p:sp>
      <p:sp>
        <p:nvSpPr>
          <p:cNvPr id="21" name="Shape 871"/>
          <p:cNvSpPr/>
          <p:nvPr/>
        </p:nvSpPr>
        <p:spPr>
          <a:xfrm>
            <a:off x="787400" y="2774315"/>
            <a:ext cx="2231390" cy="2622550"/>
          </a:xfrm>
          <a:prstGeom prst="rect">
            <a:avLst/>
          </a:prstGeom>
          <a:ln w="12700">
            <a:solidFill>
              <a:schemeClr val="accent1"/>
            </a:solidFill>
          </a:ln>
        </p:spPr>
        <p:txBody>
          <a:bodyPr lIns="26789" tIns="26789" rIns="26789" bIns="26789" anchor="ctr"/>
          <a:lstStyle/>
          <a:p>
            <a:pPr>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Shape 871"/>
          <p:cNvSpPr/>
          <p:nvPr/>
        </p:nvSpPr>
        <p:spPr>
          <a:xfrm>
            <a:off x="3481070" y="2774315"/>
            <a:ext cx="2231390" cy="2623185"/>
          </a:xfrm>
          <a:prstGeom prst="rect">
            <a:avLst/>
          </a:prstGeom>
          <a:ln w="12700">
            <a:solidFill>
              <a:schemeClr val="accent1"/>
            </a:solidFill>
          </a:ln>
        </p:spPr>
        <p:txBody>
          <a:bodyPr lIns="26789" tIns="26789" rIns="26789" bIns="26789" anchor="ctr"/>
          <a:lstStyle/>
          <a:p>
            <a:pPr>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形状 41"/>
          <p:cNvSpPr/>
          <p:nvPr/>
        </p:nvSpPr>
        <p:spPr>
          <a:xfrm>
            <a:off x="1442720" y="1960880"/>
            <a:ext cx="894715" cy="888365"/>
          </a:xfrm>
          <a:prstGeom prst="ellipse">
            <a:avLst/>
          </a:prstGeom>
          <a:blipFill dpi="0" rotWithShape="1">
            <a:blip r:embed="rId2"/>
            <a:srcRect/>
            <a:tile tx="0" ty="0" sx="100000" sy="100000" flip="none" algn="tl"/>
          </a:blipFill>
          <a:ln w="12700">
            <a:miter lim="400000"/>
          </a:ln>
        </p:spPr>
        <p:txBody>
          <a:bodyPr wrap="square" lIns="26789" tIns="26789" rIns="26789" bIns="26789" anchor="ctr">
            <a:noAutofit/>
          </a:bodyPr>
          <a:p>
            <a:pPr algn="l">
              <a:defRPr sz="3200">
                <a:latin typeface="Helvetica Light"/>
                <a:ea typeface="Helvetica Light"/>
                <a:cs typeface="Helvetica Light"/>
                <a:sym typeface="Helvetica Light"/>
              </a:defRPr>
            </a:pPr>
            <a:endParaRPr sz="12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Shape 871"/>
          <p:cNvSpPr/>
          <p:nvPr/>
        </p:nvSpPr>
        <p:spPr>
          <a:xfrm>
            <a:off x="6085205" y="2774315"/>
            <a:ext cx="2231390" cy="2622550"/>
          </a:xfrm>
          <a:prstGeom prst="rect">
            <a:avLst/>
          </a:prstGeom>
          <a:ln w="12700">
            <a:solidFill>
              <a:schemeClr val="accent1"/>
            </a:solidFill>
          </a:ln>
        </p:spPr>
        <p:txBody>
          <a:bodyPr lIns="26789" tIns="26789" rIns="26789" bIns="26789" anchor="ctr"/>
          <a:lstStyle/>
          <a:p>
            <a:pPr>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Shape 871"/>
          <p:cNvSpPr/>
          <p:nvPr/>
        </p:nvSpPr>
        <p:spPr>
          <a:xfrm>
            <a:off x="8669655" y="2774315"/>
            <a:ext cx="2231390" cy="2621915"/>
          </a:xfrm>
          <a:prstGeom prst="rect">
            <a:avLst/>
          </a:prstGeom>
          <a:ln w="12700">
            <a:solidFill>
              <a:schemeClr val="accent1"/>
            </a:solidFill>
          </a:ln>
        </p:spPr>
        <p:txBody>
          <a:bodyPr lIns="26789" tIns="26789" rIns="26789" bIns="26789" anchor="ctr"/>
          <a:lstStyle/>
          <a:p>
            <a:pPr>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Shape 884"/>
          <p:cNvSpPr/>
          <p:nvPr/>
        </p:nvSpPr>
        <p:spPr>
          <a:xfrm>
            <a:off x="1631527" y="2214266"/>
            <a:ext cx="544280" cy="381445"/>
          </a:xfrm>
          <a:custGeom>
            <a:avLst/>
            <a:gdLst/>
            <a:ahLst/>
            <a:cxnLst>
              <a:cxn ang="0">
                <a:pos x="wd2" y="hd2"/>
              </a:cxn>
              <a:cxn ang="5400000">
                <a:pos x="wd2" y="hd2"/>
              </a:cxn>
              <a:cxn ang="10800000">
                <a:pos x="wd2" y="hd2"/>
              </a:cxn>
              <a:cxn ang="16200000">
                <a:pos x="wd2" y="hd2"/>
              </a:cxn>
            </a:cxnLst>
            <a:rect l="0" t="0" r="r" b="b"/>
            <a:pathLst>
              <a:path w="21600" h="21600" extrusionOk="0">
                <a:moveTo>
                  <a:pt x="1235" y="10296"/>
                </a:moveTo>
                <a:lnTo>
                  <a:pt x="3931" y="6822"/>
                </a:lnTo>
                <a:lnTo>
                  <a:pt x="8771" y="13060"/>
                </a:lnTo>
                <a:lnTo>
                  <a:pt x="17669" y="1592"/>
                </a:lnTo>
                <a:lnTo>
                  <a:pt x="20365" y="5066"/>
                </a:lnTo>
                <a:lnTo>
                  <a:pt x="8771" y="20008"/>
                </a:lnTo>
                <a:cubicBezTo>
                  <a:pt x="8771" y="20008"/>
                  <a:pt x="1235" y="10296"/>
                  <a:pt x="1235" y="10296"/>
                </a:cubicBezTo>
                <a:close/>
                <a:moveTo>
                  <a:pt x="17669" y="0"/>
                </a:moveTo>
                <a:lnTo>
                  <a:pt x="8771" y="11468"/>
                </a:lnTo>
                <a:lnTo>
                  <a:pt x="3931" y="5230"/>
                </a:lnTo>
                <a:lnTo>
                  <a:pt x="0" y="10296"/>
                </a:lnTo>
                <a:lnTo>
                  <a:pt x="8771" y="21600"/>
                </a:lnTo>
                <a:lnTo>
                  <a:pt x="21600" y="5066"/>
                </a:lnTo>
                <a:cubicBezTo>
                  <a:pt x="21600" y="5066"/>
                  <a:pt x="17669" y="0"/>
                  <a:pt x="17669" y="0"/>
                </a:cubicBezTo>
                <a:close/>
              </a:path>
            </a:pathLst>
          </a:custGeom>
          <a:solidFill>
            <a:srgbClr val="304A9C"/>
          </a:solidFill>
          <a:ln w="12700">
            <a:solidFill>
              <a:srgbClr val="FF0000"/>
            </a:solidFill>
            <a:miter lim="400000"/>
          </a:ln>
        </p:spPr>
        <p:txBody>
          <a:bodyPr lIns="26789" tIns="26789" rIns="26789" bIns="26789" anchor="ctr"/>
          <a:lstStyle/>
          <a:p>
            <a:pPr algn="l">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形状 41"/>
          <p:cNvSpPr/>
          <p:nvPr/>
        </p:nvSpPr>
        <p:spPr>
          <a:xfrm>
            <a:off x="6753860" y="1960880"/>
            <a:ext cx="894715" cy="888365"/>
          </a:xfrm>
          <a:prstGeom prst="ellipse">
            <a:avLst/>
          </a:prstGeom>
          <a:blipFill dpi="0" rotWithShape="1">
            <a:blip r:embed="rId2"/>
            <a:srcRect/>
            <a:tile tx="0" ty="0" sx="100000" sy="100000" flip="none" algn="tl"/>
          </a:blipFill>
          <a:ln w="12700">
            <a:miter lim="400000"/>
          </a:ln>
        </p:spPr>
        <p:txBody>
          <a:bodyPr wrap="square" lIns="26789" tIns="26789" rIns="26789" bIns="26789" anchor="ctr">
            <a:noAutofit/>
          </a:bodyPr>
          <a:p>
            <a:pPr algn="l">
              <a:defRPr sz="3200">
                <a:latin typeface="Helvetica Light"/>
                <a:ea typeface="Helvetica Light"/>
                <a:cs typeface="Helvetica Light"/>
                <a:sym typeface="Helvetica Light"/>
              </a:defRPr>
            </a:pPr>
            <a:endParaRPr sz="12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Shape 884"/>
          <p:cNvSpPr/>
          <p:nvPr/>
        </p:nvSpPr>
        <p:spPr>
          <a:xfrm>
            <a:off x="6929103" y="2213630"/>
            <a:ext cx="544280" cy="381445"/>
          </a:xfrm>
          <a:custGeom>
            <a:avLst/>
            <a:gdLst/>
            <a:ahLst/>
            <a:cxnLst>
              <a:cxn ang="0">
                <a:pos x="wd2" y="hd2"/>
              </a:cxn>
              <a:cxn ang="5400000">
                <a:pos x="wd2" y="hd2"/>
              </a:cxn>
              <a:cxn ang="10800000">
                <a:pos x="wd2" y="hd2"/>
              </a:cxn>
              <a:cxn ang="16200000">
                <a:pos x="wd2" y="hd2"/>
              </a:cxn>
            </a:cxnLst>
            <a:rect l="0" t="0" r="r" b="b"/>
            <a:pathLst>
              <a:path w="21600" h="21600" extrusionOk="0">
                <a:moveTo>
                  <a:pt x="1235" y="10296"/>
                </a:moveTo>
                <a:lnTo>
                  <a:pt x="3931" y="6822"/>
                </a:lnTo>
                <a:lnTo>
                  <a:pt x="8771" y="13060"/>
                </a:lnTo>
                <a:lnTo>
                  <a:pt x="17669" y="1592"/>
                </a:lnTo>
                <a:lnTo>
                  <a:pt x="20365" y="5066"/>
                </a:lnTo>
                <a:lnTo>
                  <a:pt x="8771" y="20008"/>
                </a:lnTo>
                <a:cubicBezTo>
                  <a:pt x="8771" y="20008"/>
                  <a:pt x="1235" y="10296"/>
                  <a:pt x="1235" y="10296"/>
                </a:cubicBezTo>
                <a:close/>
                <a:moveTo>
                  <a:pt x="17669" y="0"/>
                </a:moveTo>
                <a:lnTo>
                  <a:pt x="8771" y="11468"/>
                </a:lnTo>
                <a:lnTo>
                  <a:pt x="3931" y="5230"/>
                </a:lnTo>
                <a:lnTo>
                  <a:pt x="0" y="10296"/>
                </a:lnTo>
                <a:lnTo>
                  <a:pt x="8771" y="21600"/>
                </a:lnTo>
                <a:lnTo>
                  <a:pt x="21600" y="5066"/>
                </a:lnTo>
                <a:cubicBezTo>
                  <a:pt x="21600" y="5066"/>
                  <a:pt x="17669" y="0"/>
                  <a:pt x="17669" y="0"/>
                </a:cubicBezTo>
                <a:close/>
              </a:path>
            </a:pathLst>
          </a:custGeom>
          <a:solidFill>
            <a:srgbClr val="304A9C"/>
          </a:solidFill>
          <a:ln w="12700">
            <a:solidFill>
              <a:srgbClr val="FF0000"/>
            </a:solidFill>
            <a:miter lim="400000"/>
          </a:ln>
        </p:spPr>
        <p:txBody>
          <a:bodyPr lIns="26789" tIns="26789" rIns="26789" bIns="26789" anchor="ctr"/>
          <a:lstStyle/>
          <a:p>
            <a:pPr algn="l">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任意多边形: 形状 41"/>
          <p:cNvSpPr/>
          <p:nvPr/>
        </p:nvSpPr>
        <p:spPr>
          <a:xfrm>
            <a:off x="4149090" y="1960880"/>
            <a:ext cx="894715" cy="888365"/>
          </a:xfrm>
          <a:prstGeom prst="ellipse">
            <a:avLst/>
          </a:prstGeom>
          <a:blipFill dpi="0" rotWithShape="1">
            <a:blip r:embed="rId2"/>
            <a:srcRect/>
            <a:tile tx="0" ty="0" sx="100000" sy="100000" flip="none" algn="tl"/>
          </a:blipFill>
          <a:ln w="12700">
            <a:miter lim="400000"/>
          </a:ln>
        </p:spPr>
        <p:txBody>
          <a:bodyPr wrap="square" lIns="26789" tIns="26789" rIns="26789" bIns="26789" anchor="ctr">
            <a:noAutofit/>
          </a:bodyPr>
          <a:p>
            <a:pPr algn="l">
              <a:defRPr sz="3200">
                <a:latin typeface="Helvetica Light"/>
                <a:ea typeface="Helvetica Light"/>
                <a:cs typeface="Helvetica Light"/>
                <a:sym typeface="Helvetica Light"/>
              </a:defRPr>
            </a:pPr>
            <a:endParaRPr sz="12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Shape 884"/>
          <p:cNvSpPr/>
          <p:nvPr/>
        </p:nvSpPr>
        <p:spPr>
          <a:xfrm>
            <a:off x="4324175" y="2213957"/>
            <a:ext cx="544280" cy="381445"/>
          </a:xfrm>
          <a:custGeom>
            <a:avLst/>
            <a:gdLst/>
            <a:ahLst/>
            <a:cxnLst>
              <a:cxn ang="0">
                <a:pos x="wd2" y="hd2"/>
              </a:cxn>
              <a:cxn ang="5400000">
                <a:pos x="wd2" y="hd2"/>
              </a:cxn>
              <a:cxn ang="10800000">
                <a:pos x="wd2" y="hd2"/>
              </a:cxn>
              <a:cxn ang="16200000">
                <a:pos x="wd2" y="hd2"/>
              </a:cxn>
            </a:cxnLst>
            <a:rect l="0" t="0" r="r" b="b"/>
            <a:pathLst>
              <a:path w="21600" h="21600" extrusionOk="0">
                <a:moveTo>
                  <a:pt x="1235" y="10296"/>
                </a:moveTo>
                <a:lnTo>
                  <a:pt x="3931" y="6822"/>
                </a:lnTo>
                <a:lnTo>
                  <a:pt x="8771" y="13060"/>
                </a:lnTo>
                <a:lnTo>
                  <a:pt x="17669" y="1592"/>
                </a:lnTo>
                <a:lnTo>
                  <a:pt x="20365" y="5066"/>
                </a:lnTo>
                <a:lnTo>
                  <a:pt x="8771" y="20008"/>
                </a:lnTo>
                <a:cubicBezTo>
                  <a:pt x="8771" y="20008"/>
                  <a:pt x="1235" y="10296"/>
                  <a:pt x="1235" y="10296"/>
                </a:cubicBezTo>
                <a:close/>
                <a:moveTo>
                  <a:pt x="17669" y="0"/>
                </a:moveTo>
                <a:lnTo>
                  <a:pt x="8771" y="11468"/>
                </a:lnTo>
                <a:lnTo>
                  <a:pt x="3931" y="5230"/>
                </a:lnTo>
                <a:lnTo>
                  <a:pt x="0" y="10296"/>
                </a:lnTo>
                <a:lnTo>
                  <a:pt x="8771" y="21600"/>
                </a:lnTo>
                <a:lnTo>
                  <a:pt x="21600" y="5066"/>
                </a:lnTo>
                <a:cubicBezTo>
                  <a:pt x="21600" y="5066"/>
                  <a:pt x="17669" y="0"/>
                  <a:pt x="17669" y="0"/>
                </a:cubicBezTo>
                <a:close/>
              </a:path>
            </a:pathLst>
          </a:custGeom>
          <a:solidFill>
            <a:srgbClr val="304A9C"/>
          </a:solidFill>
          <a:ln w="12700">
            <a:solidFill>
              <a:schemeClr val="accent1"/>
            </a:solidFill>
            <a:miter lim="400000"/>
          </a:ln>
        </p:spPr>
        <p:txBody>
          <a:bodyPr lIns="26789" tIns="26789" rIns="26789" bIns="26789" anchor="ctr"/>
          <a:lstStyle/>
          <a:p>
            <a:pPr algn="l">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任意多边形: 形状 41"/>
          <p:cNvSpPr/>
          <p:nvPr/>
        </p:nvSpPr>
        <p:spPr>
          <a:xfrm>
            <a:off x="9337675" y="1960880"/>
            <a:ext cx="894715" cy="888365"/>
          </a:xfrm>
          <a:prstGeom prst="ellipse">
            <a:avLst/>
          </a:prstGeom>
          <a:blipFill dpi="0" rotWithShape="1">
            <a:blip r:embed="rId2"/>
            <a:srcRect/>
            <a:tile tx="0" ty="0" sx="100000" sy="100000" flip="none" algn="tl"/>
          </a:blipFill>
          <a:ln w="12700">
            <a:miter lim="400000"/>
          </a:ln>
        </p:spPr>
        <p:txBody>
          <a:bodyPr wrap="square" lIns="26789" tIns="26789" rIns="26789" bIns="26789" anchor="ctr">
            <a:noAutofit/>
          </a:bodyPr>
          <a:p>
            <a:pPr algn="l">
              <a:defRPr sz="3200">
                <a:latin typeface="Helvetica Light"/>
                <a:ea typeface="Helvetica Light"/>
                <a:cs typeface="Helvetica Light"/>
                <a:sym typeface="Helvetica Light"/>
              </a:defRPr>
            </a:pPr>
            <a:endParaRPr sz="12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Shape 870"/>
          <p:cNvSpPr/>
          <p:nvPr/>
        </p:nvSpPr>
        <p:spPr>
          <a:xfrm>
            <a:off x="8720455" y="2849245"/>
            <a:ext cx="2129790" cy="2461260"/>
          </a:xfrm>
          <a:prstGeom prst="rect">
            <a:avLst/>
          </a:prstGeom>
          <a:solidFill>
            <a:srgbClr val="E06F42"/>
          </a:solidFill>
          <a:ln w="25400">
            <a:noFill/>
          </a:ln>
        </p:spPr>
        <p:txBody>
          <a:bodyPr lIns="26789" tIns="26789" rIns="26789" bIns="26789" anchor="ctr"/>
          <a:p>
            <a:pPr>
              <a:defRPr sz="3200">
                <a:latin typeface="Helvetica Light"/>
                <a:ea typeface="Helvetica Light"/>
                <a:cs typeface="Helvetica Light"/>
                <a:sym typeface="Helvetica Light"/>
              </a:defRPr>
            </a:pPr>
            <a:r>
              <a:rPr lang="zh-CN" altLang="en-US" sz="1400" dirty="0">
                <a:latin typeface="+mn-lt"/>
                <a:ea typeface="+mn-lt"/>
                <a:sym typeface="+mn-ea"/>
              </a:rPr>
              <a:t>汇算清缴期结束后，对未申报补税或者未足额补税的纳税人，税务机关依法责令其限期改正并送达相关文书，逾期仍不改正的，税务机关可依据税收征管法规定处理处罚。情节严重的，予以公开曝光。</a:t>
            </a:r>
            <a:endParaRPr sz="1400">
              <a:latin typeface="+mn-lt"/>
              <a:ea typeface="+mn-lt"/>
              <a:sym typeface="inpin heiti" panose="00000500000000000000" pitchFamily="2" charset="-122"/>
            </a:endParaRPr>
          </a:p>
        </p:txBody>
      </p:sp>
      <p:sp>
        <p:nvSpPr>
          <p:cNvPr id="33" name="Shape 884"/>
          <p:cNvSpPr/>
          <p:nvPr/>
        </p:nvSpPr>
        <p:spPr>
          <a:xfrm>
            <a:off x="9512760" y="2213322"/>
            <a:ext cx="544280" cy="381445"/>
          </a:xfrm>
          <a:custGeom>
            <a:avLst/>
            <a:gdLst/>
            <a:ahLst/>
            <a:cxnLst>
              <a:cxn ang="0">
                <a:pos x="wd2" y="hd2"/>
              </a:cxn>
              <a:cxn ang="5400000">
                <a:pos x="wd2" y="hd2"/>
              </a:cxn>
              <a:cxn ang="10800000">
                <a:pos x="wd2" y="hd2"/>
              </a:cxn>
              <a:cxn ang="16200000">
                <a:pos x="wd2" y="hd2"/>
              </a:cxn>
            </a:cxnLst>
            <a:rect l="0" t="0" r="r" b="b"/>
            <a:pathLst>
              <a:path w="21600" h="21600" extrusionOk="0">
                <a:moveTo>
                  <a:pt x="1235" y="10296"/>
                </a:moveTo>
                <a:lnTo>
                  <a:pt x="3931" y="6822"/>
                </a:lnTo>
                <a:lnTo>
                  <a:pt x="8771" y="13060"/>
                </a:lnTo>
                <a:lnTo>
                  <a:pt x="17669" y="1592"/>
                </a:lnTo>
                <a:lnTo>
                  <a:pt x="20365" y="5066"/>
                </a:lnTo>
                <a:lnTo>
                  <a:pt x="8771" y="20008"/>
                </a:lnTo>
                <a:cubicBezTo>
                  <a:pt x="8771" y="20008"/>
                  <a:pt x="1235" y="10296"/>
                  <a:pt x="1235" y="10296"/>
                </a:cubicBezTo>
                <a:close/>
                <a:moveTo>
                  <a:pt x="17669" y="0"/>
                </a:moveTo>
                <a:lnTo>
                  <a:pt x="8771" y="11468"/>
                </a:lnTo>
                <a:lnTo>
                  <a:pt x="3931" y="5230"/>
                </a:lnTo>
                <a:lnTo>
                  <a:pt x="0" y="10296"/>
                </a:lnTo>
                <a:lnTo>
                  <a:pt x="8771" y="21600"/>
                </a:lnTo>
                <a:lnTo>
                  <a:pt x="21600" y="5066"/>
                </a:lnTo>
                <a:cubicBezTo>
                  <a:pt x="21600" y="5066"/>
                  <a:pt x="17669" y="0"/>
                  <a:pt x="17669" y="0"/>
                </a:cubicBezTo>
                <a:close/>
              </a:path>
            </a:pathLst>
          </a:custGeom>
          <a:solidFill>
            <a:srgbClr val="304A9C"/>
          </a:solidFill>
          <a:ln w="12700">
            <a:solidFill>
              <a:schemeClr val="accent1"/>
            </a:solidFill>
            <a:miter lim="400000"/>
          </a:ln>
        </p:spPr>
        <p:txBody>
          <a:bodyPr lIns="26789" tIns="26789" rIns="26789" bIns="26789" anchor="ctr"/>
          <a:p>
            <a:pPr algn="l">
              <a:defRPr sz="3200">
                <a:latin typeface="Helvetica Light"/>
                <a:ea typeface="Helvetica Light"/>
                <a:cs typeface="Helvetica Light"/>
                <a:sym typeface="Helvetica Light"/>
              </a:defRPr>
            </a:pPr>
            <a:endParaRPr sz="1200">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异议申诉</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smtClean="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06</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4"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5" name="文本框 34"/>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3494"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4413955" y="1805435"/>
            <a:ext cx="540000" cy="540000"/>
          </a:xfrm>
          <a:prstGeom prst="roundRect">
            <a:avLst>
              <a:gd name="adj" fmla="val 50000"/>
            </a:avLst>
          </a:prstGeom>
          <a:solidFill>
            <a:schemeClr val="accent2"/>
          </a:solidFill>
          <a:ln cap="sq">
            <a:noFill/>
            <a:prstDash val="solid"/>
          </a:ln>
        </p:spPr>
        <p:txBody>
          <a:bodyPr vert="horz" wrap="non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1115060" y="1805435"/>
            <a:ext cx="540000" cy="540000"/>
          </a:xfrm>
          <a:prstGeom prst="roundRect">
            <a:avLst>
              <a:gd name="adj" fmla="val 50000"/>
            </a:avLst>
          </a:prstGeom>
          <a:solidFill>
            <a:schemeClr val="accent1"/>
          </a:solidFill>
          <a:ln cap="sq">
            <a:noFill/>
            <a:prstDash val="solid"/>
          </a:ln>
        </p:spPr>
        <p:txBody>
          <a:bodyPr vert="horz" wrap="non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5029653" y="1806985"/>
            <a:ext cx="2990146" cy="536899"/>
          </a:xfrm>
          <a:prstGeom prst="rect">
            <a:avLst/>
          </a:prstGeom>
          <a:noFill/>
          <a:ln w="12700" cap="sq">
            <a:noFill/>
            <a:miter/>
          </a:ln>
        </p:spPr>
        <p:txBody>
          <a:bodyPr vert="horz" wrap="square" lIns="91440" tIns="45720" rIns="91440" bIns="45720" rtlCol="0" anchor="ctr"/>
          <a:lstStyle/>
          <a:p>
            <a:pPr algn="l">
              <a:lnSpc>
                <a:spcPct val="130000"/>
              </a:lnSpc>
            </a:pPr>
            <a:r>
              <a:rPr kumimoji="1" lang="zh-CN" altLang="en-US" sz="1600" dirty="0" err="1">
                <a:ln w="12700">
                  <a:noFill/>
                </a:ln>
                <a:solidFill>
                  <a:srgbClr val="404040">
                    <a:alpha val="100000"/>
                  </a:srgbClr>
                </a:solidFill>
                <a:latin typeface="黑体" panose="02010609060101010101" pitchFamily="49" charset="-122"/>
                <a:ea typeface="黑体" panose="02010609060101010101" pitchFamily="49" charset="-122"/>
                <a:cs typeface="Source Han Sans CN Bold" panose="020B0800000000000000" charset="-122"/>
              </a:rPr>
              <a:t>任职受雇信息申</a:t>
            </a:r>
            <a:r>
              <a:rPr kumimoji="1" lang="en-US" altLang="zh-CN" sz="1600" dirty="0" err="1">
                <a:ln w="12700">
                  <a:noFill/>
                </a:ln>
                <a:solidFill>
                  <a:srgbClr val="404040">
                    <a:alpha val="100000"/>
                  </a:srgbClr>
                </a:solidFill>
                <a:latin typeface="黑体" panose="02010609060101010101" pitchFamily="49" charset="-122"/>
                <a:ea typeface="黑体" panose="02010609060101010101" pitchFamily="49" charset="-122"/>
                <a:cs typeface="Source Han Sans CN Bold" panose="020B0800000000000000" charset="-122"/>
              </a:rPr>
              <a:t>诉</a:t>
            </a: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4413955" y="2480694"/>
            <a:ext cx="2990146" cy="2304667"/>
          </a:xfrm>
          <a:prstGeom prst="rect">
            <a:avLst/>
          </a:prstGeom>
          <a:noFill/>
          <a:ln w="12700" cap="sq">
            <a:noFill/>
            <a:miter/>
          </a:ln>
        </p:spPr>
        <p:txBody>
          <a:bodyPr vert="horz" wrap="square" lIns="91440" tIns="45720" rIns="91440" bIns="45720" rtlCol="0" anchor="t"/>
          <a:lstStyle/>
          <a:p>
            <a:pPr>
              <a:lnSpc>
                <a:spcPct val="150000"/>
              </a:lnSpc>
            </a:pP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纳税人</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如果发现自己已经从以前的任职受雇企业离职或者从未在该企业任职的话，可以发起任职受雇信息申诉。</a:t>
            </a: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可通过个人所得税</a:t>
            </a:r>
            <a:r>
              <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APP—“</a:t>
            </a: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我的”</a:t>
            </a:r>
            <a:r>
              <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任职受雇”模块， 发起异议申诉。</a:t>
            </a:r>
            <a:endPar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endParaRPr>
          </a:p>
        </p:txBody>
      </p:sp>
      <p:sp>
        <p:nvSpPr>
          <p:cNvPr id="8" name="标题 1"/>
          <p:cNvSpPr txBox="1"/>
          <p:nvPr/>
        </p:nvSpPr>
        <p:spPr>
          <a:xfrm>
            <a:off x="1726054" y="1814070"/>
            <a:ext cx="2987041" cy="536899"/>
          </a:xfrm>
          <a:prstGeom prst="rect">
            <a:avLst/>
          </a:prstGeom>
          <a:noFill/>
          <a:ln w="12700" cap="sq">
            <a:noFill/>
            <a:miter/>
          </a:ln>
        </p:spPr>
        <p:txBody>
          <a:bodyPr vert="horz" wrap="square" lIns="91440" tIns="45720" rIns="91440" bIns="45720" rtlCol="0" anchor="ctr"/>
          <a:lstStyle/>
          <a:p>
            <a:pPr algn="l">
              <a:lnSpc>
                <a:spcPct val="130000"/>
              </a:lnSpc>
            </a:pPr>
            <a:r>
              <a:rPr kumimoji="1" lang="zh-CN" altLang="en-US" sz="1600" dirty="0" err="1">
                <a:ln w="12700">
                  <a:noFill/>
                </a:ln>
                <a:solidFill>
                  <a:srgbClr val="404040">
                    <a:alpha val="100000"/>
                  </a:srgbClr>
                </a:solidFill>
                <a:latin typeface="黑体" panose="02010609060101010101" pitchFamily="49" charset="-122"/>
                <a:ea typeface="黑体" panose="02010609060101010101" pitchFamily="49" charset="-122"/>
                <a:cs typeface="Source Han Sans CN Bold" panose="020B0800000000000000" charset="-122"/>
              </a:rPr>
              <a:t>收入纳税明细</a:t>
            </a:r>
            <a:r>
              <a:rPr kumimoji="1" lang="en-US" altLang="zh-CN" sz="1600" dirty="0" err="1">
                <a:ln w="12700">
                  <a:noFill/>
                </a:ln>
                <a:solidFill>
                  <a:srgbClr val="404040">
                    <a:alpha val="100000"/>
                  </a:srgbClr>
                </a:solidFill>
                <a:latin typeface="黑体" panose="02010609060101010101" pitchFamily="49" charset="-122"/>
                <a:ea typeface="黑体" panose="02010609060101010101" pitchFamily="49" charset="-122"/>
                <a:cs typeface="Source Han Sans CN Bold" panose="020B0800000000000000" charset="-122"/>
              </a:rPr>
              <a:t>申诉</a:t>
            </a: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1115060" y="2480694"/>
            <a:ext cx="2987041" cy="2303600"/>
          </a:xfrm>
          <a:prstGeom prst="rect">
            <a:avLst/>
          </a:prstGeom>
          <a:noFill/>
          <a:ln w="12700" cap="sq">
            <a:noFill/>
            <a:miter/>
          </a:ln>
        </p:spPr>
        <p:txBody>
          <a:bodyPr vert="horz" wrap="square" lIns="91440" tIns="45720" rIns="91440" bIns="45720" rtlCol="0" anchor="t"/>
          <a:lstStyle/>
          <a:p>
            <a:pPr algn="l">
              <a:lnSpc>
                <a:spcPct val="150000"/>
              </a:lnSpc>
            </a:pP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纳税人</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发现自己的收入和纳税明细存在问题时，可以选择对某条或某些不实收入进行</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申诉</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或</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批量申诉</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处理。</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可通过</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个人所得税</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APP的“收入纳税明细查询”功能，查看收入明细，若发现“被收入”情况，</a:t>
            </a:r>
            <a:r>
              <a:rPr kumimoji="1" lang="zh-CN" altLang="en-US"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可在</a:t>
            </a:r>
            <a:r>
              <a:rPr kumimoji="1" lang="en-US" altLang="zh-CN" sz="1400" dirty="0" err="1">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APP上发起申诉</a:t>
            </a:r>
            <a:r>
              <a:rPr kumimoji="1" lang="en-US" altLang="zh-CN" sz="1400" dirty="0">
                <a:ln w="12700">
                  <a:noFill/>
                </a:ln>
                <a:solidFill>
                  <a:srgbClr val="404040">
                    <a:alpha val="100000"/>
                  </a:srgbClr>
                </a:solidFill>
                <a:latin typeface="黑体" panose="02010609060101010101" pitchFamily="49" charset="-122"/>
                <a:ea typeface="黑体" panose="02010609060101010101" pitchFamily="49" charset="-122"/>
                <a:cs typeface="Source Han Sans" panose="020B0500000000000000" charset="-122"/>
              </a:rPr>
              <a:t>。
</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1165859" y="1812601"/>
            <a:ext cx="764541" cy="536899"/>
          </a:xfrm>
          <a:prstGeom prst="rect">
            <a:avLst/>
          </a:prstGeom>
          <a:noFill/>
          <a:ln w="12700" cap="sq">
            <a:noFill/>
            <a:miter/>
          </a:ln>
        </p:spPr>
        <p:txBody>
          <a:bodyPr vert="horz" wrap="square" lIns="91440" tIns="45720" rIns="91440" bIns="45720" rtlCol="0" anchor="ctr"/>
          <a:lstStyle/>
          <a:p>
            <a:pPr algn="l">
              <a:lnSpc>
                <a:spcPct val="130000"/>
              </a:lnSpc>
            </a:pPr>
            <a:r>
              <a:rPr kumimoji="1" lang="en-US" altLang="zh-CN" sz="18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4455159" y="1799901"/>
            <a:ext cx="764541" cy="536899"/>
          </a:xfrm>
          <a:prstGeom prst="rect">
            <a:avLst/>
          </a:prstGeom>
          <a:noFill/>
          <a:ln w="12700" cap="sq">
            <a:noFill/>
            <a:miter/>
          </a:ln>
        </p:spPr>
        <p:txBody>
          <a:bodyPr vert="horz" wrap="square" lIns="91440" tIns="45720" rIns="91440" bIns="45720" rtlCol="0" anchor="ctr"/>
          <a:lstStyle/>
          <a:p>
            <a:pPr algn="l">
              <a:lnSpc>
                <a:spcPct val="130000"/>
              </a:lnSpc>
            </a:pPr>
            <a:r>
              <a:rPr kumimoji="1" lang="en-US" altLang="zh-CN" sz="18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常见申诉场景</a:t>
            </a:r>
            <a:endParaRPr kumimoji="1" lang="zh-CN" altLang="en-US" dirty="0">
              <a:latin typeface="黑体" panose="02010609060101010101" pitchFamily="49" charset="-122"/>
              <a:ea typeface="黑体" panose="02010609060101010101" pitchFamily="49" charset="-122"/>
            </a:endParaRPr>
          </a:p>
        </p:txBody>
      </p:sp>
      <p:grpSp>
        <p:nvGrpSpPr>
          <p:cNvPr id="17" name="组合 16"/>
          <p:cNvGrpSpPr/>
          <p:nvPr/>
        </p:nvGrpSpPr>
        <p:grpSpPr>
          <a:xfrm>
            <a:off x="149860" y="487680"/>
            <a:ext cx="510540" cy="419100"/>
            <a:chOff x="149860" y="487680"/>
            <a:chExt cx="510540" cy="419100"/>
          </a:xfrm>
        </p:grpSpPr>
        <p:sp>
          <p:nvSpPr>
            <p:cNvPr id="18"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b="8857"/>
          <a:stretch>
            <a:fillRect/>
          </a:stretch>
        </p:blipFill>
        <p:spPr>
          <a:xfrm>
            <a:off x="7851775" y="918845"/>
            <a:ext cx="3387725" cy="2099945"/>
          </a:xfrm>
          <a:prstGeom prst="rect">
            <a:avLst/>
          </a:prstGeom>
        </p:spPr>
      </p:pic>
      <p:sp>
        <p:nvSpPr>
          <p:cNvPr id="10" name="标题 1"/>
          <p:cNvSpPr txBox="1"/>
          <p:nvPr/>
        </p:nvSpPr>
        <p:spPr>
          <a:xfrm>
            <a:off x="7852410" y="3817620"/>
            <a:ext cx="3387090" cy="1635125"/>
          </a:xfrm>
          <a:prstGeom prst="rect">
            <a:avLst/>
          </a:prstGeom>
          <a:gradFill>
            <a:gsLst>
              <a:gs pos="0">
                <a:schemeClr val="accent1">
                  <a:lumMod val="20000"/>
                  <a:lumOff val="80000"/>
                </a:schemeClr>
              </a:gs>
              <a:gs pos="55000">
                <a:schemeClr val="accent1">
                  <a:lumMod val="60000"/>
                  <a:lumOff val="40000"/>
                  <a:alpha val="85000"/>
                </a:schemeClr>
              </a:gs>
              <a:gs pos="100000">
                <a:schemeClr val="accent1"/>
              </a:gs>
            </a:gsLst>
            <a:lin ang="1200000" scaled="0"/>
          </a:gradFill>
          <a:ln w="12700" cap="sq">
            <a:noFill/>
            <a:miter/>
          </a:ln>
        </p:spPr>
        <p:txBody>
          <a:bodyPr vert="horz" wrap="square" lIns="91440" tIns="45720" rIns="91440" bIns="45720" rtlCol="0" anchor="ctr"/>
          <a:p>
            <a:pPr algn="l">
              <a:lnSpc>
                <a:spcPct val="110000"/>
              </a:lnSpc>
            </a:pPr>
            <a:r>
              <a:rPr kumimoji="1" lang="en-US" altLang="zh-CN" sz="1600" dirty="0">
                <a:latin typeface="黑体" panose="02010609060101010101" pitchFamily="49" charset="-122"/>
                <a:ea typeface="黑体" panose="02010609060101010101" pitchFamily="49" charset="-122"/>
              </a:rPr>
              <a:t>    </a:t>
            </a:r>
            <a:r>
              <a:rPr kumimoji="1" lang="zh-CN" altLang="en-US" sz="1600" dirty="0">
                <a:latin typeface="黑体" panose="02010609060101010101" pitchFamily="49" charset="-122"/>
                <a:ea typeface="黑体" panose="02010609060101010101" pitchFamily="49" charset="-122"/>
              </a:rPr>
              <a:t>注意事项：在提交申诉之前，请先尝试联系被申诉扣缴义务人进行核实，并确保申诉情况属实。若提交虚假申诉信息，将依法纳入纳税信用管理并承担相应责任。</a:t>
            </a:r>
            <a:endParaRPr kumimoji="1" lang="zh-CN" altLang="en-US" sz="1600" dirty="0">
              <a:latin typeface="黑体" panose="02010609060101010101" pitchFamily="49" charset="-122"/>
              <a:ea typeface="黑体" panose="02010609060101010101" pitchFamily="49" charset="-122"/>
            </a:endParaRPr>
          </a:p>
        </p:txBody>
      </p:sp>
      <p:sp>
        <p:nvSpPr>
          <p:cNvPr id="12" name="椭圆 11"/>
          <p:cNvSpPr/>
          <p:nvPr/>
        </p:nvSpPr>
        <p:spPr>
          <a:xfrm>
            <a:off x="8200390" y="407924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2198227" y="2123802"/>
            <a:ext cx="2508424" cy="636607"/>
          </a:xfrm>
          <a:custGeom>
            <a:avLst/>
            <a:gdLst>
              <a:gd name="connsiteX0" fmla="*/ 318304 w 2508424"/>
              <a:gd name="connsiteY0" fmla="*/ 0 h 636607"/>
              <a:gd name="connsiteX1" fmla="*/ 2508424 w 2508424"/>
              <a:gd name="connsiteY1" fmla="*/ 0 h 636607"/>
              <a:gd name="connsiteX2" fmla="*/ 2508424 w 2508424"/>
              <a:gd name="connsiteY2" fmla="*/ 636607 h 636607"/>
              <a:gd name="connsiteX3" fmla="*/ 318304 w 2508424"/>
              <a:gd name="connsiteY3" fmla="*/ 636607 h 636607"/>
              <a:gd name="connsiteX4" fmla="*/ 6467 w 2508424"/>
              <a:gd name="connsiteY4" fmla="*/ 382452 h 636607"/>
              <a:gd name="connsiteX5" fmla="*/ 0 w 2508424"/>
              <a:gd name="connsiteY5" fmla="*/ 318304 h 636607"/>
              <a:gd name="connsiteX6" fmla="*/ 6467 w 2508424"/>
              <a:gd name="connsiteY6" fmla="*/ 254155 h 636607"/>
              <a:gd name="connsiteX7" fmla="*/ 318304 w 2508424"/>
              <a:gd name="connsiteY7" fmla="*/ 0 h 636607"/>
            </a:gdLst>
            <a:ahLst/>
            <a:cxnLst/>
            <a:rect l="l" t="t" r="r" b="b"/>
            <a:pathLst>
              <a:path w="2508424" h="636607">
                <a:moveTo>
                  <a:pt x="318304" y="0"/>
                </a:moveTo>
                <a:lnTo>
                  <a:pt x="2508424" y="0"/>
                </a:lnTo>
                <a:lnTo>
                  <a:pt x="2508424" y="636607"/>
                </a:lnTo>
                <a:lnTo>
                  <a:pt x="318304" y="636607"/>
                </a:lnTo>
                <a:cubicBezTo>
                  <a:pt x="164484" y="636607"/>
                  <a:pt x="36148" y="527498"/>
                  <a:pt x="6467" y="382452"/>
                </a:cubicBezTo>
                <a:lnTo>
                  <a:pt x="0" y="318304"/>
                </a:lnTo>
                <a:lnTo>
                  <a:pt x="6467" y="254155"/>
                </a:lnTo>
                <a:cubicBezTo>
                  <a:pt x="36148" y="109109"/>
                  <a:pt x="164484" y="0"/>
                  <a:pt x="318304" y="0"/>
                </a:cubicBezTo>
                <a:close/>
              </a:path>
            </a:pathLst>
          </a:custGeom>
          <a:solidFill>
            <a:schemeClr val="accent2"/>
          </a:solidFill>
          <a:ln w="12700" cap="sq">
            <a:noFill/>
            <a:miter/>
          </a:ln>
          <a:effectLst>
            <a:outerShdw blurRad="50800" dist="38100" dir="8100000" algn="tr" rotWithShape="0">
              <a:schemeClr val="accent2">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4812464" y="2123802"/>
            <a:ext cx="2520000" cy="636607"/>
          </a:xfrm>
          <a:custGeom>
            <a:avLst/>
            <a:gdLst>
              <a:gd name="connsiteX0" fmla="*/ 0 w 2520000"/>
              <a:gd name="connsiteY0" fmla="*/ 0 h 636607"/>
              <a:gd name="connsiteX1" fmla="*/ 2520000 w 2520000"/>
              <a:gd name="connsiteY1" fmla="*/ 0 h 636607"/>
              <a:gd name="connsiteX2" fmla="*/ 2520000 w 2520000"/>
              <a:gd name="connsiteY2" fmla="*/ 636607 h 636607"/>
              <a:gd name="connsiteX3" fmla="*/ 0 w 2520000"/>
              <a:gd name="connsiteY3" fmla="*/ 636607 h 636607"/>
              <a:gd name="connsiteX4" fmla="*/ 0 w 2520000"/>
              <a:gd name="connsiteY4" fmla="*/ 0 h 636607"/>
            </a:gdLst>
            <a:ahLst/>
            <a:cxnLst/>
            <a:rect l="l" t="t" r="r" b="b"/>
            <a:pathLst>
              <a:path w="2520000" h="636607">
                <a:moveTo>
                  <a:pt x="0" y="0"/>
                </a:moveTo>
                <a:lnTo>
                  <a:pt x="2520000" y="0"/>
                </a:lnTo>
                <a:lnTo>
                  <a:pt x="2520000" y="636607"/>
                </a:lnTo>
                <a:lnTo>
                  <a:pt x="0" y="636607"/>
                </a:lnTo>
                <a:lnTo>
                  <a:pt x="0" y="0"/>
                </a:lnTo>
                <a:close/>
              </a:path>
            </a:pathLst>
          </a:custGeom>
          <a:gradFill>
            <a:gsLst>
              <a:gs pos="0">
                <a:schemeClr val="accent2"/>
              </a:gs>
              <a:gs pos="100000">
                <a:schemeClr val="accent1"/>
              </a:gs>
            </a:gsLst>
            <a:lin ang="2700000" scaled="0"/>
          </a:gradFill>
          <a:ln w="12700" cap="sq">
            <a:noFill/>
            <a:miter/>
          </a:ln>
          <a:effectLst>
            <a:outerShdw blurRad="50800" dist="38100" dir="5400000" algn="t"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7438277" y="2123801"/>
            <a:ext cx="2525016" cy="636608"/>
          </a:xfrm>
          <a:custGeom>
            <a:avLst/>
            <a:gdLst>
              <a:gd name="connsiteX0" fmla="*/ 0 w 2525016"/>
              <a:gd name="connsiteY0" fmla="*/ 0 h 636608"/>
              <a:gd name="connsiteX1" fmla="*/ 2206712 w 2525016"/>
              <a:gd name="connsiteY1" fmla="*/ 0 h 636608"/>
              <a:gd name="connsiteX2" fmla="*/ 2525016 w 2525016"/>
              <a:gd name="connsiteY2" fmla="*/ 318304 h 636608"/>
              <a:gd name="connsiteX3" fmla="*/ 2525015 w 2525016"/>
              <a:gd name="connsiteY3" fmla="*/ 318304 h 636608"/>
              <a:gd name="connsiteX4" fmla="*/ 2206711 w 2525016"/>
              <a:gd name="connsiteY4" fmla="*/ 636608 h 636608"/>
              <a:gd name="connsiteX5" fmla="*/ 0 w 2525016"/>
              <a:gd name="connsiteY5" fmla="*/ 636608 h 636608"/>
              <a:gd name="connsiteX6" fmla="*/ 0 w 2525016"/>
              <a:gd name="connsiteY6" fmla="*/ 0 h 636608"/>
            </a:gdLst>
            <a:ahLst/>
            <a:cxnLst/>
            <a:rect l="l" t="t" r="r" b="b"/>
            <a:pathLst>
              <a:path w="2525016" h="636608">
                <a:moveTo>
                  <a:pt x="0" y="0"/>
                </a:moveTo>
                <a:lnTo>
                  <a:pt x="2206712" y="0"/>
                </a:lnTo>
                <a:cubicBezTo>
                  <a:pt x="2382506" y="0"/>
                  <a:pt x="2525016" y="142510"/>
                  <a:pt x="2525016" y="318304"/>
                </a:cubicBezTo>
                <a:lnTo>
                  <a:pt x="2525015" y="318304"/>
                </a:lnTo>
                <a:cubicBezTo>
                  <a:pt x="2525015" y="494098"/>
                  <a:pt x="2382505" y="636608"/>
                  <a:pt x="2206711" y="636608"/>
                </a:cubicBezTo>
                <a:lnTo>
                  <a:pt x="0" y="636608"/>
                </a:lnTo>
                <a:lnTo>
                  <a:pt x="0" y="0"/>
                </a:lnTo>
                <a:close/>
              </a:path>
            </a:pathLst>
          </a:custGeom>
          <a:solidFill>
            <a:schemeClr val="accent1"/>
          </a:solidFill>
          <a:ln w="12700" cap="sq">
            <a:noFill/>
            <a:miter/>
          </a:ln>
          <a:effectLst>
            <a:outerShdw blurRad="50800" dist="38100" dir="5400000" algn="t"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5028397" y="2217128"/>
            <a:ext cx="2088105" cy="449582"/>
          </a:xfrm>
          <a:prstGeom prst="rect">
            <a:avLst/>
          </a:prstGeom>
          <a:noFill/>
          <a:ln>
            <a:noFill/>
          </a:ln>
        </p:spPr>
        <p:txBody>
          <a:bodyPr vert="horz" wrap="square" lIns="0" tIns="0" rIns="0" bIns="0" rtlCol="0" anchor="ctr"/>
          <a:lstStyle/>
          <a:p>
            <a:pPr algn="ctr">
              <a:lnSpc>
                <a:spcPct val="110000"/>
              </a:lnSpc>
            </a:pPr>
            <a:r>
              <a:rPr kumimoji="1" lang="en-US" altLang="zh-CN" sz="1600" dirty="0" err="1">
                <a:ln w="12700">
                  <a:noFill/>
                </a:ln>
                <a:solidFill>
                  <a:srgbClr val="FFFFFF">
                    <a:alpha val="100000"/>
                  </a:srgbClr>
                </a:solidFill>
                <a:latin typeface="黑体" panose="02010609060101010101" pitchFamily="49" charset="-122"/>
                <a:ea typeface="黑体" panose="02010609060101010101" pitchFamily="49" charset="-122"/>
                <a:cs typeface="Source Han Sans CN Bold" panose="020B0800000000000000" charset="-122"/>
              </a:rPr>
              <a:t>截止日期</a:t>
            </a: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7656677" y="2217128"/>
            <a:ext cx="2088105" cy="449582"/>
          </a:xfrm>
          <a:prstGeom prst="rect">
            <a:avLst/>
          </a:prstGeom>
          <a:noFill/>
          <a:ln>
            <a:noFill/>
          </a:ln>
        </p:spPr>
        <p:txBody>
          <a:bodyPr vert="horz" wrap="square" lIns="0" tIns="0" rIns="0" bIns="0" rtlCol="0" anchor="ctr"/>
          <a:lstStyle/>
          <a:p>
            <a:pPr algn="ctr">
              <a:lnSpc>
                <a:spcPct val="110000"/>
              </a:lnSpc>
            </a:pPr>
            <a:r>
              <a:rPr kumimoji="1" lang="en-US" altLang="zh-CN" sz="1600" dirty="0" err="1">
                <a:ln w="12700">
                  <a:noFill/>
                </a:ln>
                <a:solidFill>
                  <a:srgbClr val="FFFFFF">
                    <a:alpha val="100000"/>
                  </a:srgbClr>
                </a:solidFill>
                <a:latin typeface="黑体" panose="02010609060101010101" pitchFamily="49" charset="-122"/>
                <a:ea typeface="黑体" panose="02010609060101010101" pitchFamily="49" charset="-122"/>
                <a:cs typeface="Source Han Sans CN Bold" panose="020B0800000000000000" charset="-122"/>
              </a:rPr>
              <a:t>官方渠道</a:t>
            </a: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a:off x="7560897" y="3256958"/>
            <a:ext cx="2279664" cy="1379562"/>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纳税人可通过</a:t>
            </a:r>
            <a:r>
              <a:rPr kumimoji="1" lang="zh-CN" altLang="en-US"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个人所得税</a:t>
            </a: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APP、</a:t>
            </a:r>
            <a:r>
              <a:rPr kumimoji="1" lang="zh-CN" altLang="en-US"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自然人电子税务局网页端或</a:t>
            </a: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前往办税服务厅咨询办理，确保通过正规渠道完成汇算清缴，避免上当受骗。</a:t>
            </a: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flipV="1">
            <a:off x="2325827" y="1518824"/>
            <a:ext cx="7594598" cy="286512"/>
          </a:xfrm>
          <a:custGeom>
            <a:avLst/>
            <a:gdLst>
              <a:gd name="connsiteX0" fmla="*/ 0 w 7396223"/>
              <a:gd name="connsiteY0" fmla="*/ 0 h 286512"/>
              <a:gd name="connsiteX1" fmla="*/ 7390301 w 7396223"/>
              <a:gd name="connsiteY1" fmla="*/ 0 h 286512"/>
              <a:gd name="connsiteX2" fmla="*/ 7396223 w 7396223"/>
              <a:gd name="connsiteY2" fmla="*/ 2701 h 286512"/>
              <a:gd name="connsiteX3" fmla="*/ 6773928 w 7396223"/>
              <a:gd name="connsiteY3" fmla="*/ 286512 h 286512"/>
              <a:gd name="connsiteX4" fmla="*/ 6773928 w 7396223"/>
              <a:gd name="connsiteY4" fmla="*/ 153896 h 286512"/>
              <a:gd name="connsiteX5" fmla="*/ 0 w 7396223"/>
              <a:gd name="connsiteY5" fmla="*/ 153896 h 286512"/>
              <a:gd name="connsiteX6" fmla="*/ 0 w 7396223"/>
              <a:gd name="connsiteY6" fmla="*/ 0 h 286512"/>
            </a:gdLst>
            <a:ahLst/>
            <a:cxnLst/>
            <a:rect l="l" t="t" r="r" b="b"/>
            <a:pathLst>
              <a:path w="7396223" h="286512">
                <a:moveTo>
                  <a:pt x="0" y="0"/>
                </a:moveTo>
                <a:lnTo>
                  <a:pt x="7390301" y="0"/>
                </a:lnTo>
                <a:lnTo>
                  <a:pt x="7396223" y="2701"/>
                </a:lnTo>
                <a:lnTo>
                  <a:pt x="6773928" y="286512"/>
                </a:lnTo>
                <a:lnTo>
                  <a:pt x="6773928" y="153896"/>
                </a:lnTo>
                <a:lnTo>
                  <a:pt x="0" y="153896"/>
                </a:lnTo>
                <a:lnTo>
                  <a:pt x="0" y="0"/>
                </a:lnTo>
                <a:close/>
              </a:path>
            </a:pathLst>
          </a:custGeom>
          <a:gradFill>
            <a:gsLst>
              <a:gs pos="3000">
                <a:schemeClr val="accent2">
                  <a:alpha val="0"/>
                </a:schemeClr>
              </a:gs>
              <a:gs pos="100000">
                <a:schemeClr val="accent1"/>
              </a:gs>
            </a:gsLst>
            <a:lin ang="2700000" scaled="0"/>
          </a:gradFill>
          <a:ln w="12700" cap="sq">
            <a:noFill/>
            <a:miter/>
          </a:ln>
          <a:effectLst>
            <a:outerShdw blurRad="50800" dist="38100" dir="5400000" algn="t"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4941507" y="3256958"/>
            <a:ext cx="2279664" cy="1379562"/>
          </a:xfrm>
          <a:prstGeom prst="rect">
            <a:avLst/>
          </a:prstGeom>
          <a:noFill/>
          <a:ln>
            <a:noFill/>
          </a:ln>
        </p:spPr>
        <p:txBody>
          <a:bodyPr vert="horz" wrap="square" lIns="0" tIns="0" rIns="0" bIns="0" rtlCol="0" anchor="t"/>
          <a:lstStyle/>
          <a:p>
            <a:pPr>
              <a:lnSpc>
                <a:spcPct val="150000"/>
              </a:lnSpc>
            </a:pPr>
            <a:r>
              <a:rPr kumimoji="1" lang="en-US" altLang="zh-CN" sz="14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2024年度个人所得税综合所得汇算清缴的截止日期为2025年6月30日，纳税人需在该日期前完成申报，避免逾期补税产生滞纳金。</a:t>
            </a: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3264660" y="2922020"/>
            <a:ext cx="375558" cy="253093"/>
          </a:xfrm>
          <a:prstGeom prst="flowChartMerge">
            <a:avLst/>
          </a:prstGeom>
          <a:solidFill>
            <a:schemeClr val="accent2"/>
          </a:solidFill>
          <a:ln w="12700" cap="sq">
            <a:noFill/>
            <a:miter/>
          </a:ln>
          <a:effectLst>
            <a:outerShdw blurRad="50800" dist="38100" dir="8100000" algn="tr" rotWithShape="0">
              <a:schemeClr val="accent2">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5884685" y="2922020"/>
            <a:ext cx="375558" cy="253093"/>
          </a:xfrm>
          <a:prstGeom prst="flowChartMerge">
            <a:avLst/>
          </a:prstGeom>
          <a:gradFill>
            <a:gsLst>
              <a:gs pos="0">
                <a:schemeClr val="accent2"/>
              </a:gs>
              <a:gs pos="100000">
                <a:schemeClr val="accent1"/>
              </a:gs>
            </a:gsLst>
            <a:lin ang="2700000" scaled="0"/>
          </a:gradFill>
          <a:ln w="12700" cap="sq">
            <a:noFill/>
            <a:miter/>
          </a:ln>
          <a:effectLst>
            <a:outerShdw blurRad="50800" dist="38100" dir="5400000" algn="t"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8513006" y="2922020"/>
            <a:ext cx="375558" cy="253093"/>
          </a:xfrm>
          <a:prstGeom prst="flowChartMerge">
            <a:avLst/>
          </a:prstGeom>
          <a:solidFill>
            <a:schemeClr val="accent1"/>
          </a:solidFill>
          <a:ln w="12700" cap="sq">
            <a:noFill/>
            <a:miter/>
          </a:ln>
          <a:effectLst>
            <a:outerShdw blurRad="50800" dist="38100" dir="5400000" algn="t"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核心提示</a:t>
            </a:r>
            <a:endParaRPr kumimoji="1" lang="zh-CN" altLang="en-US" dirty="0">
              <a:latin typeface="黑体" panose="02010609060101010101" pitchFamily="49" charset="-122"/>
              <a:ea typeface="黑体" panose="02010609060101010101" pitchFamily="49" charset="-122"/>
            </a:endParaRPr>
          </a:p>
        </p:txBody>
      </p:sp>
      <p:grpSp>
        <p:nvGrpSpPr>
          <p:cNvPr id="18" name="组合 17"/>
          <p:cNvGrpSpPr/>
          <p:nvPr/>
        </p:nvGrpSpPr>
        <p:grpSpPr>
          <a:xfrm>
            <a:off x="149860" y="487680"/>
            <a:ext cx="510540" cy="419100"/>
            <a:chOff x="149860" y="487680"/>
            <a:chExt cx="510540" cy="419100"/>
          </a:xfrm>
        </p:grpSpPr>
        <p:sp>
          <p:nvSpPr>
            <p:cNvPr id="19"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
        <p:nvSpPr>
          <p:cNvPr id="22" name="标题 1"/>
          <p:cNvSpPr txBox="1"/>
          <p:nvPr/>
        </p:nvSpPr>
        <p:spPr>
          <a:xfrm>
            <a:off x="2321568" y="3256958"/>
            <a:ext cx="2279664" cy="1379562"/>
          </a:xfrm>
          <a:prstGeom prst="rect">
            <a:avLst/>
          </a:prstGeom>
          <a:noFill/>
          <a:ln>
            <a:noFill/>
          </a:ln>
        </p:spPr>
        <p:txBody>
          <a:bodyPr vert="horz" wrap="square" lIns="0" tIns="0" rIns="0" bIns="0" rtlCol="0" anchor="t"/>
          <a:p>
            <a:pPr>
              <a:lnSpc>
                <a:spcPct val="150000"/>
              </a:lnSpc>
            </a:pPr>
            <a:r>
              <a:rPr kumimoji="1" lang="zh-CN" altLang="en-US" sz="1400" dirty="0">
                <a:latin typeface="黑体" panose="02010609060101010101" pitchFamily="49" charset="-122"/>
                <a:ea typeface="黑体" panose="02010609060101010101" pitchFamily="49" charset="-122"/>
              </a:rPr>
              <a:t>进行年度汇算时，请认真核对已填报的综合所得收入、费用、免税收入以及捐赠等各项扣除项目，有无漏报或错误，确认无误后再完成申报。</a:t>
            </a:r>
            <a:endParaRPr kumimoji="1" lang="zh-CN" altLang="en-US" sz="1400" dirty="0">
              <a:latin typeface="黑体" panose="02010609060101010101" pitchFamily="49" charset="-122"/>
              <a:ea typeface="黑体" panose="02010609060101010101" pitchFamily="49" charset="-122"/>
            </a:endParaRPr>
          </a:p>
        </p:txBody>
      </p:sp>
      <p:sp>
        <p:nvSpPr>
          <p:cNvPr id="23" name="标题 1"/>
          <p:cNvSpPr txBox="1"/>
          <p:nvPr/>
        </p:nvSpPr>
        <p:spPr>
          <a:xfrm>
            <a:off x="2408458" y="2217128"/>
            <a:ext cx="2088105" cy="449582"/>
          </a:xfrm>
          <a:prstGeom prst="rect">
            <a:avLst/>
          </a:prstGeom>
          <a:noFill/>
          <a:ln>
            <a:noFill/>
          </a:ln>
        </p:spPr>
        <p:txBody>
          <a:bodyPr vert="horz" wrap="square" lIns="0" tIns="0" rIns="0" bIns="0" rtlCol="0" anchor="ctr"/>
          <a:p>
            <a:pPr algn="ctr">
              <a:lnSpc>
                <a:spcPct val="110000"/>
              </a:lnSpc>
            </a:pPr>
            <a:r>
              <a:rPr kumimoji="1" lang="zh-CN" altLang="en-US" dirty="0">
                <a:solidFill>
                  <a:schemeClr val="bg1"/>
                </a:solidFill>
                <a:latin typeface="黑体" panose="02010609060101010101" pitchFamily="49" charset="-122"/>
                <a:ea typeface="黑体" panose="02010609060101010101" pitchFamily="49" charset="-122"/>
              </a:rPr>
              <a:t>核对信息</a:t>
            </a:r>
            <a:endParaRPr kumimoji="1" lang="zh-CN" altLang="en-US"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rot="17622050">
            <a:off x="8805246" y="-73170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alphaModFix amt="30000"/>
          </a:blip>
          <a:srcRect t="31851" b="31851"/>
          <a:stretch>
            <a:fillRect/>
          </a:stretch>
        </p:blipFill>
        <p:spPr>
          <a:xfrm>
            <a:off x="23495"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17" name="标题 1"/>
          <p:cNvSpPr txBox="1"/>
          <p:nvPr/>
        </p:nvSpPr>
        <p:spPr>
          <a:xfrm flipH="1" flipV="1">
            <a:off x="10429833"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flipH="1" flipV="1">
            <a:off x="10739491"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flipH="1" flipV="1">
            <a:off x="11049150"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flipH="1" flipV="1">
            <a:off x="11358808" y="36804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rot="1080004" flipH="1">
            <a:off x="6272578" y="774976"/>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2" name="标题 1"/>
          <p:cNvSpPr txBox="1"/>
          <p:nvPr/>
        </p:nvSpPr>
        <p:spPr>
          <a:xfrm rot="1080004" flipH="1">
            <a:off x="7415891" y="1131774"/>
            <a:ext cx="1823084" cy="510553"/>
          </a:xfrm>
          <a:custGeom>
            <a:avLst/>
            <a:gdLst>
              <a:gd name="connsiteX0" fmla="*/ 43905 w 1823084"/>
              <a:gd name="connsiteY0" fmla="*/ 282082 h 510553"/>
              <a:gd name="connsiteX1" fmla="*/ 24904 w 1823084"/>
              <a:gd name="connsiteY1" fmla="*/ 287265 h 510553"/>
              <a:gd name="connsiteX2" fmla="*/ 105 w 1823084"/>
              <a:gd name="connsiteY2" fmla="*/ 354955 h 510553"/>
              <a:gd name="connsiteX3" fmla="*/ 13309 w 1823084"/>
              <a:gd name="connsiteY3" fmla="*/ 368882 h 510553"/>
              <a:gd name="connsiteX4" fmla="*/ 25548 w 1823084"/>
              <a:gd name="connsiteY4" fmla="*/ 352688 h 510553"/>
              <a:gd name="connsiteX5" fmla="*/ 45516 w 1823084"/>
              <a:gd name="connsiteY5" fmla="*/ 301515 h 510553"/>
              <a:gd name="connsiteX6" fmla="*/ 43905 w 1823084"/>
              <a:gd name="connsiteY6" fmla="*/ 282082 h 510553"/>
              <a:gd name="connsiteX7" fmla="*/ 530745 w 1823084"/>
              <a:gd name="connsiteY7" fmla="*/ 428343 h 510553"/>
              <a:gd name="connsiteX8" fmla="*/ 522035 w 1823084"/>
              <a:gd name="connsiteY8" fmla="*/ 428020 h 510553"/>
              <a:gd name="connsiteX9" fmla="*/ 513647 w 1823084"/>
              <a:gd name="connsiteY9" fmla="*/ 438977 h 510553"/>
              <a:gd name="connsiteX10" fmla="*/ 523325 w 1823084"/>
              <a:gd name="connsiteY10" fmla="*/ 452189 h 510553"/>
              <a:gd name="connsiteX11" fmla="*/ 574942 w 1823084"/>
              <a:gd name="connsiteY11" fmla="*/ 472169 h 510553"/>
              <a:gd name="connsiteX12" fmla="*/ 593331 w 1823084"/>
              <a:gd name="connsiteY12" fmla="*/ 467336 h 510553"/>
              <a:gd name="connsiteX13" fmla="*/ 584942 w 1823084"/>
              <a:gd name="connsiteY13" fmla="*/ 449611 h 510553"/>
              <a:gd name="connsiteX14" fmla="*/ 530745 w 1823084"/>
              <a:gd name="connsiteY14" fmla="*/ 428343 h 510553"/>
              <a:gd name="connsiteX15" fmla="*/ 454133 w 1823084"/>
              <a:gd name="connsiteY15" fmla="*/ 337828 h 510553"/>
              <a:gd name="connsiteX16" fmla="*/ 444266 w 1823084"/>
              <a:gd name="connsiteY16" fmla="*/ 337707 h 510553"/>
              <a:gd name="connsiteX17" fmla="*/ 437768 w 1823084"/>
              <a:gd name="connsiteY17" fmla="*/ 353517 h 510553"/>
              <a:gd name="connsiteX18" fmla="*/ 444915 w 1823084"/>
              <a:gd name="connsiteY18" fmla="*/ 372877 h 510553"/>
              <a:gd name="connsiteX19" fmla="*/ 444265 w 1823084"/>
              <a:gd name="connsiteY19" fmla="*/ 372877 h 510553"/>
              <a:gd name="connsiteX20" fmla="*/ 455636 w 1823084"/>
              <a:gd name="connsiteY20" fmla="*/ 401595 h 510553"/>
              <a:gd name="connsiteX21" fmla="*/ 471555 w 1823084"/>
              <a:gd name="connsiteY21" fmla="*/ 407080 h 510553"/>
              <a:gd name="connsiteX22" fmla="*/ 477402 w 1823084"/>
              <a:gd name="connsiteY22" fmla="*/ 392237 h 510553"/>
              <a:gd name="connsiteX23" fmla="*/ 460834 w 1823084"/>
              <a:gd name="connsiteY23" fmla="*/ 345451 h 510553"/>
              <a:gd name="connsiteX24" fmla="*/ 454133 w 1823084"/>
              <a:gd name="connsiteY24" fmla="*/ 337828 h 510553"/>
              <a:gd name="connsiteX25" fmla="*/ 728583 w 1823084"/>
              <a:gd name="connsiteY25" fmla="*/ 426094 h 510553"/>
              <a:gd name="connsiteX26" fmla="*/ 717700 w 1823084"/>
              <a:gd name="connsiteY26" fmla="*/ 426977 h 510553"/>
              <a:gd name="connsiteX27" fmla="*/ 662563 w 1823084"/>
              <a:gd name="connsiteY27" fmla="*/ 451694 h 510553"/>
              <a:gd name="connsiteX28" fmla="*/ 656437 w 1823084"/>
              <a:gd name="connsiteY28" fmla="*/ 467424 h 510553"/>
              <a:gd name="connsiteX29" fmla="*/ 673849 w 1823084"/>
              <a:gd name="connsiteY29" fmla="*/ 473523 h 510553"/>
              <a:gd name="connsiteX30" fmla="*/ 728018 w 1823084"/>
              <a:gd name="connsiteY30" fmla="*/ 449769 h 510553"/>
              <a:gd name="connsiteX31" fmla="*/ 736079 w 1823084"/>
              <a:gd name="connsiteY31" fmla="*/ 433397 h 510553"/>
              <a:gd name="connsiteX32" fmla="*/ 728583 w 1823084"/>
              <a:gd name="connsiteY32" fmla="*/ 426094 h 510553"/>
              <a:gd name="connsiteX33" fmla="*/ 94443 w 1823084"/>
              <a:gd name="connsiteY33" fmla="*/ 167199 h 510553"/>
              <a:gd name="connsiteX34" fmla="*/ 79838 w 1823084"/>
              <a:gd name="connsiteY34" fmla="*/ 173843 h 510553"/>
              <a:gd name="connsiteX35" fmla="*/ 42179 w 1823084"/>
              <a:gd name="connsiteY35" fmla="*/ 226679 h 510553"/>
              <a:gd name="connsiteX36" fmla="*/ 43144 w 1823084"/>
              <a:gd name="connsiteY36" fmla="*/ 249552 h 510553"/>
              <a:gd name="connsiteX37" fmla="*/ 63744 w 1823084"/>
              <a:gd name="connsiteY37" fmla="*/ 239565 h 510553"/>
              <a:gd name="connsiteX38" fmla="*/ 99795 w 1823084"/>
              <a:gd name="connsiteY38" fmla="*/ 188985 h 510553"/>
              <a:gd name="connsiteX39" fmla="*/ 103979 w 1823084"/>
              <a:gd name="connsiteY39" fmla="*/ 175776 h 510553"/>
              <a:gd name="connsiteX40" fmla="*/ 94443 w 1823084"/>
              <a:gd name="connsiteY40" fmla="*/ 167199 h 510553"/>
              <a:gd name="connsiteX41" fmla="*/ 1140821 w 1823084"/>
              <a:gd name="connsiteY41" fmla="*/ 486437 h 510553"/>
              <a:gd name="connsiteX42" fmla="*/ 1064708 w 1823084"/>
              <a:gd name="connsiteY42" fmla="*/ 477434 h 510553"/>
              <a:gd name="connsiteX43" fmla="*/ 1051807 w 1823084"/>
              <a:gd name="connsiteY43" fmla="*/ 486437 h 510553"/>
              <a:gd name="connsiteX44" fmla="*/ 1059548 w 1823084"/>
              <a:gd name="connsiteY44" fmla="*/ 500263 h 510553"/>
              <a:gd name="connsiteX45" fmla="*/ 1139209 w 1823084"/>
              <a:gd name="connsiteY45" fmla="*/ 510553 h 510553"/>
              <a:gd name="connsiteX46" fmla="*/ 1150819 w 1823084"/>
              <a:gd name="connsiteY46" fmla="*/ 497370 h 510553"/>
              <a:gd name="connsiteX47" fmla="*/ 1140821 w 1823084"/>
              <a:gd name="connsiteY47" fmla="*/ 486437 h 510553"/>
              <a:gd name="connsiteX48" fmla="*/ 968137 w 1823084"/>
              <a:gd name="connsiteY48" fmla="*/ 420184 h 510553"/>
              <a:gd name="connsiteX49" fmla="*/ 954539 w 1823084"/>
              <a:gd name="connsiteY49" fmla="*/ 425672 h 510553"/>
              <a:gd name="connsiteX50" fmla="*/ 956157 w 1823084"/>
              <a:gd name="connsiteY50" fmla="*/ 439229 h 510553"/>
              <a:gd name="connsiteX51" fmla="*/ 993067 w 1823084"/>
              <a:gd name="connsiteY51" fmla="*/ 469895 h 510553"/>
              <a:gd name="connsiteX52" fmla="*/ 1006665 w 1823084"/>
              <a:gd name="connsiteY52" fmla="*/ 468604 h 510553"/>
              <a:gd name="connsiteX53" fmla="*/ 1008608 w 1823084"/>
              <a:gd name="connsiteY53" fmla="*/ 453110 h 510553"/>
              <a:gd name="connsiteX54" fmla="*/ 968137 w 1823084"/>
              <a:gd name="connsiteY54" fmla="*/ 420184 h 510553"/>
              <a:gd name="connsiteX55" fmla="*/ 769445 w 1823084"/>
              <a:gd name="connsiteY55" fmla="*/ 309423 h 510553"/>
              <a:gd name="connsiteX56" fmla="*/ 758124 w 1823084"/>
              <a:gd name="connsiteY56" fmla="*/ 305792 h 510553"/>
              <a:gd name="connsiteX57" fmla="*/ 749034 w 1823084"/>
              <a:gd name="connsiteY57" fmla="*/ 318379 h 510553"/>
              <a:gd name="connsiteX58" fmla="*/ 746762 w 1823084"/>
              <a:gd name="connsiteY58" fmla="*/ 367114 h 510553"/>
              <a:gd name="connsiteX59" fmla="*/ 754553 w 1823084"/>
              <a:gd name="connsiteY59" fmla="*/ 381960 h 510553"/>
              <a:gd name="connsiteX60" fmla="*/ 769810 w 1823084"/>
              <a:gd name="connsiteY60" fmla="*/ 374214 h 510553"/>
              <a:gd name="connsiteX61" fmla="*/ 776627 w 1823084"/>
              <a:gd name="connsiteY61" fmla="*/ 320315 h 510553"/>
              <a:gd name="connsiteX62" fmla="*/ 769445 w 1823084"/>
              <a:gd name="connsiteY62" fmla="*/ 309423 h 510553"/>
              <a:gd name="connsiteX63" fmla="*/ 464523 w 1823084"/>
              <a:gd name="connsiteY63" fmla="*/ 203866 h 510553"/>
              <a:gd name="connsiteX64" fmla="*/ 448689 w 1823084"/>
              <a:gd name="connsiteY64" fmla="*/ 210320 h 510553"/>
              <a:gd name="connsiteX65" fmla="*/ 435440 w 1823084"/>
              <a:gd name="connsiteY65" fmla="*/ 275172 h 510553"/>
              <a:gd name="connsiteX66" fmla="*/ 447396 w 1823084"/>
              <a:gd name="connsiteY66" fmla="*/ 287109 h 510553"/>
              <a:gd name="connsiteX67" fmla="*/ 460000 w 1823084"/>
              <a:gd name="connsiteY67" fmla="*/ 275494 h 510553"/>
              <a:gd name="connsiteX68" fmla="*/ 470986 w 1823084"/>
              <a:gd name="connsiteY68" fmla="*/ 219676 h 510553"/>
              <a:gd name="connsiteX69" fmla="*/ 464523 w 1823084"/>
              <a:gd name="connsiteY69" fmla="*/ 203866 h 510553"/>
              <a:gd name="connsiteX70" fmla="*/ 1256966 w 1823084"/>
              <a:gd name="connsiteY70" fmla="*/ 453281 h 510553"/>
              <a:gd name="connsiteX71" fmla="*/ 1240508 w 1823084"/>
              <a:gd name="connsiteY71" fmla="*/ 450375 h 510553"/>
              <a:gd name="connsiteX72" fmla="*/ 1205657 w 1823084"/>
              <a:gd name="connsiteY72" fmla="*/ 479755 h 510553"/>
              <a:gd name="connsiteX73" fmla="*/ 1202107 w 1823084"/>
              <a:gd name="connsiteY73" fmla="*/ 497835 h 510553"/>
              <a:gd name="connsiteX74" fmla="*/ 1221469 w 1823084"/>
              <a:gd name="connsiteY74" fmla="*/ 498803 h 510553"/>
              <a:gd name="connsiteX75" fmla="*/ 1255353 w 1823084"/>
              <a:gd name="connsiteY75" fmla="*/ 469101 h 510553"/>
              <a:gd name="connsiteX76" fmla="*/ 1256966 w 1823084"/>
              <a:gd name="connsiteY76" fmla="*/ 453281 h 510553"/>
              <a:gd name="connsiteX77" fmla="*/ 185792 w 1823084"/>
              <a:gd name="connsiteY77" fmla="*/ 86011 h 510553"/>
              <a:gd name="connsiteX78" fmla="*/ 175118 w 1823084"/>
              <a:gd name="connsiteY78" fmla="*/ 86654 h 510553"/>
              <a:gd name="connsiteX79" fmla="*/ 135809 w 1823084"/>
              <a:gd name="connsiteY79" fmla="*/ 112705 h 510553"/>
              <a:gd name="connsiteX80" fmla="*/ 134520 w 1823084"/>
              <a:gd name="connsiteY80" fmla="*/ 128142 h 510553"/>
              <a:gd name="connsiteX81" fmla="*/ 151920 w 1823084"/>
              <a:gd name="connsiteY81" fmla="*/ 130393 h 510553"/>
              <a:gd name="connsiteX82" fmla="*/ 183818 w 1823084"/>
              <a:gd name="connsiteY82" fmla="*/ 109167 h 510553"/>
              <a:gd name="connsiteX83" fmla="*/ 192840 w 1823084"/>
              <a:gd name="connsiteY83" fmla="*/ 94051 h 510553"/>
              <a:gd name="connsiteX84" fmla="*/ 185792 w 1823084"/>
              <a:gd name="connsiteY84" fmla="*/ 86011 h 510553"/>
              <a:gd name="connsiteX85" fmla="*/ 940650 w 1823084"/>
              <a:gd name="connsiteY85" fmla="*/ 294993 h 510553"/>
              <a:gd name="connsiteX86" fmla="*/ 927098 w 1823084"/>
              <a:gd name="connsiteY86" fmla="*/ 308868 h 510553"/>
              <a:gd name="connsiteX87" fmla="*/ 930325 w 1823084"/>
              <a:gd name="connsiteY87" fmla="*/ 368237 h 510553"/>
              <a:gd name="connsiteX88" fmla="*/ 934519 w 1823084"/>
              <a:gd name="connsiteY88" fmla="*/ 379207 h 510553"/>
              <a:gd name="connsiteX89" fmla="*/ 954202 w 1823084"/>
              <a:gd name="connsiteY89" fmla="*/ 388887 h 510553"/>
              <a:gd name="connsiteX90" fmla="*/ 956784 w 1823084"/>
              <a:gd name="connsiteY90" fmla="*/ 368559 h 510553"/>
              <a:gd name="connsiteX91" fmla="*/ 952266 w 1823084"/>
              <a:gd name="connsiteY91" fmla="*/ 350491 h 510553"/>
              <a:gd name="connsiteX92" fmla="*/ 951621 w 1823084"/>
              <a:gd name="connsiteY92" fmla="*/ 309513 h 510553"/>
              <a:gd name="connsiteX93" fmla="*/ 940650 w 1823084"/>
              <a:gd name="connsiteY93" fmla="*/ 294993 h 510553"/>
              <a:gd name="connsiteX94" fmla="*/ 703517 w 1823084"/>
              <a:gd name="connsiteY94" fmla="*/ 168293 h 510553"/>
              <a:gd name="connsiteX95" fmla="*/ 693388 w 1823084"/>
              <a:gd name="connsiteY95" fmla="*/ 170113 h 510553"/>
              <a:gd name="connsiteX96" fmla="*/ 693067 w 1823084"/>
              <a:gd name="connsiteY96" fmla="*/ 190503 h 510553"/>
              <a:gd name="connsiteX97" fmla="*/ 723615 w 1823084"/>
              <a:gd name="connsiteY97" fmla="*/ 234841 h 510553"/>
              <a:gd name="connsiteX98" fmla="*/ 740337 w 1823084"/>
              <a:gd name="connsiteY98" fmla="*/ 241961 h 510553"/>
              <a:gd name="connsiteX99" fmla="*/ 745481 w 1823084"/>
              <a:gd name="connsiteY99" fmla="*/ 223190 h 510553"/>
              <a:gd name="connsiteX100" fmla="*/ 711717 w 1823084"/>
              <a:gd name="connsiteY100" fmla="*/ 174968 h 510553"/>
              <a:gd name="connsiteX101" fmla="*/ 703517 w 1823084"/>
              <a:gd name="connsiteY101" fmla="*/ 168293 h 510553"/>
              <a:gd name="connsiteX102" fmla="*/ 331697 w 1823084"/>
              <a:gd name="connsiteY102" fmla="*/ 44176 h 510553"/>
              <a:gd name="connsiteX103" fmla="*/ 321337 w 1823084"/>
              <a:gd name="connsiteY103" fmla="*/ 41304 h 510553"/>
              <a:gd name="connsiteX104" fmla="*/ 312629 w 1823084"/>
              <a:gd name="connsiteY104" fmla="*/ 41304 h 510553"/>
              <a:gd name="connsiteX105" fmla="*/ 257157 w 1823084"/>
              <a:gd name="connsiteY105" fmla="*/ 50043 h 510553"/>
              <a:gd name="connsiteX106" fmla="*/ 235549 w 1823084"/>
              <a:gd name="connsiteY106" fmla="*/ 58458 h 510553"/>
              <a:gd name="connsiteX107" fmla="*/ 228776 w 1823084"/>
              <a:gd name="connsiteY107" fmla="*/ 75288 h 510553"/>
              <a:gd name="connsiteX108" fmla="*/ 245869 w 1823084"/>
              <a:gd name="connsiteY108" fmla="*/ 80790 h 510553"/>
              <a:gd name="connsiteX109" fmla="*/ 270703 w 1823084"/>
              <a:gd name="connsiteY109" fmla="*/ 73670 h 510553"/>
              <a:gd name="connsiteX110" fmla="*/ 321981 w 1823084"/>
              <a:gd name="connsiteY110" fmla="*/ 65902 h 510553"/>
              <a:gd name="connsiteX111" fmla="*/ 336494 w 1823084"/>
              <a:gd name="connsiteY111" fmla="*/ 53603 h 510553"/>
              <a:gd name="connsiteX112" fmla="*/ 331697 w 1823084"/>
              <a:gd name="connsiteY112" fmla="*/ 44176 h 510553"/>
              <a:gd name="connsiteX113" fmla="*/ 1273611 w 1823084"/>
              <a:gd name="connsiteY113" fmla="*/ 332044 h 510553"/>
              <a:gd name="connsiteX114" fmla="*/ 1262935 w 1823084"/>
              <a:gd name="connsiteY114" fmla="*/ 342015 h 510553"/>
              <a:gd name="connsiteX115" fmla="*/ 1258729 w 1823084"/>
              <a:gd name="connsiteY115" fmla="*/ 402806 h 510553"/>
              <a:gd name="connsiteX116" fmla="*/ 1267464 w 1823084"/>
              <a:gd name="connsiteY116" fmla="*/ 416316 h 510553"/>
              <a:gd name="connsiteX117" fmla="*/ 1281375 w 1823084"/>
              <a:gd name="connsiteY117" fmla="*/ 408918 h 510553"/>
              <a:gd name="connsiteX118" fmla="*/ 1288493 w 1823084"/>
              <a:gd name="connsiteY118" fmla="*/ 346839 h 510553"/>
              <a:gd name="connsiteX119" fmla="*/ 1273611 w 1823084"/>
              <a:gd name="connsiteY119" fmla="*/ 332044 h 510553"/>
              <a:gd name="connsiteX120" fmla="*/ 620370 w 1823084"/>
              <a:gd name="connsiteY120" fmla="*/ 111730 h 510553"/>
              <a:gd name="connsiteX121" fmla="*/ 611023 w 1823084"/>
              <a:gd name="connsiteY121" fmla="*/ 119814 h 510553"/>
              <a:gd name="connsiteX122" fmla="*/ 615858 w 1823084"/>
              <a:gd name="connsiteY122" fmla="*/ 132748 h 510553"/>
              <a:gd name="connsiteX123" fmla="*/ 650988 w 1823084"/>
              <a:gd name="connsiteY123" fmla="*/ 155707 h 510553"/>
              <a:gd name="connsiteX124" fmla="*/ 664524 w 1823084"/>
              <a:gd name="connsiteY124" fmla="*/ 153766 h 510553"/>
              <a:gd name="connsiteX125" fmla="*/ 668070 w 1823084"/>
              <a:gd name="connsiteY125" fmla="*/ 142772 h 510553"/>
              <a:gd name="connsiteX126" fmla="*/ 620370 w 1823084"/>
              <a:gd name="connsiteY126" fmla="*/ 111730 h 510553"/>
              <a:gd name="connsiteX127" fmla="*/ 529054 w 1823084"/>
              <a:gd name="connsiteY127" fmla="*/ 75838 h 510553"/>
              <a:gd name="connsiteX128" fmla="*/ 515417 w 1823084"/>
              <a:gd name="connsiteY128" fmla="*/ 80123 h 510553"/>
              <a:gd name="connsiteX129" fmla="*/ 480238 w 1823084"/>
              <a:gd name="connsiteY129" fmla="*/ 123781 h 510553"/>
              <a:gd name="connsiteX130" fmla="*/ 481206 w 1823084"/>
              <a:gd name="connsiteY130" fmla="*/ 145449 h 510553"/>
              <a:gd name="connsiteX131" fmla="*/ 500571 w 1823084"/>
              <a:gd name="connsiteY131" fmla="*/ 138334 h 510553"/>
              <a:gd name="connsiteX132" fmla="*/ 533814 w 1823084"/>
              <a:gd name="connsiteY132" fmla="*/ 96616 h 510553"/>
              <a:gd name="connsiteX133" fmla="*/ 537364 w 1823084"/>
              <a:gd name="connsiteY133" fmla="*/ 84650 h 510553"/>
              <a:gd name="connsiteX134" fmla="*/ 529054 w 1823084"/>
              <a:gd name="connsiteY134" fmla="*/ 75838 h 510553"/>
              <a:gd name="connsiteX135" fmla="*/ 442784 w 1823084"/>
              <a:gd name="connsiteY135" fmla="*/ 43028 h 510553"/>
              <a:gd name="connsiteX136" fmla="*/ 422880 w 1823084"/>
              <a:gd name="connsiteY136" fmla="*/ 40439 h 510553"/>
              <a:gd name="connsiteX137" fmla="*/ 413891 w 1823084"/>
              <a:gd name="connsiteY137" fmla="*/ 52414 h 510553"/>
              <a:gd name="connsiteX138" fmla="*/ 423522 w 1823084"/>
              <a:gd name="connsiteY138" fmla="*/ 64066 h 510553"/>
              <a:gd name="connsiteX139" fmla="*/ 470073 w 1823084"/>
              <a:gd name="connsiteY139" fmla="*/ 79602 h 510553"/>
              <a:gd name="connsiteX140" fmla="*/ 484840 w 1823084"/>
              <a:gd name="connsiteY140" fmla="*/ 74423 h 510553"/>
              <a:gd name="connsiteX141" fmla="*/ 480346 w 1823084"/>
              <a:gd name="connsiteY141" fmla="*/ 57916 h 510553"/>
              <a:gd name="connsiteX142" fmla="*/ 442784 w 1823084"/>
              <a:gd name="connsiteY142" fmla="*/ 43028 h 510553"/>
              <a:gd name="connsiteX143" fmla="*/ 1008202 w 1823084"/>
              <a:gd name="connsiteY143" fmla="*/ 172533 h 510553"/>
              <a:gd name="connsiteX144" fmla="*/ 995003 w 1823084"/>
              <a:gd name="connsiteY144" fmla="*/ 169306 h 510553"/>
              <a:gd name="connsiteX145" fmla="*/ 982126 w 1823084"/>
              <a:gd name="connsiteY145" fmla="*/ 180601 h 510553"/>
              <a:gd name="connsiteX146" fmla="*/ 955084 w 1823084"/>
              <a:gd name="connsiteY146" fmla="*/ 218681 h 510553"/>
              <a:gd name="connsiteX147" fmla="*/ 954440 w 1823084"/>
              <a:gd name="connsiteY147" fmla="*/ 238043 h 510553"/>
              <a:gd name="connsiteX148" fmla="*/ 974400 w 1823084"/>
              <a:gd name="connsiteY148" fmla="*/ 234171 h 510553"/>
              <a:gd name="connsiteX149" fmla="*/ 1008846 w 1823084"/>
              <a:gd name="connsiteY149" fmla="*/ 187378 h 510553"/>
              <a:gd name="connsiteX150" fmla="*/ 1008202 w 1823084"/>
              <a:gd name="connsiteY150" fmla="*/ 172533 h 510553"/>
              <a:gd name="connsiteX151" fmla="*/ 1218428 w 1823084"/>
              <a:gd name="connsiteY151" fmla="*/ 211086 h 510553"/>
              <a:gd name="connsiteX152" fmla="*/ 1207823 w 1823084"/>
              <a:gd name="connsiteY152" fmla="*/ 214112 h 510553"/>
              <a:gd name="connsiteX153" fmla="*/ 1209113 w 1823084"/>
              <a:gd name="connsiteY153" fmla="*/ 233800 h 510553"/>
              <a:gd name="connsiteX154" fmla="*/ 1235243 w 1823084"/>
              <a:gd name="connsiteY154" fmla="*/ 274143 h 510553"/>
              <a:gd name="connsiteX155" fmla="*/ 1252341 w 1823084"/>
              <a:gd name="connsiteY155" fmla="*/ 282858 h 510553"/>
              <a:gd name="connsiteX156" fmla="*/ 1258148 w 1823084"/>
              <a:gd name="connsiteY156" fmla="*/ 263493 h 510553"/>
              <a:gd name="connsiteX157" fmla="*/ 1227824 w 1823084"/>
              <a:gd name="connsiteY157" fmla="*/ 217985 h 510553"/>
              <a:gd name="connsiteX158" fmla="*/ 1218428 w 1823084"/>
              <a:gd name="connsiteY158" fmla="*/ 211086 h 510553"/>
              <a:gd name="connsiteX159" fmla="*/ 625687 w 1823084"/>
              <a:gd name="connsiteY159" fmla="*/ 4810 h 510553"/>
              <a:gd name="connsiteX160" fmla="*/ 614160 w 1823084"/>
              <a:gd name="connsiteY160" fmla="*/ 4407 h 510553"/>
              <a:gd name="connsiteX161" fmla="*/ 569980 w 1823084"/>
              <a:gd name="connsiteY161" fmla="*/ 24391 h 510553"/>
              <a:gd name="connsiteX162" fmla="*/ 564497 w 1823084"/>
              <a:gd name="connsiteY162" fmla="*/ 44698 h 510553"/>
              <a:gd name="connsiteX163" fmla="*/ 584814 w 1823084"/>
              <a:gd name="connsiteY163" fmla="*/ 44376 h 510553"/>
              <a:gd name="connsiteX164" fmla="*/ 614482 w 1823084"/>
              <a:gd name="connsiteY164" fmla="*/ 29871 h 510553"/>
              <a:gd name="connsiteX165" fmla="*/ 618674 w 1823084"/>
              <a:gd name="connsiteY165" fmla="*/ 29226 h 510553"/>
              <a:gd name="connsiteX166" fmla="*/ 632863 w 1823084"/>
              <a:gd name="connsiteY166" fmla="*/ 13432 h 510553"/>
              <a:gd name="connsiteX167" fmla="*/ 625687 w 1823084"/>
              <a:gd name="connsiteY167" fmla="*/ 4810 h 510553"/>
              <a:gd name="connsiteX168" fmla="*/ 1142006 w 1823084"/>
              <a:gd name="connsiteY168" fmla="*/ 145222 h 510553"/>
              <a:gd name="connsiteX169" fmla="*/ 1127885 w 1823084"/>
              <a:gd name="connsiteY169" fmla="*/ 149435 h 510553"/>
              <a:gd name="connsiteX170" fmla="*/ 1129169 w 1823084"/>
              <a:gd name="connsiteY170" fmla="*/ 164018 h 510553"/>
              <a:gd name="connsiteX171" fmla="*/ 1159657 w 1823084"/>
              <a:gd name="connsiteY171" fmla="*/ 196748 h 510553"/>
              <a:gd name="connsiteX172" fmla="*/ 1174098 w 1823084"/>
              <a:gd name="connsiteY172" fmla="*/ 197720 h 510553"/>
              <a:gd name="connsiteX173" fmla="*/ 1177629 w 1823084"/>
              <a:gd name="connsiteY173" fmla="*/ 181841 h 510553"/>
              <a:gd name="connsiteX174" fmla="*/ 1142006 w 1823084"/>
              <a:gd name="connsiteY174" fmla="*/ 145222 h 510553"/>
              <a:gd name="connsiteX175" fmla="*/ 755240 w 1823084"/>
              <a:gd name="connsiteY175" fmla="*/ 2504 h 510553"/>
              <a:gd name="connsiteX176" fmla="*/ 697976 w 1823084"/>
              <a:gd name="connsiteY176" fmla="*/ 1860 h 510553"/>
              <a:gd name="connsiteX177" fmla="*/ 684464 w 1823084"/>
              <a:gd name="connsiteY177" fmla="*/ 19267 h 510553"/>
              <a:gd name="connsiteX178" fmla="*/ 703445 w 1823084"/>
              <a:gd name="connsiteY178" fmla="*/ 27326 h 510553"/>
              <a:gd name="connsiteX179" fmla="*/ 750736 w 1823084"/>
              <a:gd name="connsiteY179" fmla="*/ 27004 h 510553"/>
              <a:gd name="connsiteX180" fmla="*/ 768109 w 1823084"/>
              <a:gd name="connsiteY180" fmla="*/ 18622 h 510553"/>
              <a:gd name="connsiteX181" fmla="*/ 755240 w 1823084"/>
              <a:gd name="connsiteY181" fmla="*/ 2504 h 510553"/>
              <a:gd name="connsiteX182" fmla="*/ 857686 w 1823084"/>
              <a:gd name="connsiteY182" fmla="*/ 16686 h 510553"/>
              <a:gd name="connsiteX183" fmla="*/ 831046 w 1823084"/>
              <a:gd name="connsiteY183" fmla="*/ 13759 h 510553"/>
              <a:gd name="connsiteX184" fmla="*/ 818811 w 1823084"/>
              <a:gd name="connsiteY184" fmla="*/ 25625 h 510553"/>
              <a:gd name="connsiteX185" fmla="*/ 830080 w 1823084"/>
              <a:gd name="connsiteY185" fmla="*/ 38453 h 510553"/>
              <a:gd name="connsiteX186" fmla="*/ 874830 w 1823084"/>
              <a:gd name="connsiteY186" fmla="*/ 47753 h 510553"/>
              <a:gd name="connsiteX187" fmla="*/ 889317 w 1823084"/>
              <a:gd name="connsiteY187" fmla="*/ 41660 h 510553"/>
              <a:gd name="connsiteX188" fmla="*/ 883844 w 1823084"/>
              <a:gd name="connsiteY188" fmla="*/ 25625 h 510553"/>
              <a:gd name="connsiteX189" fmla="*/ 857686 w 1823084"/>
              <a:gd name="connsiteY189" fmla="*/ 16686 h 510553"/>
              <a:gd name="connsiteX190" fmla="*/ 1119415 w 1823084"/>
              <a:gd name="connsiteY190" fmla="*/ 97487 h 510553"/>
              <a:gd name="connsiteX191" fmla="*/ 1108018 w 1823084"/>
              <a:gd name="connsiteY191" fmla="*/ 99011 h 510553"/>
              <a:gd name="connsiteX192" fmla="*/ 1061625 w 1823084"/>
              <a:gd name="connsiteY192" fmla="*/ 118905 h 510553"/>
              <a:gd name="connsiteX193" fmla="*/ 1052282 w 1823084"/>
              <a:gd name="connsiteY193" fmla="*/ 135911 h 510553"/>
              <a:gd name="connsiteX194" fmla="*/ 1069035 w 1823084"/>
              <a:gd name="connsiteY194" fmla="*/ 142649 h 510553"/>
              <a:gd name="connsiteX195" fmla="*/ 1117361 w 1823084"/>
              <a:gd name="connsiteY195" fmla="*/ 122434 h 510553"/>
              <a:gd name="connsiteX196" fmla="*/ 1127671 w 1823084"/>
              <a:gd name="connsiteY196" fmla="*/ 105107 h 510553"/>
              <a:gd name="connsiteX197" fmla="*/ 1119415 w 1823084"/>
              <a:gd name="connsiteY197" fmla="*/ 97487 h 510553"/>
              <a:gd name="connsiteX198" fmla="*/ 952330 w 1823084"/>
              <a:gd name="connsiteY198" fmla="*/ 41985 h 510553"/>
              <a:gd name="connsiteX199" fmla="*/ 932695 w 1823084"/>
              <a:gd name="connsiteY199" fmla="*/ 46503 h 510553"/>
              <a:gd name="connsiteX200" fmla="*/ 943639 w 1823084"/>
              <a:gd name="connsiteY200" fmla="*/ 65541 h 510553"/>
              <a:gd name="connsiteX201" fmla="*/ 991280 w 1823084"/>
              <a:gd name="connsiteY201" fmla="*/ 82966 h 510553"/>
              <a:gd name="connsiteX202" fmla="*/ 1006409 w 1823084"/>
              <a:gd name="connsiteY202" fmla="*/ 69091 h 510553"/>
              <a:gd name="connsiteX203" fmla="*/ 993211 w 1823084"/>
              <a:gd name="connsiteY203" fmla="*/ 56506 h 510553"/>
              <a:gd name="connsiteX204" fmla="*/ 952330 w 1823084"/>
              <a:gd name="connsiteY204" fmla="*/ 41985 h 510553"/>
              <a:gd name="connsiteX205" fmla="*/ 1267469 w 1823084"/>
              <a:gd name="connsiteY205" fmla="*/ 67049 h 510553"/>
              <a:gd name="connsiteX206" fmla="*/ 1255263 w 1823084"/>
              <a:gd name="connsiteY206" fmla="*/ 65442 h 510553"/>
              <a:gd name="connsiteX207" fmla="*/ 1206115 w 1823084"/>
              <a:gd name="connsiteY207" fmla="*/ 71227 h 510553"/>
              <a:gd name="connsiteX208" fmla="*/ 1188978 w 1823084"/>
              <a:gd name="connsiteY208" fmla="*/ 78297 h 510553"/>
              <a:gd name="connsiteX209" fmla="*/ 1181218 w 1823084"/>
              <a:gd name="connsiteY209" fmla="*/ 95008 h 510553"/>
              <a:gd name="connsiteX210" fmla="*/ 1198355 w 1823084"/>
              <a:gd name="connsiteY210" fmla="*/ 100471 h 510553"/>
              <a:gd name="connsiteX211" fmla="*/ 1256556 w 1823084"/>
              <a:gd name="connsiteY211" fmla="*/ 90509 h 510553"/>
              <a:gd name="connsiteX212" fmla="*/ 1273370 w 1823084"/>
              <a:gd name="connsiteY212" fmla="*/ 77333 h 510553"/>
              <a:gd name="connsiteX213" fmla="*/ 1267469 w 1823084"/>
              <a:gd name="connsiteY213" fmla="*/ 67049 h 510553"/>
              <a:gd name="connsiteX214" fmla="*/ 1773177 w 1823084"/>
              <a:gd name="connsiteY214" fmla="*/ 212517 h 510553"/>
              <a:gd name="connsiteX215" fmla="*/ 1766741 w 1823084"/>
              <a:gd name="connsiteY215" fmla="*/ 211871 h 510553"/>
              <a:gd name="connsiteX216" fmla="*/ 1757731 w 1823084"/>
              <a:gd name="connsiteY216" fmla="*/ 221552 h 510553"/>
              <a:gd name="connsiteX217" fmla="*/ 1765776 w 1823084"/>
              <a:gd name="connsiteY217" fmla="*/ 235750 h 510553"/>
              <a:gd name="connsiteX218" fmla="*/ 1801818 w 1823084"/>
              <a:gd name="connsiteY218" fmla="*/ 256402 h 510553"/>
              <a:gd name="connsiteX219" fmla="*/ 1819839 w 1823084"/>
              <a:gd name="connsiteY219" fmla="*/ 256402 h 510553"/>
              <a:gd name="connsiteX220" fmla="*/ 1816943 w 1823084"/>
              <a:gd name="connsiteY220" fmla="*/ 237364 h 510553"/>
              <a:gd name="connsiteX221" fmla="*/ 1773177 w 1823084"/>
              <a:gd name="connsiteY221" fmla="*/ 212517 h 510553"/>
              <a:gd name="connsiteX222" fmla="*/ 1639110 w 1823084"/>
              <a:gd name="connsiteY222" fmla="*/ 151157 h 510553"/>
              <a:gd name="connsiteX223" fmla="*/ 1632659 w 1823084"/>
              <a:gd name="connsiteY223" fmla="*/ 149867 h 510553"/>
              <a:gd name="connsiteX224" fmla="*/ 1623626 w 1823084"/>
              <a:gd name="connsiteY224" fmla="*/ 160836 h 510553"/>
              <a:gd name="connsiteX225" fmla="*/ 1633626 w 1823084"/>
              <a:gd name="connsiteY225" fmla="*/ 175677 h 510553"/>
              <a:gd name="connsiteX226" fmla="*/ 1679431 w 1823084"/>
              <a:gd name="connsiteY226" fmla="*/ 193098 h 510553"/>
              <a:gd name="connsiteX227" fmla="*/ 1699753 w 1823084"/>
              <a:gd name="connsiteY227" fmla="*/ 189227 h 510553"/>
              <a:gd name="connsiteX228" fmla="*/ 1689108 w 1823084"/>
              <a:gd name="connsiteY228" fmla="*/ 170192 h 510553"/>
              <a:gd name="connsiteX229" fmla="*/ 1639110 w 1823084"/>
              <a:gd name="connsiteY229" fmla="*/ 151157 h 510553"/>
              <a:gd name="connsiteX230" fmla="*/ 1413295 w 1823084"/>
              <a:gd name="connsiteY230" fmla="*/ 75049 h 510553"/>
              <a:gd name="connsiteX231" fmla="*/ 1341630 w 1823084"/>
              <a:gd name="connsiteY231" fmla="*/ 64743 h 510553"/>
              <a:gd name="connsiteX232" fmla="*/ 1325813 w 1823084"/>
              <a:gd name="connsiteY232" fmla="*/ 77948 h 510553"/>
              <a:gd name="connsiteX233" fmla="*/ 1336466 w 1823084"/>
              <a:gd name="connsiteY233" fmla="*/ 89542 h 510553"/>
              <a:gd name="connsiteX234" fmla="*/ 1406838 w 1823084"/>
              <a:gd name="connsiteY234" fmla="*/ 97916 h 510553"/>
              <a:gd name="connsiteX235" fmla="*/ 1420719 w 1823084"/>
              <a:gd name="connsiteY235" fmla="*/ 90508 h 510553"/>
              <a:gd name="connsiteX236" fmla="*/ 1413295 w 1823084"/>
              <a:gd name="connsiteY236" fmla="*/ 75049 h 510553"/>
              <a:gd name="connsiteX237" fmla="*/ 1553466 w 1823084"/>
              <a:gd name="connsiteY237" fmla="*/ 119210 h 510553"/>
              <a:gd name="connsiteX238" fmla="*/ 1503853 w 1823084"/>
              <a:gd name="connsiteY238" fmla="*/ 103638 h 510553"/>
              <a:gd name="connsiteX239" fmla="*/ 1483234 w 1823084"/>
              <a:gd name="connsiteY239" fmla="*/ 108829 h 510553"/>
              <a:gd name="connsiteX240" fmla="*/ 1495476 w 1823084"/>
              <a:gd name="connsiteY240" fmla="*/ 127645 h 510553"/>
              <a:gd name="connsiteX241" fmla="*/ 1553466 w 1823084"/>
              <a:gd name="connsiteY241" fmla="*/ 145812 h 510553"/>
              <a:gd name="connsiteX242" fmla="*/ 1566675 w 1823084"/>
              <a:gd name="connsiteY242" fmla="*/ 127969 h 510553"/>
              <a:gd name="connsiteX243" fmla="*/ 1553466 w 1823084"/>
              <a:gd name="connsiteY243" fmla="*/ 119210 h 510553"/>
            </a:gdLst>
            <a:ahLst/>
            <a:cxnLst/>
            <a:rect l="l" t="t" r="r" b="b"/>
            <a:pathLst>
              <a:path w="1823084" h="510553">
                <a:moveTo>
                  <a:pt x="43905" y="282082"/>
                </a:moveTo>
                <a:cubicBezTo>
                  <a:pt x="36176" y="276901"/>
                  <a:pt x="29412" y="280787"/>
                  <a:pt x="24904" y="287265"/>
                </a:cubicBezTo>
                <a:cubicBezTo>
                  <a:pt x="11055" y="307669"/>
                  <a:pt x="3326" y="330664"/>
                  <a:pt x="105" y="354955"/>
                </a:cubicBezTo>
                <a:cubicBezTo>
                  <a:pt x="-862" y="364347"/>
                  <a:pt x="4935" y="369529"/>
                  <a:pt x="13309" y="368882"/>
                </a:cubicBezTo>
                <a:cubicBezTo>
                  <a:pt x="22649" y="366291"/>
                  <a:pt x="23938" y="359489"/>
                  <a:pt x="25548" y="352688"/>
                </a:cubicBezTo>
                <a:cubicBezTo>
                  <a:pt x="29413" y="334551"/>
                  <a:pt x="35210" y="317061"/>
                  <a:pt x="45516" y="301515"/>
                </a:cubicBezTo>
                <a:cubicBezTo>
                  <a:pt x="50348" y="294390"/>
                  <a:pt x="51314" y="287589"/>
                  <a:pt x="43905" y="282082"/>
                </a:cubicBezTo>
                <a:close/>
                <a:moveTo>
                  <a:pt x="530745" y="428343"/>
                </a:moveTo>
                <a:cubicBezTo>
                  <a:pt x="528164" y="427376"/>
                  <a:pt x="524938" y="428020"/>
                  <a:pt x="522035" y="428020"/>
                </a:cubicBezTo>
                <a:cubicBezTo>
                  <a:pt x="517196" y="430276"/>
                  <a:pt x="513969" y="433176"/>
                  <a:pt x="513647" y="438977"/>
                </a:cubicBezTo>
                <a:cubicBezTo>
                  <a:pt x="513324" y="445744"/>
                  <a:pt x="517518" y="449611"/>
                  <a:pt x="523325" y="452189"/>
                </a:cubicBezTo>
                <a:cubicBezTo>
                  <a:pt x="540424" y="458957"/>
                  <a:pt x="557844" y="465402"/>
                  <a:pt x="574942" y="472169"/>
                </a:cubicBezTo>
                <a:cubicBezTo>
                  <a:pt x="582362" y="475392"/>
                  <a:pt x="590104" y="475392"/>
                  <a:pt x="593331" y="467336"/>
                </a:cubicBezTo>
                <a:cubicBezTo>
                  <a:pt x="596880" y="459601"/>
                  <a:pt x="592362" y="452511"/>
                  <a:pt x="584942" y="449611"/>
                </a:cubicBezTo>
                <a:cubicBezTo>
                  <a:pt x="567199" y="441877"/>
                  <a:pt x="548811" y="435110"/>
                  <a:pt x="530745" y="428343"/>
                </a:cubicBezTo>
                <a:close/>
                <a:moveTo>
                  <a:pt x="454133" y="337828"/>
                </a:moveTo>
                <a:cubicBezTo>
                  <a:pt x="451249" y="336497"/>
                  <a:pt x="447839" y="336416"/>
                  <a:pt x="444266" y="337707"/>
                </a:cubicBezTo>
                <a:cubicBezTo>
                  <a:pt x="437118" y="340288"/>
                  <a:pt x="435818" y="346741"/>
                  <a:pt x="437768" y="353517"/>
                </a:cubicBezTo>
                <a:cubicBezTo>
                  <a:pt x="439717" y="359971"/>
                  <a:pt x="442316" y="366424"/>
                  <a:pt x="444915" y="372877"/>
                </a:cubicBezTo>
                <a:cubicBezTo>
                  <a:pt x="444590" y="372878"/>
                  <a:pt x="444590" y="372878"/>
                  <a:pt x="444265" y="372877"/>
                </a:cubicBezTo>
                <a:cubicBezTo>
                  <a:pt x="448164" y="382558"/>
                  <a:pt x="451088" y="392238"/>
                  <a:pt x="455636" y="401595"/>
                </a:cubicBezTo>
                <a:cubicBezTo>
                  <a:pt x="458884" y="408048"/>
                  <a:pt x="465057" y="409984"/>
                  <a:pt x="471555" y="407080"/>
                </a:cubicBezTo>
                <a:cubicBezTo>
                  <a:pt x="477727" y="404176"/>
                  <a:pt x="479676" y="398691"/>
                  <a:pt x="477402" y="392237"/>
                </a:cubicBezTo>
                <a:cubicBezTo>
                  <a:pt x="471879" y="376750"/>
                  <a:pt x="466682" y="360939"/>
                  <a:pt x="460834" y="345451"/>
                </a:cubicBezTo>
                <a:cubicBezTo>
                  <a:pt x="459372" y="341740"/>
                  <a:pt x="457016" y="339159"/>
                  <a:pt x="454133" y="337828"/>
                </a:cubicBezTo>
                <a:close/>
                <a:moveTo>
                  <a:pt x="728583" y="426094"/>
                </a:moveTo>
                <a:cubicBezTo>
                  <a:pt x="725358" y="425291"/>
                  <a:pt x="721569" y="425853"/>
                  <a:pt x="717700" y="426977"/>
                </a:cubicBezTo>
                <a:cubicBezTo>
                  <a:pt x="698354" y="433076"/>
                  <a:pt x="680619" y="442385"/>
                  <a:pt x="662563" y="451694"/>
                </a:cubicBezTo>
                <a:cubicBezTo>
                  <a:pt x="656114" y="454905"/>
                  <a:pt x="653212" y="460683"/>
                  <a:pt x="656437" y="467424"/>
                </a:cubicBezTo>
                <a:cubicBezTo>
                  <a:pt x="659984" y="474808"/>
                  <a:pt x="666432" y="475771"/>
                  <a:pt x="673849" y="473523"/>
                </a:cubicBezTo>
                <a:cubicBezTo>
                  <a:pt x="691583" y="464856"/>
                  <a:pt x="709317" y="456510"/>
                  <a:pt x="728018" y="449769"/>
                </a:cubicBezTo>
                <a:cubicBezTo>
                  <a:pt x="734789" y="447521"/>
                  <a:pt x="738659" y="441101"/>
                  <a:pt x="736079" y="433397"/>
                </a:cubicBezTo>
                <a:cubicBezTo>
                  <a:pt x="734467" y="429063"/>
                  <a:pt x="731807" y="426896"/>
                  <a:pt x="728583" y="426094"/>
                </a:cubicBezTo>
                <a:close/>
                <a:moveTo>
                  <a:pt x="94443" y="167199"/>
                </a:moveTo>
                <a:cubicBezTo>
                  <a:pt x="89897" y="166756"/>
                  <a:pt x="84506" y="168850"/>
                  <a:pt x="79838" y="173843"/>
                </a:cubicBezTo>
                <a:cubicBezTo>
                  <a:pt x="65032" y="189630"/>
                  <a:pt x="53123" y="207993"/>
                  <a:pt x="42179" y="226679"/>
                </a:cubicBezTo>
                <a:cubicBezTo>
                  <a:pt x="37672" y="234733"/>
                  <a:pt x="33166" y="243754"/>
                  <a:pt x="43144" y="249552"/>
                </a:cubicBezTo>
                <a:cubicBezTo>
                  <a:pt x="52800" y="255351"/>
                  <a:pt x="58916" y="247619"/>
                  <a:pt x="63744" y="239565"/>
                </a:cubicBezTo>
                <a:cubicBezTo>
                  <a:pt x="74044" y="221524"/>
                  <a:pt x="85954" y="204771"/>
                  <a:pt x="99795" y="188985"/>
                </a:cubicBezTo>
                <a:cubicBezTo>
                  <a:pt x="103014" y="185119"/>
                  <a:pt x="104623" y="180931"/>
                  <a:pt x="103979" y="175776"/>
                </a:cubicBezTo>
                <a:cubicBezTo>
                  <a:pt x="102692" y="170622"/>
                  <a:pt x="98990" y="167642"/>
                  <a:pt x="94443" y="167199"/>
                </a:cubicBezTo>
                <a:close/>
                <a:moveTo>
                  <a:pt x="1140821" y="486437"/>
                </a:moveTo>
                <a:cubicBezTo>
                  <a:pt x="1115343" y="484829"/>
                  <a:pt x="1090187" y="481936"/>
                  <a:pt x="1064708" y="477434"/>
                </a:cubicBezTo>
                <a:cubicBezTo>
                  <a:pt x="1058903" y="476148"/>
                  <a:pt x="1053420" y="479685"/>
                  <a:pt x="1051807" y="486437"/>
                </a:cubicBezTo>
                <a:cubicBezTo>
                  <a:pt x="1050195" y="492868"/>
                  <a:pt x="1053097" y="498334"/>
                  <a:pt x="1059548" y="500263"/>
                </a:cubicBezTo>
                <a:cubicBezTo>
                  <a:pt x="1085994" y="508623"/>
                  <a:pt x="1113408" y="509588"/>
                  <a:pt x="1139209" y="510553"/>
                </a:cubicBezTo>
                <a:cubicBezTo>
                  <a:pt x="1146949" y="507659"/>
                  <a:pt x="1151142" y="504443"/>
                  <a:pt x="1150819" y="497370"/>
                </a:cubicBezTo>
                <a:cubicBezTo>
                  <a:pt x="1150174" y="490939"/>
                  <a:pt x="1146627" y="486759"/>
                  <a:pt x="1140821" y="486437"/>
                </a:cubicBezTo>
                <a:close/>
                <a:moveTo>
                  <a:pt x="968137" y="420184"/>
                </a:moveTo>
                <a:cubicBezTo>
                  <a:pt x="963280" y="417924"/>
                  <a:pt x="957453" y="420184"/>
                  <a:pt x="954539" y="425672"/>
                </a:cubicBezTo>
                <a:cubicBezTo>
                  <a:pt x="952272" y="430514"/>
                  <a:pt x="952272" y="435678"/>
                  <a:pt x="956157" y="439229"/>
                </a:cubicBezTo>
                <a:cubicBezTo>
                  <a:pt x="968137" y="449559"/>
                  <a:pt x="980440" y="459888"/>
                  <a:pt x="993067" y="469895"/>
                </a:cubicBezTo>
                <a:cubicBezTo>
                  <a:pt x="997276" y="473123"/>
                  <a:pt x="1002456" y="471832"/>
                  <a:pt x="1006665" y="468604"/>
                </a:cubicBezTo>
                <a:cubicBezTo>
                  <a:pt x="1010874" y="465376"/>
                  <a:pt x="1010550" y="460211"/>
                  <a:pt x="1008608" y="453110"/>
                </a:cubicBezTo>
                <a:cubicBezTo>
                  <a:pt x="997600" y="441166"/>
                  <a:pt x="984649" y="427931"/>
                  <a:pt x="968137" y="420184"/>
                </a:cubicBezTo>
                <a:close/>
                <a:moveTo>
                  <a:pt x="769445" y="309423"/>
                </a:moveTo>
                <a:cubicBezTo>
                  <a:pt x="766564" y="306679"/>
                  <a:pt x="762993" y="305146"/>
                  <a:pt x="758124" y="305792"/>
                </a:cubicBezTo>
                <a:cubicBezTo>
                  <a:pt x="751632" y="306437"/>
                  <a:pt x="746762" y="311924"/>
                  <a:pt x="749034" y="318379"/>
                </a:cubicBezTo>
                <a:cubicBezTo>
                  <a:pt x="754553" y="335162"/>
                  <a:pt x="749684" y="350976"/>
                  <a:pt x="746762" y="367114"/>
                </a:cubicBezTo>
                <a:cubicBezTo>
                  <a:pt x="745464" y="374214"/>
                  <a:pt x="747087" y="380024"/>
                  <a:pt x="754553" y="381960"/>
                </a:cubicBezTo>
                <a:cubicBezTo>
                  <a:pt x="761695" y="383897"/>
                  <a:pt x="767538" y="380992"/>
                  <a:pt x="769810" y="374214"/>
                </a:cubicBezTo>
                <a:cubicBezTo>
                  <a:pt x="775653" y="356786"/>
                  <a:pt x="777601" y="338389"/>
                  <a:pt x="776627" y="320315"/>
                </a:cubicBezTo>
                <a:cubicBezTo>
                  <a:pt x="774517" y="316120"/>
                  <a:pt x="772326" y="312166"/>
                  <a:pt x="769445" y="309423"/>
                </a:cubicBezTo>
                <a:close/>
                <a:moveTo>
                  <a:pt x="464523" y="203866"/>
                </a:moveTo>
                <a:cubicBezTo>
                  <a:pt x="457737" y="201285"/>
                  <a:pt x="451597" y="204189"/>
                  <a:pt x="448689" y="210320"/>
                </a:cubicBezTo>
                <a:cubicBezTo>
                  <a:pt x="439318" y="230969"/>
                  <a:pt x="436732" y="253231"/>
                  <a:pt x="435440" y="275172"/>
                </a:cubicBezTo>
                <a:cubicBezTo>
                  <a:pt x="437702" y="281624"/>
                  <a:pt x="440287" y="287109"/>
                  <a:pt x="447396" y="287109"/>
                </a:cubicBezTo>
                <a:cubicBezTo>
                  <a:pt x="454829" y="287110"/>
                  <a:pt x="459030" y="282592"/>
                  <a:pt x="460000" y="275494"/>
                </a:cubicBezTo>
                <a:cubicBezTo>
                  <a:pt x="462261" y="256458"/>
                  <a:pt x="464846" y="237744"/>
                  <a:pt x="470986" y="219676"/>
                </a:cubicBezTo>
                <a:cubicBezTo>
                  <a:pt x="473248" y="213223"/>
                  <a:pt x="471633" y="206448"/>
                  <a:pt x="464523" y="203866"/>
                </a:cubicBezTo>
                <a:close/>
                <a:moveTo>
                  <a:pt x="1256966" y="453281"/>
                </a:moveTo>
                <a:cubicBezTo>
                  <a:pt x="1253417" y="448438"/>
                  <a:pt x="1248253" y="447792"/>
                  <a:pt x="1240508" y="450375"/>
                </a:cubicBezTo>
                <a:cubicBezTo>
                  <a:pt x="1228246" y="456832"/>
                  <a:pt x="1217596" y="469101"/>
                  <a:pt x="1205657" y="479755"/>
                </a:cubicBezTo>
                <a:cubicBezTo>
                  <a:pt x="1200171" y="484598"/>
                  <a:pt x="1197266" y="491055"/>
                  <a:pt x="1202107" y="497835"/>
                </a:cubicBezTo>
                <a:cubicBezTo>
                  <a:pt x="1207916" y="505260"/>
                  <a:pt x="1215660" y="503646"/>
                  <a:pt x="1221469" y="498803"/>
                </a:cubicBezTo>
                <a:cubicBezTo>
                  <a:pt x="1233409" y="489440"/>
                  <a:pt x="1244381" y="479432"/>
                  <a:pt x="1255353" y="469101"/>
                </a:cubicBezTo>
                <a:cubicBezTo>
                  <a:pt x="1260193" y="464904"/>
                  <a:pt x="1261161" y="458769"/>
                  <a:pt x="1256966" y="453281"/>
                </a:cubicBezTo>
                <a:close/>
                <a:moveTo>
                  <a:pt x="185792" y="86011"/>
                </a:moveTo>
                <a:cubicBezTo>
                  <a:pt x="182690" y="84965"/>
                  <a:pt x="178985" y="85368"/>
                  <a:pt x="175118" y="86654"/>
                </a:cubicBezTo>
                <a:cubicBezTo>
                  <a:pt x="159652" y="91800"/>
                  <a:pt x="147409" y="101448"/>
                  <a:pt x="135809" y="112705"/>
                </a:cubicBezTo>
                <a:cubicBezTo>
                  <a:pt x="131298" y="117207"/>
                  <a:pt x="130331" y="122674"/>
                  <a:pt x="134520" y="128142"/>
                </a:cubicBezTo>
                <a:cubicBezTo>
                  <a:pt x="138387" y="133288"/>
                  <a:pt x="143220" y="133609"/>
                  <a:pt x="151920" y="130393"/>
                </a:cubicBezTo>
                <a:cubicBezTo>
                  <a:pt x="160942" y="125247"/>
                  <a:pt x="170608" y="114313"/>
                  <a:pt x="183818" y="109167"/>
                </a:cubicBezTo>
                <a:cubicBezTo>
                  <a:pt x="190906" y="106594"/>
                  <a:pt x="195739" y="102091"/>
                  <a:pt x="192840" y="94051"/>
                </a:cubicBezTo>
                <a:cubicBezTo>
                  <a:pt x="191389" y="89548"/>
                  <a:pt x="188892" y="87056"/>
                  <a:pt x="185792" y="86011"/>
                </a:cubicBezTo>
                <a:close/>
                <a:moveTo>
                  <a:pt x="940650" y="294993"/>
                </a:moveTo>
                <a:cubicBezTo>
                  <a:pt x="931615" y="294671"/>
                  <a:pt x="927743" y="300479"/>
                  <a:pt x="927098" y="308868"/>
                </a:cubicBezTo>
                <a:cubicBezTo>
                  <a:pt x="926130" y="328227"/>
                  <a:pt x="925807" y="347587"/>
                  <a:pt x="930325" y="368237"/>
                </a:cubicBezTo>
                <a:cubicBezTo>
                  <a:pt x="931292" y="371141"/>
                  <a:pt x="932583" y="375335"/>
                  <a:pt x="934519" y="379207"/>
                </a:cubicBezTo>
                <a:cubicBezTo>
                  <a:pt x="939037" y="387274"/>
                  <a:pt x="944845" y="393727"/>
                  <a:pt x="954202" y="388887"/>
                </a:cubicBezTo>
                <a:cubicBezTo>
                  <a:pt x="963237" y="384047"/>
                  <a:pt x="961301" y="376303"/>
                  <a:pt x="956784" y="368559"/>
                </a:cubicBezTo>
                <a:cubicBezTo>
                  <a:pt x="953557" y="363074"/>
                  <a:pt x="952589" y="356944"/>
                  <a:pt x="952266" y="350491"/>
                </a:cubicBezTo>
                <a:cubicBezTo>
                  <a:pt x="951943" y="336616"/>
                  <a:pt x="951944" y="323065"/>
                  <a:pt x="951621" y="309513"/>
                </a:cubicBezTo>
                <a:cubicBezTo>
                  <a:pt x="951298" y="302414"/>
                  <a:pt x="950008" y="295316"/>
                  <a:pt x="940650" y="294993"/>
                </a:cubicBezTo>
                <a:close/>
                <a:moveTo>
                  <a:pt x="703517" y="168293"/>
                </a:moveTo>
                <a:cubicBezTo>
                  <a:pt x="700462" y="167120"/>
                  <a:pt x="697086" y="167362"/>
                  <a:pt x="693388" y="170113"/>
                </a:cubicBezTo>
                <a:cubicBezTo>
                  <a:pt x="685349" y="176263"/>
                  <a:pt x="687600" y="183706"/>
                  <a:pt x="693067" y="190503"/>
                </a:cubicBezTo>
                <a:cubicBezTo>
                  <a:pt x="703999" y="204742"/>
                  <a:pt x="714933" y="219306"/>
                  <a:pt x="723615" y="234841"/>
                </a:cubicBezTo>
                <a:cubicBezTo>
                  <a:pt x="727474" y="241637"/>
                  <a:pt x="732941" y="245521"/>
                  <a:pt x="740337" y="241961"/>
                </a:cubicBezTo>
                <a:cubicBezTo>
                  <a:pt x="747411" y="238401"/>
                  <a:pt x="747732" y="231281"/>
                  <a:pt x="745481" y="223190"/>
                </a:cubicBezTo>
                <a:cubicBezTo>
                  <a:pt x="736478" y="206361"/>
                  <a:pt x="724580" y="190179"/>
                  <a:pt x="711717" y="174968"/>
                </a:cubicBezTo>
                <a:cubicBezTo>
                  <a:pt x="709306" y="172055"/>
                  <a:pt x="706572" y="169466"/>
                  <a:pt x="703517" y="168293"/>
                </a:cubicBezTo>
                <a:close/>
                <a:moveTo>
                  <a:pt x="331697" y="44176"/>
                </a:moveTo>
                <a:cubicBezTo>
                  <a:pt x="328916" y="42275"/>
                  <a:pt x="325206" y="41466"/>
                  <a:pt x="321337" y="41304"/>
                </a:cubicBezTo>
                <a:cubicBezTo>
                  <a:pt x="318434" y="40980"/>
                  <a:pt x="315532" y="40980"/>
                  <a:pt x="312629" y="41304"/>
                </a:cubicBezTo>
                <a:cubicBezTo>
                  <a:pt x="293923" y="43569"/>
                  <a:pt x="275540" y="46159"/>
                  <a:pt x="257157" y="50043"/>
                </a:cubicBezTo>
                <a:cubicBezTo>
                  <a:pt x="249739" y="52955"/>
                  <a:pt x="242644" y="55221"/>
                  <a:pt x="235549" y="58458"/>
                </a:cubicBezTo>
                <a:cubicBezTo>
                  <a:pt x="228777" y="61694"/>
                  <a:pt x="225229" y="67520"/>
                  <a:pt x="228776" y="75288"/>
                </a:cubicBezTo>
                <a:cubicBezTo>
                  <a:pt x="232324" y="82732"/>
                  <a:pt x="238774" y="83703"/>
                  <a:pt x="245869" y="80790"/>
                </a:cubicBezTo>
                <a:cubicBezTo>
                  <a:pt x="253932" y="77230"/>
                  <a:pt x="262318" y="75288"/>
                  <a:pt x="270703" y="73670"/>
                </a:cubicBezTo>
                <a:cubicBezTo>
                  <a:pt x="287796" y="70433"/>
                  <a:pt x="304566" y="67196"/>
                  <a:pt x="321981" y="65902"/>
                </a:cubicBezTo>
                <a:cubicBezTo>
                  <a:pt x="329722" y="65578"/>
                  <a:pt x="337139" y="62989"/>
                  <a:pt x="336494" y="53603"/>
                </a:cubicBezTo>
                <a:cubicBezTo>
                  <a:pt x="336333" y="49071"/>
                  <a:pt x="334479" y="46078"/>
                  <a:pt x="331697" y="44176"/>
                </a:cubicBezTo>
                <a:close/>
                <a:moveTo>
                  <a:pt x="1273611" y="332044"/>
                </a:moveTo>
                <a:cubicBezTo>
                  <a:pt x="1267464" y="332365"/>
                  <a:pt x="1262611" y="336225"/>
                  <a:pt x="1262935" y="342015"/>
                </a:cubicBezTo>
                <a:cubicBezTo>
                  <a:pt x="1265199" y="362600"/>
                  <a:pt x="1261964" y="382864"/>
                  <a:pt x="1258729" y="402806"/>
                </a:cubicBezTo>
                <a:cubicBezTo>
                  <a:pt x="1257759" y="408918"/>
                  <a:pt x="1260347" y="414386"/>
                  <a:pt x="1267464" y="416316"/>
                </a:cubicBezTo>
                <a:cubicBezTo>
                  <a:pt x="1274258" y="417924"/>
                  <a:pt x="1279434" y="414707"/>
                  <a:pt x="1281375" y="408918"/>
                </a:cubicBezTo>
                <a:cubicBezTo>
                  <a:pt x="1288493" y="388011"/>
                  <a:pt x="1289140" y="366138"/>
                  <a:pt x="1288493" y="346839"/>
                </a:cubicBezTo>
                <a:cubicBezTo>
                  <a:pt x="1285581" y="337512"/>
                  <a:pt x="1281699" y="331722"/>
                  <a:pt x="1273611" y="332044"/>
                </a:cubicBezTo>
                <a:close/>
                <a:moveTo>
                  <a:pt x="620370" y="111730"/>
                </a:moveTo>
                <a:cubicBezTo>
                  <a:pt x="615857" y="112700"/>
                  <a:pt x="612312" y="115287"/>
                  <a:pt x="611023" y="119814"/>
                </a:cubicBezTo>
                <a:cubicBezTo>
                  <a:pt x="609734" y="124988"/>
                  <a:pt x="611345" y="130161"/>
                  <a:pt x="615858" y="132748"/>
                </a:cubicBezTo>
                <a:cubicBezTo>
                  <a:pt x="627782" y="140185"/>
                  <a:pt x="640029" y="146976"/>
                  <a:pt x="650988" y="155707"/>
                </a:cubicBezTo>
                <a:cubicBezTo>
                  <a:pt x="655500" y="158940"/>
                  <a:pt x="660656" y="157323"/>
                  <a:pt x="664524" y="153766"/>
                </a:cubicBezTo>
                <a:cubicBezTo>
                  <a:pt x="668070" y="150856"/>
                  <a:pt x="668714" y="146329"/>
                  <a:pt x="668070" y="142772"/>
                </a:cubicBezTo>
                <a:cubicBezTo>
                  <a:pt x="664846" y="130808"/>
                  <a:pt x="631328" y="109790"/>
                  <a:pt x="620370" y="111730"/>
                </a:cubicBezTo>
                <a:close/>
                <a:moveTo>
                  <a:pt x="529054" y="75838"/>
                </a:moveTo>
                <a:cubicBezTo>
                  <a:pt x="525020" y="74949"/>
                  <a:pt x="520098" y="76242"/>
                  <a:pt x="515417" y="80123"/>
                </a:cubicBezTo>
                <a:cubicBezTo>
                  <a:pt x="500248" y="91765"/>
                  <a:pt x="490566" y="107935"/>
                  <a:pt x="480238" y="123781"/>
                </a:cubicBezTo>
                <a:cubicBezTo>
                  <a:pt x="475074" y="131219"/>
                  <a:pt x="472492" y="139628"/>
                  <a:pt x="481206" y="145449"/>
                </a:cubicBezTo>
                <a:cubicBezTo>
                  <a:pt x="489275" y="150623"/>
                  <a:pt x="495730" y="145449"/>
                  <a:pt x="500571" y="138334"/>
                </a:cubicBezTo>
                <a:cubicBezTo>
                  <a:pt x="510576" y="123458"/>
                  <a:pt x="520259" y="108582"/>
                  <a:pt x="533814" y="96616"/>
                </a:cubicBezTo>
                <a:cubicBezTo>
                  <a:pt x="537042" y="93382"/>
                  <a:pt x="538656" y="89501"/>
                  <a:pt x="537364" y="84650"/>
                </a:cubicBezTo>
                <a:cubicBezTo>
                  <a:pt x="536235" y="79799"/>
                  <a:pt x="533088" y="76727"/>
                  <a:pt x="529054" y="75838"/>
                </a:cubicBezTo>
                <a:close/>
                <a:moveTo>
                  <a:pt x="442784" y="43028"/>
                </a:moveTo>
                <a:cubicBezTo>
                  <a:pt x="436363" y="41086"/>
                  <a:pt x="429622" y="39468"/>
                  <a:pt x="422880" y="40439"/>
                </a:cubicBezTo>
                <a:cubicBezTo>
                  <a:pt x="417744" y="43028"/>
                  <a:pt x="413891" y="46265"/>
                  <a:pt x="413891" y="52414"/>
                </a:cubicBezTo>
                <a:cubicBezTo>
                  <a:pt x="413891" y="58888"/>
                  <a:pt x="418064" y="62771"/>
                  <a:pt x="423522" y="64066"/>
                </a:cubicBezTo>
                <a:cubicBezTo>
                  <a:pt x="439574" y="67626"/>
                  <a:pt x="454663" y="73128"/>
                  <a:pt x="470073" y="79602"/>
                </a:cubicBezTo>
                <a:cubicBezTo>
                  <a:pt x="475852" y="82191"/>
                  <a:pt x="481630" y="80572"/>
                  <a:pt x="484840" y="74423"/>
                </a:cubicBezTo>
                <a:cubicBezTo>
                  <a:pt x="488372" y="67950"/>
                  <a:pt x="486125" y="61800"/>
                  <a:pt x="480346" y="57916"/>
                </a:cubicBezTo>
                <a:cubicBezTo>
                  <a:pt x="468789" y="50472"/>
                  <a:pt x="455626" y="46588"/>
                  <a:pt x="442784" y="43028"/>
                </a:cubicBezTo>
                <a:close/>
                <a:moveTo>
                  <a:pt x="1008202" y="172533"/>
                </a:moveTo>
                <a:cubicBezTo>
                  <a:pt x="1004661" y="168015"/>
                  <a:pt x="999832" y="168015"/>
                  <a:pt x="995003" y="169306"/>
                </a:cubicBezTo>
                <a:cubicBezTo>
                  <a:pt x="988887" y="171242"/>
                  <a:pt x="985345" y="176083"/>
                  <a:pt x="982126" y="180601"/>
                </a:cubicBezTo>
                <a:cubicBezTo>
                  <a:pt x="972790" y="193186"/>
                  <a:pt x="964098" y="206095"/>
                  <a:pt x="955084" y="218681"/>
                </a:cubicBezTo>
                <a:cubicBezTo>
                  <a:pt x="950577" y="225135"/>
                  <a:pt x="947358" y="231912"/>
                  <a:pt x="954440" y="238043"/>
                </a:cubicBezTo>
                <a:cubicBezTo>
                  <a:pt x="962167" y="245143"/>
                  <a:pt x="969249" y="240625"/>
                  <a:pt x="974400" y="234171"/>
                </a:cubicBezTo>
                <a:cubicBezTo>
                  <a:pt x="986311" y="219003"/>
                  <a:pt x="997257" y="203191"/>
                  <a:pt x="1008846" y="187378"/>
                </a:cubicBezTo>
                <a:cubicBezTo>
                  <a:pt x="1012387" y="182537"/>
                  <a:pt x="1011743" y="177051"/>
                  <a:pt x="1008202" y="172533"/>
                </a:cubicBezTo>
                <a:close/>
                <a:moveTo>
                  <a:pt x="1218428" y="211086"/>
                </a:moveTo>
                <a:cubicBezTo>
                  <a:pt x="1215081" y="210078"/>
                  <a:pt x="1211532" y="210723"/>
                  <a:pt x="1207823" y="214112"/>
                </a:cubicBezTo>
                <a:cubicBezTo>
                  <a:pt x="1201048" y="220567"/>
                  <a:pt x="1203952" y="227668"/>
                  <a:pt x="1209113" y="233800"/>
                </a:cubicBezTo>
                <a:cubicBezTo>
                  <a:pt x="1219114" y="246387"/>
                  <a:pt x="1228469" y="259297"/>
                  <a:pt x="1235243" y="274143"/>
                </a:cubicBezTo>
                <a:cubicBezTo>
                  <a:pt x="1238470" y="281244"/>
                  <a:pt x="1243631" y="286730"/>
                  <a:pt x="1252341" y="282858"/>
                </a:cubicBezTo>
                <a:cubicBezTo>
                  <a:pt x="1260406" y="278985"/>
                  <a:pt x="1259761" y="271561"/>
                  <a:pt x="1258148" y="263493"/>
                </a:cubicBezTo>
                <a:cubicBezTo>
                  <a:pt x="1249760" y="247355"/>
                  <a:pt x="1240082" y="231541"/>
                  <a:pt x="1227824" y="217985"/>
                </a:cubicBezTo>
                <a:cubicBezTo>
                  <a:pt x="1224920" y="214758"/>
                  <a:pt x="1221775" y="212095"/>
                  <a:pt x="1218428" y="211086"/>
                </a:cubicBezTo>
                <a:close/>
                <a:moveTo>
                  <a:pt x="625687" y="4810"/>
                </a:moveTo>
                <a:cubicBezTo>
                  <a:pt x="622302" y="3520"/>
                  <a:pt x="618191" y="3601"/>
                  <a:pt x="614160" y="4407"/>
                </a:cubicBezTo>
                <a:cubicBezTo>
                  <a:pt x="598035" y="7630"/>
                  <a:pt x="582879" y="13754"/>
                  <a:pt x="569980" y="24391"/>
                </a:cubicBezTo>
                <a:cubicBezTo>
                  <a:pt x="563530" y="29871"/>
                  <a:pt x="558693" y="36640"/>
                  <a:pt x="564497" y="44698"/>
                </a:cubicBezTo>
                <a:cubicBezTo>
                  <a:pt x="570624" y="53079"/>
                  <a:pt x="578364" y="49533"/>
                  <a:pt x="584814" y="44376"/>
                </a:cubicBezTo>
                <a:cubicBezTo>
                  <a:pt x="593520" y="36962"/>
                  <a:pt x="603840" y="33417"/>
                  <a:pt x="614482" y="29871"/>
                </a:cubicBezTo>
                <a:cubicBezTo>
                  <a:pt x="615772" y="29871"/>
                  <a:pt x="617384" y="29226"/>
                  <a:pt x="618674" y="29226"/>
                </a:cubicBezTo>
                <a:cubicBezTo>
                  <a:pt x="628026" y="27937"/>
                  <a:pt x="635442" y="24069"/>
                  <a:pt x="632863" y="13432"/>
                </a:cubicBezTo>
                <a:cubicBezTo>
                  <a:pt x="631734" y="8758"/>
                  <a:pt x="629074" y="6099"/>
                  <a:pt x="625687" y="4810"/>
                </a:cubicBezTo>
                <a:close/>
                <a:moveTo>
                  <a:pt x="1142006" y="145222"/>
                </a:moveTo>
                <a:cubicBezTo>
                  <a:pt x="1136871" y="142305"/>
                  <a:pt x="1131416" y="144250"/>
                  <a:pt x="1127885" y="149435"/>
                </a:cubicBezTo>
                <a:cubicBezTo>
                  <a:pt x="1124676" y="154296"/>
                  <a:pt x="1124676" y="159805"/>
                  <a:pt x="1129169" y="164018"/>
                </a:cubicBezTo>
                <a:cubicBezTo>
                  <a:pt x="1140080" y="174064"/>
                  <a:pt x="1150029" y="185082"/>
                  <a:pt x="1159657" y="196748"/>
                </a:cubicBezTo>
                <a:cubicBezTo>
                  <a:pt x="1163508" y="200961"/>
                  <a:pt x="1169285" y="201285"/>
                  <a:pt x="1174098" y="197720"/>
                </a:cubicBezTo>
                <a:cubicBezTo>
                  <a:pt x="1178912" y="194156"/>
                  <a:pt x="1179875" y="189295"/>
                  <a:pt x="1177629" y="181841"/>
                </a:cubicBezTo>
                <a:cubicBezTo>
                  <a:pt x="1168964" y="167906"/>
                  <a:pt x="1158052" y="153648"/>
                  <a:pt x="1142006" y="145222"/>
                </a:cubicBezTo>
                <a:close/>
                <a:moveTo>
                  <a:pt x="755240" y="2504"/>
                </a:moveTo>
                <a:cubicBezTo>
                  <a:pt x="736259" y="-1364"/>
                  <a:pt x="716957" y="-75"/>
                  <a:pt x="697976" y="1860"/>
                </a:cubicBezTo>
                <a:cubicBezTo>
                  <a:pt x="690255" y="5083"/>
                  <a:pt x="681568" y="8629"/>
                  <a:pt x="684464" y="19267"/>
                </a:cubicBezTo>
                <a:cubicBezTo>
                  <a:pt x="687359" y="29260"/>
                  <a:pt x="695080" y="28615"/>
                  <a:pt x="703445" y="27326"/>
                </a:cubicBezTo>
                <a:cubicBezTo>
                  <a:pt x="719209" y="24102"/>
                  <a:pt x="734972" y="24747"/>
                  <a:pt x="750736" y="27004"/>
                </a:cubicBezTo>
                <a:cubicBezTo>
                  <a:pt x="758778" y="27970"/>
                  <a:pt x="765856" y="27326"/>
                  <a:pt x="768109" y="18622"/>
                </a:cubicBezTo>
                <a:cubicBezTo>
                  <a:pt x="770039" y="8951"/>
                  <a:pt x="763604" y="4116"/>
                  <a:pt x="755240" y="2504"/>
                </a:cubicBezTo>
                <a:close/>
                <a:moveTo>
                  <a:pt x="857686" y="16686"/>
                </a:moveTo>
                <a:cubicBezTo>
                  <a:pt x="848753" y="14882"/>
                  <a:pt x="839738" y="14080"/>
                  <a:pt x="831046" y="13759"/>
                </a:cubicBezTo>
                <a:cubicBezTo>
                  <a:pt x="823962" y="16325"/>
                  <a:pt x="818812" y="18569"/>
                  <a:pt x="818811" y="25625"/>
                </a:cubicBezTo>
                <a:cubicBezTo>
                  <a:pt x="818812" y="33001"/>
                  <a:pt x="822675" y="37811"/>
                  <a:pt x="830080" y="38453"/>
                </a:cubicBezTo>
                <a:cubicBezTo>
                  <a:pt x="845533" y="39415"/>
                  <a:pt x="860342" y="42942"/>
                  <a:pt x="874830" y="47753"/>
                </a:cubicBezTo>
                <a:cubicBezTo>
                  <a:pt x="880625" y="49677"/>
                  <a:pt x="886420" y="48394"/>
                  <a:pt x="889317" y="41660"/>
                </a:cubicBezTo>
                <a:cubicBezTo>
                  <a:pt x="892537" y="34925"/>
                  <a:pt x="889961" y="28832"/>
                  <a:pt x="883844" y="25625"/>
                </a:cubicBezTo>
                <a:cubicBezTo>
                  <a:pt x="875474" y="21296"/>
                  <a:pt x="866620" y="18489"/>
                  <a:pt x="857686" y="16686"/>
                </a:cubicBezTo>
                <a:close/>
                <a:moveTo>
                  <a:pt x="1119415" y="97487"/>
                </a:moveTo>
                <a:cubicBezTo>
                  <a:pt x="1115911" y="96684"/>
                  <a:pt x="1111884" y="97406"/>
                  <a:pt x="1108018" y="99011"/>
                </a:cubicBezTo>
                <a:cubicBezTo>
                  <a:pt x="1092554" y="105428"/>
                  <a:pt x="1077090" y="112166"/>
                  <a:pt x="1061625" y="118905"/>
                </a:cubicBezTo>
                <a:cubicBezTo>
                  <a:pt x="1054215" y="122113"/>
                  <a:pt x="1049060" y="127247"/>
                  <a:pt x="1052282" y="135911"/>
                </a:cubicBezTo>
                <a:cubicBezTo>
                  <a:pt x="1055826" y="144574"/>
                  <a:pt x="1063236" y="144253"/>
                  <a:pt x="1069035" y="142649"/>
                </a:cubicBezTo>
                <a:cubicBezTo>
                  <a:pt x="1086110" y="135269"/>
                  <a:pt x="1101897" y="128852"/>
                  <a:pt x="1117361" y="122434"/>
                </a:cubicBezTo>
                <a:cubicBezTo>
                  <a:pt x="1125093" y="119225"/>
                  <a:pt x="1131859" y="114733"/>
                  <a:pt x="1127671" y="105107"/>
                </a:cubicBezTo>
                <a:cubicBezTo>
                  <a:pt x="1125899" y="100615"/>
                  <a:pt x="1122919" y="98289"/>
                  <a:pt x="1119415" y="97487"/>
                </a:cubicBezTo>
                <a:close/>
                <a:moveTo>
                  <a:pt x="952330" y="41985"/>
                </a:moveTo>
                <a:cubicBezTo>
                  <a:pt x="944605" y="39081"/>
                  <a:pt x="936557" y="36822"/>
                  <a:pt x="932695" y="46503"/>
                </a:cubicBezTo>
                <a:cubicBezTo>
                  <a:pt x="928832" y="56506"/>
                  <a:pt x="935270" y="62314"/>
                  <a:pt x="943639" y="65541"/>
                </a:cubicBezTo>
                <a:cubicBezTo>
                  <a:pt x="959734" y="71350"/>
                  <a:pt x="975829" y="75867"/>
                  <a:pt x="991280" y="82966"/>
                </a:cubicBezTo>
                <a:cubicBezTo>
                  <a:pt x="1000936" y="87484"/>
                  <a:pt x="1008984" y="79094"/>
                  <a:pt x="1006409" y="69091"/>
                </a:cubicBezTo>
                <a:cubicBezTo>
                  <a:pt x="1004799" y="61992"/>
                  <a:pt x="999327" y="58765"/>
                  <a:pt x="993211" y="56506"/>
                </a:cubicBezTo>
                <a:cubicBezTo>
                  <a:pt x="979691" y="51343"/>
                  <a:pt x="965850" y="47148"/>
                  <a:pt x="952330" y="41985"/>
                </a:cubicBezTo>
                <a:close/>
                <a:moveTo>
                  <a:pt x="1267469" y="67049"/>
                </a:moveTo>
                <a:cubicBezTo>
                  <a:pt x="1264074" y="65362"/>
                  <a:pt x="1259628" y="65121"/>
                  <a:pt x="1255263" y="65442"/>
                </a:cubicBezTo>
                <a:cubicBezTo>
                  <a:pt x="1238773" y="66406"/>
                  <a:pt x="1222606" y="67692"/>
                  <a:pt x="1206115" y="71227"/>
                </a:cubicBezTo>
                <a:cubicBezTo>
                  <a:pt x="1200295" y="73476"/>
                  <a:pt x="1194151" y="75083"/>
                  <a:pt x="1188978" y="78297"/>
                </a:cubicBezTo>
                <a:cubicBezTo>
                  <a:pt x="1182512" y="81511"/>
                  <a:pt x="1177985" y="86974"/>
                  <a:pt x="1181218" y="95008"/>
                </a:cubicBezTo>
                <a:cubicBezTo>
                  <a:pt x="1184775" y="103042"/>
                  <a:pt x="1191241" y="103364"/>
                  <a:pt x="1198355" y="100471"/>
                </a:cubicBezTo>
                <a:cubicBezTo>
                  <a:pt x="1217109" y="92758"/>
                  <a:pt x="1236833" y="92116"/>
                  <a:pt x="1256556" y="90509"/>
                </a:cubicBezTo>
                <a:cubicBezTo>
                  <a:pt x="1265610" y="89545"/>
                  <a:pt x="1274016" y="87938"/>
                  <a:pt x="1273370" y="77333"/>
                </a:cubicBezTo>
                <a:cubicBezTo>
                  <a:pt x="1273208" y="71870"/>
                  <a:pt x="1270864" y="68736"/>
                  <a:pt x="1267469" y="67049"/>
                </a:cubicBezTo>
                <a:close/>
                <a:moveTo>
                  <a:pt x="1773177" y="212517"/>
                </a:moveTo>
                <a:cubicBezTo>
                  <a:pt x="1770925" y="211872"/>
                  <a:pt x="1768350" y="212194"/>
                  <a:pt x="1766741" y="211871"/>
                </a:cubicBezTo>
                <a:cubicBezTo>
                  <a:pt x="1761914" y="213808"/>
                  <a:pt x="1758696" y="216712"/>
                  <a:pt x="1757731" y="221552"/>
                </a:cubicBezTo>
                <a:cubicBezTo>
                  <a:pt x="1756444" y="228329"/>
                  <a:pt x="1760305" y="232846"/>
                  <a:pt x="1765776" y="235750"/>
                </a:cubicBezTo>
                <a:cubicBezTo>
                  <a:pt x="1778005" y="242204"/>
                  <a:pt x="1790877" y="247367"/>
                  <a:pt x="1801818" y="256402"/>
                </a:cubicBezTo>
                <a:cubicBezTo>
                  <a:pt x="1807932" y="261565"/>
                  <a:pt x="1814690" y="262533"/>
                  <a:pt x="1819839" y="256402"/>
                </a:cubicBezTo>
                <a:cubicBezTo>
                  <a:pt x="1825632" y="249626"/>
                  <a:pt x="1823057" y="242850"/>
                  <a:pt x="1816943" y="237364"/>
                </a:cubicBezTo>
                <a:cubicBezTo>
                  <a:pt x="1804071" y="225747"/>
                  <a:pt x="1788946" y="218648"/>
                  <a:pt x="1773177" y="212517"/>
                </a:cubicBezTo>
                <a:close/>
                <a:moveTo>
                  <a:pt x="1639110" y="151157"/>
                </a:moveTo>
                <a:cubicBezTo>
                  <a:pt x="1636852" y="150189"/>
                  <a:pt x="1634272" y="150189"/>
                  <a:pt x="1632659" y="149867"/>
                </a:cubicBezTo>
                <a:cubicBezTo>
                  <a:pt x="1627175" y="152125"/>
                  <a:pt x="1623949" y="155351"/>
                  <a:pt x="1623626" y="160836"/>
                </a:cubicBezTo>
                <a:cubicBezTo>
                  <a:pt x="1622981" y="168256"/>
                  <a:pt x="1627497" y="173096"/>
                  <a:pt x="1633626" y="175677"/>
                </a:cubicBezTo>
                <a:cubicBezTo>
                  <a:pt x="1648787" y="181806"/>
                  <a:pt x="1664270" y="187291"/>
                  <a:pt x="1679431" y="193098"/>
                </a:cubicBezTo>
                <a:cubicBezTo>
                  <a:pt x="1687173" y="196002"/>
                  <a:pt x="1695559" y="198261"/>
                  <a:pt x="1699753" y="189227"/>
                </a:cubicBezTo>
                <a:cubicBezTo>
                  <a:pt x="1704269" y="179225"/>
                  <a:pt x="1697495" y="173418"/>
                  <a:pt x="1689108" y="170192"/>
                </a:cubicBezTo>
                <a:cubicBezTo>
                  <a:pt x="1672657" y="163417"/>
                  <a:pt x="1655883" y="157287"/>
                  <a:pt x="1639110" y="151157"/>
                </a:cubicBezTo>
                <a:close/>
                <a:moveTo>
                  <a:pt x="1413295" y="75049"/>
                </a:moveTo>
                <a:cubicBezTo>
                  <a:pt x="1388761" y="67642"/>
                  <a:pt x="1363259" y="64421"/>
                  <a:pt x="1341630" y="64743"/>
                </a:cubicBezTo>
                <a:cubicBezTo>
                  <a:pt x="1330978" y="67320"/>
                  <a:pt x="1325813" y="70541"/>
                  <a:pt x="1325813" y="77948"/>
                </a:cubicBezTo>
                <a:cubicBezTo>
                  <a:pt x="1325813" y="84711"/>
                  <a:pt x="1329686" y="89864"/>
                  <a:pt x="1336466" y="89542"/>
                </a:cubicBezTo>
                <a:cubicBezTo>
                  <a:pt x="1360353" y="88898"/>
                  <a:pt x="1383596" y="94051"/>
                  <a:pt x="1406838" y="97916"/>
                </a:cubicBezTo>
                <a:cubicBezTo>
                  <a:pt x="1412971" y="99204"/>
                  <a:pt x="1418459" y="97272"/>
                  <a:pt x="1420719" y="90508"/>
                </a:cubicBezTo>
                <a:cubicBezTo>
                  <a:pt x="1422979" y="83423"/>
                  <a:pt x="1419750" y="77304"/>
                  <a:pt x="1413295" y="75049"/>
                </a:cubicBezTo>
                <a:close/>
                <a:moveTo>
                  <a:pt x="1553466" y="119210"/>
                </a:moveTo>
                <a:cubicBezTo>
                  <a:pt x="1537036" y="114020"/>
                  <a:pt x="1520284" y="109478"/>
                  <a:pt x="1503853" y="103638"/>
                </a:cubicBezTo>
                <a:cubicBezTo>
                  <a:pt x="1495154" y="100719"/>
                  <a:pt x="1486778" y="98448"/>
                  <a:pt x="1483234" y="108829"/>
                </a:cubicBezTo>
                <a:cubicBezTo>
                  <a:pt x="1479691" y="118886"/>
                  <a:pt x="1487422" y="124725"/>
                  <a:pt x="1495476" y="127645"/>
                </a:cubicBezTo>
                <a:cubicBezTo>
                  <a:pt x="1514484" y="134133"/>
                  <a:pt x="1534136" y="140297"/>
                  <a:pt x="1553466" y="145812"/>
                </a:cubicBezTo>
                <a:cubicBezTo>
                  <a:pt x="1563776" y="148732"/>
                  <a:pt x="1571185" y="140621"/>
                  <a:pt x="1566675" y="127969"/>
                </a:cubicBezTo>
                <a:cubicBezTo>
                  <a:pt x="1565387" y="123752"/>
                  <a:pt x="1559588" y="121157"/>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3" name="标题 1"/>
          <p:cNvSpPr txBox="1"/>
          <p:nvPr/>
        </p:nvSpPr>
        <p:spPr>
          <a:xfrm rot="445790">
            <a:off x="1040804" y="3129297"/>
            <a:ext cx="5016442" cy="1646851"/>
          </a:xfrm>
          <a:custGeom>
            <a:avLst/>
            <a:gdLst>
              <a:gd name="T0" fmla="*/ 42 w 6573"/>
              <a:gd name="T1" fmla="*/ 2268 h 2295"/>
              <a:gd name="T2" fmla="*/ 234 w 6573"/>
              <a:gd name="T3" fmla="*/ 1863 h 2295"/>
              <a:gd name="T4" fmla="*/ 527 w 6573"/>
              <a:gd name="T5" fmla="*/ 1559 h 2295"/>
              <a:gd name="T6" fmla="*/ 1517 w 6573"/>
              <a:gd name="T7" fmla="*/ 838 h 2295"/>
              <a:gd name="T8" fmla="*/ 2120 w 6573"/>
              <a:gd name="T9" fmla="*/ 487 h 2295"/>
              <a:gd name="T10" fmla="*/ 2750 w 6573"/>
              <a:gd name="T11" fmla="*/ 206 h 2295"/>
              <a:gd name="T12" fmla="*/ 3329 w 6573"/>
              <a:gd name="T13" fmla="*/ 94 h 2295"/>
              <a:gd name="T14" fmla="*/ 3728 w 6573"/>
              <a:gd name="T15" fmla="*/ 337 h 2295"/>
              <a:gd name="T16" fmla="*/ 3627 w 6573"/>
              <a:gd name="T17" fmla="*/ 615 h 2295"/>
              <a:gd name="T18" fmla="*/ 3433 w 6573"/>
              <a:gd name="T19" fmla="*/ 882 h 2295"/>
              <a:gd name="T20" fmla="*/ 3198 w 6573"/>
              <a:gd name="T21" fmla="*/ 1111 h 2295"/>
              <a:gd name="T22" fmla="*/ 3089 w 6573"/>
              <a:gd name="T23" fmla="*/ 1203 h 2295"/>
              <a:gd name="T24" fmla="*/ 2978 w 6573"/>
              <a:gd name="T25" fmla="*/ 1292 h 2295"/>
              <a:gd name="T26" fmla="*/ 2861 w 6573"/>
              <a:gd name="T27" fmla="*/ 1330 h 2295"/>
              <a:gd name="T28" fmla="*/ 2883 w 6573"/>
              <a:gd name="T29" fmla="*/ 1382 h 2295"/>
              <a:gd name="T30" fmla="*/ 3889 w 6573"/>
              <a:gd name="T31" fmla="*/ 795 h 2295"/>
              <a:gd name="T32" fmla="*/ 4438 w 6573"/>
              <a:gd name="T33" fmla="*/ 679 h 2295"/>
              <a:gd name="T34" fmla="*/ 4623 w 6573"/>
              <a:gd name="T35" fmla="*/ 727 h 2295"/>
              <a:gd name="T36" fmla="*/ 4701 w 6573"/>
              <a:gd name="T37" fmla="*/ 851 h 2295"/>
              <a:gd name="T38" fmla="*/ 4698 w 6573"/>
              <a:gd name="T39" fmla="*/ 1265 h 2295"/>
              <a:gd name="T40" fmla="*/ 4728 w 6573"/>
              <a:gd name="T41" fmla="*/ 1282 h 2295"/>
              <a:gd name="T42" fmla="*/ 5093 w 6573"/>
              <a:gd name="T43" fmla="*/ 1049 h 2295"/>
              <a:gd name="T44" fmla="*/ 5502 w 6573"/>
              <a:gd name="T45" fmla="*/ 899 h 2295"/>
              <a:gd name="T46" fmla="*/ 5718 w 6573"/>
              <a:gd name="T47" fmla="*/ 960 h 2295"/>
              <a:gd name="T48" fmla="*/ 5857 w 6573"/>
              <a:gd name="T49" fmla="*/ 1035 h 2295"/>
              <a:gd name="T50" fmla="*/ 6033 w 6573"/>
              <a:gd name="T51" fmla="*/ 1009 h 2295"/>
              <a:gd name="T52" fmla="*/ 6215 w 6573"/>
              <a:gd name="T53" fmla="*/ 961 h 2295"/>
              <a:gd name="T54" fmla="*/ 6559 w 6573"/>
              <a:gd name="T55" fmla="*/ 767 h 2295"/>
              <a:gd name="T56" fmla="*/ 6525 w 6573"/>
              <a:gd name="T57" fmla="*/ 747 h 2295"/>
              <a:gd name="T58" fmla="*/ 6395 w 6573"/>
              <a:gd name="T59" fmla="*/ 849 h 2295"/>
              <a:gd name="T60" fmla="*/ 6212 w 6573"/>
              <a:gd name="T61" fmla="*/ 920 h 2295"/>
              <a:gd name="T62" fmla="*/ 6026 w 6573"/>
              <a:gd name="T63" fmla="*/ 970 h 2295"/>
              <a:gd name="T64" fmla="*/ 5849 w 6573"/>
              <a:gd name="T65" fmla="*/ 993 h 2295"/>
              <a:gd name="T66" fmla="*/ 5707 w 6573"/>
              <a:gd name="T67" fmla="*/ 908 h 2295"/>
              <a:gd name="T68" fmla="*/ 5506 w 6573"/>
              <a:gd name="T69" fmla="*/ 859 h 2295"/>
              <a:gd name="T70" fmla="*/ 5114 w 6573"/>
              <a:gd name="T71" fmla="*/ 989 h 2295"/>
              <a:gd name="T72" fmla="*/ 4707 w 6573"/>
              <a:gd name="T73" fmla="*/ 1248 h 2295"/>
              <a:gd name="T74" fmla="*/ 4737 w 6573"/>
              <a:gd name="T75" fmla="*/ 1265 h 2295"/>
              <a:gd name="T76" fmla="*/ 4535 w 6573"/>
              <a:gd name="T77" fmla="*/ 646 h 2295"/>
              <a:gd name="T78" fmla="*/ 4277 w 6573"/>
              <a:gd name="T79" fmla="*/ 650 h 2295"/>
              <a:gd name="T80" fmla="*/ 3990 w 6573"/>
              <a:gd name="T81" fmla="*/ 713 h 2295"/>
              <a:gd name="T82" fmla="*/ 3415 w 6573"/>
              <a:gd name="T83" fmla="*/ 960 h 2295"/>
              <a:gd name="T84" fmla="*/ 2846 w 6573"/>
              <a:gd name="T85" fmla="*/ 1334 h 2295"/>
              <a:gd name="T86" fmla="*/ 2861 w 6573"/>
              <a:gd name="T87" fmla="*/ 1391 h 2295"/>
              <a:gd name="T88" fmla="*/ 3107 w 6573"/>
              <a:gd name="T89" fmla="*/ 1272 h 2295"/>
              <a:gd name="T90" fmla="*/ 3349 w 6573"/>
              <a:gd name="T91" fmla="*/ 1065 h 2295"/>
              <a:gd name="T92" fmla="*/ 3752 w 6573"/>
              <a:gd name="T93" fmla="*/ 522 h 2295"/>
              <a:gd name="T94" fmla="*/ 3772 w 6573"/>
              <a:gd name="T95" fmla="*/ 230 h 2295"/>
              <a:gd name="T96" fmla="*/ 3570 w 6573"/>
              <a:gd name="T97" fmla="*/ 58 h 2295"/>
              <a:gd name="T98" fmla="*/ 3031 w 6573"/>
              <a:gd name="T99" fmla="*/ 62 h 2295"/>
              <a:gd name="T100" fmla="*/ 1701 w 6573"/>
              <a:gd name="T101" fmla="*/ 650 h 2295"/>
              <a:gd name="T102" fmla="*/ 534 w 6573"/>
              <a:gd name="T103" fmla="*/ 1472 h 2295"/>
              <a:gd name="T104" fmla="*/ 261 w 6573"/>
              <a:gd name="T105" fmla="*/ 1740 h 2295"/>
              <a:gd name="T106" fmla="*/ 12 w 6573"/>
              <a:gd name="T107" fmla="*/ 2164 h 2295"/>
              <a:gd name="T108" fmla="*/ 0 w 6573"/>
              <a:gd name="T109" fmla="*/ 2268 h 2295"/>
              <a:gd name="T110" fmla="*/ 42 w 6573"/>
              <a:gd name="T111" fmla="*/ 2268 h 2295"/>
            </a:gdLst>
            <a:ahLst/>
            <a:cxnLst/>
            <a:rect l="0" t="0" r="r" b="b"/>
            <a:pathLst>
              <a:path w="6573" h="2295">
                <a:moveTo>
                  <a:pt x="42" y="2268"/>
                </a:moveTo>
                <a:cubicBezTo>
                  <a:pt x="46" y="2117"/>
                  <a:pt x="144" y="1977"/>
                  <a:pt x="234" y="1863"/>
                </a:cubicBezTo>
                <a:cubicBezTo>
                  <a:pt x="322" y="1753"/>
                  <a:pt x="422" y="1652"/>
                  <a:pt x="527" y="1559"/>
                </a:cubicBezTo>
                <a:cubicBezTo>
                  <a:pt x="831" y="1288"/>
                  <a:pt x="1172" y="1054"/>
                  <a:pt x="1517" y="838"/>
                </a:cubicBezTo>
                <a:cubicBezTo>
                  <a:pt x="1714" y="715"/>
                  <a:pt x="1915" y="598"/>
                  <a:pt x="2120" y="487"/>
                </a:cubicBezTo>
                <a:cubicBezTo>
                  <a:pt x="2323" y="378"/>
                  <a:pt x="2532" y="278"/>
                  <a:pt x="2750" y="206"/>
                </a:cubicBezTo>
                <a:cubicBezTo>
                  <a:pt x="2936" y="144"/>
                  <a:pt x="3133" y="97"/>
                  <a:pt x="3329" y="94"/>
                </a:cubicBezTo>
                <a:cubicBezTo>
                  <a:pt x="3487" y="91"/>
                  <a:pt x="3724" y="134"/>
                  <a:pt x="3728" y="337"/>
                </a:cubicBezTo>
                <a:cubicBezTo>
                  <a:pt x="3730" y="437"/>
                  <a:pt x="3676" y="531"/>
                  <a:pt x="3627" y="615"/>
                </a:cubicBezTo>
                <a:cubicBezTo>
                  <a:pt x="3571" y="710"/>
                  <a:pt x="3506" y="799"/>
                  <a:pt x="3433" y="882"/>
                </a:cubicBezTo>
                <a:cubicBezTo>
                  <a:pt x="3361" y="964"/>
                  <a:pt x="3281" y="1040"/>
                  <a:pt x="3198" y="1111"/>
                </a:cubicBezTo>
                <a:cubicBezTo>
                  <a:pt x="3162" y="1142"/>
                  <a:pt x="3125" y="1171"/>
                  <a:pt x="3089" y="1203"/>
                </a:cubicBezTo>
                <a:cubicBezTo>
                  <a:pt x="3054" y="1234"/>
                  <a:pt x="3018" y="1266"/>
                  <a:pt x="2978" y="1292"/>
                </a:cubicBezTo>
                <a:cubicBezTo>
                  <a:pt x="2943" y="1315"/>
                  <a:pt x="2905" y="1334"/>
                  <a:pt x="2861" y="1330"/>
                </a:cubicBezTo>
                <a:cubicBezTo>
                  <a:pt x="2869" y="1347"/>
                  <a:pt x="2876" y="1365"/>
                  <a:pt x="2883" y="1382"/>
                </a:cubicBezTo>
                <a:cubicBezTo>
                  <a:pt x="3187" y="1142"/>
                  <a:pt x="3524" y="929"/>
                  <a:pt x="3889" y="795"/>
                </a:cubicBezTo>
                <a:cubicBezTo>
                  <a:pt x="4063" y="731"/>
                  <a:pt x="4251" y="679"/>
                  <a:pt x="4438" y="679"/>
                </a:cubicBezTo>
                <a:cubicBezTo>
                  <a:pt x="4502" y="679"/>
                  <a:pt x="4570" y="688"/>
                  <a:pt x="4623" y="727"/>
                </a:cubicBezTo>
                <a:cubicBezTo>
                  <a:pt x="4665" y="757"/>
                  <a:pt x="4689" y="803"/>
                  <a:pt x="4701" y="851"/>
                </a:cubicBezTo>
                <a:cubicBezTo>
                  <a:pt x="4735" y="984"/>
                  <a:pt x="4706" y="1130"/>
                  <a:pt x="4698" y="1265"/>
                </a:cubicBezTo>
                <a:cubicBezTo>
                  <a:pt x="4697" y="1281"/>
                  <a:pt x="4715" y="1289"/>
                  <a:pt x="4728" y="1282"/>
                </a:cubicBezTo>
                <a:cubicBezTo>
                  <a:pt x="4856" y="1216"/>
                  <a:pt x="4971" y="1125"/>
                  <a:pt x="5093" y="1049"/>
                </a:cubicBezTo>
                <a:cubicBezTo>
                  <a:pt x="5216" y="972"/>
                  <a:pt x="5354" y="899"/>
                  <a:pt x="5502" y="899"/>
                </a:cubicBezTo>
                <a:cubicBezTo>
                  <a:pt x="5577" y="898"/>
                  <a:pt x="5654" y="919"/>
                  <a:pt x="5718" y="960"/>
                </a:cubicBezTo>
                <a:cubicBezTo>
                  <a:pt x="5764" y="990"/>
                  <a:pt x="5800" y="1028"/>
                  <a:pt x="5857" y="1035"/>
                </a:cubicBezTo>
                <a:cubicBezTo>
                  <a:pt x="5915" y="1041"/>
                  <a:pt x="5977" y="1021"/>
                  <a:pt x="6033" y="1009"/>
                </a:cubicBezTo>
                <a:cubicBezTo>
                  <a:pt x="6094" y="995"/>
                  <a:pt x="6155" y="980"/>
                  <a:pt x="6215" y="961"/>
                </a:cubicBezTo>
                <a:cubicBezTo>
                  <a:pt x="6334" y="925"/>
                  <a:pt x="6487" y="877"/>
                  <a:pt x="6559" y="767"/>
                </a:cubicBezTo>
                <a:cubicBezTo>
                  <a:pt x="6573" y="746"/>
                  <a:pt x="6539" y="726"/>
                  <a:pt x="6525" y="747"/>
                </a:cubicBezTo>
                <a:cubicBezTo>
                  <a:pt x="6494" y="793"/>
                  <a:pt x="6444" y="824"/>
                  <a:pt x="6395" y="849"/>
                </a:cubicBezTo>
                <a:cubicBezTo>
                  <a:pt x="6337" y="879"/>
                  <a:pt x="6275" y="901"/>
                  <a:pt x="6212" y="920"/>
                </a:cubicBezTo>
                <a:cubicBezTo>
                  <a:pt x="6151" y="940"/>
                  <a:pt x="6089" y="955"/>
                  <a:pt x="6026" y="970"/>
                </a:cubicBezTo>
                <a:cubicBezTo>
                  <a:pt x="5971" y="982"/>
                  <a:pt x="5904" y="1005"/>
                  <a:pt x="5849" y="993"/>
                </a:cubicBezTo>
                <a:cubicBezTo>
                  <a:pt x="5795" y="982"/>
                  <a:pt x="5755" y="932"/>
                  <a:pt x="5707" y="908"/>
                </a:cubicBezTo>
                <a:cubicBezTo>
                  <a:pt x="5645" y="876"/>
                  <a:pt x="5576" y="859"/>
                  <a:pt x="5506" y="859"/>
                </a:cubicBezTo>
                <a:cubicBezTo>
                  <a:pt x="5366" y="858"/>
                  <a:pt x="5233" y="919"/>
                  <a:pt x="5114" y="989"/>
                </a:cubicBezTo>
                <a:cubicBezTo>
                  <a:pt x="4976" y="1071"/>
                  <a:pt x="4850" y="1174"/>
                  <a:pt x="4707" y="1248"/>
                </a:cubicBezTo>
                <a:cubicBezTo>
                  <a:pt x="4717" y="1254"/>
                  <a:pt x="4727" y="1259"/>
                  <a:pt x="4737" y="1265"/>
                </a:cubicBezTo>
                <a:cubicBezTo>
                  <a:pt x="4750" y="1053"/>
                  <a:pt x="4823" y="703"/>
                  <a:pt x="4535" y="646"/>
                </a:cubicBezTo>
                <a:cubicBezTo>
                  <a:pt x="4450" y="630"/>
                  <a:pt x="4362" y="638"/>
                  <a:pt x="4277" y="650"/>
                </a:cubicBezTo>
                <a:cubicBezTo>
                  <a:pt x="4180" y="663"/>
                  <a:pt x="4084" y="685"/>
                  <a:pt x="3990" y="713"/>
                </a:cubicBezTo>
                <a:cubicBezTo>
                  <a:pt x="3790" y="773"/>
                  <a:pt x="3598" y="860"/>
                  <a:pt x="3415" y="960"/>
                </a:cubicBezTo>
                <a:cubicBezTo>
                  <a:pt x="3216" y="1069"/>
                  <a:pt x="3026" y="1195"/>
                  <a:pt x="2846" y="1334"/>
                </a:cubicBezTo>
                <a:cubicBezTo>
                  <a:pt x="2822" y="1353"/>
                  <a:pt x="2830" y="1388"/>
                  <a:pt x="2861" y="1391"/>
                </a:cubicBezTo>
                <a:cubicBezTo>
                  <a:pt x="2956" y="1400"/>
                  <a:pt x="3040" y="1329"/>
                  <a:pt x="3107" y="1272"/>
                </a:cubicBezTo>
                <a:cubicBezTo>
                  <a:pt x="3188" y="1203"/>
                  <a:pt x="3271" y="1138"/>
                  <a:pt x="3349" y="1065"/>
                </a:cubicBezTo>
                <a:cubicBezTo>
                  <a:pt x="3511" y="911"/>
                  <a:pt x="3662" y="728"/>
                  <a:pt x="3752" y="522"/>
                </a:cubicBezTo>
                <a:cubicBezTo>
                  <a:pt x="3792" y="429"/>
                  <a:pt x="3815" y="326"/>
                  <a:pt x="3772" y="230"/>
                </a:cubicBezTo>
                <a:cubicBezTo>
                  <a:pt x="3735" y="144"/>
                  <a:pt x="3656" y="88"/>
                  <a:pt x="3570" y="58"/>
                </a:cubicBezTo>
                <a:cubicBezTo>
                  <a:pt x="3399" y="0"/>
                  <a:pt x="3204" y="28"/>
                  <a:pt x="3031" y="62"/>
                </a:cubicBezTo>
                <a:cubicBezTo>
                  <a:pt x="2552" y="156"/>
                  <a:pt x="2117" y="404"/>
                  <a:pt x="1701" y="650"/>
                </a:cubicBezTo>
                <a:cubicBezTo>
                  <a:pt x="1292" y="893"/>
                  <a:pt x="896" y="1163"/>
                  <a:pt x="534" y="1472"/>
                </a:cubicBezTo>
                <a:cubicBezTo>
                  <a:pt x="437" y="1554"/>
                  <a:pt x="345" y="1644"/>
                  <a:pt x="261" y="1740"/>
                </a:cubicBezTo>
                <a:cubicBezTo>
                  <a:pt x="155" y="1863"/>
                  <a:pt x="50" y="2003"/>
                  <a:pt x="12" y="2164"/>
                </a:cubicBezTo>
                <a:cubicBezTo>
                  <a:pt x="4" y="2198"/>
                  <a:pt x="0" y="2233"/>
                  <a:pt x="0" y="2268"/>
                </a:cubicBezTo>
                <a:cubicBezTo>
                  <a:pt x="1" y="2295"/>
                  <a:pt x="41" y="2295"/>
                  <a:pt x="42" y="2268"/>
                </a:cubicBezTo>
                <a:close/>
              </a:path>
            </a:pathLst>
          </a:custGeom>
          <a:solidFill>
            <a:schemeClr val="accent1">
              <a:lumMod val="75000"/>
              <a:alpha val="27000"/>
            </a:schemeClr>
          </a:solidFill>
          <a:ln cap="sq">
            <a:noFill/>
          </a:ln>
          <a:effectLst/>
        </p:spPr>
        <p:txBody>
          <a:bodyPr vert="horz" wrap="square" lIns="73152" tIns="36576" rIns="73152" bIns="36576"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39" name="图片 7"/>
          <p:cNvPicPr>
            <a:picLocks noChangeAspect="1"/>
          </p:cNvPicPr>
          <p:nvPr/>
        </p:nvPicPr>
        <p:blipFill>
          <a:blip r:embed="rId3"/>
          <a:srcRect r="83443"/>
          <a:stretch>
            <a:fillRect/>
          </a:stretch>
        </p:blipFill>
        <p:spPr>
          <a:xfrm>
            <a:off x="895570" y="136325"/>
            <a:ext cx="733425" cy="779463"/>
          </a:xfrm>
          <a:prstGeom prst="rect">
            <a:avLst/>
          </a:prstGeom>
          <a:noFill/>
          <a:ln w="9525">
            <a:noFill/>
          </a:ln>
        </p:spPr>
      </p:pic>
      <p:sp>
        <p:nvSpPr>
          <p:cNvPr id="40" name="文本框 39"/>
          <p:cNvSpPr txBox="1"/>
          <p:nvPr/>
        </p:nvSpPr>
        <p:spPr>
          <a:xfrm>
            <a:off x="130894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
        <p:nvSpPr>
          <p:cNvPr id="8" name="文本框 7"/>
          <p:cNvSpPr txBox="1"/>
          <p:nvPr/>
        </p:nvSpPr>
        <p:spPr>
          <a:xfrm>
            <a:off x="895350" y="2200275"/>
            <a:ext cx="6003290" cy="2456815"/>
          </a:xfrm>
          <a:prstGeom prst="rect">
            <a:avLst/>
          </a:prstGeom>
          <a:noFill/>
        </p:spPr>
        <p:txBody>
          <a:bodyPr wrap="square" lIns="0" tIns="0" rIns="0" bIns="0" rtlCol="0">
            <a:noAutofit/>
          </a:bodyPr>
          <a:p>
            <a:pPr algn="just">
              <a:lnSpc>
                <a:spcPct val="130000"/>
              </a:lnSpc>
              <a:spcAft>
                <a:spcPts val="600"/>
              </a:spcAft>
            </a:pPr>
            <a:r>
              <a:rPr lang="zh-CN" altLang="en-US" sz="6000" b="1" spc="160" dirty="0">
                <a:solidFill>
                  <a:schemeClr val="tx1"/>
                </a:solidFill>
                <a:latin typeface="+mn-ea"/>
                <a:sym typeface="思源宋体 CN Heavy" panose="02020900000000000000" pitchFamily="18" charset="-122"/>
              </a:rPr>
              <a:t>感谢观看本期《纳税人学堂》</a:t>
            </a:r>
            <a:endParaRPr lang="zh-CN" altLang="en-US" sz="6000" b="1" spc="160" dirty="0">
              <a:solidFill>
                <a:schemeClr val="tx1"/>
              </a:solidFill>
              <a:latin typeface="+mn-ea"/>
              <a:sym typeface="思源宋体 CN Heavy" panose="02020900000000000000" pitchFamily="18"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26802" y="-45085"/>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个人所得税综合所得</a:t>
            </a:r>
            <a:r>
              <a:rPr kumimoji="1" lang="zh-CN" altLang="en-US" sz="28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年度</a:t>
            </a:r>
            <a:r>
              <a:rPr kumimoji="1" lang="en-US" altLang="zh-CN" sz="28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汇算</a:t>
            </a:r>
            <a:r>
              <a:rPr kumimoji="1" lang="zh-CN" altLang="en-US" sz="28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清缴</a:t>
            </a:r>
            <a:r>
              <a:rPr kumimoji="1" lang="zh-CN" altLang="en-US" sz="28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是什么</a:t>
            </a:r>
            <a:endParaRPr kumimoji="1" lang="zh-CN" altLang="en-US" dirty="0">
              <a:latin typeface="黑体" panose="02010609060101010101" pitchFamily="49" charset="-122"/>
              <a:ea typeface="黑体" panose="02010609060101010101" pitchFamily="49" charset="-122"/>
            </a:endParaRPr>
          </a:p>
        </p:txBody>
      </p:sp>
      <p:grpSp>
        <p:nvGrpSpPr>
          <p:cNvPr id="26" name="组合 25"/>
          <p:cNvGrpSpPr/>
          <p:nvPr/>
        </p:nvGrpSpPr>
        <p:grpSpPr>
          <a:xfrm>
            <a:off x="149860" y="487680"/>
            <a:ext cx="510540" cy="419100"/>
            <a:chOff x="149860" y="487680"/>
            <a:chExt cx="510540" cy="419100"/>
          </a:xfrm>
        </p:grpSpPr>
        <p:sp>
          <p:nvSpPr>
            <p:cNvPr id="27"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
        <p:nvSpPr>
          <p:cNvPr id="32" name="标题 1"/>
          <p:cNvSpPr txBox="1"/>
          <p:nvPr/>
        </p:nvSpPr>
        <p:spPr>
          <a:xfrm>
            <a:off x="742315" y="1164590"/>
            <a:ext cx="2562225" cy="4167505"/>
          </a:xfrm>
          <a:prstGeom prst="roundRect">
            <a:avLst>
              <a:gd name="adj" fmla="val 4645"/>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31" name="文本框 30"/>
          <p:cNvSpPr txBox="1"/>
          <p:nvPr/>
        </p:nvSpPr>
        <p:spPr>
          <a:xfrm>
            <a:off x="787400" y="1256665"/>
            <a:ext cx="2450465" cy="4276725"/>
          </a:xfrm>
          <a:prstGeom prst="rect">
            <a:avLst/>
          </a:prstGeom>
          <a:noFill/>
        </p:spPr>
        <p:txBody>
          <a:bodyPr wrap="square" rtlCol="0">
            <a:spAutoFit/>
          </a:bodyPr>
          <a:lstStyle/>
          <a:p>
            <a:pPr indent="457200"/>
            <a:r>
              <a:rPr lang="zh-CN" altLang="en-US" sz="1600">
                <a:solidFill>
                  <a:schemeClr val="bg1"/>
                </a:solidFill>
                <a:sym typeface="+mn-ea"/>
              </a:rPr>
              <a:t>汇算清缴，是指纳税人汇总一个纳税年度内取得的综合所得收入额，减除费用六万元以及专项扣除、专项附加扣除、依法确定的其他扣除和符合条件的公益慈善事业捐赠后，适用综合所得个人所得税税率并减去速算扣除数，减去减免税额后计算本年度实际应纳税额，再减去已预缴税额，确定该纳税年度应退或者应补税额，在法定期限内向税务机关办理纳税申报并结清税款的行为。</a:t>
            </a:r>
            <a:endParaRPr lang="zh-CN" altLang="en-US" sz="1600"/>
          </a:p>
          <a:p>
            <a:pPr indent="457200"/>
            <a:r>
              <a:rPr lang="zh-CN" altLang="en-US" sz="1600" dirty="0">
                <a:solidFill>
                  <a:schemeClr val="bg1"/>
                </a:solidFill>
                <a:latin typeface="黑体" panose="02010609060101010101" pitchFamily="49" charset="-122"/>
                <a:ea typeface="黑体" panose="02010609060101010101" pitchFamily="49" charset="-122"/>
              </a:rPr>
              <a:t>。 </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2" name="矩形 29"/>
          <p:cNvSpPr/>
          <p:nvPr/>
        </p:nvSpPr>
        <p:spPr>
          <a:xfrm>
            <a:off x="3649218" y="1525905"/>
            <a:ext cx="3621405" cy="753110"/>
          </a:xfrm>
          <a:prstGeom prst="rect">
            <a:avLst/>
          </a:prstGeom>
          <a:solidFill>
            <a:schemeClr val="bg2"/>
          </a:solidFill>
          <a:ln w="9525">
            <a:noFill/>
          </a:ln>
        </p:spPr>
        <p:txBody>
          <a:bodyPr lIns="68584" tIns="34291" rIns="68584" bIns="34291" anchor="ctr" anchorCtr="0"/>
          <a:lstStyle/>
          <a:p>
            <a:pPr algn="ctr"/>
            <a:endParaRPr lang="zh-CN" altLang="en-US"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3" name="矩形 30"/>
          <p:cNvSpPr/>
          <p:nvPr/>
        </p:nvSpPr>
        <p:spPr>
          <a:xfrm>
            <a:off x="4247706" y="1276350"/>
            <a:ext cx="2493962" cy="412750"/>
          </a:xfrm>
          <a:prstGeom prst="rect">
            <a:avLst/>
          </a:prstGeom>
          <a:solidFill>
            <a:schemeClr val="accent1"/>
          </a:solidFill>
          <a:ln w="9525">
            <a:noFill/>
          </a:ln>
        </p:spPr>
        <p:txBody>
          <a:bodyPr lIns="68584" tIns="34291" rIns="68584" bIns="34291" anchor="ctr" anchorCtr="0"/>
          <a:lstStyle/>
          <a:p>
            <a:pPr algn="ctr"/>
            <a:r>
              <a:rPr sz="1200" b="1" dirty="0" err="1" smtClean="0">
                <a:solidFill>
                  <a:srgbClr val="FFFFFF"/>
                </a:solidFill>
                <a:latin typeface="黑体" panose="02010609060101010101" pitchFamily="49" charset="-122"/>
                <a:ea typeface="黑体" panose="02010609060101010101" pitchFamily="49" charset="-122"/>
                <a:sym typeface="黑体" panose="02010609060101010101" pitchFamily="49" charset="-122"/>
              </a:rPr>
              <a:t>工资</a:t>
            </a:r>
            <a:r>
              <a:rPr lang="zh-CN" sz="1200" b="1" dirty="0">
                <a:solidFill>
                  <a:srgbClr val="FFFFFF"/>
                </a:solidFill>
                <a:latin typeface="黑体" panose="02010609060101010101" pitchFamily="49" charset="-122"/>
                <a:ea typeface="黑体" panose="02010609060101010101" pitchFamily="49" charset="-122"/>
                <a:sym typeface="黑体" panose="02010609060101010101" pitchFamily="49" charset="-122"/>
              </a:rPr>
              <a:t>、</a:t>
            </a:r>
            <a:r>
              <a:rPr sz="1200" b="1" dirty="0" err="1" smtClean="0">
                <a:solidFill>
                  <a:srgbClr val="FFFFFF"/>
                </a:solidFill>
                <a:latin typeface="黑体" panose="02010609060101010101" pitchFamily="49" charset="-122"/>
                <a:ea typeface="黑体" panose="02010609060101010101" pitchFamily="49" charset="-122"/>
                <a:sym typeface="黑体" panose="02010609060101010101" pitchFamily="49" charset="-122"/>
              </a:rPr>
              <a:t>薪金所得</a:t>
            </a:r>
            <a:endPar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TextBox 31"/>
          <p:cNvSpPr/>
          <p:nvPr/>
        </p:nvSpPr>
        <p:spPr>
          <a:xfrm>
            <a:off x="3676523" y="1743075"/>
            <a:ext cx="3566160" cy="468630"/>
          </a:xfrm>
          <a:prstGeom prst="rect">
            <a:avLst/>
          </a:prstGeom>
          <a:noFill/>
          <a:ln w="9525">
            <a:noFill/>
          </a:ln>
        </p:spPr>
        <p:txBody>
          <a:bodyPr wrap="square" lIns="68584" tIns="34291" rIns="68584" bIns="34291">
            <a:spAutoFit/>
          </a:bodyPr>
          <a:lstStyle/>
          <a:p>
            <a:pPr>
              <a:lnSpc>
                <a:spcPct val="130000"/>
              </a:lnSpc>
            </a:pPr>
            <a:r>
              <a:rPr lang="zh-CN" altLang="en-US" sz="1000" dirty="0">
                <a:solidFill>
                  <a:srgbClr val="3F3F3F"/>
                </a:solidFill>
                <a:latin typeface="黑体" panose="02010609060101010101" pitchFamily="49" charset="-122"/>
                <a:ea typeface="黑体" panose="02010609060101010101" pitchFamily="49" charset="-122"/>
                <a:sym typeface="黑体" panose="02010609060101010101" pitchFamily="49" charset="-122"/>
              </a:rPr>
              <a:t>个人因任职或受雇而取得的工资、薪金、奖金、年终加薪、劳务分红、津贴、补贴以及与任职或受雇有关的其他所得。</a:t>
            </a:r>
            <a:endParaRPr lang="zh-CN" altLang="en-US" sz="1000" dirty="0">
              <a:solidFill>
                <a:srgbClr val="3F3F3F"/>
              </a:solidFill>
              <a:latin typeface="黑体" panose="02010609060101010101" pitchFamily="49" charset="-122"/>
              <a:ea typeface="黑体" panose="02010609060101010101" pitchFamily="49" charset="-122"/>
              <a:sym typeface="黑体" panose="02010609060101010101" pitchFamily="49" charset="-122"/>
            </a:endParaRPr>
          </a:p>
        </p:txBody>
      </p:sp>
      <p:sp>
        <p:nvSpPr>
          <p:cNvPr id="15" name="矩形 32"/>
          <p:cNvSpPr/>
          <p:nvPr/>
        </p:nvSpPr>
        <p:spPr>
          <a:xfrm>
            <a:off x="3649218" y="2698750"/>
            <a:ext cx="3621405" cy="1384300"/>
          </a:xfrm>
          <a:prstGeom prst="rect">
            <a:avLst/>
          </a:prstGeom>
          <a:solidFill>
            <a:schemeClr val="bg2"/>
          </a:solidFill>
          <a:ln w="9525">
            <a:noFill/>
          </a:ln>
        </p:spPr>
        <p:txBody>
          <a:bodyPr lIns="68584" tIns="34291" rIns="68584" bIns="34291" anchor="ctr" anchorCtr="0"/>
          <a:lstStyle/>
          <a:p>
            <a:pPr algn="ctr"/>
            <a:endParaRPr lang="zh-CN" altLang="en-US"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6" name="矩形 33"/>
          <p:cNvSpPr/>
          <p:nvPr/>
        </p:nvSpPr>
        <p:spPr>
          <a:xfrm>
            <a:off x="4247706" y="2427288"/>
            <a:ext cx="2493962" cy="442912"/>
          </a:xfrm>
          <a:prstGeom prst="rect">
            <a:avLst/>
          </a:prstGeom>
          <a:solidFill>
            <a:schemeClr val="accent1"/>
          </a:solidFill>
          <a:ln w="9525">
            <a:noFill/>
          </a:ln>
        </p:spPr>
        <p:txBody>
          <a:bodyPr lIns="68584" tIns="34291" rIns="68584" bIns="34291" anchor="ctr" anchorCtr="0"/>
          <a:lstStyle/>
          <a:p>
            <a:pPr algn="ctr"/>
            <a:r>
              <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rPr>
              <a:t>劳务报酬所得</a:t>
            </a:r>
            <a:endPar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7" name="TextBox 34"/>
          <p:cNvSpPr/>
          <p:nvPr/>
        </p:nvSpPr>
        <p:spPr>
          <a:xfrm>
            <a:off x="3649218" y="2932113"/>
            <a:ext cx="3621088" cy="1268730"/>
          </a:xfrm>
          <a:prstGeom prst="rect">
            <a:avLst/>
          </a:prstGeom>
          <a:noFill/>
          <a:ln w="9525">
            <a:noFill/>
          </a:ln>
        </p:spPr>
        <p:txBody>
          <a:bodyPr lIns="68584" tIns="34291" rIns="68584" bIns="34291">
            <a:spAutoFit/>
          </a:bodyPr>
          <a:lstStyle/>
          <a:p>
            <a:pPr>
              <a:lnSpc>
                <a:spcPct val="130000"/>
              </a:lnSpc>
            </a:pPr>
            <a:r>
              <a:rPr lang="zh-CN" altLang="en-US" sz="1000" dirty="0">
                <a:solidFill>
                  <a:srgbClr val="3F3F3F"/>
                </a:solidFill>
                <a:latin typeface="黑体" panose="02010609060101010101" pitchFamily="49" charset="-122"/>
                <a:ea typeface="黑体" panose="02010609060101010101" pitchFamily="49" charset="-122"/>
                <a:sym typeface="黑体" panose="02010609060101010101" pitchFamily="49" charset="-122"/>
              </a:rPr>
              <a:t>个人从事劳务取得的所得，包括从事设计、装潢、安装、制图、</a:t>
            </a:r>
            <a:r>
              <a:rPr sz="1000" dirty="0">
                <a:solidFill>
                  <a:srgbClr val="262626"/>
                </a:solidFill>
                <a:latin typeface="黑体" panose="02010609060101010101" pitchFamily="49" charset="-122"/>
                <a:ea typeface="黑体" panose="02010609060101010101" pitchFamily="49" charset="-122"/>
                <a:sym typeface="黑体" panose="02010609060101010101" pitchFamily="49" charset="-122"/>
              </a:rPr>
              <a:t>化验、测试、医疗、法律、会计、咨询、讲学、翻译、审稿、书画、雕刻、影视、录音、录像、演出、表演、广告、展览、技术服务、介绍服务、经纪服务、代办服务以及其他劳务取得的所得。</a:t>
            </a:r>
            <a:endParaRPr sz="1000" dirty="0">
              <a:solidFill>
                <a:srgbClr val="262626"/>
              </a:solidFill>
              <a:latin typeface="黑体" panose="02010609060101010101" pitchFamily="49" charset="-122"/>
              <a:ea typeface="黑体" panose="02010609060101010101" pitchFamily="49" charset="-122"/>
              <a:sym typeface="黑体" panose="02010609060101010101" pitchFamily="49" charset="-122"/>
            </a:endParaRPr>
          </a:p>
          <a:p>
            <a:pPr>
              <a:lnSpc>
                <a:spcPct val="130000"/>
              </a:lnSpc>
            </a:pPr>
            <a:endParaRPr lang="en-US" altLang="zh-CN" sz="1000" dirty="0">
              <a:solidFill>
                <a:srgbClr val="3F3F3F"/>
              </a:solidFill>
              <a:latin typeface="黑体" panose="02010609060101010101" pitchFamily="49" charset="-122"/>
              <a:ea typeface="黑体" panose="02010609060101010101" pitchFamily="49" charset="-122"/>
              <a:sym typeface="黑体" panose="02010609060101010101" pitchFamily="49" charset="-122"/>
            </a:endParaRPr>
          </a:p>
        </p:txBody>
      </p:sp>
      <p:sp>
        <p:nvSpPr>
          <p:cNvPr id="18" name="矩形 38"/>
          <p:cNvSpPr/>
          <p:nvPr/>
        </p:nvSpPr>
        <p:spPr>
          <a:xfrm>
            <a:off x="7624318" y="1511300"/>
            <a:ext cx="3621088" cy="838200"/>
          </a:xfrm>
          <a:prstGeom prst="rect">
            <a:avLst/>
          </a:prstGeom>
          <a:solidFill>
            <a:schemeClr val="bg2"/>
          </a:solidFill>
          <a:ln w="9525">
            <a:noFill/>
          </a:ln>
        </p:spPr>
        <p:txBody>
          <a:bodyPr lIns="68584" tIns="34291" rIns="68584" bIns="34291" anchor="ctr" anchorCtr="0"/>
          <a:lstStyle/>
          <a:p>
            <a:pPr algn="ctr"/>
            <a:endParaRPr lang="zh-CN" altLang="en-US"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9" name="矩形 39"/>
          <p:cNvSpPr/>
          <p:nvPr/>
        </p:nvSpPr>
        <p:spPr>
          <a:xfrm>
            <a:off x="8222806" y="1276350"/>
            <a:ext cx="2495550" cy="398463"/>
          </a:xfrm>
          <a:prstGeom prst="rect">
            <a:avLst/>
          </a:prstGeom>
          <a:solidFill>
            <a:schemeClr val="accent1"/>
          </a:solidFill>
          <a:ln w="9525">
            <a:noFill/>
          </a:ln>
        </p:spPr>
        <p:txBody>
          <a:bodyPr lIns="68584" tIns="34291" rIns="68584" bIns="34291" anchor="ctr" anchorCtr="0">
            <a:noAutofit/>
          </a:bodyPr>
          <a:lstStyle/>
          <a:p>
            <a:pPr lvl="0" algn="ctr">
              <a:buClrTx/>
              <a:buSzTx/>
            </a:pPr>
            <a:r>
              <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rPr>
              <a:t>稿酬所得</a:t>
            </a:r>
            <a:endParaRPr lang="zh-CN" altLang="en-US"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20" name="TextBox 40"/>
          <p:cNvSpPr/>
          <p:nvPr/>
        </p:nvSpPr>
        <p:spPr>
          <a:xfrm>
            <a:off x="7810056" y="1762125"/>
            <a:ext cx="3219450" cy="468630"/>
          </a:xfrm>
          <a:prstGeom prst="rect">
            <a:avLst/>
          </a:prstGeom>
          <a:noFill/>
          <a:ln w="9525">
            <a:noFill/>
          </a:ln>
        </p:spPr>
        <p:txBody>
          <a:bodyPr lIns="68584" tIns="34291" rIns="68584" bIns="34291">
            <a:spAutoFit/>
          </a:bodyPr>
          <a:lstStyle/>
          <a:p>
            <a:pPr>
              <a:lnSpc>
                <a:spcPct val="130000"/>
              </a:lnSpc>
            </a:pPr>
            <a:r>
              <a:rPr lang="zh-CN" altLang="en-US" sz="1000" dirty="0">
                <a:solidFill>
                  <a:srgbClr val="3F3F3F"/>
                </a:solidFill>
                <a:latin typeface="黑体" panose="02010609060101010101" pitchFamily="49" charset="-122"/>
                <a:ea typeface="黑体" panose="02010609060101010101" pitchFamily="49" charset="-122"/>
                <a:sym typeface="黑体" panose="02010609060101010101" pitchFamily="49" charset="-122"/>
              </a:rPr>
              <a:t>个人因其作品以图书、报刊等形式出版、发表而取得的所得。</a:t>
            </a:r>
            <a:endParaRPr lang="zh-CN" altLang="en-US" sz="1000" dirty="0">
              <a:solidFill>
                <a:srgbClr val="3F3F3F"/>
              </a:solidFill>
              <a:latin typeface="黑体" panose="02010609060101010101" pitchFamily="49" charset="-122"/>
              <a:ea typeface="黑体" panose="02010609060101010101" pitchFamily="49" charset="-122"/>
              <a:sym typeface="黑体" panose="02010609060101010101" pitchFamily="49" charset="-122"/>
            </a:endParaRPr>
          </a:p>
        </p:txBody>
      </p:sp>
      <p:sp>
        <p:nvSpPr>
          <p:cNvPr id="21" name="矩形 41"/>
          <p:cNvSpPr/>
          <p:nvPr/>
        </p:nvSpPr>
        <p:spPr>
          <a:xfrm>
            <a:off x="7624318" y="2684462"/>
            <a:ext cx="3722370" cy="1398587"/>
          </a:xfrm>
          <a:prstGeom prst="rect">
            <a:avLst/>
          </a:prstGeom>
          <a:solidFill>
            <a:schemeClr val="bg2"/>
          </a:solidFill>
          <a:ln w="9525">
            <a:noFill/>
          </a:ln>
        </p:spPr>
        <p:txBody>
          <a:bodyPr lIns="68584" tIns="34291" rIns="68584" bIns="34291" anchor="ctr" anchorCtr="0"/>
          <a:lstStyle/>
          <a:p>
            <a:pPr algn="ctr"/>
            <a:endParaRPr lang="zh-CN" altLang="en-US"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22" name="矩形 42"/>
          <p:cNvSpPr/>
          <p:nvPr/>
        </p:nvSpPr>
        <p:spPr>
          <a:xfrm>
            <a:off x="8222806" y="2427288"/>
            <a:ext cx="2495550" cy="428625"/>
          </a:xfrm>
          <a:prstGeom prst="rect">
            <a:avLst/>
          </a:prstGeom>
          <a:solidFill>
            <a:schemeClr val="accent1"/>
          </a:solidFill>
          <a:ln w="9525">
            <a:noFill/>
          </a:ln>
        </p:spPr>
        <p:txBody>
          <a:bodyPr lIns="68584" tIns="34291" rIns="68584" bIns="34291" anchor="ctr" anchorCtr="0"/>
          <a:lstStyle/>
          <a:p>
            <a:pPr algn="ctr"/>
            <a:endParaRPr lang="en-US" altLang="zh-CN"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a:p>
            <a:pPr algn="ctr"/>
            <a:r>
              <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rPr>
              <a:t>特许权使用费所得</a:t>
            </a:r>
            <a:endParaRPr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a:p>
            <a:pPr algn="ctr"/>
            <a:endParaRPr lang="zh-CN" altLang="en-US" sz="1200" b="1"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23" name="TextBox 43"/>
          <p:cNvSpPr/>
          <p:nvPr/>
        </p:nvSpPr>
        <p:spPr>
          <a:xfrm>
            <a:off x="7810056" y="2869883"/>
            <a:ext cx="3219450" cy="668655"/>
          </a:xfrm>
          <a:prstGeom prst="rect">
            <a:avLst/>
          </a:prstGeom>
          <a:noFill/>
          <a:ln w="9525">
            <a:noFill/>
          </a:ln>
        </p:spPr>
        <p:txBody>
          <a:bodyPr lIns="68584" tIns="34291" rIns="68584" bIns="34291">
            <a:spAutoFit/>
          </a:bodyPr>
          <a:lstStyle/>
          <a:p>
            <a:pPr>
              <a:lnSpc>
                <a:spcPct val="130000"/>
              </a:lnSpc>
            </a:pPr>
            <a:r>
              <a:rPr sz="1000" dirty="0">
                <a:solidFill>
                  <a:srgbClr val="3F3F3F"/>
                </a:solidFill>
                <a:latin typeface="黑体" panose="02010609060101010101" pitchFamily="49" charset="-122"/>
                <a:ea typeface="黑体" panose="02010609060101010101" pitchFamily="49" charset="-122"/>
                <a:sym typeface="黑体" panose="02010609060101010101" pitchFamily="49" charset="-122"/>
              </a:rPr>
              <a:t>个人提供专利权、商标权、著作权、非专利技术以及其他特许权的使用权取得的所得；提供著作权的使用权取得的所得，不包括稿酬所得。</a:t>
            </a:r>
            <a:endParaRPr sz="1000" dirty="0">
              <a:solidFill>
                <a:srgbClr val="3F3F3F"/>
              </a:solidFill>
              <a:latin typeface="黑体" panose="02010609060101010101" pitchFamily="49" charset="-122"/>
              <a:ea typeface="黑体" panose="02010609060101010101" pitchFamily="49" charset="-122"/>
              <a:sym typeface="黑体" panose="02010609060101010101"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92709" y="127"/>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a:t>
            </a: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个人所得税综合所得汇算清缴管理办法</a:t>
            </a:r>
            <a:r>
              <a:rPr kumimoji="1" lang="en-US" altLang="zh-CN" sz="28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a:t>
            </a:r>
            <a:endParaRPr kumimoji="1" lang="zh-CN" altLang="en-US" dirty="0">
              <a:latin typeface="黑体" panose="02010609060101010101" pitchFamily="49" charset="-122"/>
              <a:ea typeface="黑体" panose="02010609060101010101" pitchFamily="49" charset="-122"/>
            </a:endParaRPr>
          </a:p>
        </p:txBody>
      </p:sp>
      <p:grpSp>
        <p:nvGrpSpPr>
          <p:cNvPr id="26" name="组合 25"/>
          <p:cNvGrpSpPr/>
          <p:nvPr/>
        </p:nvGrpSpPr>
        <p:grpSpPr>
          <a:xfrm>
            <a:off x="149860" y="487680"/>
            <a:ext cx="510540" cy="419100"/>
            <a:chOff x="149860" y="487680"/>
            <a:chExt cx="510540" cy="419100"/>
          </a:xfrm>
        </p:grpSpPr>
        <p:sp>
          <p:nvSpPr>
            <p:cNvPr id="27"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rcRect b="20917"/>
          <a:stretch>
            <a:fillRect/>
          </a:stretch>
        </p:blipFill>
        <p:spPr>
          <a:xfrm>
            <a:off x="5344795" y="1060450"/>
            <a:ext cx="6320790" cy="4218305"/>
          </a:xfrm>
          <a:prstGeom prst="rect">
            <a:avLst/>
          </a:prstGeom>
        </p:spPr>
      </p:pic>
      <p:sp>
        <p:nvSpPr>
          <p:cNvPr id="32" name="标题 1"/>
          <p:cNvSpPr txBox="1"/>
          <p:nvPr/>
        </p:nvSpPr>
        <p:spPr>
          <a:xfrm>
            <a:off x="742315" y="1164590"/>
            <a:ext cx="4131945" cy="4540885"/>
          </a:xfrm>
          <a:prstGeom prst="roundRect">
            <a:avLst>
              <a:gd name="adj" fmla="val 4645"/>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00000"/>
              </a:lnSpc>
            </a:pPr>
            <a:endParaRPr kumimoji="1" lang="zh-CN" altLang="en-US" dirty="0">
              <a:latin typeface="黑体" panose="02010609060101010101" pitchFamily="49" charset="-122"/>
              <a:ea typeface="黑体" panose="02010609060101010101" pitchFamily="49" charset="-122"/>
            </a:endParaRPr>
          </a:p>
        </p:txBody>
      </p:sp>
      <p:sp>
        <p:nvSpPr>
          <p:cNvPr id="31" name="文本框 30"/>
          <p:cNvSpPr txBox="1"/>
          <p:nvPr/>
        </p:nvSpPr>
        <p:spPr>
          <a:xfrm>
            <a:off x="870244" y="1337468"/>
            <a:ext cx="3971729" cy="4276725"/>
          </a:xfrm>
          <a:prstGeom prst="rect">
            <a:avLst/>
          </a:prstGeom>
          <a:noFill/>
        </p:spPr>
        <p:txBody>
          <a:bodyPr wrap="square" rtlCol="0">
            <a:spAutoFit/>
          </a:bodyPr>
          <a:lstStyle/>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为深入贯彻落实党的二十届三中全会有关部署，推进个人所得税综合所得汇算工作常态化开展，国家税务总局于2月26日正式发布《个人所得税综合所得汇算清缴管理办法》（以下简称《办法》）。</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457200"/>
            <a:r>
              <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rPr>
              <a:t>《办法》在全面系统总结历次汇算清缴情况的基础上，充分吸纳了纳税人以及社会各界提出的意见和建议，将近几年实施效果明显、纳税人感受较好的举措以制度形式予以固化，进一步健全相关涉税服务管理体系。比如，汇算初期提供预约办理等服务，方便纳税人快捷办理等。此外，本次出台的《办法》不同于以往每年在汇算期前制发“管一年”的规范性文件，而是调整为“管长远”的部门规章，进一步稳定了社会预期，也更有利于汇算清缴工作的规范化开展。</a:t>
            </a:r>
            <a:endParaRPr lang="zh-CN" altLang="en-US" sz="1600" dirty="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11429"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966715" y="1415886"/>
            <a:ext cx="3425732" cy="1108363"/>
          </a:xfrm>
          <a:prstGeom prst="rect">
            <a:avLst/>
          </a:prstGeom>
          <a:gradFill>
            <a:gsLst>
              <a:gs pos="0">
                <a:schemeClr val="accent1">
                  <a:lumMod val="20000"/>
                  <a:lumOff val="80000"/>
                </a:schemeClr>
              </a:gs>
              <a:gs pos="55000">
                <a:schemeClr val="accent1">
                  <a:lumMod val="60000"/>
                  <a:lumOff val="40000"/>
                  <a:alpha val="85000"/>
                </a:schemeClr>
              </a:gs>
              <a:gs pos="100000">
                <a:schemeClr val="accent1"/>
              </a:gs>
            </a:gsLst>
            <a:lin ang="1200000" scaled="0"/>
          </a:gradFill>
          <a:ln w="12700" cap="sq">
            <a:noFill/>
            <a:miter/>
          </a:ln>
        </p:spPr>
        <p:txBody>
          <a:bodyPr vert="horz" wrap="square" lIns="0" tIns="0" rIns="0" bIns="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5" name="标题 1"/>
          <p:cNvSpPr txBox="1"/>
          <p:nvPr/>
        </p:nvSpPr>
        <p:spPr>
          <a:xfrm>
            <a:off x="966470" y="3195955"/>
            <a:ext cx="3425825" cy="2537460"/>
          </a:xfrm>
          <a:prstGeom prst="rect">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6" name="标题 1"/>
          <p:cNvSpPr txBox="1"/>
          <p:nvPr/>
        </p:nvSpPr>
        <p:spPr>
          <a:xfrm>
            <a:off x="1094704" y="1520815"/>
            <a:ext cx="943429" cy="898504"/>
          </a:xfrm>
          <a:prstGeom prst="pentagon">
            <a:avLst/>
          </a:prstGeom>
          <a:solidFill>
            <a:schemeClr val="accent1"/>
          </a:solidFill>
          <a:ln w="12700" cap="sq">
            <a:noFill/>
            <a:miter/>
          </a:ln>
          <a:effectLst>
            <a:outerShdw blurRad="127000" dist="38100" dir="8100000" algn="tr" rotWithShape="0">
              <a:schemeClr val="accent1">
                <a:lumMod val="75000"/>
                <a:alpha val="40000"/>
              </a:schemeClr>
            </a:outerShdw>
          </a:effectLst>
        </p:spPr>
        <p:txBody>
          <a:bodyPr vert="horz" wrap="square" lIns="0" tIns="0" rIns="0" bIns="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1331307" y="1756912"/>
            <a:ext cx="470223" cy="42631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9525" cap="flat">
            <a:noFill/>
            <a:miter/>
          </a:ln>
        </p:spPr>
        <p:txBody>
          <a:bodyPr vert="horz" wrap="square" lIns="0" tIns="0" rIns="0" bIns="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2499848" y="2624529"/>
            <a:ext cx="359466" cy="529136"/>
          </a:xfrm>
          <a:prstGeom prst="downArrow">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1120865" y="3327702"/>
            <a:ext cx="3117432" cy="1456009"/>
          </a:xfrm>
          <a:prstGeom prst="rect">
            <a:avLst/>
          </a:prstGeom>
          <a:noFill/>
          <a:ln>
            <a:noFill/>
          </a:ln>
        </p:spPr>
        <p:txBody>
          <a:bodyPr vert="horz" wrap="square" lIns="0" tIns="0" rIns="0" bIns="0" rtlCol="0" anchor="t"/>
          <a:lstStyle/>
          <a:p>
            <a:pPr fontAlgn="base">
              <a:lnSpc>
                <a:spcPts val="1640"/>
              </a:lnSpc>
              <a:buFont typeface="Arial" panose="020B0604020202020204" pitchFamily="34" charset="0"/>
              <a:buChar char="•"/>
            </a:pP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办法</a:t>
            </a:r>
            <a:r>
              <a:rPr lang="en-US" altLang="zh-CN" sz="1200" dirty="0">
                <a:latin typeface="黑体" panose="02010609060101010101" pitchFamily="49" charset="-122"/>
                <a:ea typeface="黑体" panose="02010609060101010101" pitchFamily="49" charset="-122"/>
              </a:rPr>
              <a:t>》</a:t>
            </a:r>
            <a:r>
              <a:rPr lang="zh-CN" altLang="en-US" sz="1200" dirty="0" smtClean="0">
                <a:latin typeface="黑体" panose="02010609060101010101" pitchFamily="49" charset="-122"/>
                <a:ea typeface="黑体" panose="02010609060101010101" pitchFamily="49" charset="-122"/>
              </a:rPr>
              <a:t>结合</a:t>
            </a:r>
            <a:r>
              <a:rPr lang="zh-CN" altLang="en-US" sz="1200" dirty="0">
                <a:latin typeface="黑体" panose="02010609060101010101" pitchFamily="49" charset="-122"/>
                <a:ea typeface="黑体" panose="02010609060101010101" pitchFamily="49" charset="-122"/>
              </a:rPr>
              <a:t>近几年的服务和管理实践，将其中实施效果明显、纳税人感受较好的举措以制度形式予以固化，进一步健全汇算清缴服务管理体系。比如，将税务机关提供申报表项目预填服务、汇算清缴初期预约办理服务以及对符合汇算清缴退税条件且生活负担较重的纳税人优先退税服务等举措写入</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办法</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，方便纳税人快捷办理汇算清缴；再如，</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办法</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基于部分纳税人在汇算清缴期间对自身收入纳税情况有疑问或存在身份被冒用等情况的，税务机关提供异议申诉渠道。</a:t>
            </a:r>
            <a:endParaRPr lang="zh-CN" altLang="en-US" sz="1200" i="0" dirty="0">
              <a:effectLst/>
              <a:latin typeface="黑体" panose="02010609060101010101" pitchFamily="49" charset="-122"/>
              <a:ea typeface="黑体" panose="02010609060101010101" pitchFamily="49" charset="-122"/>
            </a:endParaRPr>
          </a:p>
        </p:txBody>
      </p:sp>
      <p:sp>
        <p:nvSpPr>
          <p:cNvPr id="10" name="标题 1"/>
          <p:cNvSpPr txBox="1"/>
          <p:nvPr/>
        </p:nvSpPr>
        <p:spPr>
          <a:xfrm>
            <a:off x="7891814" y="1415886"/>
            <a:ext cx="3425732" cy="1108363"/>
          </a:xfrm>
          <a:prstGeom prst="rect">
            <a:avLst/>
          </a:prstGeom>
          <a:gradFill>
            <a:gsLst>
              <a:gs pos="0">
                <a:schemeClr val="accent1">
                  <a:lumMod val="20000"/>
                  <a:lumOff val="80000"/>
                </a:schemeClr>
              </a:gs>
              <a:gs pos="55000">
                <a:schemeClr val="accent1">
                  <a:lumMod val="60000"/>
                  <a:lumOff val="40000"/>
                  <a:alpha val="85000"/>
                </a:schemeClr>
              </a:gs>
              <a:gs pos="100000">
                <a:schemeClr val="accent1"/>
              </a:gs>
            </a:gsLst>
            <a:lin ang="12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a:off x="7906385" y="3190240"/>
            <a:ext cx="3425825" cy="2542540"/>
          </a:xfrm>
          <a:prstGeom prst="rect">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8055427" y="1520815"/>
            <a:ext cx="943429" cy="898504"/>
          </a:xfrm>
          <a:prstGeom prst="pentagon">
            <a:avLst/>
          </a:prstGeom>
          <a:solidFill>
            <a:schemeClr val="accent1"/>
          </a:solidFill>
          <a:ln w="12700" cap="sq">
            <a:noFill/>
            <a:miter/>
          </a:ln>
          <a:effectLst>
            <a:outerShdw blurRad="127000" dist="38100" dir="8100000" algn="tr" rotWithShape="0">
              <a:schemeClr val="accent1">
                <a:lumMod val="75000"/>
                <a:alpha val="40000"/>
              </a:schemeClr>
            </a:outerShdw>
          </a:effectLst>
        </p:spPr>
        <p:txBody>
          <a:bodyPr vert="horz" wrap="square" lIns="0" tIns="0" rIns="0" bIns="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8296720" y="1756912"/>
            <a:ext cx="460842" cy="426311"/>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9424947" y="2624528"/>
            <a:ext cx="359466" cy="529137"/>
          </a:xfrm>
          <a:prstGeom prst="downArrow">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8012212" y="3223462"/>
            <a:ext cx="3219686" cy="2176707"/>
          </a:xfrm>
          <a:prstGeom prst="rect">
            <a:avLst/>
          </a:prstGeom>
          <a:noFill/>
          <a:ln>
            <a:noFill/>
          </a:ln>
        </p:spPr>
        <p:txBody>
          <a:bodyPr vert="horz" wrap="square" lIns="0" tIns="0" rIns="0" bIns="0" rtlCol="0" anchor="t"/>
          <a:lstStyle/>
          <a:p>
            <a:pPr fontAlgn="base">
              <a:lnSpc>
                <a:spcPts val="2000"/>
              </a:lnSpc>
              <a:buFont typeface="Arial" panose="020B0604020202020204" pitchFamily="34" charset="0"/>
              <a:buChar char="•"/>
            </a:pP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办法</a:t>
            </a:r>
            <a:r>
              <a:rPr lang="en-US" altLang="zh-CN" sz="1200" dirty="0">
                <a:latin typeface="黑体" panose="02010609060101010101" pitchFamily="49" charset="-122"/>
                <a:ea typeface="黑体" panose="02010609060101010101" pitchFamily="49" charset="-122"/>
              </a:rPr>
              <a:t>》</a:t>
            </a:r>
            <a:r>
              <a:rPr lang="zh-CN" altLang="en-US" sz="1200" dirty="0" smtClean="0">
                <a:latin typeface="黑体" panose="02010609060101010101" pitchFamily="49" charset="-122"/>
                <a:ea typeface="黑体" panose="02010609060101010101" pitchFamily="49" charset="-122"/>
              </a:rPr>
              <a:t>更加</a:t>
            </a:r>
            <a:r>
              <a:rPr lang="zh-CN" altLang="en-US" sz="1200" dirty="0">
                <a:latin typeface="黑体" panose="02010609060101010101" pitchFamily="49" charset="-122"/>
                <a:ea typeface="黑体" panose="02010609060101010101" pitchFamily="49" charset="-122"/>
              </a:rPr>
              <a:t>注重方便纳税人详细了解汇算清缴各类事项，指引纳税人做好各项汇算清缴准备。比如，汇算清缴开始前，广大纳税人可及时在个人所得税</a:t>
            </a:r>
            <a:r>
              <a:rPr lang="en-US" altLang="zh-CN" sz="1200" dirty="0">
                <a:latin typeface="黑体" panose="02010609060101010101" pitchFamily="49" charset="-122"/>
                <a:ea typeface="黑体" panose="02010609060101010101" pitchFamily="49" charset="-122"/>
              </a:rPr>
              <a:t>APP</a:t>
            </a:r>
            <a:r>
              <a:rPr lang="zh-CN" altLang="en-US" sz="1200" dirty="0">
                <a:latin typeface="黑体" panose="02010609060101010101" pitchFamily="49" charset="-122"/>
                <a:ea typeface="黑体" panose="02010609060101010101" pitchFamily="49" charset="-122"/>
              </a:rPr>
              <a:t>中确认填报的联系电话、银行账户等基础信息的有效性；通过个人所得税</a:t>
            </a:r>
            <a:r>
              <a:rPr lang="en-US" altLang="zh-CN" sz="1200" dirty="0">
                <a:latin typeface="黑体" panose="02010609060101010101" pitchFamily="49" charset="-122"/>
                <a:ea typeface="黑体" panose="02010609060101010101" pitchFamily="49" charset="-122"/>
              </a:rPr>
              <a:t>APP</a:t>
            </a:r>
            <a:r>
              <a:rPr lang="zh-CN" altLang="en-US" sz="1200" dirty="0">
                <a:latin typeface="黑体" panose="02010609060101010101" pitchFamily="49" charset="-122"/>
                <a:ea typeface="黑体" panose="02010609060101010101" pitchFamily="49" charset="-122"/>
              </a:rPr>
              <a:t>或者扣缴义务人查阅确认综合所得、相关扣除、已缴税额等信息的准确性；同时梳理在汇算清缴时填报的有关证据资料</a:t>
            </a:r>
            <a:r>
              <a:rPr lang="zh-CN" altLang="en-US" sz="1200" dirty="0" smtClean="0">
                <a:latin typeface="黑体" panose="02010609060101010101" pitchFamily="49" charset="-122"/>
                <a:ea typeface="黑体" panose="02010609060101010101" pitchFamily="49" charset="-122"/>
              </a:rPr>
              <a:t>。</a:t>
            </a:r>
            <a:endParaRPr lang="zh-CN" altLang="en-US" sz="1200" i="0" dirty="0">
              <a:effectLst/>
              <a:latin typeface="黑体" panose="02010609060101010101" pitchFamily="49" charset="-122"/>
              <a:ea typeface="黑体" panose="02010609060101010101" pitchFamily="49" charset="-122"/>
            </a:endParaRPr>
          </a:p>
        </p:txBody>
      </p:sp>
      <p:sp>
        <p:nvSpPr>
          <p:cNvPr id="16" name="标题 1"/>
          <p:cNvSpPr txBox="1"/>
          <p:nvPr/>
        </p:nvSpPr>
        <p:spPr>
          <a:xfrm>
            <a:off x="4429265" y="1415886"/>
            <a:ext cx="3425732" cy="1108363"/>
          </a:xfrm>
          <a:prstGeom prst="rect">
            <a:avLst/>
          </a:prstGeom>
          <a:gradFill>
            <a:gsLst>
              <a:gs pos="0">
                <a:schemeClr val="accent2">
                  <a:lumMod val="20000"/>
                  <a:lumOff val="80000"/>
                </a:schemeClr>
              </a:gs>
              <a:gs pos="55000">
                <a:schemeClr val="accent2">
                  <a:alpha val="85000"/>
                </a:schemeClr>
              </a:gs>
              <a:gs pos="100000">
                <a:schemeClr val="accent2"/>
              </a:gs>
            </a:gsLst>
            <a:lin ang="12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7" name="标题 1"/>
          <p:cNvSpPr txBox="1"/>
          <p:nvPr/>
        </p:nvSpPr>
        <p:spPr>
          <a:xfrm>
            <a:off x="4429125" y="3190240"/>
            <a:ext cx="3425825" cy="2537460"/>
          </a:xfrm>
          <a:prstGeom prst="rect">
            <a:avLst/>
          </a:prstGeom>
          <a:no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4592879" y="1520815"/>
            <a:ext cx="943429" cy="898504"/>
          </a:xfrm>
          <a:prstGeom prst="pentagon">
            <a:avLst/>
          </a:prstGeom>
          <a:solidFill>
            <a:schemeClr val="accent2"/>
          </a:solidFill>
          <a:ln w="12700" cap="sq">
            <a:noFill/>
            <a:miter/>
          </a:ln>
          <a:effectLst>
            <a:outerShdw blurRad="127000" dist="38100" dir="8100000" algn="tr" rotWithShape="0">
              <a:schemeClr val="accent2">
                <a:lumMod val="50000"/>
                <a:alpha val="40000"/>
              </a:schemeClr>
            </a:outerShdw>
          </a:effectLst>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a:off x="4859605" y="1756912"/>
            <a:ext cx="409977" cy="426311"/>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0" name="标题 1"/>
          <p:cNvSpPr txBox="1"/>
          <p:nvPr/>
        </p:nvSpPr>
        <p:spPr>
          <a:xfrm>
            <a:off x="5962398" y="2624528"/>
            <a:ext cx="359466" cy="529137"/>
          </a:xfrm>
          <a:prstGeom prst="downArrow">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4592879" y="3327702"/>
            <a:ext cx="3142249" cy="1836459"/>
          </a:xfrm>
          <a:prstGeom prst="rect">
            <a:avLst/>
          </a:prstGeom>
          <a:noFill/>
          <a:ln>
            <a:noFill/>
          </a:ln>
        </p:spPr>
        <p:txBody>
          <a:bodyPr vert="horz" wrap="square" lIns="0" tIns="0" rIns="0" bIns="0" rtlCol="0" anchor="t"/>
          <a:lstStyle/>
          <a:p>
            <a:pPr fontAlgn="base">
              <a:lnSpc>
                <a:spcPts val="2040"/>
              </a:lnSpc>
              <a:buFont typeface="Arial" panose="020B0604020202020204" pitchFamily="34" charset="0"/>
              <a:buChar char="•"/>
            </a:pPr>
            <a:r>
              <a:rPr lang="en-US" altLang="zh-CN" sz="1200" dirty="0">
                <a:latin typeface="黑体" panose="02010609060101010101" pitchFamily="49" charset="-122"/>
                <a:ea typeface="黑体" panose="02010609060101010101" pitchFamily="49" charset="-122"/>
              </a:rPr>
              <a:t>《办法》更为清晰界定汇算清缴各方权利义务关系，为汇算清缴服务管理提供了更好的法律保障。比如，《办法》要求税务机关和工作人员应当依法为个人相关涉税信息保密，并列示了纳税人合法权益受到侵犯时的法律救济渠道。</a:t>
            </a:r>
            <a:endParaRPr lang="zh-CN" altLang="en-US" sz="1200" i="0" dirty="0">
              <a:effectLst/>
              <a:latin typeface="黑体" panose="02010609060101010101" pitchFamily="49" charset="-122"/>
              <a:ea typeface="黑体" panose="02010609060101010101" pitchFamily="49" charset="-122"/>
            </a:endParaRPr>
          </a:p>
        </p:txBody>
      </p:sp>
      <p:sp>
        <p:nvSpPr>
          <p:cNvPr id="22" name="标题 1"/>
          <p:cNvSpPr txBox="1"/>
          <p:nvPr/>
        </p:nvSpPr>
        <p:spPr>
          <a:xfrm>
            <a:off x="2074950" y="1544425"/>
            <a:ext cx="2276635" cy="874894"/>
          </a:xfrm>
          <a:prstGeom prst="rect">
            <a:avLst/>
          </a:prstGeom>
          <a:noFill/>
          <a:ln>
            <a:noFill/>
          </a:ln>
        </p:spPr>
        <p:txBody>
          <a:bodyPr vert="horz" wrap="square" lIns="91440" tIns="45720" rIns="91440" bIns="45720" rtlCol="0" anchor="ctr"/>
          <a:lstStyle/>
          <a:p>
            <a:pPr>
              <a:lnSpc>
                <a:spcPct val="120000"/>
              </a:lnSpc>
            </a:pPr>
            <a:r>
              <a:rPr kumimoji="1" lang="zh-CN" altLang="en-US" dirty="0" smtClean="0">
                <a:latin typeface="黑体" panose="02010609060101010101" pitchFamily="49" charset="-122"/>
                <a:ea typeface="黑体" panose="02010609060101010101" pitchFamily="49" charset="-122"/>
              </a:rPr>
              <a:t>​更加注重稳定社会预期</a:t>
            </a: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a:off x="5571257" y="1544425"/>
            <a:ext cx="2276635" cy="874894"/>
          </a:xfrm>
          <a:prstGeom prst="rect">
            <a:avLst/>
          </a:prstGeom>
          <a:noFill/>
          <a:ln>
            <a:noFill/>
          </a:ln>
        </p:spPr>
        <p:txBody>
          <a:bodyPr vert="horz" wrap="square" lIns="91440" tIns="45720" rIns="91440" bIns="45720" rtlCol="0" anchor="ctr"/>
          <a:lstStyle/>
          <a:p>
            <a:pPr>
              <a:lnSpc>
                <a:spcPct val="120000"/>
              </a:lnSpc>
            </a:pPr>
            <a:r>
              <a:rPr kumimoji="1" lang="zh-CN" altLang="en-US" dirty="0" smtClean="0">
                <a:latin typeface="黑体" panose="02010609060101010101" pitchFamily="49" charset="-122"/>
                <a:ea typeface="黑体" panose="02010609060101010101" pitchFamily="49" charset="-122"/>
              </a:rPr>
              <a:t>更加重视保护纳税人合法权益</a:t>
            </a: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a:off x="9035673" y="1544425"/>
            <a:ext cx="2276635" cy="874894"/>
          </a:xfrm>
          <a:prstGeom prst="rect">
            <a:avLst/>
          </a:prstGeom>
          <a:noFill/>
          <a:ln>
            <a:noFill/>
          </a:ln>
        </p:spPr>
        <p:txBody>
          <a:bodyPr vert="horz" wrap="square" lIns="91440" tIns="45720" rIns="91440" bIns="45720" rtlCol="0" anchor="ctr"/>
          <a:lstStyle/>
          <a:p>
            <a:pPr>
              <a:lnSpc>
                <a:spcPct val="120000"/>
              </a:lnSpc>
            </a:pPr>
            <a:r>
              <a:rPr kumimoji="1" lang="zh-CN" altLang="en-US" dirty="0" smtClean="0">
                <a:latin typeface="黑体" panose="02010609060101010101" pitchFamily="49" charset="-122"/>
                <a:ea typeface="黑体" panose="02010609060101010101" pitchFamily="49" charset="-122"/>
              </a:rPr>
              <a:t>更加注重方便纳税人</a:t>
            </a: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a:off x="787215" y="450990"/>
            <a:ext cx="10671175" cy="468000"/>
          </a:xfrm>
          <a:prstGeom prst="rect">
            <a:avLst/>
          </a:prstGeom>
          <a:noFill/>
          <a:ln>
            <a:noFill/>
          </a:ln>
        </p:spPr>
        <p:txBody>
          <a:bodyPr vert="horz" wrap="square" lIns="0" tIns="0" rIns="0" bIns="0" rtlCol="0" anchor="ctr"/>
          <a:lstStyle/>
          <a:p>
            <a:pPr>
              <a:lnSpc>
                <a:spcPct val="110000"/>
              </a:lnSpc>
            </a:pPr>
            <a:r>
              <a:rPr kumimoji="1" lang="en-US" altLang="zh-CN" sz="28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a:t>
            </a:r>
            <a:r>
              <a:rPr kumimoji="1" lang="en-US" altLang="zh-CN" sz="28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个人所得税综合所得汇算清缴管理办法</a:t>
            </a:r>
            <a:r>
              <a:rPr kumimoji="1" lang="en-US" altLang="zh-CN" sz="28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a:t>
            </a:r>
            <a:r>
              <a:rPr kumimoji="1" lang="zh-CN" altLang="en-US" sz="28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主要特点</a:t>
            </a:r>
            <a:endParaRPr kumimoji="1" lang="zh-CN" altLang="en-US" dirty="0">
              <a:latin typeface="黑体" panose="02010609060101010101" pitchFamily="49" charset="-122"/>
              <a:ea typeface="黑体" panose="02010609060101010101" pitchFamily="49" charset="-122"/>
            </a:endParaRPr>
          </a:p>
        </p:txBody>
      </p:sp>
      <p:grpSp>
        <p:nvGrpSpPr>
          <p:cNvPr id="26" name="组合 25"/>
          <p:cNvGrpSpPr/>
          <p:nvPr/>
        </p:nvGrpSpPr>
        <p:grpSpPr>
          <a:xfrm>
            <a:off x="149860" y="487680"/>
            <a:ext cx="510540" cy="419100"/>
            <a:chOff x="149860" y="487680"/>
            <a:chExt cx="510540" cy="419100"/>
          </a:xfrm>
        </p:grpSpPr>
        <p:sp>
          <p:nvSpPr>
            <p:cNvPr id="27" name="标题 1"/>
            <p:cNvSpPr txBox="1"/>
            <p:nvPr/>
          </p:nvSpPr>
          <p:spPr>
            <a:xfrm>
              <a:off x="149860" y="718185"/>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a:off x="149860" y="602933"/>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a:off x="149860" y="487680"/>
              <a:ext cx="510540" cy="188595"/>
            </a:xfrm>
            <a:prstGeom prst="ellipse">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为什么要办理年度汇算</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4"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5" name="文本框 34"/>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1999" cy="6858000"/>
          </a:xfrm>
          <a:prstGeom prst="rect">
            <a:avLst/>
          </a:pr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2256744" y="1642321"/>
            <a:ext cx="8499416" cy="1576117"/>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rcRect l="20277" t="4994" r="20277" b="4994"/>
          <a:stretch>
            <a:fillRect/>
          </a:stretch>
        </p:blipFill>
        <p:spPr>
          <a:xfrm>
            <a:off x="1479428" y="1364435"/>
            <a:ext cx="1324119" cy="2131889"/>
          </a:xfrm>
          <a:custGeom>
            <a:avLst/>
            <a:gdLst/>
            <a:ahLst/>
            <a:cxnLst/>
            <a:rect l="l" t="t" r="r" b="b"/>
            <a:pathLst>
              <a:path w="1324119" h="2131889">
                <a:moveTo>
                  <a:pt x="0" y="0"/>
                </a:moveTo>
                <a:lnTo>
                  <a:pt x="1324119" y="0"/>
                </a:lnTo>
                <a:lnTo>
                  <a:pt x="1324119" y="2131889"/>
                </a:lnTo>
                <a:lnTo>
                  <a:pt x="0" y="2131889"/>
                </a:lnTo>
                <a:close/>
              </a:path>
            </a:pathLst>
          </a:custGeom>
          <a:noFill/>
          <a:ln>
            <a:noFill/>
          </a:ln>
        </p:spPr>
      </p:pic>
      <p:sp>
        <p:nvSpPr>
          <p:cNvPr id="6" name="标题 1"/>
          <p:cNvSpPr txBox="1"/>
          <p:nvPr/>
        </p:nvSpPr>
        <p:spPr>
          <a:xfrm>
            <a:off x="1423140" y="1307432"/>
            <a:ext cx="1436695" cy="9690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7" name="标题 1"/>
          <p:cNvSpPr txBox="1"/>
          <p:nvPr/>
        </p:nvSpPr>
        <p:spPr>
          <a:xfrm>
            <a:off x="1423140" y="3456422"/>
            <a:ext cx="1436695" cy="9690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a:off x="2256744" y="4152911"/>
            <a:ext cx="8499416" cy="1576117"/>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a:off x="3042100" y="4670924"/>
            <a:ext cx="7521625" cy="964650"/>
          </a:xfrm>
          <a:prstGeom prst="rect">
            <a:avLst/>
          </a:prstGeom>
          <a:noFill/>
          <a:ln>
            <a:noFill/>
          </a:ln>
        </p:spPr>
        <p:txBody>
          <a:bodyPr vert="horz" wrap="square" lIns="0" tIns="0" rIns="0" bIns="0" rtlCol="0" anchor="t"/>
          <a:lstStyle/>
          <a:p>
            <a:pPr>
              <a:lnSpc>
                <a:spcPct val="150000"/>
              </a:lnSpc>
            </a:pP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纳税人平时取得的综合所得情形复杂，</a:t>
            </a: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无论采取怎样的预扣预缴方法，都不可能</a:t>
            </a: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使所有纳税人平时</a:t>
            </a: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已预缴税额与年度应纳税</a:t>
            </a:r>
            <a:r>
              <a:rPr kumimoji="1" lang="zh-CN" altLang="en-US" sz="1200" dirty="0" smtClean="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额一致</a:t>
            </a: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，此时两者之间就会产生“差额”，就需要通过年度汇算来进行调整。</a:t>
            </a:r>
            <a:endParaRPr kumimoji="1" lang="zh-CN" altLang="en-US" sz="120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srcRect l="35097" r="35097"/>
          <a:stretch>
            <a:fillRect/>
          </a:stretch>
        </p:blipFill>
        <p:spPr>
          <a:xfrm>
            <a:off x="1479428" y="3875025"/>
            <a:ext cx="1324119" cy="2131889"/>
          </a:xfrm>
          <a:custGeom>
            <a:avLst/>
            <a:gdLst/>
            <a:ahLst/>
            <a:cxnLst/>
            <a:rect l="l" t="t" r="r" b="b"/>
            <a:pathLst>
              <a:path w="1324119" h="2131889">
                <a:moveTo>
                  <a:pt x="0" y="0"/>
                </a:moveTo>
                <a:lnTo>
                  <a:pt x="1324119" y="0"/>
                </a:lnTo>
                <a:lnTo>
                  <a:pt x="1324119" y="2131889"/>
                </a:lnTo>
                <a:lnTo>
                  <a:pt x="0" y="2131889"/>
                </a:lnTo>
                <a:close/>
              </a:path>
            </a:pathLst>
          </a:custGeom>
          <a:noFill/>
          <a:ln>
            <a:noFill/>
          </a:ln>
        </p:spPr>
      </p:pic>
      <p:sp>
        <p:nvSpPr>
          <p:cNvPr id="11" name="标题 1"/>
          <p:cNvSpPr txBox="1"/>
          <p:nvPr/>
        </p:nvSpPr>
        <p:spPr>
          <a:xfrm>
            <a:off x="1423140" y="3818022"/>
            <a:ext cx="1436695" cy="9690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a:off x="1423140" y="5967012"/>
            <a:ext cx="1436695" cy="9690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a:off x="3042100" y="2287334"/>
            <a:ext cx="7521625" cy="926550"/>
          </a:xfrm>
          <a:prstGeom prst="rect">
            <a:avLst/>
          </a:prstGeom>
          <a:noFill/>
          <a:ln>
            <a:noFill/>
          </a:ln>
        </p:spPr>
        <p:txBody>
          <a:bodyPr vert="horz" wrap="square" lIns="0" tIns="0" rIns="0" bIns="0" rtlCol="0" anchor="t"/>
          <a:lstStyle/>
          <a:p>
            <a:pPr>
              <a:lnSpc>
                <a:spcPct val="150000"/>
              </a:lnSpc>
            </a:pPr>
            <a:r>
              <a:rPr kumimoji="1" lang="zh-CN" altLang="en-US" sz="1200" dirty="0">
                <a:ln w="12700">
                  <a:noFill/>
                </a:ln>
                <a:solidFill>
                  <a:srgbClr val="262626">
                    <a:alpha val="100000"/>
                  </a:srgbClr>
                </a:solidFill>
                <a:latin typeface="黑体" panose="02010609060101010101" pitchFamily="49" charset="-122"/>
                <a:ea typeface="黑体" panose="02010609060101010101" pitchFamily="49" charset="-122"/>
                <a:cs typeface="Source Han Sans" panose="020B0500000000000000" charset="-122"/>
              </a:rPr>
              <a:t>比如，一些扣除项目，像专项附加扣除中的大病医疗支出，只有年度结束，才能确切地知道全年支出金额，需要在年度汇算来补充享受扣除。</a:t>
            </a:r>
            <a:endParaRPr kumimoji="1" lang="zh-CN" altLang="en-US" sz="1200" dirty="0">
              <a:latin typeface="黑体" panose="02010609060101010101" pitchFamily="49" charset="-122"/>
              <a:ea typeface="黑体" panose="02010609060101010101" pitchFamily="49" charset="-122"/>
            </a:endParaRPr>
          </a:p>
        </p:txBody>
      </p:sp>
      <p:sp>
        <p:nvSpPr>
          <p:cNvPr id="14" name="标题 1"/>
          <p:cNvSpPr txBox="1"/>
          <p:nvPr/>
        </p:nvSpPr>
        <p:spPr>
          <a:xfrm>
            <a:off x="3130284" y="4298579"/>
            <a:ext cx="7521625" cy="380450"/>
          </a:xfrm>
          <a:prstGeom prst="rect">
            <a:avLst/>
          </a:prstGeom>
          <a:noFill/>
          <a:ln>
            <a:noFill/>
          </a:ln>
        </p:spPr>
        <p:txBody>
          <a:bodyPr vert="horz" wrap="square" lIns="0" tIns="0" rIns="0" bIns="0" rtlCol="0" anchor="t"/>
          <a:lstStyle/>
          <a:p>
            <a:pPr>
              <a:lnSpc>
                <a:spcPct val="150000"/>
              </a:lnSpc>
            </a:pPr>
            <a:r>
              <a:rPr kumimoji="1" lang="zh-CN" altLang="en-US" sz="1600">
                <a:ln w="12700">
                  <a:noFill/>
                </a:ln>
                <a:solidFill>
                  <a:srgbClr val="3949EE">
                    <a:alpha val="100000"/>
                  </a:srgbClr>
                </a:solidFill>
                <a:latin typeface="+mn-ea"/>
                <a:cs typeface="Source Han Sans CN Bold" panose="020B0800000000000000" charset="-122"/>
              </a:rPr>
              <a:t>通过年度汇算可以更加准确地计算纳税人综合所得全年应纳的个人所得税</a:t>
            </a:r>
            <a:endParaRPr kumimoji="1" lang="zh-CN" altLang="en-US" dirty="0">
              <a:latin typeface="+mn-ea"/>
            </a:endParaRPr>
          </a:p>
        </p:txBody>
      </p:sp>
      <p:sp>
        <p:nvSpPr>
          <p:cNvPr id="15" name="标题 1"/>
          <p:cNvSpPr txBox="1"/>
          <p:nvPr/>
        </p:nvSpPr>
        <p:spPr>
          <a:xfrm>
            <a:off x="3130285" y="1813430"/>
            <a:ext cx="7521625" cy="380450"/>
          </a:xfrm>
          <a:prstGeom prst="rect">
            <a:avLst/>
          </a:prstGeom>
          <a:noFill/>
          <a:ln>
            <a:noFill/>
          </a:ln>
        </p:spPr>
        <p:txBody>
          <a:bodyPr vert="horz" wrap="square" lIns="0" tIns="0" rIns="0" bIns="0" rtlCol="0" anchor="t"/>
          <a:lstStyle/>
          <a:p>
            <a:pPr algn="l">
              <a:lnSpc>
                <a:spcPct val="150000"/>
              </a:lnSpc>
            </a:pPr>
            <a:r>
              <a:rPr kumimoji="1" lang="zh-CN" altLang="en-US" sz="1600" dirty="0" smtClean="0">
                <a:ln w="12700">
                  <a:noFill/>
                </a:ln>
                <a:solidFill>
                  <a:srgbClr val="3949EE">
                    <a:alpha val="100000"/>
                  </a:srgbClr>
                </a:solidFill>
                <a:latin typeface="+mn-ea"/>
              </a:rPr>
              <a:t>可以更好的保障纳税人合法权益</a:t>
            </a:r>
            <a:endParaRPr kumimoji="1" lang="zh-CN" altLang="en-US" dirty="0">
              <a:latin typeface="+mn-ea"/>
            </a:endParaRPr>
          </a:p>
        </p:txBody>
      </p:sp>
      <p:sp>
        <p:nvSpPr>
          <p:cNvPr id="16" name="标题 1"/>
          <p:cNvSpPr txBox="1"/>
          <p:nvPr/>
        </p:nvSpPr>
        <p:spPr>
          <a:xfrm>
            <a:off x="787215" y="450990"/>
            <a:ext cx="10671175" cy="468000"/>
          </a:xfrm>
          <a:prstGeom prst="rect">
            <a:avLst/>
          </a:prstGeom>
          <a:noFill/>
          <a:ln>
            <a:noFill/>
          </a:ln>
        </p:spPr>
        <p:txBody>
          <a:bodyPr vert="horz" wrap="square" lIns="0" tIns="0" rIns="0" bIns="0" rtlCol="0" anchor="ctr"/>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1" name="流程图: 联系 20"/>
          <p:cNvSpPr/>
          <p:nvPr/>
        </p:nvSpPr>
        <p:spPr>
          <a:xfrm>
            <a:off x="3005524" y="1959093"/>
            <a:ext cx="77216" cy="891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联系 21"/>
          <p:cNvSpPr/>
          <p:nvPr/>
        </p:nvSpPr>
        <p:spPr>
          <a:xfrm>
            <a:off x="3003492" y="4444242"/>
            <a:ext cx="77216" cy="891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3" b="56287"/>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3"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bg1"/>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4" name="标题 1"/>
          <p:cNvSpPr txBox="1"/>
          <p:nvPr/>
        </p:nvSpPr>
        <p:spPr>
          <a:xfrm>
            <a:off x="3135312" y="0"/>
            <a:ext cx="5592166" cy="6858000"/>
          </a:xfrm>
          <a:custGeom>
            <a:avLst/>
            <a:gdLst>
              <a:gd name="connsiteX0" fmla="*/ 1118115 w 5592166"/>
              <a:gd name="connsiteY0" fmla="*/ 0 h 6858000"/>
              <a:gd name="connsiteX1" fmla="*/ 5592166 w 5592166"/>
              <a:gd name="connsiteY1" fmla="*/ 0 h 6858000"/>
              <a:gd name="connsiteX2" fmla="*/ 4474050 w 5592166"/>
              <a:gd name="connsiteY2" fmla="*/ 6858000 h 6858000"/>
              <a:gd name="connsiteX3" fmla="*/ 0 w 5592166"/>
              <a:gd name="connsiteY3" fmla="*/ 6858000 h 6858000"/>
            </a:gdLst>
            <a:ahLst/>
            <a:cxnLst/>
            <a:rect l="l" t="t" r="r" b="b"/>
            <a:pathLst>
              <a:path w="5592166" h="6858000">
                <a:moveTo>
                  <a:pt x="1118115" y="0"/>
                </a:moveTo>
                <a:lnTo>
                  <a:pt x="5592166" y="0"/>
                </a:lnTo>
                <a:lnTo>
                  <a:pt x="4474050" y="6858000"/>
                </a:lnTo>
                <a:lnTo>
                  <a:pt x="0" y="6858000"/>
                </a:lnTo>
                <a:close/>
              </a:path>
            </a:pathLst>
          </a:custGeom>
          <a:solidFill>
            <a:schemeClr val="bg1">
              <a:lumMod val="95000"/>
            </a:schemeClr>
          </a:solidFill>
          <a:ln w="9525"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alphaModFix amt="30000"/>
          </a:blip>
          <a:srcRect t="31851" b="31851"/>
          <a:stretch>
            <a:fillRect/>
          </a:stretch>
        </p:blipFill>
        <p:spPr>
          <a:xfrm>
            <a:off x="0" y="4382610"/>
            <a:ext cx="12168460" cy="2475390"/>
          </a:xfrm>
          <a:custGeom>
            <a:avLst/>
            <a:gdLst>
              <a:gd name="connsiteX0" fmla="*/ 0 w 12168460"/>
              <a:gd name="connsiteY0" fmla="*/ 0 h 2475390"/>
              <a:gd name="connsiteX1" fmla="*/ 12168460 w 12168460"/>
              <a:gd name="connsiteY1" fmla="*/ 0 h 2475390"/>
              <a:gd name="connsiteX2" fmla="*/ 12168460 w 12168460"/>
              <a:gd name="connsiteY2" fmla="*/ 2475390 h 2475390"/>
              <a:gd name="connsiteX3" fmla="*/ 0 w 12168460"/>
              <a:gd name="connsiteY3" fmla="*/ 2475390 h 2475390"/>
            </a:gdLst>
            <a:ahLst/>
            <a:cxnLst/>
            <a:rect l="l" t="t" r="r" b="b"/>
            <a:pathLst>
              <a:path w="12168460" h="2475390">
                <a:moveTo>
                  <a:pt x="0" y="0"/>
                </a:moveTo>
                <a:lnTo>
                  <a:pt x="12168460" y="0"/>
                </a:lnTo>
                <a:lnTo>
                  <a:pt x="12168460" y="2475390"/>
                </a:lnTo>
                <a:lnTo>
                  <a:pt x="0" y="2475390"/>
                </a:lnTo>
                <a:close/>
              </a:path>
            </a:pathLst>
          </a:custGeom>
          <a:noFill/>
          <a:ln>
            <a:noFill/>
          </a:ln>
        </p:spPr>
      </p:pic>
      <p:sp>
        <p:nvSpPr>
          <p:cNvPr id="7" name="标题 1"/>
          <p:cNvSpPr txBox="1"/>
          <p:nvPr/>
        </p:nvSpPr>
        <p:spPr>
          <a:xfrm flipV="1">
            <a:off x="1425298"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8" name="标题 1"/>
          <p:cNvSpPr txBox="1"/>
          <p:nvPr/>
        </p:nvSpPr>
        <p:spPr>
          <a:xfrm flipV="1">
            <a:off x="1115640"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9" name="标题 1"/>
          <p:cNvSpPr txBox="1"/>
          <p:nvPr/>
        </p:nvSpPr>
        <p:spPr>
          <a:xfrm flipV="1">
            <a:off x="805981"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0" name="标题 1"/>
          <p:cNvSpPr txBox="1"/>
          <p:nvPr/>
        </p:nvSpPr>
        <p:spPr>
          <a:xfrm flipV="1">
            <a:off x="496323" y="378110"/>
            <a:ext cx="306558" cy="488153"/>
          </a:xfrm>
          <a:custGeom>
            <a:avLst/>
            <a:gdLst>
              <a:gd name="connsiteX0" fmla="*/ 770099 w 1540198"/>
              <a:gd name="connsiteY0" fmla="*/ 2452562 h 2452562"/>
              <a:gd name="connsiteX1" fmla="*/ 742170 w 1540198"/>
              <a:gd name="connsiteY1" fmla="*/ 1850586 h 2452562"/>
              <a:gd name="connsiteX2" fmla="*/ 231858 w 1540198"/>
              <a:gd name="connsiteY2" fmla="*/ 1251072 h 2452562"/>
              <a:gd name="connsiteX3" fmla="*/ 0 w 1540198"/>
              <a:gd name="connsiteY3" fmla="*/ 1226281 h 2452562"/>
              <a:gd name="connsiteX4" fmla="*/ 231858 w 1540198"/>
              <a:gd name="connsiteY4" fmla="*/ 1201489 h 2452562"/>
              <a:gd name="connsiteX5" fmla="*/ 742170 w 1540198"/>
              <a:gd name="connsiteY5" fmla="*/ 601974 h 2452562"/>
              <a:gd name="connsiteX6" fmla="*/ 770099 w 1540198"/>
              <a:gd name="connsiteY6" fmla="*/ 0 h 2452562"/>
              <a:gd name="connsiteX7" fmla="*/ 798025 w 1540198"/>
              <a:gd name="connsiteY7" fmla="*/ 601974 h 2452562"/>
              <a:gd name="connsiteX8" fmla="*/ 1308338 w 1540198"/>
              <a:gd name="connsiteY8" fmla="*/ 1201489 h 2452562"/>
              <a:gd name="connsiteX9" fmla="*/ 1540198 w 1540198"/>
              <a:gd name="connsiteY9" fmla="*/ 1226281 h 2452562"/>
              <a:gd name="connsiteX10" fmla="*/ 1308338 w 1540198"/>
              <a:gd name="connsiteY10" fmla="*/ 1251072 h 2452562"/>
              <a:gd name="connsiteX11" fmla="*/ 798025 w 1540198"/>
              <a:gd name="connsiteY11" fmla="*/ 1850586 h 2452562"/>
              <a:gd name="connsiteX12" fmla="*/ 770099 w 1540198"/>
              <a:gd name="connsiteY12" fmla="*/ 2452562 h 2452562"/>
              <a:gd name="connsiteX13" fmla="*/ 770099 w 1540198"/>
              <a:gd name="connsiteY13" fmla="*/ 2452562 h 2452562"/>
              <a:gd name="connsiteX14" fmla="*/ 770099 w 1540198"/>
              <a:gd name="connsiteY14" fmla="*/ 2452562 h 2452562"/>
              <a:gd name="connsiteX15" fmla="*/ 770099 w 1540198"/>
              <a:gd name="connsiteY15" fmla="*/ 2452562 h 2452562"/>
              <a:gd name="connsiteX16" fmla="*/ 770099 w 1540198"/>
              <a:gd name="connsiteY16" fmla="*/ 2452562 h 2452562"/>
              <a:gd name="connsiteX17" fmla="*/ 770099 w 1540198"/>
              <a:gd name="connsiteY17" fmla="*/ 2452562 h 2452562"/>
              <a:gd name="connsiteX18" fmla="*/ 770099 w 1540198"/>
              <a:gd name="connsiteY18" fmla="*/ 2452562 h 2452562"/>
              <a:gd name="connsiteX19" fmla="*/ 770099 w 1540198"/>
              <a:gd name="connsiteY19" fmla="*/ 2452562 h 2452562"/>
              <a:gd name="connsiteX20" fmla="*/ 770099 w 1540198"/>
              <a:gd name="connsiteY20" fmla="*/ 2452562 h 2452562"/>
            </a:gdLst>
            <a:ahLst/>
            <a:cxnLst/>
            <a:rect l="l" t="t" r="r" b="b"/>
            <a:pathLst>
              <a:path w="1540198" h="2452562">
                <a:moveTo>
                  <a:pt x="770099" y="2452562"/>
                </a:moveTo>
                <a:lnTo>
                  <a:pt x="742170" y="1850586"/>
                </a:lnTo>
                <a:cubicBezTo>
                  <a:pt x="742170" y="1519483"/>
                  <a:pt x="513696" y="1251072"/>
                  <a:pt x="231858" y="1251072"/>
                </a:cubicBezTo>
                <a:lnTo>
                  <a:pt x="0" y="1226281"/>
                </a:lnTo>
                <a:lnTo>
                  <a:pt x="231858" y="1201489"/>
                </a:lnTo>
                <a:cubicBezTo>
                  <a:pt x="513696" y="1201489"/>
                  <a:pt x="742170" y="933077"/>
                  <a:pt x="742170" y="601974"/>
                </a:cubicBezTo>
                <a:lnTo>
                  <a:pt x="770099" y="0"/>
                </a:lnTo>
                <a:lnTo>
                  <a:pt x="798025" y="601974"/>
                </a:lnTo>
                <a:cubicBezTo>
                  <a:pt x="798025" y="933077"/>
                  <a:pt x="1026500" y="1201489"/>
                  <a:pt x="1308338" y="1201489"/>
                </a:cubicBezTo>
                <a:lnTo>
                  <a:pt x="1540198" y="1226281"/>
                </a:lnTo>
                <a:lnTo>
                  <a:pt x="1308338" y="1251072"/>
                </a:lnTo>
                <a:cubicBezTo>
                  <a:pt x="1026500" y="1251072"/>
                  <a:pt x="798025" y="1519483"/>
                  <a:pt x="798025" y="1850586"/>
                </a:cubicBezTo>
                <a:lnTo>
                  <a:pt x="770099" y="2452562"/>
                </a:lnTo>
                <a:close/>
              </a:path>
            </a:pathLst>
          </a:custGeom>
          <a:gradFill>
            <a:gsLst>
              <a:gs pos="0">
                <a:schemeClr val="accent1">
                  <a:lumMod val="75000"/>
                </a:schemeClr>
              </a:gs>
              <a:gs pos="71000">
                <a:schemeClr val="accent1">
                  <a:lumMod val="75000"/>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1" name="标题 1"/>
          <p:cNvSpPr txBox="1"/>
          <p:nvPr/>
        </p:nvSpPr>
        <p:spPr>
          <a:xfrm rot="3977950" flipH="1">
            <a:off x="303963" y="-721639"/>
            <a:ext cx="3052480" cy="5107939"/>
          </a:xfrm>
          <a:custGeom>
            <a:avLst/>
            <a:gdLst>
              <a:gd name="connsiteX0" fmla="*/ 2401815 w 3052480"/>
              <a:gd name="connsiteY0" fmla="*/ 0 h 5107939"/>
              <a:gd name="connsiteX1" fmla="*/ 3052480 w 3052480"/>
              <a:gd name="connsiteY1" fmla="*/ 1482196 h 5107939"/>
              <a:gd name="connsiteX2" fmla="*/ 2917591 w 3052480"/>
              <a:gd name="connsiteY2" fmla="*/ 1531566 h 5107939"/>
              <a:gd name="connsiteX3" fmla="*/ 1617044 w 3052480"/>
              <a:gd name="connsiteY3" fmla="*/ 3493635 h 5107939"/>
              <a:gd name="connsiteX4" fmla="*/ 1784384 w 3052480"/>
              <a:gd name="connsiteY4" fmla="*/ 4322497 h 5107939"/>
              <a:gd name="connsiteX5" fmla="*/ 1848931 w 3052480"/>
              <a:gd name="connsiteY5" fmla="*/ 4456490 h 5107939"/>
              <a:gd name="connsiteX6" fmla="*/ 364948 w 3052480"/>
              <a:gd name="connsiteY6" fmla="*/ 5107939 h 5107939"/>
              <a:gd name="connsiteX7" fmla="*/ 294415 w 3052480"/>
              <a:gd name="connsiteY7" fmla="*/ 4951924 h 5107939"/>
              <a:gd name="connsiteX8" fmla="*/ 0 w 3052480"/>
              <a:gd name="connsiteY8" fmla="*/ 3493635 h 5107939"/>
              <a:gd name="connsiteX9" fmla="*/ 2288165 w 3052480"/>
              <a:gd name="connsiteY9" fmla="*/ 41596 h 5107939"/>
            </a:gdLst>
            <a:ahLst/>
            <a:cxnLst/>
            <a:rect l="l" t="t" r="r" b="b"/>
            <a:pathLst>
              <a:path w="3052480" h="5107939">
                <a:moveTo>
                  <a:pt x="2401815" y="0"/>
                </a:moveTo>
                <a:lnTo>
                  <a:pt x="3052480" y="1482196"/>
                </a:lnTo>
                <a:lnTo>
                  <a:pt x="2917591" y="1531566"/>
                </a:lnTo>
                <a:cubicBezTo>
                  <a:pt x="2153314" y="1854828"/>
                  <a:pt x="1617044" y="2611605"/>
                  <a:pt x="1617044" y="3493635"/>
                </a:cubicBezTo>
                <a:cubicBezTo>
                  <a:pt x="1617044" y="3787645"/>
                  <a:pt x="1676629" y="4067737"/>
                  <a:pt x="1784384" y="4322497"/>
                </a:cubicBezTo>
                <a:lnTo>
                  <a:pt x="1848931" y="4456490"/>
                </a:lnTo>
                <a:lnTo>
                  <a:pt x="364948" y="5107939"/>
                </a:lnTo>
                <a:lnTo>
                  <a:pt x="294415" y="4951924"/>
                </a:lnTo>
                <a:cubicBezTo>
                  <a:pt x="104834" y="4503704"/>
                  <a:pt x="0" y="4010912"/>
                  <a:pt x="0" y="3493635"/>
                </a:cubicBezTo>
                <a:cubicBezTo>
                  <a:pt x="0" y="1941803"/>
                  <a:pt x="943507" y="610339"/>
                  <a:pt x="2288165" y="41596"/>
                </a:cubicBezTo>
                <a:close/>
              </a:path>
            </a:pathLst>
          </a:custGeom>
          <a:gradFill>
            <a:gsLst>
              <a:gs pos="0">
                <a:schemeClr val="accent1">
                  <a:lumMod val="75000"/>
                </a:schemeClr>
              </a:gs>
              <a:gs pos="100000">
                <a:schemeClr val="accent1">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2" name="标题 1"/>
          <p:cNvSpPr txBox="1"/>
          <p:nvPr/>
        </p:nvSpPr>
        <p:spPr>
          <a:xfrm rot="20519996">
            <a:off x="4562028" y="1460493"/>
            <a:ext cx="1346334" cy="743679"/>
          </a:xfrm>
          <a:custGeom>
            <a:avLst/>
            <a:gdLst>
              <a:gd name="T0" fmla="*/ 1289 w 4175"/>
              <a:gd name="T1" fmla="*/ 463 h 2304"/>
              <a:gd name="T2" fmla="*/ 1898 w 4175"/>
              <a:gd name="T3" fmla="*/ 27 h 2304"/>
              <a:gd name="T4" fmla="*/ 4038 w 4175"/>
              <a:gd name="T5" fmla="*/ 2091 h 2304"/>
              <a:gd name="T6" fmla="*/ 4114 w 4175"/>
              <a:gd name="T7" fmla="*/ 2299 h 2304"/>
              <a:gd name="T8" fmla="*/ 1425 w 4175"/>
              <a:gd name="T9" fmla="*/ 2226 h 2304"/>
              <a:gd name="T10" fmla="*/ 839 w 4175"/>
              <a:gd name="T11" fmla="*/ 2156 h 2304"/>
              <a:gd name="T12" fmla="*/ 168 w 4175"/>
              <a:gd name="T13" fmla="*/ 1660 h 2304"/>
              <a:gd name="T14" fmla="*/ 461 w 4175"/>
              <a:gd name="T15" fmla="*/ 1139 h 2304"/>
              <a:gd name="T16" fmla="*/ 1007 w 4175"/>
              <a:gd name="T17" fmla="*/ 724 h 2304"/>
              <a:gd name="T18" fmla="*/ 116 w 4175"/>
              <a:gd name="T19" fmla="*/ 1575 h 2304"/>
              <a:gd name="T20" fmla="*/ 2278 w 4175"/>
              <a:gd name="T21" fmla="*/ 1911 h 2304"/>
              <a:gd name="T22" fmla="*/ 3590 w 4175"/>
              <a:gd name="T23" fmla="*/ 2034 h 2304"/>
              <a:gd name="T24" fmla="*/ 999 w 4175"/>
              <a:gd name="T25" fmla="*/ 819 h 2304"/>
              <a:gd name="T26" fmla="*/ 354 w 4175"/>
              <a:gd name="T27" fmla="*/ 1337 h 2304"/>
              <a:gd name="T28" fmla="*/ 3748 w 4175"/>
              <a:gd name="T29" fmla="*/ 1897 h 2304"/>
              <a:gd name="T30" fmla="*/ 1896 w 4175"/>
              <a:gd name="T31" fmla="*/ 126 h 2304"/>
              <a:gd name="T32" fmla="*/ 1351 w 4175"/>
              <a:gd name="T33" fmla="*/ 525 h 2304"/>
              <a:gd name="T34" fmla="*/ 3712 w 4175"/>
              <a:gd name="T35" fmla="*/ 1982 h 2304"/>
              <a:gd name="T36" fmla="*/ 1485 w 4175"/>
              <a:gd name="T37" fmla="*/ 921 h 2304"/>
              <a:gd name="T38" fmla="*/ 3268 w 4175"/>
              <a:gd name="T39" fmla="*/ 1795 h 2304"/>
              <a:gd name="T40" fmla="*/ 1363 w 4175"/>
              <a:gd name="T41" fmla="*/ 626 h 2304"/>
              <a:gd name="T42" fmla="*/ 795 w 4175"/>
              <a:gd name="T43" fmla="*/ 1759 h 2304"/>
              <a:gd name="T44" fmla="*/ 981 w 4175"/>
              <a:gd name="T45" fmla="*/ 2116 h 2304"/>
              <a:gd name="T46" fmla="*/ 1436 w 4175"/>
              <a:gd name="T47" fmla="*/ 1874 h 2304"/>
              <a:gd name="T48" fmla="*/ 1557 w 4175"/>
              <a:gd name="T49" fmla="*/ 1938 h 2304"/>
              <a:gd name="T50" fmla="*/ 1855 w 4175"/>
              <a:gd name="T51" fmla="*/ 2163 h 2304"/>
              <a:gd name="T52" fmla="*/ 1879 w 4175"/>
              <a:gd name="T53" fmla="*/ 1991 h 2304"/>
              <a:gd name="T54" fmla="*/ 1316 w 4175"/>
              <a:gd name="T55" fmla="*/ 1967 h 2304"/>
              <a:gd name="T56" fmla="*/ 1443 w 4175"/>
              <a:gd name="T57" fmla="*/ 2104 h 2304"/>
              <a:gd name="T58" fmla="*/ 1300 w 4175"/>
              <a:gd name="T59" fmla="*/ 2132 h 2304"/>
              <a:gd name="T60" fmla="*/ 1123 w 4175"/>
              <a:gd name="T61" fmla="*/ 1846 h 2304"/>
              <a:gd name="T62" fmla="*/ 1148 w 4175"/>
              <a:gd name="T63" fmla="*/ 2122 h 2304"/>
              <a:gd name="T64" fmla="*/ 965 w 4175"/>
              <a:gd name="T65" fmla="*/ 1784 h 2304"/>
              <a:gd name="T66" fmla="*/ 1148 w 4175"/>
              <a:gd name="T67" fmla="*/ 2122 h 2304"/>
              <a:gd name="T68" fmla="*/ 2285 w 4175"/>
              <a:gd name="T69" fmla="*/ 2194 h 2304"/>
              <a:gd name="T70" fmla="*/ 2468 w 4175"/>
              <a:gd name="T71" fmla="*/ 2015 h 2304"/>
              <a:gd name="T72" fmla="*/ 2629 w 4175"/>
              <a:gd name="T73" fmla="*/ 2190 h 2304"/>
              <a:gd name="T74" fmla="*/ 2553 w 4175"/>
              <a:gd name="T75" fmla="*/ 2020 h 2304"/>
              <a:gd name="T76" fmla="*/ 2369 w 4175"/>
              <a:gd name="T77" fmla="*/ 2177 h 2304"/>
              <a:gd name="T78" fmla="*/ 2435 w 4175"/>
              <a:gd name="T79" fmla="*/ 2156 h 2304"/>
              <a:gd name="T80" fmla="*/ 1941 w 4175"/>
              <a:gd name="T81" fmla="*/ 1947 h 2304"/>
              <a:gd name="T82" fmla="*/ 2031 w 4175"/>
              <a:gd name="T83" fmla="*/ 2006 h 2304"/>
              <a:gd name="T84" fmla="*/ 1728 w 4175"/>
              <a:gd name="T85" fmla="*/ 2154 h 2304"/>
              <a:gd name="T86" fmla="*/ 1688 w 4175"/>
              <a:gd name="T87" fmla="*/ 1932 h 2304"/>
              <a:gd name="T88" fmla="*/ 2763 w 4175"/>
              <a:gd name="T89" fmla="*/ 2127 h 2304"/>
              <a:gd name="T90" fmla="*/ 2673 w 4175"/>
              <a:gd name="T91" fmla="*/ 2078 h 2304"/>
              <a:gd name="T92" fmla="*/ 2774 w 4175"/>
              <a:gd name="T93" fmla="*/ 2152 h 2304"/>
              <a:gd name="T94" fmla="*/ 2866 w 4175"/>
              <a:gd name="T95" fmla="*/ 2176 h 2304"/>
              <a:gd name="T96" fmla="*/ 2827 w 4175"/>
              <a:gd name="T97" fmla="*/ 2058 h 2304"/>
              <a:gd name="T98" fmla="*/ 3016 w 4175"/>
              <a:gd name="T99" fmla="*/ 2078 h 2304"/>
              <a:gd name="T100" fmla="*/ 3098 w 4175"/>
              <a:gd name="T101" fmla="*/ 2187 h 2304"/>
              <a:gd name="T102" fmla="*/ 3190 w 4175"/>
              <a:gd name="T103" fmla="*/ 2094 h 2304"/>
              <a:gd name="T104" fmla="*/ 3453 w 4175"/>
              <a:gd name="T105" fmla="*/ 2164 h 2304"/>
              <a:gd name="T106" fmla="*/ 3376 w 4175"/>
              <a:gd name="T107" fmla="*/ 2181 h 2304"/>
              <a:gd name="T108" fmla="*/ 3613 w 4175"/>
              <a:gd name="T109" fmla="*/ 2175 h 2304"/>
              <a:gd name="T110" fmla="*/ 3556 w 4175"/>
              <a:gd name="T111" fmla="*/ 2198 h 2304"/>
            </a:gdLst>
            <a:ahLst/>
            <a:cxnLst/>
            <a:rect l="0" t="0" r="r" b="b"/>
            <a:pathLst>
              <a:path w="4175" h="2304">
                <a:moveTo>
                  <a:pt x="1387" y="902"/>
                </a:moveTo>
                <a:cubicBezTo>
                  <a:pt x="1343" y="798"/>
                  <a:pt x="1303" y="702"/>
                  <a:pt x="1262" y="607"/>
                </a:cubicBezTo>
                <a:cubicBezTo>
                  <a:pt x="1236" y="546"/>
                  <a:pt x="1244" y="504"/>
                  <a:pt x="1289" y="463"/>
                </a:cubicBezTo>
                <a:cubicBezTo>
                  <a:pt x="1448" y="322"/>
                  <a:pt x="1618" y="198"/>
                  <a:pt x="1785" y="69"/>
                </a:cubicBezTo>
                <a:cubicBezTo>
                  <a:pt x="1798" y="59"/>
                  <a:pt x="1812" y="50"/>
                  <a:pt x="1821" y="36"/>
                </a:cubicBezTo>
                <a:cubicBezTo>
                  <a:pt x="1845" y="0"/>
                  <a:pt x="1863" y="0"/>
                  <a:pt x="1898" y="27"/>
                </a:cubicBezTo>
                <a:cubicBezTo>
                  <a:pt x="2133" y="213"/>
                  <a:pt x="2351" y="419"/>
                  <a:pt x="2564" y="631"/>
                </a:cubicBezTo>
                <a:cubicBezTo>
                  <a:pt x="2791" y="855"/>
                  <a:pt x="3029" y="1069"/>
                  <a:pt x="3264" y="1286"/>
                </a:cubicBezTo>
                <a:cubicBezTo>
                  <a:pt x="3538" y="1539"/>
                  <a:pt x="3779" y="1824"/>
                  <a:pt x="4038" y="2091"/>
                </a:cubicBezTo>
                <a:cubicBezTo>
                  <a:pt x="4059" y="2113"/>
                  <a:pt x="4078" y="2137"/>
                  <a:pt x="4102" y="2154"/>
                </a:cubicBezTo>
                <a:cubicBezTo>
                  <a:pt x="4138" y="2178"/>
                  <a:pt x="4141" y="2220"/>
                  <a:pt x="4160" y="2253"/>
                </a:cubicBezTo>
                <a:cubicBezTo>
                  <a:pt x="4175" y="2278"/>
                  <a:pt x="4149" y="2304"/>
                  <a:pt x="4114" y="2299"/>
                </a:cubicBezTo>
                <a:cubicBezTo>
                  <a:pt x="3946" y="2276"/>
                  <a:pt x="3778" y="2290"/>
                  <a:pt x="3611" y="2279"/>
                </a:cubicBezTo>
                <a:cubicBezTo>
                  <a:pt x="3313" y="2260"/>
                  <a:pt x="3016" y="2269"/>
                  <a:pt x="2718" y="2276"/>
                </a:cubicBezTo>
                <a:cubicBezTo>
                  <a:pt x="2286" y="2286"/>
                  <a:pt x="1856" y="2260"/>
                  <a:pt x="1425" y="2226"/>
                </a:cubicBezTo>
                <a:cubicBezTo>
                  <a:pt x="1261" y="2212"/>
                  <a:pt x="1096" y="2202"/>
                  <a:pt x="932" y="2190"/>
                </a:cubicBezTo>
                <a:cubicBezTo>
                  <a:pt x="921" y="2190"/>
                  <a:pt x="910" y="2189"/>
                  <a:pt x="900" y="2192"/>
                </a:cubicBezTo>
                <a:cubicBezTo>
                  <a:pt x="867" y="2202"/>
                  <a:pt x="849" y="2186"/>
                  <a:pt x="839" y="2156"/>
                </a:cubicBezTo>
                <a:cubicBezTo>
                  <a:pt x="797" y="2026"/>
                  <a:pt x="766" y="1893"/>
                  <a:pt x="717" y="1766"/>
                </a:cubicBezTo>
                <a:cubicBezTo>
                  <a:pt x="708" y="1744"/>
                  <a:pt x="699" y="1739"/>
                  <a:pt x="680" y="1736"/>
                </a:cubicBezTo>
                <a:cubicBezTo>
                  <a:pt x="510" y="1707"/>
                  <a:pt x="340" y="1679"/>
                  <a:pt x="168" y="1660"/>
                </a:cubicBezTo>
                <a:cubicBezTo>
                  <a:pt x="136" y="1656"/>
                  <a:pt x="103" y="1652"/>
                  <a:pt x="71" y="1644"/>
                </a:cubicBezTo>
                <a:cubicBezTo>
                  <a:pt x="10" y="1627"/>
                  <a:pt x="0" y="1587"/>
                  <a:pt x="42" y="1540"/>
                </a:cubicBezTo>
                <a:cubicBezTo>
                  <a:pt x="170" y="1394"/>
                  <a:pt x="315" y="1267"/>
                  <a:pt x="461" y="1139"/>
                </a:cubicBezTo>
                <a:cubicBezTo>
                  <a:pt x="604" y="1013"/>
                  <a:pt x="745" y="884"/>
                  <a:pt x="900" y="773"/>
                </a:cubicBezTo>
                <a:cubicBezTo>
                  <a:pt x="912" y="765"/>
                  <a:pt x="923" y="755"/>
                  <a:pt x="930" y="741"/>
                </a:cubicBezTo>
                <a:cubicBezTo>
                  <a:pt x="946" y="709"/>
                  <a:pt x="983" y="700"/>
                  <a:pt x="1007" y="724"/>
                </a:cubicBezTo>
                <a:cubicBezTo>
                  <a:pt x="1064" y="780"/>
                  <a:pt x="1136" y="806"/>
                  <a:pt x="1208" y="833"/>
                </a:cubicBezTo>
                <a:cubicBezTo>
                  <a:pt x="1265" y="855"/>
                  <a:pt x="1322" y="877"/>
                  <a:pt x="1387" y="902"/>
                </a:cubicBezTo>
                <a:close/>
                <a:moveTo>
                  <a:pt x="116" y="1575"/>
                </a:moveTo>
                <a:cubicBezTo>
                  <a:pt x="168" y="1581"/>
                  <a:pt x="212" y="1585"/>
                  <a:pt x="255" y="1591"/>
                </a:cubicBezTo>
                <a:cubicBezTo>
                  <a:pt x="621" y="1648"/>
                  <a:pt x="987" y="1707"/>
                  <a:pt x="1353" y="1762"/>
                </a:cubicBezTo>
                <a:cubicBezTo>
                  <a:pt x="1662" y="1809"/>
                  <a:pt x="1967" y="1875"/>
                  <a:pt x="2278" y="1911"/>
                </a:cubicBezTo>
                <a:cubicBezTo>
                  <a:pt x="2690" y="1959"/>
                  <a:pt x="3105" y="1996"/>
                  <a:pt x="3514" y="2068"/>
                </a:cubicBezTo>
                <a:cubicBezTo>
                  <a:pt x="3586" y="2081"/>
                  <a:pt x="3657" y="2095"/>
                  <a:pt x="3729" y="2108"/>
                </a:cubicBezTo>
                <a:cubicBezTo>
                  <a:pt x="3684" y="2080"/>
                  <a:pt x="3637" y="2057"/>
                  <a:pt x="3590" y="2034"/>
                </a:cubicBezTo>
                <a:cubicBezTo>
                  <a:pt x="3299" y="1893"/>
                  <a:pt x="3003" y="1761"/>
                  <a:pt x="2717" y="1609"/>
                </a:cubicBezTo>
                <a:cubicBezTo>
                  <a:pt x="2311" y="1395"/>
                  <a:pt x="1901" y="1193"/>
                  <a:pt x="1476" y="1022"/>
                </a:cubicBezTo>
                <a:cubicBezTo>
                  <a:pt x="1316" y="957"/>
                  <a:pt x="1148" y="910"/>
                  <a:pt x="999" y="819"/>
                </a:cubicBezTo>
                <a:cubicBezTo>
                  <a:pt x="982" y="809"/>
                  <a:pt x="972" y="817"/>
                  <a:pt x="959" y="826"/>
                </a:cubicBezTo>
                <a:cubicBezTo>
                  <a:pt x="907" y="866"/>
                  <a:pt x="853" y="905"/>
                  <a:pt x="801" y="946"/>
                </a:cubicBezTo>
                <a:cubicBezTo>
                  <a:pt x="646" y="1069"/>
                  <a:pt x="506" y="1210"/>
                  <a:pt x="354" y="1337"/>
                </a:cubicBezTo>
                <a:cubicBezTo>
                  <a:pt x="269" y="1407"/>
                  <a:pt x="197" y="1489"/>
                  <a:pt x="116" y="1575"/>
                </a:cubicBezTo>
                <a:close/>
                <a:moveTo>
                  <a:pt x="3953" y="2113"/>
                </a:moveTo>
                <a:cubicBezTo>
                  <a:pt x="3884" y="2041"/>
                  <a:pt x="3813" y="1972"/>
                  <a:pt x="3748" y="1897"/>
                </a:cubicBezTo>
                <a:cubicBezTo>
                  <a:pt x="3583" y="1706"/>
                  <a:pt x="3406" y="1527"/>
                  <a:pt x="3223" y="1355"/>
                </a:cubicBezTo>
                <a:cubicBezTo>
                  <a:pt x="2976" y="1122"/>
                  <a:pt x="2725" y="895"/>
                  <a:pt x="2482" y="657"/>
                </a:cubicBezTo>
                <a:cubicBezTo>
                  <a:pt x="2293" y="472"/>
                  <a:pt x="2104" y="289"/>
                  <a:pt x="1896" y="126"/>
                </a:cubicBezTo>
                <a:cubicBezTo>
                  <a:pt x="1877" y="112"/>
                  <a:pt x="1864" y="105"/>
                  <a:pt x="1842" y="122"/>
                </a:cubicBezTo>
                <a:cubicBezTo>
                  <a:pt x="1687" y="247"/>
                  <a:pt x="1521" y="358"/>
                  <a:pt x="1375" y="494"/>
                </a:cubicBezTo>
                <a:cubicBezTo>
                  <a:pt x="1366" y="503"/>
                  <a:pt x="1351" y="507"/>
                  <a:pt x="1351" y="525"/>
                </a:cubicBezTo>
                <a:cubicBezTo>
                  <a:pt x="1466" y="600"/>
                  <a:pt x="1592" y="655"/>
                  <a:pt x="1709" y="726"/>
                </a:cubicBezTo>
                <a:cubicBezTo>
                  <a:pt x="2046" y="928"/>
                  <a:pt x="2380" y="1137"/>
                  <a:pt x="2722" y="1332"/>
                </a:cubicBezTo>
                <a:cubicBezTo>
                  <a:pt x="3065" y="1529"/>
                  <a:pt x="3392" y="1750"/>
                  <a:pt x="3712" y="1982"/>
                </a:cubicBezTo>
                <a:cubicBezTo>
                  <a:pt x="3786" y="2037"/>
                  <a:pt x="3864" y="2085"/>
                  <a:pt x="3953" y="2113"/>
                </a:cubicBezTo>
                <a:close/>
                <a:moveTo>
                  <a:pt x="1363" y="626"/>
                </a:moveTo>
                <a:cubicBezTo>
                  <a:pt x="1397" y="729"/>
                  <a:pt x="1435" y="828"/>
                  <a:pt x="1485" y="921"/>
                </a:cubicBezTo>
                <a:cubicBezTo>
                  <a:pt x="1496" y="942"/>
                  <a:pt x="1509" y="953"/>
                  <a:pt x="1530" y="961"/>
                </a:cubicBezTo>
                <a:cubicBezTo>
                  <a:pt x="1644" y="1008"/>
                  <a:pt x="1758" y="1056"/>
                  <a:pt x="1871" y="1104"/>
                </a:cubicBezTo>
                <a:cubicBezTo>
                  <a:pt x="2349" y="1309"/>
                  <a:pt x="2796" y="1578"/>
                  <a:pt x="3268" y="1795"/>
                </a:cubicBezTo>
                <a:cubicBezTo>
                  <a:pt x="3303" y="1812"/>
                  <a:pt x="3337" y="1830"/>
                  <a:pt x="3372" y="1847"/>
                </a:cubicBezTo>
                <a:cubicBezTo>
                  <a:pt x="3374" y="1842"/>
                  <a:pt x="3377" y="1838"/>
                  <a:pt x="3379" y="1833"/>
                </a:cubicBezTo>
                <a:cubicBezTo>
                  <a:pt x="2721" y="1408"/>
                  <a:pt x="2043" y="1017"/>
                  <a:pt x="1363" y="626"/>
                </a:cubicBezTo>
                <a:close/>
                <a:moveTo>
                  <a:pt x="1003" y="2114"/>
                </a:moveTo>
                <a:cubicBezTo>
                  <a:pt x="961" y="2010"/>
                  <a:pt x="918" y="1912"/>
                  <a:pt x="883" y="1811"/>
                </a:cubicBezTo>
                <a:cubicBezTo>
                  <a:pt x="866" y="1763"/>
                  <a:pt x="839" y="1754"/>
                  <a:pt x="795" y="1759"/>
                </a:cubicBezTo>
                <a:cubicBezTo>
                  <a:pt x="812" y="1807"/>
                  <a:pt x="828" y="1852"/>
                  <a:pt x="843" y="1898"/>
                </a:cubicBezTo>
                <a:cubicBezTo>
                  <a:pt x="858" y="1946"/>
                  <a:pt x="871" y="1994"/>
                  <a:pt x="884" y="2042"/>
                </a:cubicBezTo>
                <a:cubicBezTo>
                  <a:pt x="905" y="2114"/>
                  <a:pt x="905" y="2114"/>
                  <a:pt x="981" y="2116"/>
                </a:cubicBezTo>
                <a:cubicBezTo>
                  <a:pt x="987" y="2116"/>
                  <a:pt x="993" y="2115"/>
                  <a:pt x="1003" y="2114"/>
                </a:cubicBezTo>
                <a:close/>
                <a:moveTo>
                  <a:pt x="1434" y="1858"/>
                </a:moveTo>
                <a:cubicBezTo>
                  <a:pt x="1435" y="1865"/>
                  <a:pt x="1434" y="1870"/>
                  <a:pt x="1436" y="1874"/>
                </a:cubicBezTo>
                <a:cubicBezTo>
                  <a:pt x="1465" y="1947"/>
                  <a:pt x="1493" y="2020"/>
                  <a:pt x="1523" y="2093"/>
                </a:cubicBezTo>
                <a:cubicBezTo>
                  <a:pt x="1552" y="2163"/>
                  <a:pt x="1561" y="2167"/>
                  <a:pt x="1644" y="2157"/>
                </a:cubicBezTo>
                <a:cubicBezTo>
                  <a:pt x="1614" y="2084"/>
                  <a:pt x="1579" y="2013"/>
                  <a:pt x="1557" y="1938"/>
                </a:cubicBezTo>
                <a:cubicBezTo>
                  <a:pt x="1538" y="1873"/>
                  <a:pt x="1498" y="1854"/>
                  <a:pt x="1434" y="1858"/>
                </a:cubicBezTo>
                <a:close/>
                <a:moveTo>
                  <a:pt x="1764" y="1917"/>
                </a:moveTo>
                <a:cubicBezTo>
                  <a:pt x="1794" y="2000"/>
                  <a:pt x="1825" y="2081"/>
                  <a:pt x="1855" y="2163"/>
                </a:cubicBezTo>
                <a:cubicBezTo>
                  <a:pt x="1859" y="2174"/>
                  <a:pt x="1866" y="2180"/>
                  <a:pt x="1877" y="2181"/>
                </a:cubicBezTo>
                <a:cubicBezTo>
                  <a:pt x="1904" y="2183"/>
                  <a:pt x="1930" y="2184"/>
                  <a:pt x="1963" y="2187"/>
                </a:cubicBezTo>
                <a:cubicBezTo>
                  <a:pt x="1933" y="2118"/>
                  <a:pt x="1899" y="2056"/>
                  <a:pt x="1879" y="1991"/>
                </a:cubicBezTo>
                <a:cubicBezTo>
                  <a:pt x="1860" y="1930"/>
                  <a:pt x="1824" y="1912"/>
                  <a:pt x="1764" y="1917"/>
                </a:cubicBezTo>
                <a:close/>
                <a:moveTo>
                  <a:pt x="1261" y="1833"/>
                </a:moveTo>
                <a:cubicBezTo>
                  <a:pt x="1280" y="1879"/>
                  <a:pt x="1297" y="1923"/>
                  <a:pt x="1316" y="1967"/>
                </a:cubicBezTo>
                <a:cubicBezTo>
                  <a:pt x="1339" y="2020"/>
                  <a:pt x="1362" y="2072"/>
                  <a:pt x="1385" y="2125"/>
                </a:cubicBezTo>
                <a:cubicBezTo>
                  <a:pt x="1399" y="2156"/>
                  <a:pt x="1430" y="2153"/>
                  <a:pt x="1450" y="2146"/>
                </a:cubicBezTo>
                <a:cubicBezTo>
                  <a:pt x="1469" y="2139"/>
                  <a:pt x="1448" y="2118"/>
                  <a:pt x="1443" y="2104"/>
                </a:cubicBezTo>
                <a:cubicBezTo>
                  <a:pt x="1418" y="2035"/>
                  <a:pt x="1384" y="1968"/>
                  <a:pt x="1365" y="1897"/>
                </a:cubicBezTo>
                <a:cubicBezTo>
                  <a:pt x="1349" y="1838"/>
                  <a:pt x="1316" y="1827"/>
                  <a:pt x="1261" y="1833"/>
                </a:cubicBezTo>
                <a:close/>
                <a:moveTo>
                  <a:pt x="1300" y="2132"/>
                </a:moveTo>
                <a:cubicBezTo>
                  <a:pt x="1258" y="2028"/>
                  <a:pt x="1219" y="1927"/>
                  <a:pt x="1177" y="1827"/>
                </a:cubicBezTo>
                <a:cubicBezTo>
                  <a:pt x="1166" y="1801"/>
                  <a:pt x="1136" y="1803"/>
                  <a:pt x="1118" y="1808"/>
                </a:cubicBezTo>
                <a:cubicBezTo>
                  <a:pt x="1100" y="1814"/>
                  <a:pt x="1118" y="1834"/>
                  <a:pt x="1123" y="1846"/>
                </a:cubicBezTo>
                <a:cubicBezTo>
                  <a:pt x="1154" y="1926"/>
                  <a:pt x="1190" y="2005"/>
                  <a:pt x="1217" y="2086"/>
                </a:cubicBezTo>
                <a:cubicBezTo>
                  <a:pt x="1232" y="2131"/>
                  <a:pt x="1257" y="2141"/>
                  <a:pt x="1300" y="2132"/>
                </a:cubicBezTo>
                <a:close/>
                <a:moveTo>
                  <a:pt x="1148" y="2122"/>
                </a:moveTo>
                <a:cubicBezTo>
                  <a:pt x="1133" y="2084"/>
                  <a:pt x="1119" y="2049"/>
                  <a:pt x="1105" y="2014"/>
                </a:cubicBezTo>
                <a:cubicBezTo>
                  <a:pt x="1079" y="1947"/>
                  <a:pt x="1052" y="1879"/>
                  <a:pt x="1027" y="1811"/>
                </a:cubicBezTo>
                <a:cubicBezTo>
                  <a:pt x="1015" y="1778"/>
                  <a:pt x="985" y="1777"/>
                  <a:pt x="965" y="1784"/>
                </a:cubicBezTo>
                <a:cubicBezTo>
                  <a:pt x="945" y="1790"/>
                  <a:pt x="965" y="1812"/>
                  <a:pt x="970" y="1825"/>
                </a:cubicBezTo>
                <a:cubicBezTo>
                  <a:pt x="1004" y="1912"/>
                  <a:pt x="1042" y="1998"/>
                  <a:pt x="1075" y="2086"/>
                </a:cubicBezTo>
                <a:cubicBezTo>
                  <a:pt x="1089" y="2120"/>
                  <a:pt x="1108" y="2133"/>
                  <a:pt x="1148" y="2122"/>
                </a:cubicBezTo>
                <a:close/>
                <a:moveTo>
                  <a:pt x="2099" y="1972"/>
                </a:moveTo>
                <a:cubicBezTo>
                  <a:pt x="2114" y="2027"/>
                  <a:pt x="2138" y="2076"/>
                  <a:pt x="2160" y="2125"/>
                </a:cubicBezTo>
                <a:cubicBezTo>
                  <a:pt x="2193" y="2202"/>
                  <a:pt x="2194" y="2202"/>
                  <a:pt x="2285" y="2194"/>
                </a:cubicBezTo>
                <a:cubicBezTo>
                  <a:pt x="2260" y="2142"/>
                  <a:pt x="2230" y="2092"/>
                  <a:pt x="2212" y="2039"/>
                </a:cubicBezTo>
                <a:cubicBezTo>
                  <a:pt x="2193" y="1982"/>
                  <a:pt x="2158" y="1965"/>
                  <a:pt x="2099" y="1972"/>
                </a:cubicBezTo>
                <a:close/>
                <a:moveTo>
                  <a:pt x="2468" y="2015"/>
                </a:moveTo>
                <a:cubicBezTo>
                  <a:pt x="2475" y="2078"/>
                  <a:pt x="2515" y="2129"/>
                  <a:pt x="2528" y="2189"/>
                </a:cubicBezTo>
                <a:cubicBezTo>
                  <a:pt x="2532" y="2209"/>
                  <a:pt x="2567" y="2197"/>
                  <a:pt x="2588" y="2197"/>
                </a:cubicBezTo>
                <a:cubicBezTo>
                  <a:pt x="2602" y="2198"/>
                  <a:pt x="2618" y="2204"/>
                  <a:pt x="2629" y="2190"/>
                </a:cubicBezTo>
                <a:cubicBezTo>
                  <a:pt x="2632" y="2187"/>
                  <a:pt x="2629" y="2178"/>
                  <a:pt x="2627" y="2173"/>
                </a:cubicBezTo>
                <a:cubicBezTo>
                  <a:pt x="2611" y="2129"/>
                  <a:pt x="2594" y="2086"/>
                  <a:pt x="2577" y="2042"/>
                </a:cubicBezTo>
                <a:cubicBezTo>
                  <a:pt x="2573" y="2030"/>
                  <a:pt x="2567" y="2020"/>
                  <a:pt x="2553" y="2020"/>
                </a:cubicBezTo>
                <a:cubicBezTo>
                  <a:pt x="2525" y="2019"/>
                  <a:pt x="2497" y="2010"/>
                  <a:pt x="2468" y="2015"/>
                </a:cubicBezTo>
                <a:close/>
                <a:moveTo>
                  <a:pt x="2276" y="1996"/>
                </a:moveTo>
                <a:cubicBezTo>
                  <a:pt x="2304" y="2059"/>
                  <a:pt x="2333" y="2120"/>
                  <a:pt x="2369" y="2177"/>
                </a:cubicBezTo>
                <a:cubicBezTo>
                  <a:pt x="2373" y="2183"/>
                  <a:pt x="2378" y="2190"/>
                  <a:pt x="2384" y="2194"/>
                </a:cubicBezTo>
                <a:cubicBezTo>
                  <a:pt x="2403" y="2205"/>
                  <a:pt x="2428" y="2206"/>
                  <a:pt x="2444" y="2196"/>
                </a:cubicBezTo>
                <a:cubicBezTo>
                  <a:pt x="2458" y="2188"/>
                  <a:pt x="2440" y="2170"/>
                  <a:pt x="2435" y="2156"/>
                </a:cubicBezTo>
                <a:cubicBezTo>
                  <a:pt x="2425" y="2126"/>
                  <a:pt x="2412" y="2097"/>
                  <a:pt x="2401" y="2067"/>
                </a:cubicBezTo>
                <a:cubicBezTo>
                  <a:pt x="2375" y="1991"/>
                  <a:pt x="2366" y="1986"/>
                  <a:pt x="2276" y="1996"/>
                </a:cubicBezTo>
                <a:close/>
                <a:moveTo>
                  <a:pt x="1941" y="1947"/>
                </a:moveTo>
                <a:cubicBezTo>
                  <a:pt x="1974" y="2019"/>
                  <a:pt x="2007" y="2086"/>
                  <a:pt x="2035" y="2156"/>
                </a:cubicBezTo>
                <a:cubicBezTo>
                  <a:pt x="2049" y="2189"/>
                  <a:pt x="2067" y="2199"/>
                  <a:pt x="2100" y="2187"/>
                </a:cubicBezTo>
                <a:cubicBezTo>
                  <a:pt x="2076" y="2126"/>
                  <a:pt x="2046" y="2068"/>
                  <a:pt x="2031" y="2006"/>
                </a:cubicBezTo>
                <a:cubicBezTo>
                  <a:pt x="2019" y="1956"/>
                  <a:pt x="1995" y="1943"/>
                  <a:pt x="1941" y="1947"/>
                </a:cubicBezTo>
                <a:close/>
                <a:moveTo>
                  <a:pt x="1618" y="1891"/>
                </a:moveTo>
                <a:cubicBezTo>
                  <a:pt x="1656" y="1981"/>
                  <a:pt x="1693" y="2067"/>
                  <a:pt x="1728" y="2154"/>
                </a:cubicBezTo>
                <a:cubicBezTo>
                  <a:pt x="1735" y="2171"/>
                  <a:pt x="1748" y="2173"/>
                  <a:pt x="1761" y="2170"/>
                </a:cubicBezTo>
                <a:cubicBezTo>
                  <a:pt x="1780" y="2165"/>
                  <a:pt x="1769" y="2151"/>
                  <a:pt x="1766" y="2141"/>
                </a:cubicBezTo>
                <a:cubicBezTo>
                  <a:pt x="1740" y="2071"/>
                  <a:pt x="1712" y="2002"/>
                  <a:pt x="1688" y="1932"/>
                </a:cubicBezTo>
                <a:cubicBezTo>
                  <a:pt x="1677" y="1899"/>
                  <a:pt x="1658" y="1886"/>
                  <a:pt x="1618" y="1891"/>
                </a:cubicBezTo>
                <a:close/>
                <a:moveTo>
                  <a:pt x="2765" y="2127"/>
                </a:moveTo>
                <a:cubicBezTo>
                  <a:pt x="2764" y="2127"/>
                  <a:pt x="2764" y="2127"/>
                  <a:pt x="2763" y="2127"/>
                </a:cubicBezTo>
                <a:cubicBezTo>
                  <a:pt x="2756" y="2104"/>
                  <a:pt x="2752" y="2080"/>
                  <a:pt x="2742" y="2058"/>
                </a:cubicBezTo>
                <a:cubicBezTo>
                  <a:pt x="2727" y="2024"/>
                  <a:pt x="2692" y="2032"/>
                  <a:pt x="2668" y="2037"/>
                </a:cubicBezTo>
                <a:cubicBezTo>
                  <a:pt x="2650" y="2041"/>
                  <a:pt x="2669" y="2065"/>
                  <a:pt x="2673" y="2078"/>
                </a:cubicBezTo>
                <a:cubicBezTo>
                  <a:pt x="2683" y="2111"/>
                  <a:pt x="2698" y="2143"/>
                  <a:pt x="2710" y="2175"/>
                </a:cubicBezTo>
                <a:cubicBezTo>
                  <a:pt x="2723" y="2211"/>
                  <a:pt x="2753" y="2202"/>
                  <a:pt x="2774" y="2196"/>
                </a:cubicBezTo>
                <a:cubicBezTo>
                  <a:pt x="2802" y="2188"/>
                  <a:pt x="2774" y="2167"/>
                  <a:pt x="2774" y="2152"/>
                </a:cubicBezTo>
                <a:cubicBezTo>
                  <a:pt x="2774" y="2144"/>
                  <a:pt x="2768" y="2135"/>
                  <a:pt x="2765" y="2127"/>
                </a:cubicBezTo>
                <a:close/>
                <a:moveTo>
                  <a:pt x="2827" y="2058"/>
                </a:moveTo>
                <a:cubicBezTo>
                  <a:pt x="2836" y="2101"/>
                  <a:pt x="2849" y="2139"/>
                  <a:pt x="2866" y="2176"/>
                </a:cubicBezTo>
                <a:cubicBezTo>
                  <a:pt x="2883" y="2211"/>
                  <a:pt x="2913" y="2191"/>
                  <a:pt x="2938" y="2195"/>
                </a:cubicBezTo>
                <a:cubicBezTo>
                  <a:pt x="2949" y="2197"/>
                  <a:pt x="2952" y="2191"/>
                  <a:pt x="2952" y="2179"/>
                </a:cubicBezTo>
                <a:cubicBezTo>
                  <a:pt x="2950" y="2099"/>
                  <a:pt x="2908" y="2057"/>
                  <a:pt x="2827" y="2058"/>
                </a:cubicBezTo>
                <a:close/>
                <a:moveTo>
                  <a:pt x="3096" y="2140"/>
                </a:moveTo>
                <a:cubicBezTo>
                  <a:pt x="3094" y="2131"/>
                  <a:pt x="3093" y="2126"/>
                  <a:pt x="3091" y="2122"/>
                </a:cubicBezTo>
                <a:cubicBezTo>
                  <a:pt x="3081" y="2088"/>
                  <a:pt x="3044" y="2063"/>
                  <a:pt x="3016" y="2078"/>
                </a:cubicBezTo>
                <a:cubicBezTo>
                  <a:pt x="2986" y="2095"/>
                  <a:pt x="3019" y="2119"/>
                  <a:pt x="3019" y="2140"/>
                </a:cubicBezTo>
                <a:cubicBezTo>
                  <a:pt x="3018" y="2145"/>
                  <a:pt x="3023" y="2151"/>
                  <a:pt x="3024" y="2157"/>
                </a:cubicBezTo>
                <a:cubicBezTo>
                  <a:pt x="3035" y="2203"/>
                  <a:pt x="3073" y="2196"/>
                  <a:pt x="3098" y="2187"/>
                </a:cubicBezTo>
                <a:cubicBezTo>
                  <a:pt x="3126" y="2176"/>
                  <a:pt x="3095" y="2153"/>
                  <a:pt x="3096" y="2140"/>
                </a:cubicBezTo>
                <a:close/>
                <a:moveTo>
                  <a:pt x="3287" y="2187"/>
                </a:moveTo>
                <a:cubicBezTo>
                  <a:pt x="3264" y="2099"/>
                  <a:pt x="3257" y="2093"/>
                  <a:pt x="3190" y="2094"/>
                </a:cubicBezTo>
                <a:cubicBezTo>
                  <a:pt x="3171" y="2094"/>
                  <a:pt x="3167" y="2099"/>
                  <a:pt x="3170" y="2118"/>
                </a:cubicBezTo>
                <a:cubicBezTo>
                  <a:pt x="3183" y="2183"/>
                  <a:pt x="3208" y="2199"/>
                  <a:pt x="3287" y="2187"/>
                </a:cubicBezTo>
                <a:close/>
                <a:moveTo>
                  <a:pt x="3453" y="2164"/>
                </a:moveTo>
                <a:cubicBezTo>
                  <a:pt x="3445" y="2135"/>
                  <a:pt x="3427" y="2127"/>
                  <a:pt x="3373" y="2123"/>
                </a:cubicBezTo>
                <a:cubicBezTo>
                  <a:pt x="3352" y="2121"/>
                  <a:pt x="3349" y="2129"/>
                  <a:pt x="3357" y="2145"/>
                </a:cubicBezTo>
                <a:cubicBezTo>
                  <a:pt x="3362" y="2158"/>
                  <a:pt x="3367" y="2171"/>
                  <a:pt x="3376" y="2181"/>
                </a:cubicBezTo>
                <a:cubicBezTo>
                  <a:pt x="3396" y="2202"/>
                  <a:pt x="3424" y="2193"/>
                  <a:pt x="3448" y="2192"/>
                </a:cubicBezTo>
                <a:cubicBezTo>
                  <a:pt x="3467" y="2192"/>
                  <a:pt x="3453" y="2174"/>
                  <a:pt x="3453" y="2164"/>
                </a:cubicBezTo>
                <a:close/>
                <a:moveTo>
                  <a:pt x="3613" y="2175"/>
                </a:moveTo>
                <a:cubicBezTo>
                  <a:pt x="3604" y="2154"/>
                  <a:pt x="3581" y="2161"/>
                  <a:pt x="3564" y="2156"/>
                </a:cubicBezTo>
                <a:cubicBezTo>
                  <a:pt x="3554" y="2154"/>
                  <a:pt x="3537" y="2144"/>
                  <a:pt x="3535" y="2163"/>
                </a:cubicBezTo>
                <a:cubicBezTo>
                  <a:pt x="3533" y="2176"/>
                  <a:pt x="3537" y="2195"/>
                  <a:pt x="3556" y="2198"/>
                </a:cubicBezTo>
                <a:cubicBezTo>
                  <a:pt x="3571" y="2200"/>
                  <a:pt x="3586" y="2200"/>
                  <a:pt x="3601" y="2200"/>
                </a:cubicBezTo>
                <a:cubicBezTo>
                  <a:pt x="3617" y="2200"/>
                  <a:pt x="3615" y="2188"/>
                  <a:pt x="3613" y="2175"/>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3" name="标题 1"/>
          <p:cNvSpPr txBox="1"/>
          <p:nvPr/>
        </p:nvSpPr>
        <p:spPr>
          <a:xfrm rot="20519996">
            <a:off x="2999117" y="1779362"/>
            <a:ext cx="1823084" cy="510553"/>
          </a:xfrm>
          <a:custGeom>
            <a:avLst/>
            <a:gdLst>
              <a:gd name="connsiteX0" fmla="*/ 43906 w 1823084"/>
              <a:gd name="connsiteY0" fmla="*/ 282083 h 510553"/>
              <a:gd name="connsiteX1" fmla="*/ 45516 w 1823084"/>
              <a:gd name="connsiteY1" fmla="*/ 301515 h 510553"/>
              <a:gd name="connsiteX2" fmla="*/ 25548 w 1823084"/>
              <a:gd name="connsiteY2" fmla="*/ 352688 h 510553"/>
              <a:gd name="connsiteX3" fmla="*/ 13309 w 1823084"/>
              <a:gd name="connsiteY3" fmla="*/ 368882 h 510553"/>
              <a:gd name="connsiteX4" fmla="*/ 105 w 1823084"/>
              <a:gd name="connsiteY4" fmla="*/ 354955 h 510553"/>
              <a:gd name="connsiteX5" fmla="*/ 24904 w 1823084"/>
              <a:gd name="connsiteY5" fmla="*/ 287265 h 510553"/>
              <a:gd name="connsiteX6" fmla="*/ 43906 w 1823084"/>
              <a:gd name="connsiteY6" fmla="*/ 282083 h 510553"/>
              <a:gd name="connsiteX7" fmla="*/ 530745 w 1823084"/>
              <a:gd name="connsiteY7" fmla="*/ 428343 h 510553"/>
              <a:gd name="connsiteX8" fmla="*/ 584943 w 1823084"/>
              <a:gd name="connsiteY8" fmla="*/ 449611 h 510553"/>
              <a:gd name="connsiteX9" fmla="*/ 593330 w 1823084"/>
              <a:gd name="connsiteY9" fmla="*/ 467335 h 510553"/>
              <a:gd name="connsiteX10" fmla="*/ 574942 w 1823084"/>
              <a:gd name="connsiteY10" fmla="*/ 472169 h 510553"/>
              <a:gd name="connsiteX11" fmla="*/ 523325 w 1823084"/>
              <a:gd name="connsiteY11" fmla="*/ 452189 h 510553"/>
              <a:gd name="connsiteX12" fmla="*/ 513647 w 1823084"/>
              <a:gd name="connsiteY12" fmla="*/ 438977 h 510553"/>
              <a:gd name="connsiteX13" fmla="*/ 522035 w 1823084"/>
              <a:gd name="connsiteY13" fmla="*/ 428020 h 510553"/>
              <a:gd name="connsiteX14" fmla="*/ 530745 w 1823084"/>
              <a:gd name="connsiteY14" fmla="*/ 428343 h 510553"/>
              <a:gd name="connsiteX15" fmla="*/ 454133 w 1823084"/>
              <a:gd name="connsiteY15" fmla="*/ 337828 h 510553"/>
              <a:gd name="connsiteX16" fmla="*/ 460834 w 1823084"/>
              <a:gd name="connsiteY16" fmla="*/ 345451 h 510553"/>
              <a:gd name="connsiteX17" fmla="*/ 477402 w 1823084"/>
              <a:gd name="connsiteY17" fmla="*/ 392238 h 510553"/>
              <a:gd name="connsiteX18" fmla="*/ 471554 w 1823084"/>
              <a:gd name="connsiteY18" fmla="*/ 407080 h 510553"/>
              <a:gd name="connsiteX19" fmla="*/ 455636 w 1823084"/>
              <a:gd name="connsiteY19" fmla="*/ 401595 h 510553"/>
              <a:gd name="connsiteX20" fmla="*/ 444265 w 1823084"/>
              <a:gd name="connsiteY20" fmla="*/ 372877 h 510553"/>
              <a:gd name="connsiteX21" fmla="*/ 444915 w 1823084"/>
              <a:gd name="connsiteY21" fmla="*/ 372877 h 510553"/>
              <a:gd name="connsiteX22" fmla="*/ 437768 w 1823084"/>
              <a:gd name="connsiteY22" fmla="*/ 353517 h 510553"/>
              <a:gd name="connsiteX23" fmla="*/ 444265 w 1823084"/>
              <a:gd name="connsiteY23" fmla="*/ 337707 h 510553"/>
              <a:gd name="connsiteX24" fmla="*/ 454133 w 1823084"/>
              <a:gd name="connsiteY24" fmla="*/ 337828 h 510553"/>
              <a:gd name="connsiteX25" fmla="*/ 728582 w 1823084"/>
              <a:gd name="connsiteY25" fmla="*/ 426094 h 510553"/>
              <a:gd name="connsiteX26" fmla="*/ 736079 w 1823084"/>
              <a:gd name="connsiteY26" fmla="*/ 433397 h 510553"/>
              <a:gd name="connsiteX27" fmla="*/ 728018 w 1823084"/>
              <a:gd name="connsiteY27" fmla="*/ 449769 h 510553"/>
              <a:gd name="connsiteX28" fmla="*/ 673849 w 1823084"/>
              <a:gd name="connsiteY28" fmla="*/ 473523 h 510553"/>
              <a:gd name="connsiteX29" fmla="*/ 656437 w 1823084"/>
              <a:gd name="connsiteY29" fmla="*/ 467424 h 510553"/>
              <a:gd name="connsiteX30" fmla="*/ 662563 w 1823084"/>
              <a:gd name="connsiteY30" fmla="*/ 451695 h 510553"/>
              <a:gd name="connsiteX31" fmla="*/ 717700 w 1823084"/>
              <a:gd name="connsiteY31" fmla="*/ 426977 h 510553"/>
              <a:gd name="connsiteX32" fmla="*/ 728582 w 1823084"/>
              <a:gd name="connsiteY32" fmla="*/ 426094 h 510553"/>
              <a:gd name="connsiteX33" fmla="*/ 94443 w 1823084"/>
              <a:gd name="connsiteY33" fmla="*/ 167199 h 510553"/>
              <a:gd name="connsiteX34" fmla="*/ 103979 w 1823084"/>
              <a:gd name="connsiteY34" fmla="*/ 175776 h 510553"/>
              <a:gd name="connsiteX35" fmla="*/ 99795 w 1823084"/>
              <a:gd name="connsiteY35" fmla="*/ 188985 h 510553"/>
              <a:gd name="connsiteX36" fmla="*/ 63744 w 1823084"/>
              <a:gd name="connsiteY36" fmla="*/ 239565 h 510553"/>
              <a:gd name="connsiteX37" fmla="*/ 43144 w 1823084"/>
              <a:gd name="connsiteY37" fmla="*/ 249552 h 510553"/>
              <a:gd name="connsiteX38" fmla="*/ 42178 w 1823084"/>
              <a:gd name="connsiteY38" fmla="*/ 226678 h 510553"/>
              <a:gd name="connsiteX39" fmla="*/ 79838 w 1823084"/>
              <a:gd name="connsiteY39" fmla="*/ 173843 h 510553"/>
              <a:gd name="connsiteX40" fmla="*/ 94443 w 1823084"/>
              <a:gd name="connsiteY40" fmla="*/ 167199 h 510553"/>
              <a:gd name="connsiteX41" fmla="*/ 1140821 w 1823084"/>
              <a:gd name="connsiteY41" fmla="*/ 486437 h 510553"/>
              <a:gd name="connsiteX42" fmla="*/ 1150819 w 1823084"/>
              <a:gd name="connsiteY42" fmla="*/ 497370 h 510553"/>
              <a:gd name="connsiteX43" fmla="*/ 1139209 w 1823084"/>
              <a:gd name="connsiteY43" fmla="*/ 510553 h 510553"/>
              <a:gd name="connsiteX44" fmla="*/ 1059548 w 1823084"/>
              <a:gd name="connsiteY44" fmla="*/ 500263 h 510553"/>
              <a:gd name="connsiteX45" fmla="*/ 1051808 w 1823084"/>
              <a:gd name="connsiteY45" fmla="*/ 486437 h 510553"/>
              <a:gd name="connsiteX46" fmla="*/ 1064708 w 1823084"/>
              <a:gd name="connsiteY46" fmla="*/ 477434 h 510553"/>
              <a:gd name="connsiteX47" fmla="*/ 1140821 w 1823084"/>
              <a:gd name="connsiteY47" fmla="*/ 486437 h 510553"/>
              <a:gd name="connsiteX48" fmla="*/ 968137 w 1823084"/>
              <a:gd name="connsiteY48" fmla="*/ 420184 h 510553"/>
              <a:gd name="connsiteX49" fmla="*/ 1008608 w 1823084"/>
              <a:gd name="connsiteY49" fmla="*/ 453110 h 510553"/>
              <a:gd name="connsiteX50" fmla="*/ 1006665 w 1823084"/>
              <a:gd name="connsiteY50" fmla="*/ 468604 h 510553"/>
              <a:gd name="connsiteX51" fmla="*/ 993067 w 1823084"/>
              <a:gd name="connsiteY51" fmla="*/ 469895 h 510553"/>
              <a:gd name="connsiteX52" fmla="*/ 956157 w 1823084"/>
              <a:gd name="connsiteY52" fmla="*/ 439229 h 510553"/>
              <a:gd name="connsiteX53" fmla="*/ 954538 w 1823084"/>
              <a:gd name="connsiteY53" fmla="*/ 425672 h 510553"/>
              <a:gd name="connsiteX54" fmla="*/ 968137 w 1823084"/>
              <a:gd name="connsiteY54" fmla="*/ 420184 h 510553"/>
              <a:gd name="connsiteX55" fmla="*/ 769445 w 1823084"/>
              <a:gd name="connsiteY55" fmla="*/ 309423 h 510553"/>
              <a:gd name="connsiteX56" fmla="*/ 776627 w 1823084"/>
              <a:gd name="connsiteY56" fmla="*/ 320315 h 510553"/>
              <a:gd name="connsiteX57" fmla="*/ 769810 w 1823084"/>
              <a:gd name="connsiteY57" fmla="*/ 374214 h 510553"/>
              <a:gd name="connsiteX58" fmla="*/ 754553 w 1823084"/>
              <a:gd name="connsiteY58" fmla="*/ 381960 h 510553"/>
              <a:gd name="connsiteX59" fmla="*/ 746762 w 1823084"/>
              <a:gd name="connsiteY59" fmla="*/ 367114 h 510553"/>
              <a:gd name="connsiteX60" fmla="*/ 749035 w 1823084"/>
              <a:gd name="connsiteY60" fmla="*/ 318379 h 510553"/>
              <a:gd name="connsiteX61" fmla="*/ 758124 w 1823084"/>
              <a:gd name="connsiteY61" fmla="*/ 305792 h 510553"/>
              <a:gd name="connsiteX62" fmla="*/ 769445 w 1823084"/>
              <a:gd name="connsiteY62" fmla="*/ 309423 h 510553"/>
              <a:gd name="connsiteX63" fmla="*/ 464523 w 1823084"/>
              <a:gd name="connsiteY63" fmla="*/ 203866 h 510553"/>
              <a:gd name="connsiteX64" fmla="*/ 470986 w 1823084"/>
              <a:gd name="connsiteY64" fmla="*/ 219676 h 510553"/>
              <a:gd name="connsiteX65" fmla="*/ 459999 w 1823084"/>
              <a:gd name="connsiteY65" fmla="*/ 275494 h 510553"/>
              <a:gd name="connsiteX66" fmla="*/ 447396 w 1823084"/>
              <a:gd name="connsiteY66" fmla="*/ 287109 h 510553"/>
              <a:gd name="connsiteX67" fmla="*/ 435440 w 1823084"/>
              <a:gd name="connsiteY67" fmla="*/ 275171 h 510553"/>
              <a:gd name="connsiteX68" fmla="*/ 448689 w 1823084"/>
              <a:gd name="connsiteY68" fmla="*/ 210319 h 510553"/>
              <a:gd name="connsiteX69" fmla="*/ 464523 w 1823084"/>
              <a:gd name="connsiteY69" fmla="*/ 203866 h 510553"/>
              <a:gd name="connsiteX70" fmla="*/ 1256966 w 1823084"/>
              <a:gd name="connsiteY70" fmla="*/ 453281 h 510553"/>
              <a:gd name="connsiteX71" fmla="*/ 1255353 w 1823084"/>
              <a:gd name="connsiteY71" fmla="*/ 469101 h 510553"/>
              <a:gd name="connsiteX72" fmla="*/ 1221469 w 1823084"/>
              <a:gd name="connsiteY72" fmla="*/ 498803 h 510553"/>
              <a:gd name="connsiteX73" fmla="*/ 1202107 w 1823084"/>
              <a:gd name="connsiteY73" fmla="*/ 497835 h 510553"/>
              <a:gd name="connsiteX74" fmla="*/ 1205657 w 1823084"/>
              <a:gd name="connsiteY74" fmla="*/ 479755 h 510553"/>
              <a:gd name="connsiteX75" fmla="*/ 1240508 w 1823084"/>
              <a:gd name="connsiteY75" fmla="*/ 450375 h 510553"/>
              <a:gd name="connsiteX76" fmla="*/ 1256966 w 1823084"/>
              <a:gd name="connsiteY76" fmla="*/ 453281 h 510553"/>
              <a:gd name="connsiteX77" fmla="*/ 185791 w 1823084"/>
              <a:gd name="connsiteY77" fmla="*/ 86011 h 510553"/>
              <a:gd name="connsiteX78" fmla="*/ 192840 w 1823084"/>
              <a:gd name="connsiteY78" fmla="*/ 94051 h 510553"/>
              <a:gd name="connsiteX79" fmla="*/ 183818 w 1823084"/>
              <a:gd name="connsiteY79" fmla="*/ 109167 h 510553"/>
              <a:gd name="connsiteX80" fmla="*/ 151919 w 1823084"/>
              <a:gd name="connsiteY80" fmla="*/ 130393 h 510553"/>
              <a:gd name="connsiteX81" fmla="*/ 134520 w 1823084"/>
              <a:gd name="connsiteY81" fmla="*/ 128142 h 510553"/>
              <a:gd name="connsiteX82" fmla="*/ 135809 w 1823084"/>
              <a:gd name="connsiteY82" fmla="*/ 112705 h 510553"/>
              <a:gd name="connsiteX83" fmla="*/ 175118 w 1823084"/>
              <a:gd name="connsiteY83" fmla="*/ 86654 h 510553"/>
              <a:gd name="connsiteX84" fmla="*/ 185791 w 1823084"/>
              <a:gd name="connsiteY84" fmla="*/ 86011 h 510553"/>
              <a:gd name="connsiteX85" fmla="*/ 940650 w 1823084"/>
              <a:gd name="connsiteY85" fmla="*/ 294993 h 510553"/>
              <a:gd name="connsiteX86" fmla="*/ 951621 w 1823084"/>
              <a:gd name="connsiteY86" fmla="*/ 309513 h 510553"/>
              <a:gd name="connsiteX87" fmla="*/ 952266 w 1823084"/>
              <a:gd name="connsiteY87" fmla="*/ 350491 h 510553"/>
              <a:gd name="connsiteX88" fmla="*/ 956784 w 1823084"/>
              <a:gd name="connsiteY88" fmla="*/ 368559 h 510553"/>
              <a:gd name="connsiteX89" fmla="*/ 954202 w 1823084"/>
              <a:gd name="connsiteY89" fmla="*/ 388887 h 510553"/>
              <a:gd name="connsiteX90" fmla="*/ 934519 w 1823084"/>
              <a:gd name="connsiteY90" fmla="*/ 379207 h 510553"/>
              <a:gd name="connsiteX91" fmla="*/ 930325 w 1823084"/>
              <a:gd name="connsiteY91" fmla="*/ 368237 h 510553"/>
              <a:gd name="connsiteX92" fmla="*/ 927098 w 1823084"/>
              <a:gd name="connsiteY92" fmla="*/ 308868 h 510553"/>
              <a:gd name="connsiteX93" fmla="*/ 940650 w 1823084"/>
              <a:gd name="connsiteY93" fmla="*/ 294993 h 510553"/>
              <a:gd name="connsiteX94" fmla="*/ 703517 w 1823084"/>
              <a:gd name="connsiteY94" fmla="*/ 168293 h 510553"/>
              <a:gd name="connsiteX95" fmla="*/ 711717 w 1823084"/>
              <a:gd name="connsiteY95" fmla="*/ 174968 h 510553"/>
              <a:gd name="connsiteX96" fmla="*/ 745481 w 1823084"/>
              <a:gd name="connsiteY96" fmla="*/ 223190 h 510553"/>
              <a:gd name="connsiteX97" fmla="*/ 740336 w 1823084"/>
              <a:gd name="connsiteY97" fmla="*/ 241961 h 510553"/>
              <a:gd name="connsiteX98" fmla="*/ 723615 w 1823084"/>
              <a:gd name="connsiteY98" fmla="*/ 234841 h 510553"/>
              <a:gd name="connsiteX99" fmla="*/ 693067 w 1823084"/>
              <a:gd name="connsiteY99" fmla="*/ 190503 h 510553"/>
              <a:gd name="connsiteX100" fmla="*/ 693388 w 1823084"/>
              <a:gd name="connsiteY100" fmla="*/ 170113 h 510553"/>
              <a:gd name="connsiteX101" fmla="*/ 703517 w 1823084"/>
              <a:gd name="connsiteY101" fmla="*/ 168293 h 510553"/>
              <a:gd name="connsiteX102" fmla="*/ 331697 w 1823084"/>
              <a:gd name="connsiteY102" fmla="*/ 44176 h 510553"/>
              <a:gd name="connsiteX103" fmla="*/ 336495 w 1823084"/>
              <a:gd name="connsiteY103" fmla="*/ 53603 h 510553"/>
              <a:gd name="connsiteX104" fmla="*/ 321982 w 1823084"/>
              <a:gd name="connsiteY104" fmla="*/ 65902 h 510553"/>
              <a:gd name="connsiteX105" fmla="*/ 270703 w 1823084"/>
              <a:gd name="connsiteY105" fmla="*/ 73670 h 510553"/>
              <a:gd name="connsiteX106" fmla="*/ 245869 w 1823084"/>
              <a:gd name="connsiteY106" fmla="*/ 80790 h 510553"/>
              <a:gd name="connsiteX107" fmla="*/ 228776 w 1823084"/>
              <a:gd name="connsiteY107" fmla="*/ 75288 h 510553"/>
              <a:gd name="connsiteX108" fmla="*/ 235549 w 1823084"/>
              <a:gd name="connsiteY108" fmla="*/ 58458 h 510553"/>
              <a:gd name="connsiteX109" fmla="*/ 257157 w 1823084"/>
              <a:gd name="connsiteY109" fmla="*/ 50043 h 510553"/>
              <a:gd name="connsiteX110" fmla="*/ 312629 w 1823084"/>
              <a:gd name="connsiteY110" fmla="*/ 41304 h 510553"/>
              <a:gd name="connsiteX111" fmla="*/ 321337 w 1823084"/>
              <a:gd name="connsiteY111" fmla="*/ 41304 h 510553"/>
              <a:gd name="connsiteX112" fmla="*/ 331697 w 1823084"/>
              <a:gd name="connsiteY112" fmla="*/ 44176 h 510553"/>
              <a:gd name="connsiteX113" fmla="*/ 1273611 w 1823084"/>
              <a:gd name="connsiteY113" fmla="*/ 332044 h 510553"/>
              <a:gd name="connsiteX114" fmla="*/ 1288493 w 1823084"/>
              <a:gd name="connsiteY114" fmla="*/ 346839 h 510553"/>
              <a:gd name="connsiteX115" fmla="*/ 1281375 w 1823084"/>
              <a:gd name="connsiteY115" fmla="*/ 408918 h 510553"/>
              <a:gd name="connsiteX116" fmla="*/ 1267464 w 1823084"/>
              <a:gd name="connsiteY116" fmla="*/ 416316 h 510553"/>
              <a:gd name="connsiteX117" fmla="*/ 1258729 w 1823084"/>
              <a:gd name="connsiteY117" fmla="*/ 402806 h 510553"/>
              <a:gd name="connsiteX118" fmla="*/ 1262935 w 1823084"/>
              <a:gd name="connsiteY118" fmla="*/ 342015 h 510553"/>
              <a:gd name="connsiteX119" fmla="*/ 1273611 w 1823084"/>
              <a:gd name="connsiteY119" fmla="*/ 332044 h 510553"/>
              <a:gd name="connsiteX120" fmla="*/ 620370 w 1823084"/>
              <a:gd name="connsiteY120" fmla="*/ 111730 h 510553"/>
              <a:gd name="connsiteX121" fmla="*/ 668069 w 1823084"/>
              <a:gd name="connsiteY121" fmla="*/ 142772 h 510553"/>
              <a:gd name="connsiteX122" fmla="*/ 664524 w 1823084"/>
              <a:gd name="connsiteY122" fmla="*/ 153766 h 510553"/>
              <a:gd name="connsiteX123" fmla="*/ 650988 w 1823084"/>
              <a:gd name="connsiteY123" fmla="*/ 155707 h 510553"/>
              <a:gd name="connsiteX124" fmla="*/ 615858 w 1823084"/>
              <a:gd name="connsiteY124" fmla="*/ 132748 h 510553"/>
              <a:gd name="connsiteX125" fmla="*/ 611023 w 1823084"/>
              <a:gd name="connsiteY125" fmla="*/ 119814 h 510553"/>
              <a:gd name="connsiteX126" fmla="*/ 620370 w 1823084"/>
              <a:gd name="connsiteY126" fmla="*/ 111730 h 510553"/>
              <a:gd name="connsiteX127" fmla="*/ 529054 w 1823084"/>
              <a:gd name="connsiteY127" fmla="*/ 75838 h 510553"/>
              <a:gd name="connsiteX128" fmla="*/ 537365 w 1823084"/>
              <a:gd name="connsiteY128" fmla="*/ 84650 h 510553"/>
              <a:gd name="connsiteX129" fmla="*/ 533814 w 1823084"/>
              <a:gd name="connsiteY129" fmla="*/ 96616 h 510553"/>
              <a:gd name="connsiteX130" fmla="*/ 500571 w 1823084"/>
              <a:gd name="connsiteY130" fmla="*/ 138334 h 510553"/>
              <a:gd name="connsiteX131" fmla="*/ 481206 w 1823084"/>
              <a:gd name="connsiteY131" fmla="*/ 145449 h 510553"/>
              <a:gd name="connsiteX132" fmla="*/ 480238 w 1823084"/>
              <a:gd name="connsiteY132" fmla="*/ 123781 h 510553"/>
              <a:gd name="connsiteX133" fmla="*/ 515418 w 1823084"/>
              <a:gd name="connsiteY133" fmla="*/ 80123 h 510553"/>
              <a:gd name="connsiteX134" fmla="*/ 529054 w 1823084"/>
              <a:gd name="connsiteY134" fmla="*/ 75838 h 510553"/>
              <a:gd name="connsiteX135" fmla="*/ 442784 w 1823084"/>
              <a:gd name="connsiteY135" fmla="*/ 43028 h 510553"/>
              <a:gd name="connsiteX136" fmla="*/ 480346 w 1823084"/>
              <a:gd name="connsiteY136" fmla="*/ 57916 h 510553"/>
              <a:gd name="connsiteX137" fmla="*/ 484841 w 1823084"/>
              <a:gd name="connsiteY137" fmla="*/ 74423 h 510553"/>
              <a:gd name="connsiteX138" fmla="*/ 470073 w 1823084"/>
              <a:gd name="connsiteY138" fmla="*/ 79602 h 510553"/>
              <a:gd name="connsiteX139" fmla="*/ 423522 w 1823084"/>
              <a:gd name="connsiteY139" fmla="*/ 64066 h 510553"/>
              <a:gd name="connsiteX140" fmla="*/ 413891 w 1823084"/>
              <a:gd name="connsiteY140" fmla="*/ 52414 h 510553"/>
              <a:gd name="connsiteX141" fmla="*/ 422880 w 1823084"/>
              <a:gd name="connsiteY141" fmla="*/ 40439 h 510553"/>
              <a:gd name="connsiteX142" fmla="*/ 442784 w 1823084"/>
              <a:gd name="connsiteY142" fmla="*/ 43028 h 510553"/>
              <a:gd name="connsiteX143" fmla="*/ 1008202 w 1823084"/>
              <a:gd name="connsiteY143" fmla="*/ 172533 h 510553"/>
              <a:gd name="connsiteX144" fmla="*/ 1008846 w 1823084"/>
              <a:gd name="connsiteY144" fmla="*/ 187378 h 510553"/>
              <a:gd name="connsiteX145" fmla="*/ 974400 w 1823084"/>
              <a:gd name="connsiteY145" fmla="*/ 234171 h 510553"/>
              <a:gd name="connsiteX146" fmla="*/ 954441 w 1823084"/>
              <a:gd name="connsiteY146" fmla="*/ 238043 h 510553"/>
              <a:gd name="connsiteX147" fmla="*/ 955084 w 1823084"/>
              <a:gd name="connsiteY147" fmla="*/ 218681 h 510553"/>
              <a:gd name="connsiteX148" fmla="*/ 982126 w 1823084"/>
              <a:gd name="connsiteY148" fmla="*/ 180601 h 510553"/>
              <a:gd name="connsiteX149" fmla="*/ 995003 w 1823084"/>
              <a:gd name="connsiteY149" fmla="*/ 169306 h 510553"/>
              <a:gd name="connsiteX150" fmla="*/ 1008202 w 1823084"/>
              <a:gd name="connsiteY150" fmla="*/ 172533 h 510553"/>
              <a:gd name="connsiteX151" fmla="*/ 1218428 w 1823084"/>
              <a:gd name="connsiteY151" fmla="*/ 211086 h 510553"/>
              <a:gd name="connsiteX152" fmla="*/ 1227824 w 1823084"/>
              <a:gd name="connsiteY152" fmla="*/ 217985 h 510553"/>
              <a:gd name="connsiteX153" fmla="*/ 1258148 w 1823084"/>
              <a:gd name="connsiteY153" fmla="*/ 263493 h 510553"/>
              <a:gd name="connsiteX154" fmla="*/ 1252341 w 1823084"/>
              <a:gd name="connsiteY154" fmla="*/ 282858 h 510553"/>
              <a:gd name="connsiteX155" fmla="*/ 1235243 w 1823084"/>
              <a:gd name="connsiteY155" fmla="*/ 274143 h 510553"/>
              <a:gd name="connsiteX156" fmla="*/ 1209113 w 1823084"/>
              <a:gd name="connsiteY156" fmla="*/ 233800 h 510553"/>
              <a:gd name="connsiteX157" fmla="*/ 1207823 w 1823084"/>
              <a:gd name="connsiteY157" fmla="*/ 214112 h 510553"/>
              <a:gd name="connsiteX158" fmla="*/ 1218428 w 1823084"/>
              <a:gd name="connsiteY158" fmla="*/ 211086 h 510553"/>
              <a:gd name="connsiteX159" fmla="*/ 625688 w 1823084"/>
              <a:gd name="connsiteY159" fmla="*/ 4810 h 510553"/>
              <a:gd name="connsiteX160" fmla="*/ 632863 w 1823084"/>
              <a:gd name="connsiteY160" fmla="*/ 13432 h 510553"/>
              <a:gd name="connsiteX161" fmla="*/ 618674 w 1823084"/>
              <a:gd name="connsiteY161" fmla="*/ 29226 h 510553"/>
              <a:gd name="connsiteX162" fmla="*/ 614482 w 1823084"/>
              <a:gd name="connsiteY162" fmla="*/ 29871 h 510553"/>
              <a:gd name="connsiteX163" fmla="*/ 584814 w 1823084"/>
              <a:gd name="connsiteY163" fmla="*/ 44376 h 510553"/>
              <a:gd name="connsiteX164" fmla="*/ 564497 w 1823084"/>
              <a:gd name="connsiteY164" fmla="*/ 44698 h 510553"/>
              <a:gd name="connsiteX165" fmla="*/ 569980 w 1823084"/>
              <a:gd name="connsiteY165" fmla="*/ 24391 h 510553"/>
              <a:gd name="connsiteX166" fmla="*/ 614159 w 1823084"/>
              <a:gd name="connsiteY166" fmla="*/ 4407 h 510553"/>
              <a:gd name="connsiteX167" fmla="*/ 625688 w 1823084"/>
              <a:gd name="connsiteY167" fmla="*/ 4810 h 510553"/>
              <a:gd name="connsiteX168" fmla="*/ 1142006 w 1823084"/>
              <a:gd name="connsiteY168" fmla="*/ 145222 h 510553"/>
              <a:gd name="connsiteX169" fmla="*/ 1177629 w 1823084"/>
              <a:gd name="connsiteY169" fmla="*/ 181841 h 510553"/>
              <a:gd name="connsiteX170" fmla="*/ 1174099 w 1823084"/>
              <a:gd name="connsiteY170" fmla="*/ 197721 h 510553"/>
              <a:gd name="connsiteX171" fmla="*/ 1159657 w 1823084"/>
              <a:gd name="connsiteY171" fmla="*/ 196748 h 510553"/>
              <a:gd name="connsiteX172" fmla="*/ 1129169 w 1823084"/>
              <a:gd name="connsiteY172" fmla="*/ 164018 h 510553"/>
              <a:gd name="connsiteX173" fmla="*/ 1127885 w 1823084"/>
              <a:gd name="connsiteY173" fmla="*/ 149435 h 510553"/>
              <a:gd name="connsiteX174" fmla="*/ 1142006 w 1823084"/>
              <a:gd name="connsiteY174" fmla="*/ 145222 h 510553"/>
              <a:gd name="connsiteX175" fmla="*/ 755240 w 1823084"/>
              <a:gd name="connsiteY175" fmla="*/ 2504 h 510553"/>
              <a:gd name="connsiteX176" fmla="*/ 768108 w 1823084"/>
              <a:gd name="connsiteY176" fmla="*/ 18622 h 510553"/>
              <a:gd name="connsiteX177" fmla="*/ 750736 w 1823084"/>
              <a:gd name="connsiteY177" fmla="*/ 27003 h 510553"/>
              <a:gd name="connsiteX178" fmla="*/ 703445 w 1823084"/>
              <a:gd name="connsiteY178" fmla="*/ 27326 h 510553"/>
              <a:gd name="connsiteX179" fmla="*/ 684464 w 1823084"/>
              <a:gd name="connsiteY179" fmla="*/ 19267 h 510553"/>
              <a:gd name="connsiteX180" fmla="*/ 697976 w 1823084"/>
              <a:gd name="connsiteY180" fmla="*/ 1859 h 510553"/>
              <a:gd name="connsiteX181" fmla="*/ 755240 w 1823084"/>
              <a:gd name="connsiteY181" fmla="*/ 2504 h 510553"/>
              <a:gd name="connsiteX182" fmla="*/ 857686 w 1823084"/>
              <a:gd name="connsiteY182" fmla="*/ 16685 h 510553"/>
              <a:gd name="connsiteX183" fmla="*/ 883844 w 1823084"/>
              <a:gd name="connsiteY183" fmla="*/ 25625 h 510553"/>
              <a:gd name="connsiteX184" fmla="*/ 889317 w 1823084"/>
              <a:gd name="connsiteY184" fmla="*/ 41660 h 510553"/>
              <a:gd name="connsiteX185" fmla="*/ 874830 w 1823084"/>
              <a:gd name="connsiteY185" fmla="*/ 47753 h 510553"/>
              <a:gd name="connsiteX186" fmla="*/ 830080 w 1823084"/>
              <a:gd name="connsiteY186" fmla="*/ 38453 h 510553"/>
              <a:gd name="connsiteX187" fmla="*/ 818812 w 1823084"/>
              <a:gd name="connsiteY187" fmla="*/ 25625 h 510553"/>
              <a:gd name="connsiteX188" fmla="*/ 831045 w 1823084"/>
              <a:gd name="connsiteY188" fmla="*/ 13759 h 510553"/>
              <a:gd name="connsiteX189" fmla="*/ 857686 w 1823084"/>
              <a:gd name="connsiteY189" fmla="*/ 16685 h 510553"/>
              <a:gd name="connsiteX190" fmla="*/ 1119415 w 1823084"/>
              <a:gd name="connsiteY190" fmla="*/ 97487 h 510553"/>
              <a:gd name="connsiteX191" fmla="*/ 1127671 w 1823084"/>
              <a:gd name="connsiteY191" fmla="*/ 105107 h 510553"/>
              <a:gd name="connsiteX192" fmla="*/ 1117361 w 1823084"/>
              <a:gd name="connsiteY192" fmla="*/ 122434 h 510553"/>
              <a:gd name="connsiteX193" fmla="*/ 1069035 w 1823084"/>
              <a:gd name="connsiteY193" fmla="*/ 142649 h 510553"/>
              <a:gd name="connsiteX194" fmla="*/ 1052282 w 1823084"/>
              <a:gd name="connsiteY194" fmla="*/ 135911 h 510553"/>
              <a:gd name="connsiteX195" fmla="*/ 1061625 w 1823084"/>
              <a:gd name="connsiteY195" fmla="*/ 118905 h 510553"/>
              <a:gd name="connsiteX196" fmla="*/ 1108018 w 1823084"/>
              <a:gd name="connsiteY196" fmla="*/ 99011 h 510553"/>
              <a:gd name="connsiteX197" fmla="*/ 1119415 w 1823084"/>
              <a:gd name="connsiteY197" fmla="*/ 97487 h 510553"/>
              <a:gd name="connsiteX198" fmla="*/ 952330 w 1823084"/>
              <a:gd name="connsiteY198" fmla="*/ 41985 h 510553"/>
              <a:gd name="connsiteX199" fmla="*/ 993211 w 1823084"/>
              <a:gd name="connsiteY199" fmla="*/ 56506 h 510553"/>
              <a:gd name="connsiteX200" fmla="*/ 1006409 w 1823084"/>
              <a:gd name="connsiteY200" fmla="*/ 69091 h 510553"/>
              <a:gd name="connsiteX201" fmla="*/ 991280 w 1823084"/>
              <a:gd name="connsiteY201" fmla="*/ 82966 h 510553"/>
              <a:gd name="connsiteX202" fmla="*/ 943639 w 1823084"/>
              <a:gd name="connsiteY202" fmla="*/ 65541 h 510553"/>
              <a:gd name="connsiteX203" fmla="*/ 932695 w 1823084"/>
              <a:gd name="connsiteY203" fmla="*/ 46503 h 510553"/>
              <a:gd name="connsiteX204" fmla="*/ 952330 w 1823084"/>
              <a:gd name="connsiteY204" fmla="*/ 41985 h 510553"/>
              <a:gd name="connsiteX205" fmla="*/ 1267469 w 1823084"/>
              <a:gd name="connsiteY205" fmla="*/ 67049 h 510553"/>
              <a:gd name="connsiteX206" fmla="*/ 1273370 w 1823084"/>
              <a:gd name="connsiteY206" fmla="*/ 77333 h 510553"/>
              <a:gd name="connsiteX207" fmla="*/ 1256556 w 1823084"/>
              <a:gd name="connsiteY207" fmla="*/ 90509 h 510553"/>
              <a:gd name="connsiteX208" fmla="*/ 1198355 w 1823084"/>
              <a:gd name="connsiteY208" fmla="*/ 100471 h 510553"/>
              <a:gd name="connsiteX209" fmla="*/ 1181218 w 1823084"/>
              <a:gd name="connsiteY209" fmla="*/ 95008 h 510553"/>
              <a:gd name="connsiteX210" fmla="*/ 1188978 w 1823084"/>
              <a:gd name="connsiteY210" fmla="*/ 78297 h 510553"/>
              <a:gd name="connsiteX211" fmla="*/ 1206115 w 1823084"/>
              <a:gd name="connsiteY211" fmla="*/ 71227 h 510553"/>
              <a:gd name="connsiteX212" fmla="*/ 1255263 w 1823084"/>
              <a:gd name="connsiteY212" fmla="*/ 65442 h 510553"/>
              <a:gd name="connsiteX213" fmla="*/ 1267469 w 1823084"/>
              <a:gd name="connsiteY213" fmla="*/ 67049 h 510553"/>
              <a:gd name="connsiteX214" fmla="*/ 1773177 w 1823084"/>
              <a:gd name="connsiteY214" fmla="*/ 212517 h 510553"/>
              <a:gd name="connsiteX215" fmla="*/ 1816943 w 1823084"/>
              <a:gd name="connsiteY215" fmla="*/ 237364 h 510553"/>
              <a:gd name="connsiteX216" fmla="*/ 1819839 w 1823084"/>
              <a:gd name="connsiteY216" fmla="*/ 256402 h 510553"/>
              <a:gd name="connsiteX217" fmla="*/ 1801818 w 1823084"/>
              <a:gd name="connsiteY217" fmla="*/ 256402 h 510553"/>
              <a:gd name="connsiteX218" fmla="*/ 1765776 w 1823084"/>
              <a:gd name="connsiteY218" fmla="*/ 235750 h 510553"/>
              <a:gd name="connsiteX219" fmla="*/ 1757731 w 1823084"/>
              <a:gd name="connsiteY219" fmla="*/ 221552 h 510553"/>
              <a:gd name="connsiteX220" fmla="*/ 1766741 w 1823084"/>
              <a:gd name="connsiteY220" fmla="*/ 211871 h 510553"/>
              <a:gd name="connsiteX221" fmla="*/ 1773177 w 1823084"/>
              <a:gd name="connsiteY221" fmla="*/ 212517 h 510553"/>
              <a:gd name="connsiteX222" fmla="*/ 1639110 w 1823084"/>
              <a:gd name="connsiteY222" fmla="*/ 151157 h 510553"/>
              <a:gd name="connsiteX223" fmla="*/ 1689108 w 1823084"/>
              <a:gd name="connsiteY223" fmla="*/ 170192 h 510553"/>
              <a:gd name="connsiteX224" fmla="*/ 1699753 w 1823084"/>
              <a:gd name="connsiteY224" fmla="*/ 189227 h 510553"/>
              <a:gd name="connsiteX225" fmla="*/ 1679431 w 1823084"/>
              <a:gd name="connsiteY225" fmla="*/ 193098 h 510553"/>
              <a:gd name="connsiteX226" fmla="*/ 1633626 w 1823084"/>
              <a:gd name="connsiteY226" fmla="*/ 175677 h 510553"/>
              <a:gd name="connsiteX227" fmla="*/ 1623626 w 1823084"/>
              <a:gd name="connsiteY227" fmla="*/ 160836 h 510553"/>
              <a:gd name="connsiteX228" fmla="*/ 1632659 w 1823084"/>
              <a:gd name="connsiteY228" fmla="*/ 149867 h 510553"/>
              <a:gd name="connsiteX229" fmla="*/ 1639110 w 1823084"/>
              <a:gd name="connsiteY229" fmla="*/ 151157 h 510553"/>
              <a:gd name="connsiteX230" fmla="*/ 1413295 w 1823084"/>
              <a:gd name="connsiteY230" fmla="*/ 75049 h 510553"/>
              <a:gd name="connsiteX231" fmla="*/ 1420719 w 1823084"/>
              <a:gd name="connsiteY231" fmla="*/ 90508 h 510553"/>
              <a:gd name="connsiteX232" fmla="*/ 1406838 w 1823084"/>
              <a:gd name="connsiteY232" fmla="*/ 97916 h 510553"/>
              <a:gd name="connsiteX233" fmla="*/ 1336466 w 1823084"/>
              <a:gd name="connsiteY233" fmla="*/ 89542 h 510553"/>
              <a:gd name="connsiteX234" fmla="*/ 1325813 w 1823084"/>
              <a:gd name="connsiteY234" fmla="*/ 77948 h 510553"/>
              <a:gd name="connsiteX235" fmla="*/ 1341630 w 1823084"/>
              <a:gd name="connsiteY235" fmla="*/ 64743 h 510553"/>
              <a:gd name="connsiteX236" fmla="*/ 1413295 w 1823084"/>
              <a:gd name="connsiteY236" fmla="*/ 75049 h 510553"/>
              <a:gd name="connsiteX237" fmla="*/ 1553466 w 1823084"/>
              <a:gd name="connsiteY237" fmla="*/ 119210 h 510553"/>
              <a:gd name="connsiteX238" fmla="*/ 1566675 w 1823084"/>
              <a:gd name="connsiteY238" fmla="*/ 127969 h 510553"/>
              <a:gd name="connsiteX239" fmla="*/ 1553466 w 1823084"/>
              <a:gd name="connsiteY239" fmla="*/ 145812 h 510553"/>
              <a:gd name="connsiteX240" fmla="*/ 1495476 w 1823084"/>
              <a:gd name="connsiteY240" fmla="*/ 127645 h 510553"/>
              <a:gd name="connsiteX241" fmla="*/ 1483234 w 1823084"/>
              <a:gd name="connsiteY241" fmla="*/ 108829 h 510553"/>
              <a:gd name="connsiteX242" fmla="*/ 1503853 w 1823084"/>
              <a:gd name="connsiteY242" fmla="*/ 103638 h 510553"/>
              <a:gd name="connsiteX243" fmla="*/ 1553466 w 1823084"/>
              <a:gd name="connsiteY243" fmla="*/ 119210 h 510553"/>
            </a:gdLst>
            <a:ahLst/>
            <a:cxnLst/>
            <a:rect l="l" t="t" r="r" b="b"/>
            <a:pathLst>
              <a:path w="1823084" h="510553">
                <a:moveTo>
                  <a:pt x="43906" y="282083"/>
                </a:moveTo>
                <a:cubicBezTo>
                  <a:pt x="51314" y="287589"/>
                  <a:pt x="50347" y="294390"/>
                  <a:pt x="45516" y="301515"/>
                </a:cubicBezTo>
                <a:cubicBezTo>
                  <a:pt x="35210" y="317061"/>
                  <a:pt x="29413" y="334551"/>
                  <a:pt x="25548" y="352688"/>
                </a:cubicBezTo>
                <a:cubicBezTo>
                  <a:pt x="23938" y="359489"/>
                  <a:pt x="22649" y="366291"/>
                  <a:pt x="13309" y="368882"/>
                </a:cubicBezTo>
                <a:cubicBezTo>
                  <a:pt x="4936" y="369530"/>
                  <a:pt x="-861" y="364347"/>
                  <a:pt x="105" y="354955"/>
                </a:cubicBezTo>
                <a:cubicBezTo>
                  <a:pt x="3325" y="330664"/>
                  <a:pt x="11055" y="307669"/>
                  <a:pt x="24904" y="287265"/>
                </a:cubicBezTo>
                <a:cubicBezTo>
                  <a:pt x="29413" y="280787"/>
                  <a:pt x="36176" y="276901"/>
                  <a:pt x="43906" y="282083"/>
                </a:cubicBezTo>
                <a:close/>
                <a:moveTo>
                  <a:pt x="530745" y="428343"/>
                </a:moveTo>
                <a:cubicBezTo>
                  <a:pt x="548811" y="435110"/>
                  <a:pt x="567200" y="441877"/>
                  <a:pt x="584943" y="449611"/>
                </a:cubicBezTo>
                <a:cubicBezTo>
                  <a:pt x="592363" y="452512"/>
                  <a:pt x="596879" y="459601"/>
                  <a:pt x="593330" y="467335"/>
                </a:cubicBezTo>
                <a:cubicBezTo>
                  <a:pt x="590104" y="475392"/>
                  <a:pt x="582362" y="475392"/>
                  <a:pt x="574942" y="472169"/>
                </a:cubicBezTo>
                <a:cubicBezTo>
                  <a:pt x="557844" y="465402"/>
                  <a:pt x="540423" y="458957"/>
                  <a:pt x="523325" y="452189"/>
                </a:cubicBezTo>
                <a:cubicBezTo>
                  <a:pt x="517518" y="449611"/>
                  <a:pt x="513324" y="445744"/>
                  <a:pt x="513647" y="438977"/>
                </a:cubicBezTo>
                <a:cubicBezTo>
                  <a:pt x="513969" y="433176"/>
                  <a:pt x="517196" y="430276"/>
                  <a:pt x="522035" y="428020"/>
                </a:cubicBezTo>
                <a:cubicBezTo>
                  <a:pt x="524938" y="428020"/>
                  <a:pt x="528164" y="427376"/>
                  <a:pt x="530745" y="428343"/>
                </a:cubicBezTo>
                <a:close/>
                <a:moveTo>
                  <a:pt x="454133" y="337828"/>
                </a:moveTo>
                <a:cubicBezTo>
                  <a:pt x="457016" y="339159"/>
                  <a:pt x="459372" y="341740"/>
                  <a:pt x="460834" y="345451"/>
                </a:cubicBezTo>
                <a:cubicBezTo>
                  <a:pt x="466681" y="360939"/>
                  <a:pt x="471879" y="376750"/>
                  <a:pt x="477402" y="392238"/>
                </a:cubicBezTo>
                <a:cubicBezTo>
                  <a:pt x="479676" y="398691"/>
                  <a:pt x="477727" y="404176"/>
                  <a:pt x="471554" y="407080"/>
                </a:cubicBezTo>
                <a:cubicBezTo>
                  <a:pt x="465057" y="409984"/>
                  <a:pt x="458884" y="408048"/>
                  <a:pt x="455636" y="401595"/>
                </a:cubicBezTo>
                <a:cubicBezTo>
                  <a:pt x="451088" y="392238"/>
                  <a:pt x="448164" y="382558"/>
                  <a:pt x="444265" y="372877"/>
                </a:cubicBezTo>
                <a:cubicBezTo>
                  <a:pt x="444590" y="372878"/>
                  <a:pt x="444590" y="372878"/>
                  <a:pt x="444915" y="372877"/>
                </a:cubicBezTo>
                <a:cubicBezTo>
                  <a:pt x="442316" y="366424"/>
                  <a:pt x="439717" y="359971"/>
                  <a:pt x="437768" y="353517"/>
                </a:cubicBezTo>
                <a:cubicBezTo>
                  <a:pt x="435819" y="346741"/>
                  <a:pt x="437118" y="340288"/>
                  <a:pt x="444265" y="337707"/>
                </a:cubicBezTo>
                <a:cubicBezTo>
                  <a:pt x="447839" y="336416"/>
                  <a:pt x="451250" y="336497"/>
                  <a:pt x="454133" y="337828"/>
                </a:cubicBezTo>
                <a:close/>
                <a:moveTo>
                  <a:pt x="728582" y="426094"/>
                </a:moveTo>
                <a:cubicBezTo>
                  <a:pt x="731807" y="426896"/>
                  <a:pt x="734467" y="429063"/>
                  <a:pt x="736079" y="433397"/>
                </a:cubicBezTo>
                <a:cubicBezTo>
                  <a:pt x="738658" y="441101"/>
                  <a:pt x="734789" y="447521"/>
                  <a:pt x="728018" y="449769"/>
                </a:cubicBezTo>
                <a:cubicBezTo>
                  <a:pt x="709317" y="456510"/>
                  <a:pt x="691583" y="464856"/>
                  <a:pt x="673849" y="473523"/>
                </a:cubicBezTo>
                <a:cubicBezTo>
                  <a:pt x="666432" y="475771"/>
                  <a:pt x="659984" y="474807"/>
                  <a:pt x="656437" y="467424"/>
                </a:cubicBezTo>
                <a:cubicBezTo>
                  <a:pt x="653212" y="460683"/>
                  <a:pt x="656114" y="454905"/>
                  <a:pt x="662563" y="451695"/>
                </a:cubicBezTo>
                <a:cubicBezTo>
                  <a:pt x="680620" y="442385"/>
                  <a:pt x="698354" y="433076"/>
                  <a:pt x="717700" y="426977"/>
                </a:cubicBezTo>
                <a:cubicBezTo>
                  <a:pt x="721569" y="425853"/>
                  <a:pt x="725358" y="425291"/>
                  <a:pt x="728582" y="426094"/>
                </a:cubicBezTo>
                <a:close/>
                <a:moveTo>
                  <a:pt x="94443" y="167199"/>
                </a:moveTo>
                <a:cubicBezTo>
                  <a:pt x="98990" y="167642"/>
                  <a:pt x="102692" y="170622"/>
                  <a:pt x="103979" y="175776"/>
                </a:cubicBezTo>
                <a:cubicBezTo>
                  <a:pt x="104623" y="180931"/>
                  <a:pt x="103013" y="185119"/>
                  <a:pt x="99795" y="188985"/>
                </a:cubicBezTo>
                <a:cubicBezTo>
                  <a:pt x="85954" y="204771"/>
                  <a:pt x="74044" y="221524"/>
                  <a:pt x="63744" y="239565"/>
                </a:cubicBezTo>
                <a:cubicBezTo>
                  <a:pt x="58916" y="247619"/>
                  <a:pt x="52800" y="255351"/>
                  <a:pt x="43144" y="249552"/>
                </a:cubicBezTo>
                <a:cubicBezTo>
                  <a:pt x="33166" y="243753"/>
                  <a:pt x="37672" y="234733"/>
                  <a:pt x="42178" y="226678"/>
                </a:cubicBezTo>
                <a:cubicBezTo>
                  <a:pt x="53122" y="207993"/>
                  <a:pt x="65032" y="189630"/>
                  <a:pt x="79838" y="173843"/>
                </a:cubicBezTo>
                <a:cubicBezTo>
                  <a:pt x="84506" y="168850"/>
                  <a:pt x="89897" y="166756"/>
                  <a:pt x="94443" y="167199"/>
                </a:cubicBezTo>
                <a:close/>
                <a:moveTo>
                  <a:pt x="1140821" y="486437"/>
                </a:moveTo>
                <a:cubicBezTo>
                  <a:pt x="1146627" y="486759"/>
                  <a:pt x="1150174" y="490939"/>
                  <a:pt x="1150819" y="497370"/>
                </a:cubicBezTo>
                <a:cubicBezTo>
                  <a:pt x="1151142" y="504443"/>
                  <a:pt x="1146949" y="507659"/>
                  <a:pt x="1139209" y="510553"/>
                </a:cubicBezTo>
                <a:cubicBezTo>
                  <a:pt x="1113408" y="509588"/>
                  <a:pt x="1085994" y="508623"/>
                  <a:pt x="1059548" y="500263"/>
                </a:cubicBezTo>
                <a:cubicBezTo>
                  <a:pt x="1053097" y="498334"/>
                  <a:pt x="1050195" y="492868"/>
                  <a:pt x="1051808" y="486437"/>
                </a:cubicBezTo>
                <a:cubicBezTo>
                  <a:pt x="1053420" y="479685"/>
                  <a:pt x="1058903" y="476148"/>
                  <a:pt x="1064708" y="477434"/>
                </a:cubicBezTo>
                <a:cubicBezTo>
                  <a:pt x="1090187" y="481936"/>
                  <a:pt x="1115343" y="484829"/>
                  <a:pt x="1140821" y="486437"/>
                </a:cubicBezTo>
                <a:close/>
                <a:moveTo>
                  <a:pt x="968137" y="420184"/>
                </a:moveTo>
                <a:cubicBezTo>
                  <a:pt x="984649" y="427931"/>
                  <a:pt x="997600" y="441166"/>
                  <a:pt x="1008608" y="453110"/>
                </a:cubicBezTo>
                <a:cubicBezTo>
                  <a:pt x="1010550" y="460211"/>
                  <a:pt x="1010874" y="465376"/>
                  <a:pt x="1006665" y="468604"/>
                </a:cubicBezTo>
                <a:cubicBezTo>
                  <a:pt x="1002456" y="471832"/>
                  <a:pt x="997276" y="473123"/>
                  <a:pt x="993067" y="469895"/>
                </a:cubicBezTo>
                <a:cubicBezTo>
                  <a:pt x="980440" y="459889"/>
                  <a:pt x="968137" y="449559"/>
                  <a:pt x="956157" y="439229"/>
                </a:cubicBezTo>
                <a:cubicBezTo>
                  <a:pt x="952272" y="435679"/>
                  <a:pt x="952272" y="430514"/>
                  <a:pt x="954538" y="425672"/>
                </a:cubicBezTo>
                <a:cubicBezTo>
                  <a:pt x="957452" y="420184"/>
                  <a:pt x="963280" y="417925"/>
                  <a:pt x="968137" y="420184"/>
                </a:cubicBezTo>
                <a:close/>
                <a:moveTo>
                  <a:pt x="769445" y="309423"/>
                </a:moveTo>
                <a:cubicBezTo>
                  <a:pt x="772326" y="312166"/>
                  <a:pt x="774517" y="316120"/>
                  <a:pt x="776627" y="320315"/>
                </a:cubicBezTo>
                <a:cubicBezTo>
                  <a:pt x="777601" y="338389"/>
                  <a:pt x="775653" y="356786"/>
                  <a:pt x="769810" y="374214"/>
                </a:cubicBezTo>
                <a:cubicBezTo>
                  <a:pt x="767538" y="380992"/>
                  <a:pt x="761695" y="383896"/>
                  <a:pt x="754553" y="381960"/>
                </a:cubicBezTo>
                <a:cubicBezTo>
                  <a:pt x="747087" y="380024"/>
                  <a:pt x="745464" y="374214"/>
                  <a:pt x="746762" y="367114"/>
                </a:cubicBezTo>
                <a:cubicBezTo>
                  <a:pt x="749684" y="350976"/>
                  <a:pt x="754553" y="335162"/>
                  <a:pt x="749035" y="318379"/>
                </a:cubicBezTo>
                <a:cubicBezTo>
                  <a:pt x="746762" y="311924"/>
                  <a:pt x="751632" y="306437"/>
                  <a:pt x="758124" y="305792"/>
                </a:cubicBezTo>
                <a:cubicBezTo>
                  <a:pt x="762993" y="305146"/>
                  <a:pt x="766564" y="306679"/>
                  <a:pt x="769445" y="309423"/>
                </a:cubicBezTo>
                <a:close/>
                <a:moveTo>
                  <a:pt x="464523" y="203866"/>
                </a:moveTo>
                <a:cubicBezTo>
                  <a:pt x="471632" y="206448"/>
                  <a:pt x="473248" y="213223"/>
                  <a:pt x="470986" y="219676"/>
                </a:cubicBezTo>
                <a:cubicBezTo>
                  <a:pt x="464846" y="237744"/>
                  <a:pt x="462261" y="256458"/>
                  <a:pt x="459999" y="275494"/>
                </a:cubicBezTo>
                <a:cubicBezTo>
                  <a:pt x="459030" y="282592"/>
                  <a:pt x="454829" y="287109"/>
                  <a:pt x="447396" y="287109"/>
                </a:cubicBezTo>
                <a:cubicBezTo>
                  <a:pt x="440287" y="287109"/>
                  <a:pt x="437702" y="281624"/>
                  <a:pt x="435440" y="275171"/>
                </a:cubicBezTo>
                <a:cubicBezTo>
                  <a:pt x="436733" y="253232"/>
                  <a:pt x="439318" y="230969"/>
                  <a:pt x="448689" y="210319"/>
                </a:cubicBezTo>
                <a:cubicBezTo>
                  <a:pt x="451597" y="204189"/>
                  <a:pt x="457737" y="201285"/>
                  <a:pt x="464523" y="203866"/>
                </a:cubicBezTo>
                <a:close/>
                <a:moveTo>
                  <a:pt x="1256966" y="453281"/>
                </a:moveTo>
                <a:cubicBezTo>
                  <a:pt x="1261161" y="458769"/>
                  <a:pt x="1260193" y="464904"/>
                  <a:pt x="1255353" y="469101"/>
                </a:cubicBezTo>
                <a:cubicBezTo>
                  <a:pt x="1244381" y="479432"/>
                  <a:pt x="1233409" y="489440"/>
                  <a:pt x="1221469" y="498803"/>
                </a:cubicBezTo>
                <a:cubicBezTo>
                  <a:pt x="1215660" y="503646"/>
                  <a:pt x="1207916" y="505260"/>
                  <a:pt x="1202107" y="497835"/>
                </a:cubicBezTo>
                <a:cubicBezTo>
                  <a:pt x="1197266" y="491055"/>
                  <a:pt x="1200171" y="484598"/>
                  <a:pt x="1205657" y="479755"/>
                </a:cubicBezTo>
                <a:cubicBezTo>
                  <a:pt x="1217596" y="469101"/>
                  <a:pt x="1228246" y="456832"/>
                  <a:pt x="1240508" y="450375"/>
                </a:cubicBezTo>
                <a:cubicBezTo>
                  <a:pt x="1248253" y="447792"/>
                  <a:pt x="1253417" y="448438"/>
                  <a:pt x="1256966" y="453281"/>
                </a:cubicBezTo>
                <a:close/>
                <a:moveTo>
                  <a:pt x="185791" y="86011"/>
                </a:moveTo>
                <a:cubicBezTo>
                  <a:pt x="188893" y="87056"/>
                  <a:pt x="191390" y="89548"/>
                  <a:pt x="192840" y="94051"/>
                </a:cubicBezTo>
                <a:cubicBezTo>
                  <a:pt x="195740" y="102091"/>
                  <a:pt x="190906" y="106594"/>
                  <a:pt x="183818" y="109167"/>
                </a:cubicBezTo>
                <a:cubicBezTo>
                  <a:pt x="170607" y="114313"/>
                  <a:pt x="160941" y="125247"/>
                  <a:pt x="151919" y="130393"/>
                </a:cubicBezTo>
                <a:cubicBezTo>
                  <a:pt x="143220" y="133609"/>
                  <a:pt x="138387" y="133288"/>
                  <a:pt x="134520" y="128142"/>
                </a:cubicBezTo>
                <a:cubicBezTo>
                  <a:pt x="130332" y="122674"/>
                  <a:pt x="131298" y="117207"/>
                  <a:pt x="135809" y="112705"/>
                </a:cubicBezTo>
                <a:cubicBezTo>
                  <a:pt x="147409" y="101448"/>
                  <a:pt x="159652" y="91800"/>
                  <a:pt x="175118" y="86654"/>
                </a:cubicBezTo>
                <a:cubicBezTo>
                  <a:pt x="178985" y="85368"/>
                  <a:pt x="182690" y="84966"/>
                  <a:pt x="185791" y="86011"/>
                </a:cubicBezTo>
                <a:close/>
                <a:moveTo>
                  <a:pt x="940650" y="294993"/>
                </a:moveTo>
                <a:cubicBezTo>
                  <a:pt x="950007" y="295316"/>
                  <a:pt x="951298" y="302414"/>
                  <a:pt x="951621" y="309513"/>
                </a:cubicBezTo>
                <a:cubicBezTo>
                  <a:pt x="951944" y="323065"/>
                  <a:pt x="951943" y="336616"/>
                  <a:pt x="952266" y="350491"/>
                </a:cubicBezTo>
                <a:cubicBezTo>
                  <a:pt x="952589" y="356944"/>
                  <a:pt x="953557" y="363074"/>
                  <a:pt x="956784" y="368559"/>
                </a:cubicBezTo>
                <a:cubicBezTo>
                  <a:pt x="961301" y="376303"/>
                  <a:pt x="963237" y="384047"/>
                  <a:pt x="954202" y="388887"/>
                </a:cubicBezTo>
                <a:cubicBezTo>
                  <a:pt x="944845" y="393727"/>
                  <a:pt x="939037" y="387274"/>
                  <a:pt x="934519" y="379207"/>
                </a:cubicBezTo>
                <a:cubicBezTo>
                  <a:pt x="932583" y="375335"/>
                  <a:pt x="931292" y="371141"/>
                  <a:pt x="930325" y="368237"/>
                </a:cubicBezTo>
                <a:cubicBezTo>
                  <a:pt x="925807" y="347587"/>
                  <a:pt x="926130" y="328227"/>
                  <a:pt x="927098" y="308868"/>
                </a:cubicBezTo>
                <a:cubicBezTo>
                  <a:pt x="927743" y="300479"/>
                  <a:pt x="931615" y="294671"/>
                  <a:pt x="940650" y="294993"/>
                </a:cubicBezTo>
                <a:close/>
                <a:moveTo>
                  <a:pt x="703517" y="168293"/>
                </a:moveTo>
                <a:cubicBezTo>
                  <a:pt x="706572" y="169466"/>
                  <a:pt x="709306" y="172055"/>
                  <a:pt x="711717" y="174968"/>
                </a:cubicBezTo>
                <a:cubicBezTo>
                  <a:pt x="724580" y="190179"/>
                  <a:pt x="736477" y="206361"/>
                  <a:pt x="745481" y="223190"/>
                </a:cubicBezTo>
                <a:cubicBezTo>
                  <a:pt x="747732" y="231281"/>
                  <a:pt x="747411" y="238401"/>
                  <a:pt x="740336" y="241961"/>
                </a:cubicBezTo>
                <a:cubicBezTo>
                  <a:pt x="732940" y="245521"/>
                  <a:pt x="727474" y="241637"/>
                  <a:pt x="723615" y="234841"/>
                </a:cubicBezTo>
                <a:cubicBezTo>
                  <a:pt x="714933" y="219306"/>
                  <a:pt x="704000" y="204743"/>
                  <a:pt x="693067" y="190503"/>
                </a:cubicBezTo>
                <a:cubicBezTo>
                  <a:pt x="687600" y="183706"/>
                  <a:pt x="685349" y="176263"/>
                  <a:pt x="693388" y="170113"/>
                </a:cubicBezTo>
                <a:cubicBezTo>
                  <a:pt x="697086" y="167363"/>
                  <a:pt x="700463" y="167120"/>
                  <a:pt x="703517" y="168293"/>
                </a:cubicBezTo>
                <a:close/>
                <a:moveTo>
                  <a:pt x="331697" y="44176"/>
                </a:moveTo>
                <a:cubicBezTo>
                  <a:pt x="334479" y="46078"/>
                  <a:pt x="336334" y="49072"/>
                  <a:pt x="336495" y="53603"/>
                </a:cubicBezTo>
                <a:cubicBezTo>
                  <a:pt x="337140" y="62989"/>
                  <a:pt x="329722" y="65578"/>
                  <a:pt x="321982" y="65902"/>
                </a:cubicBezTo>
                <a:cubicBezTo>
                  <a:pt x="304566" y="67197"/>
                  <a:pt x="287796" y="70433"/>
                  <a:pt x="270703" y="73670"/>
                </a:cubicBezTo>
                <a:cubicBezTo>
                  <a:pt x="262317" y="75288"/>
                  <a:pt x="253932" y="77230"/>
                  <a:pt x="245869" y="80790"/>
                </a:cubicBezTo>
                <a:cubicBezTo>
                  <a:pt x="238774" y="83703"/>
                  <a:pt x="232324" y="82732"/>
                  <a:pt x="228776" y="75288"/>
                </a:cubicBezTo>
                <a:cubicBezTo>
                  <a:pt x="225229" y="67520"/>
                  <a:pt x="228776" y="61694"/>
                  <a:pt x="235549" y="58458"/>
                </a:cubicBezTo>
                <a:cubicBezTo>
                  <a:pt x="242644" y="55221"/>
                  <a:pt x="249739" y="52955"/>
                  <a:pt x="257157" y="50043"/>
                </a:cubicBezTo>
                <a:cubicBezTo>
                  <a:pt x="275540" y="46159"/>
                  <a:pt x="293923" y="43569"/>
                  <a:pt x="312629" y="41304"/>
                </a:cubicBezTo>
                <a:cubicBezTo>
                  <a:pt x="315532" y="40980"/>
                  <a:pt x="318434" y="40980"/>
                  <a:pt x="321337" y="41304"/>
                </a:cubicBezTo>
                <a:cubicBezTo>
                  <a:pt x="325207" y="41466"/>
                  <a:pt x="328916" y="42275"/>
                  <a:pt x="331697" y="44176"/>
                </a:cubicBezTo>
                <a:close/>
                <a:moveTo>
                  <a:pt x="1273611" y="332044"/>
                </a:moveTo>
                <a:cubicBezTo>
                  <a:pt x="1281699" y="331722"/>
                  <a:pt x="1285581" y="337512"/>
                  <a:pt x="1288493" y="346839"/>
                </a:cubicBezTo>
                <a:cubicBezTo>
                  <a:pt x="1289140" y="366138"/>
                  <a:pt x="1288493" y="388011"/>
                  <a:pt x="1281375" y="408918"/>
                </a:cubicBezTo>
                <a:cubicBezTo>
                  <a:pt x="1279434" y="414707"/>
                  <a:pt x="1274258" y="417924"/>
                  <a:pt x="1267464" y="416316"/>
                </a:cubicBezTo>
                <a:cubicBezTo>
                  <a:pt x="1260347" y="414386"/>
                  <a:pt x="1257759" y="408918"/>
                  <a:pt x="1258729" y="402806"/>
                </a:cubicBezTo>
                <a:cubicBezTo>
                  <a:pt x="1261964" y="382864"/>
                  <a:pt x="1265199" y="362600"/>
                  <a:pt x="1262935" y="342015"/>
                </a:cubicBezTo>
                <a:cubicBezTo>
                  <a:pt x="1262611" y="336225"/>
                  <a:pt x="1267464" y="332365"/>
                  <a:pt x="1273611" y="332044"/>
                </a:cubicBezTo>
                <a:close/>
                <a:moveTo>
                  <a:pt x="620370" y="111730"/>
                </a:moveTo>
                <a:cubicBezTo>
                  <a:pt x="631328" y="109790"/>
                  <a:pt x="664846" y="130808"/>
                  <a:pt x="668069" y="142772"/>
                </a:cubicBezTo>
                <a:cubicBezTo>
                  <a:pt x="668714" y="146329"/>
                  <a:pt x="668069" y="150856"/>
                  <a:pt x="664524" y="153766"/>
                </a:cubicBezTo>
                <a:cubicBezTo>
                  <a:pt x="660657" y="157323"/>
                  <a:pt x="655500" y="158940"/>
                  <a:pt x="650988" y="155707"/>
                </a:cubicBezTo>
                <a:cubicBezTo>
                  <a:pt x="640030" y="146976"/>
                  <a:pt x="627782" y="140185"/>
                  <a:pt x="615858" y="132748"/>
                </a:cubicBezTo>
                <a:cubicBezTo>
                  <a:pt x="611345" y="130161"/>
                  <a:pt x="609734" y="124988"/>
                  <a:pt x="611023" y="119814"/>
                </a:cubicBezTo>
                <a:cubicBezTo>
                  <a:pt x="612312" y="115287"/>
                  <a:pt x="615858" y="112700"/>
                  <a:pt x="620370" y="111730"/>
                </a:cubicBezTo>
                <a:close/>
                <a:moveTo>
                  <a:pt x="529054" y="75838"/>
                </a:moveTo>
                <a:cubicBezTo>
                  <a:pt x="533088" y="76727"/>
                  <a:pt x="536235" y="79799"/>
                  <a:pt x="537365" y="84650"/>
                </a:cubicBezTo>
                <a:cubicBezTo>
                  <a:pt x="538656" y="89501"/>
                  <a:pt x="537042" y="93382"/>
                  <a:pt x="533814" y="96616"/>
                </a:cubicBezTo>
                <a:cubicBezTo>
                  <a:pt x="520259" y="108582"/>
                  <a:pt x="510576" y="123458"/>
                  <a:pt x="500571" y="138334"/>
                </a:cubicBezTo>
                <a:cubicBezTo>
                  <a:pt x="495730" y="145449"/>
                  <a:pt x="489275" y="150623"/>
                  <a:pt x="481206" y="145449"/>
                </a:cubicBezTo>
                <a:cubicBezTo>
                  <a:pt x="472492" y="139628"/>
                  <a:pt x="475074" y="131219"/>
                  <a:pt x="480238" y="123781"/>
                </a:cubicBezTo>
                <a:cubicBezTo>
                  <a:pt x="490566" y="107935"/>
                  <a:pt x="500248" y="91765"/>
                  <a:pt x="515418" y="80123"/>
                </a:cubicBezTo>
                <a:cubicBezTo>
                  <a:pt x="520098" y="76242"/>
                  <a:pt x="525019" y="74948"/>
                  <a:pt x="529054" y="75838"/>
                </a:cubicBezTo>
                <a:close/>
                <a:moveTo>
                  <a:pt x="442784" y="43028"/>
                </a:moveTo>
                <a:cubicBezTo>
                  <a:pt x="455626" y="46588"/>
                  <a:pt x="468789" y="50472"/>
                  <a:pt x="480346" y="57916"/>
                </a:cubicBezTo>
                <a:cubicBezTo>
                  <a:pt x="486125" y="61800"/>
                  <a:pt x="488372" y="67950"/>
                  <a:pt x="484841" y="74423"/>
                </a:cubicBezTo>
                <a:cubicBezTo>
                  <a:pt x="481630" y="80573"/>
                  <a:pt x="475851" y="82191"/>
                  <a:pt x="470073" y="79602"/>
                </a:cubicBezTo>
                <a:cubicBezTo>
                  <a:pt x="454663" y="73128"/>
                  <a:pt x="439574" y="67626"/>
                  <a:pt x="423522" y="64066"/>
                </a:cubicBezTo>
                <a:cubicBezTo>
                  <a:pt x="418064" y="62771"/>
                  <a:pt x="413891" y="58887"/>
                  <a:pt x="413891" y="52414"/>
                </a:cubicBezTo>
                <a:cubicBezTo>
                  <a:pt x="413891" y="46265"/>
                  <a:pt x="417743" y="43028"/>
                  <a:pt x="422880" y="40439"/>
                </a:cubicBezTo>
                <a:cubicBezTo>
                  <a:pt x="429622" y="39468"/>
                  <a:pt x="436364" y="41086"/>
                  <a:pt x="442784" y="43028"/>
                </a:cubicBezTo>
                <a:close/>
                <a:moveTo>
                  <a:pt x="1008202" y="172533"/>
                </a:moveTo>
                <a:cubicBezTo>
                  <a:pt x="1011743" y="177051"/>
                  <a:pt x="1012387" y="182537"/>
                  <a:pt x="1008846" y="187378"/>
                </a:cubicBezTo>
                <a:cubicBezTo>
                  <a:pt x="997257" y="203191"/>
                  <a:pt x="986311" y="219003"/>
                  <a:pt x="974400" y="234171"/>
                </a:cubicBezTo>
                <a:cubicBezTo>
                  <a:pt x="969249" y="240625"/>
                  <a:pt x="962167" y="245143"/>
                  <a:pt x="954441" y="238043"/>
                </a:cubicBezTo>
                <a:cubicBezTo>
                  <a:pt x="947358" y="231912"/>
                  <a:pt x="950578" y="225135"/>
                  <a:pt x="955084" y="218681"/>
                </a:cubicBezTo>
                <a:cubicBezTo>
                  <a:pt x="964098" y="206095"/>
                  <a:pt x="972790" y="193186"/>
                  <a:pt x="982126" y="180601"/>
                </a:cubicBezTo>
                <a:cubicBezTo>
                  <a:pt x="985345" y="176083"/>
                  <a:pt x="988887" y="171242"/>
                  <a:pt x="995003" y="169306"/>
                </a:cubicBezTo>
                <a:cubicBezTo>
                  <a:pt x="999832" y="168015"/>
                  <a:pt x="1004661" y="168015"/>
                  <a:pt x="1008202" y="172533"/>
                </a:cubicBezTo>
                <a:close/>
                <a:moveTo>
                  <a:pt x="1218428" y="211086"/>
                </a:moveTo>
                <a:cubicBezTo>
                  <a:pt x="1221775" y="212095"/>
                  <a:pt x="1224920" y="214758"/>
                  <a:pt x="1227824" y="217985"/>
                </a:cubicBezTo>
                <a:cubicBezTo>
                  <a:pt x="1240082" y="231541"/>
                  <a:pt x="1249760" y="247355"/>
                  <a:pt x="1258148" y="263493"/>
                </a:cubicBezTo>
                <a:cubicBezTo>
                  <a:pt x="1259761" y="271561"/>
                  <a:pt x="1260406" y="278985"/>
                  <a:pt x="1252341" y="282858"/>
                </a:cubicBezTo>
                <a:cubicBezTo>
                  <a:pt x="1243631" y="286730"/>
                  <a:pt x="1238470" y="281244"/>
                  <a:pt x="1235243" y="274143"/>
                </a:cubicBezTo>
                <a:cubicBezTo>
                  <a:pt x="1228469" y="259297"/>
                  <a:pt x="1219114" y="246387"/>
                  <a:pt x="1209113" y="233800"/>
                </a:cubicBezTo>
                <a:cubicBezTo>
                  <a:pt x="1203951" y="227668"/>
                  <a:pt x="1201048" y="220567"/>
                  <a:pt x="1207823" y="214112"/>
                </a:cubicBezTo>
                <a:cubicBezTo>
                  <a:pt x="1211532" y="210723"/>
                  <a:pt x="1215081" y="210078"/>
                  <a:pt x="1218428" y="211086"/>
                </a:cubicBezTo>
                <a:close/>
                <a:moveTo>
                  <a:pt x="625688" y="4810"/>
                </a:moveTo>
                <a:cubicBezTo>
                  <a:pt x="629074" y="6099"/>
                  <a:pt x="631734" y="8758"/>
                  <a:pt x="632863" y="13432"/>
                </a:cubicBezTo>
                <a:cubicBezTo>
                  <a:pt x="635443" y="24069"/>
                  <a:pt x="628026" y="27937"/>
                  <a:pt x="618674" y="29226"/>
                </a:cubicBezTo>
                <a:cubicBezTo>
                  <a:pt x="617384" y="29226"/>
                  <a:pt x="615772" y="29871"/>
                  <a:pt x="614482" y="29871"/>
                </a:cubicBezTo>
                <a:cubicBezTo>
                  <a:pt x="603840" y="33417"/>
                  <a:pt x="593521" y="36962"/>
                  <a:pt x="584814" y="44376"/>
                </a:cubicBezTo>
                <a:cubicBezTo>
                  <a:pt x="578364" y="49533"/>
                  <a:pt x="570625" y="53079"/>
                  <a:pt x="564497" y="44698"/>
                </a:cubicBezTo>
                <a:cubicBezTo>
                  <a:pt x="558693" y="36640"/>
                  <a:pt x="563530" y="29871"/>
                  <a:pt x="569980" y="24391"/>
                </a:cubicBezTo>
                <a:cubicBezTo>
                  <a:pt x="582879" y="13754"/>
                  <a:pt x="598035" y="7630"/>
                  <a:pt x="614159" y="4407"/>
                </a:cubicBezTo>
                <a:cubicBezTo>
                  <a:pt x="618190" y="3601"/>
                  <a:pt x="622302" y="3520"/>
                  <a:pt x="625688" y="4810"/>
                </a:cubicBezTo>
                <a:close/>
                <a:moveTo>
                  <a:pt x="1142006" y="145222"/>
                </a:moveTo>
                <a:cubicBezTo>
                  <a:pt x="1158052" y="153648"/>
                  <a:pt x="1168964" y="167906"/>
                  <a:pt x="1177629" y="181841"/>
                </a:cubicBezTo>
                <a:cubicBezTo>
                  <a:pt x="1179875" y="189295"/>
                  <a:pt x="1178912" y="194156"/>
                  <a:pt x="1174099" y="197721"/>
                </a:cubicBezTo>
                <a:cubicBezTo>
                  <a:pt x="1169285" y="201285"/>
                  <a:pt x="1163508" y="200961"/>
                  <a:pt x="1159657" y="196748"/>
                </a:cubicBezTo>
                <a:cubicBezTo>
                  <a:pt x="1150029" y="185082"/>
                  <a:pt x="1140080" y="174064"/>
                  <a:pt x="1129169" y="164018"/>
                </a:cubicBezTo>
                <a:cubicBezTo>
                  <a:pt x="1124676" y="159805"/>
                  <a:pt x="1124676" y="154296"/>
                  <a:pt x="1127885" y="149435"/>
                </a:cubicBezTo>
                <a:cubicBezTo>
                  <a:pt x="1131415" y="144250"/>
                  <a:pt x="1136871" y="142305"/>
                  <a:pt x="1142006" y="145222"/>
                </a:cubicBezTo>
                <a:close/>
                <a:moveTo>
                  <a:pt x="755240" y="2504"/>
                </a:moveTo>
                <a:cubicBezTo>
                  <a:pt x="763604" y="4116"/>
                  <a:pt x="770039" y="8951"/>
                  <a:pt x="768108" y="18622"/>
                </a:cubicBezTo>
                <a:cubicBezTo>
                  <a:pt x="765856" y="27326"/>
                  <a:pt x="758779" y="27971"/>
                  <a:pt x="750736" y="27003"/>
                </a:cubicBezTo>
                <a:cubicBezTo>
                  <a:pt x="734972" y="24747"/>
                  <a:pt x="719208" y="24102"/>
                  <a:pt x="703445" y="27326"/>
                </a:cubicBezTo>
                <a:cubicBezTo>
                  <a:pt x="695080" y="28615"/>
                  <a:pt x="687359" y="29260"/>
                  <a:pt x="684464" y="19267"/>
                </a:cubicBezTo>
                <a:cubicBezTo>
                  <a:pt x="681569" y="8629"/>
                  <a:pt x="690255" y="5083"/>
                  <a:pt x="697976" y="1859"/>
                </a:cubicBezTo>
                <a:cubicBezTo>
                  <a:pt x="716957" y="-75"/>
                  <a:pt x="736259" y="-1364"/>
                  <a:pt x="755240" y="2504"/>
                </a:cubicBezTo>
                <a:close/>
                <a:moveTo>
                  <a:pt x="857686" y="16685"/>
                </a:moveTo>
                <a:cubicBezTo>
                  <a:pt x="866620" y="18489"/>
                  <a:pt x="875474" y="21296"/>
                  <a:pt x="883844" y="25625"/>
                </a:cubicBezTo>
                <a:cubicBezTo>
                  <a:pt x="889961" y="28832"/>
                  <a:pt x="892537" y="34925"/>
                  <a:pt x="889317" y="41660"/>
                </a:cubicBezTo>
                <a:cubicBezTo>
                  <a:pt x="886420" y="48394"/>
                  <a:pt x="880625" y="49677"/>
                  <a:pt x="874830" y="47753"/>
                </a:cubicBezTo>
                <a:cubicBezTo>
                  <a:pt x="860342" y="42943"/>
                  <a:pt x="845533" y="39415"/>
                  <a:pt x="830080" y="38453"/>
                </a:cubicBezTo>
                <a:cubicBezTo>
                  <a:pt x="822675" y="37811"/>
                  <a:pt x="818812" y="33001"/>
                  <a:pt x="818812" y="25625"/>
                </a:cubicBezTo>
                <a:cubicBezTo>
                  <a:pt x="818812" y="18569"/>
                  <a:pt x="823963" y="16325"/>
                  <a:pt x="831045" y="13759"/>
                </a:cubicBezTo>
                <a:cubicBezTo>
                  <a:pt x="839738" y="14080"/>
                  <a:pt x="848752" y="14881"/>
                  <a:pt x="857686" y="16685"/>
                </a:cubicBezTo>
                <a:close/>
                <a:moveTo>
                  <a:pt x="1119415" y="97487"/>
                </a:moveTo>
                <a:cubicBezTo>
                  <a:pt x="1122919" y="98289"/>
                  <a:pt x="1125899" y="100615"/>
                  <a:pt x="1127671" y="105107"/>
                </a:cubicBezTo>
                <a:cubicBezTo>
                  <a:pt x="1131859" y="114733"/>
                  <a:pt x="1125093" y="119225"/>
                  <a:pt x="1117361" y="122434"/>
                </a:cubicBezTo>
                <a:cubicBezTo>
                  <a:pt x="1101897" y="128852"/>
                  <a:pt x="1086110" y="135269"/>
                  <a:pt x="1069035" y="142649"/>
                </a:cubicBezTo>
                <a:cubicBezTo>
                  <a:pt x="1063236" y="144253"/>
                  <a:pt x="1055826" y="144574"/>
                  <a:pt x="1052282" y="135911"/>
                </a:cubicBezTo>
                <a:cubicBezTo>
                  <a:pt x="1049060" y="127247"/>
                  <a:pt x="1054215" y="122113"/>
                  <a:pt x="1061625" y="118905"/>
                </a:cubicBezTo>
                <a:cubicBezTo>
                  <a:pt x="1077089" y="112166"/>
                  <a:pt x="1092554" y="105428"/>
                  <a:pt x="1108018" y="99011"/>
                </a:cubicBezTo>
                <a:cubicBezTo>
                  <a:pt x="1111884" y="97406"/>
                  <a:pt x="1115911" y="96684"/>
                  <a:pt x="1119415" y="97487"/>
                </a:cubicBezTo>
                <a:close/>
                <a:moveTo>
                  <a:pt x="952330" y="41985"/>
                </a:moveTo>
                <a:cubicBezTo>
                  <a:pt x="965850" y="47148"/>
                  <a:pt x="979691" y="51343"/>
                  <a:pt x="993211" y="56506"/>
                </a:cubicBezTo>
                <a:cubicBezTo>
                  <a:pt x="999327" y="58765"/>
                  <a:pt x="1004799" y="61992"/>
                  <a:pt x="1006409" y="69091"/>
                </a:cubicBezTo>
                <a:cubicBezTo>
                  <a:pt x="1008984" y="79094"/>
                  <a:pt x="1000936" y="87484"/>
                  <a:pt x="991280" y="82966"/>
                </a:cubicBezTo>
                <a:cubicBezTo>
                  <a:pt x="975829" y="75867"/>
                  <a:pt x="959734" y="71350"/>
                  <a:pt x="943639" y="65541"/>
                </a:cubicBezTo>
                <a:cubicBezTo>
                  <a:pt x="935270" y="62314"/>
                  <a:pt x="928832" y="56506"/>
                  <a:pt x="932695" y="46503"/>
                </a:cubicBezTo>
                <a:cubicBezTo>
                  <a:pt x="936557" y="36822"/>
                  <a:pt x="944605" y="39081"/>
                  <a:pt x="952330" y="41985"/>
                </a:cubicBezTo>
                <a:close/>
                <a:moveTo>
                  <a:pt x="1267469" y="67049"/>
                </a:moveTo>
                <a:cubicBezTo>
                  <a:pt x="1270864" y="68736"/>
                  <a:pt x="1273208" y="71870"/>
                  <a:pt x="1273370" y="77333"/>
                </a:cubicBezTo>
                <a:cubicBezTo>
                  <a:pt x="1274016" y="87938"/>
                  <a:pt x="1265610" y="89545"/>
                  <a:pt x="1256556" y="90509"/>
                </a:cubicBezTo>
                <a:cubicBezTo>
                  <a:pt x="1236833" y="92116"/>
                  <a:pt x="1217109" y="92758"/>
                  <a:pt x="1198355" y="100471"/>
                </a:cubicBezTo>
                <a:cubicBezTo>
                  <a:pt x="1191242" y="103364"/>
                  <a:pt x="1184775" y="103042"/>
                  <a:pt x="1181218" y="95008"/>
                </a:cubicBezTo>
                <a:cubicBezTo>
                  <a:pt x="1177985" y="86974"/>
                  <a:pt x="1182511" y="81511"/>
                  <a:pt x="1188978" y="78297"/>
                </a:cubicBezTo>
                <a:cubicBezTo>
                  <a:pt x="1194152" y="75083"/>
                  <a:pt x="1200295" y="73476"/>
                  <a:pt x="1206115" y="71227"/>
                </a:cubicBezTo>
                <a:cubicBezTo>
                  <a:pt x="1222606" y="67692"/>
                  <a:pt x="1238773" y="66406"/>
                  <a:pt x="1255263" y="65442"/>
                </a:cubicBezTo>
                <a:cubicBezTo>
                  <a:pt x="1259628" y="65121"/>
                  <a:pt x="1264074" y="65362"/>
                  <a:pt x="1267469" y="67049"/>
                </a:cubicBezTo>
                <a:close/>
                <a:moveTo>
                  <a:pt x="1773177" y="212517"/>
                </a:moveTo>
                <a:cubicBezTo>
                  <a:pt x="1788946" y="218648"/>
                  <a:pt x="1804071" y="225747"/>
                  <a:pt x="1816943" y="237364"/>
                </a:cubicBezTo>
                <a:cubicBezTo>
                  <a:pt x="1823057" y="242850"/>
                  <a:pt x="1825632" y="249626"/>
                  <a:pt x="1819839" y="256402"/>
                </a:cubicBezTo>
                <a:cubicBezTo>
                  <a:pt x="1814690" y="262533"/>
                  <a:pt x="1807932" y="261565"/>
                  <a:pt x="1801818" y="256402"/>
                </a:cubicBezTo>
                <a:cubicBezTo>
                  <a:pt x="1790877" y="247367"/>
                  <a:pt x="1778005" y="242204"/>
                  <a:pt x="1765776" y="235750"/>
                </a:cubicBezTo>
                <a:cubicBezTo>
                  <a:pt x="1760305" y="232846"/>
                  <a:pt x="1756444" y="228329"/>
                  <a:pt x="1757731" y="221552"/>
                </a:cubicBezTo>
                <a:cubicBezTo>
                  <a:pt x="1758696" y="216712"/>
                  <a:pt x="1761914" y="213808"/>
                  <a:pt x="1766741" y="211871"/>
                </a:cubicBezTo>
                <a:cubicBezTo>
                  <a:pt x="1768350" y="212194"/>
                  <a:pt x="1770925" y="211872"/>
                  <a:pt x="1773177" y="212517"/>
                </a:cubicBezTo>
                <a:close/>
                <a:moveTo>
                  <a:pt x="1639110" y="151157"/>
                </a:moveTo>
                <a:cubicBezTo>
                  <a:pt x="1655883" y="157287"/>
                  <a:pt x="1672657" y="163417"/>
                  <a:pt x="1689108" y="170192"/>
                </a:cubicBezTo>
                <a:cubicBezTo>
                  <a:pt x="1697495" y="173418"/>
                  <a:pt x="1704269" y="179225"/>
                  <a:pt x="1699753" y="189227"/>
                </a:cubicBezTo>
                <a:cubicBezTo>
                  <a:pt x="1695559" y="198261"/>
                  <a:pt x="1687173" y="196002"/>
                  <a:pt x="1679431" y="193098"/>
                </a:cubicBezTo>
                <a:cubicBezTo>
                  <a:pt x="1664270" y="187291"/>
                  <a:pt x="1648787" y="181806"/>
                  <a:pt x="1633626" y="175677"/>
                </a:cubicBezTo>
                <a:cubicBezTo>
                  <a:pt x="1627497" y="173096"/>
                  <a:pt x="1622981" y="168256"/>
                  <a:pt x="1623626" y="160836"/>
                </a:cubicBezTo>
                <a:cubicBezTo>
                  <a:pt x="1623949" y="155351"/>
                  <a:pt x="1627175" y="152125"/>
                  <a:pt x="1632659" y="149867"/>
                </a:cubicBezTo>
                <a:cubicBezTo>
                  <a:pt x="1634272" y="150189"/>
                  <a:pt x="1636852" y="150189"/>
                  <a:pt x="1639110" y="151157"/>
                </a:cubicBezTo>
                <a:close/>
                <a:moveTo>
                  <a:pt x="1413295" y="75049"/>
                </a:moveTo>
                <a:cubicBezTo>
                  <a:pt x="1419750" y="77304"/>
                  <a:pt x="1422979" y="83423"/>
                  <a:pt x="1420719" y="90508"/>
                </a:cubicBezTo>
                <a:cubicBezTo>
                  <a:pt x="1418459" y="97272"/>
                  <a:pt x="1412971" y="99204"/>
                  <a:pt x="1406838" y="97916"/>
                </a:cubicBezTo>
                <a:cubicBezTo>
                  <a:pt x="1383596" y="94051"/>
                  <a:pt x="1360353" y="88898"/>
                  <a:pt x="1336466" y="89542"/>
                </a:cubicBezTo>
                <a:cubicBezTo>
                  <a:pt x="1329686" y="89864"/>
                  <a:pt x="1325813" y="84711"/>
                  <a:pt x="1325813" y="77948"/>
                </a:cubicBezTo>
                <a:cubicBezTo>
                  <a:pt x="1325813" y="70541"/>
                  <a:pt x="1330978" y="67320"/>
                  <a:pt x="1341630" y="64743"/>
                </a:cubicBezTo>
                <a:cubicBezTo>
                  <a:pt x="1363259" y="64421"/>
                  <a:pt x="1388761" y="67642"/>
                  <a:pt x="1413295" y="75049"/>
                </a:cubicBezTo>
                <a:close/>
                <a:moveTo>
                  <a:pt x="1553466" y="119210"/>
                </a:moveTo>
                <a:cubicBezTo>
                  <a:pt x="1559588" y="121157"/>
                  <a:pt x="1565387" y="123752"/>
                  <a:pt x="1566675" y="127969"/>
                </a:cubicBezTo>
                <a:cubicBezTo>
                  <a:pt x="1571185" y="140621"/>
                  <a:pt x="1563776" y="148732"/>
                  <a:pt x="1553466" y="145812"/>
                </a:cubicBezTo>
                <a:cubicBezTo>
                  <a:pt x="1534136" y="140297"/>
                  <a:pt x="1514484" y="134133"/>
                  <a:pt x="1495476" y="127645"/>
                </a:cubicBezTo>
                <a:cubicBezTo>
                  <a:pt x="1487422" y="124725"/>
                  <a:pt x="1479691" y="118886"/>
                  <a:pt x="1483234" y="108829"/>
                </a:cubicBezTo>
                <a:cubicBezTo>
                  <a:pt x="1486778" y="98448"/>
                  <a:pt x="1495154" y="100719"/>
                  <a:pt x="1503853" y="103638"/>
                </a:cubicBezTo>
                <a:cubicBezTo>
                  <a:pt x="1520284" y="109478"/>
                  <a:pt x="1537036" y="114020"/>
                  <a:pt x="1553466" y="119210"/>
                </a:cubicBezTo>
                <a:close/>
              </a:path>
            </a:pathLst>
          </a:custGeom>
          <a:solidFill>
            <a:schemeClr val="tx1">
              <a:lumMod val="75000"/>
              <a:lumOff val="25000"/>
            </a:schemeClr>
          </a:solidFill>
          <a:ln cap="sq">
            <a:noFill/>
          </a:ln>
        </p:spPr>
        <p:txBody>
          <a:bodyPr vert="horz" wrap="square" lIns="91440" tIns="45720" rIns="91440" bIns="45720" rtlCol="0" anchor="t"/>
          <a:lstStyle/>
          <a:p>
            <a:pPr algn="l">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4" name="标题 1"/>
          <p:cNvSpPr txBox="1"/>
          <p:nvPr/>
        </p:nvSpPr>
        <p:spPr>
          <a:xfrm>
            <a:off x="6149974" y="1633788"/>
            <a:ext cx="5636028" cy="3734137"/>
          </a:xfrm>
          <a:prstGeom prst="roundRect">
            <a:avLst>
              <a:gd name="adj" fmla="val 7215"/>
            </a:avLst>
          </a:prstGeom>
          <a:solidFill>
            <a:schemeClr val="accent1">
              <a:lumMod val="75000"/>
            </a:schemeClr>
          </a:solidFill>
          <a:ln w="25400" cap="sq">
            <a:solidFill>
              <a:schemeClr val="accent1">
                <a:lumMod val="75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5" name="标题 1"/>
          <p:cNvSpPr txBox="1"/>
          <p:nvPr/>
        </p:nvSpPr>
        <p:spPr>
          <a:xfrm>
            <a:off x="6117226" y="1516322"/>
            <a:ext cx="5525127" cy="3707890"/>
          </a:xfrm>
          <a:prstGeom prst="roundRect">
            <a:avLst>
              <a:gd name="adj" fmla="val 7867"/>
            </a:avLst>
          </a:prstGeom>
          <a:solidFill>
            <a:schemeClr val="bg1"/>
          </a:solidFill>
          <a:ln w="25400" cap="sq">
            <a:solidFill>
              <a:schemeClr val="accent1">
                <a:lumMod val="75000"/>
                <a:alpha val="100000"/>
              </a:schemeClr>
            </a:solidFill>
            <a:miter/>
          </a:ln>
          <a:effectLst/>
        </p:spPr>
        <p:txBody>
          <a:bodyPr vert="horz" wrap="square" lIns="182880" tIns="91440" rIns="182880" bIns="9144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6" name="标题 1"/>
          <p:cNvSpPr txBox="1"/>
          <p:nvPr/>
        </p:nvSpPr>
        <p:spPr>
          <a:xfrm>
            <a:off x="6274641" y="3230521"/>
            <a:ext cx="5207078" cy="1420490"/>
          </a:xfrm>
          <a:prstGeom prst="rect">
            <a:avLst/>
          </a:prstGeom>
          <a:noFill/>
          <a:ln>
            <a:noFill/>
          </a:ln>
          <a:effectLst/>
        </p:spPr>
        <p:txBody>
          <a:bodyPr vert="horz" wrap="square" lIns="0" tIns="0" rIns="0" bIns="0" rtlCol="0" anchor="ctr"/>
          <a:lstStyle/>
          <a:p>
            <a:pPr algn="ctr">
              <a:lnSpc>
                <a:spcPct val="120000"/>
              </a:lnSpc>
            </a:pPr>
            <a:r>
              <a:rPr kumimoji="1" lang="en-US" altLang="zh-CN" sz="4000" dirty="0" err="1" smtClean="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哪些人需要</a:t>
            </a:r>
            <a:r>
              <a:rPr kumimoji="1" lang="en-US" altLang="zh-CN" sz="4000" dirty="0">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a:t>
            </a:r>
            <a:r>
              <a:rPr kumimoji="1" lang="en-US" altLang="zh-CN" sz="4000" dirty="0" err="1">
                <a:ln w="12700">
                  <a:noFill/>
                </a:ln>
                <a:solidFill>
                  <a:srgbClr val="262626">
                    <a:alpha val="100000"/>
                  </a:srgbClr>
                </a:solidFill>
                <a:latin typeface="黑体" panose="02010609060101010101" pitchFamily="49" charset="-122"/>
                <a:ea typeface="黑体" panose="02010609060101010101" pitchFamily="49" charset="-122"/>
                <a:cs typeface="Source Han Sans CN Bold" panose="020B0800000000000000" charset="-122"/>
              </a:rPr>
              <a:t>不需要办理</a:t>
            </a:r>
            <a:endParaRPr kumimoji="1" lang="zh-CN" altLang="en-US" dirty="0">
              <a:latin typeface="黑体" panose="02010609060101010101" pitchFamily="49" charset="-122"/>
              <a:ea typeface="黑体" panose="02010609060101010101" pitchFamily="49" charset="-122"/>
            </a:endParaRPr>
          </a:p>
        </p:txBody>
      </p:sp>
      <p:sp>
        <p:nvSpPr>
          <p:cNvPr id="18" name="标题 1"/>
          <p:cNvSpPr txBox="1"/>
          <p:nvPr/>
        </p:nvSpPr>
        <p:spPr>
          <a:xfrm>
            <a:off x="7144704" y="2684118"/>
            <a:ext cx="3466948" cy="357876"/>
          </a:xfrm>
          <a:prstGeom prst="trapezoid">
            <a:avLst>
              <a:gd name="adj" fmla="val 188982"/>
            </a:avLst>
          </a:prstGeom>
          <a:gradFill>
            <a:gsLst>
              <a:gs pos="44000">
                <a:schemeClr val="accent1">
                  <a:alpha val="0"/>
                </a:schemeClr>
              </a:gs>
              <a:gs pos="88000">
                <a:schemeClr val="accent1">
                  <a:lumMod val="40000"/>
                  <a:lumOff val="60000"/>
                  <a:alpha val="100000"/>
                </a:schemeClr>
              </a:gs>
            </a:gsLst>
            <a:lin ang="5400000" scaled="0"/>
          </a:gradFill>
          <a:ln w="12700" cap="sq">
            <a:gradFill>
              <a:gsLst>
                <a:gs pos="38000">
                  <a:schemeClr val="accent1">
                    <a:lumMod val="45000"/>
                    <a:lumOff val="55000"/>
                    <a:alpha val="0"/>
                  </a:schemeClr>
                </a:gs>
                <a:gs pos="100000">
                  <a:schemeClr val="accent1">
                    <a:lumMod val="75000"/>
                    <a:alpha val="100000"/>
                  </a:schemeClr>
                </a:gs>
              </a:gsLst>
              <a:lin ang="5400000" scaled="0"/>
            </a:gra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19" name="标题 1"/>
          <p:cNvSpPr txBox="1"/>
          <p:nvPr/>
        </p:nvSpPr>
        <p:spPr>
          <a:xfrm rot="16600">
            <a:off x="7860923" y="-300723"/>
            <a:ext cx="2034510" cy="3369507"/>
          </a:xfrm>
          <a:prstGeom prst="rect">
            <a:avLst/>
          </a:prstGeom>
          <a:noFill/>
          <a:ln>
            <a:noFill/>
          </a:ln>
          <a:effectLst/>
        </p:spPr>
        <p:txBody>
          <a:bodyPr vert="horz" wrap="square" lIns="0" tIns="0" rIns="0" bIns="0" rtlCol="0" anchor="b"/>
          <a:lstStyle/>
          <a:p>
            <a:pPr algn="ctr">
              <a:lnSpc>
                <a:spcPct val="110000"/>
              </a:lnSpc>
            </a:pPr>
            <a:r>
              <a:rPr kumimoji="1" lang="en-US" altLang="zh-CN" sz="10000" dirty="0">
                <a:ln w="19050">
                  <a:noFill/>
                </a:ln>
                <a:solidFill>
                  <a:srgbClr val="1122CC">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dirty="0">
              <a:latin typeface="黑体" panose="02010609060101010101" pitchFamily="49" charset="-122"/>
              <a:ea typeface="黑体" panose="02010609060101010101" pitchFamily="49" charset="-122"/>
            </a:endParaRPr>
          </a:p>
        </p:txBody>
      </p:sp>
      <p:sp>
        <p:nvSpPr>
          <p:cNvPr id="21" name="标题 1"/>
          <p:cNvSpPr txBox="1"/>
          <p:nvPr/>
        </p:nvSpPr>
        <p:spPr>
          <a:xfrm>
            <a:off x="0" y="5506970"/>
            <a:ext cx="12192000" cy="1351030"/>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2" name="标题 1"/>
          <p:cNvSpPr txBox="1"/>
          <p:nvPr/>
        </p:nvSpPr>
        <p:spPr>
          <a:xfrm>
            <a:off x="0" y="5663814"/>
            <a:ext cx="12192000" cy="1194186"/>
          </a:xfrm>
          <a:custGeom>
            <a:avLst/>
            <a:gdLst>
              <a:gd name="connsiteX0" fmla="*/ 12192000 w 12192000"/>
              <a:gd name="connsiteY0" fmla="*/ 0 h 1194186"/>
              <a:gd name="connsiteX1" fmla="*/ 12192000 w 12192000"/>
              <a:gd name="connsiteY1" fmla="*/ 1194186 h 1194186"/>
              <a:gd name="connsiteX2" fmla="*/ 0 w 12192000"/>
              <a:gd name="connsiteY2" fmla="*/ 1194186 h 1194186"/>
              <a:gd name="connsiteX3" fmla="*/ 0 w 12192000"/>
              <a:gd name="connsiteY3" fmla="*/ 303290 h 1194186"/>
              <a:gd name="connsiteX4" fmla="*/ 258907 w 12192000"/>
              <a:gd name="connsiteY4" fmla="*/ 350641 h 1194186"/>
              <a:gd name="connsiteX5" fmla="*/ 5371148 w 12192000"/>
              <a:gd name="connsiteY5" fmla="*/ 769129 h 1194186"/>
              <a:gd name="connsiteX6" fmla="*/ 11817194 w 12192000"/>
              <a:gd name="connsiteY6" fmla="*/ 89043 h 1194186"/>
            </a:gdLst>
            <a:ahLst/>
            <a:cxnLst/>
            <a:rect l="l" t="t" r="r" b="b"/>
            <a:pathLst>
              <a:path w="12192000" h="1194186">
                <a:moveTo>
                  <a:pt x="12192000" y="0"/>
                </a:moveTo>
                <a:lnTo>
                  <a:pt x="12192000" y="1194186"/>
                </a:lnTo>
                <a:lnTo>
                  <a:pt x="0" y="1194186"/>
                </a:lnTo>
                <a:lnTo>
                  <a:pt x="0" y="303290"/>
                </a:lnTo>
                <a:lnTo>
                  <a:pt x="258907" y="350641"/>
                </a:lnTo>
                <a:cubicBezTo>
                  <a:pt x="1852985" y="621376"/>
                  <a:pt x="3574867" y="769129"/>
                  <a:pt x="5371148" y="769129"/>
                </a:cubicBezTo>
                <a:cubicBezTo>
                  <a:pt x="7680650" y="769129"/>
                  <a:pt x="9867168" y="524884"/>
                  <a:pt x="11817194" y="89043"/>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3" name="标题 1"/>
          <p:cNvSpPr txBox="1"/>
          <p:nvPr/>
        </p:nvSpPr>
        <p:spPr>
          <a:xfrm rot="10800000" flipH="1" flipV="1">
            <a:off x="1021027"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4" name="标题 1"/>
          <p:cNvSpPr txBox="1"/>
          <p:nvPr/>
        </p:nvSpPr>
        <p:spPr>
          <a:xfrm rot="10800000" flipH="1" flipV="1">
            <a:off x="824309"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5" name="标题 1"/>
          <p:cNvSpPr txBox="1"/>
          <p:nvPr/>
        </p:nvSpPr>
        <p:spPr>
          <a:xfrm rot="10800000" flipH="1" flipV="1">
            <a:off x="627594" y="6457680"/>
            <a:ext cx="172474" cy="184624"/>
          </a:xfrm>
          <a:custGeom>
            <a:avLst/>
            <a:gdLst>
              <a:gd name="connsiteX0" fmla="*/ 0 w 626257"/>
              <a:gd name="connsiteY0" fmla="*/ 773379 h 773379"/>
              <a:gd name="connsiteX1" fmla="*/ 0 w 626257"/>
              <a:gd name="connsiteY1" fmla="*/ 0 h 773379"/>
              <a:gd name="connsiteX2" fmla="*/ 11760 w 626257"/>
              <a:gd name="connsiteY2" fmla="*/ 44507 h 773379"/>
              <a:gd name="connsiteX3" fmla="*/ 423318 w 626257"/>
              <a:gd name="connsiteY3" fmla="*/ 364991 h 773379"/>
              <a:gd name="connsiteX4" fmla="*/ 626257 w 626257"/>
              <a:gd name="connsiteY4" fmla="*/ 386690 h 773379"/>
              <a:gd name="connsiteX5" fmla="*/ 423318 w 626257"/>
              <a:gd name="connsiteY5" fmla="*/ 408389 h 773379"/>
              <a:gd name="connsiteX6" fmla="*/ 11760 w 626257"/>
              <a:gd name="connsiteY6" fmla="*/ 728872 h 773379"/>
            </a:gdLst>
            <a:ahLst/>
            <a:cxnLst/>
            <a:rect l="l" t="t" r="r" b="b"/>
            <a:pathLst>
              <a:path w="626257" h="773379">
                <a:moveTo>
                  <a:pt x="0" y="773379"/>
                </a:moveTo>
                <a:lnTo>
                  <a:pt x="0" y="0"/>
                </a:lnTo>
                <a:lnTo>
                  <a:pt x="11760" y="44507"/>
                </a:lnTo>
                <a:cubicBezTo>
                  <a:pt x="79567" y="232842"/>
                  <a:pt x="238306" y="364991"/>
                  <a:pt x="423318" y="364991"/>
                </a:cubicBezTo>
                <a:lnTo>
                  <a:pt x="626257" y="386690"/>
                </a:lnTo>
                <a:lnTo>
                  <a:pt x="423318" y="408389"/>
                </a:lnTo>
                <a:cubicBezTo>
                  <a:pt x="238306" y="408389"/>
                  <a:pt x="79567" y="540537"/>
                  <a:pt x="11760" y="728872"/>
                </a:cubicBezTo>
                <a:close/>
              </a:path>
            </a:pathLst>
          </a:cu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6" name="标题 1"/>
          <p:cNvSpPr txBox="1"/>
          <p:nvPr/>
        </p:nvSpPr>
        <p:spPr>
          <a:xfrm>
            <a:off x="1395721" y="6549842"/>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7" name="标题 1"/>
          <p:cNvSpPr txBox="1"/>
          <p:nvPr/>
        </p:nvSpPr>
        <p:spPr>
          <a:xfrm rot="10800000" flipV="1">
            <a:off x="11069185"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8" name="标题 1"/>
          <p:cNvSpPr txBox="1"/>
          <p:nvPr/>
        </p:nvSpPr>
        <p:spPr>
          <a:xfrm rot="10800000" flipV="1">
            <a:off x="11265903" y="6534309"/>
            <a:ext cx="108000" cy="108000"/>
          </a:xfrm>
          <a:prstGeom prst="ellipse">
            <a:avLst/>
          </a:prstGeom>
          <a:solidFill>
            <a:schemeClr val="accent1">
              <a:lumMod val="20000"/>
              <a:lumOff val="8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29" name="标题 1"/>
          <p:cNvSpPr txBox="1"/>
          <p:nvPr/>
        </p:nvSpPr>
        <p:spPr>
          <a:xfrm rot="10800000" flipV="1">
            <a:off x="11462618" y="6534309"/>
            <a:ext cx="108000" cy="108000"/>
          </a:xfrm>
          <a:prstGeom prst="ellipse">
            <a:avLst/>
          </a:prstGeom>
          <a:no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0" name="标题 1"/>
          <p:cNvSpPr txBox="1"/>
          <p:nvPr/>
        </p:nvSpPr>
        <p:spPr>
          <a:xfrm flipH="1">
            <a:off x="9092353" y="6549841"/>
            <a:ext cx="1710137" cy="17101"/>
          </a:xfrm>
          <a:prstGeom prst="roundRect">
            <a:avLst>
              <a:gd name="adj" fmla="val 41835"/>
            </a:avLst>
          </a:prstGeom>
          <a:gradFill>
            <a:gsLst>
              <a:gs pos="0">
                <a:schemeClr val="accent1">
                  <a:lumMod val="20000"/>
                  <a:lumOff val="80000"/>
                </a:schemeClr>
              </a:gs>
              <a:gs pos="100000">
                <a:schemeClr val="accent1">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dirty="0">
              <a:latin typeface="黑体" panose="02010609060101010101" pitchFamily="49" charset="-122"/>
              <a:ea typeface="黑体" panose="02010609060101010101" pitchFamily="49" charset="-122"/>
            </a:endParaRPr>
          </a:p>
        </p:txBody>
      </p:sp>
      <p:sp>
        <p:nvSpPr>
          <p:cNvPr id="31" name="标题 1"/>
          <p:cNvSpPr txBox="1"/>
          <p:nvPr/>
        </p:nvSpPr>
        <p:spPr>
          <a:xfrm>
            <a:off x="14249400" y="4466308"/>
            <a:ext cx="1778000" cy="846386"/>
          </a:xfrm>
          <a:prstGeom prst="rect">
            <a:avLst/>
          </a:prstGeom>
          <a:noFill/>
        </p:spPr>
        <p:txBody>
          <a:bodyPr vert="horz" wrap="square" lIns="0" tIns="0" rIns="0" bIns="0" rtlCol="0" anchor="ctr">
            <a:spAutoFit/>
          </a:bodyPr>
          <a:lstStyle/>
          <a:p>
            <a:pPr algn="l">
              <a:lnSpc>
                <a:spcPct val="110000"/>
              </a:lnSpc>
            </a:pPr>
            <a:r>
              <a:rPr kumimoji="1" lang="en-US" altLang="zh-CN" sz="2500" dirty="0" err="1">
                <a:ln w="12700">
                  <a:noFill/>
                </a:ln>
                <a:solidFill>
                  <a:srgbClr val="333333">
                    <a:alpha val="100000"/>
                  </a:srgbClr>
                </a:solidFill>
                <a:latin typeface="黑体" panose="02010609060101010101" pitchFamily="49" charset="-122"/>
                <a:ea typeface="黑体" panose="02010609060101010101" pitchFamily="49" charset="-122"/>
                <a:cs typeface="Source Han Sans" panose="020B0500000000000000" charset="-122"/>
              </a:rPr>
              <a:t>一小段正文文字</a:t>
            </a:r>
            <a:endParaRPr kumimoji="1" lang="zh-CN" altLang="en-US" dirty="0">
              <a:latin typeface="黑体" panose="02010609060101010101" pitchFamily="49" charset="-122"/>
              <a:ea typeface="黑体" panose="02010609060101010101" pitchFamily="49" charset="-122"/>
            </a:endParaRPr>
          </a:p>
        </p:txBody>
      </p:sp>
      <p:pic>
        <p:nvPicPr>
          <p:cNvPr id="34" name="图片 7"/>
          <p:cNvPicPr>
            <a:picLocks noChangeAspect="1"/>
          </p:cNvPicPr>
          <p:nvPr/>
        </p:nvPicPr>
        <p:blipFill>
          <a:blip r:embed="rId3"/>
          <a:srcRect r="83443"/>
          <a:stretch>
            <a:fillRect/>
          </a:stretch>
        </p:blipFill>
        <p:spPr>
          <a:xfrm>
            <a:off x="5490720" y="136325"/>
            <a:ext cx="733425" cy="779463"/>
          </a:xfrm>
          <a:prstGeom prst="rect">
            <a:avLst/>
          </a:prstGeom>
          <a:noFill/>
          <a:ln w="9525">
            <a:noFill/>
          </a:ln>
        </p:spPr>
      </p:pic>
      <p:sp>
        <p:nvSpPr>
          <p:cNvPr id="35" name="文本框 34"/>
          <p:cNvSpPr txBox="1"/>
          <p:nvPr/>
        </p:nvSpPr>
        <p:spPr>
          <a:xfrm>
            <a:off x="5904098" y="202892"/>
            <a:ext cx="6296890" cy="646331"/>
          </a:xfrm>
          <a:prstGeom prst="rect">
            <a:avLst/>
          </a:prstGeom>
          <a:noFill/>
        </p:spPr>
        <p:txBody>
          <a:bodyPr wrap="square" rtlCol="0">
            <a:spAutoFit/>
          </a:bodyPr>
          <a:lstStyle/>
          <a:p>
            <a:pPr algn="ctr" fontAlgn="base">
              <a:spcBef>
                <a:spcPct val="0"/>
              </a:spcBef>
              <a:spcAft>
                <a:spcPct val="0"/>
              </a:spcAft>
            </a:pPr>
            <a:r>
              <a:rPr lang="zh-CN" altLang="en-US" sz="3600" b="1" dirty="0">
                <a:solidFill>
                  <a:srgbClr val="366092"/>
                </a:solidFill>
                <a:latin typeface="黑体" panose="02010609060101010101" pitchFamily="49" charset="-122"/>
                <a:ea typeface="黑体" panose="02010609060101010101" pitchFamily="49" charset="-122"/>
                <a:sym typeface="黑体" panose="02010609060101010101" pitchFamily="49" charset="-122"/>
              </a:rPr>
              <a:t>国家税务总局中山市税务局</a:t>
            </a:r>
            <a:endParaRPr lang="zh-CN" altLang="en-US" sz="3600" dirty="0">
              <a:solidFill>
                <a:srgbClr val="00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3949EE"/>
      </a:accent1>
      <a:accent2>
        <a:srgbClr val="00B0F0"/>
      </a:accent2>
      <a:accent3>
        <a:srgbClr val="0070C0"/>
      </a:accent3>
      <a:accent4>
        <a:srgbClr val="00B050"/>
      </a:accent4>
      <a:accent5>
        <a:srgbClr val="92D050"/>
      </a:accent5>
      <a:accent6>
        <a:srgbClr val="FFC000"/>
      </a:accent6>
      <a:hlink>
        <a:srgbClr val="D16311"/>
      </a:hlink>
      <a:folHlink>
        <a:srgbClr val="7030A0"/>
      </a:folHlink>
    </a:clrScheme>
    <a:fontScheme name="自定义 2">
      <a:majorFont>
        <a:latin typeface="黑体"/>
        <a:ea typeface="等线 Light"/>
        <a:cs typeface=""/>
      </a:majorFont>
      <a:minorFont>
        <a:latin typeface="黑体"/>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3949EE"/>
      </a:accent1>
      <a:accent2>
        <a:srgbClr val="00B0F0"/>
      </a:accent2>
      <a:accent3>
        <a:srgbClr val="0070C0"/>
      </a:accent3>
      <a:accent4>
        <a:srgbClr val="00B050"/>
      </a:accent4>
      <a:accent5>
        <a:srgbClr val="92D050"/>
      </a:accent5>
      <a:accent6>
        <a:srgbClr val="FFC000"/>
      </a:accent6>
      <a:hlink>
        <a:srgbClr val="D16311"/>
      </a:hlink>
      <a:folHlink>
        <a:srgbClr val="7030A0"/>
      </a:folHlink>
    </a:clrScheme>
    <a:fontScheme name="自定义 2">
      <a:majorFont>
        <a:latin typeface="黑体"/>
        <a:ea typeface="等线 Light"/>
        <a:cs typeface=""/>
      </a:majorFont>
      <a:minorFont>
        <a:latin typeface="黑体"/>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6686</Words>
  <Application>WPS 演示</Application>
  <PresentationFormat>宽屏</PresentationFormat>
  <Paragraphs>422</Paragraphs>
  <Slides>36</Slides>
  <Notes>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36</vt:i4>
      </vt:variant>
    </vt:vector>
  </HeadingPairs>
  <TitlesOfParts>
    <vt:vector size="57" baseType="lpstr">
      <vt:lpstr>Arial</vt:lpstr>
      <vt:lpstr>宋体</vt:lpstr>
      <vt:lpstr>Wingdings</vt:lpstr>
      <vt:lpstr>黑体</vt:lpstr>
      <vt:lpstr>OPPOSans R</vt:lpstr>
      <vt:lpstr>Source Han Sans CN Bold</vt:lpstr>
      <vt:lpstr>OPPOSans H</vt:lpstr>
      <vt:lpstr>OPPOSans L</vt:lpstr>
      <vt:lpstr>Source Han Sans</vt:lpstr>
      <vt:lpstr>微软雅黑</vt:lpstr>
      <vt:lpstr>Arial Unicode MS</vt:lpstr>
      <vt:lpstr>Calibri</vt:lpstr>
      <vt:lpstr>等线</vt:lpstr>
      <vt:lpstr>Open Sans</vt:lpstr>
      <vt:lpstr>方正黑体简体</vt:lpstr>
      <vt:lpstr>OPPOSans B</vt:lpstr>
      <vt:lpstr>inpin heiti</vt:lpstr>
      <vt:lpstr>Helvetica Light</vt:lpstr>
      <vt:lpstr>思源宋体 CN Heavy</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Windows11</dc:creator>
  <cp:lastModifiedBy>魏芳</cp:lastModifiedBy>
  <cp:revision>122</cp:revision>
  <dcterms:created xsi:type="dcterms:W3CDTF">2025-04-08T02:00:00Z</dcterms:created>
  <dcterms:modified xsi:type="dcterms:W3CDTF">2025-05-16T01:41:01Z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96C980342609436690664A4378353028_12</vt:lpwstr>
  </property>
</Properties>
</file>