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Lst>
  <p:notesMasterIdLst>
    <p:notesMasterId r:id="rId36"/>
  </p:notesMasterIdLst>
  <p:handoutMasterIdLst>
    <p:handoutMasterId r:id="rId37"/>
  </p:handoutMasterIdLst>
  <p:sldIdLst>
    <p:sldId id="256" r:id="rId14"/>
    <p:sldId id="257" r:id="rId15"/>
    <p:sldId id="258" r:id="rId16"/>
    <p:sldId id="260" r:id="rId17"/>
    <p:sldId id="285" r:id="rId18"/>
    <p:sldId id="286" r:id="rId19"/>
    <p:sldId id="319" r:id="rId20"/>
    <p:sldId id="262" r:id="rId21"/>
    <p:sldId id="261" r:id="rId22"/>
    <p:sldId id="303" r:id="rId23"/>
    <p:sldId id="306" r:id="rId24"/>
    <p:sldId id="305" r:id="rId25"/>
    <p:sldId id="263" r:id="rId26"/>
    <p:sldId id="264" r:id="rId27"/>
    <p:sldId id="291" r:id="rId28"/>
    <p:sldId id="293" r:id="rId29"/>
    <p:sldId id="294" r:id="rId30"/>
    <p:sldId id="295" r:id="rId31"/>
    <p:sldId id="296" r:id="rId32"/>
    <p:sldId id="300" r:id="rId33"/>
    <p:sldId id="301" r:id="rId34"/>
    <p:sldId id="267" r:id="rId35"/>
  </p:sldIdLst>
  <p:sldSz cx="12192000" cy="6858000"/>
  <p:notesSz cx="6858000" cy="9144000"/>
  <p:embeddedFontLst>
    <p:embeddedFont>
      <p:font typeface="等线" panose="02010600030101010101" charset="-122"/>
      <p:regular r:id="rId41"/>
    </p:embeddedFont>
    <p:embeddedFont>
      <p:font typeface="微软雅黑" panose="020B0503020204020204" charset="-122"/>
      <p:regular r:id="rId42"/>
    </p:embeddedFont>
    <p:embeddedFont>
      <p:font typeface="Dream-XinCuSongGB" panose="02010604000000000000" charset="-122"/>
      <p:regular r:id="rId43"/>
    </p:embeddedFont>
    <p:embeddedFont>
      <p:font typeface="Source Han Sans CN Regular" panose="020B0500000000000000" charset="-122"/>
      <p:regular r:id="rId44"/>
    </p:embeddedFont>
    <p:embeddedFont>
      <p:font typeface="OPPOSans B" panose="00020600040101010101" charset="-122"/>
      <p:regular r:id="rId45"/>
    </p:embeddedFont>
    <p:embeddedFont>
      <p:font typeface="OPPOSans H" panose="00020600040101010101" charset="-122"/>
      <p:regular r:id="rId46"/>
    </p:embeddedFont>
    <p:embeddedFont>
      <p:font typeface="Source Han Sans" panose="020B0400000000000000" charset="-122"/>
      <p:regular r:id="rId47"/>
    </p:embeddedFont>
    <p:embeddedFont>
      <p:font typeface="OPPOSans R" panose="00020600040101010101" charset="-122"/>
      <p:regular r:id="rId48"/>
    </p:embeddedFont>
    <p:embeddedFont>
      <p:font typeface="OPPOSans L" panose="00020600040101010101" charset="-122"/>
      <p:regular r:id="rId49"/>
    </p:embeddedFont>
    <p:embeddedFont>
      <p:font typeface="Calibri" panose="020F0502020204030204" charset="0"/>
      <p:regular r:id="rId50"/>
      <p:bold r:id="rId51"/>
      <p:italic r:id="rId52"/>
      <p:boldItalic r:id="rId53"/>
    </p:embeddedFont>
  </p:embeddedFontLst>
  <p:custDataLst>
    <p:tags r:id="rId54"/>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71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4" Type="http://schemas.openxmlformats.org/officeDocument/2006/relationships/tags" Target="tags/tag27.xml"/><Relationship Id="rId53" Type="http://schemas.openxmlformats.org/officeDocument/2006/relationships/font" Target="fonts/font13.fntdata"/><Relationship Id="rId52" Type="http://schemas.openxmlformats.org/officeDocument/2006/relationships/font" Target="fonts/font12.fntdata"/><Relationship Id="rId51" Type="http://schemas.openxmlformats.org/officeDocument/2006/relationships/font" Target="fonts/font11.fntdata"/><Relationship Id="rId50" Type="http://schemas.openxmlformats.org/officeDocument/2006/relationships/font" Target="fonts/font10.fntdata"/><Relationship Id="rId5" Type="http://schemas.openxmlformats.org/officeDocument/2006/relationships/slideMaster" Target="slideMasters/slideMaster4.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notesMaster" Target="notesMasters/notesMaster1.xml"/><Relationship Id="rId35" Type="http://schemas.openxmlformats.org/officeDocument/2006/relationships/slide" Target="slides/slide22.xml"/><Relationship Id="rId34" Type="http://schemas.openxmlformats.org/officeDocument/2006/relationships/slide" Target="slides/slide21.xml"/><Relationship Id="rId33" Type="http://schemas.openxmlformats.org/officeDocument/2006/relationships/slide" Target="slides/slide20.xml"/><Relationship Id="rId32" Type="http://schemas.openxmlformats.org/officeDocument/2006/relationships/slide" Target="slides/slide19.xml"/><Relationship Id="rId31" Type="http://schemas.openxmlformats.org/officeDocument/2006/relationships/slide" Target="slides/slide18.xml"/><Relationship Id="rId30" Type="http://schemas.openxmlformats.org/officeDocument/2006/relationships/slide" Target="slides/slide17.xml"/><Relationship Id="rId3" Type="http://schemas.openxmlformats.org/officeDocument/2006/relationships/slideMaster" Target="slideMasters/slideMaster2.xml"/><Relationship Id="rId29" Type="http://schemas.openxmlformats.org/officeDocument/2006/relationships/slide" Target="slides/slide16.xml"/><Relationship Id="rId28" Type="http://schemas.openxmlformats.org/officeDocument/2006/relationships/slide" Target="slides/slide15.xml"/><Relationship Id="rId27" Type="http://schemas.openxmlformats.org/officeDocument/2006/relationships/slide" Target="slides/slide14.xml"/><Relationship Id="rId26" Type="http://schemas.openxmlformats.org/officeDocument/2006/relationships/slide" Target="slides/slide13.xml"/><Relationship Id="rId25" Type="http://schemas.openxmlformats.org/officeDocument/2006/relationships/slide" Target="slides/slide12.xml"/><Relationship Id="rId24" Type="http://schemas.openxmlformats.org/officeDocument/2006/relationships/slide" Target="slides/slide11.xml"/><Relationship Id="rId23" Type="http://schemas.openxmlformats.org/officeDocument/2006/relationships/slide" Target="slides/slide10.xml"/><Relationship Id="rId22" Type="http://schemas.openxmlformats.org/officeDocument/2006/relationships/slide" Target="slides/slide9.xml"/><Relationship Id="rId21" Type="http://schemas.openxmlformats.org/officeDocument/2006/relationships/slide" Target="slides/slide8.xml"/><Relationship Id="rId20" Type="http://schemas.openxmlformats.org/officeDocument/2006/relationships/slide" Target="slides/slide7.xml"/><Relationship Id="rId2" Type="http://schemas.openxmlformats.org/officeDocument/2006/relationships/theme" Target="theme/theme1.xml"/><Relationship Id="rId19" Type="http://schemas.openxmlformats.org/officeDocument/2006/relationships/slide" Target="slides/slide6.xml"/><Relationship Id="rId18" Type="http://schemas.openxmlformats.org/officeDocument/2006/relationships/slide" Target="slides/slide5.xml"/><Relationship Id="rId17" Type="http://schemas.openxmlformats.org/officeDocument/2006/relationships/slide" Target="slides/slide4.xml"/><Relationship Id="rId16" Type="http://schemas.openxmlformats.org/officeDocument/2006/relationships/slide" Target="slides/slide3.xml"/><Relationship Id="rId15" Type="http://schemas.openxmlformats.org/officeDocument/2006/relationships/slide" Target="slides/slide2.xml"/><Relationship Id="rId14" Type="http://schemas.openxmlformats.org/officeDocument/2006/relationships/slide" Target="slides/slide1.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cs typeface="等线" panose="0201060003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等线" panose="02010600030101010101" charset="-122"/>
              </a:rPr>
            </a:fld>
            <a:endParaRPr lang="zh-CN" altLang="en-US">
              <a:cs typeface="等线" panose="0201060003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cs typeface="等线" panose="0201060003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等线" panose="02010600030101010101" charset="-122"/>
              </a:rPr>
            </a:fld>
            <a:endParaRPr lang="zh-CN" altLang="en-US">
              <a:cs typeface="等线" panose="0201060003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cs typeface="等线" panose="0201060003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cs typeface="等线" panose="0201060003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cs typeface="等线" panose="0201060003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cs typeface="等线" panose="0201060003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等线" panose="02010600030101010101" charset="-122"/>
      </a:defRPr>
    </a:lvl1pPr>
    <a:lvl2pPr marL="457200" algn="l" defTabSz="914400" rtl="0" eaLnBrk="1" latinLnBrk="0" hangingPunct="1">
      <a:defRPr sz="1200" kern="1200">
        <a:solidFill>
          <a:schemeClr val="tx1"/>
        </a:solidFill>
        <a:latin typeface="+mn-lt"/>
        <a:ea typeface="+mn-ea"/>
        <a:cs typeface="等线" panose="02010600030101010101" charset="-122"/>
      </a:defRPr>
    </a:lvl2pPr>
    <a:lvl3pPr marL="914400" algn="l" defTabSz="914400" rtl="0" eaLnBrk="1" latinLnBrk="0" hangingPunct="1">
      <a:defRPr sz="1200" kern="1200">
        <a:solidFill>
          <a:schemeClr val="tx1"/>
        </a:solidFill>
        <a:latin typeface="+mn-lt"/>
        <a:ea typeface="+mn-ea"/>
        <a:cs typeface="等线" panose="02010600030101010101" charset="-122"/>
      </a:defRPr>
    </a:lvl3pPr>
    <a:lvl4pPr marL="1371600" algn="l" defTabSz="914400" rtl="0" eaLnBrk="1" latinLnBrk="0" hangingPunct="1">
      <a:defRPr sz="1200" kern="1200">
        <a:solidFill>
          <a:schemeClr val="tx1"/>
        </a:solidFill>
        <a:latin typeface="+mn-lt"/>
        <a:ea typeface="+mn-ea"/>
        <a:cs typeface="等线" panose="02010600030101010101" charset="-122"/>
      </a:defRPr>
    </a:lvl4pPr>
    <a:lvl5pPr marL="1828800" algn="l" defTabSz="914400" rtl="0" eaLnBrk="1" latinLnBrk="0" hangingPunct="1">
      <a:defRPr sz="1200" kern="1200">
        <a:solidFill>
          <a:schemeClr val="tx1"/>
        </a:solidFill>
        <a:latin typeface="+mn-lt"/>
        <a:ea typeface="+mn-ea"/>
        <a:cs typeface="等线" panose="0201060003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1.xml"/><Relationship Id="rId1" Type="http://schemas.openxmlformats.org/officeDocument/2006/relationships/tags" Target="../tags/tag2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3.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3" Type="http://schemas.openxmlformats.org/officeDocument/2006/relationships/slideLayout" Target="../slideLayouts/slideLayout1.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270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861191 w 12192000"/>
              <a:gd name="connsiteY3" fmla="*/ 6858000 h 6858000"/>
              <a:gd name="connsiteX4" fmla="*/ 6578732 w 12192000"/>
              <a:gd name="connsiteY4" fmla="*/ 6804708 h 6858000"/>
              <a:gd name="connsiteX5" fmla="*/ 1447800 w 12192000"/>
              <a:gd name="connsiteY5" fmla="*/ 6115050 h 6858000"/>
              <a:gd name="connsiteX6" fmla="*/ 555129 w 12192000"/>
              <a:gd name="connsiteY6" fmla="*/ 6723608 h 6858000"/>
              <a:gd name="connsiteX7" fmla="*/ 468313 w 12192000"/>
              <a:gd name="connsiteY7" fmla="*/ 6858000 h 6858000"/>
              <a:gd name="connsiteX8" fmla="*/ 0 w 12192000"/>
              <a:gd name="connsiteY8" fmla="*/ 6858000 h 6858000"/>
            </a:gdLst>
            <a:ahLst/>
            <a:cxnLst/>
            <a:rect l="l" t="t" r="r" b="b"/>
            <a:pathLst>
              <a:path w="12192000" h="6858000">
                <a:moveTo>
                  <a:pt x="0" y="0"/>
                </a:moveTo>
                <a:lnTo>
                  <a:pt x="12192000" y="0"/>
                </a:lnTo>
                <a:lnTo>
                  <a:pt x="12192000" y="6858000"/>
                </a:lnTo>
                <a:lnTo>
                  <a:pt x="6861191" y="6858000"/>
                </a:lnTo>
                <a:lnTo>
                  <a:pt x="6578732" y="6804708"/>
                </a:lnTo>
                <a:cubicBezTo>
                  <a:pt x="4617244" y="6418188"/>
                  <a:pt x="2528293" y="5850930"/>
                  <a:pt x="1447800" y="6115050"/>
                </a:cubicBezTo>
                <a:cubicBezTo>
                  <a:pt x="1054894" y="6211094"/>
                  <a:pt x="768946" y="6434535"/>
                  <a:pt x="555129" y="6723608"/>
                </a:cubicBezTo>
                <a:lnTo>
                  <a:pt x="468313" y="6858000"/>
                </a:lnTo>
                <a:lnTo>
                  <a:pt x="0" y="6858000"/>
                </a:lnTo>
                <a:close/>
              </a:path>
            </a:pathLst>
          </a:custGeom>
          <a:gradFill>
            <a:gsLst>
              <a:gs pos="0">
                <a:schemeClr val="accent1">
                  <a:alpha val="67000"/>
                </a:schemeClr>
              </a:gs>
              <a:gs pos="100000">
                <a:schemeClr val="accent2">
                  <a:alpha val="4000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1"/>
            <a:ext cx="12192000" cy="1663700"/>
          </a:xfrm>
          <a:custGeom>
            <a:avLst/>
            <a:gdLst>
              <a:gd name="connsiteX0" fmla="*/ 0 w 12030120"/>
              <a:gd name="connsiteY0" fmla="*/ 0 h 2576983"/>
              <a:gd name="connsiteX1" fmla="*/ 12030120 w 12030120"/>
              <a:gd name="connsiteY1" fmla="*/ 0 h 2576983"/>
              <a:gd name="connsiteX2" fmla="*/ 11799456 w 12030120"/>
              <a:gd name="connsiteY2" fmla="*/ 124729 h 2576983"/>
              <a:gd name="connsiteX3" fmla="*/ 11350171 w 12030120"/>
              <a:gd name="connsiteY3" fmla="*/ 406402 h 2576983"/>
              <a:gd name="connsiteX4" fmla="*/ 4992915 w 12030120"/>
              <a:gd name="connsiteY4" fmla="*/ 2569030 h 2576983"/>
              <a:gd name="connsiteX5" fmla="*/ 508907 w 12030120"/>
              <a:gd name="connsiteY5" fmla="*/ 1590223 h 2576983"/>
              <a:gd name="connsiteX6" fmla="*/ 0 w 12030120"/>
              <a:gd name="connsiteY6" fmla="*/ 1410895 h 2576983"/>
            </a:gdLst>
            <a:ahLst/>
            <a:cxnLst/>
            <a:rect l="l" t="t" r="r" b="b"/>
            <a:pathLst>
              <a:path w="12030120" h="2576983">
                <a:moveTo>
                  <a:pt x="0" y="0"/>
                </a:moveTo>
                <a:lnTo>
                  <a:pt x="12030120" y="0"/>
                </a:lnTo>
                <a:lnTo>
                  <a:pt x="11799456" y="124729"/>
                </a:lnTo>
                <a:cubicBezTo>
                  <a:pt x="11638708" y="215675"/>
                  <a:pt x="11488057" y="309489"/>
                  <a:pt x="11350171" y="406402"/>
                </a:cubicBezTo>
                <a:cubicBezTo>
                  <a:pt x="9144000" y="1957012"/>
                  <a:pt x="7397447" y="2660954"/>
                  <a:pt x="4992915" y="2569030"/>
                </a:cubicBezTo>
                <a:cubicBezTo>
                  <a:pt x="3790648" y="2523068"/>
                  <a:pt x="2074938" y="2119692"/>
                  <a:pt x="508907" y="1590223"/>
                </a:cubicBezTo>
                <a:lnTo>
                  <a:pt x="0" y="1410895"/>
                </a:lnTo>
                <a:close/>
              </a:path>
            </a:pathLst>
          </a:custGeom>
          <a:gradFill>
            <a:gsLst>
              <a:gs pos="0">
                <a:schemeClr val="accent1">
                  <a:alpha val="48000"/>
                </a:schemeClr>
              </a:gs>
              <a:gs pos="100000">
                <a:schemeClr val="accent2">
                  <a:alpha val="1000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4" name="标题 1"/>
          <p:cNvSpPr txBox="1"/>
          <p:nvPr/>
        </p:nvSpPr>
        <p:spPr>
          <a:xfrm>
            <a:off x="0" y="0"/>
            <a:ext cx="10406763" cy="1591944"/>
          </a:xfrm>
          <a:custGeom>
            <a:avLst/>
            <a:gdLst>
              <a:gd name="connsiteX0" fmla="*/ 0 w 10268587"/>
              <a:gd name="connsiteY0" fmla="*/ 0 h 2465836"/>
              <a:gd name="connsiteX1" fmla="*/ 10268587 w 10268587"/>
              <a:gd name="connsiteY1" fmla="*/ 0 h 2465836"/>
              <a:gd name="connsiteX2" fmla="*/ 10216686 w 10268587"/>
              <a:gd name="connsiteY2" fmla="*/ 65661 h 2465836"/>
              <a:gd name="connsiteX3" fmla="*/ 6125030 w 10268587"/>
              <a:gd name="connsiteY3" fmla="*/ 2409371 h 2465836"/>
              <a:gd name="connsiteX4" fmla="*/ 233137 w 10268587"/>
              <a:gd name="connsiteY4" fmla="*/ 1139240 h 2465836"/>
              <a:gd name="connsiteX5" fmla="*/ 0 w 10268587"/>
              <a:gd name="connsiteY5" fmla="*/ 1032667 h 2465836"/>
            </a:gdLst>
            <a:ahLst/>
            <a:cxnLst/>
            <a:rect l="l" t="t" r="r" b="b"/>
            <a:pathLst>
              <a:path w="10268587" h="2465836">
                <a:moveTo>
                  <a:pt x="0" y="0"/>
                </a:moveTo>
                <a:lnTo>
                  <a:pt x="10268587" y="0"/>
                </a:lnTo>
                <a:lnTo>
                  <a:pt x="10216686" y="65661"/>
                </a:lnTo>
                <a:cubicBezTo>
                  <a:pt x="9442519" y="978852"/>
                  <a:pt x="7298558" y="2193257"/>
                  <a:pt x="6125030" y="2409371"/>
                </a:cubicBezTo>
                <a:cubicBezTo>
                  <a:pt x="4524766" y="2704072"/>
                  <a:pt x="1685860" y="1780358"/>
                  <a:pt x="233137" y="1139240"/>
                </a:cubicBezTo>
                <a:lnTo>
                  <a:pt x="0" y="1032667"/>
                </a:lnTo>
                <a:close/>
              </a:path>
            </a:pathLst>
          </a:custGeom>
          <a:gradFill>
            <a:gsLst>
              <a:gs pos="0">
                <a:schemeClr val="accent1"/>
              </a:gs>
              <a:gs pos="100000">
                <a:schemeClr val="accent2">
                  <a:alpha val="900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5" name="标题 1"/>
          <p:cNvSpPr txBox="1"/>
          <p:nvPr/>
        </p:nvSpPr>
        <p:spPr>
          <a:xfrm>
            <a:off x="7815958" y="2982882"/>
            <a:ext cx="4376042" cy="3875118"/>
          </a:xfrm>
          <a:custGeom>
            <a:avLst/>
            <a:gdLst>
              <a:gd name="connsiteX0" fmla="*/ 2590805 w 4376042"/>
              <a:gd name="connsiteY0" fmla="*/ 0 h 3875118"/>
              <a:gd name="connsiteX1" fmla="*/ 4238797 w 4376042"/>
              <a:gd name="connsiteY1" fmla="*/ 591614 h 3875118"/>
              <a:gd name="connsiteX2" fmla="*/ 4376042 w 4376042"/>
              <a:gd name="connsiteY2" fmla="*/ 716350 h 3875118"/>
              <a:gd name="connsiteX3" fmla="*/ 4376042 w 4376042"/>
              <a:gd name="connsiteY3" fmla="*/ 3875118 h 3875118"/>
              <a:gd name="connsiteX4" fmla="*/ 342697 w 4376042"/>
              <a:gd name="connsiteY4" fmla="*/ 3875118 h 3875118"/>
              <a:gd name="connsiteX5" fmla="*/ 312697 w 4376042"/>
              <a:gd name="connsiteY5" fmla="*/ 3825737 h 3875118"/>
              <a:gd name="connsiteX6" fmla="*/ 0 w 4376042"/>
              <a:gd name="connsiteY6" fmla="*/ 2590805 h 3875118"/>
              <a:gd name="connsiteX7" fmla="*/ 2590805 w 4376042"/>
              <a:gd name="connsiteY7" fmla="*/ 0 h 3875118"/>
            </a:gdLst>
            <a:ahLst/>
            <a:cxnLst/>
            <a:rect l="l" t="t" r="r" b="b"/>
            <a:pathLst>
              <a:path w="4376042" h="3875118">
                <a:moveTo>
                  <a:pt x="2590805" y="0"/>
                </a:moveTo>
                <a:cubicBezTo>
                  <a:pt x="3216807" y="0"/>
                  <a:pt x="3790954" y="222021"/>
                  <a:pt x="4238797" y="591614"/>
                </a:cubicBezTo>
                <a:lnTo>
                  <a:pt x="4376042" y="716350"/>
                </a:lnTo>
                <a:lnTo>
                  <a:pt x="4376042" y="3875118"/>
                </a:lnTo>
                <a:lnTo>
                  <a:pt x="342697" y="3875118"/>
                </a:lnTo>
                <a:lnTo>
                  <a:pt x="312697" y="3825737"/>
                </a:lnTo>
                <a:cubicBezTo>
                  <a:pt x="113276" y="3458637"/>
                  <a:pt x="0" y="3037950"/>
                  <a:pt x="0" y="2590805"/>
                </a:cubicBezTo>
                <a:cubicBezTo>
                  <a:pt x="0" y="1159943"/>
                  <a:pt x="1159943" y="0"/>
                  <a:pt x="2590805" y="0"/>
                </a:cubicBezTo>
                <a:close/>
              </a:path>
            </a:pathLst>
          </a:custGeom>
          <a:gradFill>
            <a:gsLst>
              <a:gs pos="28000">
                <a:schemeClr val="accent2"/>
              </a:gs>
              <a:gs pos="100000">
                <a:schemeClr val="accent1"/>
              </a:gs>
            </a:gsLst>
            <a:path path="circle">
              <a:fillToRect r="100000" b="100000"/>
            </a:path>
            <a:tileRect l="-100000" t="-100000"/>
          </a:gradFill>
          <a:ln w="12700" cap="flat">
            <a:noFill/>
            <a:miter/>
          </a:ln>
          <a:effectLst>
            <a:outerShdw blurRad="393700" sx="102000" sy="102000" algn="ctr" rotWithShape="0">
              <a:schemeClr val="bg1">
                <a:alpha val="40000"/>
              </a:schemeClr>
            </a:outerShdw>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6" name="标题 1"/>
          <p:cNvSpPr txBox="1"/>
          <p:nvPr/>
        </p:nvSpPr>
        <p:spPr>
          <a:xfrm rot="19595493">
            <a:off x="6072654" y="2807624"/>
            <a:ext cx="5795396" cy="1242754"/>
          </a:xfrm>
          <a:prstGeom prst="ellipse">
            <a:avLst/>
          </a:prstGeom>
          <a:noFill/>
          <a:ln w="12700" cap="flat">
            <a:gradFill>
              <a:gsLst>
                <a:gs pos="0">
                  <a:schemeClr val="bg1"/>
                </a:gs>
                <a:gs pos="100000">
                  <a:schemeClr val="bg1">
                    <a:alpha val="0"/>
                  </a:schemeClr>
                </a:gs>
              </a:gsLst>
              <a:lin ang="16200000" scaled="0"/>
            </a:grad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7" name="标题 1"/>
          <p:cNvSpPr txBox="1"/>
          <p:nvPr/>
        </p:nvSpPr>
        <p:spPr>
          <a:xfrm rot="19595493">
            <a:off x="6668263" y="2368753"/>
            <a:ext cx="3674780" cy="788014"/>
          </a:xfrm>
          <a:prstGeom prst="ellipse">
            <a:avLst/>
          </a:prstGeom>
          <a:noFill/>
          <a:ln w="12700" cap="flat">
            <a:gradFill>
              <a:gsLst>
                <a:gs pos="0">
                  <a:schemeClr val="bg1"/>
                </a:gs>
                <a:gs pos="100000">
                  <a:schemeClr val="bg1">
                    <a:alpha val="0"/>
                  </a:schemeClr>
                </a:gs>
              </a:gsLst>
              <a:lin ang="16200000" scaled="0"/>
            </a:grad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8" name="标题 1"/>
          <p:cNvSpPr txBox="1"/>
          <p:nvPr/>
        </p:nvSpPr>
        <p:spPr>
          <a:xfrm rot="19595493">
            <a:off x="7406127" y="2110744"/>
            <a:ext cx="1126080" cy="241474"/>
          </a:xfrm>
          <a:prstGeom prst="ellipse">
            <a:avLst/>
          </a:prstGeom>
          <a:noFill/>
          <a:ln w="12700" cap="flat">
            <a:gradFill>
              <a:gsLst>
                <a:gs pos="0">
                  <a:schemeClr val="bg1"/>
                </a:gs>
                <a:gs pos="100000">
                  <a:schemeClr val="bg1">
                    <a:alpha val="0"/>
                  </a:schemeClr>
                </a:gs>
              </a:gsLst>
              <a:lin ang="16200000" scaled="0"/>
            </a:grad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9" name="标题 1"/>
          <p:cNvSpPr txBox="1"/>
          <p:nvPr/>
        </p:nvSpPr>
        <p:spPr>
          <a:xfrm rot="19595493">
            <a:off x="7032487" y="4011960"/>
            <a:ext cx="5317368" cy="1140248"/>
          </a:xfrm>
          <a:prstGeom prst="ellipse">
            <a:avLst/>
          </a:prstGeom>
          <a:noFill/>
          <a:ln w="12700" cap="flat">
            <a:gradFill>
              <a:gsLst>
                <a:gs pos="0">
                  <a:schemeClr val="bg1"/>
                </a:gs>
                <a:gs pos="100000">
                  <a:schemeClr val="bg1">
                    <a:alpha val="0"/>
                  </a:schemeClr>
                </a:gs>
              </a:gsLst>
              <a:lin ang="16200000" scaled="0"/>
            </a:grad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 name="标题 1"/>
          <p:cNvSpPr txBox="1"/>
          <p:nvPr/>
        </p:nvSpPr>
        <p:spPr>
          <a:xfrm rot="19595493">
            <a:off x="9259019" y="5625075"/>
            <a:ext cx="3067706" cy="657832"/>
          </a:xfrm>
          <a:prstGeom prst="ellipse">
            <a:avLst/>
          </a:prstGeom>
          <a:noFill/>
          <a:ln w="12700" cap="flat">
            <a:gradFill>
              <a:gsLst>
                <a:gs pos="0">
                  <a:schemeClr val="bg1"/>
                </a:gs>
                <a:gs pos="100000">
                  <a:schemeClr val="bg1">
                    <a:alpha val="0"/>
                  </a:schemeClr>
                </a:gs>
              </a:gsLst>
              <a:lin ang="16200000" scaled="0"/>
            </a:grad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1" name="标题 1"/>
          <p:cNvSpPr txBox="1"/>
          <p:nvPr/>
        </p:nvSpPr>
        <p:spPr>
          <a:xfrm rot="10800000" flipH="1">
            <a:off x="10975518" y="644857"/>
            <a:ext cx="536828" cy="87372"/>
          </a:xfrm>
          <a:custGeom>
            <a:avLst/>
            <a:gdLst>
              <a:gd name="connsiteX0" fmla="*/ 358221 w 536828"/>
              <a:gd name="connsiteY0" fmla="*/ 87372 h 87372"/>
              <a:gd name="connsiteX1" fmla="*/ 389112 w 536828"/>
              <a:gd name="connsiteY1" fmla="*/ 74577 h 87372"/>
              <a:gd name="connsiteX2" fmla="*/ 391951 w 536828"/>
              <a:gd name="connsiteY2" fmla="*/ 70365 h 87372"/>
              <a:gd name="connsiteX3" fmla="*/ 392195 w 536828"/>
              <a:gd name="connsiteY3" fmla="*/ 70727 h 87372"/>
              <a:gd name="connsiteX4" fmla="*/ 394791 w 536828"/>
              <a:gd name="connsiteY4" fmla="*/ 66877 h 87372"/>
              <a:gd name="connsiteX5" fmla="*/ 425682 w 536828"/>
              <a:gd name="connsiteY5" fmla="*/ 54082 h 87372"/>
              <a:gd name="connsiteX6" fmla="*/ 456573 w 536828"/>
              <a:gd name="connsiteY6" fmla="*/ 66877 h 87372"/>
              <a:gd name="connsiteX7" fmla="*/ 459168 w 536828"/>
              <a:gd name="connsiteY7" fmla="*/ 70727 h 87372"/>
              <a:gd name="connsiteX8" fmla="*/ 459412 w 536828"/>
              <a:gd name="connsiteY8" fmla="*/ 70365 h 87372"/>
              <a:gd name="connsiteX9" fmla="*/ 462251 w 536828"/>
              <a:gd name="connsiteY9" fmla="*/ 74577 h 87372"/>
              <a:gd name="connsiteX10" fmla="*/ 493142 w 536828"/>
              <a:gd name="connsiteY10" fmla="*/ 87372 h 87372"/>
              <a:gd name="connsiteX11" fmla="*/ 536828 w 536828"/>
              <a:gd name="connsiteY11" fmla="*/ 43686 h 87372"/>
              <a:gd name="connsiteX12" fmla="*/ 493142 w 536828"/>
              <a:gd name="connsiteY12" fmla="*/ 0 h 87372"/>
              <a:gd name="connsiteX13" fmla="*/ 462251 w 536828"/>
              <a:gd name="connsiteY13" fmla="*/ 12795 h 87372"/>
              <a:gd name="connsiteX14" fmla="*/ 459412 w 536828"/>
              <a:gd name="connsiteY14" fmla="*/ 17007 h 87372"/>
              <a:gd name="connsiteX15" fmla="*/ 459062 w 536828"/>
              <a:gd name="connsiteY15" fmla="*/ 16488 h 87372"/>
              <a:gd name="connsiteX16" fmla="*/ 456572 w 536828"/>
              <a:gd name="connsiteY16" fmla="*/ 20181 h 87372"/>
              <a:gd name="connsiteX17" fmla="*/ 425681 w 536828"/>
              <a:gd name="connsiteY17" fmla="*/ 32976 h 87372"/>
              <a:gd name="connsiteX18" fmla="*/ 394790 w 536828"/>
              <a:gd name="connsiteY18" fmla="*/ 20181 h 87372"/>
              <a:gd name="connsiteX19" fmla="*/ 392301 w 536828"/>
              <a:gd name="connsiteY19" fmla="*/ 16489 h 87372"/>
              <a:gd name="connsiteX20" fmla="*/ 391951 w 536828"/>
              <a:gd name="connsiteY20" fmla="*/ 17007 h 87372"/>
              <a:gd name="connsiteX21" fmla="*/ 389112 w 536828"/>
              <a:gd name="connsiteY21" fmla="*/ 12795 h 87372"/>
              <a:gd name="connsiteX22" fmla="*/ 358221 w 536828"/>
              <a:gd name="connsiteY22" fmla="*/ 0 h 87372"/>
              <a:gd name="connsiteX23" fmla="*/ 314535 w 536828"/>
              <a:gd name="connsiteY23" fmla="*/ 43686 h 87372"/>
              <a:gd name="connsiteX24" fmla="*/ 358221 w 536828"/>
              <a:gd name="connsiteY24" fmla="*/ 87372 h 87372"/>
              <a:gd name="connsiteX25" fmla="*/ 200953 w 536828"/>
              <a:gd name="connsiteY25" fmla="*/ 87372 h 87372"/>
              <a:gd name="connsiteX26" fmla="*/ 244639 w 536828"/>
              <a:gd name="connsiteY26" fmla="*/ 43686 h 87372"/>
              <a:gd name="connsiteX27" fmla="*/ 200953 w 536828"/>
              <a:gd name="connsiteY27" fmla="*/ 0 h 87372"/>
              <a:gd name="connsiteX28" fmla="*/ 157267 w 536828"/>
              <a:gd name="connsiteY28" fmla="*/ 43686 h 87372"/>
              <a:gd name="connsiteX29" fmla="*/ 200953 w 536828"/>
              <a:gd name="connsiteY29" fmla="*/ 87372 h 87372"/>
              <a:gd name="connsiteX30" fmla="*/ 43686 w 536828"/>
              <a:gd name="connsiteY30" fmla="*/ 87372 h 87372"/>
              <a:gd name="connsiteX31" fmla="*/ 87372 w 536828"/>
              <a:gd name="connsiteY31" fmla="*/ 43686 h 87372"/>
              <a:gd name="connsiteX32" fmla="*/ 43686 w 536828"/>
              <a:gd name="connsiteY32" fmla="*/ 0 h 87372"/>
              <a:gd name="connsiteX33" fmla="*/ 0 w 536828"/>
              <a:gd name="connsiteY33" fmla="*/ 43686 h 87372"/>
              <a:gd name="connsiteX34" fmla="*/ 43686 w 536828"/>
              <a:gd name="connsiteY34" fmla="*/ 87372 h 87372"/>
            </a:gdLst>
            <a:ahLst/>
            <a:cxn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a:gsLst>
              <a:gs pos="0">
                <a:schemeClr val="bg1"/>
              </a:gs>
              <a:gs pos="100000">
                <a:schemeClr val="bg1">
                  <a:alpha val="30000"/>
                </a:schemeClr>
              </a:gs>
            </a:gsLst>
            <a:lin ang="10800000" scaled="0"/>
          </a:gradFill>
          <a:ln w="12700" cap="sq">
            <a:noFill/>
            <a:miter/>
          </a:ln>
        </p:spPr>
        <p:txBody>
          <a:bodyPr vert="horz" wrap="square" lIns="91440" tIns="45720" rIns="91440" bIns="45720" rtlCol="0" anchor="ctr"/>
          <a:lstStyle/>
          <a:p>
            <a:pPr algn="ctr">
              <a:lnSpc>
                <a:spcPct val="100000"/>
              </a:lnSpc>
            </a:pPr>
            <a:endParaRPr kumimoji="1" lang="zh-CN" altLang="en-US">
              <a:cs typeface="等线" panose="02010600030101010101" charset="-122"/>
            </a:endParaRPr>
          </a:p>
        </p:txBody>
      </p:sp>
      <p:sp>
        <p:nvSpPr>
          <p:cNvPr id="13" name="标题 1"/>
          <p:cNvSpPr txBox="1"/>
          <p:nvPr/>
        </p:nvSpPr>
        <p:spPr>
          <a:xfrm>
            <a:off x="695325" y="1767205"/>
            <a:ext cx="7241540" cy="2680970"/>
          </a:xfrm>
          <a:prstGeom prst="rect">
            <a:avLst/>
          </a:prstGeom>
          <a:noFill/>
          <a:ln>
            <a:noFill/>
          </a:ln>
        </p:spPr>
        <p:txBody>
          <a:bodyPr vert="horz" wrap="square" lIns="0" tIns="0" rIns="0" bIns="0" rtlCol="0" anchor="ctr"/>
          <a:lstStyle/>
          <a:p>
            <a:pPr algn="l">
              <a:lnSpc>
                <a:spcPct val="130000"/>
              </a:lnSpc>
            </a:pPr>
            <a:r>
              <a:rPr kumimoji="1" lang="en-US" altLang="zh-CN" sz="5400">
                <a:ln w="12700">
                  <a:noFill/>
                </a:ln>
                <a:solidFill>
                  <a:srgbClr val="FFFFFF">
                    <a:alpha val="100000"/>
                  </a:srgbClr>
                </a:solidFill>
                <a:latin typeface="微软雅黑" panose="020B0503020204020204" charset="-122"/>
                <a:ea typeface="微软雅黑" panose="020B0503020204020204" charset="-122"/>
                <a:cs typeface="Dream-XinCuSongGB" panose="02010604000000000000" charset="-122"/>
              </a:rPr>
              <a:t>纳税信用</a:t>
            </a:r>
            <a:r>
              <a:rPr kumimoji="1" lang="zh-CN" altLang="zh-CN" sz="5400">
                <a:ln w="12700">
                  <a:noFill/>
                </a:ln>
                <a:solidFill>
                  <a:srgbClr val="FFFFFF">
                    <a:alpha val="100000"/>
                  </a:srgbClr>
                </a:solidFill>
                <a:latin typeface="微软雅黑" panose="020B0503020204020204" charset="-122"/>
                <a:ea typeface="微软雅黑" panose="020B0503020204020204" charset="-122"/>
                <a:cs typeface="Dream-XinCuSongGB" panose="02010604000000000000" charset="-122"/>
              </a:rPr>
              <a:t>管理</a:t>
            </a:r>
            <a:r>
              <a:rPr kumimoji="1" lang="en-US" altLang="zh-CN" sz="5400">
                <a:ln w="12700">
                  <a:noFill/>
                </a:ln>
                <a:solidFill>
                  <a:srgbClr val="FFFFFF">
                    <a:alpha val="100000"/>
                  </a:srgbClr>
                </a:solidFill>
                <a:latin typeface="微软雅黑" panose="020B0503020204020204" charset="-122"/>
                <a:ea typeface="微软雅黑" panose="020B0503020204020204" charset="-122"/>
                <a:cs typeface="Dream-XinCuSongGB" panose="02010604000000000000" charset="-122"/>
              </a:rPr>
              <a:t>政策</a:t>
            </a:r>
            <a:r>
              <a:rPr kumimoji="1" lang="zh-CN" altLang="en-US" sz="5400">
                <a:ln w="12700">
                  <a:noFill/>
                </a:ln>
                <a:solidFill>
                  <a:srgbClr val="FFFFFF">
                    <a:alpha val="100000"/>
                  </a:srgbClr>
                </a:solidFill>
                <a:latin typeface="微软雅黑" panose="020B0503020204020204" charset="-122"/>
                <a:ea typeface="微软雅黑" panose="020B0503020204020204" charset="-122"/>
                <a:cs typeface="Dream-XinCuSongGB" panose="02010604000000000000" charset="-122"/>
              </a:rPr>
              <a:t>介绍</a:t>
            </a:r>
            <a:endParaRPr kumimoji="1" lang="zh-CN" altLang="en-US" sz="5400">
              <a:ln w="12700">
                <a:noFill/>
              </a:ln>
              <a:solidFill>
                <a:srgbClr val="FFFFFF">
                  <a:alpha val="100000"/>
                </a:srgbClr>
              </a:solidFill>
              <a:latin typeface="微软雅黑" panose="020B0503020204020204" charset="-122"/>
              <a:ea typeface="微软雅黑" panose="020B0503020204020204" charset="-122"/>
              <a:cs typeface="Dream-XinCuSongGB" panose="02010604000000000000" charset="-122"/>
            </a:endParaRPr>
          </a:p>
        </p:txBody>
      </p:sp>
      <p:sp>
        <p:nvSpPr>
          <p:cNvPr id="14" name="标题 1"/>
          <p:cNvSpPr txBox="1"/>
          <p:nvPr/>
        </p:nvSpPr>
        <p:spPr>
          <a:xfrm>
            <a:off x="737033" y="4822434"/>
            <a:ext cx="1536524" cy="343632"/>
          </a:xfrm>
          <a:prstGeom prst="rect">
            <a:avLst/>
          </a:prstGeom>
          <a:noFill/>
          <a:ln w="12700" cap="sq">
            <a:noFill/>
            <a:miter/>
          </a:ln>
        </p:spPr>
        <p:txBody>
          <a:bodyPr vert="horz" wrap="square" lIns="0" tIns="0" rIns="0" bIns="0" rtlCol="0" anchor="ctr"/>
          <a:lstStyle/>
          <a:p>
            <a:pPr algn="l">
              <a:lnSpc>
                <a:spcPct val="100000"/>
              </a:lnSpc>
            </a:pPr>
            <a:r>
              <a:rPr kumimoji="1" lang="en-US" altLang="zh-CN" sz="1600" dirty="0" err="1">
                <a:ln w="12700">
                  <a:noFill/>
                </a:ln>
                <a:solidFill>
                  <a:srgbClr val="FFFFFF">
                    <a:alpha val="100000"/>
                  </a:srgbClr>
                </a:solidFill>
                <a:latin typeface="Source Han Sans CN Regular" panose="020B0500000000000000" charset="-122"/>
                <a:ea typeface="Source Han Sans CN Regular" panose="020B0500000000000000" charset="-122"/>
                <a:cs typeface="Source Han Sans CN Regular" panose="020B0500000000000000" charset="-122"/>
              </a:rPr>
              <a:t>主讲人：陈瑾</a:t>
            </a:r>
            <a:endParaRPr kumimoji="1" lang="zh-CN" altLang="en-US" dirty="0">
              <a:cs typeface="等线" panose="02010600030101010101" charset="-122"/>
            </a:endParaRPr>
          </a:p>
        </p:txBody>
      </p:sp>
      <p:sp>
        <p:nvSpPr>
          <p:cNvPr id="15" name="标题 1"/>
          <p:cNvSpPr txBox="1"/>
          <p:nvPr/>
        </p:nvSpPr>
        <p:spPr>
          <a:xfrm>
            <a:off x="2425994" y="4822434"/>
            <a:ext cx="748747" cy="343632"/>
          </a:xfrm>
          <a:prstGeom prst="rect">
            <a:avLst/>
          </a:prstGeom>
          <a:noFill/>
          <a:ln w="12700" cap="sq">
            <a:noFill/>
            <a:miter/>
          </a:ln>
        </p:spPr>
        <p:txBody>
          <a:bodyPr vert="horz" wrap="square" lIns="0" tIns="0" rIns="0" bIns="0" rtlCol="0" anchor="ctr"/>
          <a:lstStyle/>
          <a:p>
            <a:pPr algn="l">
              <a:lnSpc>
                <a:spcPct val="100000"/>
              </a:lnSpc>
            </a:pPr>
            <a:r>
              <a:rPr kumimoji="1" lang="en-US" altLang="zh-CN" sz="1600">
                <a:ln w="12700">
                  <a:noFill/>
                </a:ln>
                <a:solidFill>
                  <a:srgbClr val="FFFFFF">
                    <a:alpha val="100000"/>
                  </a:srgbClr>
                </a:solidFill>
                <a:latin typeface="Source Han Sans CN Regular" panose="020B0500000000000000" charset="-122"/>
                <a:ea typeface="Source Han Sans CN Regular" panose="020B0500000000000000" charset="-122"/>
                <a:cs typeface="Source Han Sans CN Regular" panose="020B0500000000000000" charset="-122"/>
              </a:rPr>
              <a:t>时间：</a:t>
            </a:r>
            <a:endParaRPr kumimoji="1" lang="zh-CN" altLang="en-US">
              <a:cs typeface="等线" panose="02010600030101010101" charset="-122"/>
            </a:endParaRPr>
          </a:p>
        </p:txBody>
      </p:sp>
      <p:sp>
        <p:nvSpPr>
          <p:cNvPr id="16" name="标题 1"/>
          <p:cNvSpPr txBox="1"/>
          <p:nvPr/>
        </p:nvSpPr>
        <p:spPr>
          <a:xfrm>
            <a:off x="3022340" y="4822434"/>
            <a:ext cx="882999" cy="343632"/>
          </a:xfrm>
          <a:prstGeom prst="rect">
            <a:avLst/>
          </a:prstGeom>
          <a:noFill/>
          <a:ln w="12700" cap="sq">
            <a:noFill/>
            <a:miter/>
          </a:ln>
        </p:spPr>
        <p:txBody>
          <a:bodyPr vert="horz" wrap="square" lIns="0" tIns="0" rIns="0" bIns="0" rtlCol="0" anchor="ctr"/>
          <a:lstStyle/>
          <a:p>
            <a:pPr algn="l">
              <a:lnSpc>
                <a:spcPct val="100000"/>
              </a:lnSpc>
            </a:pPr>
            <a:r>
              <a:rPr kumimoji="1" lang="en-US" altLang="zh-CN" sz="1600">
                <a:ln w="12700">
                  <a:noFill/>
                </a:ln>
                <a:solidFill>
                  <a:srgbClr val="FFFFFF">
                    <a:alpha val="100000"/>
                  </a:srgbClr>
                </a:solidFill>
                <a:latin typeface="Source Han Sans CN Regular" panose="020B0500000000000000" charset="-122"/>
                <a:ea typeface="Source Han Sans CN Regular" panose="020B0500000000000000" charset="-122"/>
                <a:cs typeface="Source Han Sans CN Regular" panose="020B0500000000000000" charset="-122"/>
              </a:rPr>
              <a:t>2025.5</a:t>
            </a:r>
            <a:endParaRPr kumimoji="1" lang="zh-CN" altLang="en-US">
              <a:cs typeface="等线" panose="02010600030101010101"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标题 1"/>
          <p:cNvSpPr txBox="1"/>
          <p:nvPr>
            <p:custDataLst>
              <p:tags r:id="rId1"/>
            </p:custDataLst>
          </p:nvPr>
        </p:nvSpPr>
        <p:spPr>
          <a:xfrm>
            <a:off x="3476877" y="1646690"/>
            <a:ext cx="3060000" cy="370579"/>
          </a:xfrm>
          <a:prstGeom prst="rect">
            <a:avLst/>
          </a:prstGeom>
          <a:noFill/>
          <a:ln>
            <a:noFill/>
          </a:ln>
        </p:spPr>
        <p:txBody>
          <a:bodyPr vert="horz" wrap="square" lIns="0" tIns="0" rIns="0" bIns="0" rtlCol="0" anchor="b"/>
          <a:lstStyle/>
          <a:p>
            <a:pPr algn="l">
              <a:lnSpc>
                <a:spcPct val="110000"/>
              </a:lnSpc>
            </a:pPr>
            <a:r>
              <a:rPr kumimoji="1" lang="en-US" altLang="zh-CN" sz="2000" b="1" dirty="0" err="1">
                <a:ln w="12700">
                  <a:noFill/>
                </a:ln>
                <a:solidFill>
                  <a:srgbClr val="262626">
                    <a:alpha val="100000"/>
                  </a:srgbClr>
                </a:solidFill>
                <a:latin typeface="+mn-ea"/>
                <a:cs typeface="OPPOSans B" panose="00020600040101010101" charset="-122"/>
              </a:rPr>
              <a:t>涉税申报信息</a:t>
            </a:r>
            <a:endParaRPr kumimoji="1" lang="zh-CN" altLang="en-US" sz="2000" b="1" dirty="0">
              <a:latin typeface="+mn-ea"/>
              <a:cs typeface="等线" panose="02010600030101010101" charset="-122"/>
            </a:endParaRPr>
          </a:p>
        </p:txBody>
      </p:sp>
      <p:sp>
        <p:nvSpPr>
          <p:cNvPr id="7" name="标题 1"/>
          <p:cNvSpPr txBox="1"/>
          <p:nvPr>
            <p:custDataLst>
              <p:tags r:id="rId2"/>
            </p:custDataLst>
          </p:nvPr>
        </p:nvSpPr>
        <p:spPr>
          <a:xfrm>
            <a:off x="3476625" y="2296795"/>
            <a:ext cx="7609840" cy="3750310"/>
          </a:xfrm>
          <a:prstGeom prst="rect">
            <a:avLst/>
          </a:prstGeom>
          <a:noFill/>
          <a:ln>
            <a:noFill/>
          </a:ln>
        </p:spPr>
        <p:txBody>
          <a:bodyPr vert="horz" wrap="square" lIns="0" tIns="0" rIns="0" bIns="0" rtlCol="0" anchor="t"/>
          <a:lstStyle/>
          <a:p>
            <a:pPr algn="l">
              <a:lnSpc>
                <a:spcPct val="200000"/>
              </a:lnSpc>
            </a:pPr>
            <a:r>
              <a:rPr kumimoji="1" lang="en-US" altLang="zh-CN" sz="2000" dirty="0">
                <a:ln w="12700">
                  <a:noFill/>
                </a:ln>
                <a:solidFill>
                  <a:srgbClr val="262626">
                    <a:alpha val="100000"/>
                  </a:srgbClr>
                </a:solidFill>
                <a:latin typeface="+mn-ea"/>
                <a:cs typeface="OPPOSans L" panose="00020600040101010101" charset="-122"/>
              </a:rPr>
              <a:t>1</a:t>
            </a:r>
            <a:r>
              <a:rPr kumimoji="1" lang="zh-CN" altLang="en-US" sz="2000" dirty="0">
                <a:ln w="12700">
                  <a:noFill/>
                </a:ln>
                <a:solidFill>
                  <a:srgbClr val="262626">
                    <a:alpha val="100000"/>
                  </a:srgbClr>
                </a:solidFill>
                <a:latin typeface="+mn-ea"/>
                <a:cs typeface="OPPOSans L" panose="00020600040101010101" charset="-122"/>
              </a:rPr>
              <a:t>、</a:t>
            </a:r>
            <a:r>
              <a:rPr kumimoji="1" lang="en-US" altLang="zh-CN" sz="2000" dirty="0">
                <a:ln w="12700">
                  <a:noFill/>
                </a:ln>
                <a:solidFill>
                  <a:srgbClr val="262626">
                    <a:alpha val="100000"/>
                  </a:srgbClr>
                </a:solidFill>
                <a:latin typeface="+mn-ea"/>
                <a:cs typeface="OPPOSans L" panose="00020600040101010101" charset="-122"/>
              </a:rPr>
              <a:t>未按照规定期限纳税申报；</a:t>
            </a:r>
            <a:endParaRPr kumimoji="1" lang="en-US" altLang="zh-CN" sz="2000" dirty="0">
              <a:ln w="12700">
                <a:noFill/>
              </a:ln>
              <a:solidFill>
                <a:srgbClr val="262626">
                  <a:alpha val="100000"/>
                </a:srgbClr>
              </a:solidFill>
              <a:latin typeface="+mn-ea"/>
              <a:cs typeface="OPPOSans L" panose="00020600040101010101" charset="-122"/>
            </a:endParaRPr>
          </a:p>
          <a:p>
            <a:pPr algn="l">
              <a:lnSpc>
                <a:spcPct val="200000"/>
              </a:lnSpc>
            </a:pPr>
            <a:r>
              <a:rPr kumimoji="1" lang="en-US" altLang="zh-CN" sz="2000" dirty="0">
                <a:ln w="12700">
                  <a:noFill/>
                </a:ln>
                <a:solidFill>
                  <a:srgbClr val="262626">
                    <a:alpha val="100000"/>
                  </a:srgbClr>
                </a:solidFill>
                <a:latin typeface="+mn-ea"/>
                <a:cs typeface="OPPOSans L" panose="00020600040101010101" charset="-122"/>
              </a:rPr>
              <a:t>2</a:t>
            </a:r>
            <a:r>
              <a:rPr kumimoji="1" lang="zh-CN" altLang="en-US" sz="2000" dirty="0">
                <a:ln w="12700">
                  <a:noFill/>
                </a:ln>
                <a:solidFill>
                  <a:srgbClr val="262626">
                    <a:alpha val="100000"/>
                  </a:srgbClr>
                </a:solidFill>
                <a:latin typeface="+mn-ea"/>
                <a:cs typeface="OPPOSans L" panose="00020600040101010101" charset="-122"/>
              </a:rPr>
              <a:t>、</a:t>
            </a:r>
            <a:r>
              <a:rPr kumimoji="1" lang="en-US" altLang="zh-CN" sz="2000" dirty="0">
                <a:ln w="12700">
                  <a:noFill/>
                </a:ln>
                <a:solidFill>
                  <a:srgbClr val="262626">
                    <a:alpha val="100000"/>
                  </a:srgbClr>
                </a:solidFill>
                <a:latin typeface="+mn-ea"/>
                <a:cs typeface="OPPOSans L" panose="00020600040101010101" charset="-122"/>
              </a:rPr>
              <a:t>未按照规定期限代扣代缴；</a:t>
            </a:r>
            <a:endParaRPr kumimoji="1" lang="en-US" altLang="zh-CN" sz="2000" dirty="0">
              <a:ln w="12700">
                <a:noFill/>
              </a:ln>
              <a:solidFill>
                <a:srgbClr val="262626">
                  <a:alpha val="100000"/>
                </a:srgbClr>
              </a:solidFill>
              <a:latin typeface="+mn-ea"/>
              <a:cs typeface="OPPOSans L" panose="00020600040101010101" charset="-122"/>
            </a:endParaRPr>
          </a:p>
          <a:p>
            <a:pPr algn="l">
              <a:lnSpc>
                <a:spcPct val="200000"/>
              </a:lnSpc>
            </a:pPr>
            <a:r>
              <a:rPr kumimoji="1" lang="en-US" altLang="zh-CN" sz="2000" dirty="0">
                <a:ln w="12700">
                  <a:noFill/>
                </a:ln>
                <a:solidFill>
                  <a:srgbClr val="262626">
                    <a:alpha val="100000"/>
                  </a:srgbClr>
                </a:solidFill>
                <a:latin typeface="+mn-ea"/>
                <a:cs typeface="OPPOSans L" panose="00020600040101010101" charset="-122"/>
              </a:rPr>
              <a:t>3</a:t>
            </a:r>
            <a:r>
              <a:rPr kumimoji="1" lang="zh-CN" altLang="en-US" sz="2000" dirty="0">
                <a:ln w="12700">
                  <a:noFill/>
                </a:ln>
                <a:solidFill>
                  <a:srgbClr val="262626">
                    <a:alpha val="100000"/>
                  </a:srgbClr>
                </a:solidFill>
                <a:latin typeface="+mn-ea"/>
                <a:cs typeface="OPPOSans L" panose="00020600040101010101" charset="-122"/>
              </a:rPr>
              <a:t>、</a:t>
            </a:r>
            <a:r>
              <a:rPr kumimoji="1" lang="en-US" altLang="zh-CN" sz="2000" dirty="0">
                <a:ln w="12700">
                  <a:noFill/>
                </a:ln>
                <a:solidFill>
                  <a:srgbClr val="262626">
                    <a:alpha val="100000"/>
                  </a:srgbClr>
                </a:solidFill>
                <a:latin typeface="+mn-ea"/>
                <a:cs typeface="OPPOSans L" panose="00020600040101010101" charset="-122"/>
              </a:rPr>
              <a:t>未按照规定期限填报财务报表；</a:t>
            </a:r>
            <a:endParaRPr kumimoji="1" lang="en-US" altLang="zh-CN" sz="2000" dirty="0">
              <a:ln w="12700">
                <a:noFill/>
              </a:ln>
              <a:solidFill>
                <a:srgbClr val="262626">
                  <a:alpha val="100000"/>
                </a:srgbClr>
              </a:solidFill>
              <a:latin typeface="+mn-ea"/>
              <a:cs typeface="OPPOSans L" panose="00020600040101010101" charset="-122"/>
            </a:endParaRPr>
          </a:p>
          <a:p>
            <a:pPr algn="l">
              <a:lnSpc>
                <a:spcPct val="200000"/>
              </a:lnSpc>
            </a:pPr>
            <a:r>
              <a:rPr kumimoji="1" lang="en-US" altLang="zh-CN" sz="2000" dirty="0">
                <a:ln w="12700">
                  <a:noFill/>
                </a:ln>
                <a:solidFill>
                  <a:srgbClr val="262626">
                    <a:alpha val="100000"/>
                  </a:srgbClr>
                </a:solidFill>
                <a:latin typeface="+mn-ea"/>
                <a:cs typeface="OPPOSans L" panose="00020600040101010101" charset="-122"/>
              </a:rPr>
              <a:t>4</a:t>
            </a:r>
            <a:r>
              <a:rPr kumimoji="1" lang="zh-CN" altLang="en-US" sz="2000" dirty="0">
                <a:ln w="12700">
                  <a:noFill/>
                </a:ln>
                <a:solidFill>
                  <a:srgbClr val="262626">
                    <a:alpha val="100000"/>
                  </a:srgbClr>
                </a:solidFill>
                <a:latin typeface="+mn-ea"/>
                <a:cs typeface="OPPOSans L" panose="00020600040101010101" charset="-122"/>
              </a:rPr>
              <a:t>、</a:t>
            </a:r>
            <a:r>
              <a:rPr kumimoji="1" lang="en-US" altLang="zh-CN" sz="2000" dirty="0">
                <a:ln w="12700">
                  <a:noFill/>
                </a:ln>
                <a:solidFill>
                  <a:srgbClr val="262626">
                    <a:alpha val="100000"/>
                  </a:srgbClr>
                </a:solidFill>
                <a:latin typeface="+mn-ea"/>
                <a:cs typeface="OPPOSans L" panose="00020600040101010101" charset="-122"/>
              </a:rPr>
              <a:t>未按照规定时限报送财务会计制度或财务处理办法；</a:t>
            </a:r>
            <a:endParaRPr kumimoji="1" lang="en-US" altLang="zh-CN" sz="2000" dirty="0">
              <a:ln w="12700">
                <a:noFill/>
              </a:ln>
              <a:solidFill>
                <a:srgbClr val="262626">
                  <a:alpha val="100000"/>
                </a:srgbClr>
              </a:solidFill>
              <a:latin typeface="+mn-ea"/>
              <a:cs typeface="OPPOSans L" panose="00020600040101010101" charset="-122"/>
            </a:endParaRPr>
          </a:p>
          <a:p>
            <a:pPr algn="l">
              <a:lnSpc>
                <a:spcPct val="200000"/>
              </a:lnSpc>
            </a:pPr>
            <a:r>
              <a:rPr kumimoji="1" lang="en-US" altLang="zh-CN" sz="2000" dirty="0">
                <a:ln w="12700">
                  <a:noFill/>
                </a:ln>
                <a:solidFill>
                  <a:srgbClr val="262626">
                    <a:alpha val="100000"/>
                  </a:srgbClr>
                </a:solidFill>
                <a:latin typeface="+mn-ea"/>
                <a:cs typeface="OPPOSans L" panose="00020600040101010101" charset="-122"/>
              </a:rPr>
              <a:t>5</a:t>
            </a:r>
            <a:r>
              <a:rPr kumimoji="1" lang="zh-CN" altLang="en-US" sz="2000" dirty="0">
                <a:ln w="12700">
                  <a:noFill/>
                </a:ln>
                <a:solidFill>
                  <a:srgbClr val="262626">
                    <a:alpha val="100000"/>
                  </a:srgbClr>
                </a:solidFill>
                <a:latin typeface="+mn-ea"/>
                <a:cs typeface="OPPOSans L" panose="00020600040101010101" charset="-122"/>
              </a:rPr>
              <a:t>、</a:t>
            </a:r>
            <a:r>
              <a:rPr kumimoji="1" lang="en-US" altLang="zh-CN" sz="2000" dirty="0">
                <a:ln w="12700">
                  <a:noFill/>
                </a:ln>
                <a:solidFill>
                  <a:srgbClr val="262626">
                    <a:alpha val="100000"/>
                  </a:srgbClr>
                </a:solidFill>
                <a:latin typeface="+mn-ea"/>
                <a:cs typeface="OPPOSans L" panose="00020600040101010101" charset="-122"/>
              </a:rPr>
              <a:t>未在规定时限内向主管税务机关报告开立（变更）账号的等。</a:t>
            </a:r>
            <a:endParaRPr kumimoji="1" lang="zh-CN" altLang="en-US" sz="2000" dirty="0">
              <a:latin typeface="+mn-ea"/>
              <a:cs typeface="等线" panose="02010600030101010101" charset="-122"/>
            </a:endParaRPr>
          </a:p>
        </p:txBody>
      </p:sp>
      <p:sp>
        <p:nvSpPr>
          <p:cNvPr id="26"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7" name="标题 1"/>
          <p:cNvSpPr txBox="1"/>
          <p:nvPr/>
        </p:nvSpPr>
        <p:spPr>
          <a:xfrm>
            <a:off x="1044659" y="523641"/>
            <a:ext cx="10474240" cy="432000"/>
          </a:xfrm>
          <a:prstGeom prst="rect">
            <a:avLst/>
          </a:prstGeom>
          <a:noFill/>
          <a:ln>
            <a:noFill/>
          </a:ln>
        </p:spPr>
        <p:txBody>
          <a:bodyPr vert="horz" wrap="square" lIns="0" tIns="0" rIns="0" bIns="0" rtlCol="0" anchor="ctr"/>
          <a:lstStyle/>
          <a:p>
            <a:pPr algn="l">
              <a:lnSpc>
                <a:spcPct val="110000"/>
              </a:lnSpc>
            </a:pPr>
            <a:r>
              <a:rPr kumimoji="1" lang="en-US" altLang="zh-CN" sz="2800" b="1">
                <a:ln w="12700">
                  <a:noFill/>
                </a:ln>
                <a:solidFill>
                  <a:srgbClr val="2074DA">
                    <a:alpha val="100000"/>
                  </a:srgbClr>
                </a:solidFill>
                <a:latin typeface="+mn-ea"/>
                <a:cs typeface="+mn-ea"/>
                <a:sym typeface="+mn-ea"/>
              </a:rPr>
              <a:t>02.</a:t>
            </a:r>
            <a:r>
              <a:rPr kumimoji="1" lang="zh-CN" altLang="en-US" sz="2800" b="1">
                <a:ln w="12700">
                  <a:noFill/>
                </a:ln>
                <a:solidFill>
                  <a:srgbClr val="2074DA">
                    <a:alpha val="100000"/>
                  </a:srgbClr>
                </a:solidFill>
                <a:latin typeface="+mn-ea"/>
                <a:cs typeface="+mn-ea"/>
                <a:sym typeface="+mn-ea"/>
              </a:rPr>
              <a:t>常见扣分指标</a:t>
            </a:r>
            <a:endParaRPr kumimoji="1" lang="zh-CN" altLang="en-US" sz="2800" b="1">
              <a:latin typeface="+mn-ea"/>
              <a:cs typeface="+mn-ea"/>
            </a:endParaRPr>
          </a:p>
        </p:txBody>
      </p:sp>
      <p:sp>
        <p:nvSpPr>
          <p:cNvPr id="28" name="标题 1"/>
          <p:cNvSpPr txBox="1"/>
          <p:nvPr/>
        </p:nvSpPr>
        <p:spPr>
          <a:xfrm flipH="1">
            <a:off x="451793" y="53103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9" name="标题 1"/>
          <p:cNvSpPr txBox="1"/>
          <p:nvPr/>
        </p:nvSpPr>
        <p:spPr>
          <a:xfrm>
            <a:off x="1044365" y="1646631"/>
            <a:ext cx="1278205" cy="1267909"/>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accent1"/>
          </a:solidFill>
          <a:ln w="9525" cap="flat">
            <a:noFill/>
            <a:miter/>
          </a:ln>
        </p:spPr>
        <p:txBody>
          <a:bodyPr vert="horz" wrap="square" lIns="91440" tIns="45720" rIns="91440" bIns="45720" rtlCol="0" anchor="ctr"/>
          <a:lstStyle/>
          <a:p>
            <a:pPr>
              <a:lnSpc>
                <a:spcPct val="110000"/>
              </a:lnSpc>
            </a:pPr>
            <a:endParaRPr kumimoji="1" lang="zh-CN" altLang="en-US">
              <a:cs typeface="等线" panose="02010600030101010101"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custDataLst>
              <p:tags r:id="rId1"/>
            </p:custDataLst>
          </p:nvPr>
        </p:nvSpPr>
        <p:spPr>
          <a:xfrm>
            <a:off x="3476877" y="1646690"/>
            <a:ext cx="3060000" cy="370579"/>
          </a:xfrm>
          <a:prstGeom prst="rect">
            <a:avLst/>
          </a:prstGeom>
          <a:noFill/>
          <a:ln>
            <a:noFill/>
          </a:ln>
        </p:spPr>
        <p:txBody>
          <a:bodyPr vert="horz" wrap="square" lIns="0" tIns="0" rIns="0" bIns="0" rtlCol="0" anchor="b"/>
          <a:lstStyle/>
          <a:p>
            <a:pPr>
              <a:lnSpc>
                <a:spcPct val="110000"/>
              </a:lnSpc>
            </a:pPr>
            <a:r>
              <a:rPr kumimoji="1" lang="en-US" altLang="zh-CN" sz="2000" b="1" dirty="0" err="1">
                <a:ln w="12700">
                  <a:noFill/>
                </a:ln>
                <a:solidFill>
                  <a:srgbClr val="262626">
                    <a:alpha val="100000"/>
                  </a:srgbClr>
                </a:solidFill>
                <a:latin typeface="+mn-ea"/>
                <a:cs typeface="OPPOSans B" panose="00020600040101010101" charset="-122"/>
              </a:rPr>
              <a:t>税（费）款缴纳信息</a:t>
            </a:r>
            <a:endParaRPr kumimoji="1" lang="zh-CN" altLang="en-US" sz="2000" b="1" dirty="0">
              <a:latin typeface="+mn-ea"/>
              <a:cs typeface="等线" panose="02010600030101010101" charset="-122"/>
            </a:endParaRPr>
          </a:p>
        </p:txBody>
      </p:sp>
      <p:sp>
        <p:nvSpPr>
          <p:cNvPr id="7" name="标题 1"/>
          <p:cNvSpPr txBox="1"/>
          <p:nvPr>
            <p:custDataLst>
              <p:tags r:id="rId2"/>
            </p:custDataLst>
          </p:nvPr>
        </p:nvSpPr>
        <p:spPr>
          <a:xfrm>
            <a:off x="3476625" y="2296795"/>
            <a:ext cx="7853680" cy="3750945"/>
          </a:xfrm>
          <a:prstGeom prst="rect">
            <a:avLst/>
          </a:prstGeom>
          <a:noFill/>
          <a:ln>
            <a:noFill/>
          </a:ln>
        </p:spPr>
        <p:txBody>
          <a:bodyPr vert="horz" wrap="square" lIns="0" tIns="0" rIns="0" bIns="0" rtlCol="0" anchor="t"/>
          <a:lstStyle/>
          <a:p>
            <a:pPr>
              <a:lnSpc>
                <a:spcPct val="200000"/>
              </a:lnSpc>
            </a:pPr>
            <a:r>
              <a:rPr kumimoji="1" lang="en-US" altLang="zh-CN" sz="2000" dirty="0">
                <a:ln w="12700">
                  <a:noFill/>
                </a:ln>
                <a:solidFill>
                  <a:srgbClr val="262626">
                    <a:alpha val="100000"/>
                  </a:srgbClr>
                </a:solidFill>
                <a:latin typeface="+mn-ea"/>
                <a:cs typeface="OPPOSans L" panose="00020600040101010101" charset="-122"/>
              </a:rPr>
              <a:t>1</a:t>
            </a:r>
            <a:r>
              <a:rPr kumimoji="1" lang="zh-CN" altLang="en-US" sz="2000" dirty="0">
                <a:ln w="12700">
                  <a:noFill/>
                </a:ln>
                <a:solidFill>
                  <a:srgbClr val="262626">
                    <a:alpha val="100000"/>
                  </a:srgbClr>
                </a:solidFill>
                <a:latin typeface="+mn-ea"/>
                <a:cs typeface="OPPOSans L" panose="00020600040101010101" charset="-122"/>
              </a:rPr>
              <a:t>、</a:t>
            </a:r>
            <a:r>
              <a:rPr kumimoji="1" lang="en-US" altLang="zh-CN" sz="2000" dirty="0">
                <a:ln w="12700">
                  <a:noFill/>
                </a:ln>
                <a:solidFill>
                  <a:srgbClr val="262626">
                    <a:alpha val="100000"/>
                  </a:srgbClr>
                </a:solidFill>
                <a:latin typeface="+mn-ea"/>
                <a:cs typeface="OPPOSans L" panose="00020600040101010101" charset="-122"/>
              </a:rPr>
              <a:t>未按照规定期限缴纳已申报或批准延期申报的应纳税（费）款；</a:t>
            </a:r>
            <a:endParaRPr kumimoji="1" lang="en-US" altLang="zh-CN" sz="2000" dirty="0">
              <a:ln w="12700">
                <a:noFill/>
              </a:ln>
              <a:solidFill>
                <a:srgbClr val="262626">
                  <a:alpha val="100000"/>
                </a:srgbClr>
              </a:solidFill>
              <a:latin typeface="+mn-ea"/>
              <a:cs typeface="OPPOSans L" panose="00020600040101010101" charset="-122"/>
            </a:endParaRPr>
          </a:p>
          <a:p>
            <a:pPr>
              <a:lnSpc>
                <a:spcPct val="200000"/>
              </a:lnSpc>
            </a:pPr>
            <a:r>
              <a:rPr kumimoji="1" lang="en-US" altLang="zh-CN" sz="2000" dirty="0">
                <a:ln w="12700">
                  <a:noFill/>
                </a:ln>
                <a:solidFill>
                  <a:srgbClr val="262626">
                    <a:alpha val="100000"/>
                  </a:srgbClr>
                </a:solidFill>
                <a:latin typeface="+mn-ea"/>
                <a:cs typeface="OPPOSans L" panose="00020600040101010101" charset="-122"/>
              </a:rPr>
              <a:t>2</a:t>
            </a:r>
            <a:r>
              <a:rPr kumimoji="1" lang="zh-CN" altLang="en-US" sz="2000" dirty="0">
                <a:ln w="12700">
                  <a:noFill/>
                </a:ln>
                <a:solidFill>
                  <a:srgbClr val="262626">
                    <a:alpha val="100000"/>
                  </a:srgbClr>
                </a:solidFill>
                <a:latin typeface="+mn-ea"/>
                <a:cs typeface="OPPOSans L" panose="00020600040101010101" charset="-122"/>
              </a:rPr>
              <a:t>、</a:t>
            </a:r>
            <a:r>
              <a:rPr kumimoji="1" lang="en-US" altLang="zh-CN" sz="2000" dirty="0">
                <a:ln w="12700">
                  <a:noFill/>
                </a:ln>
                <a:solidFill>
                  <a:srgbClr val="262626">
                    <a:alpha val="100000"/>
                  </a:srgbClr>
                </a:solidFill>
                <a:latin typeface="+mn-ea"/>
                <a:cs typeface="OPPOSans L" panose="00020600040101010101" charset="-122"/>
              </a:rPr>
              <a:t>至评定期末，已办理纳税申报后纳税人未在税款缴纳期限内缴纳税款或经批准延期缴纳的税款期限已满，纳税人未在税款缴纳期限内缴纳的；</a:t>
            </a:r>
            <a:endParaRPr kumimoji="1" lang="en-US" altLang="zh-CN" sz="2000" dirty="0">
              <a:ln w="12700">
                <a:noFill/>
              </a:ln>
              <a:solidFill>
                <a:srgbClr val="262626">
                  <a:alpha val="100000"/>
                </a:srgbClr>
              </a:solidFill>
              <a:latin typeface="+mn-ea"/>
              <a:cs typeface="OPPOSans L" panose="00020600040101010101" charset="-122"/>
            </a:endParaRPr>
          </a:p>
          <a:p>
            <a:pPr>
              <a:lnSpc>
                <a:spcPct val="200000"/>
              </a:lnSpc>
            </a:pPr>
            <a:r>
              <a:rPr kumimoji="1" lang="en-US" altLang="zh-CN" sz="2000" dirty="0">
                <a:ln w="12700">
                  <a:noFill/>
                </a:ln>
                <a:solidFill>
                  <a:srgbClr val="262626">
                    <a:alpha val="100000"/>
                  </a:srgbClr>
                </a:solidFill>
                <a:latin typeface="+mn-ea"/>
                <a:cs typeface="OPPOSans L" panose="00020600040101010101" charset="-122"/>
              </a:rPr>
              <a:t>3</a:t>
            </a:r>
            <a:r>
              <a:rPr kumimoji="1" lang="zh-CN" altLang="en-US" sz="2000" dirty="0">
                <a:ln w="12700">
                  <a:noFill/>
                </a:ln>
                <a:solidFill>
                  <a:srgbClr val="262626">
                    <a:alpha val="100000"/>
                  </a:srgbClr>
                </a:solidFill>
                <a:latin typeface="+mn-ea"/>
                <a:cs typeface="OPPOSans L" panose="00020600040101010101" charset="-122"/>
              </a:rPr>
              <a:t>、</a:t>
            </a:r>
            <a:r>
              <a:rPr kumimoji="1" lang="en-US" altLang="zh-CN" sz="2000" dirty="0">
                <a:ln w="12700">
                  <a:noFill/>
                </a:ln>
                <a:solidFill>
                  <a:srgbClr val="262626">
                    <a:alpha val="100000"/>
                  </a:srgbClr>
                </a:solidFill>
                <a:latin typeface="+mn-ea"/>
                <a:cs typeface="OPPOSans L" panose="00020600040101010101" charset="-122"/>
              </a:rPr>
              <a:t>已代扣代收税款，未按规定解缴的等。</a:t>
            </a:r>
            <a:endParaRPr kumimoji="1" lang="zh-CN" altLang="en-US" sz="2000" dirty="0">
              <a:latin typeface="+mn-ea"/>
              <a:cs typeface="等线" panose="02010600030101010101" charset="-122"/>
            </a:endParaRPr>
          </a:p>
        </p:txBody>
      </p:sp>
      <p:sp>
        <p:nvSpPr>
          <p:cNvPr id="26"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7" name="标题 1"/>
          <p:cNvSpPr txBox="1"/>
          <p:nvPr/>
        </p:nvSpPr>
        <p:spPr>
          <a:xfrm>
            <a:off x="1044659" y="523641"/>
            <a:ext cx="10474240" cy="432000"/>
          </a:xfrm>
          <a:prstGeom prst="rect">
            <a:avLst/>
          </a:prstGeom>
          <a:noFill/>
          <a:ln>
            <a:noFill/>
          </a:ln>
        </p:spPr>
        <p:txBody>
          <a:bodyPr vert="horz" wrap="square" lIns="0" tIns="0" rIns="0" bIns="0" rtlCol="0" anchor="ctr"/>
          <a:lstStyle/>
          <a:p>
            <a:pPr algn="l">
              <a:lnSpc>
                <a:spcPct val="110000"/>
              </a:lnSpc>
            </a:pPr>
            <a:r>
              <a:rPr kumimoji="1" lang="en-US" altLang="zh-CN" sz="2800" b="1">
                <a:ln w="12700">
                  <a:noFill/>
                </a:ln>
                <a:solidFill>
                  <a:srgbClr val="2074DA">
                    <a:alpha val="100000"/>
                  </a:srgbClr>
                </a:solidFill>
                <a:latin typeface="+mn-ea"/>
                <a:cs typeface="+mn-ea"/>
                <a:sym typeface="+mn-ea"/>
              </a:rPr>
              <a:t>02.</a:t>
            </a:r>
            <a:r>
              <a:rPr kumimoji="1" lang="zh-CN" altLang="en-US" sz="2800" b="1">
                <a:ln w="12700">
                  <a:noFill/>
                </a:ln>
                <a:solidFill>
                  <a:srgbClr val="2074DA">
                    <a:alpha val="100000"/>
                  </a:srgbClr>
                </a:solidFill>
                <a:latin typeface="+mn-ea"/>
                <a:cs typeface="+mn-ea"/>
                <a:sym typeface="+mn-ea"/>
              </a:rPr>
              <a:t>常见扣分指标</a:t>
            </a:r>
            <a:endParaRPr kumimoji="1" lang="zh-CN" altLang="en-US" sz="2800" b="1">
              <a:latin typeface="+mn-ea"/>
              <a:cs typeface="+mn-ea"/>
            </a:endParaRPr>
          </a:p>
        </p:txBody>
      </p:sp>
      <p:sp>
        <p:nvSpPr>
          <p:cNvPr id="28" name="标题 1"/>
          <p:cNvSpPr txBox="1"/>
          <p:nvPr/>
        </p:nvSpPr>
        <p:spPr>
          <a:xfrm flipH="1">
            <a:off x="451793" y="53103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9" name="标题 1"/>
          <p:cNvSpPr txBox="1"/>
          <p:nvPr/>
        </p:nvSpPr>
        <p:spPr>
          <a:xfrm>
            <a:off x="1044365" y="1646631"/>
            <a:ext cx="1278205" cy="1267909"/>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accent1"/>
          </a:solidFill>
          <a:ln w="9525" cap="flat">
            <a:noFill/>
            <a:miter/>
          </a:ln>
        </p:spPr>
        <p:txBody>
          <a:bodyPr vert="horz" wrap="square" lIns="91440" tIns="45720" rIns="91440" bIns="45720" rtlCol="0" anchor="ctr"/>
          <a:lstStyle/>
          <a:p>
            <a:pPr>
              <a:lnSpc>
                <a:spcPct val="110000"/>
              </a:lnSpc>
            </a:pPr>
            <a:endParaRPr kumimoji="1" lang="zh-CN" altLang="en-US">
              <a:cs typeface="等线" panose="02010600030101010101"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custDataLst>
              <p:tags r:id="rId1"/>
            </p:custDataLst>
          </p:nvPr>
        </p:nvSpPr>
        <p:spPr>
          <a:xfrm>
            <a:off x="2141055" y="3184543"/>
            <a:ext cx="3060000" cy="503023"/>
          </a:xfrm>
          <a:prstGeom prst="rect">
            <a:avLst/>
          </a:prstGeom>
          <a:noFill/>
          <a:ln>
            <a:noFill/>
          </a:ln>
        </p:spPr>
        <p:txBody>
          <a:bodyPr vert="horz" wrap="square" lIns="0" tIns="0" rIns="0" bIns="0" rtlCol="0" anchor="b"/>
          <a:lstStyle/>
          <a:p>
            <a:pPr algn="l">
              <a:lnSpc>
                <a:spcPct val="110000"/>
              </a:lnSpc>
            </a:pPr>
            <a:endParaRPr kumimoji="1" lang="zh-CN" altLang="en-US" sz="2000" b="1">
              <a:latin typeface="+mn-ea"/>
              <a:cs typeface="等线" panose="02010600030101010101" charset="-122"/>
            </a:endParaRPr>
          </a:p>
        </p:txBody>
      </p:sp>
      <p:sp>
        <p:nvSpPr>
          <p:cNvPr id="11" name="标题 1"/>
          <p:cNvSpPr txBox="1"/>
          <p:nvPr>
            <p:custDataLst>
              <p:tags r:id="rId2"/>
            </p:custDataLst>
          </p:nvPr>
        </p:nvSpPr>
        <p:spPr>
          <a:xfrm>
            <a:off x="2141055" y="3971961"/>
            <a:ext cx="3600000" cy="1000940"/>
          </a:xfrm>
          <a:prstGeom prst="rect">
            <a:avLst/>
          </a:prstGeom>
          <a:noFill/>
          <a:ln>
            <a:noFill/>
          </a:ln>
        </p:spPr>
        <p:txBody>
          <a:bodyPr vert="horz" wrap="square" lIns="0" tIns="0" rIns="0" bIns="0" rtlCol="0" anchor="t"/>
          <a:lstStyle/>
          <a:p>
            <a:pPr algn="l">
              <a:lnSpc>
                <a:spcPct val="150000"/>
              </a:lnSpc>
            </a:pPr>
            <a:endParaRPr kumimoji="1" lang="zh-CN" altLang="en-US" dirty="0">
              <a:latin typeface="+mn-ea"/>
              <a:cs typeface="等线" panose="02010600030101010101" charset="-122"/>
            </a:endParaRPr>
          </a:p>
        </p:txBody>
      </p:sp>
      <p:sp>
        <p:nvSpPr>
          <p:cNvPr id="13" name="标题 1"/>
          <p:cNvSpPr txBox="1"/>
          <p:nvPr>
            <p:custDataLst>
              <p:tags r:id="rId3"/>
            </p:custDataLst>
          </p:nvPr>
        </p:nvSpPr>
        <p:spPr>
          <a:xfrm>
            <a:off x="2940050" y="3971925"/>
            <a:ext cx="7260590" cy="1637030"/>
          </a:xfrm>
          <a:prstGeom prst="rect">
            <a:avLst/>
          </a:prstGeom>
          <a:noFill/>
          <a:ln>
            <a:noFill/>
          </a:ln>
        </p:spPr>
        <p:txBody>
          <a:bodyPr vert="horz" wrap="square" lIns="0" tIns="0" rIns="0" bIns="0" rtlCol="0" anchor="t"/>
          <a:lstStyle/>
          <a:p>
            <a:pPr algn="l">
              <a:lnSpc>
                <a:spcPct val="150000"/>
              </a:lnSpc>
            </a:pPr>
            <a:r>
              <a:rPr kumimoji="1" lang="en-US" altLang="zh-CN" sz="2000" dirty="0" err="1">
                <a:ln w="12700">
                  <a:noFill/>
                </a:ln>
                <a:solidFill>
                  <a:srgbClr val="262626">
                    <a:alpha val="100000"/>
                  </a:srgbClr>
                </a:solidFill>
                <a:latin typeface="+mn-ea"/>
                <a:cs typeface="OPPOSans L" panose="00020600040101010101" charset="-122"/>
              </a:rPr>
              <a:t>1</a:t>
            </a:r>
            <a:r>
              <a:rPr kumimoji="1" lang="zh-CN" altLang="en-US" sz="2000" dirty="0" err="1">
                <a:ln w="12700">
                  <a:noFill/>
                </a:ln>
                <a:solidFill>
                  <a:srgbClr val="262626">
                    <a:alpha val="100000"/>
                  </a:srgbClr>
                </a:solidFill>
                <a:latin typeface="+mn-ea"/>
                <a:cs typeface="OPPOSans L" panose="00020600040101010101" charset="-122"/>
              </a:rPr>
              <a:t>、</a:t>
            </a:r>
            <a:r>
              <a:rPr kumimoji="1" lang="en-US" altLang="zh-CN" sz="2000" dirty="0" err="1">
                <a:ln w="12700">
                  <a:noFill/>
                </a:ln>
                <a:solidFill>
                  <a:srgbClr val="262626">
                    <a:alpha val="100000"/>
                  </a:srgbClr>
                </a:solidFill>
                <a:latin typeface="+mn-ea"/>
                <a:cs typeface="OPPOSans L" panose="00020600040101010101" charset="-122"/>
              </a:rPr>
              <a:t>有非正常户记录的纳税人；</a:t>
            </a:r>
            <a:endParaRPr kumimoji="1" lang="en-US" altLang="zh-CN" sz="2000" dirty="0" err="1">
              <a:ln w="12700">
                <a:noFill/>
              </a:ln>
              <a:solidFill>
                <a:srgbClr val="262626">
                  <a:alpha val="100000"/>
                </a:srgbClr>
              </a:solidFill>
              <a:latin typeface="+mn-ea"/>
              <a:cs typeface="OPPOSans L" panose="00020600040101010101" charset="-122"/>
            </a:endParaRPr>
          </a:p>
          <a:p>
            <a:pPr algn="l">
              <a:lnSpc>
                <a:spcPct val="150000"/>
              </a:lnSpc>
            </a:pPr>
            <a:r>
              <a:rPr kumimoji="1" lang="en-US" altLang="zh-CN" sz="2000" dirty="0" err="1">
                <a:ln w="12700">
                  <a:noFill/>
                </a:ln>
                <a:solidFill>
                  <a:srgbClr val="262626">
                    <a:alpha val="100000"/>
                  </a:srgbClr>
                </a:solidFill>
                <a:latin typeface="+mn-ea"/>
                <a:cs typeface="OPPOSans L" panose="00020600040101010101" charset="-122"/>
              </a:rPr>
              <a:t>2</a:t>
            </a:r>
            <a:r>
              <a:rPr kumimoji="1" lang="zh-CN" altLang="en-US" sz="2000" dirty="0" err="1">
                <a:ln w="12700">
                  <a:noFill/>
                </a:ln>
                <a:solidFill>
                  <a:srgbClr val="262626">
                    <a:alpha val="100000"/>
                  </a:srgbClr>
                </a:solidFill>
                <a:latin typeface="+mn-ea"/>
                <a:cs typeface="OPPOSans L" panose="00020600040101010101" charset="-122"/>
              </a:rPr>
              <a:t>、</a:t>
            </a:r>
            <a:r>
              <a:rPr kumimoji="1" lang="en-US" altLang="zh-CN" sz="2000" dirty="0" err="1">
                <a:ln w="12700">
                  <a:noFill/>
                </a:ln>
                <a:solidFill>
                  <a:srgbClr val="262626">
                    <a:alpha val="100000"/>
                  </a:srgbClr>
                </a:solidFill>
                <a:latin typeface="+mn-ea"/>
                <a:cs typeface="OPPOSans L" panose="00020600040101010101" charset="-122"/>
              </a:rPr>
              <a:t>未按照规定保管账簿、记账凭证以及其他纳税资料的等</a:t>
            </a:r>
            <a:r>
              <a:rPr kumimoji="1" lang="en-US" altLang="zh-CN" sz="2000" dirty="0">
                <a:ln w="12700">
                  <a:noFill/>
                </a:ln>
                <a:solidFill>
                  <a:srgbClr val="262626">
                    <a:alpha val="100000"/>
                  </a:srgbClr>
                </a:solidFill>
                <a:latin typeface="+mn-ea"/>
                <a:cs typeface="OPPOSans L" panose="00020600040101010101" charset="-122"/>
              </a:rPr>
              <a:t>。</a:t>
            </a:r>
            <a:endParaRPr kumimoji="1" lang="zh-CN" altLang="en-US" sz="2000" dirty="0">
              <a:latin typeface="+mn-ea"/>
              <a:cs typeface="等线" panose="02010600030101010101" charset="-122"/>
            </a:endParaRPr>
          </a:p>
        </p:txBody>
      </p:sp>
      <p:sp>
        <p:nvSpPr>
          <p:cNvPr id="26" name="标题 1"/>
          <p:cNvSpPr txBox="1"/>
          <p:nvPr/>
        </p:nvSpPr>
        <p:spPr>
          <a:xfrm flipH="1">
            <a:off x="-1424836" y="-1616976"/>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7" name="标题 1"/>
          <p:cNvSpPr txBox="1"/>
          <p:nvPr/>
        </p:nvSpPr>
        <p:spPr>
          <a:xfrm>
            <a:off x="1044659" y="523641"/>
            <a:ext cx="10474240" cy="432000"/>
          </a:xfrm>
          <a:prstGeom prst="rect">
            <a:avLst/>
          </a:prstGeom>
          <a:noFill/>
          <a:ln>
            <a:noFill/>
          </a:ln>
        </p:spPr>
        <p:txBody>
          <a:bodyPr vert="horz" wrap="square" lIns="0" tIns="0" rIns="0" bIns="0" rtlCol="0" anchor="ctr"/>
          <a:lstStyle/>
          <a:p>
            <a:pPr algn="l">
              <a:lnSpc>
                <a:spcPct val="110000"/>
              </a:lnSpc>
            </a:pPr>
            <a:r>
              <a:rPr kumimoji="1" lang="en-US" altLang="zh-CN" sz="2800" b="1">
                <a:ln w="12700">
                  <a:noFill/>
                </a:ln>
                <a:solidFill>
                  <a:srgbClr val="2074DA">
                    <a:alpha val="100000"/>
                  </a:srgbClr>
                </a:solidFill>
                <a:latin typeface="+mn-ea"/>
                <a:cs typeface="+mn-ea"/>
                <a:sym typeface="+mn-ea"/>
              </a:rPr>
              <a:t>02.</a:t>
            </a:r>
            <a:r>
              <a:rPr kumimoji="1" lang="zh-CN" altLang="en-US" sz="2800" b="1">
                <a:ln w="12700">
                  <a:noFill/>
                </a:ln>
                <a:solidFill>
                  <a:srgbClr val="2074DA">
                    <a:alpha val="100000"/>
                  </a:srgbClr>
                </a:solidFill>
                <a:latin typeface="+mn-ea"/>
                <a:cs typeface="+mn-ea"/>
                <a:sym typeface="+mn-ea"/>
              </a:rPr>
              <a:t>常见扣分指标</a:t>
            </a:r>
            <a:endParaRPr kumimoji="1" lang="zh-CN" altLang="en-US" sz="2800" b="1">
              <a:latin typeface="+mn-ea"/>
              <a:cs typeface="+mn-ea"/>
            </a:endParaRPr>
          </a:p>
        </p:txBody>
      </p:sp>
      <p:sp>
        <p:nvSpPr>
          <p:cNvPr id="28" name="标题 1"/>
          <p:cNvSpPr txBox="1"/>
          <p:nvPr/>
        </p:nvSpPr>
        <p:spPr>
          <a:xfrm flipH="1">
            <a:off x="451793" y="53103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9" name="标题 1"/>
          <p:cNvSpPr txBox="1"/>
          <p:nvPr/>
        </p:nvSpPr>
        <p:spPr>
          <a:xfrm>
            <a:off x="600580" y="1399009"/>
            <a:ext cx="1278205" cy="1267909"/>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accent1"/>
          </a:solidFill>
          <a:ln w="9525" cap="flat">
            <a:noFill/>
            <a:miter/>
          </a:ln>
        </p:spPr>
        <p:txBody>
          <a:bodyPr vert="horz" wrap="square" lIns="91440" tIns="45720" rIns="91440" bIns="45720" rtlCol="0" anchor="ctr"/>
          <a:lstStyle/>
          <a:p>
            <a:pPr>
              <a:lnSpc>
                <a:spcPct val="110000"/>
              </a:lnSpc>
            </a:pPr>
            <a:endParaRPr kumimoji="1" lang="zh-CN" altLang="en-US">
              <a:cs typeface="等线" panose="02010600030101010101" charset="-122"/>
            </a:endParaRPr>
          </a:p>
        </p:txBody>
      </p:sp>
      <p:sp>
        <p:nvSpPr>
          <p:cNvPr id="2" name="文本框 1"/>
          <p:cNvSpPr txBox="1"/>
          <p:nvPr/>
        </p:nvSpPr>
        <p:spPr>
          <a:xfrm>
            <a:off x="2877820" y="1676400"/>
            <a:ext cx="7040245" cy="398780"/>
          </a:xfrm>
          <a:prstGeom prst="rect">
            <a:avLst/>
          </a:prstGeom>
          <a:noFill/>
        </p:spPr>
        <p:txBody>
          <a:bodyPr wrap="square" rtlCol="0">
            <a:spAutoFit/>
          </a:bodyPr>
          <a:p>
            <a:r>
              <a:rPr kumimoji="1" lang="en-US" altLang="zh-CN" sz="2000" b="1">
                <a:ln w="12700">
                  <a:noFill/>
                </a:ln>
                <a:solidFill>
                  <a:srgbClr val="262626">
                    <a:alpha val="100000"/>
                  </a:srgbClr>
                </a:solidFill>
                <a:latin typeface="+mn-ea"/>
                <a:cs typeface="OPPOSans B" panose="00020600040101010101" charset="-122"/>
                <a:sym typeface="+mn-ea"/>
              </a:rPr>
              <a:t>发票与税控器具信息</a:t>
            </a:r>
            <a:endParaRPr lang="zh-CN" altLang="en-US" sz="2000"/>
          </a:p>
        </p:txBody>
      </p:sp>
      <p:sp>
        <p:nvSpPr>
          <p:cNvPr id="4" name="文本框 3"/>
          <p:cNvSpPr txBox="1"/>
          <p:nvPr/>
        </p:nvSpPr>
        <p:spPr>
          <a:xfrm>
            <a:off x="2877820" y="2044700"/>
            <a:ext cx="7385050" cy="1014730"/>
          </a:xfrm>
          <a:prstGeom prst="rect">
            <a:avLst/>
          </a:prstGeom>
          <a:noFill/>
        </p:spPr>
        <p:txBody>
          <a:bodyPr wrap="square" rtlCol="0">
            <a:spAutoFit/>
          </a:bodyPr>
          <a:p>
            <a:pPr algn="l">
              <a:lnSpc>
                <a:spcPct val="150000"/>
              </a:lnSpc>
            </a:pPr>
            <a:r>
              <a:rPr kumimoji="1" lang="en-US" altLang="zh-CN" sz="2000" dirty="0" err="1">
                <a:ln w="12700">
                  <a:noFill/>
                </a:ln>
                <a:solidFill>
                  <a:srgbClr val="262626">
                    <a:alpha val="100000"/>
                  </a:srgbClr>
                </a:solidFill>
                <a:latin typeface="+mn-ea"/>
                <a:cs typeface="OPPOSans L" panose="00020600040101010101" charset="-122"/>
                <a:sym typeface="+mn-ea"/>
              </a:rPr>
              <a:t>1</a:t>
            </a:r>
            <a:r>
              <a:rPr kumimoji="1" lang="zh-CN" altLang="en-US" sz="2000" dirty="0" err="1">
                <a:ln w="12700">
                  <a:noFill/>
                </a:ln>
                <a:solidFill>
                  <a:srgbClr val="262626">
                    <a:alpha val="100000"/>
                  </a:srgbClr>
                </a:solidFill>
                <a:latin typeface="+mn-ea"/>
                <a:cs typeface="OPPOSans L" panose="00020600040101010101" charset="-122"/>
                <a:sym typeface="+mn-ea"/>
              </a:rPr>
              <a:t>、</a:t>
            </a:r>
            <a:r>
              <a:rPr kumimoji="1" lang="en-US" altLang="zh-CN" sz="2000" dirty="0" err="1">
                <a:ln w="12700">
                  <a:noFill/>
                </a:ln>
                <a:solidFill>
                  <a:srgbClr val="262626">
                    <a:alpha val="100000"/>
                  </a:srgbClr>
                </a:solidFill>
                <a:latin typeface="+mn-ea"/>
                <a:cs typeface="OPPOSans L" panose="00020600040101010101" charset="-122"/>
                <a:sym typeface="+mn-ea"/>
              </a:rPr>
              <a:t>未按规定开具发票；</a:t>
            </a:r>
            <a:endParaRPr kumimoji="1" lang="en-US" altLang="zh-CN" sz="2000" dirty="0" err="1">
              <a:ln w="12700">
                <a:noFill/>
              </a:ln>
              <a:solidFill>
                <a:srgbClr val="262626">
                  <a:alpha val="100000"/>
                </a:srgbClr>
              </a:solidFill>
              <a:latin typeface="+mn-ea"/>
              <a:cs typeface="OPPOSans L" panose="00020600040101010101" charset="-122"/>
              <a:sym typeface="+mn-ea"/>
            </a:endParaRPr>
          </a:p>
          <a:p>
            <a:pPr algn="l">
              <a:lnSpc>
                <a:spcPct val="150000"/>
              </a:lnSpc>
            </a:pPr>
            <a:r>
              <a:rPr kumimoji="1" lang="en-US" altLang="zh-CN" sz="2000" dirty="0" err="1">
                <a:ln w="12700">
                  <a:noFill/>
                </a:ln>
                <a:solidFill>
                  <a:srgbClr val="262626">
                    <a:alpha val="100000"/>
                  </a:srgbClr>
                </a:solidFill>
                <a:latin typeface="+mn-ea"/>
                <a:cs typeface="OPPOSans L" panose="00020600040101010101" charset="-122"/>
                <a:sym typeface="+mn-ea"/>
              </a:rPr>
              <a:t>2</a:t>
            </a:r>
            <a:r>
              <a:rPr kumimoji="1" lang="zh-CN" altLang="en-US" sz="2000" dirty="0" err="1">
                <a:ln w="12700">
                  <a:noFill/>
                </a:ln>
                <a:solidFill>
                  <a:srgbClr val="262626">
                    <a:alpha val="100000"/>
                  </a:srgbClr>
                </a:solidFill>
                <a:latin typeface="+mn-ea"/>
                <a:cs typeface="OPPOSans L" panose="00020600040101010101" charset="-122"/>
                <a:sym typeface="+mn-ea"/>
              </a:rPr>
              <a:t>、</a:t>
            </a:r>
            <a:r>
              <a:rPr kumimoji="1" lang="en-US" altLang="zh-CN" sz="2000" dirty="0" err="1">
                <a:ln w="12700">
                  <a:noFill/>
                </a:ln>
                <a:solidFill>
                  <a:srgbClr val="262626">
                    <a:alpha val="100000"/>
                  </a:srgbClr>
                </a:solidFill>
                <a:latin typeface="+mn-ea"/>
                <a:cs typeface="OPPOSans L" panose="00020600040101010101" charset="-122"/>
                <a:sym typeface="+mn-ea"/>
              </a:rPr>
              <a:t>未按规定保管纸质发票并造成发票损毁、遗失的等</a:t>
            </a:r>
            <a:r>
              <a:rPr kumimoji="1" lang="en-US" altLang="zh-CN" sz="2000" dirty="0">
                <a:ln w="12700">
                  <a:noFill/>
                </a:ln>
                <a:solidFill>
                  <a:srgbClr val="262626">
                    <a:alpha val="100000"/>
                  </a:srgbClr>
                </a:solidFill>
                <a:latin typeface="+mn-ea"/>
                <a:cs typeface="OPPOSans L" panose="00020600040101010101" charset="-122"/>
                <a:sym typeface="+mn-ea"/>
              </a:rPr>
              <a:t>。</a:t>
            </a:r>
            <a:endParaRPr lang="zh-CN" altLang="en-US" sz="2000"/>
          </a:p>
        </p:txBody>
      </p:sp>
      <p:sp>
        <p:nvSpPr>
          <p:cNvPr id="6" name="文本框 5"/>
          <p:cNvSpPr txBox="1"/>
          <p:nvPr/>
        </p:nvSpPr>
        <p:spPr>
          <a:xfrm>
            <a:off x="2877820" y="3445510"/>
            <a:ext cx="2323465" cy="429895"/>
          </a:xfrm>
          <a:prstGeom prst="rect">
            <a:avLst/>
          </a:prstGeom>
          <a:noFill/>
        </p:spPr>
        <p:txBody>
          <a:bodyPr wrap="square" rtlCol="0">
            <a:spAutoFit/>
          </a:bodyPr>
          <a:p>
            <a:pPr algn="l">
              <a:lnSpc>
                <a:spcPct val="110000"/>
              </a:lnSpc>
            </a:pPr>
            <a:r>
              <a:rPr kumimoji="1" lang="en-US" altLang="zh-CN" sz="2000" b="1">
                <a:ln w="12700">
                  <a:noFill/>
                </a:ln>
                <a:solidFill>
                  <a:srgbClr val="262626">
                    <a:alpha val="100000"/>
                  </a:srgbClr>
                </a:solidFill>
                <a:latin typeface="+mn-ea"/>
                <a:cs typeface="OPPOSans B" panose="00020600040101010101" charset="-122"/>
                <a:sym typeface="+mn-ea"/>
              </a:rPr>
              <a:t>登记与账簿信息</a:t>
            </a:r>
            <a:endParaRPr lang="zh-CN" altLang="en-US" sz="20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4766704"/>
            <a:ext cx="12192000" cy="2091297"/>
          </a:xfrm>
          <a:custGeom>
            <a:avLst/>
            <a:gdLst>
              <a:gd name="connsiteX0" fmla="*/ 0 w 12192000"/>
              <a:gd name="connsiteY0" fmla="*/ 0 h 2091297"/>
              <a:gd name="connsiteX1" fmla="*/ 154173 w 12192000"/>
              <a:gd name="connsiteY1" fmla="*/ 173796 h 2091297"/>
              <a:gd name="connsiteX2" fmla="*/ 1684033 w 12192000"/>
              <a:gd name="connsiteY2" fmla="*/ 1167372 h 2091297"/>
              <a:gd name="connsiteX3" fmla="*/ 6423676 w 12192000"/>
              <a:gd name="connsiteY3" fmla="*/ 281547 h 2091297"/>
              <a:gd name="connsiteX4" fmla="*/ 10685196 w 12192000"/>
              <a:gd name="connsiteY4" fmla="*/ 1615047 h 2091297"/>
              <a:gd name="connsiteX5" fmla="*/ 11877263 w 12192000"/>
              <a:gd name="connsiteY5" fmla="*/ 1527731 h 2091297"/>
              <a:gd name="connsiteX6" fmla="*/ 12192000 w 12192000"/>
              <a:gd name="connsiteY6" fmla="*/ 1440052 h 2091297"/>
              <a:gd name="connsiteX7" fmla="*/ 12192000 w 12192000"/>
              <a:gd name="connsiteY7" fmla="*/ 2091297 h 2091297"/>
              <a:gd name="connsiteX8" fmla="*/ 0 w 12192000"/>
              <a:gd name="connsiteY8" fmla="*/ 2091297 h 2091297"/>
            </a:gdLst>
            <a:ahLst/>
            <a:cxnLst/>
            <a:rect l="l" t="t" r="r" b="b"/>
            <a:pathLst>
              <a:path w="12192000" h="2091297">
                <a:moveTo>
                  <a:pt x="0" y="0"/>
                </a:moveTo>
                <a:lnTo>
                  <a:pt x="154173" y="173796"/>
                </a:lnTo>
                <a:cubicBezTo>
                  <a:pt x="574479" y="628813"/>
                  <a:pt x="1073389" y="1067360"/>
                  <a:pt x="1684033" y="1167372"/>
                </a:cubicBezTo>
                <a:cubicBezTo>
                  <a:pt x="2905322" y="1367397"/>
                  <a:pt x="4923482" y="206935"/>
                  <a:pt x="6423676" y="281547"/>
                </a:cubicBezTo>
                <a:cubicBezTo>
                  <a:pt x="7923869" y="356160"/>
                  <a:pt x="9552255" y="1476935"/>
                  <a:pt x="10685196" y="1615047"/>
                </a:cubicBezTo>
                <a:cubicBezTo>
                  <a:pt x="11110049" y="1666839"/>
                  <a:pt x="11515170" y="1615047"/>
                  <a:pt x="11877263" y="1527731"/>
                </a:cubicBezTo>
                <a:lnTo>
                  <a:pt x="12192000" y="1440052"/>
                </a:lnTo>
                <a:lnTo>
                  <a:pt x="12192000" y="2091297"/>
                </a:lnTo>
                <a:lnTo>
                  <a:pt x="0" y="2091297"/>
                </a:lnTo>
                <a:close/>
              </a:path>
            </a:pathLst>
          </a:custGeom>
          <a:gradFill>
            <a:gsLst>
              <a:gs pos="0">
                <a:schemeClr val="accent1">
                  <a:alpha val="44000"/>
                </a:schemeClr>
              </a:gs>
              <a:gs pos="78000">
                <a:schemeClr val="accent2">
                  <a:alpha val="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3922970"/>
            <a:ext cx="12192000" cy="2935030"/>
          </a:xfrm>
          <a:custGeom>
            <a:avLst/>
            <a:gdLst>
              <a:gd name="connsiteX0" fmla="*/ 1311529 w 12192000"/>
              <a:gd name="connsiteY0" fmla="*/ 1317 h 2935030"/>
              <a:gd name="connsiteX1" fmla="*/ 1422400 w 12192000"/>
              <a:gd name="connsiteY1" fmla="*/ 1330 h 2935030"/>
              <a:gd name="connsiteX2" fmla="*/ 5588000 w 12192000"/>
              <a:gd name="connsiteY2" fmla="*/ 2465130 h 2935030"/>
              <a:gd name="connsiteX3" fmla="*/ 10858500 w 12192000"/>
              <a:gd name="connsiteY3" fmla="*/ 1461830 h 2935030"/>
              <a:gd name="connsiteX4" fmla="*/ 11902204 w 12192000"/>
              <a:gd name="connsiteY4" fmla="*/ 1519738 h 2935030"/>
              <a:gd name="connsiteX5" fmla="*/ 12192000 w 12192000"/>
              <a:gd name="connsiteY5" fmla="*/ 1552209 h 2935030"/>
              <a:gd name="connsiteX6" fmla="*/ 12192000 w 12192000"/>
              <a:gd name="connsiteY6" fmla="*/ 2935030 h 2935030"/>
              <a:gd name="connsiteX7" fmla="*/ 0 w 12192000"/>
              <a:gd name="connsiteY7" fmla="*/ 2935030 h 2935030"/>
              <a:gd name="connsiteX8" fmla="*/ 0 w 12192000"/>
              <a:gd name="connsiteY8" fmla="*/ 640413 h 2935030"/>
              <a:gd name="connsiteX9" fmla="*/ 111411 w 12192000"/>
              <a:gd name="connsiteY9" fmla="*/ 547939 h 2935030"/>
              <a:gd name="connsiteX10" fmla="*/ 1311529 w 12192000"/>
              <a:gd name="connsiteY10" fmla="*/ 1317 h 2935030"/>
            </a:gdLst>
            <a:ahLst/>
            <a:cxnLst/>
            <a:rect l="l" t="t" r="r" b="b"/>
            <a:pathLst>
              <a:path w="12192000" h="2935030">
                <a:moveTo>
                  <a:pt x="1311529" y="1317"/>
                </a:moveTo>
                <a:cubicBezTo>
                  <a:pt x="1348526" y="-427"/>
                  <a:pt x="1385491" y="-456"/>
                  <a:pt x="1422400" y="1330"/>
                </a:cubicBezTo>
                <a:cubicBezTo>
                  <a:pt x="2603500" y="58480"/>
                  <a:pt x="4015317" y="2221713"/>
                  <a:pt x="5588000" y="2465130"/>
                </a:cubicBezTo>
                <a:cubicBezTo>
                  <a:pt x="7160683" y="2708547"/>
                  <a:pt x="9141883" y="1459713"/>
                  <a:pt x="10858500" y="1461830"/>
                </a:cubicBezTo>
                <a:cubicBezTo>
                  <a:pt x="11180366" y="1462227"/>
                  <a:pt x="11534601" y="1483162"/>
                  <a:pt x="11902204" y="1519738"/>
                </a:cubicBezTo>
                <a:lnTo>
                  <a:pt x="12192000" y="1552209"/>
                </a:lnTo>
                <a:lnTo>
                  <a:pt x="12192000" y="2935030"/>
                </a:lnTo>
                <a:lnTo>
                  <a:pt x="0" y="2935030"/>
                </a:lnTo>
                <a:lnTo>
                  <a:pt x="0" y="640413"/>
                </a:lnTo>
                <a:lnTo>
                  <a:pt x="111411" y="547939"/>
                </a:lnTo>
                <a:cubicBezTo>
                  <a:pt x="493778" y="247154"/>
                  <a:pt x="904564" y="20497"/>
                  <a:pt x="1311529" y="1317"/>
                </a:cubicBezTo>
                <a:close/>
              </a:path>
            </a:pathLst>
          </a:custGeom>
          <a:gradFill>
            <a:gsLst>
              <a:gs pos="0">
                <a:schemeClr val="accent1">
                  <a:alpha val="44000"/>
                </a:schemeClr>
              </a:gs>
              <a:gs pos="100000">
                <a:schemeClr val="accent2">
                  <a:alpha val="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4" name="标题 1"/>
          <p:cNvSpPr txBox="1"/>
          <p:nvPr/>
        </p:nvSpPr>
        <p:spPr>
          <a:xfrm>
            <a:off x="4413250" y="1898650"/>
            <a:ext cx="7200265" cy="2934970"/>
          </a:xfrm>
          <a:prstGeom prst="rect">
            <a:avLst/>
          </a:prstGeom>
          <a:noFill/>
          <a:ln>
            <a:noFill/>
          </a:ln>
        </p:spPr>
        <p:txBody>
          <a:bodyPr vert="horz" wrap="square" lIns="0" tIns="0" rIns="0" bIns="0" rtlCol="0" anchor="ctr"/>
          <a:lstStyle/>
          <a:p>
            <a:pPr algn="l">
              <a:lnSpc>
                <a:spcPct val="130000"/>
              </a:lnSpc>
            </a:pPr>
            <a:r>
              <a:rPr kumimoji="1" lang="en-US" altLang="zh-CN" sz="6000" b="1">
                <a:ln w="12700">
                  <a:noFill/>
                </a:ln>
                <a:solidFill>
                  <a:srgbClr val="2074DA">
                    <a:alpha val="100000"/>
                  </a:srgbClr>
                </a:solidFill>
                <a:latin typeface="+mn-ea"/>
                <a:cs typeface="Dream-XinCuSongGB" panose="02010604000000000000" charset="-122"/>
              </a:rPr>
              <a:t>纳税信用补评、复评、修复</a:t>
            </a:r>
            <a:endParaRPr kumimoji="1" lang="en-US" altLang="zh-CN" sz="6000" b="1">
              <a:ln w="12700">
                <a:noFill/>
              </a:ln>
              <a:solidFill>
                <a:srgbClr val="2074DA">
                  <a:alpha val="100000"/>
                </a:srgbClr>
              </a:solidFill>
              <a:latin typeface="+mn-ea"/>
              <a:cs typeface="Dream-XinCuSongGB" panose="02010604000000000000" charset="-122"/>
            </a:endParaRPr>
          </a:p>
        </p:txBody>
      </p:sp>
      <p:sp>
        <p:nvSpPr>
          <p:cNvPr id="5" name="标题 1"/>
          <p:cNvSpPr txBox="1"/>
          <p:nvPr/>
        </p:nvSpPr>
        <p:spPr>
          <a:xfrm flipH="1">
            <a:off x="1082912" y="1820360"/>
            <a:ext cx="3092190" cy="3092192"/>
          </a:xfrm>
          <a:prstGeom prst="ellipse">
            <a:avLst/>
          </a:prstGeom>
          <a:gradFill>
            <a:gsLst>
              <a:gs pos="28000">
                <a:schemeClr val="accent2"/>
              </a:gs>
              <a:gs pos="100000">
                <a:schemeClr val="accent1"/>
              </a:gs>
            </a:gsLst>
            <a:path path="circle">
              <a:fillToRect r="100000" b="100000"/>
            </a:path>
            <a:tileRect l="-100000" t="-100000"/>
          </a:gradFill>
          <a:ln w="12700" cap="flat">
            <a:noFill/>
            <a:miter/>
          </a:ln>
          <a:effectLst>
            <a:outerShdw blurRad="393700" sx="102000" sy="102000" algn="ctr" rotWithShape="0">
              <a:schemeClr val="bg1">
                <a:alpha val="40000"/>
              </a:schemeClr>
            </a:outerShdw>
          </a:effectLst>
        </p:spPr>
        <p:txBody>
          <a:bodyPr vert="horz" wrap="square" lIns="0" tIns="0" rIns="0" bIns="0" rtlCol="0" anchor="ctr"/>
          <a:lstStyle/>
          <a:p>
            <a:pPr algn="ctr">
              <a:lnSpc>
                <a:spcPct val="110000"/>
              </a:lnSpc>
            </a:pPr>
            <a:endParaRPr kumimoji="1" lang="zh-CN" altLang="en-US">
              <a:cs typeface="等线" panose="02010600030101010101" charset="-122"/>
            </a:endParaRPr>
          </a:p>
        </p:txBody>
      </p:sp>
      <p:sp>
        <p:nvSpPr>
          <p:cNvPr id="6" name="标题 1"/>
          <p:cNvSpPr txBox="1"/>
          <p:nvPr/>
        </p:nvSpPr>
        <p:spPr>
          <a:xfrm>
            <a:off x="742355" y="1049864"/>
            <a:ext cx="3773305" cy="4633185"/>
          </a:xfrm>
          <a:prstGeom prst="rect">
            <a:avLst/>
          </a:prstGeom>
          <a:noFill/>
          <a:ln>
            <a:noFill/>
          </a:ln>
        </p:spPr>
        <p:txBody>
          <a:bodyPr vert="horz" wrap="square" lIns="91440" tIns="45720" rIns="91440" bIns="45720" rtlCol="0" anchor="ctr"/>
          <a:lstStyle/>
          <a:p>
            <a:pPr algn="ctr">
              <a:lnSpc>
                <a:spcPct val="110000"/>
              </a:lnSpc>
            </a:pPr>
            <a:r>
              <a:rPr kumimoji="1" lang="en-US" altLang="zh-CN" sz="13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cs typeface="等线" panose="02010600030101010101" charset="-122"/>
            </a:endParaRPr>
          </a:p>
        </p:txBody>
      </p:sp>
      <p:sp>
        <p:nvSpPr>
          <p:cNvPr id="7" name="标题 1"/>
          <p:cNvSpPr txBox="1"/>
          <p:nvPr/>
        </p:nvSpPr>
        <p:spPr>
          <a:xfrm rot="10800000" flipH="1">
            <a:off x="10975518" y="644857"/>
            <a:ext cx="536828" cy="87372"/>
          </a:xfrm>
          <a:custGeom>
            <a:avLst/>
            <a:gdLst>
              <a:gd name="connsiteX0" fmla="*/ 358221 w 536828"/>
              <a:gd name="connsiteY0" fmla="*/ 87372 h 87372"/>
              <a:gd name="connsiteX1" fmla="*/ 389112 w 536828"/>
              <a:gd name="connsiteY1" fmla="*/ 74577 h 87372"/>
              <a:gd name="connsiteX2" fmla="*/ 391951 w 536828"/>
              <a:gd name="connsiteY2" fmla="*/ 70365 h 87372"/>
              <a:gd name="connsiteX3" fmla="*/ 392195 w 536828"/>
              <a:gd name="connsiteY3" fmla="*/ 70727 h 87372"/>
              <a:gd name="connsiteX4" fmla="*/ 394791 w 536828"/>
              <a:gd name="connsiteY4" fmla="*/ 66877 h 87372"/>
              <a:gd name="connsiteX5" fmla="*/ 425682 w 536828"/>
              <a:gd name="connsiteY5" fmla="*/ 54082 h 87372"/>
              <a:gd name="connsiteX6" fmla="*/ 456573 w 536828"/>
              <a:gd name="connsiteY6" fmla="*/ 66877 h 87372"/>
              <a:gd name="connsiteX7" fmla="*/ 459168 w 536828"/>
              <a:gd name="connsiteY7" fmla="*/ 70727 h 87372"/>
              <a:gd name="connsiteX8" fmla="*/ 459412 w 536828"/>
              <a:gd name="connsiteY8" fmla="*/ 70365 h 87372"/>
              <a:gd name="connsiteX9" fmla="*/ 462251 w 536828"/>
              <a:gd name="connsiteY9" fmla="*/ 74577 h 87372"/>
              <a:gd name="connsiteX10" fmla="*/ 493142 w 536828"/>
              <a:gd name="connsiteY10" fmla="*/ 87372 h 87372"/>
              <a:gd name="connsiteX11" fmla="*/ 536828 w 536828"/>
              <a:gd name="connsiteY11" fmla="*/ 43686 h 87372"/>
              <a:gd name="connsiteX12" fmla="*/ 493142 w 536828"/>
              <a:gd name="connsiteY12" fmla="*/ 0 h 87372"/>
              <a:gd name="connsiteX13" fmla="*/ 462251 w 536828"/>
              <a:gd name="connsiteY13" fmla="*/ 12795 h 87372"/>
              <a:gd name="connsiteX14" fmla="*/ 459412 w 536828"/>
              <a:gd name="connsiteY14" fmla="*/ 17007 h 87372"/>
              <a:gd name="connsiteX15" fmla="*/ 459062 w 536828"/>
              <a:gd name="connsiteY15" fmla="*/ 16488 h 87372"/>
              <a:gd name="connsiteX16" fmla="*/ 456572 w 536828"/>
              <a:gd name="connsiteY16" fmla="*/ 20181 h 87372"/>
              <a:gd name="connsiteX17" fmla="*/ 425681 w 536828"/>
              <a:gd name="connsiteY17" fmla="*/ 32976 h 87372"/>
              <a:gd name="connsiteX18" fmla="*/ 394790 w 536828"/>
              <a:gd name="connsiteY18" fmla="*/ 20181 h 87372"/>
              <a:gd name="connsiteX19" fmla="*/ 392301 w 536828"/>
              <a:gd name="connsiteY19" fmla="*/ 16489 h 87372"/>
              <a:gd name="connsiteX20" fmla="*/ 391951 w 536828"/>
              <a:gd name="connsiteY20" fmla="*/ 17007 h 87372"/>
              <a:gd name="connsiteX21" fmla="*/ 389112 w 536828"/>
              <a:gd name="connsiteY21" fmla="*/ 12795 h 87372"/>
              <a:gd name="connsiteX22" fmla="*/ 358221 w 536828"/>
              <a:gd name="connsiteY22" fmla="*/ 0 h 87372"/>
              <a:gd name="connsiteX23" fmla="*/ 314535 w 536828"/>
              <a:gd name="connsiteY23" fmla="*/ 43686 h 87372"/>
              <a:gd name="connsiteX24" fmla="*/ 358221 w 536828"/>
              <a:gd name="connsiteY24" fmla="*/ 87372 h 87372"/>
              <a:gd name="connsiteX25" fmla="*/ 200953 w 536828"/>
              <a:gd name="connsiteY25" fmla="*/ 87372 h 87372"/>
              <a:gd name="connsiteX26" fmla="*/ 244639 w 536828"/>
              <a:gd name="connsiteY26" fmla="*/ 43686 h 87372"/>
              <a:gd name="connsiteX27" fmla="*/ 200953 w 536828"/>
              <a:gd name="connsiteY27" fmla="*/ 0 h 87372"/>
              <a:gd name="connsiteX28" fmla="*/ 157267 w 536828"/>
              <a:gd name="connsiteY28" fmla="*/ 43686 h 87372"/>
              <a:gd name="connsiteX29" fmla="*/ 200953 w 536828"/>
              <a:gd name="connsiteY29" fmla="*/ 87372 h 87372"/>
              <a:gd name="connsiteX30" fmla="*/ 43686 w 536828"/>
              <a:gd name="connsiteY30" fmla="*/ 87372 h 87372"/>
              <a:gd name="connsiteX31" fmla="*/ 87372 w 536828"/>
              <a:gd name="connsiteY31" fmla="*/ 43686 h 87372"/>
              <a:gd name="connsiteX32" fmla="*/ 43686 w 536828"/>
              <a:gd name="connsiteY32" fmla="*/ 0 h 87372"/>
              <a:gd name="connsiteX33" fmla="*/ 0 w 536828"/>
              <a:gd name="connsiteY33" fmla="*/ 43686 h 87372"/>
              <a:gd name="connsiteX34" fmla="*/ 43686 w 536828"/>
              <a:gd name="connsiteY34" fmla="*/ 87372 h 87372"/>
            </a:gdLst>
            <a:ahLst/>
            <a:cxn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a:gsLst>
              <a:gs pos="0">
                <a:schemeClr val="accent2"/>
              </a:gs>
              <a:gs pos="100000">
                <a:schemeClr val="accent2">
                  <a:alpha val="25000"/>
                </a:schemeClr>
              </a:gs>
            </a:gsLst>
            <a:lin ang="10800000" scaled="0"/>
          </a:gradFill>
          <a:ln w="12700" cap="sq">
            <a:noFill/>
            <a:miter/>
          </a:ln>
        </p:spPr>
        <p:txBody>
          <a:bodyPr vert="horz" wrap="square" lIns="91440" tIns="45720" rIns="91440" bIns="45720" rtlCol="0" anchor="ctr"/>
          <a:lstStyle/>
          <a:p>
            <a:pPr algn="ctr">
              <a:lnSpc>
                <a:spcPct val="100000"/>
              </a:lnSpc>
            </a:pPr>
            <a:endParaRPr kumimoji="1" lang="zh-CN" altLang="en-US">
              <a:cs typeface="等线" panose="02010600030101010101"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1905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0" name="标题 1"/>
          <p:cNvSpPr txBox="1"/>
          <p:nvPr/>
        </p:nvSpPr>
        <p:spPr>
          <a:xfrm>
            <a:off x="407099" y="1557020"/>
            <a:ext cx="1278205" cy="1267909"/>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accent1"/>
          </a:solidFill>
          <a:ln w="9525" cap="flat">
            <a:noFill/>
            <a:miter/>
          </a:ln>
        </p:spPr>
        <p:txBody>
          <a:bodyPr vert="horz" wrap="square" lIns="91440" tIns="45720" rIns="91440" bIns="45720" rtlCol="0" anchor="ctr"/>
          <a:lstStyle/>
          <a:p>
            <a:pPr>
              <a:lnSpc>
                <a:spcPct val="110000"/>
              </a:lnSpc>
            </a:pPr>
            <a:endParaRPr kumimoji="1" lang="zh-CN" altLang="en-US">
              <a:cs typeface="等线" panose="02010600030101010101" charset="-122"/>
            </a:endParaRPr>
          </a:p>
        </p:txBody>
      </p:sp>
      <p:sp>
        <p:nvSpPr>
          <p:cNvPr id="21"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2" name="标题 1"/>
          <p:cNvSpPr txBox="1"/>
          <p:nvPr/>
        </p:nvSpPr>
        <p:spPr>
          <a:xfrm>
            <a:off x="1044659" y="523641"/>
            <a:ext cx="10474240" cy="432000"/>
          </a:xfrm>
          <a:prstGeom prst="rect">
            <a:avLst/>
          </a:prstGeom>
          <a:noFill/>
          <a:ln>
            <a:noFill/>
          </a:ln>
        </p:spPr>
        <p:txBody>
          <a:bodyPr vert="horz" wrap="square" lIns="0" tIns="0" rIns="0" bIns="0" rtlCol="0" anchor="ctr"/>
          <a:lstStyle/>
          <a:p>
            <a:pPr>
              <a:lnSpc>
                <a:spcPct val="110000"/>
              </a:lnSpc>
            </a:pPr>
            <a:r>
              <a:rPr kumimoji="1" lang="en-US" altLang="zh-CN" sz="2800" b="1">
                <a:ln w="12700">
                  <a:noFill/>
                </a:ln>
                <a:solidFill>
                  <a:srgbClr val="2074DA">
                    <a:alpha val="100000"/>
                  </a:srgbClr>
                </a:solidFill>
                <a:latin typeface="+mn-ea"/>
                <a:cs typeface="Dream-XinCuSongGB" panose="02010604000000000000" charset="-122"/>
                <a:sym typeface="+mn-ea"/>
              </a:rPr>
              <a:t>03.纳税信用补评、复评、修复</a:t>
            </a:r>
            <a:endParaRPr kumimoji="1" lang="en-US" altLang="zh-CN" sz="2800" b="1">
              <a:ln w="12700">
                <a:noFill/>
              </a:ln>
              <a:solidFill>
                <a:srgbClr val="2074DA">
                  <a:alpha val="100000"/>
                </a:srgbClr>
              </a:solidFill>
              <a:latin typeface="+mn-ea"/>
              <a:cs typeface="Dream-XinCuSongGB" panose="02010604000000000000" charset="-122"/>
            </a:endParaRPr>
          </a:p>
          <a:p>
            <a:pPr>
              <a:lnSpc>
                <a:spcPct val="110000"/>
              </a:lnSpc>
            </a:pPr>
            <a:endParaRPr kumimoji="1" lang="zh-CN" altLang="en-US" sz="2800" b="1">
              <a:latin typeface="+mn-ea"/>
              <a:cs typeface="等线" panose="02010600030101010101" charset="-122"/>
            </a:endParaRPr>
          </a:p>
        </p:txBody>
      </p:sp>
      <p:sp>
        <p:nvSpPr>
          <p:cNvPr id="23" name="标题 1"/>
          <p:cNvSpPr txBox="1"/>
          <p:nvPr/>
        </p:nvSpPr>
        <p:spPr>
          <a:xfrm flipH="1">
            <a:off x="451793" y="33291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4" name="标题 1"/>
          <p:cNvSpPr txBox="1"/>
          <p:nvPr/>
        </p:nvSpPr>
        <p:spPr>
          <a:xfrm rot="5400000">
            <a:off x="723265" y="1348672"/>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0" name="文本框 99"/>
          <p:cNvSpPr txBox="1"/>
          <p:nvPr/>
        </p:nvSpPr>
        <p:spPr>
          <a:xfrm>
            <a:off x="2104390" y="955675"/>
            <a:ext cx="9414510" cy="4925695"/>
          </a:xfrm>
          <a:prstGeom prst="rect">
            <a:avLst/>
          </a:prstGeom>
          <a:noFill/>
          <a:ln w="9525">
            <a:noFill/>
          </a:ln>
        </p:spPr>
        <p:txBody>
          <a:bodyPr wrap="square">
            <a:noAutofit/>
          </a:bodyPr>
          <a:lstStyle/>
          <a:p>
            <a:pPr indent="355600"/>
            <a:r>
              <a:rPr lang="zh-CN" sz="2000" b="1" dirty="0">
                <a:latin typeface="+mn-ea"/>
                <a:cs typeface="等线" panose="02010600030101010101" charset="-122"/>
              </a:rPr>
              <a:t>纳税信用补评</a:t>
            </a:r>
            <a:endParaRPr lang="zh-CN" sz="2000" b="1" dirty="0">
              <a:latin typeface="+mn-ea"/>
              <a:cs typeface="等线" panose="02010600030101010101" charset="-122"/>
            </a:endParaRPr>
          </a:p>
          <a:p>
            <a:pPr indent="355600"/>
            <a:endParaRPr lang="zh-CN" sz="2000" b="1" dirty="0">
              <a:latin typeface="+mn-ea"/>
              <a:cs typeface="等线" panose="02010600030101010101" charset="-122"/>
            </a:endParaRPr>
          </a:p>
          <a:p>
            <a:pPr indent="355600"/>
            <a:r>
              <a:rPr lang="zh-CN" b="0" dirty="0">
                <a:latin typeface="+mn-ea"/>
                <a:cs typeface="+mn-ea"/>
              </a:rPr>
              <a:t>（</a:t>
            </a:r>
            <a:r>
              <a:rPr lang="en-US" altLang="zh-CN" b="0" dirty="0">
                <a:latin typeface="+mn-ea"/>
                <a:cs typeface="+mn-ea"/>
              </a:rPr>
              <a:t>1</a:t>
            </a:r>
            <a:r>
              <a:rPr lang="zh-CN" b="0" dirty="0">
                <a:latin typeface="+mn-ea"/>
                <a:cs typeface="+mn-ea"/>
              </a:rPr>
              <a:t>）纳税人不予评价情形解除，或对当期未予评价有异议的，可向主管税务机关申请补充纳税信用评价：</a:t>
            </a:r>
            <a:endParaRPr lang="zh-CN" b="0" dirty="0">
              <a:latin typeface="+mn-ea"/>
              <a:cs typeface="+mn-ea"/>
            </a:endParaRPr>
          </a:p>
          <a:p>
            <a:pPr indent="355600">
              <a:lnSpc>
                <a:spcPct val="150000"/>
              </a:lnSpc>
            </a:pPr>
            <a:r>
              <a:rPr lang="en-US" altLang="zh-CN" b="0" dirty="0">
                <a:latin typeface="+mn-ea"/>
                <a:cs typeface="+mn-ea"/>
              </a:rPr>
              <a:t>        </a:t>
            </a:r>
            <a:r>
              <a:rPr lang="zh-CN" b="0" dirty="0">
                <a:latin typeface="+mn-ea"/>
                <a:cs typeface="+mn-ea"/>
              </a:rPr>
              <a:t>1. 因涉嫌税收违法被立案查处尚未结案的；</a:t>
            </a:r>
            <a:endParaRPr lang="zh-CN" b="0" dirty="0">
              <a:latin typeface="+mn-ea"/>
              <a:cs typeface="+mn-ea"/>
            </a:endParaRPr>
          </a:p>
          <a:p>
            <a:pPr indent="355600">
              <a:lnSpc>
                <a:spcPct val="150000"/>
              </a:lnSpc>
            </a:pPr>
            <a:r>
              <a:rPr lang="en-US" altLang="zh-CN" b="0" dirty="0">
                <a:latin typeface="+mn-ea"/>
                <a:cs typeface="+mn-ea"/>
              </a:rPr>
              <a:t>        </a:t>
            </a:r>
            <a:r>
              <a:rPr lang="zh-CN" b="0" dirty="0">
                <a:latin typeface="+mn-ea"/>
                <a:cs typeface="+mn-ea"/>
              </a:rPr>
              <a:t>2. 被审计、财政部门依法查出税收违法行为，税务机关正在依法处理，尚未办结的；</a:t>
            </a:r>
            <a:endParaRPr lang="zh-CN" b="0" dirty="0">
              <a:latin typeface="+mn-ea"/>
              <a:cs typeface="+mn-ea"/>
            </a:endParaRPr>
          </a:p>
          <a:p>
            <a:pPr indent="355600">
              <a:lnSpc>
                <a:spcPct val="150000"/>
              </a:lnSpc>
            </a:pPr>
            <a:r>
              <a:rPr lang="en-US" altLang="zh-CN" b="0" dirty="0">
                <a:latin typeface="+mn-ea"/>
                <a:cs typeface="+mn-ea"/>
              </a:rPr>
              <a:t>        </a:t>
            </a:r>
            <a:r>
              <a:rPr lang="zh-CN" b="0" dirty="0">
                <a:latin typeface="+mn-ea"/>
                <a:cs typeface="+mn-ea"/>
              </a:rPr>
              <a:t>3. 已申请税务行政复议、提起行政诉讼尚未结案的。</a:t>
            </a:r>
            <a:endParaRPr lang="zh-CN" b="0" dirty="0">
              <a:latin typeface="+mn-ea"/>
              <a:cs typeface="+mn-ea"/>
            </a:endParaRPr>
          </a:p>
          <a:p>
            <a:pPr indent="355600">
              <a:lnSpc>
                <a:spcPct val="150000"/>
              </a:lnSpc>
            </a:pPr>
            <a:r>
              <a:rPr lang="zh-CN" b="0" dirty="0">
                <a:latin typeface="+mn-ea"/>
                <a:cs typeface="+mn-ea"/>
              </a:rPr>
              <a:t>纳税人发生上述情形解除后，可向主管税务机关申请补充评价。</a:t>
            </a:r>
            <a:endParaRPr lang="zh-CN" b="0" dirty="0">
              <a:latin typeface="+mn-ea"/>
              <a:cs typeface="+mn-ea"/>
            </a:endParaRPr>
          </a:p>
          <a:p>
            <a:pPr indent="355600">
              <a:lnSpc>
                <a:spcPct val="150000"/>
              </a:lnSpc>
            </a:pPr>
            <a:r>
              <a:rPr lang="zh-CN" b="0" dirty="0">
                <a:latin typeface="+mn-ea"/>
                <a:cs typeface="+mn-ea"/>
              </a:rPr>
              <a:t>（</a:t>
            </a:r>
            <a:r>
              <a:rPr lang="en-US" altLang="zh-CN" b="0" dirty="0">
                <a:latin typeface="+mn-ea"/>
                <a:cs typeface="+mn-ea"/>
              </a:rPr>
              <a:t>2</a:t>
            </a:r>
            <a:r>
              <a:rPr lang="zh-CN" b="0" dirty="0">
                <a:latin typeface="+mn-ea"/>
                <a:cs typeface="+mn-ea"/>
              </a:rPr>
              <a:t>）非独立核算分支机构可通过申请补评自愿参与纳税信用评价。非独立核算分支机构通过补评申请参与信用评价后，在机构存续期间适用国家税务总局纳税信用管理相关规定，一般不得再转为不参评。</a:t>
            </a:r>
            <a:endParaRPr lang="zh-CN" b="0" dirty="0">
              <a:latin typeface="+mn-ea"/>
              <a:cs typeface="+mn-ea"/>
            </a:endParaRPr>
          </a:p>
          <a:p>
            <a:pPr indent="355600">
              <a:lnSpc>
                <a:spcPct val="150000"/>
              </a:lnSpc>
            </a:pPr>
            <a:r>
              <a:rPr lang="zh-CN" b="0" dirty="0">
                <a:latin typeface="+mn-ea"/>
                <a:cs typeface="+mn-ea"/>
              </a:rPr>
              <a:t>（</a:t>
            </a:r>
            <a:r>
              <a:rPr lang="en-US" altLang="zh-CN" b="0" dirty="0">
                <a:latin typeface="+mn-ea"/>
                <a:cs typeface="+mn-ea"/>
              </a:rPr>
              <a:t>3</a:t>
            </a:r>
            <a:r>
              <a:rPr lang="zh-CN" b="0" dirty="0">
                <a:latin typeface="+mn-ea"/>
                <a:cs typeface="+mn-ea"/>
              </a:rPr>
              <a:t>）适用增值税一般计税方法的个体工商户，可自愿向主管税务机关申请补评参与纳税信用评价，参与信用评价后存续期内适用国家税务总局纳税信用管理相关规定。</a:t>
            </a:r>
            <a:endParaRPr lang="zh-CN" altLang="en-US" b="0" dirty="0">
              <a:latin typeface="+mn-ea"/>
              <a:cs typeface="+mn-e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0" name="标题 1"/>
          <p:cNvSpPr txBox="1"/>
          <p:nvPr/>
        </p:nvSpPr>
        <p:spPr>
          <a:xfrm>
            <a:off x="407099" y="1557020"/>
            <a:ext cx="1278205" cy="1267909"/>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accent1"/>
          </a:solidFill>
          <a:ln w="9525" cap="flat">
            <a:noFill/>
            <a:miter/>
          </a:ln>
        </p:spPr>
        <p:txBody>
          <a:bodyPr vert="horz" wrap="square" lIns="91440" tIns="45720" rIns="91440" bIns="45720" rtlCol="0" anchor="ctr"/>
          <a:lstStyle/>
          <a:p>
            <a:pPr>
              <a:lnSpc>
                <a:spcPct val="110000"/>
              </a:lnSpc>
            </a:pPr>
            <a:endParaRPr kumimoji="1" lang="zh-CN" altLang="en-US">
              <a:cs typeface="等线" panose="02010600030101010101" charset="-122"/>
            </a:endParaRPr>
          </a:p>
        </p:txBody>
      </p:sp>
      <p:sp>
        <p:nvSpPr>
          <p:cNvPr id="21"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2" name="标题 1"/>
          <p:cNvSpPr txBox="1"/>
          <p:nvPr/>
        </p:nvSpPr>
        <p:spPr>
          <a:xfrm>
            <a:off x="1044659" y="523641"/>
            <a:ext cx="10474240" cy="432000"/>
          </a:xfrm>
          <a:prstGeom prst="rect">
            <a:avLst/>
          </a:prstGeom>
          <a:noFill/>
          <a:ln>
            <a:noFill/>
          </a:ln>
        </p:spPr>
        <p:txBody>
          <a:bodyPr vert="horz" wrap="square" lIns="0" tIns="0" rIns="0" bIns="0" rtlCol="0" anchor="ctr"/>
          <a:lstStyle/>
          <a:p>
            <a:pPr>
              <a:lnSpc>
                <a:spcPct val="110000"/>
              </a:lnSpc>
            </a:pPr>
            <a:r>
              <a:rPr kumimoji="1" lang="en-US" altLang="zh-CN" sz="2800" b="1">
                <a:ln w="12700">
                  <a:noFill/>
                </a:ln>
                <a:solidFill>
                  <a:srgbClr val="2074DA">
                    <a:alpha val="100000"/>
                  </a:srgbClr>
                </a:solidFill>
                <a:latin typeface="+mn-ea"/>
                <a:cs typeface="+mn-ea"/>
                <a:sym typeface="+mn-ea"/>
              </a:rPr>
              <a:t>03.纳税信用补评、复评、修复</a:t>
            </a:r>
            <a:endParaRPr kumimoji="1" lang="en-US" altLang="zh-CN" sz="2800" b="1">
              <a:ln w="12700">
                <a:noFill/>
              </a:ln>
              <a:solidFill>
                <a:srgbClr val="2074DA">
                  <a:alpha val="100000"/>
                </a:srgbClr>
              </a:solidFill>
              <a:latin typeface="+mn-ea"/>
              <a:cs typeface="+mn-ea"/>
            </a:endParaRPr>
          </a:p>
          <a:p>
            <a:pPr>
              <a:lnSpc>
                <a:spcPct val="110000"/>
              </a:lnSpc>
            </a:pPr>
            <a:endParaRPr kumimoji="1" lang="zh-CN" altLang="en-US" sz="2800" b="1">
              <a:cs typeface="+mn-ea"/>
            </a:endParaRPr>
          </a:p>
        </p:txBody>
      </p:sp>
      <p:sp>
        <p:nvSpPr>
          <p:cNvPr id="23" name="标题 1"/>
          <p:cNvSpPr txBox="1"/>
          <p:nvPr/>
        </p:nvSpPr>
        <p:spPr>
          <a:xfrm flipH="1">
            <a:off x="418773" y="33291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4" name="标题 1"/>
          <p:cNvSpPr txBox="1"/>
          <p:nvPr/>
        </p:nvSpPr>
        <p:spPr>
          <a:xfrm rot="5400000">
            <a:off x="723265" y="1348672"/>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0" name="文本框 99"/>
          <p:cNvSpPr txBox="1"/>
          <p:nvPr/>
        </p:nvSpPr>
        <p:spPr>
          <a:xfrm>
            <a:off x="2351405" y="1340485"/>
            <a:ext cx="8637905" cy="3999865"/>
          </a:xfrm>
          <a:prstGeom prst="rect">
            <a:avLst/>
          </a:prstGeom>
          <a:noFill/>
          <a:ln w="9525">
            <a:noFill/>
          </a:ln>
        </p:spPr>
        <p:txBody>
          <a:bodyPr wrap="square">
            <a:spAutoFit/>
          </a:bodyPr>
          <a:lstStyle/>
          <a:p>
            <a:pPr indent="355600"/>
            <a:r>
              <a:rPr lang="zh-CN" sz="2000" b="1" dirty="0">
                <a:latin typeface="+mn-ea"/>
                <a:cs typeface="等线" panose="02010600030101010101" charset="-122"/>
              </a:rPr>
              <a:t>纳税信用复评</a:t>
            </a:r>
            <a:endParaRPr lang="zh-CN" sz="2000" b="1" dirty="0">
              <a:latin typeface="+mn-ea"/>
              <a:cs typeface="等线" panose="02010600030101010101" charset="-122"/>
            </a:endParaRPr>
          </a:p>
          <a:p>
            <a:pPr indent="355600"/>
            <a:endParaRPr lang="zh-CN" b="0" dirty="0">
              <a:ea typeface="宋体" panose="02010600030101010101" pitchFamily="2" charset="-122"/>
              <a:cs typeface="等线" panose="02010600030101010101" charset="-122"/>
            </a:endParaRPr>
          </a:p>
          <a:p>
            <a:pPr indent="355600">
              <a:lnSpc>
                <a:spcPct val="200000"/>
              </a:lnSpc>
            </a:pPr>
            <a:r>
              <a:rPr lang="en-US" altLang="zh-CN" b="0" dirty="0">
                <a:latin typeface="+mn-ea"/>
                <a:cs typeface="+mn-ea"/>
              </a:rPr>
              <a:t>    </a:t>
            </a:r>
            <a:r>
              <a:rPr lang="zh-CN" b="0" dirty="0">
                <a:latin typeface="+mn-ea"/>
                <a:cs typeface="+mn-ea"/>
              </a:rPr>
              <a:t>纳税人对纳税信用评价结果有异议的，可在纳税信用评价结果确定的当年内，向主管税务机关申请复评，即在纳税信用评价结果公布之日起至当年12月31日内申请该年度纳税信用复评。</a:t>
            </a:r>
            <a:endParaRPr lang="zh-CN" b="0" dirty="0">
              <a:latin typeface="+mn-ea"/>
              <a:cs typeface="+mn-ea"/>
            </a:endParaRPr>
          </a:p>
          <a:p>
            <a:pPr indent="355600">
              <a:lnSpc>
                <a:spcPct val="200000"/>
              </a:lnSpc>
            </a:pPr>
            <a:r>
              <a:rPr lang="zh-CN" b="0" dirty="0">
                <a:latin typeface="+mn-ea"/>
                <a:cs typeface="+mn-ea"/>
              </a:rPr>
              <a:t>纳入纳税信用管理已满12个月但因不满一个评价年度而未参加年度评价的纳税人可申请纳税信用复评；税务机关在次月依据其近12个月的纳税信用状况，确定其信用级别，并提供查询服务。</a:t>
            </a:r>
            <a:endParaRPr lang="zh-CN" b="0" dirty="0">
              <a:latin typeface="+mn-ea"/>
              <a:cs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1"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2" name="标题 1"/>
          <p:cNvSpPr txBox="1"/>
          <p:nvPr/>
        </p:nvSpPr>
        <p:spPr>
          <a:xfrm>
            <a:off x="1044659" y="523641"/>
            <a:ext cx="10474240" cy="432000"/>
          </a:xfrm>
          <a:prstGeom prst="rect">
            <a:avLst/>
          </a:prstGeom>
          <a:noFill/>
          <a:ln>
            <a:noFill/>
          </a:ln>
        </p:spPr>
        <p:txBody>
          <a:bodyPr vert="horz" wrap="square" lIns="0" tIns="0" rIns="0" bIns="0" rtlCol="0" anchor="ctr"/>
          <a:lstStyle/>
          <a:p>
            <a:pPr>
              <a:lnSpc>
                <a:spcPct val="110000"/>
              </a:lnSpc>
            </a:pPr>
            <a:r>
              <a:rPr kumimoji="1" lang="en-US" altLang="zh-CN" sz="2800" b="1">
                <a:ln w="12700">
                  <a:noFill/>
                </a:ln>
                <a:solidFill>
                  <a:srgbClr val="2074DA">
                    <a:alpha val="100000"/>
                  </a:srgbClr>
                </a:solidFill>
                <a:latin typeface="+mn-ea"/>
                <a:cs typeface="+mn-ea"/>
                <a:sym typeface="+mn-ea"/>
              </a:rPr>
              <a:t>03.纳税信用补评、复评、修复</a:t>
            </a:r>
            <a:endParaRPr kumimoji="1" lang="en-US" altLang="zh-CN" sz="2800" b="1">
              <a:ln w="12700">
                <a:noFill/>
              </a:ln>
              <a:solidFill>
                <a:srgbClr val="2074DA">
                  <a:alpha val="100000"/>
                </a:srgbClr>
              </a:solidFill>
              <a:latin typeface="+mn-ea"/>
              <a:cs typeface="+mn-ea"/>
            </a:endParaRPr>
          </a:p>
          <a:p>
            <a:pPr>
              <a:lnSpc>
                <a:spcPct val="110000"/>
              </a:lnSpc>
            </a:pPr>
            <a:endParaRPr kumimoji="1" lang="zh-CN" altLang="en-US" sz="2800">
              <a:cs typeface="等线" panose="02010600030101010101" charset="-122"/>
            </a:endParaRPr>
          </a:p>
        </p:txBody>
      </p:sp>
      <p:sp>
        <p:nvSpPr>
          <p:cNvPr id="23" name="标题 1"/>
          <p:cNvSpPr txBox="1"/>
          <p:nvPr/>
        </p:nvSpPr>
        <p:spPr>
          <a:xfrm flipH="1">
            <a:off x="407343" y="33291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4" name="标题 1"/>
          <p:cNvSpPr txBox="1"/>
          <p:nvPr/>
        </p:nvSpPr>
        <p:spPr>
          <a:xfrm rot="5400000">
            <a:off x="723265" y="1348672"/>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0" name="文本框 99"/>
          <p:cNvSpPr txBox="1"/>
          <p:nvPr/>
        </p:nvSpPr>
        <p:spPr>
          <a:xfrm>
            <a:off x="406400" y="818515"/>
            <a:ext cx="11526520" cy="5911850"/>
          </a:xfrm>
          <a:prstGeom prst="rect">
            <a:avLst/>
          </a:prstGeom>
          <a:noFill/>
          <a:ln w="9525">
            <a:noFill/>
          </a:ln>
        </p:spPr>
        <p:txBody>
          <a:bodyPr wrap="square">
            <a:noAutofit/>
          </a:bodyPr>
          <a:lstStyle/>
          <a:p>
            <a:pPr indent="355600">
              <a:lnSpc>
                <a:spcPct val="150000"/>
              </a:lnSpc>
            </a:pPr>
            <a:r>
              <a:rPr lang="zh-CN" sz="1600" b="1" dirty="0">
                <a:solidFill>
                  <a:schemeClr val="tx1"/>
                </a:solidFill>
                <a:effectLst>
                  <a:outerShdw blurRad="38100" dist="19050" dir="2700000" algn="tl" rotWithShape="0">
                    <a:schemeClr val="dk1">
                      <a:alpha val="40000"/>
                    </a:schemeClr>
                  </a:outerShdw>
                </a:effectLst>
                <a:latin typeface="+mn-ea"/>
                <a:cs typeface="等线" panose="02010600030101010101" charset="-122"/>
                <a:sym typeface="+mn-ea"/>
              </a:rPr>
              <a:t>纳入纳税信用管理的企业纳税人，符合以下情形可申请纳税信用修复：</a:t>
            </a:r>
            <a:endParaRPr lang="zh-CN" sz="1600" b="0" dirty="0">
              <a:latin typeface="+mn-ea"/>
              <a:cs typeface="+mn-ea"/>
            </a:endParaRPr>
          </a:p>
          <a:p>
            <a:pPr indent="355600">
              <a:lnSpc>
                <a:spcPct val="150000"/>
              </a:lnSpc>
            </a:pPr>
            <a:r>
              <a:rPr lang="en-US" altLang="zh-CN" sz="1600" b="0" dirty="0">
                <a:latin typeface="+mn-ea"/>
                <a:cs typeface="+mn-ea"/>
              </a:rPr>
              <a:t>(1)</a:t>
            </a:r>
            <a:r>
              <a:rPr lang="zh-CN" sz="1600" b="0" dirty="0">
                <a:latin typeface="+mn-ea"/>
                <a:cs typeface="+mn-ea"/>
              </a:rPr>
              <a:t>纳税人发生未按法定期限办理纳税申报、税款缴纳、资料备案等事项且已补办的。</a:t>
            </a:r>
            <a:endParaRPr lang="zh-CN" sz="1600" b="0" dirty="0">
              <a:latin typeface="+mn-ea"/>
              <a:cs typeface="+mn-ea"/>
            </a:endParaRPr>
          </a:p>
          <a:p>
            <a:pPr indent="355600">
              <a:lnSpc>
                <a:spcPct val="150000"/>
              </a:lnSpc>
            </a:pPr>
            <a:r>
              <a:rPr lang="en-US" altLang="zh-CN" sz="1600" b="0" dirty="0">
                <a:latin typeface="+mn-ea"/>
                <a:cs typeface="+mn-ea"/>
              </a:rPr>
              <a:t>(2)</a:t>
            </a:r>
            <a:r>
              <a:rPr lang="zh-CN" sz="1600" b="0" dirty="0">
                <a:latin typeface="+mn-ea"/>
                <a:cs typeface="+mn-ea"/>
              </a:rPr>
              <a:t>未按税务机关处理结论缴纳或者足额缴纳税款、滞纳金和罚款，未构成犯罪，纳税信用级别被直接判为D级的纳税人，在税务机关处理结论明确的期限期满后60日内足额缴纳、补缴的。</a:t>
            </a:r>
            <a:endParaRPr lang="zh-CN" sz="1600" b="0" dirty="0">
              <a:latin typeface="+mn-ea"/>
              <a:cs typeface="+mn-ea"/>
            </a:endParaRPr>
          </a:p>
          <a:p>
            <a:pPr indent="355600">
              <a:lnSpc>
                <a:spcPct val="150000"/>
              </a:lnSpc>
            </a:pPr>
            <a:r>
              <a:rPr lang="en-US" altLang="zh-CN" sz="1600" b="0" dirty="0">
                <a:latin typeface="+mn-ea"/>
                <a:cs typeface="+mn-ea"/>
              </a:rPr>
              <a:t>(3)</a:t>
            </a:r>
            <a:r>
              <a:rPr lang="zh-CN" sz="1600" b="0" dirty="0">
                <a:latin typeface="+mn-ea"/>
                <a:cs typeface="+mn-ea"/>
              </a:rPr>
              <a:t> 纳税人履行相应法律义务并由税务机关依法解除非正常户状态的。</a:t>
            </a:r>
            <a:endParaRPr lang="zh-CN" sz="1600" b="0" dirty="0">
              <a:latin typeface="+mn-ea"/>
              <a:cs typeface="+mn-ea"/>
            </a:endParaRPr>
          </a:p>
          <a:p>
            <a:pPr indent="355600">
              <a:lnSpc>
                <a:spcPct val="150000"/>
              </a:lnSpc>
            </a:pPr>
            <a:r>
              <a:rPr lang="en-US" altLang="zh-CN" sz="1600" b="0" dirty="0">
                <a:latin typeface="+mn-ea"/>
                <a:cs typeface="+mn-ea"/>
              </a:rPr>
              <a:t>(4)</a:t>
            </a:r>
            <a:r>
              <a:rPr lang="zh-CN" sz="1600" b="0" dirty="0">
                <a:latin typeface="+mn-ea"/>
                <a:cs typeface="+mn-ea"/>
              </a:rPr>
              <a:t>破产企业或其管理人在重整或和解程序中，已依法缴纳税款、滞纳金、罚款，并纠正相关纳税信用失信行为的。</a:t>
            </a:r>
            <a:endParaRPr lang="zh-CN" sz="1600" b="0" dirty="0">
              <a:latin typeface="+mn-ea"/>
              <a:cs typeface="+mn-ea"/>
            </a:endParaRPr>
          </a:p>
          <a:p>
            <a:pPr indent="355600">
              <a:lnSpc>
                <a:spcPct val="150000"/>
              </a:lnSpc>
            </a:pPr>
            <a:r>
              <a:rPr lang="en-US" altLang="zh-CN" sz="1600" b="0" dirty="0">
                <a:latin typeface="+mn-ea"/>
                <a:cs typeface="+mn-ea"/>
              </a:rPr>
              <a:t>(5)</a:t>
            </a:r>
            <a:r>
              <a:rPr lang="zh-CN" sz="1600" b="0" dirty="0">
                <a:latin typeface="+mn-ea"/>
                <a:cs typeface="+mn-ea"/>
              </a:rPr>
              <a:t> 因确定为重大税收违法失信主体，纳税信用直接判为D级的纳税人，失信主体信息已按照国家税务总局相关规定不予公布或停止公布，申请前连续12个月没有新增纳税信用失信行为记录的。</a:t>
            </a:r>
            <a:endParaRPr lang="zh-CN" sz="1600" b="0" dirty="0">
              <a:latin typeface="+mn-ea"/>
              <a:cs typeface="+mn-ea"/>
            </a:endParaRPr>
          </a:p>
          <a:p>
            <a:pPr indent="355600">
              <a:lnSpc>
                <a:spcPct val="150000"/>
              </a:lnSpc>
            </a:pPr>
            <a:r>
              <a:rPr lang="en-US" altLang="zh-CN" sz="1600" b="0" dirty="0">
                <a:latin typeface="+mn-ea"/>
                <a:cs typeface="+mn-ea"/>
              </a:rPr>
              <a:t>(6)</a:t>
            </a:r>
            <a:r>
              <a:rPr lang="zh-CN" sz="1600" b="0" dirty="0">
                <a:latin typeface="+mn-ea"/>
                <a:cs typeface="+mn-ea"/>
              </a:rPr>
              <a:t>由纳税信用D级纳税人的直接责任人员注册登记或者负责经营，纳税信用关联评价为D级的纳税人，申请前连续6个月没有新增纳税信用失信行为记录的。</a:t>
            </a:r>
            <a:endParaRPr lang="zh-CN" sz="1600" b="0" dirty="0">
              <a:latin typeface="+mn-ea"/>
              <a:cs typeface="+mn-ea"/>
            </a:endParaRPr>
          </a:p>
          <a:p>
            <a:pPr indent="355600">
              <a:lnSpc>
                <a:spcPct val="150000"/>
              </a:lnSpc>
            </a:pPr>
            <a:r>
              <a:rPr lang="en-US" altLang="zh-CN" sz="1600" b="0" dirty="0">
                <a:latin typeface="+mn-ea"/>
                <a:cs typeface="+mn-ea"/>
              </a:rPr>
              <a:t>(7)</a:t>
            </a:r>
            <a:r>
              <a:rPr lang="zh-CN" sz="1600" b="0" dirty="0">
                <a:latin typeface="+mn-ea"/>
                <a:cs typeface="+mn-ea"/>
              </a:rPr>
              <a:t> 因其他失信行为纳税信用直接判为D级的纳税人，已纠正纳税信用失信行为、履行税收法律责任，申请前连续12个月没有新增纳税信用失信行为记录的。</a:t>
            </a:r>
            <a:endParaRPr lang="zh-CN" sz="1600" b="0" dirty="0">
              <a:latin typeface="+mn-ea"/>
              <a:cs typeface="+mn-ea"/>
            </a:endParaRPr>
          </a:p>
          <a:p>
            <a:pPr indent="355600">
              <a:lnSpc>
                <a:spcPct val="150000"/>
              </a:lnSpc>
            </a:pPr>
            <a:r>
              <a:rPr lang="en-US" altLang="zh-CN" sz="1600" b="0" dirty="0">
                <a:latin typeface="+mn-ea"/>
                <a:cs typeface="+mn-ea"/>
              </a:rPr>
              <a:t>(8)</a:t>
            </a:r>
            <a:r>
              <a:rPr lang="zh-CN" sz="1600" b="0" dirty="0">
                <a:latin typeface="+mn-ea"/>
                <a:cs typeface="+mn-ea"/>
              </a:rPr>
              <a:t>因上一年度纳税信用直接判为D级，本年度纳税信用保留为D级的纳税人，已纠正纳税信用失信行为、履行税收法律责任或失信主体信息已按照国家税务总局相关规定不予公布或停止公布，申请前连续12个月没有新增纳税信用失信行为记录的。</a:t>
            </a:r>
            <a:endParaRPr lang="zh-CN" sz="1600" b="0" dirty="0">
              <a:latin typeface="+mn-ea"/>
              <a:cs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9525"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0" name="标题 1"/>
          <p:cNvSpPr txBox="1"/>
          <p:nvPr/>
        </p:nvSpPr>
        <p:spPr>
          <a:xfrm>
            <a:off x="407099" y="1557020"/>
            <a:ext cx="1278205" cy="1267909"/>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accent1"/>
          </a:solidFill>
          <a:ln w="9525" cap="flat">
            <a:noFill/>
            <a:miter/>
          </a:ln>
        </p:spPr>
        <p:txBody>
          <a:bodyPr vert="horz" wrap="square" lIns="91440" tIns="45720" rIns="91440" bIns="45720" rtlCol="0" anchor="ctr"/>
          <a:lstStyle/>
          <a:p>
            <a:pPr>
              <a:lnSpc>
                <a:spcPct val="110000"/>
              </a:lnSpc>
            </a:pPr>
            <a:endParaRPr kumimoji="1" lang="zh-CN" altLang="en-US">
              <a:cs typeface="等线" panose="02010600030101010101" charset="-122"/>
            </a:endParaRPr>
          </a:p>
        </p:txBody>
      </p:sp>
      <p:sp>
        <p:nvSpPr>
          <p:cNvPr id="21"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2" name="标题 1"/>
          <p:cNvSpPr txBox="1"/>
          <p:nvPr/>
        </p:nvSpPr>
        <p:spPr>
          <a:xfrm>
            <a:off x="1044659" y="523641"/>
            <a:ext cx="10474240" cy="432000"/>
          </a:xfrm>
          <a:prstGeom prst="rect">
            <a:avLst/>
          </a:prstGeom>
          <a:noFill/>
          <a:ln>
            <a:noFill/>
          </a:ln>
        </p:spPr>
        <p:txBody>
          <a:bodyPr vert="horz" wrap="square" lIns="0" tIns="0" rIns="0" bIns="0" rtlCol="0" anchor="ctr"/>
          <a:lstStyle/>
          <a:p>
            <a:pPr>
              <a:lnSpc>
                <a:spcPct val="110000"/>
              </a:lnSpc>
            </a:pPr>
            <a:r>
              <a:rPr kumimoji="1" lang="en-US" altLang="zh-CN" sz="2800" b="1">
                <a:ln w="12700">
                  <a:noFill/>
                </a:ln>
                <a:solidFill>
                  <a:srgbClr val="2074DA">
                    <a:alpha val="100000"/>
                  </a:srgbClr>
                </a:solidFill>
                <a:latin typeface="+mn-ea"/>
                <a:cs typeface="+mn-ea"/>
                <a:sym typeface="+mn-ea"/>
              </a:rPr>
              <a:t>03.纳税信用补评、复评、修复</a:t>
            </a:r>
            <a:endParaRPr kumimoji="1" lang="en-US" altLang="zh-CN" sz="2800" b="1">
              <a:ln w="12700">
                <a:noFill/>
              </a:ln>
              <a:solidFill>
                <a:srgbClr val="2074DA">
                  <a:alpha val="100000"/>
                </a:srgbClr>
              </a:solidFill>
              <a:latin typeface="+mn-ea"/>
              <a:cs typeface="+mn-ea"/>
            </a:endParaRPr>
          </a:p>
          <a:p>
            <a:pPr>
              <a:lnSpc>
                <a:spcPct val="110000"/>
              </a:lnSpc>
            </a:pPr>
            <a:endParaRPr kumimoji="1" lang="zh-CN" altLang="en-US" sz="2800" b="1">
              <a:cs typeface="等线" panose="02010600030101010101" charset="-122"/>
            </a:endParaRPr>
          </a:p>
        </p:txBody>
      </p:sp>
      <p:sp>
        <p:nvSpPr>
          <p:cNvPr id="23" name="标题 1"/>
          <p:cNvSpPr txBox="1"/>
          <p:nvPr/>
        </p:nvSpPr>
        <p:spPr>
          <a:xfrm flipH="1">
            <a:off x="451793" y="33291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4" name="标题 1"/>
          <p:cNvSpPr txBox="1"/>
          <p:nvPr/>
        </p:nvSpPr>
        <p:spPr>
          <a:xfrm rot="5400000">
            <a:off x="723265" y="1348672"/>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0" name="文本框 99"/>
          <p:cNvSpPr txBox="1"/>
          <p:nvPr/>
        </p:nvSpPr>
        <p:spPr>
          <a:xfrm>
            <a:off x="2351405" y="955040"/>
            <a:ext cx="8604250" cy="4685030"/>
          </a:xfrm>
          <a:prstGeom prst="rect">
            <a:avLst/>
          </a:prstGeom>
          <a:noFill/>
          <a:ln w="9525">
            <a:noFill/>
          </a:ln>
        </p:spPr>
        <p:txBody>
          <a:bodyPr wrap="square">
            <a:noAutofit/>
          </a:bodyPr>
          <a:lstStyle/>
          <a:p>
            <a:pPr indent="355600"/>
            <a:r>
              <a:rPr lang="zh-CN" altLang="en-US" sz="2000" b="1" dirty="0">
                <a:latin typeface="+mn-ea"/>
                <a:cs typeface="+mn-ea"/>
              </a:rPr>
              <a:t>纳税信用修复时限：</a:t>
            </a:r>
            <a:endParaRPr lang="en-US" altLang="zh-CN" sz="2000" b="1" dirty="0">
              <a:latin typeface="+mn-ea"/>
              <a:cs typeface="+mn-ea"/>
            </a:endParaRPr>
          </a:p>
          <a:p>
            <a:pPr indent="355600" fontAlgn="auto">
              <a:lnSpc>
                <a:spcPct val="200000"/>
              </a:lnSpc>
            </a:pPr>
            <a:r>
              <a:rPr lang="en-US" altLang="zh-CN" sz="2000" b="0" dirty="0">
                <a:latin typeface="+mn-ea"/>
                <a:cs typeface="+mn-ea"/>
              </a:rPr>
              <a:t>1</a:t>
            </a:r>
            <a:r>
              <a:rPr lang="zh-CN" altLang="en-US" sz="2000" b="0" dirty="0">
                <a:latin typeface="+mn-ea"/>
                <a:cs typeface="+mn-ea"/>
              </a:rPr>
              <a:t>、</a:t>
            </a:r>
            <a:r>
              <a:rPr lang="zh-CN" sz="2000" b="0" dirty="0">
                <a:latin typeface="+mn-ea"/>
                <a:cs typeface="+mn-ea"/>
              </a:rPr>
              <a:t>对于一般扣分指标：纳税人主动纠正了失信行为，并符合修复条件的，4月份年度评价之前会自动修复，无须申请；</a:t>
            </a:r>
            <a:endParaRPr lang="zh-CN" sz="2000" b="0" dirty="0">
              <a:latin typeface="+mn-ea"/>
              <a:cs typeface="+mn-ea"/>
            </a:endParaRPr>
          </a:p>
          <a:p>
            <a:pPr indent="355600">
              <a:lnSpc>
                <a:spcPct val="200000"/>
              </a:lnSpc>
            </a:pPr>
            <a:r>
              <a:rPr lang="en-US" altLang="zh-CN" sz="2000" b="0" dirty="0">
                <a:latin typeface="+mn-ea"/>
                <a:cs typeface="+mn-ea"/>
              </a:rPr>
              <a:t>2</a:t>
            </a:r>
            <a:r>
              <a:rPr lang="zh-CN" altLang="en-US" sz="2000" b="0" dirty="0">
                <a:latin typeface="+mn-ea"/>
                <a:cs typeface="+mn-ea"/>
              </a:rPr>
              <a:t>、</a:t>
            </a:r>
            <a:r>
              <a:rPr lang="zh-CN" sz="2000" b="0" dirty="0">
                <a:latin typeface="+mn-ea"/>
                <a:cs typeface="+mn-ea"/>
              </a:rPr>
              <a:t>年度评价完成后，纳税人可对上一年度尚未修复的指标申请信用修复（通常为每年5月至12月31日）；</a:t>
            </a:r>
            <a:endParaRPr lang="zh-CN" sz="2000" b="0" dirty="0">
              <a:latin typeface="+mn-ea"/>
              <a:cs typeface="+mn-ea"/>
            </a:endParaRPr>
          </a:p>
          <a:p>
            <a:pPr indent="355600">
              <a:lnSpc>
                <a:spcPct val="200000"/>
              </a:lnSpc>
            </a:pPr>
            <a:r>
              <a:rPr lang="en-US" altLang="zh-CN" sz="2000" b="0" dirty="0">
                <a:latin typeface="+mn-ea"/>
                <a:cs typeface="+mn-ea"/>
              </a:rPr>
              <a:t>3</a:t>
            </a:r>
            <a:r>
              <a:rPr lang="zh-CN" altLang="en-US" sz="2000" b="0" dirty="0">
                <a:latin typeface="+mn-ea"/>
                <a:cs typeface="+mn-ea"/>
              </a:rPr>
              <a:t>、</a:t>
            </a:r>
            <a:r>
              <a:rPr lang="zh-CN" sz="2000" b="0" dirty="0">
                <a:latin typeface="+mn-ea"/>
                <a:cs typeface="+mn-ea"/>
              </a:rPr>
              <a:t>对于当前年度即时评价被直接判D级的指标：纳税人可以在当前年度纠正违法行为后主动向主管税务机关申请信用修复（无需等到次年4月）。</a:t>
            </a:r>
            <a:endParaRPr lang="zh-CN" sz="2000" b="0" dirty="0">
              <a:latin typeface="+mn-ea"/>
              <a:cs typeface="+mn-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0" name="标题 1"/>
          <p:cNvSpPr txBox="1"/>
          <p:nvPr/>
        </p:nvSpPr>
        <p:spPr>
          <a:xfrm>
            <a:off x="407099" y="1557020"/>
            <a:ext cx="1278205" cy="1267909"/>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accent1"/>
          </a:solidFill>
          <a:ln w="9525" cap="flat">
            <a:noFill/>
            <a:miter/>
          </a:ln>
        </p:spPr>
        <p:txBody>
          <a:bodyPr vert="horz" wrap="square" lIns="91440" tIns="45720" rIns="91440" bIns="45720" rtlCol="0" anchor="ctr"/>
          <a:lstStyle/>
          <a:p>
            <a:pPr>
              <a:lnSpc>
                <a:spcPct val="110000"/>
              </a:lnSpc>
            </a:pPr>
            <a:endParaRPr kumimoji="1" lang="zh-CN" altLang="en-US">
              <a:cs typeface="等线" panose="02010600030101010101" charset="-122"/>
            </a:endParaRPr>
          </a:p>
        </p:txBody>
      </p:sp>
      <p:sp>
        <p:nvSpPr>
          <p:cNvPr id="21"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2" name="标题 1"/>
          <p:cNvSpPr txBox="1"/>
          <p:nvPr/>
        </p:nvSpPr>
        <p:spPr>
          <a:xfrm>
            <a:off x="1044659" y="523641"/>
            <a:ext cx="10474240" cy="432000"/>
          </a:xfrm>
          <a:prstGeom prst="rect">
            <a:avLst/>
          </a:prstGeom>
          <a:noFill/>
          <a:ln>
            <a:noFill/>
          </a:ln>
        </p:spPr>
        <p:txBody>
          <a:bodyPr vert="horz" wrap="square" lIns="0" tIns="0" rIns="0" bIns="0" rtlCol="0" anchor="ctr"/>
          <a:lstStyle/>
          <a:p>
            <a:pPr>
              <a:lnSpc>
                <a:spcPct val="110000"/>
              </a:lnSpc>
            </a:pPr>
            <a:r>
              <a:rPr kumimoji="1" lang="en-US" altLang="zh-CN" sz="2800" b="1">
                <a:ln w="12700">
                  <a:noFill/>
                </a:ln>
                <a:solidFill>
                  <a:srgbClr val="2074DA">
                    <a:alpha val="100000"/>
                  </a:srgbClr>
                </a:solidFill>
                <a:latin typeface="+mn-ea"/>
                <a:cs typeface="+mn-ea"/>
                <a:sym typeface="+mn-ea"/>
              </a:rPr>
              <a:t>03.纳税信用补评、复评、修复</a:t>
            </a:r>
            <a:endParaRPr kumimoji="1" lang="en-US" altLang="zh-CN" sz="2800" b="1">
              <a:ln w="12700">
                <a:noFill/>
              </a:ln>
              <a:solidFill>
                <a:srgbClr val="2074DA">
                  <a:alpha val="100000"/>
                </a:srgbClr>
              </a:solidFill>
              <a:latin typeface="+mn-ea"/>
              <a:cs typeface="+mn-ea"/>
            </a:endParaRPr>
          </a:p>
          <a:p>
            <a:pPr>
              <a:lnSpc>
                <a:spcPct val="110000"/>
              </a:lnSpc>
            </a:pPr>
            <a:endParaRPr kumimoji="1" lang="zh-CN" altLang="en-US" sz="2800" b="1">
              <a:cs typeface="等线" panose="02010600030101010101" charset="-122"/>
            </a:endParaRPr>
          </a:p>
        </p:txBody>
      </p:sp>
      <p:sp>
        <p:nvSpPr>
          <p:cNvPr id="23" name="标题 1"/>
          <p:cNvSpPr txBox="1"/>
          <p:nvPr/>
        </p:nvSpPr>
        <p:spPr>
          <a:xfrm flipH="1">
            <a:off x="451793" y="33291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4" name="标题 1"/>
          <p:cNvSpPr txBox="1"/>
          <p:nvPr/>
        </p:nvSpPr>
        <p:spPr>
          <a:xfrm rot="5400000">
            <a:off x="723265" y="1348672"/>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0" name="文本框 99"/>
          <p:cNvSpPr txBox="1"/>
          <p:nvPr/>
        </p:nvSpPr>
        <p:spPr>
          <a:xfrm>
            <a:off x="2351405" y="1340485"/>
            <a:ext cx="8637905" cy="4886960"/>
          </a:xfrm>
          <a:prstGeom prst="rect">
            <a:avLst/>
          </a:prstGeom>
          <a:noFill/>
          <a:ln w="9525">
            <a:noFill/>
          </a:ln>
        </p:spPr>
        <p:txBody>
          <a:bodyPr wrap="square">
            <a:noAutofit/>
          </a:bodyPr>
          <a:lstStyle/>
          <a:p>
            <a:pPr indent="355600"/>
            <a:r>
              <a:rPr lang="zh-CN" sz="2000" b="1" dirty="0">
                <a:latin typeface="+mn-ea"/>
                <a:cs typeface="等线" panose="02010600030101010101" charset="-122"/>
                <a:sym typeface="+mn-ea"/>
              </a:rPr>
              <a:t>纳税信用修复和纳税信用复评的区别：</a:t>
            </a:r>
            <a:endParaRPr lang="zh-CN" sz="2000" b="1" dirty="0">
              <a:latin typeface="+mn-ea"/>
              <a:cs typeface="等线" panose="02010600030101010101" charset="-122"/>
              <a:sym typeface="+mn-ea"/>
            </a:endParaRPr>
          </a:p>
          <a:p>
            <a:pPr indent="355600"/>
            <a:endParaRPr lang="zh-CN" sz="2000" b="0" dirty="0">
              <a:ea typeface="宋体" panose="02010600030101010101" pitchFamily="2" charset="-122"/>
              <a:cs typeface="等线" panose="02010600030101010101" charset="-122"/>
            </a:endParaRPr>
          </a:p>
          <a:p>
            <a:pPr indent="355600"/>
            <a:endParaRPr lang="zh-CN" sz="2000" b="0" dirty="0">
              <a:solidFill>
                <a:schemeClr val="accent1"/>
              </a:solidFill>
              <a:effectLst>
                <a:outerShdw blurRad="38100" dist="25400" dir="5400000" algn="ctr" rotWithShape="0">
                  <a:srgbClr val="6E747A">
                    <a:alpha val="43000"/>
                  </a:srgbClr>
                </a:outerShdw>
              </a:effectLst>
              <a:latin typeface="+mn-ea"/>
              <a:cs typeface="+mn-ea"/>
            </a:endParaRPr>
          </a:p>
          <a:p>
            <a:pPr indent="355600">
              <a:lnSpc>
                <a:spcPct val="200000"/>
              </a:lnSpc>
            </a:pPr>
            <a:r>
              <a:rPr lang="zh-CN" sz="2000" b="0" u="sng" dirty="0">
                <a:latin typeface="+mn-ea"/>
                <a:cs typeface="+mn-ea"/>
              </a:rPr>
              <a:t>纳税信用修复</a:t>
            </a:r>
            <a:r>
              <a:rPr lang="zh-CN" sz="2000" b="0" dirty="0">
                <a:latin typeface="+mn-ea"/>
                <a:cs typeface="+mn-ea"/>
              </a:rPr>
              <a:t>是在纳税人对本企业的评价指标无异议的前提下，主动弥补失信行为后适用的减少指标扣分的行为。 </a:t>
            </a:r>
            <a:endParaRPr lang="zh-CN" sz="2000" b="0" dirty="0">
              <a:latin typeface="+mn-ea"/>
              <a:cs typeface="+mn-ea"/>
            </a:endParaRPr>
          </a:p>
          <a:p>
            <a:pPr indent="355600">
              <a:lnSpc>
                <a:spcPct val="200000"/>
              </a:lnSpc>
            </a:pPr>
            <a:endParaRPr lang="zh-CN" sz="2000" b="0" dirty="0">
              <a:latin typeface="+mn-ea"/>
              <a:cs typeface="+mn-ea"/>
            </a:endParaRPr>
          </a:p>
          <a:p>
            <a:pPr indent="355600">
              <a:lnSpc>
                <a:spcPct val="200000"/>
              </a:lnSpc>
            </a:pPr>
            <a:r>
              <a:rPr lang="zh-CN" sz="2000" b="0" u="sng" dirty="0">
                <a:latin typeface="+mn-ea"/>
                <a:cs typeface="+mn-ea"/>
              </a:rPr>
              <a:t>纳税信用复评</a:t>
            </a:r>
            <a:r>
              <a:rPr lang="zh-CN" sz="2000" b="0" dirty="0">
                <a:latin typeface="+mn-ea"/>
                <a:cs typeface="+mn-ea"/>
              </a:rPr>
              <a:t>是指纳税人对本企业的评价指标有异议，所采取的重新核实指标的流程。且在同一个年度的正式评价方案中，如果已经申请并通过了信用修复，就不能再申请复评。</a:t>
            </a:r>
            <a:endParaRPr lang="zh-CN" sz="2000" b="0" dirty="0">
              <a:latin typeface="+mn-ea"/>
              <a:cs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0" name="标题 1"/>
          <p:cNvSpPr txBox="1"/>
          <p:nvPr/>
        </p:nvSpPr>
        <p:spPr>
          <a:xfrm>
            <a:off x="407099" y="1557020"/>
            <a:ext cx="1278205" cy="1267909"/>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accent1"/>
          </a:solidFill>
          <a:ln w="9525" cap="flat">
            <a:noFill/>
            <a:miter/>
          </a:ln>
        </p:spPr>
        <p:txBody>
          <a:bodyPr vert="horz" wrap="square" lIns="91440" tIns="45720" rIns="91440" bIns="45720" rtlCol="0" anchor="ctr"/>
          <a:lstStyle/>
          <a:p>
            <a:pPr>
              <a:lnSpc>
                <a:spcPct val="110000"/>
              </a:lnSpc>
            </a:pPr>
            <a:endParaRPr kumimoji="1" lang="zh-CN" altLang="en-US">
              <a:cs typeface="等线" panose="02010600030101010101" charset="-122"/>
            </a:endParaRPr>
          </a:p>
        </p:txBody>
      </p:sp>
      <p:sp>
        <p:nvSpPr>
          <p:cNvPr id="21"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2" name="标题 1"/>
          <p:cNvSpPr txBox="1"/>
          <p:nvPr/>
        </p:nvSpPr>
        <p:spPr>
          <a:xfrm>
            <a:off x="1044659" y="523641"/>
            <a:ext cx="10474240" cy="432000"/>
          </a:xfrm>
          <a:prstGeom prst="rect">
            <a:avLst/>
          </a:prstGeom>
          <a:noFill/>
          <a:ln>
            <a:noFill/>
          </a:ln>
        </p:spPr>
        <p:txBody>
          <a:bodyPr vert="horz" wrap="square" lIns="0" tIns="0" rIns="0" bIns="0" rtlCol="0" anchor="ctr"/>
          <a:lstStyle/>
          <a:p>
            <a:pPr>
              <a:lnSpc>
                <a:spcPct val="110000"/>
              </a:lnSpc>
            </a:pPr>
            <a:r>
              <a:rPr kumimoji="1" lang="en-US" altLang="zh-CN" sz="2800" b="1" dirty="0">
                <a:ln w="12700">
                  <a:noFill/>
                </a:ln>
                <a:solidFill>
                  <a:srgbClr val="2074DA">
                    <a:alpha val="100000"/>
                  </a:srgbClr>
                </a:solidFill>
                <a:latin typeface="+mn-ea"/>
                <a:cs typeface="+mn-ea"/>
                <a:sym typeface="+mn-ea"/>
              </a:rPr>
              <a:t>03.纳税信用补评、复评、修复</a:t>
            </a:r>
            <a:endParaRPr kumimoji="1" lang="en-US" altLang="zh-CN" sz="2800" b="1" dirty="0">
              <a:ln w="12700">
                <a:noFill/>
              </a:ln>
              <a:solidFill>
                <a:srgbClr val="2074DA">
                  <a:alpha val="100000"/>
                </a:srgbClr>
              </a:solidFill>
              <a:latin typeface="+mn-ea"/>
              <a:cs typeface="+mn-ea"/>
            </a:endParaRPr>
          </a:p>
          <a:p>
            <a:pPr>
              <a:lnSpc>
                <a:spcPct val="110000"/>
              </a:lnSpc>
            </a:pPr>
            <a:endParaRPr kumimoji="1" lang="zh-CN" altLang="en-US" sz="2800" b="1" dirty="0">
              <a:cs typeface="等线" panose="02010600030101010101" charset="-122"/>
            </a:endParaRPr>
          </a:p>
        </p:txBody>
      </p:sp>
      <p:sp>
        <p:nvSpPr>
          <p:cNvPr id="23" name="标题 1"/>
          <p:cNvSpPr txBox="1"/>
          <p:nvPr/>
        </p:nvSpPr>
        <p:spPr>
          <a:xfrm flipH="1">
            <a:off x="418773" y="26052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4" name="标题 1"/>
          <p:cNvSpPr txBox="1"/>
          <p:nvPr/>
        </p:nvSpPr>
        <p:spPr>
          <a:xfrm rot="5400000">
            <a:off x="723265" y="1348672"/>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0" name="文本框 99"/>
          <p:cNvSpPr txBox="1"/>
          <p:nvPr/>
        </p:nvSpPr>
        <p:spPr>
          <a:xfrm>
            <a:off x="2279650" y="955675"/>
            <a:ext cx="8637905" cy="2952115"/>
          </a:xfrm>
          <a:prstGeom prst="rect">
            <a:avLst/>
          </a:prstGeom>
          <a:noFill/>
          <a:ln w="9525">
            <a:noFill/>
          </a:ln>
        </p:spPr>
        <p:txBody>
          <a:bodyPr wrap="square">
            <a:noAutofit/>
          </a:bodyPr>
          <a:lstStyle/>
          <a:p>
            <a:pPr indent="355600"/>
            <a:r>
              <a:rPr lang="zh-CN" sz="2000" b="1" dirty="0">
                <a:latin typeface="+mn-ea"/>
                <a:cs typeface="等线" panose="02010600030101010101" charset="-122"/>
                <a:sym typeface="+mn-ea"/>
              </a:rPr>
              <a:t>申请路径介绍：</a:t>
            </a:r>
            <a:endParaRPr lang="zh-CN" sz="2000" b="1" dirty="0">
              <a:latin typeface="+mn-ea"/>
              <a:cs typeface="等线" panose="02010600030101010101" charset="-122"/>
              <a:sym typeface="+mn-ea"/>
            </a:endParaRPr>
          </a:p>
          <a:p>
            <a:pPr indent="355600"/>
            <a:endParaRPr lang="zh-CN" sz="2000" dirty="0">
              <a:ea typeface="宋体" panose="02010600030101010101" pitchFamily="2" charset="-122"/>
              <a:cs typeface="等线" panose="02010600030101010101" charset="-122"/>
              <a:sym typeface="+mn-ea"/>
            </a:endParaRPr>
          </a:p>
          <a:p>
            <a:pPr indent="355600">
              <a:lnSpc>
                <a:spcPct val="200000"/>
              </a:lnSpc>
            </a:pPr>
            <a:r>
              <a:rPr lang="zh-CN" sz="2000" dirty="0">
                <a:latin typeface="+mn-ea"/>
                <a:cs typeface="+mn-ea"/>
                <a:sym typeface="+mn-ea"/>
              </a:rPr>
              <a:t>网上操作路径：登录电子税务局，点击【我要办税】-【纳税信用】-【纳税信用管理】功能菜单。</a:t>
            </a:r>
            <a:endParaRPr lang="zh-CN" sz="2000" dirty="0">
              <a:latin typeface="+mn-ea"/>
              <a:cs typeface="+mn-ea"/>
              <a:sym typeface="+mn-ea"/>
            </a:endParaRPr>
          </a:p>
          <a:p>
            <a:pPr indent="355600"/>
            <a:endParaRPr lang="zh-CN" b="0" dirty="0">
              <a:ea typeface="宋体" panose="02010600030101010101" pitchFamily="2" charset="-122"/>
              <a:cs typeface="等线" panose="02010600030101010101" charset="-122"/>
            </a:endParaRPr>
          </a:p>
          <a:p>
            <a:pPr indent="355600"/>
            <a:endParaRPr lang="zh-CN" b="0" dirty="0">
              <a:ea typeface="宋体" panose="02010600030101010101" pitchFamily="2" charset="-122"/>
              <a:cs typeface="等线" panose="02010600030101010101" charset="-122"/>
            </a:endParaRPr>
          </a:p>
        </p:txBody>
      </p:sp>
      <p:pic>
        <p:nvPicPr>
          <p:cNvPr id="7" name="图片 6" descr="图片1"/>
          <p:cNvPicPr>
            <a:picLocks noChangeAspect="1"/>
          </p:cNvPicPr>
          <p:nvPr/>
        </p:nvPicPr>
        <p:blipFill>
          <a:blip r:embed="rId1"/>
          <a:stretch>
            <a:fillRect/>
          </a:stretch>
        </p:blipFill>
        <p:spPr>
          <a:xfrm>
            <a:off x="2421255" y="2929890"/>
            <a:ext cx="8301990" cy="302006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4" name="标题 1"/>
          <p:cNvSpPr txBox="1"/>
          <p:nvPr/>
        </p:nvSpPr>
        <p:spPr>
          <a:xfrm flipH="1">
            <a:off x="5720317" y="5314950"/>
            <a:ext cx="6471683" cy="1543050"/>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5" name="标题 1"/>
          <p:cNvSpPr txBox="1"/>
          <p:nvPr/>
        </p:nvSpPr>
        <p:spPr>
          <a:xfrm flipH="1">
            <a:off x="0" y="0"/>
            <a:ext cx="885825" cy="270827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cxnSp>
        <p:nvCxnSpPr>
          <p:cNvPr id="6" name="标题 1"/>
          <p:cNvCxnSpPr/>
          <p:nvPr/>
        </p:nvCxnSpPr>
        <p:spPr>
          <a:xfrm>
            <a:off x="1117600" y="2463607"/>
            <a:ext cx="4619427" cy="0"/>
          </a:xfrm>
          <a:prstGeom prst="line">
            <a:avLst/>
          </a:prstGeom>
          <a:noFill/>
          <a:ln w="22225" cap="sq">
            <a:solidFill>
              <a:schemeClr val="accent1"/>
            </a:solidFill>
            <a:miter/>
          </a:ln>
        </p:spPr>
      </p:cxnSp>
      <p:sp>
        <p:nvSpPr>
          <p:cNvPr id="7" name="标题 1"/>
          <p:cNvSpPr txBox="1"/>
          <p:nvPr/>
        </p:nvSpPr>
        <p:spPr>
          <a:xfrm>
            <a:off x="1629210" y="1919642"/>
            <a:ext cx="3213100" cy="330200"/>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2400">
                <a:ln w="12700">
                  <a:noFill/>
                </a:ln>
                <a:solidFill>
                  <a:srgbClr val="262626">
                    <a:alpha val="100000"/>
                  </a:srgbClr>
                </a:solidFill>
                <a:latin typeface="OPPOSans B" panose="00020600040101010101" charset="-122"/>
                <a:ea typeface="OPPOSans B" panose="00020600040101010101" charset="-122"/>
                <a:cs typeface="OPPOSans B" panose="00020600040101010101" charset="-122"/>
              </a:rPr>
              <a:t>CATALOGUE</a:t>
            </a:r>
            <a:endParaRPr kumimoji="1" lang="zh-CN" altLang="en-US">
              <a:cs typeface="等线" panose="02010600030101010101" charset="-122"/>
            </a:endParaRPr>
          </a:p>
        </p:txBody>
      </p:sp>
      <p:sp>
        <p:nvSpPr>
          <p:cNvPr id="8" name="标题 1"/>
          <p:cNvSpPr txBox="1"/>
          <p:nvPr>
            <p:custDataLst>
              <p:tags r:id="rId1"/>
            </p:custDataLst>
          </p:nvPr>
        </p:nvSpPr>
        <p:spPr>
          <a:xfrm>
            <a:off x="5726875" y="2285939"/>
            <a:ext cx="635000" cy="405765"/>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2400">
                <a:ln w="12700">
                  <a:noFill/>
                </a:ln>
                <a:solidFill>
                  <a:srgbClr val="262626">
                    <a:alpha val="100000"/>
                  </a:srgbClr>
                </a:solidFill>
                <a:latin typeface="+mn-ea"/>
                <a:cs typeface="OPPOSans B" panose="00020600040101010101" charset="-122"/>
              </a:rPr>
              <a:t>01</a:t>
            </a:r>
            <a:r>
              <a:rPr kumimoji="1" lang="en-US" altLang="zh-CN" sz="2400">
                <a:ln w="12700">
                  <a:noFill/>
                </a:ln>
                <a:solidFill>
                  <a:srgbClr val="262626">
                    <a:alpha val="100000"/>
                  </a:srgbClr>
                </a:solidFill>
                <a:latin typeface="OPPOSans B" panose="00020600040101010101" charset="-122"/>
                <a:ea typeface="OPPOSans B" panose="00020600040101010101" charset="-122"/>
                <a:cs typeface="OPPOSans B" panose="00020600040101010101" charset="-122"/>
              </a:rPr>
              <a:t>.</a:t>
            </a:r>
            <a:endParaRPr kumimoji="1" lang="zh-CN" altLang="en-US">
              <a:cs typeface="等线" panose="02010600030101010101" charset="-122"/>
            </a:endParaRPr>
          </a:p>
        </p:txBody>
      </p:sp>
      <p:sp>
        <p:nvSpPr>
          <p:cNvPr id="9" name="标题 1"/>
          <p:cNvSpPr txBox="1"/>
          <p:nvPr>
            <p:custDataLst>
              <p:tags r:id="rId2"/>
            </p:custDataLst>
          </p:nvPr>
        </p:nvSpPr>
        <p:spPr>
          <a:xfrm>
            <a:off x="6366152" y="2339110"/>
            <a:ext cx="4680000" cy="338554"/>
          </a:xfrm>
          <a:prstGeom prst="rect">
            <a:avLst/>
          </a:prstGeom>
          <a:noFill/>
          <a:ln>
            <a:noFill/>
          </a:ln>
        </p:spPr>
        <p:txBody>
          <a:bodyPr vert="horz" wrap="square" lIns="0" tIns="0" rIns="0" bIns="0" rtlCol="0" anchor="t"/>
          <a:lstStyle/>
          <a:p>
            <a:pPr algn="l">
              <a:lnSpc>
                <a:spcPct val="120000"/>
              </a:lnSpc>
            </a:pPr>
            <a:r>
              <a:rPr kumimoji="1" lang="en-US" altLang="zh-CN" sz="2000" b="1">
                <a:ln w="12700">
                  <a:noFill/>
                </a:ln>
                <a:solidFill>
                  <a:srgbClr val="262626">
                    <a:alpha val="100000"/>
                  </a:srgbClr>
                </a:solidFill>
                <a:latin typeface="+mn-ea"/>
                <a:cs typeface="OPPOSans B" panose="00020600040101010101" charset="-122"/>
              </a:rPr>
              <a:t>纳税信用基本知识</a:t>
            </a:r>
            <a:endParaRPr kumimoji="1" lang="zh-CN" altLang="en-US" b="1">
              <a:latin typeface="+mn-ea"/>
              <a:cs typeface="等线" panose="02010600030101010101" charset="-122"/>
            </a:endParaRPr>
          </a:p>
        </p:txBody>
      </p:sp>
      <p:sp>
        <p:nvSpPr>
          <p:cNvPr id="10" name="标题 1"/>
          <p:cNvSpPr txBox="1"/>
          <p:nvPr>
            <p:custDataLst>
              <p:tags r:id="rId3"/>
            </p:custDataLst>
          </p:nvPr>
        </p:nvSpPr>
        <p:spPr>
          <a:xfrm>
            <a:off x="6362342" y="3203673"/>
            <a:ext cx="4680000" cy="338554"/>
          </a:xfrm>
          <a:prstGeom prst="rect">
            <a:avLst/>
          </a:prstGeom>
          <a:noFill/>
          <a:ln>
            <a:noFill/>
          </a:ln>
        </p:spPr>
        <p:txBody>
          <a:bodyPr vert="horz" wrap="square" lIns="0" tIns="0" rIns="0" bIns="0" rtlCol="0" anchor="t"/>
          <a:lstStyle/>
          <a:p>
            <a:pPr algn="l">
              <a:lnSpc>
                <a:spcPct val="120000"/>
              </a:lnSpc>
            </a:pPr>
            <a:r>
              <a:rPr kumimoji="1" lang="en-US" altLang="zh-CN" sz="2000" b="1">
                <a:ln w="12700">
                  <a:noFill/>
                </a:ln>
                <a:solidFill>
                  <a:srgbClr val="262626">
                    <a:alpha val="100000"/>
                  </a:srgbClr>
                </a:solidFill>
                <a:latin typeface="+mn-ea"/>
                <a:cs typeface="OPPOSans B" panose="00020600040101010101" charset="-122"/>
              </a:rPr>
              <a:t>常见扣分指标</a:t>
            </a:r>
            <a:endParaRPr kumimoji="1" lang="en-US" altLang="zh-CN" sz="2000" b="1">
              <a:ln w="12700">
                <a:noFill/>
              </a:ln>
              <a:solidFill>
                <a:srgbClr val="262626">
                  <a:alpha val="100000"/>
                </a:srgbClr>
              </a:solidFill>
              <a:latin typeface="+mn-ea"/>
              <a:cs typeface="OPPOSans B" panose="00020600040101010101" charset="-122"/>
            </a:endParaRPr>
          </a:p>
        </p:txBody>
      </p:sp>
      <p:sp>
        <p:nvSpPr>
          <p:cNvPr id="11" name="标题 1"/>
          <p:cNvSpPr txBox="1"/>
          <p:nvPr>
            <p:custDataLst>
              <p:tags r:id="rId4"/>
            </p:custDataLst>
          </p:nvPr>
        </p:nvSpPr>
        <p:spPr>
          <a:xfrm>
            <a:off x="5726875" y="3170187"/>
            <a:ext cx="635000" cy="405765"/>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2400">
                <a:ln w="12700">
                  <a:noFill/>
                </a:ln>
                <a:solidFill>
                  <a:srgbClr val="262626">
                    <a:alpha val="100000"/>
                  </a:srgbClr>
                </a:solidFill>
                <a:latin typeface="+mn-ea"/>
                <a:cs typeface="OPPOSans B" panose="00020600040101010101" charset="-122"/>
              </a:rPr>
              <a:t>02</a:t>
            </a:r>
            <a:r>
              <a:rPr kumimoji="1" lang="en-US" altLang="zh-CN" sz="2400" b="1">
                <a:ln w="12700">
                  <a:noFill/>
                </a:ln>
                <a:solidFill>
                  <a:srgbClr val="262626">
                    <a:alpha val="100000"/>
                  </a:srgbClr>
                </a:solidFill>
                <a:latin typeface="+mn-ea"/>
                <a:cs typeface="OPPOSans B" panose="00020600040101010101" charset="-122"/>
              </a:rPr>
              <a:t>.</a:t>
            </a:r>
            <a:endParaRPr kumimoji="1" lang="en-US" altLang="zh-CN" sz="2400" b="1">
              <a:ln w="12700">
                <a:noFill/>
              </a:ln>
              <a:solidFill>
                <a:srgbClr val="262626">
                  <a:alpha val="100000"/>
                </a:srgbClr>
              </a:solidFill>
              <a:latin typeface="+mn-ea"/>
              <a:cs typeface="OPPOSans B" panose="00020600040101010101" charset="-122"/>
            </a:endParaRPr>
          </a:p>
        </p:txBody>
      </p:sp>
      <p:sp>
        <p:nvSpPr>
          <p:cNvPr id="12" name="标题 1"/>
          <p:cNvSpPr txBox="1"/>
          <p:nvPr>
            <p:custDataLst>
              <p:tags r:id="rId5"/>
            </p:custDataLst>
          </p:nvPr>
        </p:nvSpPr>
        <p:spPr>
          <a:xfrm>
            <a:off x="6365875" y="4110990"/>
            <a:ext cx="5363845" cy="338455"/>
          </a:xfrm>
          <a:prstGeom prst="rect">
            <a:avLst/>
          </a:prstGeom>
          <a:noFill/>
          <a:ln>
            <a:noFill/>
          </a:ln>
        </p:spPr>
        <p:txBody>
          <a:bodyPr vert="horz" wrap="square" lIns="0" tIns="0" rIns="0" bIns="0" rtlCol="0" anchor="t"/>
          <a:lstStyle/>
          <a:p>
            <a:pPr algn="l">
              <a:lnSpc>
                <a:spcPct val="120000"/>
              </a:lnSpc>
            </a:pPr>
            <a:r>
              <a:rPr kumimoji="1" lang="en-US" altLang="zh-CN" sz="2000" b="1">
                <a:ln w="12700">
                  <a:noFill/>
                </a:ln>
                <a:solidFill>
                  <a:srgbClr val="262626">
                    <a:alpha val="100000"/>
                  </a:srgbClr>
                </a:solidFill>
                <a:latin typeface="+mn-ea"/>
                <a:cs typeface="OPPOSans B" panose="00020600040101010101" charset="-122"/>
              </a:rPr>
              <a:t>纳税信用补评、复评、修复</a:t>
            </a:r>
            <a:endParaRPr kumimoji="1" lang="zh-CN" altLang="en-US" sz="2000" b="1">
              <a:latin typeface="+mn-ea"/>
              <a:cs typeface="等线" panose="02010600030101010101" charset="-122"/>
            </a:endParaRPr>
          </a:p>
        </p:txBody>
      </p:sp>
      <p:sp>
        <p:nvSpPr>
          <p:cNvPr id="13" name="标题 1"/>
          <p:cNvSpPr txBox="1"/>
          <p:nvPr>
            <p:custDataLst>
              <p:tags r:id="rId6"/>
            </p:custDataLst>
          </p:nvPr>
        </p:nvSpPr>
        <p:spPr>
          <a:xfrm>
            <a:off x="5726875" y="4057681"/>
            <a:ext cx="635000" cy="405765"/>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2400">
                <a:ln w="12700">
                  <a:noFill/>
                </a:ln>
                <a:solidFill>
                  <a:srgbClr val="262626">
                    <a:alpha val="100000"/>
                  </a:srgbClr>
                </a:solidFill>
                <a:latin typeface="+mn-ea"/>
                <a:cs typeface="OPPOSans B" panose="00020600040101010101" charset="-122"/>
              </a:rPr>
              <a:t>03</a:t>
            </a:r>
            <a:r>
              <a:rPr kumimoji="1" lang="en-US" altLang="zh-CN" sz="2400">
                <a:ln w="12700">
                  <a:noFill/>
                </a:ln>
                <a:solidFill>
                  <a:srgbClr val="262626">
                    <a:alpha val="100000"/>
                  </a:srgbClr>
                </a:solidFill>
                <a:latin typeface="OPPOSans B" panose="00020600040101010101" charset="-122"/>
                <a:ea typeface="OPPOSans B" panose="00020600040101010101" charset="-122"/>
                <a:cs typeface="OPPOSans B" panose="00020600040101010101" charset="-122"/>
              </a:rPr>
              <a:t>.</a:t>
            </a:r>
            <a:endParaRPr kumimoji="1" lang="zh-CN" altLang="en-US">
              <a:cs typeface="等线" panose="02010600030101010101" charset="-122"/>
            </a:endParaRPr>
          </a:p>
        </p:txBody>
      </p:sp>
      <p:sp>
        <p:nvSpPr>
          <p:cNvPr id="14" name="标题 1"/>
          <p:cNvSpPr txBox="1"/>
          <p:nvPr/>
        </p:nvSpPr>
        <p:spPr>
          <a:xfrm>
            <a:off x="1549698" y="1125468"/>
            <a:ext cx="1866900" cy="749300"/>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5400">
                <a:ln w="12700">
                  <a:noFill/>
                </a:ln>
                <a:solidFill>
                  <a:srgbClr val="262626">
                    <a:alpha val="100000"/>
                  </a:srgbClr>
                </a:solidFill>
                <a:latin typeface="OPPOSans B" panose="00020600040101010101" charset="-122"/>
                <a:ea typeface="OPPOSans B" panose="00020600040101010101" charset="-122"/>
                <a:cs typeface="OPPOSans B" panose="00020600040101010101" charset="-122"/>
              </a:rPr>
              <a:t>目录</a:t>
            </a:r>
            <a:endParaRPr kumimoji="1" lang="zh-CN" altLang="en-US">
              <a:cs typeface="等线" panose="02010600030101010101"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0" name="标题 1"/>
          <p:cNvSpPr txBox="1"/>
          <p:nvPr/>
        </p:nvSpPr>
        <p:spPr>
          <a:xfrm>
            <a:off x="407099" y="1557020"/>
            <a:ext cx="1278205" cy="1267909"/>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accent1"/>
          </a:solidFill>
          <a:ln w="9525" cap="flat">
            <a:noFill/>
            <a:miter/>
          </a:ln>
        </p:spPr>
        <p:txBody>
          <a:bodyPr vert="horz" wrap="square" lIns="91440" tIns="45720" rIns="91440" bIns="45720" rtlCol="0" anchor="ctr"/>
          <a:lstStyle/>
          <a:p>
            <a:pPr>
              <a:lnSpc>
                <a:spcPct val="110000"/>
              </a:lnSpc>
            </a:pPr>
            <a:endParaRPr kumimoji="1" lang="zh-CN" altLang="en-US">
              <a:cs typeface="等线" panose="02010600030101010101" charset="-122"/>
            </a:endParaRPr>
          </a:p>
        </p:txBody>
      </p:sp>
      <p:sp>
        <p:nvSpPr>
          <p:cNvPr id="21"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2" name="标题 1"/>
          <p:cNvSpPr txBox="1"/>
          <p:nvPr/>
        </p:nvSpPr>
        <p:spPr>
          <a:xfrm>
            <a:off x="1044659" y="523641"/>
            <a:ext cx="10474240" cy="432000"/>
          </a:xfrm>
          <a:prstGeom prst="rect">
            <a:avLst/>
          </a:prstGeom>
          <a:noFill/>
          <a:ln>
            <a:noFill/>
          </a:ln>
        </p:spPr>
        <p:txBody>
          <a:bodyPr vert="horz" wrap="square" lIns="0" tIns="0" rIns="0" bIns="0" rtlCol="0" anchor="ctr"/>
          <a:lstStyle/>
          <a:p>
            <a:pPr>
              <a:lnSpc>
                <a:spcPct val="110000"/>
              </a:lnSpc>
            </a:pPr>
            <a:r>
              <a:rPr kumimoji="1" lang="en-US" altLang="zh-CN" sz="2800" b="1">
                <a:ln w="12700">
                  <a:noFill/>
                </a:ln>
                <a:solidFill>
                  <a:srgbClr val="2074DA">
                    <a:alpha val="100000"/>
                  </a:srgbClr>
                </a:solidFill>
                <a:latin typeface="+mn-ea"/>
                <a:cs typeface="+mn-ea"/>
                <a:sym typeface="+mn-ea"/>
              </a:rPr>
              <a:t>03.纳税信用补评、复评、修复</a:t>
            </a:r>
            <a:endParaRPr kumimoji="1" lang="en-US" altLang="zh-CN" sz="2800" b="1">
              <a:ln w="12700">
                <a:noFill/>
              </a:ln>
              <a:solidFill>
                <a:srgbClr val="2074DA">
                  <a:alpha val="100000"/>
                </a:srgbClr>
              </a:solidFill>
              <a:latin typeface="+mn-ea"/>
              <a:cs typeface="+mn-ea"/>
            </a:endParaRPr>
          </a:p>
          <a:p>
            <a:pPr>
              <a:lnSpc>
                <a:spcPct val="110000"/>
              </a:lnSpc>
            </a:pPr>
            <a:endParaRPr kumimoji="1" lang="zh-CN" altLang="en-US" sz="2800" b="1">
              <a:cs typeface="等线" panose="02010600030101010101" charset="-122"/>
            </a:endParaRPr>
          </a:p>
        </p:txBody>
      </p:sp>
      <p:sp>
        <p:nvSpPr>
          <p:cNvPr id="23" name="标题 1"/>
          <p:cNvSpPr txBox="1"/>
          <p:nvPr/>
        </p:nvSpPr>
        <p:spPr>
          <a:xfrm flipH="1">
            <a:off x="335588" y="33291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4" name="标题 1"/>
          <p:cNvSpPr txBox="1"/>
          <p:nvPr/>
        </p:nvSpPr>
        <p:spPr>
          <a:xfrm rot="5400000">
            <a:off x="723265" y="1348672"/>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0" name="文本框 99"/>
          <p:cNvSpPr txBox="1"/>
          <p:nvPr/>
        </p:nvSpPr>
        <p:spPr>
          <a:xfrm>
            <a:off x="2279650" y="955675"/>
            <a:ext cx="8637905" cy="2952115"/>
          </a:xfrm>
          <a:prstGeom prst="rect">
            <a:avLst/>
          </a:prstGeom>
          <a:noFill/>
          <a:ln w="9525">
            <a:noFill/>
          </a:ln>
        </p:spPr>
        <p:txBody>
          <a:bodyPr wrap="square">
            <a:noAutofit/>
          </a:bodyPr>
          <a:lstStyle/>
          <a:p>
            <a:pPr indent="355600"/>
            <a:r>
              <a:rPr lang="zh-CN" sz="2000" b="1" dirty="0">
                <a:latin typeface="+mn-ea"/>
                <a:cs typeface="等线" panose="02010600030101010101" charset="-122"/>
                <a:sym typeface="+mn-ea"/>
              </a:rPr>
              <a:t>申请路径介绍：</a:t>
            </a:r>
            <a:endParaRPr lang="zh-CN" sz="2000" b="1" dirty="0">
              <a:latin typeface="+mn-ea"/>
              <a:cs typeface="等线" panose="02010600030101010101" charset="-122"/>
              <a:sym typeface="+mn-ea"/>
            </a:endParaRPr>
          </a:p>
          <a:p>
            <a:pPr indent="355600"/>
            <a:endParaRPr lang="zh-CN" sz="2000" dirty="0">
              <a:ea typeface="宋体" panose="02010600030101010101" pitchFamily="2" charset="-122"/>
              <a:cs typeface="等线" panose="02010600030101010101" charset="-122"/>
              <a:sym typeface="+mn-ea"/>
            </a:endParaRPr>
          </a:p>
          <a:p>
            <a:pPr indent="355600"/>
            <a:r>
              <a:rPr lang="zh-CN" sz="2000" dirty="0">
                <a:latin typeface="+mn-ea"/>
                <a:cs typeface="等线" panose="02010600030101010101" charset="-122"/>
                <a:sym typeface="+mn-ea"/>
              </a:rPr>
              <a:t>切换年度，可以查看不同年度的纳税信用评价情况，点击申请调整。</a:t>
            </a:r>
            <a:endParaRPr lang="zh-CN" sz="2000" dirty="0">
              <a:latin typeface="+mn-ea"/>
              <a:cs typeface="等线" panose="02010600030101010101" charset="-122"/>
              <a:sym typeface="+mn-ea"/>
            </a:endParaRPr>
          </a:p>
          <a:p>
            <a:pPr indent="355600"/>
            <a:endParaRPr lang="zh-CN" b="0" dirty="0">
              <a:ea typeface="宋体" panose="02010600030101010101" pitchFamily="2" charset="-122"/>
              <a:cs typeface="等线" panose="02010600030101010101" charset="-122"/>
            </a:endParaRPr>
          </a:p>
          <a:p>
            <a:pPr indent="355600"/>
            <a:endParaRPr lang="zh-CN" b="0" dirty="0">
              <a:ea typeface="宋体" panose="02010600030101010101" pitchFamily="2" charset="-122"/>
              <a:cs typeface="等线" panose="02010600030101010101" charset="-122"/>
            </a:endParaRPr>
          </a:p>
        </p:txBody>
      </p:sp>
      <p:pic>
        <p:nvPicPr>
          <p:cNvPr id="5" name="图片 4" descr="2"/>
          <p:cNvPicPr>
            <a:picLocks noChangeAspect="1"/>
          </p:cNvPicPr>
          <p:nvPr/>
        </p:nvPicPr>
        <p:blipFill>
          <a:blip r:embed="rId1"/>
          <a:srcRect t="8939" r="939" b="10876"/>
          <a:stretch>
            <a:fillRect/>
          </a:stretch>
        </p:blipFill>
        <p:spPr>
          <a:xfrm>
            <a:off x="2580005" y="2141220"/>
            <a:ext cx="7906385" cy="346900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0" name="标题 1"/>
          <p:cNvSpPr txBox="1"/>
          <p:nvPr/>
        </p:nvSpPr>
        <p:spPr>
          <a:xfrm>
            <a:off x="407099" y="1557020"/>
            <a:ext cx="1278205" cy="1267909"/>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accent1"/>
          </a:solidFill>
          <a:ln w="9525" cap="flat">
            <a:noFill/>
            <a:miter/>
          </a:ln>
        </p:spPr>
        <p:txBody>
          <a:bodyPr vert="horz" wrap="square" lIns="91440" tIns="45720" rIns="91440" bIns="45720" rtlCol="0" anchor="ctr"/>
          <a:lstStyle/>
          <a:p>
            <a:pPr>
              <a:lnSpc>
                <a:spcPct val="110000"/>
              </a:lnSpc>
            </a:pPr>
            <a:endParaRPr kumimoji="1" lang="zh-CN" altLang="en-US">
              <a:cs typeface="等线" panose="02010600030101010101" charset="-122"/>
            </a:endParaRPr>
          </a:p>
        </p:txBody>
      </p:sp>
      <p:sp>
        <p:nvSpPr>
          <p:cNvPr id="21"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2" name="标题 1"/>
          <p:cNvSpPr txBox="1"/>
          <p:nvPr/>
        </p:nvSpPr>
        <p:spPr>
          <a:xfrm>
            <a:off x="1044659" y="523641"/>
            <a:ext cx="10474240" cy="432000"/>
          </a:xfrm>
          <a:prstGeom prst="rect">
            <a:avLst/>
          </a:prstGeom>
          <a:noFill/>
          <a:ln>
            <a:noFill/>
          </a:ln>
        </p:spPr>
        <p:txBody>
          <a:bodyPr vert="horz" wrap="square" lIns="0" tIns="0" rIns="0" bIns="0" rtlCol="0" anchor="ctr"/>
          <a:lstStyle/>
          <a:p>
            <a:pPr>
              <a:lnSpc>
                <a:spcPct val="110000"/>
              </a:lnSpc>
            </a:pPr>
            <a:r>
              <a:rPr kumimoji="1" lang="en-US" altLang="zh-CN" sz="2800" b="1">
                <a:ln w="12700">
                  <a:noFill/>
                </a:ln>
                <a:solidFill>
                  <a:srgbClr val="2074DA">
                    <a:alpha val="100000"/>
                  </a:srgbClr>
                </a:solidFill>
                <a:latin typeface="+mn-ea"/>
                <a:cs typeface="+mn-ea"/>
                <a:sym typeface="+mn-ea"/>
              </a:rPr>
              <a:t>03.纳税信用补评、复评、修复</a:t>
            </a:r>
            <a:endParaRPr kumimoji="1" lang="en-US" altLang="zh-CN" sz="2800" b="1">
              <a:ln w="12700">
                <a:noFill/>
              </a:ln>
              <a:solidFill>
                <a:srgbClr val="2074DA">
                  <a:alpha val="100000"/>
                </a:srgbClr>
              </a:solidFill>
              <a:latin typeface="+mn-ea"/>
              <a:cs typeface="+mn-ea"/>
            </a:endParaRPr>
          </a:p>
          <a:p>
            <a:pPr>
              <a:lnSpc>
                <a:spcPct val="110000"/>
              </a:lnSpc>
            </a:pPr>
            <a:endParaRPr kumimoji="1" lang="zh-CN" altLang="en-US" sz="2800" b="1">
              <a:cs typeface="等线" panose="02010600030101010101" charset="-122"/>
            </a:endParaRPr>
          </a:p>
        </p:txBody>
      </p:sp>
      <p:sp>
        <p:nvSpPr>
          <p:cNvPr id="23" name="标题 1"/>
          <p:cNvSpPr txBox="1"/>
          <p:nvPr/>
        </p:nvSpPr>
        <p:spPr>
          <a:xfrm flipH="1">
            <a:off x="407343" y="33291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4" name="标题 1"/>
          <p:cNvSpPr txBox="1"/>
          <p:nvPr/>
        </p:nvSpPr>
        <p:spPr>
          <a:xfrm rot="5400000">
            <a:off x="723265" y="1348672"/>
            <a:ext cx="120650" cy="104009"/>
          </a:xfrm>
          <a:prstGeom prst="triangl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0" name="文本框 99"/>
          <p:cNvSpPr txBox="1"/>
          <p:nvPr/>
        </p:nvSpPr>
        <p:spPr>
          <a:xfrm>
            <a:off x="1751330" y="955675"/>
            <a:ext cx="10204450" cy="2952115"/>
          </a:xfrm>
          <a:prstGeom prst="rect">
            <a:avLst/>
          </a:prstGeom>
          <a:noFill/>
          <a:ln w="9525">
            <a:noFill/>
          </a:ln>
        </p:spPr>
        <p:txBody>
          <a:bodyPr wrap="square">
            <a:noAutofit/>
          </a:bodyPr>
          <a:lstStyle/>
          <a:p>
            <a:pPr indent="355600"/>
            <a:r>
              <a:rPr lang="zh-CN" sz="2000" b="1" dirty="0">
                <a:latin typeface="+mn-ea"/>
                <a:cs typeface="等线" panose="02010600030101010101" charset="-122"/>
                <a:sym typeface="+mn-ea"/>
              </a:rPr>
              <a:t>申请路径介绍：</a:t>
            </a:r>
            <a:endParaRPr lang="zh-CN" sz="2000" b="1" dirty="0">
              <a:latin typeface="+mn-ea"/>
              <a:cs typeface="等线" panose="02010600030101010101" charset="-122"/>
              <a:sym typeface="+mn-ea"/>
            </a:endParaRPr>
          </a:p>
          <a:p>
            <a:pPr indent="355600">
              <a:lnSpc>
                <a:spcPct val="200000"/>
              </a:lnSpc>
            </a:pPr>
            <a:r>
              <a:rPr lang="zh-CN" sz="2000" dirty="0">
                <a:latin typeface="+mn-ea"/>
                <a:cs typeface="+mn-ea"/>
                <a:sym typeface="+mn-ea"/>
              </a:rPr>
              <a:t>系统会根据当前年度的纳税信用评价情况，自动推荐可办理业务，对于符合修复/复评条件的，系统自动跳转到纳税信用修复/复评功能，纳税人选择修复/复评原因后，提交申请。</a:t>
            </a:r>
            <a:endParaRPr lang="zh-CN" sz="2000" dirty="0">
              <a:latin typeface="+mn-ea"/>
              <a:cs typeface="+mn-ea"/>
              <a:sym typeface="+mn-ea"/>
            </a:endParaRPr>
          </a:p>
          <a:p>
            <a:pPr indent="355600"/>
            <a:endParaRPr lang="zh-CN" sz="2000" b="0" dirty="0">
              <a:latin typeface="+mn-ea"/>
              <a:cs typeface="+mn-ea"/>
              <a:sym typeface="+mn-ea"/>
            </a:endParaRPr>
          </a:p>
        </p:txBody>
      </p:sp>
      <p:pic>
        <p:nvPicPr>
          <p:cNvPr id="4" name="图片 3" descr="3"/>
          <p:cNvPicPr>
            <a:picLocks noChangeAspect="1"/>
          </p:cNvPicPr>
          <p:nvPr/>
        </p:nvPicPr>
        <p:blipFill>
          <a:blip r:embed="rId1"/>
          <a:srcRect t="10363" r="-184" b="5910"/>
          <a:stretch>
            <a:fillRect/>
          </a:stretch>
        </p:blipFill>
        <p:spPr>
          <a:xfrm>
            <a:off x="2105025" y="3094990"/>
            <a:ext cx="8980805" cy="310388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861191 w 12192000"/>
              <a:gd name="connsiteY3" fmla="*/ 6858000 h 6858000"/>
              <a:gd name="connsiteX4" fmla="*/ 6578732 w 12192000"/>
              <a:gd name="connsiteY4" fmla="*/ 6804708 h 6858000"/>
              <a:gd name="connsiteX5" fmla="*/ 1447800 w 12192000"/>
              <a:gd name="connsiteY5" fmla="*/ 6115050 h 6858000"/>
              <a:gd name="connsiteX6" fmla="*/ 555129 w 12192000"/>
              <a:gd name="connsiteY6" fmla="*/ 6723608 h 6858000"/>
              <a:gd name="connsiteX7" fmla="*/ 468313 w 12192000"/>
              <a:gd name="connsiteY7" fmla="*/ 6858000 h 6858000"/>
              <a:gd name="connsiteX8" fmla="*/ 0 w 12192000"/>
              <a:gd name="connsiteY8" fmla="*/ 6858000 h 6858000"/>
            </a:gdLst>
            <a:ahLst/>
            <a:cxnLst/>
            <a:rect l="l" t="t" r="r" b="b"/>
            <a:pathLst>
              <a:path w="12192000" h="6858000">
                <a:moveTo>
                  <a:pt x="0" y="0"/>
                </a:moveTo>
                <a:lnTo>
                  <a:pt x="12192000" y="0"/>
                </a:lnTo>
                <a:lnTo>
                  <a:pt x="12192000" y="6858000"/>
                </a:lnTo>
                <a:lnTo>
                  <a:pt x="6861191" y="6858000"/>
                </a:lnTo>
                <a:lnTo>
                  <a:pt x="6578732" y="6804708"/>
                </a:lnTo>
                <a:cubicBezTo>
                  <a:pt x="4617244" y="6418188"/>
                  <a:pt x="2528293" y="5850930"/>
                  <a:pt x="1447800" y="6115050"/>
                </a:cubicBezTo>
                <a:cubicBezTo>
                  <a:pt x="1054894" y="6211094"/>
                  <a:pt x="768946" y="6434535"/>
                  <a:pt x="555129" y="6723608"/>
                </a:cubicBezTo>
                <a:lnTo>
                  <a:pt x="468313" y="6858000"/>
                </a:lnTo>
                <a:lnTo>
                  <a:pt x="0" y="6858000"/>
                </a:lnTo>
                <a:close/>
              </a:path>
            </a:pathLst>
          </a:custGeom>
          <a:gradFill>
            <a:gsLst>
              <a:gs pos="0">
                <a:schemeClr val="accent1">
                  <a:alpha val="67000"/>
                </a:schemeClr>
              </a:gs>
              <a:gs pos="100000">
                <a:schemeClr val="accent2">
                  <a:alpha val="4000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1"/>
            <a:ext cx="12192000" cy="1663700"/>
          </a:xfrm>
          <a:custGeom>
            <a:avLst/>
            <a:gdLst>
              <a:gd name="connsiteX0" fmla="*/ 0 w 12030120"/>
              <a:gd name="connsiteY0" fmla="*/ 0 h 2576983"/>
              <a:gd name="connsiteX1" fmla="*/ 12030120 w 12030120"/>
              <a:gd name="connsiteY1" fmla="*/ 0 h 2576983"/>
              <a:gd name="connsiteX2" fmla="*/ 11799456 w 12030120"/>
              <a:gd name="connsiteY2" fmla="*/ 124729 h 2576983"/>
              <a:gd name="connsiteX3" fmla="*/ 11350171 w 12030120"/>
              <a:gd name="connsiteY3" fmla="*/ 406402 h 2576983"/>
              <a:gd name="connsiteX4" fmla="*/ 4992915 w 12030120"/>
              <a:gd name="connsiteY4" fmla="*/ 2569030 h 2576983"/>
              <a:gd name="connsiteX5" fmla="*/ 508907 w 12030120"/>
              <a:gd name="connsiteY5" fmla="*/ 1590223 h 2576983"/>
              <a:gd name="connsiteX6" fmla="*/ 0 w 12030120"/>
              <a:gd name="connsiteY6" fmla="*/ 1410895 h 2576983"/>
            </a:gdLst>
            <a:ahLst/>
            <a:cxnLst/>
            <a:rect l="l" t="t" r="r" b="b"/>
            <a:pathLst>
              <a:path w="12030120" h="2576983">
                <a:moveTo>
                  <a:pt x="0" y="0"/>
                </a:moveTo>
                <a:lnTo>
                  <a:pt x="12030120" y="0"/>
                </a:lnTo>
                <a:lnTo>
                  <a:pt x="11799456" y="124729"/>
                </a:lnTo>
                <a:cubicBezTo>
                  <a:pt x="11638708" y="215675"/>
                  <a:pt x="11488057" y="309489"/>
                  <a:pt x="11350171" y="406402"/>
                </a:cubicBezTo>
                <a:cubicBezTo>
                  <a:pt x="9144000" y="1957012"/>
                  <a:pt x="7397447" y="2660954"/>
                  <a:pt x="4992915" y="2569030"/>
                </a:cubicBezTo>
                <a:cubicBezTo>
                  <a:pt x="3790648" y="2523068"/>
                  <a:pt x="2074938" y="2119692"/>
                  <a:pt x="508907" y="1590223"/>
                </a:cubicBezTo>
                <a:lnTo>
                  <a:pt x="0" y="1410895"/>
                </a:lnTo>
                <a:close/>
              </a:path>
            </a:pathLst>
          </a:custGeom>
          <a:gradFill>
            <a:gsLst>
              <a:gs pos="0">
                <a:schemeClr val="accent1">
                  <a:alpha val="48000"/>
                </a:schemeClr>
              </a:gs>
              <a:gs pos="100000">
                <a:schemeClr val="accent2">
                  <a:alpha val="1000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4" name="标题 1"/>
          <p:cNvSpPr txBox="1"/>
          <p:nvPr/>
        </p:nvSpPr>
        <p:spPr>
          <a:xfrm>
            <a:off x="0" y="0"/>
            <a:ext cx="10406763" cy="1591944"/>
          </a:xfrm>
          <a:custGeom>
            <a:avLst/>
            <a:gdLst>
              <a:gd name="connsiteX0" fmla="*/ 0 w 10268587"/>
              <a:gd name="connsiteY0" fmla="*/ 0 h 2465836"/>
              <a:gd name="connsiteX1" fmla="*/ 10268587 w 10268587"/>
              <a:gd name="connsiteY1" fmla="*/ 0 h 2465836"/>
              <a:gd name="connsiteX2" fmla="*/ 10216686 w 10268587"/>
              <a:gd name="connsiteY2" fmla="*/ 65661 h 2465836"/>
              <a:gd name="connsiteX3" fmla="*/ 6125030 w 10268587"/>
              <a:gd name="connsiteY3" fmla="*/ 2409371 h 2465836"/>
              <a:gd name="connsiteX4" fmla="*/ 233137 w 10268587"/>
              <a:gd name="connsiteY4" fmla="*/ 1139240 h 2465836"/>
              <a:gd name="connsiteX5" fmla="*/ 0 w 10268587"/>
              <a:gd name="connsiteY5" fmla="*/ 1032667 h 2465836"/>
            </a:gdLst>
            <a:ahLst/>
            <a:cxnLst/>
            <a:rect l="l" t="t" r="r" b="b"/>
            <a:pathLst>
              <a:path w="10268587" h="2465836">
                <a:moveTo>
                  <a:pt x="0" y="0"/>
                </a:moveTo>
                <a:lnTo>
                  <a:pt x="10268587" y="0"/>
                </a:lnTo>
                <a:lnTo>
                  <a:pt x="10216686" y="65661"/>
                </a:lnTo>
                <a:cubicBezTo>
                  <a:pt x="9442519" y="978852"/>
                  <a:pt x="7298558" y="2193257"/>
                  <a:pt x="6125030" y="2409371"/>
                </a:cubicBezTo>
                <a:cubicBezTo>
                  <a:pt x="4524766" y="2704072"/>
                  <a:pt x="1685860" y="1780358"/>
                  <a:pt x="233137" y="1139240"/>
                </a:cubicBezTo>
                <a:lnTo>
                  <a:pt x="0" y="1032667"/>
                </a:lnTo>
                <a:close/>
              </a:path>
            </a:pathLst>
          </a:custGeom>
          <a:gradFill>
            <a:gsLst>
              <a:gs pos="0">
                <a:schemeClr val="accent1"/>
              </a:gs>
              <a:gs pos="100000">
                <a:schemeClr val="accent2">
                  <a:alpha val="900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5" name="标题 1"/>
          <p:cNvSpPr txBox="1"/>
          <p:nvPr/>
        </p:nvSpPr>
        <p:spPr>
          <a:xfrm>
            <a:off x="7815958" y="2982882"/>
            <a:ext cx="4376042" cy="3875118"/>
          </a:xfrm>
          <a:custGeom>
            <a:avLst/>
            <a:gdLst>
              <a:gd name="connsiteX0" fmla="*/ 2590805 w 4376042"/>
              <a:gd name="connsiteY0" fmla="*/ 0 h 3875118"/>
              <a:gd name="connsiteX1" fmla="*/ 4238797 w 4376042"/>
              <a:gd name="connsiteY1" fmla="*/ 591614 h 3875118"/>
              <a:gd name="connsiteX2" fmla="*/ 4376042 w 4376042"/>
              <a:gd name="connsiteY2" fmla="*/ 716350 h 3875118"/>
              <a:gd name="connsiteX3" fmla="*/ 4376042 w 4376042"/>
              <a:gd name="connsiteY3" fmla="*/ 3875118 h 3875118"/>
              <a:gd name="connsiteX4" fmla="*/ 342697 w 4376042"/>
              <a:gd name="connsiteY4" fmla="*/ 3875118 h 3875118"/>
              <a:gd name="connsiteX5" fmla="*/ 312697 w 4376042"/>
              <a:gd name="connsiteY5" fmla="*/ 3825737 h 3875118"/>
              <a:gd name="connsiteX6" fmla="*/ 0 w 4376042"/>
              <a:gd name="connsiteY6" fmla="*/ 2590805 h 3875118"/>
              <a:gd name="connsiteX7" fmla="*/ 2590805 w 4376042"/>
              <a:gd name="connsiteY7" fmla="*/ 0 h 3875118"/>
            </a:gdLst>
            <a:ahLst/>
            <a:cxnLst/>
            <a:rect l="l" t="t" r="r" b="b"/>
            <a:pathLst>
              <a:path w="4376042" h="3875118">
                <a:moveTo>
                  <a:pt x="2590805" y="0"/>
                </a:moveTo>
                <a:cubicBezTo>
                  <a:pt x="3216807" y="0"/>
                  <a:pt x="3790954" y="222021"/>
                  <a:pt x="4238797" y="591614"/>
                </a:cubicBezTo>
                <a:lnTo>
                  <a:pt x="4376042" y="716350"/>
                </a:lnTo>
                <a:lnTo>
                  <a:pt x="4376042" y="3875118"/>
                </a:lnTo>
                <a:lnTo>
                  <a:pt x="342697" y="3875118"/>
                </a:lnTo>
                <a:lnTo>
                  <a:pt x="312697" y="3825737"/>
                </a:lnTo>
                <a:cubicBezTo>
                  <a:pt x="113276" y="3458637"/>
                  <a:pt x="0" y="3037950"/>
                  <a:pt x="0" y="2590805"/>
                </a:cubicBezTo>
                <a:cubicBezTo>
                  <a:pt x="0" y="1159943"/>
                  <a:pt x="1159943" y="0"/>
                  <a:pt x="2590805" y="0"/>
                </a:cubicBezTo>
                <a:close/>
              </a:path>
            </a:pathLst>
          </a:custGeom>
          <a:gradFill>
            <a:gsLst>
              <a:gs pos="28000">
                <a:schemeClr val="accent2"/>
              </a:gs>
              <a:gs pos="100000">
                <a:schemeClr val="accent1"/>
              </a:gs>
            </a:gsLst>
            <a:path path="circle">
              <a:fillToRect r="100000" b="100000"/>
            </a:path>
            <a:tileRect l="-100000" t="-100000"/>
          </a:gradFill>
          <a:ln w="12700" cap="flat">
            <a:noFill/>
            <a:miter/>
          </a:ln>
          <a:effectLst>
            <a:outerShdw blurRad="393700" sx="102000" sy="102000" algn="ctr" rotWithShape="0">
              <a:schemeClr val="bg1">
                <a:alpha val="40000"/>
              </a:schemeClr>
            </a:outerShdw>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6" name="标题 1"/>
          <p:cNvSpPr txBox="1"/>
          <p:nvPr/>
        </p:nvSpPr>
        <p:spPr>
          <a:xfrm rot="19595493">
            <a:off x="6072654" y="2807624"/>
            <a:ext cx="5795396" cy="1242754"/>
          </a:xfrm>
          <a:prstGeom prst="ellipse">
            <a:avLst/>
          </a:prstGeom>
          <a:noFill/>
          <a:ln w="12700" cap="flat">
            <a:gradFill>
              <a:gsLst>
                <a:gs pos="0">
                  <a:schemeClr val="bg1"/>
                </a:gs>
                <a:gs pos="100000">
                  <a:schemeClr val="bg1">
                    <a:alpha val="0"/>
                  </a:schemeClr>
                </a:gs>
              </a:gsLst>
              <a:lin ang="16200000" scaled="0"/>
            </a:grad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7" name="标题 1"/>
          <p:cNvSpPr txBox="1"/>
          <p:nvPr/>
        </p:nvSpPr>
        <p:spPr>
          <a:xfrm rot="19595493">
            <a:off x="6668263" y="2368753"/>
            <a:ext cx="3674780" cy="788014"/>
          </a:xfrm>
          <a:prstGeom prst="ellipse">
            <a:avLst/>
          </a:prstGeom>
          <a:noFill/>
          <a:ln w="12700" cap="flat">
            <a:gradFill>
              <a:gsLst>
                <a:gs pos="0">
                  <a:schemeClr val="bg1"/>
                </a:gs>
                <a:gs pos="100000">
                  <a:schemeClr val="bg1">
                    <a:alpha val="0"/>
                  </a:schemeClr>
                </a:gs>
              </a:gsLst>
              <a:lin ang="16200000" scaled="0"/>
            </a:grad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8" name="标题 1"/>
          <p:cNvSpPr txBox="1"/>
          <p:nvPr/>
        </p:nvSpPr>
        <p:spPr>
          <a:xfrm rot="19595493">
            <a:off x="7406127" y="2110744"/>
            <a:ext cx="1126080" cy="241474"/>
          </a:xfrm>
          <a:prstGeom prst="ellipse">
            <a:avLst/>
          </a:prstGeom>
          <a:noFill/>
          <a:ln w="12700" cap="flat">
            <a:gradFill>
              <a:gsLst>
                <a:gs pos="0">
                  <a:schemeClr val="bg1"/>
                </a:gs>
                <a:gs pos="100000">
                  <a:schemeClr val="bg1">
                    <a:alpha val="0"/>
                  </a:schemeClr>
                </a:gs>
              </a:gsLst>
              <a:lin ang="16200000" scaled="0"/>
            </a:grad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9" name="标题 1"/>
          <p:cNvSpPr txBox="1"/>
          <p:nvPr/>
        </p:nvSpPr>
        <p:spPr>
          <a:xfrm rot="19595493">
            <a:off x="7032487" y="4011960"/>
            <a:ext cx="5317368" cy="1140248"/>
          </a:xfrm>
          <a:prstGeom prst="ellipse">
            <a:avLst/>
          </a:prstGeom>
          <a:noFill/>
          <a:ln w="12700" cap="flat">
            <a:gradFill>
              <a:gsLst>
                <a:gs pos="0">
                  <a:schemeClr val="bg1"/>
                </a:gs>
                <a:gs pos="100000">
                  <a:schemeClr val="bg1">
                    <a:alpha val="0"/>
                  </a:schemeClr>
                </a:gs>
              </a:gsLst>
              <a:lin ang="16200000" scaled="0"/>
            </a:grad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 name="标题 1"/>
          <p:cNvSpPr txBox="1"/>
          <p:nvPr/>
        </p:nvSpPr>
        <p:spPr>
          <a:xfrm rot="19595493">
            <a:off x="9259019" y="5625075"/>
            <a:ext cx="3067706" cy="657832"/>
          </a:xfrm>
          <a:prstGeom prst="ellipse">
            <a:avLst/>
          </a:prstGeom>
          <a:noFill/>
          <a:ln w="12700" cap="flat">
            <a:gradFill>
              <a:gsLst>
                <a:gs pos="0">
                  <a:schemeClr val="bg1"/>
                </a:gs>
                <a:gs pos="100000">
                  <a:schemeClr val="bg1">
                    <a:alpha val="0"/>
                  </a:schemeClr>
                </a:gs>
              </a:gsLst>
              <a:lin ang="16200000" scaled="0"/>
            </a:grad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1" name="标题 1"/>
          <p:cNvSpPr txBox="1"/>
          <p:nvPr/>
        </p:nvSpPr>
        <p:spPr>
          <a:xfrm rot="10800000" flipH="1">
            <a:off x="10975518" y="644857"/>
            <a:ext cx="536828" cy="87372"/>
          </a:xfrm>
          <a:custGeom>
            <a:avLst/>
            <a:gdLst>
              <a:gd name="connsiteX0" fmla="*/ 358221 w 536828"/>
              <a:gd name="connsiteY0" fmla="*/ 87372 h 87372"/>
              <a:gd name="connsiteX1" fmla="*/ 389112 w 536828"/>
              <a:gd name="connsiteY1" fmla="*/ 74577 h 87372"/>
              <a:gd name="connsiteX2" fmla="*/ 391951 w 536828"/>
              <a:gd name="connsiteY2" fmla="*/ 70365 h 87372"/>
              <a:gd name="connsiteX3" fmla="*/ 392195 w 536828"/>
              <a:gd name="connsiteY3" fmla="*/ 70727 h 87372"/>
              <a:gd name="connsiteX4" fmla="*/ 394791 w 536828"/>
              <a:gd name="connsiteY4" fmla="*/ 66877 h 87372"/>
              <a:gd name="connsiteX5" fmla="*/ 425682 w 536828"/>
              <a:gd name="connsiteY5" fmla="*/ 54082 h 87372"/>
              <a:gd name="connsiteX6" fmla="*/ 456573 w 536828"/>
              <a:gd name="connsiteY6" fmla="*/ 66877 h 87372"/>
              <a:gd name="connsiteX7" fmla="*/ 459168 w 536828"/>
              <a:gd name="connsiteY7" fmla="*/ 70727 h 87372"/>
              <a:gd name="connsiteX8" fmla="*/ 459412 w 536828"/>
              <a:gd name="connsiteY8" fmla="*/ 70365 h 87372"/>
              <a:gd name="connsiteX9" fmla="*/ 462251 w 536828"/>
              <a:gd name="connsiteY9" fmla="*/ 74577 h 87372"/>
              <a:gd name="connsiteX10" fmla="*/ 493142 w 536828"/>
              <a:gd name="connsiteY10" fmla="*/ 87372 h 87372"/>
              <a:gd name="connsiteX11" fmla="*/ 536828 w 536828"/>
              <a:gd name="connsiteY11" fmla="*/ 43686 h 87372"/>
              <a:gd name="connsiteX12" fmla="*/ 493142 w 536828"/>
              <a:gd name="connsiteY12" fmla="*/ 0 h 87372"/>
              <a:gd name="connsiteX13" fmla="*/ 462251 w 536828"/>
              <a:gd name="connsiteY13" fmla="*/ 12795 h 87372"/>
              <a:gd name="connsiteX14" fmla="*/ 459412 w 536828"/>
              <a:gd name="connsiteY14" fmla="*/ 17007 h 87372"/>
              <a:gd name="connsiteX15" fmla="*/ 459062 w 536828"/>
              <a:gd name="connsiteY15" fmla="*/ 16488 h 87372"/>
              <a:gd name="connsiteX16" fmla="*/ 456572 w 536828"/>
              <a:gd name="connsiteY16" fmla="*/ 20181 h 87372"/>
              <a:gd name="connsiteX17" fmla="*/ 425681 w 536828"/>
              <a:gd name="connsiteY17" fmla="*/ 32976 h 87372"/>
              <a:gd name="connsiteX18" fmla="*/ 394790 w 536828"/>
              <a:gd name="connsiteY18" fmla="*/ 20181 h 87372"/>
              <a:gd name="connsiteX19" fmla="*/ 392301 w 536828"/>
              <a:gd name="connsiteY19" fmla="*/ 16489 h 87372"/>
              <a:gd name="connsiteX20" fmla="*/ 391951 w 536828"/>
              <a:gd name="connsiteY20" fmla="*/ 17007 h 87372"/>
              <a:gd name="connsiteX21" fmla="*/ 389112 w 536828"/>
              <a:gd name="connsiteY21" fmla="*/ 12795 h 87372"/>
              <a:gd name="connsiteX22" fmla="*/ 358221 w 536828"/>
              <a:gd name="connsiteY22" fmla="*/ 0 h 87372"/>
              <a:gd name="connsiteX23" fmla="*/ 314535 w 536828"/>
              <a:gd name="connsiteY23" fmla="*/ 43686 h 87372"/>
              <a:gd name="connsiteX24" fmla="*/ 358221 w 536828"/>
              <a:gd name="connsiteY24" fmla="*/ 87372 h 87372"/>
              <a:gd name="connsiteX25" fmla="*/ 200953 w 536828"/>
              <a:gd name="connsiteY25" fmla="*/ 87372 h 87372"/>
              <a:gd name="connsiteX26" fmla="*/ 244639 w 536828"/>
              <a:gd name="connsiteY26" fmla="*/ 43686 h 87372"/>
              <a:gd name="connsiteX27" fmla="*/ 200953 w 536828"/>
              <a:gd name="connsiteY27" fmla="*/ 0 h 87372"/>
              <a:gd name="connsiteX28" fmla="*/ 157267 w 536828"/>
              <a:gd name="connsiteY28" fmla="*/ 43686 h 87372"/>
              <a:gd name="connsiteX29" fmla="*/ 200953 w 536828"/>
              <a:gd name="connsiteY29" fmla="*/ 87372 h 87372"/>
              <a:gd name="connsiteX30" fmla="*/ 43686 w 536828"/>
              <a:gd name="connsiteY30" fmla="*/ 87372 h 87372"/>
              <a:gd name="connsiteX31" fmla="*/ 87372 w 536828"/>
              <a:gd name="connsiteY31" fmla="*/ 43686 h 87372"/>
              <a:gd name="connsiteX32" fmla="*/ 43686 w 536828"/>
              <a:gd name="connsiteY32" fmla="*/ 0 h 87372"/>
              <a:gd name="connsiteX33" fmla="*/ 0 w 536828"/>
              <a:gd name="connsiteY33" fmla="*/ 43686 h 87372"/>
              <a:gd name="connsiteX34" fmla="*/ 43686 w 536828"/>
              <a:gd name="connsiteY34" fmla="*/ 87372 h 87372"/>
            </a:gdLst>
            <a:ahLst/>
            <a:cxn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a:gsLst>
              <a:gs pos="0">
                <a:schemeClr val="bg1"/>
              </a:gs>
              <a:gs pos="100000">
                <a:schemeClr val="bg1">
                  <a:alpha val="30000"/>
                </a:schemeClr>
              </a:gs>
            </a:gsLst>
            <a:lin ang="10800000" scaled="0"/>
          </a:gradFill>
          <a:ln w="12700" cap="sq">
            <a:noFill/>
            <a:miter/>
          </a:ln>
        </p:spPr>
        <p:txBody>
          <a:bodyPr vert="horz" wrap="square" lIns="91440" tIns="45720" rIns="91440" bIns="45720" rtlCol="0" anchor="ctr"/>
          <a:lstStyle/>
          <a:p>
            <a:pPr algn="ctr">
              <a:lnSpc>
                <a:spcPct val="100000"/>
              </a:lnSpc>
            </a:pPr>
            <a:endParaRPr kumimoji="1" lang="zh-CN" altLang="en-US">
              <a:cs typeface="等线" panose="02010600030101010101" charset="-122"/>
            </a:endParaRPr>
          </a:p>
        </p:txBody>
      </p:sp>
      <p:sp>
        <p:nvSpPr>
          <p:cNvPr id="13" name="标题 1"/>
          <p:cNvSpPr txBox="1"/>
          <p:nvPr/>
        </p:nvSpPr>
        <p:spPr>
          <a:xfrm>
            <a:off x="3989233" y="2141278"/>
            <a:ext cx="6704891" cy="2681156"/>
          </a:xfrm>
          <a:prstGeom prst="rect">
            <a:avLst/>
          </a:prstGeom>
          <a:noFill/>
          <a:ln>
            <a:noFill/>
          </a:ln>
        </p:spPr>
        <p:txBody>
          <a:bodyPr vert="horz" wrap="square" lIns="0" tIns="0" rIns="0" bIns="0" rtlCol="0" anchor="ctr"/>
          <a:lstStyle/>
          <a:p>
            <a:pPr algn="l">
              <a:lnSpc>
                <a:spcPct val="130000"/>
              </a:lnSpc>
            </a:pPr>
            <a:r>
              <a:rPr kumimoji="1" lang="en-US" altLang="zh-CN" sz="5400" dirty="0" err="1">
                <a:ln w="12700">
                  <a:noFill/>
                </a:ln>
                <a:solidFill>
                  <a:srgbClr val="FFFFFF">
                    <a:alpha val="100000"/>
                  </a:srgbClr>
                </a:solidFill>
                <a:latin typeface="Dream-XinCuSongGB" panose="02010604000000000000" charset="-122"/>
                <a:ea typeface="Dream-XinCuSongGB" panose="02010604000000000000" charset="-122"/>
                <a:cs typeface="Dream-XinCuSongGB" panose="02010604000000000000" charset="-122"/>
              </a:rPr>
              <a:t>谢谢大家</a:t>
            </a:r>
            <a:endParaRPr kumimoji="1" lang="zh-CN" altLang="en-US" dirty="0">
              <a:cs typeface="等线" panose="02010600030101010101" charset="-122"/>
            </a:endParaRPr>
          </a:p>
        </p:txBody>
      </p:sp>
      <p:sp>
        <p:nvSpPr>
          <p:cNvPr id="14" name="标题 1"/>
          <p:cNvSpPr txBox="1"/>
          <p:nvPr/>
        </p:nvSpPr>
        <p:spPr>
          <a:xfrm>
            <a:off x="737033" y="4822434"/>
            <a:ext cx="914224" cy="343632"/>
          </a:xfrm>
          <a:prstGeom prst="rect">
            <a:avLst/>
          </a:prstGeom>
          <a:noFill/>
          <a:ln w="12700" cap="sq">
            <a:noFill/>
            <a:miter/>
          </a:ln>
        </p:spPr>
        <p:txBody>
          <a:bodyPr vert="horz" wrap="square" lIns="0" tIns="0" rIns="0" bIns="0" rtlCol="0" anchor="ctr"/>
          <a:lstStyle/>
          <a:p>
            <a:pPr algn="l">
              <a:lnSpc>
                <a:spcPct val="100000"/>
              </a:lnSpc>
            </a:pPr>
            <a:endParaRPr kumimoji="1" lang="zh-CN" altLang="en-US">
              <a:cs typeface="等线" panose="02010600030101010101" charset="-122"/>
            </a:endParaRPr>
          </a:p>
        </p:txBody>
      </p:sp>
      <p:sp>
        <p:nvSpPr>
          <p:cNvPr id="15" name="标题 1"/>
          <p:cNvSpPr txBox="1"/>
          <p:nvPr/>
        </p:nvSpPr>
        <p:spPr>
          <a:xfrm>
            <a:off x="2425994" y="4822434"/>
            <a:ext cx="748747" cy="343632"/>
          </a:xfrm>
          <a:prstGeom prst="rect">
            <a:avLst/>
          </a:prstGeom>
          <a:noFill/>
          <a:ln w="12700" cap="sq">
            <a:noFill/>
            <a:miter/>
          </a:ln>
        </p:spPr>
        <p:txBody>
          <a:bodyPr vert="horz" wrap="square" lIns="0" tIns="0" rIns="0" bIns="0" rtlCol="0" anchor="ctr"/>
          <a:lstStyle/>
          <a:p>
            <a:pPr algn="l">
              <a:lnSpc>
                <a:spcPct val="100000"/>
              </a:lnSpc>
            </a:pPr>
            <a:endParaRPr kumimoji="1" lang="zh-CN" altLang="en-US">
              <a:cs typeface="等线" panose="02010600030101010101" charset="-122"/>
            </a:endParaRPr>
          </a:p>
        </p:txBody>
      </p:sp>
      <p:sp>
        <p:nvSpPr>
          <p:cNvPr id="16" name="标题 1"/>
          <p:cNvSpPr txBox="1"/>
          <p:nvPr/>
        </p:nvSpPr>
        <p:spPr>
          <a:xfrm>
            <a:off x="1525122" y="4822434"/>
            <a:ext cx="794363" cy="343632"/>
          </a:xfrm>
          <a:prstGeom prst="rect">
            <a:avLst/>
          </a:prstGeom>
          <a:noFill/>
          <a:ln w="12700" cap="sq">
            <a:noFill/>
            <a:miter/>
          </a:ln>
        </p:spPr>
        <p:txBody>
          <a:bodyPr vert="horz" wrap="square" lIns="0" tIns="0" rIns="0" bIns="0" rtlCol="0" anchor="ctr"/>
          <a:lstStyle/>
          <a:p>
            <a:pPr algn="l">
              <a:lnSpc>
                <a:spcPct val="100000"/>
              </a:lnSpc>
            </a:pPr>
            <a:endParaRPr kumimoji="1" lang="zh-CN" altLang="en-US">
              <a:cs typeface="等线" panose="02010600030101010101"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4766704"/>
            <a:ext cx="12192000" cy="2091297"/>
          </a:xfrm>
          <a:custGeom>
            <a:avLst/>
            <a:gdLst>
              <a:gd name="connsiteX0" fmla="*/ 0 w 12192000"/>
              <a:gd name="connsiteY0" fmla="*/ 0 h 2091297"/>
              <a:gd name="connsiteX1" fmla="*/ 154173 w 12192000"/>
              <a:gd name="connsiteY1" fmla="*/ 173796 h 2091297"/>
              <a:gd name="connsiteX2" fmla="*/ 1684033 w 12192000"/>
              <a:gd name="connsiteY2" fmla="*/ 1167372 h 2091297"/>
              <a:gd name="connsiteX3" fmla="*/ 6423676 w 12192000"/>
              <a:gd name="connsiteY3" fmla="*/ 281547 h 2091297"/>
              <a:gd name="connsiteX4" fmla="*/ 10685196 w 12192000"/>
              <a:gd name="connsiteY4" fmla="*/ 1615047 h 2091297"/>
              <a:gd name="connsiteX5" fmla="*/ 11877263 w 12192000"/>
              <a:gd name="connsiteY5" fmla="*/ 1527731 h 2091297"/>
              <a:gd name="connsiteX6" fmla="*/ 12192000 w 12192000"/>
              <a:gd name="connsiteY6" fmla="*/ 1440052 h 2091297"/>
              <a:gd name="connsiteX7" fmla="*/ 12192000 w 12192000"/>
              <a:gd name="connsiteY7" fmla="*/ 2091297 h 2091297"/>
              <a:gd name="connsiteX8" fmla="*/ 0 w 12192000"/>
              <a:gd name="connsiteY8" fmla="*/ 2091297 h 2091297"/>
            </a:gdLst>
            <a:ahLst/>
            <a:cxnLst/>
            <a:rect l="l" t="t" r="r" b="b"/>
            <a:pathLst>
              <a:path w="12192000" h="2091297">
                <a:moveTo>
                  <a:pt x="0" y="0"/>
                </a:moveTo>
                <a:lnTo>
                  <a:pt x="154173" y="173796"/>
                </a:lnTo>
                <a:cubicBezTo>
                  <a:pt x="574479" y="628813"/>
                  <a:pt x="1073389" y="1067360"/>
                  <a:pt x="1684033" y="1167372"/>
                </a:cubicBezTo>
                <a:cubicBezTo>
                  <a:pt x="2905322" y="1367397"/>
                  <a:pt x="4923482" y="206935"/>
                  <a:pt x="6423676" y="281547"/>
                </a:cubicBezTo>
                <a:cubicBezTo>
                  <a:pt x="7923869" y="356160"/>
                  <a:pt x="9552255" y="1476935"/>
                  <a:pt x="10685196" y="1615047"/>
                </a:cubicBezTo>
                <a:cubicBezTo>
                  <a:pt x="11110049" y="1666839"/>
                  <a:pt x="11515170" y="1615047"/>
                  <a:pt x="11877263" y="1527731"/>
                </a:cubicBezTo>
                <a:lnTo>
                  <a:pt x="12192000" y="1440052"/>
                </a:lnTo>
                <a:lnTo>
                  <a:pt x="12192000" y="2091297"/>
                </a:lnTo>
                <a:lnTo>
                  <a:pt x="0" y="2091297"/>
                </a:lnTo>
                <a:close/>
              </a:path>
            </a:pathLst>
          </a:custGeom>
          <a:gradFill>
            <a:gsLst>
              <a:gs pos="0">
                <a:schemeClr val="accent1">
                  <a:alpha val="44000"/>
                </a:schemeClr>
              </a:gs>
              <a:gs pos="78000">
                <a:schemeClr val="accent2">
                  <a:alpha val="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3922970"/>
            <a:ext cx="12192000" cy="2935030"/>
          </a:xfrm>
          <a:custGeom>
            <a:avLst/>
            <a:gdLst>
              <a:gd name="connsiteX0" fmla="*/ 1311529 w 12192000"/>
              <a:gd name="connsiteY0" fmla="*/ 1317 h 2935030"/>
              <a:gd name="connsiteX1" fmla="*/ 1422400 w 12192000"/>
              <a:gd name="connsiteY1" fmla="*/ 1330 h 2935030"/>
              <a:gd name="connsiteX2" fmla="*/ 5588000 w 12192000"/>
              <a:gd name="connsiteY2" fmla="*/ 2465130 h 2935030"/>
              <a:gd name="connsiteX3" fmla="*/ 10858500 w 12192000"/>
              <a:gd name="connsiteY3" fmla="*/ 1461830 h 2935030"/>
              <a:gd name="connsiteX4" fmla="*/ 11902204 w 12192000"/>
              <a:gd name="connsiteY4" fmla="*/ 1519738 h 2935030"/>
              <a:gd name="connsiteX5" fmla="*/ 12192000 w 12192000"/>
              <a:gd name="connsiteY5" fmla="*/ 1552209 h 2935030"/>
              <a:gd name="connsiteX6" fmla="*/ 12192000 w 12192000"/>
              <a:gd name="connsiteY6" fmla="*/ 2935030 h 2935030"/>
              <a:gd name="connsiteX7" fmla="*/ 0 w 12192000"/>
              <a:gd name="connsiteY7" fmla="*/ 2935030 h 2935030"/>
              <a:gd name="connsiteX8" fmla="*/ 0 w 12192000"/>
              <a:gd name="connsiteY8" fmla="*/ 640413 h 2935030"/>
              <a:gd name="connsiteX9" fmla="*/ 111411 w 12192000"/>
              <a:gd name="connsiteY9" fmla="*/ 547939 h 2935030"/>
              <a:gd name="connsiteX10" fmla="*/ 1311529 w 12192000"/>
              <a:gd name="connsiteY10" fmla="*/ 1317 h 2935030"/>
            </a:gdLst>
            <a:ahLst/>
            <a:cxnLst/>
            <a:rect l="l" t="t" r="r" b="b"/>
            <a:pathLst>
              <a:path w="12192000" h="2935030">
                <a:moveTo>
                  <a:pt x="1311529" y="1317"/>
                </a:moveTo>
                <a:cubicBezTo>
                  <a:pt x="1348526" y="-427"/>
                  <a:pt x="1385491" y="-456"/>
                  <a:pt x="1422400" y="1330"/>
                </a:cubicBezTo>
                <a:cubicBezTo>
                  <a:pt x="2603500" y="58480"/>
                  <a:pt x="4015317" y="2221713"/>
                  <a:pt x="5588000" y="2465130"/>
                </a:cubicBezTo>
                <a:cubicBezTo>
                  <a:pt x="7160683" y="2708547"/>
                  <a:pt x="9141883" y="1459713"/>
                  <a:pt x="10858500" y="1461830"/>
                </a:cubicBezTo>
                <a:cubicBezTo>
                  <a:pt x="11180366" y="1462227"/>
                  <a:pt x="11534601" y="1483162"/>
                  <a:pt x="11902204" y="1519738"/>
                </a:cubicBezTo>
                <a:lnTo>
                  <a:pt x="12192000" y="1552209"/>
                </a:lnTo>
                <a:lnTo>
                  <a:pt x="12192000" y="2935030"/>
                </a:lnTo>
                <a:lnTo>
                  <a:pt x="0" y="2935030"/>
                </a:lnTo>
                <a:lnTo>
                  <a:pt x="0" y="640413"/>
                </a:lnTo>
                <a:lnTo>
                  <a:pt x="111411" y="547939"/>
                </a:lnTo>
                <a:cubicBezTo>
                  <a:pt x="493778" y="247154"/>
                  <a:pt x="904564" y="20497"/>
                  <a:pt x="1311529" y="1317"/>
                </a:cubicBezTo>
                <a:close/>
              </a:path>
            </a:pathLst>
          </a:custGeom>
          <a:gradFill>
            <a:gsLst>
              <a:gs pos="0">
                <a:schemeClr val="accent1">
                  <a:alpha val="44000"/>
                </a:schemeClr>
              </a:gs>
              <a:gs pos="100000">
                <a:schemeClr val="accent2">
                  <a:alpha val="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4" name="标题 1"/>
          <p:cNvSpPr txBox="1"/>
          <p:nvPr/>
        </p:nvSpPr>
        <p:spPr>
          <a:xfrm>
            <a:off x="4516120" y="1898650"/>
            <a:ext cx="6727825" cy="2934970"/>
          </a:xfrm>
          <a:prstGeom prst="rect">
            <a:avLst/>
          </a:prstGeom>
          <a:noFill/>
          <a:ln>
            <a:noFill/>
          </a:ln>
        </p:spPr>
        <p:txBody>
          <a:bodyPr vert="horz" wrap="square" lIns="0" tIns="0" rIns="0" bIns="0" rtlCol="0" anchor="ctr"/>
          <a:lstStyle/>
          <a:p>
            <a:pPr algn="l">
              <a:lnSpc>
                <a:spcPct val="130000"/>
              </a:lnSpc>
            </a:pPr>
            <a:r>
              <a:rPr kumimoji="1" lang="en-US" altLang="zh-CN" sz="6000" b="1" dirty="0" err="1">
                <a:ln w="12700">
                  <a:noFill/>
                </a:ln>
                <a:solidFill>
                  <a:srgbClr val="2074DA">
                    <a:alpha val="100000"/>
                  </a:srgbClr>
                </a:solidFill>
                <a:latin typeface="+mn-ea"/>
                <a:cs typeface="Dream-XinCuSongGB" panose="02010604000000000000" charset="-122"/>
              </a:rPr>
              <a:t>纳税信用基本知识</a:t>
            </a:r>
            <a:endParaRPr kumimoji="1" lang="zh-CN" altLang="en-US" sz="6000" b="1" dirty="0">
              <a:latin typeface="+mn-ea"/>
              <a:cs typeface="等线" panose="02010600030101010101" charset="-122"/>
            </a:endParaRPr>
          </a:p>
        </p:txBody>
      </p:sp>
      <p:sp>
        <p:nvSpPr>
          <p:cNvPr id="5" name="标题 1"/>
          <p:cNvSpPr txBox="1"/>
          <p:nvPr/>
        </p:nvSpPr>
        <p:spPr>
          <a:xfrm flipH="1">
            <a:off x="1082912" y="1820360"/>
            <a:ext cx="3092190" cy="3092192"/>
          </a:xfrm>
          <a:prstGeom prst="ellipse">
            <a:avLst/>
          </a:prstGeom>
          <a:gradFill>
            <a:gsLst>
              <a:gs pos="28000">
                <a:schemeClr val="accent2"/>
              </a:gs>
              <a:gs pos="100000">
                <a:schemeClr val="accent1"/>
              </a:gs>
            </a:gsLst>
            <a:path path="circle">
              <a:fillToRect r="100000" b="100000"/>
            </a:path>
            <a:tileRect l="-100000" t="-100000"/>
          </a:gradFill>
          <a:ln w="12700" cap="flat">
            <a:noFill/>
            <a:miter/>
          </a:ln>
          <a:effectLst>
            <a:outerShdw blurRad="393700" sx="102000" sy="102000" algn="ctr" rotWithShape="0">
              <a:schemeClr val="bg1">
                <a:alpha val="40000"/>
              </a:schemeClr>
            </a:outerShdw>
          </a:effectLst>
        </p:spPr>
        <p:txBody>
          <a:bodyPr vert="horz" wrap="square" lIns="0" tIns="0" rIns="0" bIns="0" rtlCol="0" anchor="ctr"/>
          <a:lstStyle/>
          <a:p>
            <a:pPr algn="ctr">
              <a:lnSpc>
                <a:spcPct val="110000"/>
              </a:lnSpc>
            </a:pPr>
            <a:endParaRPr kumimoji="1" lang="zh-CN" altLang="en-US">
              <a:cs typeface="等线" panose="02010600030101010101" charset="-122"/>
            </a:endParaRPr>
          </a:p>
        </p:txBody>
      </p:sp>
      <p:sp>
        <p:nvSpPr>
          <p:cNvPr id="6" name="标题 1"/>
          <p:cNvSpPr txBox="1"/>
          <p:nvPr/>
        </p:nvSpPr>
        <p:spPr>
          <a:xfrm>
            <a:off x="742355" y="1049864"/>
            <a:ext cx="3773305" cy="4633185"/>
          </a:xfrm>
          <a:prstGeom prst="rect">
            <a:avLst/>
          </a:prstGeom>
          <a:noFill/>
          <a:ln>
            <a:noFill/>
          </a:ln>
        </p:spPr>
        <p:txBody>
          <a:bodyPr vert="horz" wrap="square" lIns="91440" tIns="45720" rIns="91440" bIns="45720" rtlCol="0" anchor="ctr"/>
          <a:lstStyle/>
          <a:p>
            <a:pPr algn="ctr">
              <a:lnSpc>
                <a:spcPct val="110000"/>
              </a:lnSpc>
            </a:pPr>
            <a:r>
              <a:rPr kumimoji="1" lang="en-US" altLang="zh-CN" sz="13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cs typeface="等线" panose="02010600030101010101" charset="-122"/>
            </a:endParaRPr>
          </a:p>
        </p:txBody>
      </p:sp>
      <p:sp>
        <p:nvSpPr>
          <p:cNvPr id="7" name="标题 1"/>
          <p:cNvSpPr txBox="1"/>
          <p:nvPr/>
        </p:nvSpPr>
        <p:spPr>
          <a:xfrm rot="10800000" flipH="1">
            <a:off x="10975518" y="644857"/>
            <a:ext cx="536828" cy="87372"/>
          </a:xfrm>
          <a:custGeom>
            <a:avLst/>
            <a:gdLst>
              <a:gd name="connsiteX0" fmla="*/ 358221 w 536828"/>
              <a:gd name="connsiteY0" fmla="*/ 87372 h 87372"/>
              <a:gd name="connsiteX1" fmla="*/ 389112 w 536828"/>
              <a:gd name="connsiteY1" fmla="*/ 74577 h 87372"/>
              <a:gd name="connsiteX2" fmla="*/ 391951 w 536828"/>
              <a:gd name="connsiteY2" fmla="*/ 70365 h 87372"/>
              <a:gd name="connsiteX3" fmla="*/ 392195 w 536828"/>
              <a:gd name="connsiteY3" fmla="*/ 70727 h 87372"/>
              <a:gd name="connsiteX4" fmla="*/ 394791 w 536828"/>
              <a:gd name="connsiteY4" fmla="*/ 66877 h 87372"/>
              <a:gd name="connsiteX5" fmla="*/ 425682 w 536828"/>
              <a:gd name="connsiteY5" fmla="*/ 54082 h 87372"/>
              <a:gd name="connsiteX6" fmla="*/ 456573 w 536828"/>
              <a:gd name="connsiteY6" fmla="*/ 66877 h 87372"/>
              <a:gd name="connsiteX7" fmla="*/ 459168 w 536828"/>
              <a:gd name="connsiteY7" fmla="*/ 70727 h 87372"/>
              <a:gd name="connsiteX8" fmla="*/ 459412 w 536828"/>
              <a:gd name="connsiteY8" fmla="*/ 70365 h 87372"/>
              <a:gd name="connsiteX9" fmla="*/ 462251 w 536828"/>
              <a:gd name="connsiteY9" fmla="*/ 74577 h 87372"/>
              <a:gd name="connsiteX10" fmla="*/ 493142 w 536828"/>
              <a:gd name="connsiteY10" fmla="*/ 87372 h 87372"/>
              <a:gd name="connsiteX11" fmla="*/ 536828 w 536828"/>
              <a:gd name="connsiteY11" fmla="*/ 43686 h 87372"/>
              <a:gd name="connsiteX12" fmla="*/ 493142 w 536828"/>
              <a:gd name="connsiteY12" fmla="*/ 0 h 87372"/>
              <a:gd name="connsiteX13" fmla="*/ 462251 w 536828"/>
              <a:gd name="connsiteY13" fmla="*/ 12795 h 87372"/>
              <a:gd name="connsiteX14" fmla="*/ 459412 w 536828"/>
              <a:gd name="connsiteY14" fmla="*/ 17007 h 87372"/>
              <a:gd name="connsiteX15" fmla="*/ 459062 w 536828"/>
              <a:gd name="connsiteY15" fmla="*/ 16488 h 87372"/>
              <a:gd name="connsiteX16" fmla="*/ 456572 w 536828"/>
              <a:gd name="connsiteY16" fmla="*/ 20181 h 87372"/>
              <a:gd name="connsiteX17" fmla="*/ 425681 w 536828"/>
              <a:gd name="connsiteY17" fmla="*/ 32976 h 87372"/>
              <a:gd name="connsiteX18" fmla="*/ 394790 w 536828"/>
              <a:gd name="connsiteY18" fmla="*/ 20181 h 87372"/>
              <a:gd name="connsiteX19" fmla="*/ 392301 w 536828"/>
              <a:gd name="connsiteY19" fmla="*/ 16489 h 87372"/>
              <a:gd name="connsiteX20" fmla="*/ 391951 w 536828"/>
              <a:gd name="connsiteY20" fmla="*/ 17007 h 87372"/>
              <a:gd name="connsiteX21" fmla="*/ 389112 w 536828"/>
              <a:gd name="connsiteY21" fmla="*/ 12795 h 87372"/>
              <a:gd name="connsiteX22" fmla="*/ 358221 w 536828"/>
              <a:gd name="connsiteY22" fmla="*/ 0 h 87372"/>
              <a:gd name="connsiteX23" fmla="*/ 314535 w 536828"/>
              <a:gd name="connsiteY23" fmla="*/ 43686 h 87372"/>
              <a:gd name="connsiteX24" fmla="*/ 358221 w 536828"/>
              <a:gd name="connsiteY24" fmla="*/ 87372 h 87372"/>
              <a:gd name="connsiteX25" fmla="*/ 200953 w 536828"/>
              <a:gd name="connsiteY25" fmla="*/ 87372 h 87372"/>
              <a:gd name="connsiteX26" fmla="*/ 244639 w 536828"/>
              <a:gd name="connsiteY26" fmla="*/ 43686 h 87372"/>
              <a:gd name="connsiteX27" fmla="*/ 200953 w 536828"/>
              <a:gd name="connsiteY27" fmla="*/ 0 h 87372"/>
              <a:gd name="connsiteX28" fmla="*/ 157267 w 536828"/>
              <a:gd name="connsiteY28" fmla="*/ 43686 h 87372"/>
              <a:gd name="connsiteX29" fmla="*/ 200953 w 536828"/>
              <a:gd name="connsiteY29" fmla="*/ 87372 h 87372"/>
              <a:gd name="connsiteX30" fmla="*/ 43686 w 536828"/>
              <a:gd name="connsiteY30" fmla="*/ 87372 h 87372"/>
              <a:gd name="connsiteX31" fmla="*/ 87372 w 536828"/>
              <a:gd name="connsiteY31" fmla="*/ 43686 h 87372"/>
              <a:gd name="connsiteX32" fmla="*/ 43686 w 536828"/>
              <a:gd name="connsiteY32" fmla="*/ 0 h 87372"/>
              <a:gd name="connsiteX33" fmla="*/ 0 w 536828"/>
              <a:gd name="connsiteY33" fmla="*/ 43686 h 87372"/>
              <a:gd name="connsiteX34" fmla="*/ 43686 w 536828"/>
              <a:gd name="connsiteY34" fmla="*/ 87372 h 87372"/>
            </a:gdLst>
            <a:ahLst/>
            <a:cxn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a:gsLst>
              <a:gs pos="0">
                <a:schemeClr val="accent2"/>
              </a:gs>
              <a:gs pos="100000">
                <a:schemeClr val="accent2">
                  <a:alpha val="25000"/>
                </a:schemeClr>
              </a:gs>
            </a:gsLst>
            <a:lin ang="10800000" scaled="0"/>
          </a:gradFill>
          <a:ln w="12700" cap="sq">
            <a:noFill/>
            <a:miter/>
          </a:ln>
        </p:spPr>
        <p:txBody>
          <a:bodyPr vert="horz" wrap="square" lIns="91440" tIns="45720" rIns="91440" bIns="45720" rtlCol="0" anchor="ctr"/>
          <a:lstStyle/>
          <a:p>
            <a:pPr algn="ctr">
              <a:lnSpc>
                <a:spcPct val="100000"/>
              </a:lnSpc>
            </a:pPr>
            <a:endParaRPr kumimoji="1" lang="zh-CN" altLang="en-US">
              <a:cs typeface="等线" panose="02010600030101010101"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5" name="标题 1"/>
          <p:cNvSpPr txBox="1"/>
          <p:nvPr/>
        </p:nvSpPr>
        <p:spPr>
          <a:xfrm>
            <a:off x="839470" y="1340485"/>
            <a:ext cx="4927600" cy="2624455"/>
          </a:xfrm>
          <a:prstGeom prst="rect">
            <a:avLst/>
          </a:prstGeom>
          <a:noFill/>
          <a:ln>
            <a:noFill/>
          </a:ln>
        </p:spPr>
        <p:txBody>
          <a:bodyPr vert="horz" wrap="square" lIns="0" tIns="0" rIns="0" bIns="0" rtlCol="0" anchor="t"/>
          <a:lstStyle/>
          <a:p>
            <a:pPr algn="l">
              <a:lnSpc>
                <a:spcPct val="150000"/>
              </a:lnSpc>
            </a:pPr>
            <a:endParaRPr kumimoji="1" lang="en-US" altLang="zh-CN">
              <a:ln w="12700">
                <a:noFill/>
              </a:ln>
              <a:solidFill>
                <a:srgbClr val="000000">
                  <a:alpha val="100000"/>
                </a:srgbClr>
              </a:solidFill>
              <a:latin typeface="+mn-ea"/>
              <a:cs typeface="+mn-ea"/>
            </a:endParaRPr>
          </a:p>
        </p:txBody>
      </p:sp>
      <p:sp>
        <p:nvSpPr>
          <p:cNvPr id="19" name="标题 1"/>
          <p:cNvSpPr txBox="1"/>
          <p:nvPr/>
        </p:nvSpPr>
        <p:spPr>
          <a:xfrm flipH="1">
            <a:off x="-1418179" y="-1313776"/>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0" name="标题 1"/>
          <p:cNvSpPr txBox="1"/>
          <p:nvPr/>
        </p:nvSpPr>
        <p:spPr>
          <a:xfrm>
            <a:off x="983699" y="530626"/>
            <a:ext cx="10474240" cy="432000"/>
          </a:xfrm>
          <a:prstGeom prst="rect">
            <a:avLst/>
          </a:prstGeom>
          <a:noFill/>
          <a:ln>
            <a:noFill/>
          </a:ln>
        </p:spPr>
        <p:txBody>
          <a:bodyPr vert="horz" wrap="square" lIns="0" tIns="0" rIns="0" bIns="0" rtlCol="0" anchor="ctr"/>
          <a:lstStyle/>
          <a:p>
            <a:pPr algn="l">
              <a:lnSpc>
                <a:spcPct val="110000"/>
              </a:lnSpc>
            </a:pPr>
            <a:r>
              <a:rPr kumimoji="1" lang="en-US" altLang="zh-CN" sz="2800" b="1">
                <a:ln w="12700">
                  <a:noFill/>
                </a:ln>
                <a:solidFill>
                  <a:srgbClr val="2074DA">
                    <a:alpha val="100000"/>
                  </a:srgbClr>
                </a:solidFill>
                <a:latin typeface="+mn-ea"/>
                <a:cs typeface="Dream-XinCuSongGB" panose="02010604000000000000" charset="-122"/>
                <a:sym typeface="+mn-ea"/>
              </a:rPr>
              <a:t>01.纳税信用基本知识</a:t>
            </a:r>
            <a:endParaRPr kumimoji="1" lang="zh-CN" altLang="en-US" sz="2800" b="1">
              <a:latin typeface="+mn-ea"/>
              <a:cs typeface="等线" panose="02010600030101010101" charset="-122"/>
            </a:endParaRPr>
          </a:p>
          <a:p>
            <a:pPr algn="l">
              <a:lnSpc>
                <a:spcPct val="110000"/>
              </a:lnSpc>
            </a:pPr>
            <a:endParaRPr kumimoji="1" lang="en-US" altLang="zh-CN" sz="2800" b="1">
              <a:ln w="12700">
                <a:noFill/>
              </a:ln>
              <a:solidFill>
                <a:srgbClr val="262626">
                  <a:alpha val="100000"/>
                </a:srgbClr>
              </a:solidFill>
              <a:latin typeface="+mn-ea"/>
              <a:cs typeface="Source Han Sans CN Bold" panose="020B0800000000000000" charset="-122"/>
            </a:endParaRPr>
          </a:p>
        </p:txBody>
      </p:sp>
      <p:sp>
        <p:nvSpPr>
          <p:cNvPr id="21" name="标题 1"/>
          <p:cNvSpPr txBox="1"/>
          <p:nvPr/>
        </p:nvSpPr>
        <p:spPr>
          <a:xfrm flipH="1">
            <a:off x="407343" y="33291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6" name="标题 1"/>
          <p:cNvSpPr txBox="1"/>
          <p:nvPr/>
        </p:nvSpPr>
        <p:spPr>
          <a:xfrm>
            <a:off x="6312535" y="1557020"/>
            <a:ext cx="5439410" cy="4845050"/>
          </a:xfrm>
          <a:prstGeom prst="rect">
            <a:avLst/>
          </a:prstGeom>
          <a:noFill/>
          <a:ln>
            <a:noFill/>
          </a:ln>
        </p:spPr>
        <p:txBody>
          <a:bodyPr vert="horz" wrap="square" lIns="0" tIns="0" rIns="0" bIns="0" rtlCol="0" anchor="t"/>
          <a:lstStyle/>
          <a:p>
            <a:pPr algn="l">
              <a:lnSpc>
                <a:spcPct val="200000"/>
              </a:lnSpc>
            </a:pPr>
            <a:r>
              <a:rPr kumimoji="1" lang="zh-CN" altLang="en-US" b="1" u="sng" dirty="0">
                <a:cs typeface="等线" panose="02010600030101010101" charset="-122"/>
              </a:rPr>
              <a:t>A级：</a:t>
            </a:r>
            <a:r>
              <a:rPr kumimoji="1" lang="zh-CN" altLang="en-US" dirty="0">
                <a:cs typeface="等线" panose="02010600030101010101" charset="-122"/>
              </a:rPr>
              <a:t>年度评价指标得分90分以上的；</a:t>
            </a:r>
            <a:endParaRPr kumimoji="1" lang="zh-CN" altLang="en-US" dirty="0">
              <a:cs typeface="等线" panose="02010600030101010101" charset="-122"/>
            </a:endParaRPr>
          </a:p>
          <a:p>
            <a:pPr algn="l">
              <a:lnSpc>
                <a:spcPct val="200000"/>
              </a:lnSpc>
            </a:pPr>
            <a:r>
              <a:rPr kumimoji="1" lang="zh-CN" altLang="en-US" b="1" u="sng" dirty="0">
                <a:cs typeface="等线" panose="02010600030101010101" charset="-122"/>
              </a:rPr>
              <a:t>B级：</a:t>
            </a:r>
            <a:r>
              <a:rPr kumimoji="1" lang="zh-CN" altLang="en-US" dirty="0">
                <a:cs typeface="等线" panose="02010600030101010101" charset="-122"/>
              </a:rPr>
              <a:t>年度评价指标得分70分以上不满90分的；</a:t>
            </a:r>
            <a:endParaRPr kumimoji="1" lang="zh-CN" altLang="en-US" dirty="0">
              <a:cs typeface="等线" panose="02010600030101010101" charset="-122"/>
            </a:endParaRPr>
          </a:p>
          <a:p>
            <a:pPr algn="l">
              <a:lnSpc>
                <a:spcPct val="200000"/>
              </a:lnSpc>
            </a:pPr>
            <a:r>
              <a:rPr kumimoji="1" lang="zh-CN" altLang="en-US" b="1" u="sng" dirty="0">
                <a:cs typeface="等线" panose="02010600030101010101" charset="-122"/>
              </a:rPr>
              <a:t>M级：</a:t>
            </a:r>
            <a:r>
              <a:rPr kumimoji="1" lang="zh-CN" altLang="en-US" dirty="0">
                <a:cs typeface="等线" panose="02010600030101010101" charset="-122"/>
              </a:rPr>
              <a:t>未发生《纳税信用管理办法（试行）》第二十条所列失信行为的下列企业：新设立企业或评价年度内无生产经营业务收入且年度评价指标得分70分以上；</a:t>
            </a:r>
            <a:endParaRPr kumimoji="1" lang="zh-CN" altLang="en-US" dirty="0">
              <a:cs typeface="等线" panose="02010600030101010101" charset="-122"/>
            </a:endParaRPr>
          </a:p>
          <a:p>
            <a:pPr algn="l">
              <a:lnSpc>
                <a:spcPct val="200000"/>
              </a:lnSpc>
            </a:pPr>
            <a:r>
              <a:rPr kumimoji="1" lang="zh-CN" altLang="en-US" b="1" u="sng" dirty="0">
                <a:cs typeface="等线" panose="02010600030101010101" charset="-122"/>
              </a:rPr>
              <a:t>C级：</a:t>
            </a:r>
            <a:r>
              <a:rPr kumimoji="1" lang="zh-CN" altLang="en-US" dirty="0">
                <a:cs typeface="等线" panose="02010600030101010101" charset="-122"/>
              </a:rPr>
              <a:t>年度评价指标得分40分以上不满70分的；</a:t>
            </a:r>
            <a:endParaRPr kumimoji="1" lang="zh-CN" altLang="en-US" dirty="0">
              <a:cs typeface="等线" panose="02010600030101010101" charset="-122"/>
            </a:endParaRPr>
          </a:p>
          <a:p>
            <a:pPr algn="l">
              <a:lnSpc>
                <a:spcPct val="200000"/>
              </a:lnSpc>
            </a:pPr>
            <a:r>
              <a:rPr kumimoji="1" lang="zh-CN" altLang="en-US" b="1" u="sng" dirty="0">
                <a:cs typeface="等线" panose="02010600030101010101" charset="-122"/>
              </a:rPr>
              <a:t>D级：</a:t>
            </a:r>
            <a:r>
              <a:rPr kumimoji="1" lang="zh-CN" altLang="en-US" dirty="0">
                <a:cs typeface="等线" panose="02010600030101010101" charset="-122"/>
              </a:rPr>
              <a:t>年度评价指标得分不满40分或者直接判级确定。</a:t>
            </a:r>
            <a:endParaRPr kumimoji="1" lang="zh-CN" altLang="en-US" dirty="0">
              <a:cs typeface="等线" panose="02010600030101010101" charset="-122"/>
            </a:endParaRPr>
          </a:p>
        </p:txBody>
      </p:sp>
      <p:sp>
        <p:nvSpPr>
          <p:cNvPr id="8" name="标题 1"/>
          <p:cNvSpPr txBox="1"/>
          <p:nvPr>
            <p:custDataLst>
              <p:tags r:id="rId1"/>
            </p:custDataLst>
          </p:nvPr>
        </p:nvSpPr>
        <p:spPr>
          <a:xfrm>
            <a:off x="839470" y="1557020"/>
            <a:ext cx="4622800" cy="3218180"/>
          </a:xfrm>
          <a:prstGeom prst="round2DiagRect">
            <a:avLst>
              <a:gd name="adj1" fmla="val 15619"/>
              <a:gd name="adj2" fmla="val 0"/>
            </a:avLst>
          </a:prstGeom>
          <a:solidFill>
            <a:schemeClr val="bg1"/>
          </a:solidFill>
          <a:ln w="25400" cap="sq">
            <a:solidFill>
              <a:schemeClr val="accent1"/>
            </a:solidFill>
            <a:miter/>
          </a:ln>
        </p:spPr>
        <p:txBody>
          <a:bodyPr vert="horz" wrap="square" lIns="91440" tIns="45720" rIns="91440" bIns="45720" rtlCol="0" anchor="ctr"/>
          <a:lstStyle/>
          <a:p>
            <a:pPr algn="l">
              <a:lnSpc>
                <a:spcPct val="150000"/>
              </a:lnSpc>
            </a:pPr>
            <a:endParaRPr kumimoji="1" lang="zh-CN" altLang="en-US" b="1" dirty="0">
              <a:ln w="12700">
                <a:noFill/>
              </a:ln>
              <a:solidFill>
                <a:srgbClr val="000000">
                  <a:alpha val="100000"/>
                </a:srgbClr>
              </a:solidFill>
              <a:latin typeface="+mn-ea"/>
              <a:cs typeface="Source Han Sans" panose="020B0400000000000000" charset="-122"/>
            </a:endParaRPr>
          </a:p>
          <a:p>
            <a:pPr algn="l">
              <a:lnSpc>
                <a:spcPct val="200000"/>
              </a:lnSpc>
            </a:pPr>
            <a:r>
              <a:rPr kumimoji="1" lang="zh-CN" altLang="en-US" dirty="0">
                <a:ln w="12700">
                  <a:noFill/>
                </a:ln>
                <a:solidFill>
                  <a:srgbClr val="000000">
                    <a:alpha val="100000"/>
                  </a:srgbClr>
                </a:solidFill>
                <a:latin typeface="+mn-ea"/>
                <a:cs typeface="+mn-ea"/>
                <a:sym typeface="+mn-ea"/>
              </a:rPr>
              <a:t>税务部门每年依据纳税人在涉税事项方面的遵从能力、实际结果和失信程度等情况，按照近</a:t>
            </a:r>
            <a:r>
              <a:rPr kumimoji="1" lang="en-US" altLang="zh-CN" dirty="0">
                <a:ln w="12700">
                  <a:noFill/>
                </a:ln>
                <a:solidFill>
                  <a:srgbClr val="000000">
                    <a:alpha val="100000"/>
                  </a:srgbClr>
                </a:solidFill>
                <a:latin typeface="+mn-ea"/>
                <a:cs typeface="+mn-ea"/>
                <a:sym typeface="+mn-ea"/>
              </a:rPr>
              <a:t>100</a:t>
            </a:r>
            <a:r>
              <a:rPr kumimoji="1" lang="zh-CN" altLang="en-US" dirty="0">
                <a:ln w="12700">
                  <a:noFill/>
                </a:ln>
                <a:solidFill>
                  <a:srgbClr val="000000">
                    <a:alpha val="100000"/>
                  </a:srgbClr>
                </a:solidFill>
                <a:latin typeface="+mn-ea"/>
                <a:cs typeface="+mn-ea"/>
                <a:sym typeface="+mn-ea"/>
              </a:rPr>
              <a:t>项评价指标，对企业类纳税人信用状况进行评价，评价结果由高到低分</a:t>
            </a:r>
            <a:r>
              <a:rPr kumimoji="1" lang="en-US" altLang="zh-CN" dirty="0">
                <a:ln w="12700">
                  <a:noFill/>
                </a:ln>
                <a:solidFill>
                  <a:srgbClr val="000000">
                    <a:alpha val="100000"/>
                  </a:srgbClr>
                </a:solidFill>
                <a:latin typeface="+mn-ea"/>
                <a:cs typeface="+mn-ea"/>
                <a:sym typeface="+mn-ea"/>
              </a:rPr>
              <a:t>为A、B、M、C、D五级。</a:t>
            </a:r>
            <a:endParaRPr kumimoji="1" lang="en-US" altLang="zh-CN" dirty="0">
              <a:ln w="12700">
                <a:noFill/>
              </a:ln>
              <a:solidFill>
                <a:srgbClr val="000000">
                  <a:alpha val="100000"/>
                </a:srgbClr>
              </a:solidFill>
              <a:latin typeface="+mn-ea"/>
              <a:cs typeface="+mn-ea"/>
            </a:endParaRPr>
          </a:p>
          <a:p>
            <a:pPr algn="l">
              <a:lnSpc>
                <a:spcPct val="150000"/>
              </a:lnSpc>
            </a:pPr>
            <a:endParaRPr kumimoji="1" lang="zh-CN" altLang="en-US" dirty="0">
              <a:cs typeface="等线" panose="02010600030101010101" charset="-122"/>
            </a:endParaRPr>
          </a:p>
        </p:txBody>
      </p:sp>
      <p:sp>
        <p:nvSpPr>
          <p:cNvPr id="4" name="标题 1"/>
          <p:cNvSpPr txBox="1"/>
          <p:nvPr/>
        </p:nvSpPr>
        <p:spPr>
          <a:xfrm>
            <a:off x="1174750" y="5640705"/>
            <a:ext cx="8654415" cy="1050290"/>
          </a:xfrm>
          <a:prstGeom prst="rect">
            <a:avLst/>
          </a:prstGeom>
          <a:noFill/>
          <a:ln>
            <a:noFill/>
          </a:ln>
        </p:spPr>
        <p:txBody>
          <a:bodyPr vert="horz" wrap="square" lIns="0" tIns="0" rIns="0" bIns="0" rtlCol="0" anchor="t"/>
          <a:p>
            <a:pPr algn="l">
              <a:lnSpc>
                <a:spcPct val="150000"/>
              </a:lnSpc>
            </a:pPr>
            <a:r>
              <a:rPr kumimoji="1" lang="zh-CN" altLang="en-US" dirty="0">
                <a:solidFill>
                  <a:schemeClr val="tx1"/>
                </a:solidFill>
                <a:effectLst>
                  <a:outerShdw blurRad="38100" dist="19050" dir="2700000" algn="tl" rotWithShape="0">
                    <a:schemeClr val="dk1">
                      <a:alpha val="40000"/>
                    </a:schemeClr>
                  </a:outerShdw>
                </a:effectLst>
                <a:cs typeface="等线" panose="02010600030101010101" charset="-122"/>
              </a:rPr>
              <a:t>税务机关于每年4月确定上一年度纳税信用评价结果，并为纳税人提供自我查询服务。</a:t>
            </a:r>
            <a:endParaRPr kumimoji="1" lang="zh-CN" altLang="en-US" dirty="0">
              <a:solidFill>
                <a:schemeClr val="tx1"/>
              </a:solidFill>
              <a:effectLst>
                <a:outerShdw blurRad="38100" dist="19050" dir="2700000" algn="tl" rotWithShape="0">
                  <a:schemeClr val="dk1">
                    <a:alpha val="40000"/>
                  </a:schemeClr>
                </a:outerShdw>
              </a:effectLst>
              <a:cs typeface="等线" panose="02010600030101010101"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 name="标题 1"/>
          <p:cNvSpPr txBox="1"/>
          <p:nvPr/>
        </p:nvSpPr>
        <p:spPr>
          <a:xfrm>
            <a:off x="471805" y="836930"/>
            <a:ext cx="11470640" cy="5297170"/>
          </a:xfrm>
          <a:prstGeom prst="rect">
            <a:avLst/>
          </a:prstGeom>
          <a:noFill/>
          <a:ln>
            <a:noFill/>
          </a:ln>
        </p:spPr>
        <p:txBody>
          <a:bodyPr vert="horz" wrap="square" lIns="0" tIns="0" rIns="0" bIns="0" rtlCol="0" anchor="t"/>
          <a:lstStyle/>
          <a:p>
            <a:pPr algn="l">
              <a:lnSpc>
                <a:spcPct val="200000"/>
              </a:lnSpc>
            </a:pPr>
            <a:r>
              <a:rPr kumimoji="1" lang="zh-CN" altLang="en-US" b="1" dirty="0">
                <a:latin typeface="+mn-ea"/>
                <a:cs typeface="+mn-ea"/>
              </a:rPr>
              <a:t>直接判</a:t>
            </a:r>
            <a:r>
              <a:rPr kumimoji="1" lang="en-US" altLang="zh-CN" b="1" dirty="0">
                <a:latin typeface="+mn-ea"/>
                <a:cs typeface="+mn-ea"/>
              </a:rPr>
              <a:t>D</a:t>
            </a:r>
            <a:r>
              <a:rPr kumimoji="1" lang="zh-CN" altLang="en-US" b="1" dirty="0">
                <a:latin typeface="+mn-ea"/>
                <a:cs typeface="+mn-ea"/>
              </a:rPr>
              <a:t>情形：</a:t>
            </a:r>
            <a:r>
              <a:rPr kumimoji="1" lang="zh-CN" altLang="en-US" dirty="0">
                <a:cs typeface="等线" panose="02010600030101010101" charset="-122"/>
              </a:rPr>
              <a:t>纳税人如果存在以下情形，则会被直接判为D级：</a:t>
            </a:r>
            <a:endParaRPr kumimoji="1" lang="zh-CN" altLang="en-US" dirty="0">
              <a:cs typeface="等线" panose="02010600030101010101" charset="-122"/>
            </a:endParaRPr>
          </a:p>
          <a:p>
            <a:pPr algn="l">
              <a:lnSpc>
                <a:spcPct val="150000"/>
              </a:lnSpc>
            </a:pPr>
            <a:r>
              <a:rPr kumimoji="1" lang="zh-CN" altLang="en-US" b="1" dirty="0">
                <a:cs typeface="等线" panose="02010600030101010101" charset="-122"/>
              </a:rPr>
              <a:t>01 </a:t>
            </a:r>
            <a:r>
              <a:rPr kumimoji="1" lang="zh-CN" altLang="en-US" dirty="0">
                <a:cs typeface="等线" panose="02010600030101010101" charset="-122"/>
              </a:rPr>
              <a:t>存在逃避缴纳税款、逃避追缴欠税、骗取出口退税、虚开增值税专用发票等行为，经判决构成涉税犯罪的。</a:t>
            </a:r>
            <a:endParaRPr kumimoji="1" lang="zh-CN" altLang="en-US" dirty="0">
              <a:cs typeface="等线" panose="02010600030101010101" charset="-122"/>
            </a:endParaRPr>
          </a:p>
          <a:p>
            <a:pPr algn="l">
              <a:lnSpc>
                <a:spcPct val="150000"/>
              </a:lnSpc>
            </a:pPr>
            <a:r>
              <a:rPr kumimoji="1" lang="zh-CN" altLang="en-US" b="1" dirty="0">
                <a:cs typeface="等线" panose="02010600030101010101" charset="-122"/>
              </a:rPr>
              <a:t>02 </a:t>
            </a:r>
            <a:r>
              <a:rPr kumimoji="1" lang="zh-CN" altLang="en-US" dirty="0">
                <a:cs typeface="等线" panose="02010600030101010101" charset="-122"/>
              </a:rPr>
              <a:t>存在前项所列行为，未构成犯罪，但偷税（逃避缴纳税款）金额10万元以上且占各税种应纳税总额10%以上，或者存在逃避追缴欠税、骗取出口退税、虚开增值税专用发票等税收违法行为，已缴纳税款、滞纳金、罚款的。</a:t>
            </a:r>
            <a:endParaRPr kumimoji="1" lang="zh-CN" altLang="en-US" dirty="0">
              <a:cs typeface="等线" panose="02010600030101010101" charset="-122"/>
            </a:endParaRPr>
          </a:p>
          <a:p>
            <a:pPr algn="l">
              <a:lnSpc>
                <a:spcPct val="150000"/>
              </a:lnSpc>
            </a:pPr>
            <a:r>
              <a:rPr kumimoji="1" lang="zh-CN" altLang="en-US" b="1" dirty="0">
                <a:cs typeface="等线" panose="02010600030101010101" charset="-122"/>
              </a:rPr>
              <a:t>03</a:t>
            </a:r>
            <a:r>
              <a:rPr kumimoji="1" lang="zh-CN" altLang="en-US" dirty="0">
                <a:cs typeface="等线" panose="02010600030101010101" charset="-122"/>
              </a:rPr>
              <a:t> 在规定期限内未按税务机关处理结论缴纳或者足额缴纳税款、滞纳金和罚款的。</a:t>
            </a:r>
            <a:endParaRPr kumimoji="1" lang="zh-CN" altLang="en-US" dirty="0">
              <a:cs typeface="等线" panose="02010600030101010101" charset="-122"/>
            </a:endParaRPr>
          </a:p>
          <a:p>
            <a:pPr algn="l">
              <a:lnSpc>
                <a:spcPct val="150000"/>
              </a:lnSpc>
            </a:pPr>
            <a:r>
              <a:rPr kumimoji="1" lang="zh-CN" altLang="en-US" b="1" dirty="0">
                <a:cs typeface="等线" panose="02010600030101010101" charset="-122"/>
              </a:rPr>
              <a:t>04 </a:t>
            </a:r>
            <a:r>
              <a:rPr kumimoji="1" lang="zh-CN" altLang="en-US" dirty="0">
                <a:cs typeface="等线" panose="02010600030101010101" charset="-122"/>
              </a:rPr>
              <a:t>以暴力、威胁方法拒不缴纳税款或者拒绝、阻挠税务机关依法实施税务稽查执法行为的。</a:t>
            </a:r>
            <a:endParaRPr kumimoji="1" lang="zh-CN" altLang="en-US" dirty="0">
              <a:cs typeface="等线" panose="02010600030101010101" charset="-122"/>
            </a:endParaRPr>
          </a:p>
          <a:p>
            <a:pPr algn="l">
              <a:lnSpc>
                <a:spcPct val="150000"/>
              </a:lnSpc>
            </a:pPr>
            <a:r>
              <a:rPr kumimoji="1" lang="zh-CN" altLang="en-US" b="1" dirty="0">
                <a:cs typeface="等线" panose="02010600030101010101" charset="-122"/>
              </a:rPr>
              <a:t>05</a:t>
            </a:r>
            <a:r>
              <a:rPr kumimoji="1" lang="zh-CN" altLang="en-US" dirty="0">
                <a:cs typeface="等线" panose="02010600030101010101" charset="-122"/>
              </a:rPr>
              <a:t> 存在违反增值税发票管理规定或者违反其他发票管理规定的行为，导致其他单位或者个人未缴、少缴或者骗取税款的。</a:t>
            </a:r>
            <a:endParaRPr kumimoji="1" lang="zh-CN" altLang="en-US" dirty="0">
              <a:cs typeface="等线" panose="02010600030101010101" charset="-122"/>
            </a:endParaRPr>
          </a:p>
          <a:p>
            <a:pPr algn="l">
              <a:lnSpc>
                <a:spcPct val="150000"/>
              </a:lnSpc>
            </a:pPr>
            <a:r>
              <a:rPr kumimoji="1" lang="zh-CN" altLang="en-US" b="1" dirty="0">
                <a:cs typeface="等线" panose="02010600030101010101" charset="-122"/>
              </a:rPr>
              <a:t>06</a:t>
            </a:r>
            <a:r>
              <a:rPr kumimoji="1" lang="zh-CN" altLang="en-US" dirty="0">
                <a:cs typeface="等线" panose="02010600030101010101" charset="-122"/>
              </a:rPr>
              <a:t> 提供虚假申报材料享受税收优惠政策的。</a:t>
            </a:r>
            <a:endParaRPr kumimoji="1" lang="zh-CN" altLang="en-US" dirty="0">
              <a:cs typeface="等线" panose="02010600030101010101" charset="-122"/>
            </a:endParaRPr>
          </a:p>
          <a:p>
            <a:pPr algn="l">
              <a:lnSpc>
                <a:spcPct val="150000"/>
              </a:lnSpc>
            </a:pPr>
            <a:r>
              <a:rPr kumimoji="1" lang="zh-CN" altLang="en-US" b="1" dirty="0">
                <a:cs typeface="等线" panose="02010600030101010101" charset="-122"/>
              </a:rPr>
              <a:t>07</a:t>
            </a:r>
            <a:r>
              <a:rPr kumimoji="1" lang="zh-CN" altLang="en-US" dirty="0">
                <a:cs typeface="等线" panose="02010600030101010101" charset="-122"/>
              </a:rPr>
              <a:t> 骗取国家出口退税款，被停止出口退（免）税资格未到期的。</a:t>
            </a:r>
            <a:endParaRPr kumimoji="1" lang="zh-CN" altLang="en-US" dirty="0">
              <a:cs typeface="等线" panose="02010600030101010101" charset="-122"/>
            </a:endParaRPr>
          </a:p>
          <a:p>
            <a:pPr algn="l">
              <a:lnSpc>
                <a:spcPct val="150000"/>
              </a:lnSpc>
            </a:pPr>
            <a:r>
              <a:rPr kumimoji="1" lang="zh-CN" altLang="en-US" b="1" dirty="0">
                <a:cs typeface="等线" panose="02010600030101010101" charset="-122"/>
              </a:rPr>
              <a:t>08</a:t>
            </a:r>
            <a:r>
              <a:rPr kumimoji="1" lang="zh-CN" altLang="en-US" dirty="0">
                <a:cs typeface="等线" panose="02010600030101010101" charset="-122"/>
              </a:rPr>
              <a:t> 有非正常户记录或者由非正常户直接责任人员注册登记或者负责经营的。</a:t>
            </a:r>
            <a:endParaRPr kumimoji="1" lang="zh-CN" altLang="en-US" dirty="0">
              <a:cs typeface="等线" panose="02010600030101010101" charset="-122"/>
            </a:endParaRPr>
          </a:p>
          <a:p>
            <a:pPr algn="l">
              <a:lnSpc>
                <a:spcPct val="150000"/>
              </a:lnSpc>
            </a:pPr>
            <a:r>
              <a:rPr kumimoji="1" lang="zh-CN" altLang="en-US" b="1" dirty="0">
                <a:cs typeface="等线" panose="02010600030101010101" charset="-122"/>
              </a:rPr>
              <a:t>09 </a:t>
            </a:r>
            <a:r>
              <a:rPr kumimoji="1" lang="zh-CN" altLang="en-US" dirty="0">
                <a:cs typeface="等线" panose="02010600030101010101" charset="-122"/>
              </a:rPr>
              <a:t>由D级纳税人的直接责任人员注册登记或者负责经营的。</a:t>
            </a:r>
            <a:endParaRPr kumimoji="1" lang="zh-CN" altLang="en-US" dirty="0">
              <a:cs typeface="等线" panose="02010600030101010101" charset="-122"/>
            </a:endParaRPr>
          </a:p>
          <a:p>
            <a:pPr algn="l">
              <a:lnSpc>
                <a:spcPct val="150000"/>
              </a:lnSpc>
            </a:pPr>
            <a:r>
              <a:rPr kumimoji="1" lang="zh-CN" altLang="en-US" b="1" dirty="0">
                <a:cs typeface="等线" panose="02010600030101010101" charset="-122"/>
              </a:rPr>
              <a:t>10</a:t>
            </a:r>
            <a:r>
              <a:rPr kumimoji="1" lang="zh-CN" altLang="en-US" dirty="0">
                <a:cs typeface="等线" panose="02010600030101010101" charset="-122"/>
              </a:rPr>
              <a:t> 存在税务机关依法认定的其他严重失信情形的。</a:t>
            </a:r>
            <a:endParaRPr kumimoji="1" lang="zh-CN" altLang="en-US" dirty="0">
              <a:cs typeface="等线" panose="02010600030101010101" charset="-122"/>
            </a:endParaRPr>
          </a:p>
          <a:p>
            <a:pPr algn="l">
              <a:lnSpc>
                <a:spcPct val="150000"/>
              </a:lnSpc>
            </a:pPr>
            <a:endParaRPr kumimoji="1" lang="zh-CN" altLang="en-US" dirty="0">
              <a:solidFill>
                <a:schemeClr val="tx2"/>
              </a:solidFill>
              <a:cs typeface="等线" panose="02010600030101010101" charset="-122"/>
            </a:endParaRPr>
          </a:p>
          <a:p>
            <a:pPr algn="l">
              <a:lnSpc>
                <a:spcPct val="150000"/>
              </a:lnSpc>
            </a:pPr>
            <a:endParaRPr kumimoji="1" lang="zh-CN" altLang="en-US" dirty="0">
              <a:cs typeface="等线" panose="02010600030101010101" charset="-122"/>
            </a:endParaRPr>
          </a:p>
          <a:p>
            <a:pPr algn="l">
              <a:lnSpc>
                <a:spcPct val="150000"/>
              </a:lnSpc>
            </a:pPr>
            <a:endParaRPr kumimoji="1" lang="zh-CN" altLang="en-US" dirty="0">
              <a:cs typeface="等线" panose="02010600030101010101" charset="-122"/>
            </a:endParaRPr>
          </a:p>
          <a:p>
            <a:pPr algn="l">
              <a:lnSpc>
                <a:spcPct val="150000"/>
              </a:lnSpc>
            </a:pPr>
            <a:endParaRPr kumimoji="1" lang="zh-CN" altLang="en-US" dirty="0">
              <a:solidFill>
                <a:schemeClr val="tx2"/>
              </a:solidFill>
              <a:cs typeface="等线" panose="02010600030101010101" charset="-122"/>
            </a:endParaRPr>
          </a:p>
        </p:txBody>
      </p:sp>
      <p:sp>
        <p:nvSpPr>
          <p:cNvPr id="19"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0" name="标题 1"/>
          <p:cNvSpPr txBox="1"/>
          <p:nvPr/>
        </p:nvSpPr>
        <p:spPr>
          <a:xfrm>
            <a:off x="970005" y="408035"/>
            <a:ext cx="10474240" cy="432000"/>
          </a:xfrm>
          <a:prstGeom prst="rect">
            <a:avLst/>
          </a:prstGeom>
          <a:noFill/>
          <a:ln>
            <a:noFill/>
          </a:ln>
        </p:spPr>
        <p:txBody>
          <a:bodyPr vert="horz" wrap="square" lIns="0" tIns="0" rIns="0" bIns="0" rtlCol="0" anchor="ctr"/>
          <a:lstStyle/>
          <a:p>
            <a:pPr algn="l">
              <a:lnSpc>
                <a:spcPct val="110000"/>
              </a:lnSpc>
            </a:pPr>
            <a:r>
              <a:rPr kumimoji="1" lang="en-US" altLang="zh-CN" sz="2800" b="1" dirty="0">
                <a:ln w="12700">
                  <a:noFill/>
                </a:ln>
                <a:solidFill>
                  <a:srgbClr val="2074DA">
                    <a:alpha val="100000"/>
                  </a:srgbClr>
                </a:solidFill>
                <a:latin typeface="+mn-ea"/>
                <a:cs typeface="Dream-XinCuSongGB" panose="02010604000000000000" charset="-122"/>
                <a:sym typeface="+mn-ea"/>
              </a:rPr>
              <a:t>01.纳税信用基本知识</a:t>
            </a:r>
            <a:endParaRPr kumimoji="1" lang="zh-CN" altLang="en-US" sz="2800" b="1" dirty="0">
              <a:latin typeface="+mn-ea"/>
              <a:cs typeface="等线" panose="02010600030101010101" charset="-122"/>
            </a:endParaRPr>
          </a:p>
          <a:p>
            <a:pPr algn="l">
              <a:lnSpc>
                <a:spcPct val="110000"/>
              </a:lnSpc>
            </a:pPr>
            <a:endParaRPr kumimoji="1" lang="en-US" altLang="zh-CN" sz="2800" dirty="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1" name="标题 1"/>
          <p:cNvSpPr txBox="1"/>
          <p:nvPr/>
        </p:nvSpPr>
        <p:spPr>
          <a:xfrm flipH="1">
            <a:off x="394643" y="26052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 name="标题 1"/>
          <p:cNvSpPr txBox="1"/>
          <p:nvPr/>
        </p:nvSpPr>
        <p:spPr>
          <a:xfrm>
            <a:off x="774700" y="1219200"/>
            <a:ext cx="10855325" cy="5180965"/>
          </a:xfrm>
          <a:prstGeom prst="rect">
            <a:avLst/>
          </a:prstGeom>
          <a:noFill/>
          <a:ln>
            <a:noFill/>
          </a:ln>
        </p:spPr>
        <p:txBody>
          <a:bodyPr vert="horz" wrap="square" lIns="0" tIns="0" rIns="0" bIns="0" rtlCol="0" anchor="t"/>
          <a:lstStyle/>
          <a:p>
            <a:pPr algn="l">
              <a:lnSpc>
                <a:spcPct val="200000"/>
              </a:lnSpc>
            </a:pPr>
            <a:r>
              <a:rPr kumimoji="1" lang="zh-CN" b="1" dirty="0">
                <a:latin typeface="+mn-ea"/>
                <a:cs typeface="+mn-ea"/>
              </a:rPr>
              <a:t>不予评</a:t>
            </a:r>
            <a:r>
              <a:rPr kumimoji="1" lang="en-US" altLang="zh-CN" b="1" dirty="0">
                <a:latin typeface="+mn-ea"/>
                <a:cs typeface="+mn-ea"/>
              </a:rPr>
              <a:t>A</a:t>
            </a:r>
            <a:r>
              <a:rPr kumimoji="1" lang="zh-CN" altLang="en-US" b="1" dirty="0">
                <a:latin typeface="+mn-ea"/>
                <a:cs typeface="+mn-ea"/>
              </a:rPr>
              <a:t>情形：</a:t>
            </a:r>
            <a:r>
              <a:rPr kumimoji="1" lang="zh-CN" altLang="en-US" dirty="0">
                <a:cs typeface="等线" panose="02010600030101010101" charset="-122"/>
              </a:rPr>
              <a:t>有下列情形之一的纳税人，本评价年度不能评为A级：</a:t>
            </a:r>
            <a:endParaRPr kumimoji="1" lang="zh-CN" altLang="en-US" dirty="0">
              <a:cs typeface="等线" panose="02010600030101010101" charset="-122"/>
            </a:endParaRPr>
          </a:p>
          <a:p>
            <a:pPr algn="just">
              <a:lnSpc>
                <a:spcPct val="150000"/>
              </a:lnSpc>
            </a:pPr>
            <a:r>
              <a:rPr kumimoji="1" lang="en-US" altLang="zh-CN" dirty="0">
                <a:latin typeface="+mn-ea"/>
                <a:cs typeface="+mn-ea"/>
              </a:rPr>
              <a:t>(1)</a:t>
            </a:r>
            <a:r>
              <a:rPr kumimoji="1" lang="zh-CN" altLang="en-US" dirty="0">
                <a:latin typeface="+mn-ea"/>
                <a:cs typeface="+mn-ea"/>
              </a:rPr>
              <a:t>实际生产经营期不满3年的；</a:t>
            </a:r>
            <a:endParaRPr kumimoji="1" lang="zh-CN" altLang="en-US" dirty="0">
              <a:latin typeface="+mn-ea"/>
              <a:cs typeface="+mn-ea"/>
            </a:endParaRPr>
          </a:p>
          <a:p>
            <a:pPr algn="just">
              <a:lnSpc>
                <a:spcPct val="150000"/>
              </a:lnSpc>
            </a:pPr>
            <a:r>
              <a:rPr kumimoji="1" lang="en-US" altLang="zh-CN" dirty="0">
                <a:latin typeface="+mn-ea"/>
                <a:cs typeface="+mn-ea"/>
              </a:rPr>
              <a:t>(2)</a:t>
            </a:r>
            <a:r>
              <a:rPr kumimoji="1" lang="zh-CN" altLang="en-US" dirty="0">
                <a:latin typeface="+mn-ea"/>
                <a:cs typeface="+mn-ea"/>
              </a:rPr>
              <a:t>上一评价年度纳税信用评价结果为D级的；</a:t>
            </a:r>
            <a:endParaRPr kumimoji="1" lang="zh-CN" altLang="en-US" dirty="0">
              <a:latin typeface="+mn-ea"/>
              <a:cs typeface="+mn-ea"/>
            </a:endParaRPr>
          </a:p>
          <a:p>
            <a:pPr algn="just">
              <a:lnSpc>
                <a:spcPct val="150000"/>
              </a:lnSpc>
            </a:pPr>
            <a:r>
              <a:rPr kumimoji="1" lang="en-US" altLang="zh-CN" dirty="0">
                <a:latin typeface="+mn-ea"/>
                <a:cs typeface="+mn-ea"/>
              </a:rPr>
              <a:t>(3)</a:t>
            </a:r>
            <a:r>
              <a:rPr kumimoji="1" lang="zh-CN" altLang="en-US" dirty="0">
                <a:latin typeface="+mn-ea"/>
                <a:cs typeface="+mn-ea"/>
              </a:rPr>
              <a:t>非正常原因一个评价年度内增值税连续3个月或者累计6个月零申报、负申报的；（正常原因是指季节性生产经营、享受政策性减免税等正常情况原因，非正常原因是除上述原因外的其他原因。）</a:t>
            </a:r>
            <a:endParaRPr kumimoji="1" lang="zh-CN" altLang="en-US" dirty="0">
              <a:latin typeface="+mn-ea"/>
              <a:cs typeface="+mn-ea"/>
            </a:endParaRPr>
          </a:p>
          <a:p>
            <a:pPr algn="just">
              <a:lnSpc>
                <a:spcPct val="150000"/>
              </a:lnSpc>
            </a:pPr>
            <a:r>
              <a:rPr kumimoji="1" lang="en-US" altLang="zh-CN" dirty="0">
                <a:latin typeface="+mn-ea"/>
                <a:cs typeface="+mn-ea"/>
              </a:rPr>
              <a:t>(4)</a:t>
            </a:r>
            <a:r>
              <a:rPr kumimoji="1" lang="zh-CN" altLang="en-US" dirty="0">
                <a:latin typeface="+mn-ea"/>
                <a:cs typeface="+mn-ea"/>
              </a:rPr>
              <a:t>不能按照国家统一的会计制度规定设置账簿，并根据合法、有效凭证核算，向税务机关提供准确税务资料的；</a:t>
            </a:r>
            <a:endParaRPr kumimoji="1" lang="zh-CN" altLang="en-US" dirty="0">
              <a:latin typeface="+mn-ea"/>
              <a:cs typeface="+mn-ea"/>
            </a:endParaRPr>
          </a:p>
          <a:p>
            <a:pPr algn="just">
              <a:lnSpc>
                <a:spcPct val="150000"/>
              </a:lnSpc>
            </a:pPr>
            <a:r>
              <a:rPr kumimoji="1" lang="zh-CN" altLang="en-US" dirty="0">
                <a:latin typeface="+mn-ea"/>
                <a:cs typeface="+mn-ea"/>
              </a:rPr>
              <a:t> </a:t>
            </a:r>
            <a:endParaRPr kumimoji="1" lang="zh-CN" altLang="en-US" dirty="0">
              <a:latin typeface="+mn-ea"/>
              <a:cs typeface="+mn-ea"/>
            </a:endParaRPr>
          </a:p>
          <a:p>
            <a:pPr algn="l">
              <a:lnSpc>
                <a:spcPct val="150000"/>
              </a:lnSpc>
            </a:pPr>
            <a:endParaRPr kumimoji="1" lang="zh-CN" altLang="en-US" dirty="0">
              <a:cs typeface="等线" panose="02010600030101010101" charset="-122"/>
            </a:endParaRPr>
          </a:p>
          <a:p>
            <a:pPr algn="l">
              <a:lnSpc>
                <a:spcPct val="150000"/>
              </a:lnSpc>
            </a:pPr>
            <a:endParaRPr kumimoji="1" lang="zh-CN" altLang="en-US" dirty="0">
              <a:cs typeface="等线" panose="02010600030101010101" charset="-122"/>
            </a:endParaRPr>
          </a:p>
          <a:p>
            <a:pPr algn="l">
              <a:lnSpc>
                <a:spcPct val="150000"/>
              </a:lnSpc>
            </a:pPr>
            <a:endParaRPr kumimoji="1" lang="zh-CN" altLang="en-US" dirty="0">
              <a:solidFill>
                <a:schemeClr val="tx2"/>
              </a:solidFill>
              <a:cs typeface="等线" panose="02010600030101010101" charset="-122"/>
            </a:endParaRPr>
          </a:p>
        </p:txBody>
      </p:sp>
      <p:sp>
        <p:nvSpPr>
          <p:cNvPr id="15" name="标题 1"/>
          <p:cNvSpPr txBox="1"/>
          <p:nvPr/>
        </p:nvSpPr>
        <p:spPr>
          <a:xfrm>
            <a:off x="2228532" y="5067300"/>
            <a:ext cx="8968106" cy="10668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
</a:t>
            </a:r>
            <a:endParaRPr kumimoji="1" lang="zh-CN" altLang="en-US">
              <a:cs typeface="等线" panose="02010600030101010101" charset="-122"/>
            </a:endParaRPr>
          </a:p>
        </p:txBody>
      </p:sp>
      <p:sp>
        <p:nvSpPr>
          <p:cNvPr id="19"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0" name="标题 1"/>
          <p:cNvSpPr txBox="1"/>
          <p:nvPr/>
        </p:nvSpPr>
        <p:spPr>
          <a:xfrm>
            <a:off x="983699" y="530626"/>
            <a:ext cx="10474240" cy="432000"/>
          </a:xfrm>
          <a:prstGeom prst="rect">
            <a:avLst/>
          </a:prstGeom>
          <a:noFill/>
          <a:ln>
            <a:noFill/>
          </a:ln>
        </p:spPr>
        <p:txBody>
          <a:bodyPr vert="horz" wrap="square" lIns="0" tIns="0" rIns="0" bIns="0" rtlCol="0" anchor="ctr"/>
          <a:lstStyle/>
          <a:p>
            <a:pPr algn="l">
              <a:lnSpc>
                <a:spcPct val="110000"/>
              </a:lnSpc>
            </a:pPr>
            <a:r>
              <a:rPr kumimoji="1" lang="en-US" altLang="zh-CN" sz="2800" b="1">
                <a:ln w="12700">
                  <a:noFill/>
                </a:ln>
                <a:solidFill>
                  <a:srgbClr val="2074DA">
                    <a:alpha val="100000"/>
                  </a:srgbClr>
                </a:solidFill>
                <a:latin typeface="+mn-ea"/>
                <a:cs typeface="Dream-XinCuSongGB" panose="02010604000000000000" charset="-122"/>
                <a:sym typeface="+mn-ea"/>
              </a:rPr>
              <a:t>01.纳税信用基本知识</a:t>
            </a:r>
            <a:endParaRPr kumimoji="1" lang="zh-CN" altLang="en-US" sz="2800" b="1">
              <a:latin typeface="+mn-ea"/>
              <a:cs typeface="等线" panose="02010600030101010101" charset="-122"/>
            </a:endParaRPr>
          </a:p>
          <a:p>
            <a:pPr algn="l">
              <a:lnSpc>
                <a:spcPct val="110000"/>
              </a:lnSpc>
            </a:pPr>
            <a:endPar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1" name="标题 1"/>
          <p:cNvSpPr txBox="1"/>
          <p:nvPr/>
        </p:nvSpPr>
        <p:spPr>
          <a:xfrm flipH="1">
            <a:off x="335588" y="33291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6346995"/>
            <a:ext cx="12192000" cy="511005"/>
          </a:xfrm>
          <a:custGeom>
            <a:avLst/>
            <a:gdLst>
              <a:gd name="connsiteX0" fmla="*/ 1013068 w 12192000"/>
              <a:gd name="connsiteY0" fmla="*/ 68 h 511005"/>
              <a:gd name="connsiteX1" fmla="*/ 1231900 w 12192000"/>
              <a:gd name="connsiteY1" fmla="*/ 3005 h 511005"/>
              <a:gd name="connsiteX2" fmla="*/ 6667500 w 12192000"/>
              <a:gd name="connsiteY2" fmla="*/ 472905 h 511005"/>
              <a:gd name="connsiteX3" fmla="*/ 11277600 w 12192000"/>
              <a:gd name="connsiteY3" fmla="*/ 3005 h 511005"/>
              <a:gd name="connsiteX4" fmla="*/ 11982152 w 12192000"/>
              <a:gd name="connsiteY4" fmla="*/ 45868 h 511005"/>
              <a:gd name="connsiteX5" fmla="*/ 12192000 w 12192000"/>
              <a:gd name="connsiteY5" fmla="*/ 83470 h 511005"/>
              <a:gd name="connsiteX6" fmla="*/ 12192000 w 12192000"/>
              <a:gd name="connsiteY6" fmla="*/ 511005 h 511005"/>
              <a:gd name="connsiteX7" fmla="*/ 0 w 12192000"/>
              <a:gd name="connsiteY7" fmla="*/ 511005 h 511005"/>
              <a:gd name="connsiteX8" fmla="*/ 0 w 12192000"/>
              <a:gd name="connsiteY8" fmla="*/ 73943 h 511005"/>
              <a:gd name="connsiteX9" fmla="*/ 63400 w 12192000"/>
              <a:gd name="connsiteY9" fmla="*/ 61883 h 511005"/>
              <a:gd name="connsiteX10" fmla="*/ 1013068 w 12192000"/>
              <a:gd name="connsiteY10" fmla="*/ 68 h 511005"/>
            </a:gdLst>
            <a:ahLst/>
            <a:cxnLst/>
            <a:rect l="l" t="t" r="r" b="b"/>
            <a:pathLst>
              <a:path w="12192000" h="511005">
                <a:moveTo>
                  <a:pt x="1013068" y="68"/>
                </a:moveTo>
                <a:cubicBezTo>
                  <a:pt x="1082696" y="322"/>
                  <a:pt x="1155568" y="1285"/>
                  <a:pt x="1231900" y="3005"/>
                </a:cubicBezTo>
                <a:cubicBezTo>
                  <a:pt x="2453217" y="30522"/>
                  <a:pt x="4993217" y="472905"/>
                  <a:pt x="6667500" y="472905"/>
                </a:cubicBezTo>
                <a:cubicBezTo>
                  <a:pt x="8341783" y="472905"/>
                  <a:pt x="10198100" y="11472"/>
                  <a:pt x="11277600" y="3005"/>
                </a:cubicBezTo>
                <a:cubicBezTo>
                  <a:pt x="11547475" y="889"/>
                  <a:pt x="11780176" y="17557"/>
                  <a:pt x="11982152" y="45868"/>
                </a:cubicBezTo>
                <a:lnTo>
                  <a:pt x="12192000" y="83470"/>
                </a:lnTo>
                <a:lnTo>
                  <a:pt x="12192000" y="511005"/>
                </a:lnTo>
                <a:lnTo>
                  <a:pt x="0" y="511005"/>
                </a:lnTo>
                <a:lnTo>
                  <a:pt x="0" y="73943"/>
                </a:lnTo>
                <a:lnTo>
                  <a:pt x="63400" y="61883"/>
                </a:lnTo>
                <a:cubicBezTo>
                  <a:pt x="294315" y="22553"/>
                  <a:pt x="595299" y="-1456"/>
                  <a:pt x="1013068" y="68"/>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6375238"/>
            <a:ext cx="12192000" cy="482762"/>
          </a:xfrm>
          <a:custGeom>
            <a:avLst/>
            <a:gdLst>
              <a:gd name="connsiteX0" fmla="*/ 4521200 w 12192000"/>
              <a:gd name="connsiteY0" fmla="*/ 162 h 482762"/>
              <a:gd name="connsiteX1" fmla="*/ 9220200 w 12192000"/>
              <a:gd name="connsiteY1" fmla="*/ 393862 h 482762"/>
              <a:gd name="connsiteX2" fmla="*/ 12109537 w 12192000"/>
              <a:gd name="connsiteY2" fmla="*/ 92349 h 482762"/>
              <a:gd name="connsiteX3" fmla="*/ 12192000 w 12192000"/>
              <a:gd name="connsiteY3" fmla="*/ 87519 h 482762"/>
              <a:gd name="connsiteX4" fmla="*/ 12192000 w 12192000"/>
              <a:gd name="connsiteY4" fmla="*/ 482762 h 482762"/>
              <a:gd name="connsiteX5" fmla="*/ 0 w 12192000"/>
              <a:gd name="connsiteY5" fmla="*/ 482762 h 482762"/>
              <a:gd name="connsiteX6" fmla="*/ 0 w 12192000"/>
              <a:gd name="connsiteY6" fmla="*/ 322417 h 482762"/>
              <a:gd name="connsiteX7" fmla="*/ 909142 w 12192000"/>
              <a:gd name="connsiteY7" fmla="*/ 222958 h 482762"/>
              <a:gd name="connsiteX8" fmla="*/ 4521200 w 12192000"/>
              <a:gd name="connsiteY8" fmla="*/ 162 h 482762"/>
            </a:gdLst>
            <a:ahLst/>
            <a:cxnLst/>
            <a:rect l="l" t="t" r="r" b="b"/>
            <a:pathLst>
              <a:path w="12192000" h="482762">
                <a:moveTo>
                  <a:pt x="4521200" y="162"/>
                </a:moveTo>
                <a:cubicBezTo>
                  <a:pt x="6108700" y="6512"/>
                  <a:pt x="7909983" y="381162"/>
                  <a:pt x="9220200" y="393862"/>
                </a:cubicBezTo>
                <a:cubicBezTo>
                  <a:pt x="10366640" y="404975"/>
                  <a:pt x="11419086" y="158416"/>
                  <a:pt x="12109537" y="92349"/>
                </a:cubicBezTo>
                <a:lnTo>
                  <a:pt x="12192000" y="87519"/>
                </a:lnTo>
                <a:lnTo>
                  <a:pt x="12192000" y="482762"/>
                </a:lnTo>
                <a:lnTo>
                  <a:pt x="0" y="482762"/>
                </a:lnTo>
                <a:lnTo>
                  <a:pt x="0" y="322417"/>
                </a:lnTo>
                <a:lnTo>
                  <a:pt x="909142" y="222958"/>
                </a:lnTo>
                <a:cubicBezTo>
                  <a:pt x="2122091" y="96008"/>
                  <a:pt x="3330575" y="-4601"/>
                  <a:pt x="4521200" y="162"/>
                </a:cubicBezTo>
                <a:close/>
              </a:path>
            </a:pathLst>
          </a:custGeom>
          <a:gradFill>
            <a:gsLst>
              <a:gs pos="0">
                <a:schemeClr val="accent1">
                  <a:alpha val="44000"/>
                </a:schemeClr>
              </a:gs>
              <a:gs pos="100000">
                <a:schemeClr val="accent2">
                  <a:alpha val="0"/>
                </a:schemeClr>
              </a:gs>
            </a:gsLst>
            <a:lin ang="189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10" name="标题 1"/>
          <p:cNvSpPr txBox="1"/>
          <p:nvPr/>
        </p:nvSpPr>
        <p:spPr>
          <a:xfrm>
            <a:off x="1370330" y="1133475"/>
            <a:ext cx="9398635" cy="2621280"/>
          </a:xfrm>
          <a:prstGeom prst="rect">
            <a:avLst/>
          </a:prstGeom>
          <a:noFill/>
          <a:ln>
            <a:noFill/>
          </a:ln>
        </p:spPr>
        <p:txBody>
          <a:bodyPr vert="horz" wrap="square" lIns="0" tIns="0" rIns="0" bIns="0" rtlCol="0" anchor="t"/>
          <a:lstStyle/>
          <a:p>
            <a:pPr algn="l">
              <a:lnSpc>
                <a:spcPct val="200000"/>
              </a:lnSpc>
            </a:pPr>
            <a:r>
              <a:rPr kumimoji="1" lang="zh-CN" altLang="en-US" b="1" dirty="0">
                <a:cs typeface="等线" panose="02010600030101010101" charset="-122"/>
              </a:rPr>
              <a:t>起评分规则：</a:t>
            </a:r>
            <a:r>
              <a:rPr kumimoji="1" lang="zh-CN" altLang="en-US" dirty="0">
                <a:cs typeface="等线" panose="02010600030101010101" charset="-122"/>
              </a:rPr>
              <a:t>纳税人在近三个评价年度内存在非经常性指标信息的，从100分起评；近三个评价年度内没有非经常性指标信息的，从90分起评。</a:t>
            </a:r>
            <a:endParaRPr kumimoji="1" lang="zh-CN" altLang="en-US" dirty="0">
              <a:cs typeface="等线" panose="02010600030101010101" charset="-122"/>
            </a:endParaRPr>
          </a:p>
          <a:p>
            <a:pPr algn="l">
              <a:lnSpc>
                <a:spcPct val="200000"/>
              </a:lnSpc>
            </a:pPr>
            <a:r>
              <a:rPr kumimoji="1" lang="zh-CN" altLang="en-US" dirty="0">
                <a:solidFill>
                  <a:schemeClr val="tx2"/>
                </a:solidFill>
                <a:cs typeface="等线" panose="02010600030101010101" charset="-122"/>
              </a:rPr>
              <a:t>（非经常性指标缺失是指：在评价年度内，税务管理系统中没有纳税评估、大企业税务审计、反避税调查或税务稽查出具的决定(结论)文书的记录。）</a:t>
            </a:r>
            <a:endParaRPr kumimoji="1" lang="zh-CN" altLang="en-US" dirty="0">
              <a:solidFill>
                <a:schemeClr val="tx2"/>
              </a:solidFill>
              <a:cs typeface="等线" panose="02010600030101010101" charset="-122"/>
            </a:endParaRPr>
          </a:p>
          <a:p>
            <a:pPr algn="l">
              <a:lnSpc>
                <a:spcPct val="150000"/>
              </a:lnSpc>
            </a:pPr>
            <a:endParaRPr kumimoji="1" lang="zh-CN" altLang="en-US" dirty="0">
              <a:solidFill>
                <a:schemeClr val="tx2"/>
              </a:solidFill>
              <a:cs typeface="等线" panose="02010600030101010101" charset="-122"/>
            </a:endParaRPr>
          </a:p>
          <a:p>
            <a:pPr algn="l">
              <a:lnSpc>
                <a:spcPct val="150000"/>
              </a:lnSpc>
            </a:pPr>
            <a:endParaRPr kumimoji="1" lang="zh-CN" altLang="en-US" dirty="0">
              <a:solidFill>
                <a:schemeClr val="tx2"/>
              </a:solidFill>
              <a:cs typeface="等线" panose="02010600030101010101" charset="-122"/>
            </a:endParaRPr>
          </a:p>
          <a:p>
            <a:pPr algn="l">
              <a:lnSpc>
                <a:spcPct val="150000"/>
              </a:lnSpc>
            </a:pPr>
            <a:endParaRPr kumimoji="1" lang="zh-CN" altLang="en-US" dirty="0">
              <a:cs typeface="等线" panose="02010600030101010101" charset="-122"/>
            </a:endParaRPr>
          </a:p>
          <a:p>
            <a:pPr algn="l">
              <a:lnSpc>
                <a:spcPct val="150000"/>
              </a:lnSpc>
            </a:pPr>
            <a:endParaRPr kumimoji="1" lang="zh-CN" altLang="en-US" dirty="0">
              <a:cs typeface="等线" panose="02010600030101010101" charset="-122"/>
            </a:endParaRPr>
          </a:p>
          <a:p>
            <a:pPr algn="l">
              <a:lnSpc>
                <a:spcPct val="150000"/>
              </a:lnSpc>
            </a:pPr>
            <a:endParaRPr kumimoji="1" lang="zh-CN" altLang="en-US" dirty="0">
              <a:solidFill>
                <a:schemeClr val="tx2"/>
              </a:solidFill>
              <a:cs typeface="等线" panose="02010600030101010101" charset="-122"/>
            </a:endParaRPr>
          </a:p>
        </p:txBody>
      </p:sp>
      <p:sp>
        <p:nvSpPr>
          <p:cNvPr id="15" name="标题 1"/>
          <p:cNvSpPr txBox="1"/>
          <p:nvPr/>
        </p:nvSpPr>
        <p:spPr>
          <a:xfrm>
            <a:off x="2228532" y="5067300"/>
            <a:ext cx="8968106" cy="10668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
</a:t>
            </a:r>
            <a:endParaRPr kumimoji="1" lang="zh-CN" altLang="en-US">
              <a:cs typeface="等线" panose="02010600030101010101" charset="-122"/>
            </a:endParaRPr>
          </a:p>
        </p:txBody>
      </p:sp>
      <p:sp>
        <p:nvSpPr>
          <p:cNvPr id="19"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0" name="标题 1"/>
          <p:cNvSpPr txBox="1"/>
          <p:nvPr/>
        </p:nvSpPr>
        <p:spPr>
          <a:xfrm>
            <a:off x="983699" y="530626"/>
            <a:ext cx="10474240" cy="432000"/>
          </a:xfrm>
          <a:prstGeom prst="rect">
            <a:avLst/>
          </a:prstGeom>
          <a:noFill/>
          <a:ln>
            <a:noFill/>
          </a:ln>
        </p:spPr>
        <p:txBody>
          <a:bodyPr vert="horz" wrap="square" lIns="0" tIns="0" rIns="0" bIns="0" rtlCol="0" anchor="ctr"/>
          <a:lstStyle/>
          <a:p>
            <a:pPr algn="l">
              <a:lnSpc>
                <a:spcPct val="110000"/>
              </a:lnSpc>
            </a:pPr>
            <a:r>
              <a:rPr kumimoji="1" lang="en-US" altLang="zh-CN" sz="2800" b="1">
                <a:ln w="12700">
                  <a:noFill/>
                </a:ln>
                <a:solidFill>
                  <a:srgbClr val="2074DA">
                    <a:alpha val="100000"/>
                  </a:srgbClr>
                </a:solidFill>
                <a:latin typeface="+mn-ea"/>
                <a:cs typeface="Dream-XinCuSongGB" panose="02010604000000000000" charset="-122"/>
                <a:sym typeface="+mn-ea"/>
              </a:rPr>
              <a:t>01.纳税信用基本知识</a:t>
            </a:r>
            <a:endParaRPr kumimoji="1" lang="zh-CN" altLang="en-US" sz="2800" b="1">
              <a:latin typeface="+mn-ea"/>
              <a:cs typeface="等线" panose="02010600030101010101" charset="-122"/>
            </a:endParaRPr>
          </a:p>
          <a:p>
            <a:pPr algn="l">
              <a:lnSpc>
                <a:spcPct val="110000"/>
              </a:lnSpc>
            </a:pPr>
            <a:endPar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1" name="标题 1"/>
          <p:cNvSpPr txBox="1"/>
          <p:nvPr/>
        </p:nvSpPr>
        <p:spPr>
          <a:xfrm flipH="1">
            <a:off x="451793" y="33291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4" name="标题 1"/>
          <p:cNvSpPr txBox="1"/>
          <p:nvPr/>
        </p:nvSpPr>
        <p:spPr>
          <a:xfrm>
            <a:off x="1442720" y="3336925"/>
            <a:ext cx="9306560" cy="2924810"/>
          </a:xfrm>
          <a:prstGeom prst="rect">
            <a:avLst/>
          </a:prstGeom>
          <a:noFill/>
          <a:ln>
            <a:noFill/>
          </a:ln>
        </p:spPr>
        <p:txBody>
          <a:bodyPr vert="horz" wrap="square" lIns="0" tIns="0" rIns="0" bIns="0" rtlCol="0" anchor="t"/>
          <a:lstStyle/>
          <a:p>
            <a:pPr algn="l">
              <a:lnSpc>
                <a:spcPct val="150000"/>
              </a:lnSpc>
            </a:pPr>
            <a:r>
              <a:rPr kumimoji="1" lang="zh-CN" altLang="en-US" b="1" dirty="0">
                <a:ln w="12700">
                  <a:noFill/>
                </a:ln>
                <a:solidFill>
                  <a:srgbClr val="262626">
                    <a:alpha val="100000"/>
                  </a:srgbClr>
                </a:solidFill>
                <a:latin typeface="+mn-ea"/>
                <a:cs typeface="OPPOSans R" panose="00020600040101010101" charset="-122"/>
                <a:sym typeface="+mn-ea"/>
              </a:rPr>
              <a:t>纳税信用评价范围：</a:t>
            </a:r>
            <a:endParaRPr kumimoji="1" lang="zh-CN" altLang="en-US" b="1" dirty="0">
              <a:ln w="12700">
                <a:noFill/>
              </a:ln>
              <a:solidFill>
                <a:srgbClr val="262626">
                  <a:alpha val="100000"/>
                </a:srgbClr>
              </a:solidFill>
              <a:latin typeface="+mn-ea"/>
              <a:cs typeface="OPPOSans R" panose="00020600040101010101" charset="-122"/>
              <a:sym typeface="+mn-ea"/>
            </a:endParaRPr>
          </a:p>
          <a:p>
            <a:pPr algn="l">
              <a:lnSpc>
                <a:spcPct val="200000"/>
              </a:lnSpc>
            </a:pPr>
            <a:r>
              <a:rPr kumimoji="1" lang="zh-CN">
                <a:ln w="12700">
                  <a:noFill/>
                </a:ln>
                <a:solidFill>
                  <a:srgbClr val="262626">
                    <a:alpha val="100000"/>
                  </a:srgbClr>
                </a:solidFill>
                <a:latin typeface="+mn-ea"/>
                <a:cs typeface="+mn-ea"/>
                <a:sym typeface="+mn-ea"/>
              </a:rPr>
              <a:t>纳税信用评价</a:t>
            </a:r>
            <a:r>
              <a:rPr kumimoji="1">
                <a:ln w="12700">
                  <a:noFill/>
                </a:ln>
                <a:solidFill>
                  <a:srgbClr val="262626">
                    <a:alpha val="100000"/>
                  </a:srgbClr>
                </a:solidFill>
                <a:latin typeface="+mn-ea"/>
                <a:cs typeface="+mn-ea"/>
                <a:sym typeface="+mn-ea"/>
              </a:rPr>
              <a:t>范围</a:t>
            </a:r>
            <a:r>
              <a:rPr kumimoji="1" lang="zh-CN">
                <a:ln w="12700">
                  <a:noFill/>
                </a:ln>
                <a:solidFill>
                  <a:srgbClr val="262626">
                    <a:alpha val="100000"/>
                  </a:srgbClr>
                </a:solidFill>
                <a:latin typeface="+mn-ea"/>
                <a:cs typeface="+mn-ea"/>
                <a:sym typeface="+mn-ea"/>
              </a:rPr>
              <a:t>是</a:t>
            </a:r>
            <a:r>
              <a:rPr kumimoji="1">
                <a:ln w="12700">
                  <a:noFill/>
                </a:ln>
                <a:solidFill>
                  <a:srgbClr val="262626">
                    <a:alpha val="100000"/>
                  </a:srgbClr>
                </a:solidFill>
                <a:latin typeface="+mn-ea"/>
                <a:cs typeface="+mn-ea"/>
                <a:sym typeface="+mn-ea"/>
              </a:rPr>
              <a:t>：已办理税务登记(含“三证合一、一照一码”、临时登记)，从事生产、经营并适用查账征收的独立核算企业、个人独资企业和个人合伙企业。</a:t>
            </a:r>
            <a:r>
              <a:rPr kumimoji="1" lang="en-US" altLang="zh-CN" dirty="0" err="1">
                <a:ln w="12700">
                  <a:noFill/>
                </a:ln>
                <a:solidFill>
                  <a:srgbClr val="262626">
                    <a:alpha val="100000"/>
                  </a:srgbClr>
                </a:solidFill>
                <a:latin typeface="+mn-ea"/>
                <a:cs typeface="+mn-ea"/>
                <a:sym typeface="+mn-ea"/>
              </a:rPr>
              <a:t>包含企业所得税核定征收的纳税人</a:t>
            </a:r>
            <a:r>
              <a:rPr kumimoji="1" lang="en-US" altLang="zh-CN" dirty="0">
                <a:ln w="12700">
                  <a:noFill/>
                </a:ln>
                <a:solidFill>
                  <a:srgbClr val="262626">
                    <a:alpha val="100000"/>
                  </a:srgbClr>
                </a:solidFill>
                <a:latin typeface="+mn-ea"/>
                <a:cs typeface="+mn-ea"/>
                <a:sym typeface="+mn-ea"/>
              </a:rPr>
              <a:t>。</a:t>
            </a:r>
            <a:endParaRPr kumimoji="1" lang="en-US" altLang="zh-CN" dirty="0">
              <a:ln w="12700">
                <a:noFill/>
              </a:ln>
              <a:solidFill>
                <a:srgbClr val="262626">
                  <a:alpha val="100000"/>
                </a:srgbClr>
              </a:solidFill>
              <a:latin typeface="+mn-ea"/>
              <a:cs typeface="+mn-ea"/>
              <a:sym typeface="+mn-ea"/>
            </a:endParaRPr>
          </a:p>
          <a:p>
            <a:pPr algn="l">
              <a:lnSpc>
                <a:spcPct val="200000"/>
              </a:lnSpc>
            </a:pPr>
            <a:r>
              <a:rPr kumimoji="1" lang="zh-CN" altLang="en-US" dirty="0">
                <a:latin typeface="+mn-ea"/>
                <a:cs typeface="+mn-ea"/>
              </a:rPr>
              <a:t>其中非独立核算分支机构、适用增值税一般计税方式的个体工商户可自愿参与纳税信用评价。</a:t>
            </a:r>
            <a:endParaRPr kumimoji="1" lang="zh-CN" altLang="en-US" dirty="0">
              <a:latin typeface="+mn-ea"/>
              <a:cs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custDataLst>
              <p:tags r:id="rId1"/>
            </p:custDataLst>
          </p:nvPr>
        </p:nvSpPr>
        <p:spPr>
          <a:xfrm>
            <a:off x="1523365" y="2162810"/>
            <a:ext cx="4311015" cy="1841500"/>
          </a:xfrm>
          <a:prstGeom prst="round2DiagRect">
            <a:avLst>
              <a:gd name="adj1" fmla="val 15619"/>
              <a:gd name="adj2" fmla="val 0"/>
            </a:avLst>
          </a:prstGeom>
          <a:solidFill>
            <a:schemeClr val="bg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custDataLst>
              <p:tags r:id="rId2"/>
            </p:custDataLst>
          </p:nvPr>
        </p:nvSpPr>
        <p:spPr>
          <a:xfrm>
            <a:off x="1044575" y="4214495"/>
            <a:ext cx="4507230" cy="2048510"/>
          </a:xfrm>
          <a:prstGeom prst="round2DiagRect">
            <a:avLst>
              <a:gd name="adj1" fmla="val 15619"/>
              <a:gd name="adj2" fmla="val 0"/>
            </a:avLst>
          </a:prstGeom>
          <a:solidFill>
            <a:schemeClr val="bg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sz="1400">
              <a:cs typeface="等线" panose="02010600030101010101" charset="-122"/>
            </a:endParaRPr>
          </a:p>
        </p:txBody>
      </p:sp>
      <p:sp>
        <p:nvSpPr>
          <p:cNvPr id="5" name="标题 1"/>
          <p:cNvSpPr txBox="1"/>
          <p:nvPr>
            <p:custDataLst>
              <p:tags r:id="rId3"/>
            </p:custDataLst>
          </p:nvPr>
        </p:nvSpPr>
        <p:spPr>
          <a:xfrm>
            <a:off x="5834380" y="4258945"/>
            <a:ext cx="4472305" cy="1958975"/>
          </a:xfrm>
          <a:prstGeom prst="round2DiagRect">
            <a:avLst>
              <a:gd name="adj1" fmla="val 11793"/>
              <a:gd name="adj2" fmla="val 0"/>
            </a:avLst>
          </a:prstGeom>
          <a:solidFill>
            <a:schemeClr val="bg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sz="1400">
              <a:cs typeface="等线" panose="02010600030101010101" charset="-122"/>
            </a:endParaRPr>
          </a:p>
        </p:txBody>
      </p:sp>
      <p:sp>
        <p:nvSpPr>
          <p:cNvPr id="7" name="标题 1"/>
          <p:cNvSpPr txBox="1"/>
          <p:nvPr>
            <p:custDataLst>
              <p:tags r:id="rId4"/>
            </p:custDataLst>
          </p:nvPr>
        </p:nvSpPr>
        <p:spPr>
          <a:xfrm>
            <a:off x="1952012" y="2493789"/>
            <a:ext cx="3600000" cy="1000940"/>
          </a:xfrm>
          <a:prstGeom prst="rect">
            <a:avLst/>
          </a:prstGeom>
          <a:noFill/>
          <a:ln>
            <a:noFill/>
          </a:ln>
        </p:spPr>
        <p:txBody>
          <a:bodyPr vert="horz" wrap="square" lIns="0" tIns="0" rIns="0" bIns="0" rtlCol="0" anchor="t"/>
          <a:lstStyle/>
          <a:p>
            <a:pPr algn="l">
              <a:lnSpc>
                <a:spcPct val="150000"/>
              </a:lnSpc>
            </a:pPr>
            <a:r>
              <a:rPr kumimoji="1" lang="zh-CN" altLang="en-US" dirty="0">
                <a:cs typeface="等线" panose="02010600030101010101" charset="-122"/>
                <a:sym typeface="+mn-ea"/>
              </a:rPr>
              <a:t>一是纳税信用A级纳税人下一年度起评分提高1分，连续评为A级的可累积提高（起评分最高不超过100分）</a:t>
            </a:r>
            <a:endParaRPr kumimoji="1" lang="zh-CN" altLang="en-US" dirty="0">
              <a:latin typeface="+mn-ea"/>
              <a:cs typeface="等线" panose="02010600030101010101" charset="-122"/>
            </a:endParaRPr>
          </a:p>
        </p:txBody>
      </p:sp>
      <p:sp>
        <p:nvSpPr>
          <p:cNvPr id="9" name="标题 1"/>
          <p:cNvSpPr txBox="1"/>
          <p:nvPr>
            <p:custDataLst>
              <p:tags r:id="rId5"/>
            </p:custDataLst>
          </p:nvPr>
        </p:nvSpPr>
        <p:spPr>
          <a:xfrm>
            <a:off x="6319578" y="1964222"/>
            <a:ext cx="3809365" cy="972185"/>
          </a:xfrm>
          <a:prstGeom prst="rect">
            <a:avLst/>
          </a:prstGeom>
          <a:noFill/>
          <a:ln>
            <a:noFill/>
          </a:ln>
        </p:spPr>
        <p:txBody>
          <a:bodyPr vert="horz" wrap="square" lIns="0" tIns="0" rIns="0" bIns="0" rtlCol="0" anchor="t"/>
          <a:lstStyle/>
          <a:p>
            <a:pPr algn="l">
              <a:lnSpc>
                <a:spcPct val="150000"/>
              </a:lnSpc>
            </a:pPr>
            <a:endParaRPr kumimoji="1" lang="zh-CN" altLang="en-US" sz="1600">
              <a:latin typeface="+mn-ea"/>
              <a:cs typeface="等线" panose="02010600030101010101" charset="-122"/>
            </a:endParaRPr>
          </a:p>
        </p:txBody>
      </p:sp>
      <p:sp>
        <p:nvSpPr>
          <p:cNvPr id="11" name="标题 1"/>
          <p:cNvSpPr txBox="1"/>
          <p:nvPr>
            <p:custDataLst>
              <p:tags r:id="rId6"/>
            </p:custDataLst>
          </p:nvPr>
        </p:nvSpPr>
        <p:spPr>
          <a:xfrm>
            <a:off x="1353819" y="4520334"/>
            <a:ext cx="4005110" cy="1000940"/>
          </a:xfrm>
          <a:prstGeom prst="rect">
            <a:avLst/>
          </a:prstGeom>
          <a:noFill/>
          <a:ln>
            <a:noFill/>
          </a:ln>
        </p:spPr>
        <p:txBody>
          <a:bodyPr vert="horz" wrap="square" lIns="0" tIns="0" rIns="0" bIns="0" rtlCol="0" anchor="t"/>
          <a:lstStyle/>
          <a:p>
            <a:pPr algn="l">
              <a:lnSpc>
                <a:spcPct val="150000"/>
              </a:lnSpc>
            </a:pPr>
            <a:r>
              <a:rPr kumimoji="1" lang="zh-CN" altLang="en-US" dirty="0">
                <a:cs typeface="等线" panose="02010600030101010101" charset="-122"/>
                <a:sym typeface="+mn-ea"/>
              </a:rPr>
              <a:t>三是纳税人发生未按法定期限办理纳税申报、税款缴纳、资料备案等事项且已在3日内补办的，可按100%加分比例修复对应纳税信用评价指标分值。</a:t>
            </a:r>
            <a:endParaRPr kumimoji="1" lang="zh-CN" altLang="en-US" dirty="0">
              <a:latin typeface="+mn-ea"/>
              <a:cs typeface="等线" panose="02010600030101010101" charset="-122"/>
            </a:endParaRPr>
          </a:p>
        </p:txBody>
      </p:sp>
      <p:sp>
        <p:nvSpPr>
          <p:cNvPr id="13" name="标题 1"/>
          <p:cNvSpPr txBox="1"/>
          <p:nvPr>
            <p:custDataLst>
              <p:tags r:id="rId7"/>
            </p:custDataLst>
          </p:nvPr>
        </p:nvSpPr>
        <p:spPr>
          <a:xfrm>
            <a:off x="5986838" y="4520334"/>
            <a:ext cx="4168272" cy="1000940"/>
          </a:xfrm>
          <a:prstGeom prst="rect">
            <a:avLst/>
          </a:prstGeom>
          <a:noFill/>
          <a:ln>
            <a:noFill/>
          </a:ln>
        </p:spPr>
        <p:txBody>
          <a:bodyPr vert="horz" wrap="square" lIns="0" tIns="0" rIns="0" bIns="0" rtlCol="0" anchor="t"/>
          <a:lstStyle/>
          <a:p>
            <a:pPr algn="l">
              <a:lnSpc>
                <a:spcPct val="150000"/>
              </a:lnSpc>
            </a:pPr>
            <a:r>
              <a:rPr kumimoji="1" lang="zh-CN" altLang="en-US" dirty="0">
                <a:cs typeface="等线" panose="02010600030101010101" charset="-122"/>
                <a:sym typeface="+mn-ea"/>
              </a:rPr>
              <a:t>四是履行相关法律义务依法解除非正常状态的纳税人，无需提出纳税信用修复申请，税务机关将按照相关规定重新评价其及其关联纳税人的纳税信用级别。</a:t>
            </a:r>
            <a:endParaRPr kumimoji="1" lang="zh-CN" altLang="en-US" dirty="0">
              <a:latin typeface="+mn-ea"/>
              <a:cs typeface="等线" panose="02010600030101010101" charset="-122"/>
            </a:endParaRPr>
          </a:p>
        </p:txBody>
      </p:sp>
      <p:sp>
        <p:nvSpPr>
          <p:cNvPr id="15" name="标题 1"/>
          <p:cNvSpPr txBox="1"/>
          <p:nvPr>
            <p:custDataLst>
              <p:tags r:id="rId8"/>
            </p:custDataLst>
          </p:nvPr>
        </p:nvSpPr>
        <p:spPr>
          <a:xfrm rot="20700000">
            <a:off x="4863606" y="4182043"/>
            <a:ext cx="958982" cy="218639"/>
          </a:xfrm>
          <a:prstGeom prst="arc">
            <a:avLst>
              <a:gd name="adj1" fmla="val 20876651"/>
              <a:gd name="adj2" fmla="val 11634648"/>
            </a:avLst>
          </a:prstGeom>
          <a:noFill/>
          <a:ln w="19050" cap="sq">
            <a:gradFill>
              <a:gsLst>
                <a:gs pos="0">
                  <a:schemeClr val="bg1">
                    <a:alpha val="0"/>
                  </a:schemeClr>
                </a:gs>
                <a:gs pos="27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sz="1400">
              <a:cs typeface="等线" panose="02010600030101010101" charset="-122"/>
            </a:endParaRPr>
          </a:p>
        </p:txBody>
      </p:sp>
      <p:sp>
        <p:nvSpPr>
          <p:cNvPr id="18" name="标题 1"/>
          <p:cNvSpPr txBox="1"/>
          <p:nvPr>
            <p:custDataLst>
              <p:tags r:id="rId9"/>
            </p:custDataLst>
          </p:nvPr>
        </p:nvSpPr>
        <p:spPr>
          <a:xfrm rot="20700000">
            <a:off x="9581479" y="4215698"/>
            <a:ext cx="958982" cy="218639"/>
          </a:xfrm>
          <a:prstGeom prst="arc">
            <a:avLst>
              <a:gd name="adj1" fmla="val 20876651"/>
              <a:gd name="adj2" fmla="val 11634648"/>
            </a:avLst>
          </a:prstGeom>
          <a:noFill/>
          <a:ln w="19050" cap="sq">
            <a:gradFill>
              <a:gsLst>
                <a:gs pos="0">
                  <a:schemeClr val="bg1">
                    <a:alpha val="0"/>
                  </a:schemeClr>
                </a:gs>
                <a:gs pos="27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sz="1400">
              <a:cs typeface="等线" panose="02010600030101010101" charset="-122"/>
            </a:endParaRPr>
          </a:p>
        </p:txBody>
      </p:sp>
      <p:sp>
        <p:nvSpPr>
          <p:cNvPr id="24" name="标题 1"/>
          <p:cNvSpPr txBox="1"/>
          <p:nvPr>
            <p:custDataLst>
              <p:tags r:id="rId10"/>
            </p:custDataLst>
          </p:nvPr>
        </p:nvSpPr>
        <p:spPr>
          <a:xfrm rot="20700000">
            <a:off x="5102892" y="2084677"/>
            <a:ext cx="958982" cy="218639"/>
          </a:xfrm>
          <a:prstGeom prst="arc">
            <a:avLst>
              <a:gd name="adj1" fmla="val 20876651"/>
              <a:gd name="adj2" fmla="val 11634648"/>
            </a:avLst>
          </a:prstGeom>
          <a:noFill/>
          <a:ln w="19050" cap="sq">
            <a:gradFill>
              <a:gsLst>
                <a:gs pos="0">
                  <a:schemeClr val="bg1">
                    <a:alpha val="0"/>
                  </a:schemeClr>
                </a:gs>
                <a:gs pos="27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cs typeface="等线" panose="02010600030101010101" charset="-122"/>
            </a:endParaRPr>
          </a:p>
        </p:txBody>
      </p:sp>
      <p:sp>
        <p:nvSpPr>
          <p:cNvPr id="26" name="标题 1"/>
          <p:cNvSpPr txBox="1"/>
          <p:nvPr/>
        </p:nvSpPr>
        <p:spPr>
          <a:xfrm flipH="1">
            <a:off x="-1649186" y="-1646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27" name="标题 1"/>
          <p:cNvSpPr txBox="1"/>
          <p:nvPr/>
        </p:nvSpPr>
        <p:spPr>
          <a:xfrm>
            <a:off x="1044659" y="708426"/>
            <a:ext cx="10474240" cy="432000"/>
          </a:xfrm>
          <a:prstGeom prst="rect">
            <a:avLst/>
          </a:prstGeom>
          <a:noFill/>
          <a:ln>
            <a:noFill/>
          </a:ln>
        </p:spPr>
        <p:txBody>
          <a:bodyPr vert="horz" wrap="square" lIns="0" tIns="0" rIns="0" bIns="0" rtlCol="0" anchor="ctr"/>
          <a:lstStyle/>
          <a:p>
            <a:pPr algn="l">
              <a:lnSpc>
                <a:spcPct val="110000"/>
              </a:lnSpc>
            </a:pPr>
            <a:r>
              <a:rPr kumimoji="1" lang="en-US" altLang="zh-CN" sz="2800" b="1">
                <a:ln w="12700">
                  <a:noFill/>
                </a:ln>
                <a:solidFill>
                  <a:srgbClr val="2074DA">
                    <a:alpha val="100000"/>
                  </a:srgbClr>
                </a:solidFill>
                <a:latin typeface="+mn-ea"/>
                <a:cs typeface="Dream-XinCuSongGB" panose="02010604000000000000" charset="-122"/>
                <a:sym typeface="+mn-ea"/>
              </a:rPr>
              <a:t>01.纳税信用基本知识</a:t>
            </a:r>
            <a:endParaRPr kumimoji="1" lang="en-US" altLang="zh-CN" sz="2800" b="1">
              <a:ln w="12700">
                <a:noFill/>
              </a:ln>
              <a:solidFill>
                <a:srgbClr val="2074DA">
                  <a:alpha val="100000"/>
                </a:srgbClr>
              </a:solidFill>
              <a:latin typeface="+mn-ea"/>
              <a:cs typeface="Dream-XinCuSongGB" panose="02010604000000000000" charset="-122"/>
              <a:sym typeface="+mn-ea"/>
            </a:endParaRPr>
          </a:p>
          <a:p>
            <a:pPr algn="l">
              <a:lnSpc>
                <a:spcPct val="110000"/>
              </a:lnSpc>
            </a:pPr>
            <a:endParaRPr kumimoji="1" lang="zh-CN" altLang="en-US" sz="2800" b="1">
              <a:latin typeface="+mn-ea"/>
              <a:cs typeface="+mn-ea"/>
            </a:endParaRPr>
          </a:p>
        </p:txBody>
      </p:sp>
      <p:sp>
        <p:nvSpPr>
          <p:cNvPr id="28" name="标题 1"/>
          <p:cNvSpPr txBox="1"/>
          <p:nvPr/>
        </p:nvSpPr>
        <p:spPr>
          <a:xfrm flipH="1">
            <a:off x="451793" y="531034"/>
            <a:ext cx="417214" cy="4172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0" name="标题 1"/>
          <p:cNvSpPr txBox="1"/>
          <p:nvPr/>
        </p:nvSpPr>
        <p:spPr>
          <a:xfrm flipH="1">
            <a:off x="-1522186" y="-151969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2" name="标题 1"/>
          <p:cNvSpPr txBox="1"/>
          <p:nvPr/>
        </p:nvSpPr>
        <p:spPr>
          <a:xfrm flipH="1">
            <a:off x="-1392646" y="-1448570"/>
            <a:ext cx="3293382" cy="3293380"/>
          </a:xfrm>
          <a:prstGeom prst="ellipse">
            <a:avLst/>
          </a:prstGeom>
          <a:gradFill>
            <a:gsLst>
              <a:gs pos="4000">
                <a:schemeClr val="accent1">
                  <a:alpha val="30000"/>
                </a:schemeClr>
              </a:gs>
              <a:gs pos="72000">
                <a:schemeClr val="bg1">
                  <a:alpha val="0"/>
                </a:schemeClr>
              </a:gs>
            </a:gsLst>
            <a:path path="circle">
              <a:fillToRect l="50000" t="50000" r="50000" b="50000"/>
            </a:path>
            <a:tileRect/>
          </a:gradFill>
          <a:ln w="12700" cap="sq">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3" name="标题 1"/>
          <p:cNvSpPr txBox="1"/>
          <p:nvPr>
            <p:custDataLst>
              <p:tags r:id="rId11"/>
            </p:custDataLst>
          </p:nvPr>
        </p:nvSpPr>
        <p:spPr>
          <a:xfrm>
            <a:off x="6168390" y="2071370"/>
            <a:ext cx="4572000" cy="2023745"/>
          </a:xfrm>
          <a:prstGeom prst="round2DiagRect">
            <a:avLst>
              <a:gd name="adj1" fmla="val 15619"/>
              <a:gd name="adj2" fmla="val 0"/>
            </a:avLst>
          </a:prstGeom>
          <a:solidFill>
            <a:schemeClr val="bg1"/>
          </a:solidFill>
          <a:ln w="25400" cap="sq">
            <a:solidFill>
              <a:schemeClr val="accent1"/>
            </a:solidFill>
            <a:miter/>
          </a:ln>
        </p:spPr>
        <p:txBody>
          <a:bodyPr vert="horz" wrap="square" lIns="91440" tIns="45720" rIns="91440" bIns="45720" rtlCol="0" anchor="ctr"/>
          <a:lstStyle/>
          <a:p>
            <a:pPr algn="l">
              <a:lnSpc>
                <a:spcPct val="110000"/>
              </a:lnSpc>
            </a:pPr>
            <a:r>
              <a:rPr kumimoji="1" lang="zh-CN" altLang="en-US" dirty="0">
                <a:latin typeface="+mn-ea"/>
                <a:cs typeface="+mn-ea"/>
                <a:sym typeface="+mn-ea"/>
              </a:rPr>
              <a:t>二是纳入纳税信用管理已满12个月但因不满一个评价年度而未参加年度评价的纳税人可申请纳税信用复评；税务机关在次月依据其近12个月的纳税信用状况，确定其信用级别，并提供查询服务。</a:t>
            </a:r>
            <a:endParaRPr kumimoji="1" lang="zh-CN" altLang="en-US" dirty="0">
              <a:latin typeface="+mn-ea"/>
              <a:cs typeface="+mn-ea"/>
            </a:endParaRPr>
          </a:p>
        </p:txBody>
      </p:sp>
      <p:sp>
        <p:nvSpPr>
          <p:cNvPr id="34" name="文本框 33"/>
          <p:cNvSpPr txBox="1"/>
          <p:nvPr/>
        </p:nvSpPr>
        <p:spPr>
          <a:xfrm>
            <a:off x="786765" y="920115"/>
            <a:ext cx="10419715" cy="922020"/>
          </a:xfrm>
          <a:prstGeom prst="rect">
            <a:avLst/>
          </a:prstGeom>
          <a:noFill/>
        </p:spPr>
        <p:txBody>
          <a:bodyPr wrap="square" rtlCol="0">
            <a:spAutoFit/>
          </a:bodyPr>
          <a:lstStyle/>
          <a:p>
            <a:pPr>
              <a:lnSpc>
                <a:spcPct val="150000"/>
              </a:lnSpc>
            </a:pPr>
            <a:r>
              <a:rPr kumimoji="1" lang="zh-CN" altLang="en-US" b="1" dirty="0">
                <a:solidFill>
                  <a:schemeClr val="accent1"/>
                </a:solidFill>
                <a:effectLst>
                  <a:outerShdw blurRad="38100" dist="25400" dir="5400000" algn="ctr" rotWithShape="0">
                    <a:srgbClr val="6E747A">
                      <a:alpha val="43000"/>
                    </a:srgbClr>
                  </a:outerShdw>
                </a:effectLst>
                <a:latin typeface="+mn-ea"/>
                <a:cs typeface="+mn-ea"/>
                <a:sym typeface="+mn-ea"/>
              </a:rPr>
              <a:t>（《国家税务总局关于开展</a:t>
            </a:r>
            <a:r>
              <a:rPr kumimoji="1" lang="en-US" altLang="zh-CN" b="1" dirty="0">
                <a:solidFill>
                  <a:schemeClr val="accent1"/>
                </a:solidFill>
                <a:effectLst>
                  <a:outerShdw blurRad="38100" dist="25400" dir="5400000" algn="ctr" rotWithShape="0">
                    <a:srgbClr val="6E747A">
                      <a:alpha val="43000"/>
                    </a:srgbClr>
                  </a:outerShdw>
                </a:effectLst>
                <a:latin typeface="+mn-ea"/>
                <a:cs typeface="+mn-ea"/>
                <a:sym typeface="+mn-ea"/>
              </a:rPr>
              <a:t>2024</a:t>
            </a:r>
            <a:r>
              <a:rPr kumimoji="1" lang="zh-CN" altLang="en-US" b="1" dirty="0">
                <a:solidFill>
                  <a:schemeClr val="accent1"/>
                </a:solidFill>
                <a:effectLst>
                  <a:outerShdw blurRad="38100" dist="25400" dir="5400000" algn="ctr" rotWithShape="0">
                    <a:srgbClr val="6E747A">
                      <a:alpha val="43000"/>
                    </a:srgbClr>
                  </a:outerShdw>
                </a:effectLst>
                <a:latin typeface="+mn-ea"/>
                <a:cs typeface="+mn-ea"/>
                <a:sym typeface="+mn-ea"/>
              </a:rPr>
              <a:t>年“便民办税春风行动”的意见》、《国家税务总局关于开展</a:t>
            </a:r>
            <a:r>
              <a:rPr kumimoji="1" lang="en-US" altLang="zh-CN" b="1" dirty="0">
                <a:solidFill>
                  <a:schemeClr val="accent1"/>
                </a:solidFill>
                <a:effectLst>
                  <a:outerShdw blurRad="38100" dist="25400" dir="5400000" algn="ctr" rotWithShape="0">
                    <a:srgbClr val="6E747A">
                      <a:alpha val="43000"/>
                    </a:srgbClr>
                  </a:outerShdw>
                </a:effectLst>
                <a:latin typeface="+mn-ea"/>
                <a:cs typeface="+mn-ea"/>
                <a:sym typeface="+mn-ea"/>
              </a:rPr>
              <a:t>2025</a:t>
            </a:r>
            <a:r>
              <a:rPr kumimoji="1" lang="zh-CN" altLang="en-US" b="1" dirty="0">
                <a:solidFill>
                  <a:schemeClr val="accent1"/>
                </a:solidFill>
                <a:effectLst>
                  <a:outerShdw blurRad="38100" dist="25400" dir="5400000" algn="ctr" rotWithShape="0">
                    <a:srgbClr val="6E747A">
                      <a:alpha val="43000"/>
                    </a:srgbClr>
                  </a:outerShdw>
                </a:effectLst>
                <a:latin typeface="+mn-ea"/>
                <a:cs typeface="+mn-ea"/>
                <a:sym typeface="+mn-ea"/>
              </a:rPr>
              <a:t>年“便民办税春风行动”的意见》</a:t>
            </a:r>
            <a:r>
              <a:rPr kumimoji="1" lang="zh-CN" altLang="en-US" b="1" dirty="0" smtClean="0">
                <a:solidFill>
                  <a:schemeClr val="accent1"/>
                </a:solidFill>
                <a:effectLst>
                  <a:outerShdw blurRad="38100" dist="25400" dir="5400000" algn="ctr" rotWithShape="0">
                    <a:srgbClr val="6E747A">
                      <a:alpha val="43000"/>
                    </a:srgbClr>
                  </a:outerShdw>
                </a:effectLst>
                <a:latin typeface="+mn-ea"/>
                <a:cs typeface="+mn-ea"/>
                <a:sym typeface="+mn-ea"/>
              </a:rPr>
              <a:t>）</a:t>
            </a:r>
            <a:endParaRPr kumimoji="1" lang="zh-CN" altLang="en-US" b="1" dirty="0">
              <a:solidFill>
                <a:schemeClr val="accent1"/>
              </a:solidFill>
              <a:effectLst>
                <a:outerShdw blurRad="38100" dist="25400" dir="5400000" algn="ctr" rotWithShape="0">
                  <a:srgbClr val="6E747A">
                    <a:alpha val="43000"/>
                  </a:srgbClr>
                </a:outerShdw>
              </a:effectLst>
              <a:latin typeface="+mn-ea"/>
              <a:cs typeface="+mn-ea"/>
              <a:sym typeface="+mn-ea"/>
            </a:endParaRPr>
          </a:p>
        </p:txBody>
      </p:sp>
      <p:sp>
        <p:nvSpPr>
          <p:cNvPr id="35" name="标题 1"/>
          <p:cNvSpPr txBox="1"/>
          <p:nvPr>
            <p:custDataLst>
              <p:tags r:id="rId12"/>
            </p:custDataLst>
          </p:nvPr>
        </p:nvSpPr>
        <p:spPr>
          <a:xfrm rot="20700000">
            <a:off x="9900884" y="1965258"/>
            <a:ext cx="958982" cy="218639"/>
          </a:xfrm>
          <a:prstGeom prst="arc">
            <a:avLst>
              <a:gd name="adj1" fmla="val 20876651"/>
              <a:gd name="adj2" fmla="val 11634648"/>
            </a:avLst>
          </a:prstGeom>
          <a:noFill/>
          <a:ln w="19050" cap="sq">
            <a:gradFill>
              <a:gsLst>
                <a:gs pos="0">
                  <a:schemeClr val="bg1">
                    <a:alpha val="0"/>
                  </a:schemeClr>
                </a:gs>
                <a:gs pos="27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cs typeface="等线" panose="02010600030101010101"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4766704"/>
            <a:ext cx="12192000" cy="2091297"/>
          </a:xfrm>
          <a:custGeom>
            <a:avLst/>
            <a:gdLst>
              <a:gd name="connsiteX0" fmla="*/ 0 w 12192000"/>
              <a:gd name="connsiteY0" fmla="*/ 0 h 2091297"/>
              <a:gd name="connsiteX1" fmla="*/ 154173 w 12192000"/>
              <a:gd name="connsiteY1" fmla="*/ 173796 h 2091297"/>
              <a:gd name="connsiteX2" fmla="*/ 1684033 w 12192000"/>
              <a:gd name="connsiteY2" fmla="*/ 1167372 h 2091297"/>
              <a:gd name="connsiteX3" fmla="*/ 6423676 w 12192000"/>
              <a:gd name="connsiteY3" fmla="*/ 281547 h 2091297"/>
              <a:gd name="connsiteX4" fmla="*/ 10685196 w 12192000"/>
              <a:gd name="connsiteY4" fmla="*/ 1615047 h 2091297"/>
              <a:gd name="connsiteX5" fmla="*/ 11877263 w 12192000"/>
              <a:gd name="connsiteY5" fmla="*/ 1527731 h 2091297"/>
              <a:gd name="connsiteX6" fmla="*/ 12192000 w 12192000"/>
              <a:gd name="connsiteY6" fmla="*/ 1440052 h 2091297"/>
              <a:gd name="connsiteX7" fmla="*/ 12192000 w 12192000"/>
              <a:gd name="connsiteY7" fmla="*/ 2091297 h 2091297"/>
              <a:gd name="connsiteX8" fmla="*/ 0 w 12192000"/>
              <a:gd name="connsiteY8" fmla="*/ 2091297 h 2091297"/>
            </a:gdLst>
            <a:ahLst/>
            <a:cxnLst/>
            <a:rect l="l" t="t" r="r" b="b"/>
            <a:pathLst>
              <a:path w="12192000" h="2091297">
                <a:moveTo>
                  <a:pt x="0" y="0"/>
                </a:moveTo>
                <a:lnTo>
                  <a:pt x="154173" y="173796"/>
                </a:lnTo>
                <a:cubicBezTo>
                  <a:pt x="574479" y="628813"/>
                  <a:pt x="1073389" y="1067360"/>
                  <a:pt x="1684033" y="1167372"/>
                </a:cubicBezTo>
                <a:cubicBezTo>
                  <a:pt x="2905322" y="1367397"/>
                  <a:pt x="4923482" y="206935"/>
                  <a:pt x="6423676" y="281547"/>
                </a:cubicBezTo>
                <a:cubicBezTo>
                  <a:pt x="7923869" y="356160"/>
                  <a:pt x="9552255" y="1476935"/>
                  <a:pt x="10685196" y="1615047"/>
                </a:cubicBezTo>
                <a:cubicBezTo>
                  <a:pt x="11110049" y="1666839"/>
                  <a:pt x="11515170" y="1615047"/>
                  <a:pt x="11877263" y="1527731"/>
                </a:cubicBezTo>
                <a:lnTo>
                  <a:pt x="12192000" y="1440052"/>
                </a:lnTo>
                <a:lnTo>
                  <a:pt x="12192000" y="2091297"/>
                </a:lnTo>
                <a:lnTo>
                  <a:pt x="0" y="2091297"/>
                </a:lnTo>
                <a:close/>
              </a:path>
            </a:pathLst>
          </a:custGeom>
          <a:gradFill>
            <a:gsLst>
              <a:gs pos="0">
                <a:schemeClr val="accent1">
                  <a:alpha val="44000"/>
                </a:schemeClr>
              </a:gs>
              <a:gs pos="78000">
                <a:schemeClr val="accent2">
                  <a:alpha val="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3" name="标题 1"/>
          <p:cNvSpPr txBox="1"/>
          <p:nvPr/>
        </p:nvSpPr>
        <p:spPr>
          <a:xfrm>
            <a:off x="0" y="3922970"/>
            <a:ext cx="12192000" cy="2935030"/>
          </a:xfrm>
          <a:custGeom>
            <a:avLst/>
            <a:gdLst>
              <a:gd name="connsiteX0" fmla="*/ 1311529 w 12192000"/>
              <a:gd name="connsiteY0" fmla="*/ 1317 h 2935030"/>
              <a:gd name="connsiteX1" fmla="*/ 1422400 w 12192000"/>
              <a:gd name="connsiteY1" fmla="*/ 1330 h 2935030"/>
              <a:gd name="connsiteX2" fmla="*/ 5588000 w 12192000"/>
              <a:gd name="connsiteY2" fmla="*/ 2465130 h 2935030"/>
              <a:gd name="connsiteX3" fmla="*/ 10858500 w 12192000"/>
              <a:gd name="connsiteY3" fmla="*/ 1461830 h 2935030"/>
              <a:gd name="connsiteX4" fmla="*/ 11902204 w 12192000"/>
              <a:gd name="connsiteY4" fmla="*/ 1519738 h 2935030"/>
              <a:gd name="connsiteX5" fmla="*/ 12192000 w 12192000"/>
              <a:gd name="connsiteY5" fmla="*/ 1552209 h 2935030"/>
              <a:gd name="connsiteX6" fmla="*/ 12192000 w 12192000"/>
              <a:gd name="connsiteY6" fmla="*/ 2935030 h 2935030"/>
              <a:gd name="connsiteX7" fmla="*/ 0 w 12192000"/>
              <a:gd name="connsiteY7" fmla="*/ 2935030 h 2935030"/>
              <a:gd name="connsiteX8" fmla="*/ 0 w 12192000"/>
              <a:gd name="connsiteY8" fmla="*/ 640413 h 2935030"/>
              <a:gd name="connsiteX9" fmla="*/ 111411 w 12192000"/>
              <a:gd name="connsiteY9" fmla="*/ 547939 h 2935030"/>
              <a:gd name="connsiteX10" fmla="*/ 1311529 w 12192000"/>
              <a:gd name="connsiteY10" fmla="*/ 1317 h 2935030"/>
            </a:gdLst>
            <a:ahLst/>
            <a:cxnLst/>
            <a:rect l="l" t="t" r="r" b="b"/>
            <a:pathLst>
              <a:path w="12192000" h="2935030">
                <a:moveTo>
                  <a:pt x="1311529" y="1317"/>
                </a:moveTo>
                <a:cubicBezTo>
                  <a:pt x="1348526" y="-427"/>
                  <a:pt x="1385491" y="-456"/>
                  <a:pt x="1422400" y="1330"/>
                </a:cubicBezTo>
                <a:cubicBezTo>
                  <a:pt x="2603500" y="58480"/>
                  <a:pt x="4015317" y="2221713"/>
                  <a:pt x="5588000" y="2465130"/>
                </a:cubicBezTo>
                <a:cubicBezTo>
                  <a:pt x="7160683" y="2708547"/>
                  <a:pt x="9141883" y="1459713"/>
                  <a:pt x="10858500" y="1461830"/>
                </a:cubicBezTo>
                <a:cubicBezTo>
                  <a:pt x="11180366" y="1462227"/>
                  <a:pt x="11534601" y="1483162"/>
                  <a:pt x="11902204" y="1519738"/>
                </a:cubicBezTo>
                <a:lnTo>
                  <a:pt x="12192000" y="1552209"/>
                </a:lnTo>
                <a:lnTo>
                  <a:pt x="12192000" y="2935030"/>
                </a:lnTo>
                <a:lnTo>
                  <a:pt x="0" y="2935030"/>
                </a:lnTo>
                <a:lnTo>
                  <a:pt x="0" y="640413"/>
                </a:lnTo>
                <a:lnTo>
                  <a:pt x="111411" y="547939"/>
                </a:lnTo>
                <a:cubicBezTo>
                  <a:pt x="493778" y="247154"/>
                  <a:pt x="904564" y="20497"/>
                  <a:pt x="1311529" y="1317"/>
                </a:cubicBezTo>
                <a:close/>
              </a:path>
            </a:pathLst>
          </a:custGeom>
          <a:gradFill>
            <a:gsLst>
              <a:gs pos="0">
                <a:schemeClr val="accent1">
                  <a:alpha val="44000"/>
                </a:schemeClr>
              </a:gs>
              <a:gs pos="100000">
                <a:schemeClr val="accent2">
                  <a:alpha val="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cs typeface="等线" panose="02010600030101010101" charset="-122"/>
            </a:endParaRPr>
          </a:p>
        </p:txBody>
      </p:sp>
      <p:sp>
        <p:nvSpPr>
          <p:cNvPr id="4" name="标题 1"/>
          <p:cNvSpPr txBox="1"/>
          <p:nvPr/>
        </p:nvSpPr>
        <p:spPr>
          <a:xfrm>
            <a:off x="4469130" y="1898650"/>
            <a:ext cx="6774815" cy="2934970"/>
          </a:xfrm>
          <a:prstGeom prst="rect">
            <a:avLst/>
          </a:prstGeom>
          <a:noFill/>
          <a:ln>
            <a:noFill/>
          </a:ln>
        </p:spPr>
        <p:txBody>
          <a:bodyPr vert="horz" wrap="square" lIns="0" tIns="0" rIns="0" bIns="0" rtlCol="0" anchor="ctr"/>
          <a:lstStyle/>
          <a:p>
            <a:pPr algn="l">
              <a:lnSpc>
                <a:spcPct val="130000"/>
              </a:lnSpc>
            </a:pPr>
            <a:r>
              <a:rPr kumimoji="1" lang="en-US" altLang="zh-CN" sz="6000" b="1">
                <a:ln w="12700">
                  <a:noFill/>
                </a:ln>
                <a:solidFill>
                  <a:srgbClr val="2074DA">
                    <a:alpha val="100000"/>
                  </a:srgbClr>
                </a:solidFill>
                <a:latin typeface="+mn-ea"/>
                <a:cs typeface="Dream-XinCuSongGB" panose="02010604000000000000" charset="-122"/>
              </a:rPr>
              <a:t>常见扣分指标</a:t>
            </a:r>
            <a:endParaRPr kumimoji="1" lang="zh-CN" altLang="en-US" sz="6000" b="1">
              <a:latin typeface="+mn-ea"/>
              <a:cs typeface="等线" panose="02010600030101010101" charset="-122"/>
            </a:endParaRPr>
          </a:p>
        </p:txBody>
      </p:sp>
      <p:sp>
        <p:nvSpPr>
          <p:cNvPr id="5" name="标题 1"/>
          <p:cNvSpPr txBox="1"/>
          <p:nvPr/>
        </p:nvSpPr>
        <p:spPr>
          <a:xfrm flipH="1">
            <a:off x="1082912" y="1820360"/>
            <a:ext cx="3092190" cy="3092192"/>
          </a:xfrm>
          <a:prstGeom prst="ellipse">
            <a:avLst/>
          </a:prstGeom>
          <a:gradFill>
            <a:gsLst>
              <a:gs pos="28000">
                <a:schemeClr val="accent2"/>
              </a:gs>
              <a:gs pos="100000">
                <a:schemeClr val="accent1"/>
              </a:gs>
            </a:gsLst>
            <a:path path="circle">
              <a:fillToRect r="100000" b="100000"/>
            </a:path>
            <a:tileRect l="-100000" t="-100000"/>
          </a:gradFill>
          <a:ln w="12700" cap="flat">
            <a:noFill/>
            <a:miter/>
          </a:ln>
          <a:effectLst>
            <a:outerShdw blurRad="393700" sx="102000" sy="102000" algn="ctr" rotWithShape="0">
              <a:schemeClr val="bg1">
                <a:alpha val="40000"/>
              </a:schemeClr>
            </a:outerShdw>
          </a:effectLst>
        </p:spPr>
        <p:txBody>
          <a:bodyPr vert="horz" wrap="square" lIns="0" tIns="0" rIns="0" bIns="0" rtlCol="0" anchor="ctr"/>
          <a:lstStyle/>
          <a:p>
            <a:pPr algn="ctr">
              <a:lnSpc>
                <a:spcPct val="110000"/>
              </a:lnSpc>
            </a:pPr>
            <a:endParaRPr kumimoji="1" lang="zh-CN" altLang="en-US">
              <a:cs typeface="等线" panose="02010600030101010101" charset="-122"/>
            </a:endParaRPr>
          </a:p>
        </p:txBody>
      </p:sp>
      <p:sp>
        <p:nvSpPr>
          <p:cNvPr id="6" name="标题 1"/>
          <p:cNvSpPr txBox="1"/>
          <p:nvPr/>
        </p:nvSpPr>
        <p:spPr>
          <a:xfrm>
            <a:off x="742355" y="1049864"/>
            <a:ext cx="3773305" cy="4633185"/>
          </a:xfrm>
          <a:prstGeom prst="rect">
            <a:avLst/>
          </a:prstGeom>
          <a:noFill/>
          <a:ln>
            <a:noFill/>
          </a:ln>
        </p:spPr>
        <p:txBody>
          <a:bodyPr vert="horz" wrap="square" lIns="91440" tIns="45720" rIns="91440" bIns="45720" rtlCol="0" anchor="ctr"/>
          <a:lstStyle/>
          <a:p>
            <a:pPr algn="ctr">
              <a:lnSpc>
                <a:spcPct val="110000"/>
              </a:lnSpc>
            </a:pPr>
            <a:r>
              <a:rPr kumimoji="1" lang="en-US" altLang="zh-CN" sz="13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cs typeface="等线" panose="02010600030101010101" charset="-122"/>
            </a:endParaRPr>
          </a:p>
        </p:txBody>
      </p:sp>
      <p:sp>
        <p:nvSpPr>
          <p:cNvPr id="7" name="标题 1"/>
          <p:cNvSpPr txBox="1"/>
          <p:nvPr/>
        </p:nvSpPr>
        <p:spPr>
          <a:xfrm rot="10800000" flipH="1">
            <a:off x="10975518" y="644857"/>
            <a:ext cx="536828" cy="87372"/>
          </a:xfrm>
          <a:custGeom>
            <a:avLst/>
            <a:gdLst>
              <a:gd name="connsiteX0" fmla="*/ 358221 w 536828"/>
              <a:gd name="connsiteY0" fmla="*/ 87372 h 87372"/>
              <a:gd name="connsiteX1" fmla="*/ 389112 w 536828"/>
              <a:gd name="connsiteY1" fmla="*/ 74577 h 87372"/>
              <a:gd name="connsiteX2" fmla="*/ 391951 w 536828"/>
              <a:gd name="connsiteY2" fmla="*/ 70365 h 87372"/>
              <a:gd name="connsiteX3" fmla="*/ 392195 w 536828"/>
              <a:gd name="connsiteY3" fmla="*/ 70727 h 87372"/>
              <a:gd name="connsiteX4" fmla="*/ 394791 w 536828"/>
              <a:gd name="connsiteY4" fmla="*/ 66877 h 87372"/>
              <a:gd name="connsiteX5" fmla="*/ 425682 w 536828"/>
              <a:gd name="connsiteY5" fmla="*/ 54082 h 87372"/>
              <a:gd name="connsiteX6" fmla="*/ 456573 w 536828"/>
              <a:gd name="connsiteY6" fmla="*/ 66877 h 87372"/>
              <a:gd name="connsiteX7" fmla="*/ 459168 w 536828"/>
              <a:gd name="connsiteY7" fmla="*/ 70727 h 87372"/>
              <a:gd name="connsiteX8" fmla="*/ 459412 w 536828"/>
              <a:gd name="connsiteY8" fmla="*/ 70365 h 87372"/>
              <a:gd name="connsiteX9" fmla="*/ 462251 w 536828"/>
              <a:gd name="connsiteY9" fmla="*/ 74577 h 87372"/>
              <a:gd name="connsiteX10" fmla="*/ 493142 w 536828"/>
              <a:gd name="connsiteY10" fmla="*/ 87372 h 87372"/>
              <a:gd name="connsiteX11" fmla="*/ 536828 w 536828"/>
              <a:gd name="connsiteY11" fmla="*/ 43686 h 87372"/>
              <a:gd name="connsiteX12" fmla="*/ 493142 w 536828"/>
              <a:gd name="connsiteY12" fmla="*/ 0 h 87372"/>
              <a:gd name="connsiteX13" fmla="*/ 462251 w 536828"/>
              <a:gd name="connsiteY13" fmla="*/ 12795 h 87372"/>
              <a:gd name="connsiteX14" fmla="*/ 459412 w 536828"/>
              <a:gd name="connsiteY14" fmla="*/ 17007 h 87372"/>
              <a:gd name="connsiteX15" fmla="*/ 459062 w 536828"/>
              <a:gd name="connsiteY15" fmla="*/ 16488 h 87372"/>
              <a:gd name="connsiteX16" fmla="*/ 456572 w 536828"/>
              <a:gd name="connsiteY16" fmla="*/ 20181 h 87372"/>
              <a:gd name="connsiteX17" fmla="*/ 425681 w 536828"/>
              <a:gd name="connsiteY17" fmla="*/ 32976 h 87372"/>
              <a:gd name="connsiteX18" fmla="*/ 394790 w 536828"/>
              <a:gd name="connsiteY18" fmla="*/ 20181 h 87372"/>
              <a:gd name="connsiteX19" fmla="*/ 392301 w 536828"/>
              <a:gd name="connsiteY19" fmla="*/ 16489 h 87372"/>
              <a:gd name="connsiteX20" fmla="*/ 391951 w 536828"/>
              <a:gd name="connsiteY20" fmla="*/ 17007 h 87372"/>
              <a:gd name="connsiteX21" fmla="*/ 389112 w 536828"/>
              <a:gd name="connsiteY21" fmla="*/ 12795 h 87372"/>
              <a:gd name="connsiteX22" fmla="*/ 358221 w 536828"/>
              <a:gd name="connsiteY22" fmla="*/ 0 h 87372"/>
              <a:gd name="connsiteX23" fmla="*/ 314535 w 536828"/>
              <a:gd name="connsiteY23" fmla="*/ 43686 h 87372"/>
              <a:gd name="connsiteX24" fmla="*/ 358221 w 536828"/>
              <a:gd name="connsiteY24" fmla="*/ 87372 h 87372"/>
              <a:gd name="connsiteX25" fmla="*/ 200953 w 536828"/>
              <a:gd name="connsiteY25" fmla="*/ 87372 h 87372"/>
              <a:gd name="connsiteX26" fmla="*/ 244639 w 536828"/>
              <a:gd name="connsiteY26" fmla="*/ 43686 h 87372"/>
              <a:gd name="connsiteX27" fmla="*/ 200953 w 536828"/>
              <a:gd name="connsiteY27" fmla="*/ 0 h 87372"/>
              <a:gd name="connsiteX28" fmla="*/ 157267 w 536828"/>
              <a:gd name="connsiteY28" fmla="*/ 43686 h 87372"/>
              <a:gd name="connsiteX29" fmla="*/ 200953 w 536828"/>
              <a:gd name="connsiteY29" fmla="*/ 87372 h 87372"/>
              <a:gd name="connsiteX30" fmla="*/ 43686 w 536828"/>
              <a:gd name="connsiteY30" fmla="*/ 87372 h 87372"/>
              <a:gd name="connsiteX31" fmla="*/ 87372 w 536828"/>
              <a:gd name="connsiteY31" fmla="*/ 43686 h 87372"/>
              <a:gd name="connsiteX32" fmla="*/ 43686 w 536828"/>
              <a:gd name="connsiteY32" fmla="*/ 0 h 87372"/>
              <a:gd name="connsiteX33" fmla="*/ 0 w 536828"/>
              <a:gd name="connsiteY33" fmla="*/ 43686 h 87372"/>
              <a:gd name="connsiteX34" fmla="*/ 43686 w 536828"/>
              <a:gd name="connsiteY34" fmla="*/ 87372 h 87372"/>
            </a:gdLst>
            <a:ahLst/>
            <a:cxn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a:gsLst>
              <a:gs pos="0">
                <a:schemeClr val="accent2"/>
              </a:gs>
              <a:gs pos="100000">
                <a:schemeClr val="accent2">
                  <a:alpha val="25000"/>
                </a:schemeClr>
              </a:gs>
            </a:gsLst>
            <a:lin ang="10800000" scaled="0"/>
          </a:gradFill>
          <a:ln w="12700" cap="sq">
            <a:noFill/>
            <a:miter/>
          </a:ln>
        </p:spPr>
        <p:txBody>
          <a:bodyPr vert="horz" wrap="square" lIns="91440" tIns="45720" rIns="91440" bIns="45720" rtlCol="0" anchor="ctr"/>
          <a:lstStyle/>
          <a:p>
            <a:pPr algn="ctr">
              <a:lnSpc>
                <a:spcPct val="100000"/>
              </a:lnSpc>
            </a:pPr>
            <a:endParaRPr kumimoji="1" lang="zh-CN" altLang="en-US">
              <a:cs typeface="等线" panose="02010600030101010101" charset="-122"/>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DIAGRAM_VIRTUALLY_FRAME" val="{&quot;height&quot;:171.4572440944882,&quot;left&quot;:450.9350393700787,&quot;top&quot;:179.99515748031496,&quot;width&quot;:487.0907086614173}"/>
</p:tagLst>
</file>

<file path=ppt/tags/tag10.xml><?xml version="1.0" encoding="utf-8"?>
<p:tagLst xmlns:p="http://schemas.openxmlformats.org/presentationml/2006/main">
  <p:tag name="KSO_WM_DIAGRAM_VIRTUALLY_FRAME" val="{&quot;height&quot;:431.6525984251968,&quot;left&quot;:82.25,&quot;top&quot;:63.14740157480314,&quot;width&quot;:818.95}"/>
</p:tagLst>
</file>

<file path=ppt/tags/tag11.xml><?xml version="1.0" encoding="utf-8"?>
<p:tagLst xmlns:p="http://schemas.openxmlformats.org/presentationml/2006/main">
  <p:tag name="KSO_WM_DIAGRAM_VIRTUALLY_FRAME" val="{&quot;height&quot;:431.6525984251968,&quot;left&quot;:82.25,&quot;top&quot;:63.14740157480314,&quot;width&quot;:818.95}"/>
</p:tagLst>
</file>

<file path=ppt/tags/tag12.xml><?xml version="1.0" encoding="utf-8"?>
<p:tagLst xmlns:p="http://schemas.openxmlformats.org/presentationml/2006/main">
  <p:tag name="KSO_WM_DIAGRAM_VIRTUALLY_FRAME" val="{&quot;height&quot;:431.6525984251968,&quot;left&quot;:103.5,&quot;top&quot;:63.14740157480314,&quot;width&quot;:797.7}"/>
</p:tagLst>
</file>

<file path=ppt/tags/tag13.xml><?xml version="1.0" encoding="utf-8"?>
<p:tagLst xmlns:p="http://schemas.openxmlformats.org/presentationml/2006/main">
  <p:tag name="KSO_WM_DIAGRAM_VIRTUALLY_FRAME" val="{&quot;height&quot;:431.6525984251968,&quot;left&quot;:82.25,&quot;top&quot;:63.14740157480314,&quot;width&quot;:818.95}"/>
</p:tagLst>
</file>

<file path=ppt/tags/tag14.xml><?xml version="1.0" encoding="utf-8"?>
<p:tagLst xmlns:p="http://schemas.openxmlformats.org/presentationml/2006/main">
  <p:tag name="KSO_WM_DIAGRAM_VIRTUALLY_FRAME" val="{&quot;height&quot;:431.6525984251968,&quot;left&quot;:82.25,&quot;top&quot;:63.14740157480314,&quot;width&quot;:818.95}"/>
</p:tagLst>
</file>

<file path=ppt/tags/tag15.xml><?xml version="1.0" encoding="utf-8"?>
<p:tagLst xmlns:p="http://schemas.openxmlformats.org/presentationml/2006/main">
  <p:tag name="KSO_WM_DIAGRAM_VIRTUALLY_FRAME" val="{&quot;height&quot;:431.6525984251968,&quot;left&quot;:82.25,&quot;top&quot;:63.14740157480314,&quot;width&quot;:818.95}"/>
</p:tagLst>
</file>

<file path=ppt/tags/tag16.xml><?xml version="1.0" encoding="utf-8"?>
<p:tagLst xmlns:p="http://schemas.openxmlformats.org/presentationml/2006/main">
  <p:tag name="KSO_WM_DIAGRAM_VIRTUALLY_FRAME" val="{&quot;height&quot;:431.6525984251968,&quot;left&quot;:82.25,&quot;top&quot;:63.14740157480314,&quot;width&quot;:818.95}"/>
</p:tagLst>
</file>

<file path=ppt/tags/tag17.xml><?xml version="1.0" encoding="utf-8"?>
<p:tagLst xmlns:p="http://schemas.openxmlformats.org/presentationml/2006/main">
  <p:tag name="KSO_WM_DIAGRAM_VIRTUALLY_FRAME" val="{&quot;height&quot;:431.6525984251968,&quot;left&quot;:82.25,&quot;top&quot;:63.14740157480314,&quot;width&quot;:818.95}"/>
</p:tagLst>
</file>

<file path=ppt/tags/tag18.xml><?xml version="1.0" encoding="utf-8"?>
<p:tagLst xmlns:p="http://schemas.openxmlformats.org/presentationml/2006/main">
  <p:tag name="KSO_WM_DIAGRAM_VIRTUALLY_FRAME" val="{&quot;height&quot;:431.6525984251968,&quot;left&quot;:82.25,&quot;top&quot;:63.14740157480314,&quot;width&quot;:818.95}"/>
</p:tagLst>
</file>

<file path=ppt/tags/tag19.xml><?xml version="1.0" encoding="utf-8"?>
<p:tagLst xmlns:p="http://schemas.openxmlformats.org/presentationml/2006/main">
  <p:tag name="KSO_WM_DIAGRAM_VIRTUALLY_FRAME" val="{&quot;height&quot;:431.6525984251968,&quot;left&quot;:82.25,&quot;top&quot;:63.14740157480314,&quot;width&quot;:818.95}"/>
</p:tagLst>
</file>

<file path=ppt/tags/tag2.xml><?xml version="1.0" encoding="utf-8"?>
<p:tagLst xmlns:p="http://schemas.openxmlformats.org/presentationml/2006/main">
  <p:tag name="KSO_WM_DIAGRAM_VIRTUALLY_FRAME" val="{&quot;height&quot;:171.4572440944882,&quot;left&quot;:450.9350393700787,&quot;top&quot;:179.99515748031496,&quot;width&quot;:487.0907086614173}"/>
</p:tagLst>
</file>

<file path=ppt/tags/tag20.xml><?xml version="1.0" encoding="utf-8"?>
<p:tagLst xmlns:p="http://schemas.openxmlformats.org/presentationml/2006/main">
  <p:tag name="KSO_WM_DIAGRAM_VIRTUALLY_FRAME" val="{&quot;height&quot;:431.6525984251968,&quot;left&quot;:103.5,&quot;top&quot;:63.14740157480314,&quot;width&quot;:750.0643307086615}"/>
</p:tagLst>
</file>

<file path=ppt/tags/tag21.xml><?xml version="1.0" encoding="utf-8"?>
<p:tagLst xmlns:p="http://schemas.openxmlformats.org/presentationml/2006/main">
  <p:tag name="KSO_WM_DIAGRAM_VIRTUALLY_FRAME" val="{&quot;height&quot;:431.6525984251968,&quot;left&quot;:103.5,&quot;top&quot;:63.14740157480314,&quot;width&quot;:750.0643307086615}"/>
</p:tagLst>
</file>

<file path=ppt/tags/tag22.xml><?xml version="1.0" encoding="utf-8"?>
<p:tagLst xmlns:p="http://schemas.openxmlformats.org/presentationml/2006/main">
  <p:tag name="KSO_WM_DIAGRAM_VIRTUALLY_FRAME" val="{&quot;height&quot;:431.6525984251968,&quot;left&quot;:103.5,&quot;top&quot;:63.14740157480314,&quot;width&quot;:750.0643307086615}"/>
</p:tagLst>
</file>

<file path=ppt/tags/tag23.xml><?xml version="1.0" encoding="utf-8"?>
<p:tagLst xmlns:p="http://schemas.openxmlformats.org/presentationml/2006/main">
  <p:tag name="KSO_WM_DIAGRAM_VIRTUALLY_FRAME" val="{&quot;height&quot;:431.6525984251968,&quot;left&quot;:103.5,&quot;top&quot;:63.14740157480314,&quot;width&quot;:750.0643307086615}"/>
</p:tagLst>
</file>

<file path=ppt/tags/tag24.xml><?xml version="1.0" encoding="utf-8"?>
<p:tagLst xmlns:p="http://schemas.openxmlformats.org/presentationml/2006/main">
  <p:tag name="KSO_WM_DIAGRAM_VIRTUALLY_FRAME" val="{&quot;height&quot;:431.6525984251968,&quot;left&quot;:103.5,&quot;top&quot;:63.14740157480314,&quot;width&quot;:750.0643307086615}"/>
</p:tagLst>
</file>

<file path=ppt/tags/tag25.xml><?xml version="1.0" encoding="utf-8"?>
<p:tagLst xmlns:p="http://schemas.openxmlformats.org/presentationml/2006/main">
  <p:tag name="KSO_WM_DIAGRAM_VIRTUALLY_FRAME" val="{&quot;height&quot;:431.6525984251968,&quot;left&quot;:103.5,&quot;top&quot;:63.14740157480314,&quot;width&quot;:750.0643307086615}"/>
</p:tagLst>
</file>

<file path=ppt/tags/tag26.xml><?xml version="1.0" encoding="utf-8"?>
<p:tagLst xmlns:p="http://schemas.openxmlformats.org/presentationml/2006/main">
  <p:tag name="KSO_WM_DIAGRAM_VIRTUALLY_FRAME" val="{&quot;height&quot;:431.6525984251968,&quot;left&quot;:103.5,&quot;top&quot;:63.14740157480314,&quot;width&quot;:750.0643307086615}"/>
</p:tagLst>
</file>

<file path=ppt/tags/tag27.xml><?xml version="1.0" encoding="utf-8"?>
<p:tagLst xmlns:p="http://schemas.openxmlformats.org/presentationml/2006/main">
  <p:tag name="COMMONDATA" val="eyJoZGlkIjoiNzNiYzk0MmMyNGZjOTEwOGUwNWVhYzVlZGU0NDNlYWMifQ=="/>
</p:tagLst>
</file>

<file path=ppt/tags/tag3.xml><?xml version="1.0" encoding="utf-8"?>
<p:tagLst xmlns:p="http://schemas.openxmlformats.org/presentationml/2006/main">
  <p:tag name="KSO_WM_DIAGRAM_VIRTUALLY_FRAME" val="{&quot;height&quot;:171.4572440944882,&quot;left&quot;:450.9350393700787,&quot;top&quot;:179.99515748031496,&quot;width&quot;:487.0907086614173}"/>
</p:tagLst>
</file>

<file path=ppt/tags/tag4.xml><?xml version="1.0" encoding="utf-8"?>
<p:tagLst xmlns:p="http://schemas.openxmlformats.org/presentationml/2006/main">
  <p:tag name="KSO_WM_DIAGRAM_VIRTUALLY_FRAME" val="{&quot;height&quot;:171.4572440944882,&quot;left&quot;:450.9350393700787,&quot;top&quot;:179.99515748031496,&quot;width&quot;:487.0907086614173}"/>
</p:tagLst>
</file>

<file path=ppt/tags/tag5.xml><?xml version="1.0" encoding="utf-8"?>
<p:tagLst xmlns:p="http://schemas.openxmlformats.org/presentationml/2006/main">
  <p:tag name="KSO_WM_DIAGRAM_VIRTUALLY_FRAME" val="{&quot;height&quot;:171.4572440944882,&quot;left&quot;:450.9350393700787,&quot;top&quot;:179.99515748031496,&quot;width&quot;:487.0907086614173}"/>
</p:tagLst>
</file>

<file path=ppt/tags/tag6.xml><?xml version="1.0" encoding="utf-8"?>
<p:tagLst xmlns:p="http://schemas.openxmlformats.org/presentationml/2006/main">
  <p:tag name="KSO_WM_DIAGRAM_VIRTUALLY_FRAME" val="{&quot;height&quot;:171.4572440944882,&quot;left&quot;:450.9350393700787,&quot;top&quot;:179.99515748031496,&quot;width&quot;:487.0907086614173}"/>
</p:tagLst>
</file>

<file path=ppt/tags/tag7.xml><?xml version="1.0" encoding="utf-8"?>
<p:tagLst xmlns:p="http://schemas.openxmlformats.org/presentationml/2006/main">
  <p:tag name="KSO_WM_DIAGRAM_VIRTUALLY_FRAME" val="{&quot;height&quot;:431.6525984251968,&quot;left&quot;:103.5,&quot;top&quot;:63.14740157480314,&quot;width&quot;:750.0643307086615}"/>
</p:tagLst>
</file>

<file path=ppt/tags/tag8.xml><?xml version="1.0" encoding="utf-8"?>
<p:tagLst xmlns:p="http://schemas.openxmlformats.org/presentationml/2006/main">
  <p:tag name="KSO_WM_DIAGRAM_VIRTUALLY_FRAME" val="{&quot;height&quot;:431.6525984251968,&quot;left&quot;:82.25,&quot;top&quot;:63.14740157480314,&quot;width&quot;:818.95}"/>
</p:tagLst>
</file>

<file path=ppt/tags/tag9.xml><?xml version="1.0" encoding="utf-8"?>
<p:tagLst xmlns:p="http://schemas.openxmlformats.org/presentationml/2006/main">
  <p:tag name="KSO_WM_DIAGRAM_VIRTUALLY_FRAME" val="{&quot;height&quot;:431.6525984251968,&quot;left&quot;:82.25,&quot;top&quot;:63.14740157480314,&quot;width&quot;:818.95}"/>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6_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8_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5_Office 主题​​">
  <a:themeElements>
    <a:clrScheme name="Office">
      <a:dk1>
        <a:srgbClr val="000000"/>
      </a:dk1>
      <a:lt1>
        <a:srgbClr val="FFFFFF"/>
      </a:lt1>
      <a:dk2>
        <a:srgbClr val="4A66AC"/>
      </a:dk2>
      <a:lt2>
        <a:srgbClr val="E0EBF6"/>
      </a:lt2>
      <a:accent1>
        <a:srgbClr val="2074DA"/>
      </a:accent1>
      <a:accent2>
        <a:srgbClr val="20AAE8"/>
      </a:accent2>
      <a:accent3>
        <a:srgbClr val="1F3C6F"/>
      </a:accent3>
      <a:accent4>
        <a:srgbClr val="111236"/>
      </a:accent4>
      <a:accent5>
        <a:srgbClr val="61C44A"/>
      </a:accent5>
      <a:accent6>
        <a:srgbClr val="002060"/>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等线"/>
        <a:font script="Hebr" typeface="等线"/>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等线"/>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3796</Words>
  <Application>WPS 演示</Application>
  <PresentationFormat>宽屏</PresentationFormat>
  <Paragraphs>223</Paragraphs>
  <Slides>22</Slides>
  <Notes>0</Notes>
  <HiddenSlides>0</HiddenSlides>
  <MMClips>0</MMClips>
  <ScaleCrop>false</ScaleCrop>
  <HeadingPairs>
    <vt:vector size="6" baseType="variant">
      <vt:variant>
        <vt:lpstr>已用的字体</vt:lpstr>
      </vt:variant>
      <vt:variant>
        <vt:i4>15</vt:i4>
      </vt:variant>
      <vt:variant>
        <vt:lpstr>主题</vt:lpstr>
      </vt:variant>
      <vt:variant>
        <vt:i4>12</vt:i4>
      </vt:variant>
      <vt:variant>
        <vt:lpstr>幻灯片标题</vt:lpstr>
      </vt:variant>
      <vt:variant>
        <vt:i4>22</vt:i4>
      </vt:variant>
    </vt:vector>
  </HeadingPairs>
  <TitlesOfParts>
    <vt:vector size="49" baseType="lpstr">
      <vt:lpstr>Arial</vt:lpstr>
      <vt:lpstr>宋体</vt:lpstr>
      <vt:lpstr>Wingdings</vt:lpstr>
      <vt:lpstr>等线</vt:lpstr>
      <vt:lpstr>微软雅黑</vt:lpstr>
      <vt:lpstr>Dream-XinCuSongGB</vt:lpstr>
      <vt:lpstr>Source Han Sans CN Regular</vt:lpstr>
      <vt:lpstr>OPPOSans B</vt:lpstr>
      <vt:lpstr>OPPOSans H</vt:lpstr>
      <vt:lpstr>Source Han Sans CN Bold</vt:lpstr>
      <vt:lpstr>Source Han Sans</vt:lpstr>
      <vt:lpstr>OPPOSans R</vt:lpstr>
      <vt:lpstr>OPPOSans L</vt:lpstr>
      <vt:lpstr>Arial Unicode MS</vt:lpstr>
      <vt:lpstr>Calibri</vt:lpstr>
      <vt:lpstr>Office 主题​​</vt:lpstr>
      <vt:lpstr>3_Office 主题​​</vt:lpstr>
      <vt:lpstr>5_Office 主题​​</vt:lpstr>
      <vt:lpstr>8_Office 主题​​</vt:lpstr>
      <vt:lpstr>10_Office 主题​​</vt:lpstr>
      <vt:lpstr>11_Office 主题​​</vt:lpstr>
      <vt:lpstr>12_Office 主题​​</vt:lpstr>
      <vt:lpstr>13_Office 主题​​</vt:lpstr>
      <vt:lpstr>15_Office 主题​​</vt:lpstr>
      <vt:lpstr>16_Office 主题​​</vt:lpstr>
      <vt:lpstr>18_Office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魏芳</cp:lastModifiedBy>
  <cp:revision>28</cp:revision>
  <dcterms:created xsi:type="dcterms:W3CDTF">2025-05-13T10:43:00Z</dcterms:created>
  <dcterms:modified xsi:type="dcterms:W3CDTF">2025-05-30T02:03:25Z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B3AFB01213584A5B8C121C54C48CC5D6_12</vt:lpwstr>
  </property>
  <property fmtid="{D5CDD505-2E9C-101B-9397-08002B2CF9AE}" pid="3" name="KSOProductBuildVer">
    <vt:lpwstr>2052-12.1.0.21171</vt:lpwstr>
  </property>
</Properties>
</file>