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1135" r:id="rId3"/>
    <p:sldId id="797" r:id="rId4"/>
    <p:sldId id="1216" r:id="rId5"/>
    <p:sldId id="1302" r:id="rId6"/>
    <p:sldId id="1323" r:id="rId7"/>
    <p:sldId id="1357" r:id="rId8"/>
    <p:sldId id="1345" r:id="rId9"/>
    <p:sldId id="1358" r:id="rId10"/>
    <p:sldId id="1359" r:id="rId11"/>
    <p:sldId id="1369" r:id="rId12"/>
    <p:sldId id="1361" r:id="rId13"/>
    <p:sldId id="1362" r:id="rId14"/>
    <p:sldId id="1350" r:id="rId15"/>
    <p:sldId id="1351" r:id="rId16"/>
    <p:sldId id="1352" r:id="rId17"/>
    <p:sldId id="1363" r:id="rId18"/>
    <p:sldId id="1360" r:id="rId19"/>
    <p:sldId id="1379" r:id="rId20"/>
    <p:sldId id="1378" r:id="rId21"/>
    <p:sldId id="1222" r:id="rId22"/>
  </p:sldIdLst>
  <p:sldSz cx="12192000" cy="6858000"/>
  <p:notesSz cx="6858000" cy="9144000"/>
  <p:embeddedFontLst>
    <p:embeddedFont>
      <p:font typeface="HarmonyOS Sans SC Light" panose="00000400000000000000" pitchFamily="2" charset="-122"/>
      <p:regular r:id="rId28"/>
    </p:embeddedFont>
    <p:embeddedFont>
      <p:font typeface="HarmonyOS Sans SC" panose="00000500000000000000" pitchFamily="2" charset="-122"/>
      <p:regular r:id="rId29"/>
    </p:embeddedFont>
    <p:embeddedFont>
      <p:font typeface="思源宋体 CN Heavy" panose="02020900000000000000" pitchFamily="18" charset="-122"/>
      <p:bold r:id="rId30"/>
    </p:embeddedFont>
    <p:embeddedFont>
      <p:font typeface="微软雅黑" panose="020B0503020204020204" charset="-122"/>
      <p:regular r:id="rId31"/>
    </p:embeddedFont>
    <p:embeddedFont>
      <p:font typeface="HarmonyOS Sans SC Black" panose="00000A00000000000000" pitchFamily="2" charset="-122"/>
      <p:bold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72AF2F"/>
    <a:srgbClr val="BF886A"/>
    <a:srgbClr val="FFFFFF"/>
    <a:srgbClr val="CBAE82"/>
    <a:srgbClr val="FFFFE7"/>
    <a:srgbClr val="F4F3EE"/>
    <a:srgbClr val="8A9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5122" autoAdjust="0"/>
  </p:normalViewPr>
  <p:slideViewPr>
    <p:cSldViewPr snapToGrid="0" showGuides="1">
      <p:cViewPr>
        <p:scale>
          <a:sx n="75" d="100"/>
          <a:sy n="75" d="100"/>
        </p:scale>
        <p:origin x="1152" y="840"/>
      </p:cViewPr>
      <p:guideLst>
        <p:guide orient="horz" pos="4013"/>
        <p:guide pos="7251"/>
        <p:guide/>
        <p:guide pos="7680"/>
        <p:guide orient="horz"/>
        <p:guide orient="horz" pos="4320"/>
        <p:guide pos="464"/>
        <p:guide orient="horz" pos="482"/>
      </p:guideLst>
    </p:cSldViewPr>
  </p:slideViewPr>
  <p:notesTextViewPr>
    <p:cViewPr>
      <p:scale>
        <a:sx n="1" d="1"/>
        <a:sy n="1" d="1"/>
      </p:scale>
      <p:origin x="0" y="0"/>
    </p:cViewPr>
  </p:notesTextViewPr>
  <p:sorterViewPr>
    <p:cViewPr>
      <p:scale>
        <a:sx n="75" d="100"/>
        <a:sy n="75"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34.xml"/><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HarmonyOS Sans SC" panose="00000500000000000000" pitchFamily="2" charset="-122"/>
                <a:ea typeface="HarmonyOS Sans SC" panose="00000500000000000000" pitchFamily="2" charset="-122"/>
                <a:cs typeface="HarmonyOS Sans SC" panose="00000500000000000000" pitchFamily="2" charset="-122"/>
              </a:rPr>
            </a:fld>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HarmonyOS Sans SC" panose="00000500000000000000" pitchFamily="2" charset="-122"/>
                <a:ea typeface="HarmonyOS Sans SC" panose="00000500000000000000" pitchFamily="2" charset="-122"/>
                <a:cs typeface="HarmonyOS Sans SC" panose="00000500000000000000" pitchFamily="2" charset="-122"/>
              </a:rPr>
            </a:fld>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1pPr>
    <a:lvl2pPr marL="4572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2pPr>
    <a:lvl3pPr marL="9144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3pPr>
    <a:lvl4pPr marL="13716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4pPr>
    <a:lvl5pPr marL="18288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1" y="0"/>
            <a:ext cx="12192001" cy="6858000"/>
          </a:xfrm>
          <a:prstGeom prst="rect">
            <a:avLst/>
          </a:prstGeom>
        </p:spPr>
        <p:txBody>
          <a:bodyPr/>
          <a:lstStyle/>
          <a:p>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571500" y="695325"/>
            <a:ext cx="1609725" cy="905470"/>
          </a:xfrm>
          <a:prstGeom prst="rect">
            <a:avLst/>
          </a:prstGeom>
        </p:spPr>
        <p:txBody>
          <a:bodyPr/>
          <a:lstStyle/>
          <a:p>
            <a:endParaRPr lang="zh-CN" altLang="en-US"/>
          </a:p>
        </p:txBody>
      </p:sp>
      <p:sp>
        <p:nvSpPr>
          <p:cNvPr id="5" name="图片占位符 3"/>
          <p:cNvSpPr>
            <a:spLocks noGrp="1"/>
          </p:cNvSpPr>
          <p:nvPr>
            <p:ph type="pic" sz="quarter" idx="11"/>
          </p:nvPr>
        </p:nvSpPr>
        <p:spPr>
          <a:xfrm>
            <a:off x="2457450" y="695325"/>
            <a:ext cx="1609725" cy="905470"/>
          </a:xfrm>
          <a:prstGeom prst="rect">
            <a:avLst/>
          </a:prstGeom>
        </p:spPr>
        <p:txBody>
          <a:bodyPr/>
          <a:lstStyle/>
          <a:p>
            <a:endParaRPr lang="zh-CN" altLang="en-US"/>
          </a:p>
        </p:txBody>
      </p:sp>
      <p:sp>
        <p:nvSpPr>
          <p:cNvPr id="6" name="图片占位符 3"/>
          <p:cNvSpPr>
            <a:spLocks noGrp="1"/>
          </p:cNvSpPr>
          <p:nvPr>
            <p:ph type="pic" sz="quarter" idx="12"/>
          </p:nvPr>
        </p:nvSpPr>
        <p:spPr>
          <a:xfrm>
            <a:off x="4343400" y="695325"/>
            <a:ext cx="1609725" cy="905470"/>
          </a:xfrm>
          <a:prstGeom prst="rect">
            <a:avLst/>
          </a:prstGeom>
        </p:spPr>
        <p:txBody>
          <a:bodyPr/>
          <a:lstStyle/>
          <a:p>
            <a:endParaRPr lang="zh-CN" altLang="en-US"/>
          </a:p>
        </p:txBody>
      </p:sp>
      <p:sp>
        <p:nvSpPr>
          <p:cNvPr id="7" name="图片占位符 3"/>
          <p:cNvSpPr>
            <a:spLocks noGrp="1"/>
          </p:cNvSpPr>
          <p:nvPr>
            <p:ph type="pic" sz="quarter" idx="13"/>
          </p:nvPr>
        </p:nvSpPr>
        <p:spPr>
          <a:xfrm>
            <a:off x="6229350" y="695325"/>
            <a:ext cx="1609725" cy="905470"/>
          </a:xfrm>
          <a:prstGeom prst="rect">
            <a:avLst/>
          </a:prstGeom>
        </p:spPr>
        <p:txBody>
          <a:bodyPr/>
          <a:lstStyle/>
          <a:p>
            <a:endParaRPr lang="zh-CN" altLang="en-US"/>
          </a:p>
        </p:txBody>
      </p:sp>
      <p:sp>
        <p:nvSpPr>
          <p:cNvPr id="8" name="图片占位符 3"/>
          <p:cNvSpPr>
            <a:spLocks noGrp="1"/>
          </p:cNvSpPr>
          <p:nvPr>
            <p:ph type="pic" sz="quarter" idx="14"/>
          </p:nvPr>
        </p:nvSpPr>
        <p:spPr>
          <a:xfrm>
            <a:off x="8115300" y="695325"/>
            <a:ext cx="1609725" cy="905470"/>
          </a:xfrm>
          <a:prstGeom prst="rect">
            <a:avLst/>
          </a:prstGeom>
        </p:spPr>
        <p:txBody>
          <a:bodyPr/>
          <a:lstStyle/>
          <a:p>
            <a:endParaRPr lang="zh-CN" altLang="en-US"/>
          </a:p>
        </p:txBody>
      </p:sp>
      <p:sp>
        <p:nvSpPr>
          <p:cNvPr id="9" name="图片占位符 3"/>
          <p:cNvSpPr>
            <a:spLocks noGrp="1"/>
          </p:cNvSpPr>
          <p:nvPr>
            <p:ph type="pic" sz="quarter" idx="15"/>
          </p:nvPr>
        </p:nvSpPr>
        <p:spPr>
          <a:xfrm>
            <a:off x="10001250" y="695325"/>
            <a:ext cx="1609725" cy="905470"/>
          </a:xfrm>
          <a:prstGeom prst="rect">
            <a:avLst/>
          </a:prstGeom>
        </p:spPr>
        <p:txBody>
          <a:bodyPr/>
          <a:lstStyle/>
          <a:p>
            <a:endParaRPr lang="zh-CN" altLang="en-US"/>
          </a:p>
        </p:txBody>
      </p:sp>
      <p:sp>
        <p:nvSpPr>
          <p:cNvPr id="10" name="图片占位符 3"/>
          <p:cNvSpPr>
            <a:spLocks noGrp="1"/>
          </p:cNvSpPr>
          <p:nvPr>
            <p:ph type="pic" sz="quarter" idx="16"/>
          </p:nvPr>
        </p:nvSpPr>
        <p:spPr>
          <a:xfrm>
            <a:off x="571500" y="1924050"/>
            <a:ext cx="1609725" cy="905470"/>
          </a:xfrm>
          <a:prstGeom prst="rect">
            <a:avLst/>
          </a:prstGeom>
        </p:spPr>
        <p:txBody>
          <a:bodyPr/>
          <a:lstStyle/>
          <a:p>
            <a:endParaRPr lang="zh-CN" altLang="en-US"/>
          </a:p>
        </p:txBody>
      </p:sp>
      <p:sp>
        <p:nvSpPr>
          <p:cNvPr id="11" name="图片占位符 3"/>
          <p:cNvSpPr>
            <a:spLocks noGrp="1"/>
          </p:cNvSpPr>
          <p:nvPr>
            <p:ph type="pic" sz="quarter" idx="17"/>
          </p:nvPr>
        </p:nvSpPr>
        <p:spPr>
          <a:xfrm>
            <a:off x="2457450" y="1924050"/>
            <a:ext cx="1609725" cy="905470"/>
          </a:xfrm>
          <a:prstGeom prst="rect">
            <a:avLst/>
          </a:prstGeom>
        </p:spPr>
        <p:txBody>
          <a:bodyPr/>
          <a:lstStyle/>
          <a:p>
            <a:endParaRPr lang="zh-CN" altLang="en-US"/>
          </a:p>
        </p:txBody>
      </p:sp>
      <p:sp>
        <p:nvSpPr>
          <p:cNvPr id="12" name="图片占位符 3"/>
          <p:cNvSpPr>
            <a:spLocks noGrp="1"/>
          </p:cNvSpPr>
          <p:nvPr>
            <p:ph type="pic" sz="quarter" idx="18"/>
          </p:nvPr>
        </p:nvSpPr>
        <p:spPr>
          <a:xfrm>
            <a:off x="4343400" y="1924050"/>
            <a:ext cx="1609725" cy="905470"/>
          </a:xfrm>
          <a:prstGeom prst="rect">
            <a:avLst/>
          </a:prstGeom>
        </p:spPr>
        <p:txBody>
          <a:bodyPr/>
          <a:lstStyle/>
          <a:p>
            <a:endParaRPr lang="zh-CN" altLang="en-US"/>
          </a:p>
        </p:txBody>
      </p:sp>
      <p:sp>
        <p:nvSpPr>
          <p:cNvPr id="13" name="图片占位符 3"/>
          <p:cNvSpPr>
            <a:spLocks noGrp="1"/>
          </p:cNvSpPr>
          <p:nvPr>
            <p:ph type="pic" sz="quarter" idx="19"/>
          </p:nvPr>
        </p:nvSpPr>
        <p:spPr>
          <a:xfrm>
            <a:off x="6229350" y="1924050"/>
            <a:ext cx="1609725" cy="905470"/>
          </a:xfrm>
          <a:prstGeom prst="rect">
            <a:avLst/>
          </a:prstGeom>
        </p:spPr>
        <p:txBody>
          <a:bodyPr/>
          <a:lstStyle/>
          <a:p>
            <a:endParaRPr lang="zh-CN" altLang="en-US"/>
          </a:p>
        </p:txBody>
      </p:sp>
      <p:sp>
        <p:nvSpPr>
          <p:cNvPr id="14" name="图片占位符 3"/>
          <p:cNvSpPr>
            <a:spLocks noGrp="1"/>
          </p:cNvSpPr>
          <p:nvPr>
            <p:ph type="pic" sz="quarter" idx="20"/>
          </p:nvPr>
        </p:nvSpPr>
        <p:spPr>
          <a:xfrm>
            <a:off x="8115300" y="1924050"/>
            <a:ext cx="1609725" cy="905470"/>
          </a:xfrm>
          <a:prstGeom prst="rect">
            <a:avLst/>
          </a:prstGeom>
        </p:spPr>
        <p:txBody>
          <a:bodyPr/>
          <a:lstStyle/>
          <a:p>
            <a:endParaRPr lang="zh-CN" altLang="en-US"/>
          </a:p>
        </p:txBody>
      </p:sp>
      <p:sp>
        <p:nvSpPr>
          <p:cNvPr id="15" name="图片占位符 3"/>
          <p:cNvSpPr>
            <a:spLocks noGrp="1"/>
          </p:cNvSpPr>
          <p:nvPr>
            <p:ph type="pic" sz="quarter" idx="21"/>
          </p:nvPr>
        </p:nvSpPr>
        <p:spPr>
          <a:xfrm>
            <a:off x="10001250" y="1924050"/>
            <a:ext cx="1609725" cy="905470"/>
          </a:xfrm>
          <a:prstGeom prst="rect">
            <a:avLst/>
          </a:prstGeom>
        </p:spPr>
        <p:txBody>
          <a:bodyPr/>
          <a:lstStyle/>
          <a:p>
            <a:endParaRPr lang="zh-CN" altLang="en-US"/>
          </a:p>
        </p:txBody>
      </p:sp>
      <p:sp>
        <p:nvSpPr>
          <p:cNvPr id="16" name="图片占位符 3"/>
          <p:cNvSpPr>
            <a:spLocks noGrp="1"/>
          </p:cNvSpPr>
          <p:nvPr>
            <p:ph type="pic" sz="quarter" idx="22"/>
          </p:nvPr>
        </p:nvSpPr>
        <p:spPr>
          <a:xfrm>
            <a:off x="571500" y="3152775"/>
            <a:ext cx="1609725" cy="905470"/>
          </a:xfrm>
          <a:prstGeom prst="roundRect">
            <a:avLst>
              <a:gd name="adj" fmla="val 4500"/>
            </a:avLst>
          </a:prstGeom>
        </p:spPr>
        <p:txBody>
          <a:bodyPr/>
          <a:lstStyle/>
          <a:p>
            <a:endParaRPr lang="zh-CN" altLang="en-US"/>
          </a:p>
        </p:txBody>
      </p:sp>
      <p:sp>
        <p:nvSpPr>
          <p:cNvPr id="17" name="图片占位符 3"/>
          <p:cNvSpPr>
            <a:spLocks noGrp="1"/>
          </p:cNvSpPr>
          <p:nvPr>
            <p:ph type="pic" sz="quarter" idx="23"/>
          </p:nvPr>
        </p:nvSpPr>
        <p:spPr>
          <a:xfrm>
            <a:off x="2457450" y="3152775"/>
            <a:ext cx="1609725" cy="905470"/>
          </a:xfrm>
          <a:prstGeom prst="roundRect">
            <a:avLst>
              <a:gd name="adj" fmla="val 4500"/>
            </a:avLst>
          </a:prstGeom>
        </p:spPr>
        <p:txBody>
          <a:bodyPr/>
          <a:lstStyle/>
          <a:p>
            <a:endParaRPr lang="zh-CN" altLang="en-US"/>
          </a:p>
        </p:txBody>
      </p:sp>
      <p:sp>
        <p:nvSpPr>
          <p:cNvPr id="18" name="图片占位符 3"/>
          <p:cNvSpPr>
            <a:spLocks noGrp="1"/>
          </p:cNvSpPr>
          <p:nvPr>
            <p:ph type="pic" sz="quarter" idx="24"/>
          </p:nvPr>
        </p:nvSpPr>
        <p:spPr>
          <a:xfrm>
            <a:off x="4343400" y="3152775"/>
            <a:ext cx="1609725" cy="905470"/>
          </a:xfrm>
          <a:prstGeom prst="roundRect">
            <a:avLst>
              <a:gd name="adj" fmla="val 4500"/>
            </a:avLst>
          </a:prstGeom>
        </p:spPr>
        <p:txBody>
          <a:bodyPr/>
          <a:lstStyle/>
          <a:p>
            <a:endParaRPr lang="zh-CN" altLang="en-US"/>
          </a:p>
        </p:txBody>
      </p:sp>
      <p:sp>
        <p:nvSpPr>
          <p:cNvPr id="19" name="图片占位符 3"/>
          <p:cNvSpPr>
            <a:spLocks noGrp="1"/>
          </p:cNvSpPr>
          <p:nvPr>
            <p:ph type="pic" sz="quarter" idx="25"/>
          </p:nvPr>
        </p:nvSpPr>
        <p:spPr>
          <a:xfrm>
            <a:off x="6229350" y="3152775"/>
            <a:ext cx="1609725" cy="905470"/>
          </a:xfrm>
          <a:prstGeom prst="roundRect">
            <a:avLst>
              <a:gd name="adj" fmla="val 4500"/>
            </a:avLst>
          </a:prstGeom>
        </p:spPr>
        <p:txBody>
          <a:bodyPr/>
          <a:lstStyle/>
          <a:p>
            <a:endParaRPr lang="zh-CN" altLang="en-US"/>
          </a:p>
        </p:txBody>
      </p:sp>
      <p:sp>
        <p:nvSpPr>
          <p:cNvPr id="20" name="图片占位符 3"/>
          <p:cNvSpPr>
            <a:spLocks noGrp="1"/>
          </p:cNvSpPr>
          <p:nvPr>
            <p:ph type="pic" sz="quarter" idx="26"/>
          </p:nvPr>
        </p:nvSpPr>
        <p:spPr>
          <a:xfrm>
            <a:off x="8115300" y="3152775"/>
            <a:ext cx="1609725" cy="905470"/>
          </a:xfrm>
          <a:prstGeom prst="roundRect">
            <a:avLst>
              <a:gd name="adj" fmla="val 4500"/>
            </a:avLst>
          </a:prstGeom>
        </p:spPr>
        <p:txBody>
          <a:bodyPr/>
          <a:lstStyle/>
          <a:p>
            <a:endParaRPr lang="zh-CN" altLang="en-US"/>
          </a:p>
        </p:txBody>
      </p:sp>
      <p:sp>
        <p:nvSpPr>
          <p:cNvPr id="21" name="图片占位符 3"/>
          <p:cNvSpPr>
            <a:spLocks noGrp="1"/>
          </p:cNvSpPr>
          <p:nvPr>
            <p:ph type="pic" sz="quarter" idx="27"/>
          </p:nvPr>
        </p:nvSpPr>
        <p:spPr>
          <a:xfrm>
            <a:off x="10001250" y="3152775"/>
            <a:ext cx="1609725" cy="905470"/>
          </a:xfrm>
          <a:prstGeom prst="roundRect">
            <a:avLst>
              <a:gd name="adj" fmla="val 4500"/>
            </a:avLst>
          </a:prstGeom>
        </p:spPr>
        <p:txBody>
          <a:bodyPr/>
          <a:lstStyle/>
          <a:p>
            <a:endParaRPr lang="zh-CN" altLang="en-US"/>
          </a:p>
        </p:txBody>
      </p:sp>
      <p:sp>
        <p:nvSpPr>
          <p:cNvPr id="34" name="图片占位符 3"/>
          <p:cNvSpPr>
            <a:spLocks noGrp="1"/>
          </p:cNvSpPr>
          <p:nvPr>
            <p:ph type="pic" sz="quarter" idx="28"/>
          </p:nvPr>
        </p:nvSpPr>
        <p:spPr>
          <a:xfrm>
            <a:off x="571500" y="4381500"/>
            <a:ext cx="1609725" cy="905470"/>
          </a:xfrm>
          <a:prstGeom prst="roundRect">
            <a:avLst>
              <a:gd name="adj" fmla="val 4500"/>
            </a:avLst>
          </a:prstGeom>
        </p:spPr>
        <p:txBody>
          <a:bodyPr/>
          <a:lstStyle/>
          <a:p>
            <a:endParaRPr lang="zh-CN" altLang="en-US"/>
          </a:p>
        </p:txBody>
      </p:sp>
      <p:sp>
        <p:nvSpPr>
          <p:cNvPr id="35" name="图片占位符 3"/>
          <p:cNvSpPr>
            <a:spLocks noGrp="1"/>
          </p:cNvSpPr>
          <p:nvPr>
            <p:ph type="pic" sz="quarter" idx="29"/>
          </p:nvPr>
        </p:nvSpPr>
        <p:spPr>
          <a:xfrm>
            <a:off x="2457450" y="4381500"/>
            <a:ext cx="1609725" cy="905470"/>
          </a:xfrm>
          <a:prstGeom prst="roundRect">
            <a:avLst>
              <a:gd name="adj" fmla="val 4500"/>
            </a:avLst>
          </a:prstGeom>
        </p:spPr>
        <p:txBody>
          <a:bodyPr/>
          <a:lstStyle/>
          <a:p>
            <a:endParaRPr lang="zh-CN" altLang="en-US"/>
          </a:p>
        </p:txBody>
      </p:sp>
      <p:sp>
        <p:nvSpPr>
          <p:cNvPr id="36" name="图片占位符 3"/>
          <p:cNvSpPr>
            <a:spLocks noGrp="1"/>
          </p:cNvSpPr>
          <p:nvPr>
            <p:ph type="pic" sz="quarter" idx="30"/>
          </p:nvPr>
        </p:nvSpPr>
        <p:spPr>
          <a:xfrm>
            <a:off x="4343400" y="4381500"/>
            <a:ext cx="1609725" cy="905470"/>
          </a:xfrm>
          <a:prstGeom prst="roundRect">
            <a:avLst>
              <a:gd name="adj" fmla="val 4500"/>
            </a:avLst>
          </a:prstGeom>
        </p:spPr>
        <p:txBody>
          <a:bodyPr/>
          <a:lstStyle/>
          <a:p>
            <a:endParaRPr lang="zh-CN" altLang="en-US"/>
          </a:p>
        </p:txBody>
      </p:sp>
      <p:sp>
        <p:nvSpPr>
          <p:cNvPr id="37" name="图片占位符 3"/>
          <p:cNvSpPr>
            <a:spLocks noGrp="1"/>
          </p:cNvSpPr>
          <p:nvPr>
            <p:ph type="pic" sz="quarter" idx="31"/>
          </p:nvPr>
        </p:nvSpPr>
        <p:spPr>
          <a:xfrm>
            <a:off x="6229350" y="4381500"/>
            <a:ext cx="1609725" cy="905470"/>
          </a:xfrm>
          <a:prstGeom prst="roundRect">
            <a:avLst>
              <a:gd name="adj" fmla="val 4500"/>
            </a:avLst>
          </a:prstGeom>
        </p:spPr>
        <p:txBody>
          <a:bodyPr/>
          <a:lstStyle/>
          <a:p>
            <a:endParaRPr lang="zh-CN" altLang="en-US"/>
          </a:p>
        </p:txBody>
      </p:sp>
      <p:sp>
        <p:nvSpPr>
          <p:cNvPr id="38" name="图片占位符 3"/>
          <p:cNvSpPr>
            <a:spLocks noGrp="1"/>
          </p:cNvSpPr>
          <p:nvPr>
            <p:ph type="pic" sz="quarter" idx="32"/>
          </p:nvPr>
        </p:nvSpPr>
        <p:spPr>
          <a:xfrm>
            <a:off x="8115300" y="4381500"/>
            <a:ext cx="1609725" cy="905470"/>
          </a:xfrm>
          <a:prstGeom prst="roundRect">
            <a:avLst>
              <a:gd name="adj" fmla="val 4500"/>
            </a:avLst>
          </a:prstGeom>
        </p:spPr>
        <p:txBody>
          <a:bodyPr/>
          <a:lstStyle/>
          <a:p>
            <a:endParaRPr lang="zh-CN" altLang="en-US"/>
          </a:p>
        </p:txBody>
      </p:sp>
      <p:sp>
        <p:nvSpPr>
          <p:cNvPr id="39" name="图片占位符 3"/>
          <p:cNvSpPr>
            <a:spLocks noGrp="1"/>
          </p:cNvSpPr>
          <p:nvPr>
            <p:ph type="pic" sz="quarter" idx="33"/>
          </p:nvPr>
        </p:nvSpPr>
        <p:spPr>
          <a:xfrm>
            <a:off x="10001250" y="4381500"/>
            <a:ext cx="1609725" cy="905470"/>
          </a:xfrm>
          <a:prstGeom prst="roundRect">
            <a:avLst>
              <a:gd name="adj" fmla="val 4500"/>
            </a:avLst>
          </a:prstGeom>
        </p:spPr>
        <p:txBody>
          <a:bodyPr/>
          <a:lstStyle/>
          <a:p>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9" Type="http://schemas.openxmlformats.org/officeDocument/2006/relationships/slideLayout" Target="../slideLayouts/slideLayout3.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任意多边形: 形状 12"/>
          <p:cNvSpPr/>
          <p:nvPr/>
        </p:nvSpPr>
        <p:spPr>
          <a:xfrm>
            <a:off x="-104775" y="1244600"/>
            <a:ext cx="10523855" cy="2883535"/>
          </a:xfrm>
          <a:custGeom>
            <a:avLst/>
            <a:gdLst>
              <a:gd name="connsiteX0" fmla="*/ 0 w 8204200"/>
              <a:gd name="connsiteY0" fmla="*/ 0 h 3714750"/>
              <a:gd name="connsiteX1" fmla="*/ 7407275 w 8204200"/>
              <a:gd name="connsiteY1" fmla="*/ 0 h 3714750"/>
              <a:gd name="connsiteX2" fmla="*/ 8204200 w 8204200"/>
              <a:gd name="connsiteY2" fmla="*/ 796925 h 3714750"/>
              <a:gd name="connsiteX3" fmla="*/ 8204200 w 8204200"/>
              <a:gd name="connsiteY3" fmla="*/ 2917825 h 3714750"/>
              <a:gd name="connsiteX4" fmla="*/ 7407275 w 8204200"/>
              <a:gd name="connsiteY4" fmla="*/ 3714750 h 3714750"/>
              <a:gd name="connsiteX5" fmla="*/ 0 w 8204200"/>
              <a:gd name="connsiteY5" fmla="*/ 3714750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4200" h="3714750">
                <a:moveTo>
                  <a:pt x="0" y="0"/>
                </a:moveTo>
                <a:lnTo>
                  <a:pt x="7407275" y="0"/>
                </a:lnTo>
                <a:cubicBezTo>
                  <a:pt x="7847405" y="0"/>
                  <a:pt x="8204200" y="356795"/>
                  <a:pt x="8204200" y="796925"/>
                </a:cubicBezTo>
                <a:lnTo>
                  <a:pt x="8204200" y="2917825"/>
                </a:lnTo>
                <a:cubicBezTo>
                  <a:pt x="8204200" y="3357955"/>
                  <a:pt x="7847405" y="3714750"/>
                  <a:pt x="7407275" y="3714750"/>
                </a:cubicBezTo>
                <a:lnTo>
                  <a:pt x="0" y="3714750"/>
                </a:lnTo>
                <a:close/>
              </a:path>
            </a:pathLst>
          </a:custGeom>
          <a:solidFill>
            <a:srgbClr val="FFFFFF"/>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文本框 29"/>
          <p:cNvSpPr txBox="1"/>
          <p:nvPr/>
        </p:nvSpPr>
        <p:spPr>
          <a:xfrm>
            <a:off x="423545" y="1547495"/>
            <a:ext cx="8768080" cy="2956560"/>
          </a:xfrm>
          <a:prstGeom prst="rect">
            <a:avLst/>
          </a:prstGeom>
          <a:noFill/>
        </p:spPr>
        <p:txBody>
          <a:bodyPr wrap="square" lIns="0" tIns="0" rIns="0" bIns="0" rtlCol="0">
            <a:spAutoFit/>
          </a:bodyPr>
          <a:lstStyle/>
          <a:p>
            <a:pPr algn="ctr">
              <a:lnSpc>
                <a:spcPct val="130000"/>
              </a:lnSpc>
              <a:spcAft>
                <a:spcPts val="600"/>
              </a:spcAft>
            </a:pPr>
            <a:r>
              <a:rPr lang="zh-CN" altLang="en-US" sz="48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《涉税专业服务管理办法</a:t>
            </a:r>
            <a:r>
              <a:rPr lang="en-US" altLang="zh-CN" sz="48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    </a:t>
            </a:r>
            <a:r>
              <a:rPr lang="zh-CN" altLang="en-US" sz="48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（试行）》讲解</a:t>
            </a:r>
            <a:endParaRPr lang="zh-CN" altLang="en-US" sz="48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a:p>
            <a:pPr algn="ctr">
              <a:lnSpc>
                <a:spcPct val="130000"/>
              </a:lnSpc>
              <a:spcAft>
                <a:spcPts val="600"/>
              </a:spcAft>
            </a:pPr>
            <a:endParaRPr lang="zh-CN" altLang="en-US" sz="48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grpSp>
        <p:nvGrpSpPr>
          <p:cNvPr id="33" name="组合 32"/>
          <p:cNvGrpSpPr/>
          <p:nvPr/>
        </p:nvGrpSpPr>
        <p:grpSpPr>
          <a:xfrm>
            <a:off x="7446748" y="6346574"/>
            <a:ext cx="525730" cy="153260"/>
            <a:chOff x="3749802" y="1186619"/>
            <a:chExt cx="3638550" cy="1060704"/>
          </a:xfrm>
          <a:solidFill>
            <a:srgbClr val="92D050"/>
          </a:solidFill>
        </p:grpSpPr>
        <p:sp>
          <p:nvSpPr>
            <p:cNvPr id="34" name="等腰三角形 33"/>
            <p:cNvSpPr/>
            <p:nvPr/>
          </p:nvSpPr>
          <p:spPr>
            <a:xfrm rot="5400000">
              <a:off x="367665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5400000">
              <a:off x="5038725"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5400000">
              <a:off x="640080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7" name="直接连接符 36"/>
          <p:cNvCxnSpPr/>
          <p:nvPr/>
        </p:nvCxnSpPr>
        <p:spPr>
          <a:xfrm>
            <a:off x="2583974" y="6346666"/>
            <a:ext cx="3238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3703281" y="793331"/>
            <a:ext cx="260437" cy="63647"/>
            <a:chOff x="4523863" y="-1141320"/>
            <a:chExt cx="3741638" cy="914400"/>
          </a:xfrm>
          <a:gradFill>
            <a:gsLst>
              <a:gs pos="0">
                <a:schemeClr val="bg1"/>
              </a:gs>
              <a:gs pos="100000">
                <a:schemeClr val="bg1">
                  <a:alpha val="0"/>
                </a:schemeClr>
              </a:gs>
            </a:gsLst>
            <a:lin ang="0" scaled="0"/>
          </a:gradFill>
        </p:grpSpPr>
        <p:sp>
          <p:nvSpPr>
            <p:cNvPr id="39" name="平行四边形 38"/>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平行四边形 40"/>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4" name="直接连接符 43"/>
          <p:cNvCxnSpPr/>
          <p:nvPr/>
        </p:nvCxnSpPr>
        <p:spPr>
          <a:xfrm>
            <a:off x="4050743" y="825154"/>
            <a:ext cx="1918780" cy="0"/>
          </a:xfrm>
          <a:prstGeom prst="line">
            <a:avLst/>
          </a:prstGeom>
          <a:ln>
            <a:gradFill>
              <a:gsLst>
                <a:gs pos="3000">
                  <a:schemeClr val="bg1">
                    <a:alpha val="40000"/>
                  </a:schemeClr>
                </a:gs>
                <a:gs pos="87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10134204" y="5022400"/>
            <a:ext cx="1650945" cy="464458"/>
            <a:chOff x="4965702" y="1190171"/>
            <a:chExt cx="1650945" cy="464458"/>
          </a:xfrm>
          <a:solidFill>
            <a:schemeClr val="accent1">
              <a:alpha val="69000"/>
            </a:schemeClr>
          </a:solidFill>
        </p:grpSpPr>
        <p:grpSp>
          <p:nvGrpSpPr>
            <p:cNvPr id="49" name="组合 48"/>
            <p:cNvGrpSpPr/>
            <p:nvPr/>
          </p:nvGrpSpPr>
          <p:grpSpPr>
            <a:xfrm>
              <a:off x="5747659" y="1190171"/>
              <a:ext cx="868988" cy="464458"/>
              <a:chOff x="2569029" y="1190171"/>
              <a:chExt cx="841829" cy="449942"/>
            </a:xfrm>
            <a:grpFill/>
          </p:grpSpPr>
          <p:sp>
            <p:nvSpPr>
              <p:cNvPr id="66" name="椭圆 65"/>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椭圆 66"/>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椭圆 67"/>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椭圆 68"/>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椭圆 69"/>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椭圆 70"/>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椭圆 71"/>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椭圆 72"/>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椭圆 73"/>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椭圆 74"/>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椭圆 75"/>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椭圆 76"/>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8" name="椭圆 77"/>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9" name="椭圆 78"/>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0" name="椭圆 79"/>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50" name="组合 49"/>
            <p:cNvGrpSpPr/>
            <p:nvPr/>
          </p:nvGrpSpPr>
          <p:grpSpPr>
            <a:xfrm>
              <a:off x="4965702" y="1190171"/>
              <a:ext cx="868988" cy="464458"/>
              <a:chOff x="2569029" y="1190171"/>
              <a:chExt cx="841829" cy="449942"/>
            </a:xfrm>
            <a:grpFill/>
          </p:grpSpPr>
          <p:sp>
            <p:nvSpPr>
              <p:cNvPr id="51" name="椭圆 50"/>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椭圆 51"/>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椭圆 52"/>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4" name="椭圆 53"/>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椭圆 54"/>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椭圆 55"/>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7" name="椭圆 56"/>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8" name="椭圆 57"/>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椭圆 58"/>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0" name="椭圆 59"/>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1" name="椭圆 60"/>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2" name="椭圆 61"/>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椭圆 62"/>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 name="椭圆 63"/>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椭圆 64"/>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2" name="文本框 1"/>
          <p:cNvSpPr txBox="1"/>
          <p:nvPr/>
        </p:nvSpPr>
        <p:spPr>
          <a:xfrm>
            <a:off x="3195955" y="4331335"/>
            <a:ext cx="5626735" cy="1846580"/>
          </a:xfrm>
          <a:prstGeom prst="rect">
            <a:avLst/>
          </a:prstGeom>
          <a:noFill/>
        </p:spPr>
        <p:txBody>
          <a:bodyPr wrap="square" lIns="0" tIns="0" rIns="0" bIns="0" rtlCol="0" anchor="t">
            <a:spAutoFit/>
          </a:bodyPr>
          <a:p>
            <a:pPr algn="l">
              <a:lnSpc>
                <a:spcPct val="150000"/>
              </a:lnSpc>
            </a:pPr>
            <a:r>
              <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rPr>
              <a:t>主讲人：国家税务总局中山市税务局</a:t>
            </a:r>
            <a:r>
              <a:rPr lang="en-US" altLang="zh-CN" sz="2000" b="1" dirty="0">
                <a:solidFill>
                  <a:schemeClr val="bg1"/>
                </a:solidFill>
                <a:latin typeface="微软雅黑" panose="020B0503020204020204" charset="-122"/>
                <a:ea typeface="微软雅黑" panose="020B0503020204020204" charset="-122"/>
                <a:sym typeface="HarmonyOS Sans SC" panose="00000500000000000000" pitchFamily="2" charset="-122"/>
              </a:rPr>
              <a:t> </a:t>
            </a:r>
            <a:r>
              <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rPr>
              <a:t>陈淼洋</a:t>
            </a:r>
            <a:endPar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endParaRPr>
          </a:p>
          <a:p>
            <a:pPr algn="l">
              <a:lnSpc>
                <a:spcPct val="150000"/>
              </a:lnSpc>
            </a:pPr>
            <a:r>
              <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rPr>
              <a:t>时间：</a:t>
            </a:r>
            <a:r>
              <a:rPr lang="en-US" altLang="zh-CN" sz="2000" b="1" dirty="0">
                <a:solidFill>
                  <a:schemeClr val="bg1"/>
                </a:solidFill>
                <a:latin typeface="微软雅黑" panose="020B0503020204020204" charset="-122"/>
                <a:ea typeface="微软雅黑" panose="020B0503020204020204" charset="-122"/>
                <a:sym typeface="HarmonyOS Sans SC" panose="00000500000000000000" pitchFamily="2" charset="-122"/>
              </a:rPr>
              <a:t>   2025</a:t>
            </a:r>
            <a:r>
              <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rPr>
              <a:t>年</a:t>
            </a:r>
            <a:r>
              <a:rPr lang="en-US" altLang="zh-CN" sz="2000" b="1" dirty="0">
                <a:solidFill>
                  <a:schemeClr val="bg1"/>
                </a:solidFill>
                <a:latin typeface="微软雅黑" panose="020B0503020204020204" charset="-122"/>
                <a:ea typeface="微软雅黑" panose="020B0503020204020204" charset="-122"/>
                <a:sym typeface="HarmonyOS Sans SC" panose="00000500000000000000" pitchFamily="2" charset="-122"/>
              </a:rPr>
              <a:t>5</a:t>
            </a:r>
            <a:r>
              <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rPr>
              <a:t>月</a:t>
            </a:r>
            <a:r>
              <a:rPr lang="en-US" altLang="zh-CN" sz="2000" b="1" dirty="0">
                <a:solidFill>
                  <a:schemeClr val="bg1"/>
                </a:solidFill>
                <a:latin typeface="微软雅黑" panose="020B0503020204020204" charset="-122"/>
                <a:ea typeface="微软雅黑" panose="020B0503020204020204" charset="-122"/>
                <a:sym typeface="HarmonyOS Sans SC" panose="00000500000000000000" pitchFamily="2" charset="-122"/>
              </a:rPr>
              <a:t>30</a:t>
            </a:r>
            <a:r>
              <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rPr>
              <a:t>日</a:t>
            </a:r>
            <a:endPar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endParaRPr>
          </a:p>
          <a:p>
            <a:pPr algn="l">
              <a:lnSpc>
                <a:spcPct val="150000"/>
              </a:lnSpc>
            </a:pPr>
            <a:r>
              <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rPr>
              <a:t>主办方：国家税务总局中山市税务局</a:t>
            </a:r>
            <a:endPar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endParaRPr>
          </a:p>
          <a:p>
            <a:pPr algn="l">
              <a:lnSpc>
                <a:spcPct val="150000"/>
              </a:lnSpc>
            </a:pPr>
            <a:r>
              <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rPr>
              <a:t> </a:t>
            </a:r>
            <a:r>
              <a:rPr lang="en-US" altLang="zh-CN" sz="2000" b="1" dirty="0">
                <a:solidFill>
                  <a:schemeClr val="bg1"/>
                </a:solidFill>
                <a:latin typeface="微软雅黑" panose="020B0503020204020204" charset="-122"/>
                <a:ea typeface="微软雅黑" panose="020B0503020204020204" charset="-122"/>
                <a:sym typeface="HarmonyOS Sans SC" panose="00000500000000000000" pitchFamily="2" charset="-122"/>
              </a:rPr>
              <a:t>            </a:t>
            </a:r>
            <a:r>
              <a:rPr lang="zh-CN" altLang="en-US" sz="2000" b="1" dirty="0">
                <a:solidFill>
                  <a:schemeClr val="bg1"/>
                </a:solidFill>
                <a:latin typeface="微软雅黑" panose="020B0503020204020204" charset="-122"/>
                <a:ea typeface="微软雅黑" panose="020B0503020204020204" charset="-122"/>
                <a:sym typeface="HarmonyOS Sans SC" panose="00000500000000000000" pitchFamily="2" charset="-122"/>
              </a:rPr>
              <a:t>国家税务总局深圳市宝安区税务局</a:t>
            </a:r>
            <a:endParaRPr lang="zh-CN" altLang="en-US" sz="2000" b="1" spc="160" dirty="0" smtClean="0">
              <a:solidFill>
                <a:schemeClr val="bg1"/>
              </a:solidFill>
              <a:latin typeface="微软雅黑" panose="020B0503020204020204" charset="-122"/>
              <a:ea typeface="微软雅黑" panose="020B0503020204020204" charset="-122"/>
              <a:sym typeface="HarmonyOS Sans SC"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内部治理</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852805" y="1616075"/>
            <a:ext cx="10181590" cy="3039110"/>
          </a:xfrm>
          <a:prstGeom prst="rect">
            <a:avLst/>
          </a:prstGeom>
          <a:noFill/>
          <a:ln w="9525">
            <a:noFill/>
          </a:ln>
        </p:spPr>
        <p:txBody>
          <a:bodyPr wrap="square">
            <a:noAutofit/>
          </a:bodyPr>
          <a:p>
            <a:pPr indent="0" fontAlgn="auto">
              <a:lnSpc>
                <a:spcPct val="150000"/>
              </a:lnSpc>
            </a:pPr>
            <a:r>
              <a:rPr lang="en-US" altLang="zh-CN" sz="2400">
                <a:latin typeface="微软雅黑" panose="020B0503020204020204" charset="-122"/>
                <a:ea typeface="微软雅黑" panose="020B0503020204020204" charset="-122"/>
                <a:cs typeface="微软雅黑" panose="020B0503020204020204" charset="-122"/>
              </a:rPr>
              <a:t>       </a:t>
            </a:r>
            <a:r>
              <a:rPr sz="2400" b="1">
                <a:solidFill>
                  <a:schemeClr val="accent1"/>
                </a:solidFill>
                <a:latin typeface="微软雅黑" panose="020B0503020204020204" charset="-122"/>
                <a:ea typeface="微软雅黑" panose="020B0503020204020204" charset="-122"/>
                <a:cs typeface="微软雅黑" panose="020B0503020204020204" charset="-122"/>
              </a:rPr>
              <a:t>加强合规建设</a:t>
            </a:r>
            <a:r>
              <a:rPr lang="en-US" altLang="zh-CN" sz="2400" b="1">
                <a:latin typeface="微软雅黑" panose="020B0503020204020204" charset="-122"/>
                <a:ea typeface="微软雅黑" panose="020B0503020204020204" charset="-122"/>
                <a:cs typeface="微软雅黑" panose="020B0503020204020204" charset="-122"/>
              </a:rPr>
              <a:t> </a:t>
            </a:r>
            <a:r>
              <a:rPr lang="en-US" altLang="zh-CN" sz="2400">
                <a:latin typeface="微软雅黑" panose="020B0503020204020204" charset="-122"/>
                <a:ea typeface="微软雅黑" panose="020B0503020204020204" charset="-122"/>
                <a:cs typeface="微软雅黑" panose="020B0503020204020204" charset="-122"/>
              </a:rPr>
              <a:t> </a:t>
            </a:r>
            <a:r>
              <a:rPr lang="zh-CN" altLang="en-US" sz="2400">
                <a:latin typeface="微软雅黑" panose="020B0503020204020204" charset="-122"/>
                <a:ea typeface="微软雅黑" panose="020B0503020204020204" charset="-122"/>
                <a:cs typeface="微软雅黑" panose="020B0503020204020204" charset="-122"/>
              </a:rPr>
              <a:t>按照涉税专业服务业务规范要求，完善内部控制制度，建立质量管理制度、风险控制机制以及业务记录制度，规范承揽和开展业务。（第十六条）</a:t>
            </a:r>
            <a:endParaRPr lang="zh-CN" altLang="en-US" sz="24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400">
                <a:solidFill>
                  <a:schemeClr val="tx1"/>
                </a:solidFill>
                <a:latin typeface="微软雅黑" panose="020B0503020204020204" charset="-122"/>
                <a:ea typeface="微软雅黑" panose="020B0503020204020204" charset="-122"/>
                <a:cs typeface="微软雅黑" panose="020B0503020204020204" charset="-122"/>
              </a:rPr>
              <a:t>       </a:t>
            </a:r>
            <a:r>
              <a:rPr lang="en-US" altLang="zh-CN" sz="2400" b="1">
                <a:solidFill>
                  <a:schemeClr val="accent1"/>
                </a:solidFill>
                <a:latin typeface="微软雅黑" panose="020B0503020204020204" charset="-122"/>
                <a:ea typeface="微软雅黑" panose="020B0503020204020204" charset="-122"/>
                <a:cs typeface="微软雅黑" panose="020B0503020204020204" charset="-122"/>
              </a:rPr>
              <a:t>提升专业能力   </a:t>
            </a:r>
            <a:r>
              <a:rPr sz="2400">
                <a:solidFill>
                  <a:schemeClr val="tx1"/>
                </a:solidFill>
                <a:latin typeface="微软雅黑" panose="020B0503020204020204" charset="-122"/>
                <a:ea typeface="微软雅黑" panose="020B0503020204020204" charset="-122"/>
                <a:cs typeface="微软雅黑" panose="020B0503020204020204" charset="-122"/>
              </a:rPr>
              <a:t>涉税专业服务机构应当支持涉税服务人员参加继续教育、业务培训，保持其专业胜任能力</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。（第十六条）</a:t>
            </a:r>
            <a:endParaRPr lang="en-US" altLang="zh-CN" sz="24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监督检查</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908050" y="1783715"/>
            <a:ext cx="10181590" cy="3039110"/>
          </a:xfrm>
          <a:prstGeom prst="rect">
            <a:avLst/>
          </a:prstGeom>
          <a:noFill/>
          <a:ln w="9525">
            <a:noFill/>
          </a:ln>
        </p:spPr>
        <p:txBody>
          <a:bodyPr wrap="square">
            <a:noAutofit/>
          </a:bodyPr>
          <a:p>
            <a:pPr indent="0" fontAlgn="auto">
              <a:lnSpc>
                <a:spcPct val="150000"/>
              </a:lnSpc>
            </a:pPr>
            <a:r>
              <a:rPr lang="en-US" altLang="zh-CN" sz="2000">
                <a:latin typeface="微软雅黑" panose="020B0503020204020204" charset="-122"/>
                <a:ea typeface="微软雅黑" panose="020B0503020204020204" charset="-122"/>
                <a:cs typeface="微软雅黑" panose="020B0503020204020204" charset="-122"/>
              </a:rPr>
              <a:t>       </a:t>
            </a:r>
            <a:r>
              <a:rPr lang="zh-CN" sz="2000" b="1">
                <a:solidFill>
                  <a:schemeClr val="accent1"/>
                </a:solidFill>
                <a:latin typeface="微软雅黑" panose="020B0503020204020204" charset="-122"/>
                <a:ea typeface="微软雅黑" panose="020B0503020204020204" charset="-122"/>
                <a:cs typeface="微软雅黑" panose="020B0503020204020204" charset="-122"/>
              </a:rPr>
              <a:t>检查情形</a:t>
            </a:r>
            <a:r>
              <a:rPr lang="en-US" altLang="zh-CN" sz="2000" b="1">
                <a:latin typeface="微软雅黑" panose="020B0503020204020204" charset="-122"/>
                <a:ea typeface="微软雅黑" panose="020B0503020204020204" charset="-122"/>
                <a:cs typeface="微软雅黑" panose="020B0503020204020204" charset="-122"/>
              </a:rPr>
              <a:t> </a:t>
            </a:r>
            <a:r>
              <a:rPr lang="en-US" altLang="zh-CN" sz="2000">
                <a:latin typeface="微软雅黑" panose="020B0503020204020204" charset="-122"/>
                <a:ea typeface="微软雅黑" panose="020B0503020204020204" charset="-122"/>
                <a:cs typeface="微软雅黑" panose="020B0503020204020204" charset="-122"/>
              </a:rPr>
              <a:t> 涉税专业服务机构及涉税服务人员</a:t>
            </a:r>
            <a:r>
              <a:rPr lang="zh-CN" altLang="en-US" sz="2000">
                <a:latin typeface="微软雅黑" panose="020B0503020204020204" charset="-122"/>
                <a:ea typeface="微软雅黑" panose="020B0503020204020204" charset="-122"/>
                <a:cs typeface="微软雅黑" panose="020B0503020204020204" charset="-122"/>
              </a:rPr>
              <a:t>出现逃避涉税专业服务管理、不依法纳税、执业违规、发布涉税违法违规信息等情形。（第二十五条）</a:t>
            </a:r>
            <a:endParaRPr lang="zh-CN" altLang="en-US" sz="20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000">
                <a:solidFill>
                  <a:schemeClr val="tx1"/>
                </a:solidFill>
                <a:latin typeface="微软雅黑" panose="020B0503020204020204" charset="-122"/>
                <a:ea typeface="微软雅黑" panose="020B0503020204020204" charset="-122"/>
                <a:cs typeface="微软雅黑" panose="020B0503020204020204" charset="-122"/>
              </a:rPr>
              <a:t>       </a:t>
            </a:r>
            <a:r>
              <a:rPr lang="en-US" altLang="zh-CN" sz="2000" b="1">
                <a:solidFill>
                  <a:schemeClr val="accent1"/>
                </a:solidFill>
                <a:latin typeface="微软雅黑" panose="020B0503020204020204" charset="-122"/>
                <a:ea typeface="微软雅黑" panose="020B0503020204020204" charset="-122"/>
                <a:cs typeface="微软雅黑" panose="020B0503020204020204" charset="-122"/>
              </a:rPr>
              <a:t>检查内容  </a:t>
            </a:r>
            <a:r>
              <a:rPr sz="2000">
                <a:solidFill>
                  <a:schemeClr val="tx1"/>
                </a:solidFill>
                <a:latin typeface="微软雅黑" panose="020B0503020204020204" charset="-122"/>
                <a:ea typeface="微软雅黑" panose="020B0503020204020204" charset="-122"/>
                <a:cs typeface="微软雅黑" panose="020B0503020204020204" charset="-122"/>
              </a:rPr>
              <a:t>税务机关负责对涉税专业服务机构执业情况进行检查，</a:t>
            </a:r>
            <a:r>
              <a:rPr lang="zh-CN" sz="2000">
                <a:solidFill>
                  <a:schemeClr val="tx1"/>
                </a:solidFill>
                <a:latin typeface="微软雅黑" panose="020B0503020204020204" charset="-122"/>
                <a:ea typeface="微软雅黑" panose="020B0503020204020204" charset="-122"/>
                <a:cs typeface="微软雅黑" panose="020B0503020204020204" charset="-122"/>
              </a:rPr>
              <a:t>检查内容</a:t>
            </a:r>
            <a:r>
              <a:rPr sz="2000">
                <a:solidFill>
                  <a:schemeClr val="tx1"/>
                </a:solidFill>
                <a:latin typeface="微软雅黑" panose="020B0503020204020204" charset="-122"/>
                <a:ea typeface="微软雅黑" panose="020B0503020204020204" charset="-122"/>
                <a:cs typeface="微软雅黑" panose="020B0503020204020204" charset="-122"/>
              </a:rPr>
              <a:t>包括机构内控制度</a:t>
            </a:r>
            <a:r>
              <a:rPr lang="zh-CN" sz="2000">
                <a:solidFill>
                  <a:schemeClr val="tx1"/>
                </a:solidFill>
                <a:latin typeface="微软雅黑" panose="020B0503020204020204" charset="-122"/>
                <a:ea typeface="微软雅黑" panose="020B0503020204020204" charset="-122"/>
                <a:cs typeface="微软雅黑" panose="020B0503020204020204" charset="-122"/>
              </a:rPr>
              <a:t>建设情况</a:t>
            </a:r>
            <a:r>
              <a:rPr sz="2000">
                <a:solidFill>
                  <a:schemeClr val="tx1"/>
                </a:solidFill>
                <a:latin typeface="微软雅黑" panose="020B0503020204020204" charset="-122"/>
                <a:ea typeface="微软雅黑" panose="020B0503020204020204" charset="-122"/>
                <a:cs typeface="微软雅黑" panose="020B0503020204020204" charset="-122"/>
              </a:rPr>
              <a:t>、</a:t>
            </a:r>
            <a:r>
              <a:rPr lang="zh-CN" sz="2000">
                <a:solidFill>
                  <a:schemeClr val="tx1"/>
                </a:solidFill>
                <a:latin typeface="微软雅黑" panose="020B0503020204020204" charset="-122"/>
                <a:ea typeface="微软雅黑" panose="020B0503020204020204" charset="-122"/>
                <a:cs typeface="微软雅黑" panose="020B0503020204020204" charset="-122"/>
              </a:rPr>
              <a:t>基本</a:t>
            </a:r>
            <a:r>
              <a:rPr lang="zh-CN" sz="2000">
                <a:latin typeface="微软雅黑" panose="020B0503020204020204" charset="-122"/>
                <a:ea typeface="微软雅黑" panose="020B0503020204020204" charset="-122"/>
                <a:cs typeface="微软雅黑" panose="020B0503020204020204" charset="-122"/>
                <a:sym typeface="+mn-ea"/>
              </a:rPr>
              <a:t>信息、</a:t>
            </a:r>
            <a:r>
              <a:rPr lang="zh-CN" sz="2000">
                <a:solidFill>
                  <a:schemeClr val="tx1"/>
                </a:solidFill>
                <a:latin typeface="微软雅黑" panose="020B0503020204020204" charset="-122"/>
                <a:ea typeface="微软雅黑" panose="020B0503020204020204" charset="-122"/>
                <a:cs typeface="微软雅黑" panose="020B0503020204020204" charset="-122"/>
              </a:rPr>
              <a:t>业务信息</a:t>
            </a:r>
            <a:r>
              <a:rPr sz="2000">
                <a:solidFill>
                  <a:schemeClr val="tx1"/>
                </a:solidFill>
                <a:latin typeface="微软雅黑" panose="020B0503020204020204" charset="-122"/>
                <a:ea typeface="微软雅黑" panose="020B0503020204020204" charset="-122"/>
                <a:cs typeface="微软雅黑" panose="020B0503020204020204" charset="-122"/>
              </a:rPr>
              <a:t>、执业资质、业务规范执行情况等</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。（第二十</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六</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条）       </a:t>
            </a: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000">
                <a:solidFill>
                  <a:schemeClr val="tx1"/>
                </a:solidFill>
                <a:latin typeface="微软雅黑" panose="020B0503020204020204" charset="-122"/>
                <a:ea typeface="微软雅黑" panose="020B0503020204020204" charset="-122"/>
                <a:cs typeface="微软雅黑" panose="020B0503020204020204" charset="-122"/>
              </a:rPr>
              <a:t>      </a:t>
            </a:r>
            <a:r>
              <a:rPr lang="en-US" altLang="zh-CN" sz="2000" b="1">
                <a:solidFill>
                  <a:schemeClr val="accent1"/>
                </a:solidFill>
                <a:latin typeface="微软雅黑" panose="020B0503020204020204" charset="-122"/>
                <a:ea typeface="微软雅黑" panose="020B0503020204020204" charset="-122"/>
                <a:cs typeface="微软雅黑" panose="020B0503020204020204" charset="-122"/>
              </a:rPr>
              <a:t>检查方式</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  税务机关可以采取实地检查、调取业务档案、询问、查询、异地协查等方法，对涉税专业服务机构实施检查，对与检查相关的情况和资料，可以记录、录音、录像、照相和复制。税务机关在检查完成后，应当形成检查报告。</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（第二十八、二十九条）</a:t>
            </a: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处理与处罚</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589915" y="1386840"/>
            <a:ext cx="5016500" cy="4253230"/>
          </a:xfrm>
          <a:prstGeom prst="rect">
            <a:avLst/>
          </a:prstGeom>
          <a:ln>
            <a:noFill/>
          </a:ln>
        </p:spPr>
        <p:style>
          <a:lnRef idx="3">
            <a:schemeClr val="accent1"/>
          </a:lnRef>
          <a:fillRef idx="0">
            <a:srgbClr val="FFFFFF"/>
          </a:fillRef>
          <a:effectRef idx="0">
            <a:srgbClr val="FFFFFF"/>
          </a:effectRef>
          <a:fontRef idx="minor">
            <a:schemeClr val="tx1"/>
          </a:fontRef>
        </p:style>
        <p:txBody>
          <a:bodyPr wrap="square" rtlCol="0" anchor="t">
            <a:noAutofit/>
          </a:bodyPr>
          <a:p>
            <a:pPr indent="0" algn="ctr">
              <a:lnSpc>
                <a:spcPct val="120000"/>
              </a:lnSpc>
              <a:buFont typeface="Wingdings" panose="05000000000000000000" charset="0"/>
              <a:buNone/>
            </a:pPr>
            <a:r>
              <a:rPr lang="zh-CN" altLang="en-US" sz="1400" b="1">
                <a:solidFill>
                  <a:schemeClr val="accent1"/>
                </a:solidFill>
                <a:latin typeface="微软雅黑" panose="020B0503020204020204" charset="-122"/>
                <a:ea typeface="微软雅黑" panose="020B0503020204020204" charset="-122"/>
                <a:cs typeface="微软雅黑" panose="020B0503020204020204" charset="-122"/>
              </a:rPr>
              <a:t>违规情形</a:t>
            </a:r>
            <a:endParaRPr lang="zh-CN" altLang="en-US" sz="1400" b="1">
              <a:solidFill>
                <a:schemeClr val="accent1"/>
              </a:solidFill>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一</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使用税务师事务所名称未办理行政登记的；　</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二</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提供涉税专业服务但未按规定报送涉税专业服务机构及涉税服务人员基本信息的；</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三</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未按规定报送涉税专业服务业务委托协议、业务信息的；</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四</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报送的基本信息、业务委托协议及业务信息与实际不符的；</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五</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妨害税务机关依照本办法履行职责的；</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六</a:t>
            </a: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未以涉税服务人员身份办理业务，或者存在其他不以真实身份办理业务情形的；</a:t>
            </a:r>
            <a:endParaRPr lang="zh-CN" altLang="en-US" sz="1400">
              <a:solidFill>
                <a:schemeClr val="accent1"/>
              </a:solidFill>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七</a:t>
            </a: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代为办理涉税业务未如实填报签署申报表等涉税文书的；</a:t>
            </a:r>
            <a:endParaRPr lang="zh-CN" altLang="en-US" sz="1400">
              <a:solidFill>
                <a:schemeClr val="accent1"/>
              </a:solidFill>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八</a:t>
            </a: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不具备相应专业能力而从事相关涉税专业服务的；</a:t>
            </a:r>
            <a:endParaRPr lang="zh-CN" altLang="en-US" sz="1400">
              <a:solidFill>
                <a:schemeClr val="accent1"/>
              </a:solidFill>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九</a:t>
            </a: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涉税服务人员违反规定，以个人名义提供涉税专业服务的；</a:t>
            </a:r>
            <a:endParaRPr lang="zh-CN" altLang="en-US" sz="1400">
              <a:solidFill>
                <a:schemeClr val="accent1"/>
              </a:solidFill>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十</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其他违反税务机关管理规定的行为。　</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6199505" y="1386840"/>
            <a:ext cx="5229860" cy="4387850"/>
          </a:xfrm>
          <a:prstGeom prst="rect">
            <a:avLst/>
          </a:prstGeom>
          <a:ln>
            <a:noFill/>
          </a:ln>
        </p:spPr>
        <p:style>
          <a:lnRef idx="3">
            <a:schemeClr val="accent1"/>
          </a:lnRef>
          <a:fillRef idx="0">
            <a:srgbClr val="FFFFFF"/>
          </a:fillRef>
          <a:effectRef idx="0">
            <a:srgbClr val="FFFFFF"/>
          </a:effectRef>
          <a:fontRef idx="minor">
            <a:schemeClr val="tx1"/>
          </a:fontRef>
        </p:style>
        <p:txBody>
          <a:bodyPr wrap="square" rtlCol="0" anchor="t">
            <a:noAutofit/>
          </a:bodyPr>
          <a:p>
            <a:pPr indent="0" algn="ctr">
              <a:lnSpc>
                <a:spcPct val="120000"/>
              </a:lnSpc>
              <a:buFont typeface="Wingdings" panose="05000000000000000000" charset="0"/>
              <a:buNone/>
            </a:pPr>
            <a:r>
              <a:rPr lang="zh-CN" altLang="en-US" sz="1400" b="1">
                <a:solidFill>
                  <a:schemeClr val="accent1"/>
                </a:solidFill>
                <a:latin typeface="微软雅黑" panose="020B0503020204020204" charset="-122"/>
                <a:ea typeface="微软雅黑" panose="020B0503020204020204" charset="-122"/>
                <a:cs typeface="微软雅黑" panose="020B0503020204020204" charset="-122"/>
              </a:rPr>
              <a:t>违法违规情形</a:t>
            </a:r>
            <a:endParaRPr lang="zh-CN" altLang="en-US" sz="1400" b="1">
              <a:solidFill>
                <a:schemeClr val="accent1"/>
              </a:solidFill>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rPr>
              <a:t>（一）违反税收法律、行政法规，造成委托人未缴少缴税款或者骗取税收优惠，按照《中华人民共和国税收征收管理法》及其实施细则相关规定被处罚的；</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rPr>
              <a:t>（二）未按涉税专业服务业务规范执业，出具虚假意见的；</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rPr>
              <a:t>（三）采取隐瞒、欺诈、贿赂、串通、回扣、不当承诺、恶意低价、虚假涉税宣传及广告等不正当手段承揽业务，损害国家税收利益、委托人或者他人利益的；</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（四）公开歪曲解读税收政策，扰乱正常税收秩序的；</a:t>
            </a:r>
            <a:endParaRPr lang="zh-CN" altLang="en-US" sz="1400">
              <a:solidFill>
                <a:schemeClr val="accent1"/>
              </a:solidFill>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（五）唆使、诱导、帮助他人实施涉税违法违规活动的；</a:t>
            </a:r>
            <a:endParaRPr lang="zh-CN" altLang="en-US" sz="1400">
              <a:solidFill>
                <a:schemeClr val="accent1"/>
              </a:solidFill>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rPr>
              <a:t>（六）利用服务之便，谋取不正当利益的；</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rPr>
              <a:t>（七）以税务机关和税务人员的名义敲诈纳税人、扣缴义务人的；</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（八）向税务机关工作人员及其配偶、子女及其配偶等亲属和其他特定关系人输送不正当利益或者指使、诱导委托人输送不正当利益的；</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rPr>
              <a:t>（九）其他违反税收及相关法律法规的行为。　</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20000"/>
              </a:lnSpc>
              <a:buFont typeface="Wingdings" panose="05000000000000000000" charset="0"/>
              <a:buNone/>
            </a:pPr>
            <a:endParaRPr lang="zh-CN" altLang="en-US" sz="14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处理与处罚</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1005205" y="1248410"/>
            <a:ext cx="10181590" cy="5067300"/>
          </a:xfrm>
          <a:prstGeom prst="rect">
            <a:avLst/>
          </a:prstGeom>
          <a:noFill/>
          <a:ln w="9525">
            <a:noFill/>
          </a:ln>
        </p:spPr>
        <p:txBody>
          <a:bodyPr wrap="square">
            <a:noAutofit/>
          </a:bodyPr>
          <a:p>
            <a:pPr indent="0" fontAlgn="auto">
              <a:lnSpc>
                <a:spcPct val="150000"/>
              </a:lnSpc>
            </a:pPr>
            <a:r>
              <a:rPr lang="en-US" altLang="zh-CN" sz="2000">
                <a:latin typeface="微软雅黑" panose="020B0503020204020204" charset="-122"/>
                <a:ea typeface="微软雅黑" panose="020B0503020204020204" charset="-122"/>
                <a:cs typeface="微软雅黑" panose="020B0503020204020204" charset="-122"/>
              </a:rPr>
              <a:t>       </a:t>
            </a:r>
            <a:r>
              <a:rPr lang="zh-CN" sz="2000" b="1">
                <a:solidFill>
                  <a:schemeClr val="accent1"/>
                </a:solidFill>
                <a:latin typeface="微软雅黑" panose="020B0503020204020204" charset="-122"/>
                <a:ea typeface="微软雅黑" panose="020B0503020204020204" charset="-122"/>
                <a:cs typeface="微软雅黑" panose="020B0503020204020204" charset="-122"/>
              </a:rPr>
              <a:t>情节轻微</a:t>
            </a:r>
            <a:r>
              <a:rPr lang="en-US" altLang="zh-CN" sz="2000" b="1">
                <a:latin typeface="微软雅黑" panose="020B0503020204020204" charset="-122"/>
                <a:ea typeface="微软雅黑" panose="020B0503020204020204" charset="-122"/>
                <a:cs typeface="微软雅黑" panose="020B0503020204020204" charset="-122"/>
              </a:rPr>
              <a:t> </a:t>
            </a:r>
            <a:r>
              <a:rPr lang="en-US" altLang="zh-CN"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对情节轻微的，采取提示提醒、责令限期改正或予以约谈，扣减信用积分或纳入负面信用记录等管理措施；</a:t>
            </a:r>
            <a:endParaRPr sz="20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000">
                <a:solidFill>
                  <a:schemeClr val="tx1"/>
                </a:solidFill>
                <a:latin typeface="微软雅黑" panose="020B0503020204020204" charset="-122"/>
                <a:ea typeface="微软雅黑" panose="020B0503020204020204" charset="-122"/>
                <a:cs typeface="微软雅黑" panose="020B0503020204020204" charset="-122"/>
              </a:rPr>
              <a:t>       </a:t>
            </a:r>
            <a:r>
              <a:rPr lang="en-US" altLang="zh-CN" sz="2000" b="1">
                <a:solidFill>
                  <a:schemeClr val="accent1"/>
                </a:solidFill>
                <a:latin typeface="微软雅黑" panose="020B0503020204020204" charset="-122"/>
                <a:ea typeface="微软雅黑" panose="020B0503020204020204" charset="-122"/>
                <a:cs typeface="微软雅黑" panose="020B0503020204020204" charset="-122"/>
              </a:rPr>
              <a:t>情节较重或逾期不改正  </a:t>
            </a:r>
            <a:r>
              <a:rPr sz="2000">
                <a:latin typeface="微软雅黑" panose="020B0503020204020204" charset="-122"/>
                <a:ea typeface="微软雅黑" panose="020B0503020204020204" charset="-122"/>
                <a:cs typeface="微软雅黑" panose="020B0503020204020204" charset="-122"/>
              </a:rPr>
              <a:t>采取列为重点监管对象，扣减信用积分、降低信用等级或纳入负面信用记录，向委托人及委托人所在地主管税务机关进行风险提示等管理措施</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a:t>
            </a: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000">
                <a:solidFill>
                  <a:schemeClr val="tx1"/>
                </a:solidFill>
                <a:latin typeface="微软雅黑" panose="020B0503020204020204" charset="-122"/>
                <a:ea typeface="微软雅黑" panose="020B0503020204020204" charset="-122"/>
                <a:cs typeface="微软雅黑" panose="020B0503020204020204" charset="-122"/>
              </a:rPr>
              <a:t>       </a:t>
            </a:r>
            <a:r>
              <a:rPr lang="en-US" altLang="zh-CN" sz="2000" b="1">
                <a:solidFill>
                  <a:schemeClr val="accent1"/>
                </a:solidFill>
                <a:latin typeface="微软雅黑" panose="020B0503020204020204" charset="-122"/>
                <a:ea typeface="微软雅黑" panose="020B0503020204020204" charset="-122"/>
                <a:cs typeface="微软雅黑" panose="020B0503020204020204" charset="-122"/>
              </a:rPr>
              <a:t>情节严重</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  采取列为涉税服务失信主体予以公告，向委托人及委托人所在地主管税务机关进行风险提示，以及要求所代理的涉税业务应当由其与委托人共同到税务机关现场办理</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，将信息通报相关部门实施监管和联合惩戒</a:t>
            </a:r>
            <a:r>
              <a:rPr lang="en-US" altLang="zh-CN" sz="2000">
                <a:latin typeface="微软雅黑" panose="020B0503020204020204" charset="-122"/>
                <a:ea typeface="微软雅黑" panose="020B0503020204020204" charset="-122"/>
                <a:cs typeface="微软雅黑" panose="020B0503020204020204" charset="-122"/>
                <a:sym typeface="+mn-ea"/>
              </a:rPr>
              <a:t>等管理措施</a:t>
            </a:r>
            <a:r>
              <a:rPr lang="zh-CN" altLang="en-US" sz="2000">
                <a:latin typeface="微软雅黑" panose="020B0503020204020204" charset="-122"/>
                <a:ea typeface="微软雅黑" panose="020B0503020204020204" charset="-122"/>
                <a:cs typeface="微软雅黑" panose="020B0503020204020204" charset="-122"/>
                <a:sym typeface="+mn-ea"/>
              </a:rPr>
              <a:t>。</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000">
                <a:solidFill>
                  <a:schemeClr val="tx1"/>
                </a:solidFill>
                <a:latin typeface="微软雅黑" panose="020B0503020204020204" charset="-122"/>
                <a:ea typeface="微软雅黑" panose="020B0503020204020204" charset="-122"/>
                <a:cs typeface="微软雅黑" panose="020B0503020204020204" charset="-122"/>
              </a:rPr>
              <a:t>       同时，在部门规章可设立罚款的限额内，</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税务机关可</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对相关违法违规行为处以一定金额罚款。</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最高</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对涉税专业服务机构处以一万元以下、对涉税服务人员处以五千元以下罚款。</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（第三十一、三十二、三十三条）</a:t>
            </a: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60400" y="586590"/>
            <a:ext cx="2517665" cy="6271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16"/>
          <p:cNvSpPr txBox="1"/>
          <p:nvPr/>
        </p:nvSpPr>
        <p:spPr>
          <a:xfrm>
            <a:off x="3381266" y="2828131"/>
            <a:ext cx="8079466" cy="829945"/>
          </a:xfrm>
          <a:prstGeom prst="rect">
            <a:avLst/>
          </a:prstGeom>
          <a:noFill/>
        </p:spPr>
        <p:txBody>
          <a:bodyPr wrap="square" rtlCol="0">
            <a:spAutoFit/>
          </a:bodyPr>
          <a:lstStyle/>
          <a:p>
            <a:pPr lvl="0" algn="ctr"/>
            <a:r>
              <a:rPr lang="zh-CN" altLang="en-US" sz="48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rPr>
              <a:t>热点问题解答</a:t>
            </a:r>
            <a:endParaRPr lang="zh-CN" altLang="en-US" sz="48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9" name="TextBox 16"/>
          <p:cNvSpPr txBox="1"/>
          <p:nvPr/>
        </p:nvSpPr>
        <p:spPr>
          <a:xfrm rot="16200000">
            <a:off x="-965869" y="3158551"/>
            <a:ext cx="5821002"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PART   </a:t>
            </a:r>
            <a:r>
              <a:rPr lang="en-US" altLang="zh-CN"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2" name="矩形 1"/>
          <p:cNvSpPr/>
          <p:nvPr/>
        </p:nvSpPr>
        <p:spPr>
          <a:xfrm>
            <a:off x="1308100" y="1460500"/>
            <a:ext cx="1295400" cy="4356100"/>
          </a:xfrm>
          <a:prstGeom prst="rect">
            <a:avLst/>
          </a:prstGeom>
          <a:noFill/>
          <a:ln w="25400" cap="flat" cmpd="sng" algn="ctr">
            <a:solidFill>
              <a:schemeClr val="bg1">
                <a:alpha val="45000"/>
              </a:schemeClr>
            </a:solidFill>
            <a:prstDash val="solid"/>
            <a:miter lim="800000"/>
          </a:ln>
          <a:effectLst/>
          <a:extLst>
            <a:ext uri="{909E8E84-426E-40DD-AFC4-6F175D3DCCD1}">
              <a14:hiddenFill xmlns:a14="http://schemas.microsoft.com/office/drawing/2010/main">
                <a:solidFill>
                  <a:schemeClr val="accent1">
                    <a:alpha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7379322" y="6338621"/>
            <a:ext cx="260437" cy="63647"/>
            <a:chOff x="4523863" y="-1141320"/>
            <a:chExt cx="3741638" cy="914400"/>
          </a:xfrm>
          <a:gradFill>
            <a:gsLst>
              <a:gs pos="0">
                <a:schemeClr val="accent1"/>
              </a:gs>
              <a:gs pos="100000">
                <a:schemeClr val="accent1">
                  <a:alpha val="0"/>
                </a:schemeClr>
              </a:gs>
            </a:gsLst>
            <a:lin ang="0" scaled="0"/>
          </a:gradFill>
        </p:grpSpPr>
        <p:sp>
          <p:nvSpPr>
            <p:cNvPr id="55" name="平行四边形 54"/>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平行四边形 55"/>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p:cNvCxnSpPr/>
          <p:nvPr/>
        </p:nvCxnSpPr>
        <p:spPr>
          <a:xfrm>
            <a:off x="8293722" y="6370444"/>
            <a:ext cx="1918780" cy="0"/>
          </a:xfrm>
          <a:prstGeom prst="line">
            <a:avLst/>
          </a:prstGeom>
          <a:ln>
            <a:gradFill>
              <a:gsLst>
                <a:gs pos="3000">
                  <a:schemeClr val="accent1">
                    <a:alpha val="40000"/>
                  </a:schemeClr>
                </a:gs>
                <a:gs pos="87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16"/>
          <p:cNvSpPr txBox="1"/>
          <p:nvPr/>
        </p:nvSpPr>
        <p:spPr>
          <a:xfrm>
            <a:off x="738132" y="1949688"/>
            <a:ext cx="2536936" cy="829945"/>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03</a:t>
            </a:r>
            <a:endParaRPr lang="zh-CN" altLang="en-US"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4" name="矩形 3"/>
          <p:cNvSpPr/>
          <p:nvPr>
            <p:custDataLst>
              <p:tags r:id="rId1"/>
            </p:custDataLst>
          </p:nvPr>
        </p:nvSpPr>
        <p:spPr>
          <a:xfrm>
            <a:off x="11967114" y="2828484"/>
            <a:ext cx="235789" cy="18546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pull/>
      </p:transition>
    </mc:Choice>
    <mc:Fallback>
      <p:transition spd="slow">
        <p:pull/>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78313" y="1239743"/>
            <a:ext cx="9031061" cy="678312"/>
          </a:xfrm>
          <a:prstGeom prst="rect">
            <a:avLst/>
          </a:prstGeom>
          <a:solidFill>
            <a:schemeClr val="accent1"/>
          </a:solidFill>
          <a:ln w="3175"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《涉税专业服务管理办法（试行）》与《涉税专业服务监管办法（试行）》有何区别联系？</a:t>
            </a:r>
            <a:endParaRPr lang="zh-CN" altLang="en-US" sz="2400" dirty="0">
              <a:latin typeface="微软雅黑" panose="020B0503020204020204" charset="-122"/>
              <a:ea typeface="微软雅黑" panose="020B0503020204020204" charset="-122"/>
            </a:endParaRPr>
          </a:p>
        </p:txBody>
      </p:sp>
      <p:sp>
        <p:nvSpPr>
          <p:cNvPr id="4" name="矩形 3"/>
          <p:cNvSpPr/>
          <p:nvPr/>
        </p:nvSpPr>
        <p:spPr>
          <a:xfrm>
            <a:off x="682625" y="1239743"/>
            <a:ext cx="1795689" cy="678312"/>
          </a:xfrm>
          <a:prstGeom prst="rect">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130714" y="1332586"/>
            <a:ext cx="975360" cy="479425"/>
          </a:xfrm>
          <a:prstGeom prst="rect">
            <a:avLst/>
          </a:prstGeom>
          <a:noFill/>
        </p:spPr>
        <p:txBody>
          <a:bodyPr wrap="none" lIns="0" tIns="0" rIns="0" bIns="0" rtlCol="0">
            <a:spAutoFit/>
          </a:bodyPr>
          <a:lstStyle/>
          <a:p>
            <a:pPr>
              <a:lnSpc>
                <a:spcPct val="130000"/>
              </a:lnSpc>
              <a:spcAft>
                <a:spcPts val="600"/>
              </a:spcAft>
            </a:pPr>
            <a:r>
              <a:rPr lang="zh-CN" altLang="en-US" sz="2400" spc="160" dirty="0">
                <a:solidFill>
                  <a:schemeClr val="bg1">
                    <a:lumMod val="25000"/>
                  </a:schemeClr>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问题一</a:t>
            </a:r>
            <a:endParaRPr lang="en-US" altLang="zh-CN" sz="2400" spc="160" dirty="0">
              <a:solidFill>
                <a:schemeClr val="bg1">
                  <a:lumMod val="25000"/>
                </a:schemeClr>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8" name="文本框 7"/>
          <p:cNvSpPr txBox="1"/>
          <p:nvPr/>
        </p:nvSpPr>
        <p:spPr>
          <a:xfrm>
            <a:off x="601345" y="2684145"/>
            <a:ext cx="10828020" cy="2200275"/>
          </a:xfrm>
          <a:prstGeom prst="rect">
            <a:avLst/>
          </a:prstGeom>
          <a:noFill/>
        </p:spPr>
        <p:txBody>
          <a:bodyPr wrap="square" lIns="0" tIns="0" rIns="0" bIns="0" rtlCol="0">
            <a:noAutofit/>
          </a:bodyPr>
          <a:lstStyle/>
          <a:p>
            <a:pPr indent="0" algn="just" fontAlgn="auto">
              <a:lnSpc>
                <a:spcPct val="150000"/>
              </a:lnSpc>
              <a:spcAft>
                <a:spcPts val="600"/>
              </a:spcAft>
            </a:pP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《管理办法》以部门规章形式公布施行</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进一步完善了涉税专业服务管理制度体系。《涉税专业服务监管办法</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试行</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》等相关税务规范性文件</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暂不废止</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其中有关规定与《管理办法》不一致的</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以《管理办法》为准。</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a:t>
            </a:r>
            <a:endPar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91945" y="123190"/>
            <a:ext cx="5165090"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热点问题解答</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2" name="文本框 11"/>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3" name="矩形 12"/>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1306175" y="316193"/>
            <a:ext cx="204788" cy="94497"/>
            <a:chOff x="9509124" y="-56483"/>
            <a:chExt cx="2298700" cy="1060704"/>
          </a:xfrm>
        </p:grpSpPr>
        <p:sp>
          <p:nvSpPr>
            <p:cNvPr id="16" name="等腰三角形 15"/>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78313" y="1239743"/>
            <a:ext cx="9031061" cy="678312"/>
          </a:xfrm>
          <a:prstGeom prst="rect">
            <a:avLst/>
          </a:prstGeom>
          <a:solidFill>
            <a:schemeClr val="accent1"/>
          </a:solidFill>
          <a:ln w="3175"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涉税专业服务机构及涉税服务人员如何申领信用码？</a:t>
            </a:r>
            <a:endParaRPr lang="zh-CN" altLang="en-US" sz="2400" dirty="0">
              <a:latin typeface="微软雅黑" panose="020B0503020204020204" charset="-122"/>
              <a:ea typeface="微软雅黑" panose="020B0503020204020204" charset="-122"/>
            </a:endParaRPr>
          </a:p>
        </p:txBody>
      </p:sp>
      <p:sp>
        <p:nvSpPr>
          <p:cNvPr id="4" name="矩形 3"/>
          <p:cNvSpPr/>
          <p:nvPr/>
        </p:nvSpPr>
        <p:spPr>
          <a:xfrm>
            <a:off x="682625" y="1239743"/>
            <a:ext cx="1795689" cy="678312"/>
          </a:xfrm>
          <a:prstGeom prst="rect">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130714" y="1332586"/>
            <a:ext cx="975360" cy="479425"/>
          </a:xfrm>
          <a:prstGeom prst="rect">
            <a:avLst/>
          </a:prstGeom>
          <a:noFill/>
        </p:spPr>
        <p:txBody>
          <a:bodyPr wrap="none" lIns="0" tIns="0" rIns="0" bIns="0" rtlCol="0">
            <a:spAutoFit/>
          </a:bodyPr>
          <a:lstStyle/>
          <a:p>
            <a:pPr>
              <a:lnSpc>
                <a:spcPct val="130000"/>
              </a:lnSpc>
              <a:spcAft>
                <a:spcPts val="600"/>
              </a:spcAft>
            </a:pPr>
            <a:r>
              <a:rPr lang="zh-CN" altLang="en-US" sz="2400" spc="160" dirty="0">
                <a:solidFill>
                  <a:schemeClr val="bg1">
                    <a:lumMod val="25000"/>
                  </a:schemeClr>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问题二</a:t>
            </a:r>
            <a:endParaRPr lang="zh-CN" altLang="en-US" spc="160" dirty="0">
              <a:solidFill>
                <a:schemeClr val="bg1">
                  <a:lumMod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文本框 7"/>
          <p:cNvSpPr txBox="1"/>
          <p:nvPr/>
        </p:nvSpPr>
        <p:spPr>
          <a:xfrm>
            <a:off x="601345" y="2287270"/>
            <a:ext cx="10828020" cy="3896995"/>
          </a:xfrm>
          <a:prstGeom prst="rect">
            <a:avLst/>
          </a:prstGeom>
          <a:noFill/>
        </p:spPr>
        <p:txBody>
          <a:bodyPr wrap="square" lIns="0" tIns="0" rIns="0" bIns="0" rtlCol="0">
            <a:noAutofit/>
          </a:bodyPr>
          <a:lstStyle/>
          <a:p>
            <a:pPr indent="0" algn="just" fontAlgn="auto">
              <a:lnSpc>
                <a:spcPct val="150000"/>
              </a:lnSpc>
              <a:spcAft>
                <a:spcPts val="600"/>
              </a:spcAft>
            </a:pP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涉税专业服务机构</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法人或财务负责人通过电子税务局</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000" b="1" spc="160" dirty="0">
                <a:solidFill>
                  <a:schemeClr val="accent1"/>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企业业务</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方式登录，选择【我要查询】</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【涉税信息查询】</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【涉税专业服务机构（人员）信用信息查询】，进入后点击右上角【申领信用码】，即可领取涉税专业服务机构信用码，扫码即可查看机构信息详情</a:t>
            </a: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endPar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indent="0" algn="just" fontAlgn="auto">
              <a:lnSpc>
                <a:spcPct val="150000"/>
              </a:lnSpc>
              <a:spcAft>
                <a:spcPts val="600"/>
              </a:spcAft>
            </a:pP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a:t>
            </a:r>
            <a:r>
              <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涉税专业服务</a:t>
            </a:r>
            <a:r>
              <a:rPr lang="zh-CN"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人员</a:t>
            </a:r>
            <a:r>
              <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通过电子税务局“</a:t>
            </a:r>
            <a:r>
              <a:rPr lang="zh-CN" sz="2000" b="1" spc="160" dirty="0">
                <a:solidFill>
                  <a:schemeClr val="accent1"/>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自然人</a:t>
            </a:r>
            <a:r>
              <a:rPr sz="2000" b="1" spc="160" dirty="0">
                <a:solidFill>
                  <a:schemeClr val="accent1"/>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业务</a:t>
            </a:r>
            <a:r>
              <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”方式登录，选择【我要查询】-【涉税信息查询】-【涉税专业服务机构（人员）信用信息查询】，进入后点击右上角【申领信用码】，即可领取涉税专业服务</a:t>
            </a:r>
            <a:r>
              <a:rPr lang="zh-CN"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人员</a:t>
            </a:r>
            <a:r>
              <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信用码</a:t>
            </a:r>
            <a:r>
              <a:rPr lang="zh-CN"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扫码即可查看</a:t>
            </a:r>
            <a:r>
              <a:rPr lang="zh-CN"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人员</a:t>
            </a:r>
            <a:r>
              <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信息详情。</a:t>
            </a:r>
            <a:endPar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91945" y="123190"/>
            <a:ext cx="5165090"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热点问题解答</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2" name="文本框 11"/>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3" name="矩形 12"/>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1306175" y="316193"/>
            <a:ext cx="204788" cy="94497"/>
            <a:chOff x="9509124" y="-56483"/>
            <a:chExt cx="2298700" cy="1060704"/>
          </a:xfrm>
        </p:grpSpPr>
        <p:sp>
          <p:nvSpPr>
            <p:cNvPr id="16" name="等腰三角形 15"/>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78313" y="1239743"/>
            <a:ext cx="9031061" cy="678312"/>
          </a:xfrm>
          <a:prstGeom prst="rect">
            <a:avLst/>
          </a:prstGeom>
          <a:solidFill>
            <a:schemeClr val="accent1"/>
          </a:solidFill>
          <a:ln w="3175"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首次提供涉税专业服务的机构、人员应该如何完成实名信息采集？</a:t>
            </a:r>
            <a:endParaRPr lang="zh-CN" altLang="en-US" sz="2400" dirty="0">
              <a:latin typeface="微软雅黑" panose="020B0503020204020204" charset="-122"/>
              <a:ea typeface="微软雅黑" panose="020B0503020204020204" charset="-122"/>
            </a:endParaRPr>
          </a:p>
        </p:txBody>
      </p:sp>
      <p:sp>
        <p:nvSpPr>
          <p:cNvPr id="4" name="矩形 3"/>
          <p:cNvSpPr/>
          <p:nvPr/>
        </p:nvSpPr>
        <p:spPr>
          <a:xfrm>
            <a:off x="682625" y="1239743"/>
            <a:ext cx="1795689" cy="678312"/>
          </a:xfrm>
          <a:prstGeom prst="rect">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130714" y="1332586"/>
            <a:ext cx="975360" cy="479425"/>
          </a:xfrm>
          <a:prstGeom prst="rect">
            <a:avLst/>
          </a:prstGeom>
          <a:noFill/>
        </p:spPr>
        <p:txBody>
          <a:bodyPr wrap="none" lIns="0" tIns="0" rIns="0" bIns="0" rtlCol="0">
            <a:spAutoFit/>
          </a:bodyPr>
          <a:lstStyle/>
          <a:p>
            <a:pPr>
              <a:lnSpc>
                <a:spcPct val="130000"/>
              </a:lnSpc>
              <a:spcAft>
                <a:spcPts val="600"/>
              </a:spcAft>
            </a:pPr>
            <a:r>
              <a:rPr lang="zh-CN" altLang="en-US" sz="2400" spc="160" dirty="0">
                <a:solidFill>
                  <a:schemeClr val="bg1">
                    <a:lumMod val="25000"/>
                  </a:schemeClr>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问题三</a:t>
            </a:r>
            <a:endParaRPr lang="zh-CN" altLang="en-US" spc="160" dirty="0">
              <a:solidFill>
                <a:schemeClr val="bg1">
                  <a:lumMod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文本框 7"/>
          <p:cNvSpPr txBox="1"/>
          <p:nvPr/>
        </p:nvSpPr>
        <p:spPr>
          <a:xfrm>
            <a:off x="681355" y="2234565"/>
            <a:ext cx="10828020" cy="3896995"/>
          </a:xfrm>
          <a:prstGeom prst="rect">
            <a:avLst/>
          </a:prstGeom>
          <a:noFill/>
        </p:spPr>
        <p:txBody>
          <a:bodyPr wrap="square" lIns="0" tIns="0" rIns="0" bIns="0" rtlCol="0">
            <a:noAutofit/>
          </a:bodyPr>
          <a:lstStyle/>
          <a:p>
            <a:pPr indent="0" algn="just" fontAlgn="auto">
              <a:lnSpc>
                <a:spcPct val="150000"/>
              </a:lnSpc>
              <a:spcAft>
                <a:spcPts val="600"/>
              </a:spcAft>
            </a:pP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a:t>
            </a:r>
            <a:r>
              <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涉税专业服务机构应当于</a:t>
            </a:r>
            <a:r>
              <a:rPr sz="2000" b="1" spc="160" dirty="0">
                <a:solidFill>
                  <a:schemeClr val="accent1"/>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首次提供涉税专业服务前</a:t>
            </a:r>
            <a:r>
              <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，如实向税务机关报送机构及涉税服务人员的基本信息，通过电子税务局【我要办税】-【涉税专业服务】-【涉税专业服务机构管理】模块完成信息采集。</a:t>
            </a:r>
            <a:endPar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91945" y="123190"/>
            <a:ext cx="5165090"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热点问题解答</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2" name="文本框 11"/>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3" name="矩形 12"/>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1306175" y="316193"/>
            <a:ext cx="204788" cy="94497"/>
            <a:chOff x="9509124" y="-56483"/>
            <a:chExt cx="2298700" cy="1060704"/>
          </a:xfrm>
        </p:grpSpPr>
        <p:sp>
          <p:nvSpPr>
            <p:cNvPr id="16" name="等腰三角形 15"/>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78313" y="1239743"/>
            <a:ext cx="9031061" cy="678312"/>
          </a:xfrm>
          <a:prstGeom prst="rect">
            <a:avLst/>
          </a:prstGeom>
          <a:solidFill>
            <a:schemeClr val="accent1"/>
          </a:solidFill>
          <a:ln w="3175"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涉税专业服务机构及涉税服务人员如何向税务机关报送业务委托协议要素信息？</a:t>
            </a:r>
            <a:endParaRPr lang="zh-CN" altLang="en-US" sz="2400" dirty="0">
              <a:latin typeface="微软雅黑" panose="020B0503020204020204" charset="-122"/>
              <a:ea typeface="微软雅黑" panose="020B0503020204020204" charset="-122"/>
            </a:endParaRPr>
          </a:p>
        </p:txBody>
      </p:sp>
      <p:sp>
        <p:nvSpPr>
          <p:cNvPr id="4" name="矩形 3"/>
          <p:cNvSpPr/>
          <p:nvPr/>
        </p:nvSpPr>
        <p:spPr>
          <a:xfrm>
            <a:off x="682625" y="1239743"/>
            <a:ext cx="1795689" cy="678312"/>
          </a:xfrm>
          <a:prstGeom prst="rect">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130714" y="1332586"/>
            <a:ext cx="975360" cy="479425"/>
          </a:xfrm>
          <a:prstGeom prst="rect">
            <a:avLst/>
          </a:prstGeom>
          <a:noFill/>
        </p:spPr>
        <p:txBody>
          <a:bodyPr wrap="none" lIns="0" tIns="0" rIns="0" bIns="0" rtlCol="0">
            <a:spAutoFit/>
          </a:bodyPr>
          <a:lstStyle/>
          <a:p>
            <a:pPr>
              <a:lnSpc>
                <a:spcPct val="130000"/>
              </a:lnSpc>
              <a:spcAft>
                <a:spcPts val="600"/>
              </a:spcAft>
            </a:pPr>
            <a:r>
              <a:rPr lang="zh-CN" altLang="en-US" sz="2400" spc="160" dirty="0">
                <a:solidFill>
                  <a:schemeClr val="bg1">
                    <a:lumMod val="25000"/>
                  </a:schemeClr>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问题四</a:t>
            </a:r>
            <a:endParaRPr lang="zh-CN" altLang="en-US" spc="160" dirty="0">
              <a:solidFill>
                <a:schemeClr val="bg1">
                  <a:lumMod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文本框 7"/>
          <p:cNvSpPr txBox="1"/>
          <p:nvPr/>
        </p:nvSpPr>
        <p:spPr>
          <a:xfrm>
            <a:off x="681355" y="2233930"/>
            <a:ext cx="10828020" cy="3896995"/>
          </a:xfrm>
          <a:prstGeom prst="rect">
            <a:avLst/>
          </a:prstGeom>
          <a:noFill/>
        </p:spPr>
        <p:txBody>
          <a:bodyPr wrap="square" lIns="0" tIns="0" rIns="0" bIns="0" rtlCol="0">
            <a:noAutofit/>
          </a:bodyPr>
          <a:lstStyle/>
          <a:p>
            <a:pPr indent="0" algn="just" fontAlgn="auto">
              <a:lnSpc>
                <a:spcPct val="150000"/>
              </a:lnSpc>
              <a:spcAft>
                <a:spcPts val="600"/>
              </a:spcAft>
            </a:pPr>
            <a:r>
              <a:rPr lang="en-US" altLang="zh-CN"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a:t>
            </a:r>
            <a:r>
              <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涉税专业服务机构及涉税服务人员为委托人提供纳税申报代办、其他税务事项代办服务的，应当于</a:t>
            </a:r>
            <a:r>
              <a:rPr sz="2000" b="1" spc="160" dirty="0">
                <a:solidFill>
                  <a:schemeClr val="accent1"/>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提供服务前</a:t>
            </a:r>
            <a:r>
              <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报送；提供一般税务咨询、专业税务顾问、税务合规计划、涉税鉴证、纳税情况审查、其他税务代理服务的，应当于</a:t>
            </a:r>
            <a:r>
              <a:rPr sz="2000" b="1" spc="160" dirty="0">
                <a:solidFill>
                  <a:schemeClr val="accent1"/>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业务委托协议签订或者变更、终止之日起30日内</a:t>
            </a:r>
            <a:r>
              <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报送，通过电子税务局【我要办税】-【涉税专业服务】-【涉税专业服务机构管理】，进入【协议要素信息】模块，完成协议信息采集。</a:t>
            </a:r>
            <a:endParaRPr sz="2000"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91945" y="123190"/>
            <a:ext cx="5165090"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热点问题解答</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2" name="文本框 11"/>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3" name="矩形 12"/>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1306175" y="316193"/>
            <a:ext cx="204788" cy="94497"/>
            <a:chOff x="9509124" y="-56483"/>
            <a:chExt cx="2298700" cy="1060704"/>
          </a:xfrm>
        </p:grpSpPr>
        <p:sp>
          <p:nvSpPr>
            <p:cNvPr id="16" name="等腰三角形 15"/>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78313" y="1239743"/>
            <a:ext cx="9031061" cy="678312"/>
          </a:xfrm>
          <a:prstGeom prst="rect">
            <a:avLst/>
          </a:prstGeom>
          <a:solidFill>
            <a:schemeClr val="accent1"/>
          </a:solidFill>
          <a:ln w="3175"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涉税服务专业机构如何使用代理业务通道为委托方完成申报业务？</a:t>
            </a:r>
            <a:endParaRPr lang="zh-CN" altLang="en-US" sz="2400" dirty="0">
              <a:latin typeface="微软雅黑" panose="020B0503020204020204" charset="-122"/>
              <a:ea typeface="微软雅黑" panose="020B0503020204020204" charset="-122"/>
            </a:endParaRPr>
          </a:p>
        </p:txBody>
      </p:sp>
      <p:sp>
        <p:nvSpPr>
          <p:cNvPr id="4" name="矩形 3"/>
          <p:cNvSpPr/>
          <p:nvPr/>
        </p:nvSpPr>
        <p:spPr>
          <a:xfrm>
            <a:off x="682625" y="1239743"/>
            <a:ext cx="1795689" cy="678312"/>
          </a:xfrm>
          <a:prstGeom prst="rect">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130714" y="1332586"/>
            <a:ext cx="975360" cy="479425"/>
          </a:xfrm>
          <a:prstGeom prst="rect">
            <a:avLst/>
          </a:prstGeom>
          <a:noFill/>
        </p:spPr>
        <p:txBody>
          <a:bodyPr wrap="none" lIns="0" tIns="0" rIns="0" bIns="0" rtlCol="0">
            <a:spAutoFit/>
          </a:bodyPr>
          <a:lstStyle/>
          <a:p>
            <a:pPr>
              <a:lnSpc>
                <a:spcPct val="130000"/>
              </a:lnSpc>
              <a:spcAft>
                <a:spcPts val="600"/>
              </a:spcAft>
            </a:pPr>
            <a:r>
              <a:rPr lang="zh-CN" altLang="en-US" sz="2400" spc="160" dirty="0">
                <a:solidFill>
                  <a:schemeClr val="bg1">
                    <a:lumMod val="25000"/>
                  </a:schemeClr>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问题五</a:t>
            </a:r>
            <a:endParaRPr lang="en-US" altLang="zh-CN" sz="2400" spc="160" dirty="0">
              <a:solidFill>
                <a:schemeClr val="bg1">
                  <a:lumMod val="25000"/>
                </a:schemeClr>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8" name="文本框 7"/>
          <p:cNvSpPr txBox="1"/>
          <p:nvPr/>
        </p:nvSpPr>
        <p:spPr>
          <a:xfrm>
            <a:off x="684530" y="1975485"/>
            <a:ext cx="10828020" cy="3896995"/>
          </a:xfrm>
          <a:prstGeom prst="rect">
            <a:avLst/>
          </a:prstGeom>
          <a:noFill/>
        </p:spPr>
        <p:txBody>
          <a:bodyPr wrap="square" lIns="0" tIns="0" rIns="0" bIns="0" rtlCol="0">
            <a:noAutofit/>
          </a:bodyPr>
          <a:lstStyle/>
          <a:p>
            <a:pPr indent="0" algn="just" fontAlgn="auto">
              <a:lnSpc>
                <a:spcPct val="150000"/>
              </a:lnSpc>
              <a:spcAft>
                <a:spcPts val="600"/>
              </a:spcAft>
            </a:pPr>
            <a:r>
              <a:rPr lang="en-US" altLang="zh-CN"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a:t>
            </a:r>
            <a:r>
              <a:rPr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根据《管理办法》第十二条，涉税专业服务机构及涉税服务人员应当如实签署申报表等涉税文书。第五章处理与处罚第三十一条第六、七款明确，未以涉税服务人员身份，而以委托方办税人员身份办理业务，或者存在其他不以真实身份办理业务情形的；代为办理涉税业务未如实填报签署申报表等涉税文书的，可以由税务机关依法依规处理。因此，涉税专业服务机构使用代理通道为委托方办理税款申报等涉税业务也是新管理办法的要求。</a:t>
            </a:r>
            <a:endParaRPr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indent="0" algn="just" fontAlgn="auto">
              <a:lnSpc>
                <a:spcPct val="150000"/>
              </a:lnSpc>
              <a:spcAft>
                <a:spcPts val="600"/>
              </a:spcAft>
            </a:pPr>
            <a:r>
              <a:rPr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a:t>
            </a:r>
            <a:r>
              <a:rPr lang="en-US"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a:t>
            </a:r>
            <a:r>
              <a:rPr lang="zh-CN"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具体路径：在电子税务局登录页面选择</a:t>
            </a:r>
            <a:r>
              <a:rPr lang="zh-CN" b="1" spc="160" dirty="0">
                <a:solidFill>
                  <a:schemeClr val="accent1"/>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【代理业务】</a:t>
            </a:r>
            <a:r>
              <a:rPr lang="zh-CN" altLang="en-US"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模块，输入</a:t>
            </a:r>
            <a:r>
              <a:rPr lang="zh-CN" altLang="en-US" spc="160" dirty="0">
                <a:solidFill>
                  <a:schemeClr val="tx1"/>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涉税专业服务机构统一社会信用代码及涉税服务人员账号</a:t>
            </a:r>
            <a:r>
              <a:rPr lang="zh-CN" altLang="en-US"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完成登录，点击【单户办税】或</a:t>
            </a:r>
            <a:r>
              <a:rPr lang="zh-CN" altLang="en-US" spc="160" dirty="0">
                <a:solidFill>
                  <a:schemeClr val="tx1"/>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【批量申报】</a:t>
            </a:r>
            <a:r>
              <a:rPr lang="zh-CN" altLang="en-US"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即可为企业代理申报。</a:t>
            </a:r>
            <a:endParaRPr lang="zh-CN" altLang="en-US"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indent="0" algn="just" fontAlgn="auto">
              <a:lnSpc>
                <a:spcPct val="150000"/>
              </a:lnSpc>
              <a:spcAft>
                <a:spcPts val="600"/>
              </a:spcAft>
            </a:pPr>
            <a:r>
              <a:rPr lang="en-US"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a:t>
            </a:r>
            <a:r>
              <a:rPr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其中以上问题三、四、五的详细操作指引可参考中山税务公众号在2024年11月13日发布的推文《收藏！涉税专业服务机构信息采集及代理通道操作指南来啦！》，或深圳税务公众号在2025年3月19日发布的推文《一文看懂|委托代理协议信息采集和代理通道使用指南》。</a:t>
            </a:r>
            <a:endParaRPr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indent="0" algn="just" fontAlgn="auto">
              <a:lnSpc>
                <a:spcPct val="150000"/>
              </a:lnSpc>
              <a:spcAft>
                <a:spcPts val="600"/>
              </a:spcAft>
            </a:pPr>
            <a:r>
              <a:rPr lang="en-US"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      </a:t>
            </a:r>
            <a:endParaRPr spc="160" dirty="0">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91945" y="123190"/>
            <a:ext cx="5165090"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热点问题解答</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2" name="文本框 11"/>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3" name="矩形 12"/>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1306175" y="316193"/>
            <a:ext cx="204788" cy="94497"/>
            <a:chOff x="9509124" y="-56483"/>
            <a:chExt cx="2298700" cy="1060704"/>
          </a:xfrm>
        </p:grpSpPr>
        <p:sp>
          <p:nvSpPr>
            <p:cNvPr id="16" name="等腰三角形 15"/>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1682" y="148519"/>
            <a:ext cx="11808000" cy="6480000"/>
          </a:xfrm>
          <a:prstGeom prst="rect">
            <a:avLst/>
          </a:prstGeom>
          <a:solidFill>
            <a:schemeClr val="bg1"/>
          </a:solid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 name="矩形: 剪去左右顶角 3"/>
          <p:cNvSpPr/>
          <p:nvPr/>
        </p:nvSpPr>
        <p:spPr>
          <a:xfrm rot="5400000">
            <a:off x="-1989000" y="1989000"/>
            <a:ext cx="6858000" cy="2880000"/>
          </a:xfrm>
          <a:prstGeom prst="snip2SameRect">
            <a:avLst>
              <a:gd name="adj1" fmla="val 523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56" name="组合 55"/>
          <p:cNvGrpSpPr/>
          <p:nvPr/>
        </p:nvGrpSpPr>
        <p:grpSpPr>
          <a:xfrm>
            <a:off x="888095" y="1155672"/>
            <a:ext cx="1223478" cy="4546655"/>
            <a:chOff x="888095" y="1192037"/>
            <a:chExt cx="1223478" cy="4546655"/>
          </a:xfrm>
        </p:grpSpPr>
        <p:sp>
          <p:nvSpPr>
            <p:cNvPr id="48" name="文本框 47"/>
            <p:cNvSpPr txBox="1"/>
            <p:nvPr/>
          </p:nvSpPr>
          <p:spPr>
            <a:xfrm>
              <a:off x="1188243" y="2465211"/>
              <a:ext cx="923330" cy="1990288"/>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800" i="0" u="none" strike="noStrike" kern="1200" cap="none" spc="0" normalizeH="0" baseline="0" noProof="0" dirty="0">
                  <a:ln>
                    <a:noFill/>
                  </a:ln>
                  <a:solidFill>
                    <a:prstClr val="white"/>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目    录</a:t>
              </a:r>
              <a:endParaRPr kumimoji="0" lang="zh-CN" altLang="en-US" sz="4800" i="0" u="none" strike="noStrike" kern="1200" cap="none" spc="0" normalizeH="0" baseline="0" noProof="0" dirty="0">
                <a:ln>
                  <a:noFill/>
                </a:ln>
                <a:solidFill>
                  <a:prstClr val="white"/>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cxnSp>
          <p:nvCxnSpPr>
            <p:cNvPr id="49" name="直接连接符 48"/>
            <p:cNvCxnSpPr/>
            <p:nvPr/>
          </p:nvCxnSpPr>
          <p:spPr>
            <a:xfrm>
              <a:off x="1632382" y="1192037"/>
              <a:ext cx="0" cy="7762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32382" y="4962437"/>
              <a:ext cx="0" cy="7762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rot="5400000">
              <a:off x="-303152" y="3240274"/>
              <a:ext cx="2751826" cy="369332"/>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800" i="0" u="none" strike="noStrike" kern="1200" cap="none" spc="0" normalizeH="0" baseline="0" noProof="0" dirty="0">
                  <a:ln>
                    <a:noFill/>
                  </a:ln>
                  <a:solidFill>
                    <a:prstClr val="white">
                      <a:alpha val="8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CONTENTS</a:t>
              </a:r>
              <a:endParaRPr kumimoji="0" lang="zh-CN" altLang="en-US" sz="1800" i="0" u="none" strike="noStrike" kern="1200" cap="none" spc="0" normalizeH="0" baseline="0" noProof="0" dirty="0">
                <a:ln>
                  <a:noFill/>
                </a:ln>
                <a:solidFill>
                  <a:prstClr val="white">
                    <a:alpha val="8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58" name="组合 57"/>
          <p:cNvGrpSpPr/>
          <p:nvPr>
            <p:custDataLst>
              <p:tags r:id="rId1"/>
            </p:custDataLst>
          </p:nvPr>
        </p:nvGrpSpPr>
        <p:grpSpPr>
          <a:xfrm>
            <a:off x="4652010" y="2058035"/>
            <a:ext cx="7076440" cy="622300"/>
            <a:chOff x="4482920" y="1452789"/>
            <a:chExt cx="6872721" cy="622300"/>
          </a:xfrm>
        </p:grpSpPr>
        <p:sp>
          <p:nvSpPr>
            <p:cNvPr id="7" name="矩形: 剪去对角 6"/>
            <p:cNvSpPr/>
            <p:nvPr>
              <p:custDataLst>
                <p:tags r:id="rId2"/>
              </p:custDataLst>
            </p:nvPr>
          </p:nvSpPr>
          <p:spPr>
            <a:xfrm>
              <a:off x="4482921" y="1452789"/>
              <a:ext cx="2368550"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pc="300" dirty="0">
                  <a:latin typeface="微软雅黑" panose="020B0503020204020204" charset="-122"/>
                  <a:ea typeface="微软雅黑" panose="020B0503020204020204" charset="-122"/>
                </a:rPr>
                <a:t>PART - 01</a:t>
              </a:r>
              <a:endParaRPr lang="en-US" altLang="zh-CN" sz="2400" spc="300" dirty="0">
                <a:latin typeface="微软雅黑" panose="020B0503020204020204" charset="-122"/>
                <a:ea typeface="微软雅黑" panose="020B0503020204020204" charset="-122"/>
              </a:endParaRPr>
            </a:p>
          </p:txBody>
        </p:sp>
        <p:sp>
          <p:nvSpPr>
            <p:cNvPr id="8" name="矩形: 剪去对角 7"/>
            <p:cNvSpPr/>
            <p:nvPr>
              <p:custDataLst>
                <p:tags r:id="rId3"/>
              </p:custDataLst>
            </p:nvPr>
          </p:nvSpPr>
          <p:spPr>
            <a:xfrm>
              <a:off x="4482920" y="1452789"/>
              <a:ext cx="6872104" cy="622300"/>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p:cNvSpPr/>
            <p:nvPr>
              <p:custDataLst>
                <p:tags r:id="rId4"/>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5"/>
              </p:custDataLst>
            </p:nvPr>
          </p:nvSpPr>
          <p:spPr>
            <a:xfrm>
              <a:off x="7107678" y="1580424"/>
              <a:ext cx="4247963" cy="460375"/>
            </a:xfrm>
            <a:prstGeom prst="rect">
              <a:avLst/>
            </a:prstGeom>
            <a:noFill/>
          </p:spPr>
          <p:txBody>
            <a:bodyPr wrap="square">
              <a:spAutoFit/>
            </a:bodyPr>
            <a:lstStyle/>
            <a:p>
              <a:r>
                <a:rPr lang="zh-CN" altLang="en-US" sz="2400" spc="300" dirty="0">
                  <a:latin typeface="微软雅黑" panose="020B0503020204020204" charset="-122"/>
                  <a:ea typeface="微软雅黑" panose="020B0503020204020204" charset="-122"/>
                  <a:sym typeface="HarmonyOS Sans SC" panose="00000500000000000000" pitchFamily="2" charset="-122"/>
                </a:rPr>
                <a:t>《管理办法》出台意义</a:t>
              </a:r>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p:txBody>
        </p:sp>
      </p:grpSp>
      <p:grpSp>
        <p:nvGrpSpPr>
          <p:cNvPr id="77" name="组合 76"/>
          <p:cNvGrpSpPr/>
          <p:nvPr>
            <p:custDataLst>
              <p:tags r:id="rId6"/>
            </p:custDataLst>
          </p:nvPr>
        </p:nvGrpSpPr>
        <p:grpSpPr>
          <a:xfrm>
            <a:off x="4652010" y="3181350"/>
            <a:ext cx="7688581" cy="928370"/>
            <a:chOff x="4482920" y="1452789"/>
            <a:chExt cx="7687802" cy="928370"/>
          </a:xfrm>
        </p:grpSpPr>
        <p:sp>
          <p:nvSpPr>
            <p:cNvPr id="78" name="矩形: 剪去对角 77"/>
            <p:cNvSpPr/>
            <p:nvPr>
              <p:custDataLst>
                <p:tags r:id="rId7"/>
              </p:custDataLst>
            </p:nvPr>
          </p:nvSpPr>
          <p:spPr>
            <a:xfrm>
              <a:off x="4482921" y="1452789"/>
              <a:ext cx="2368550"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pc="300" dirty="0">
                  <a:latin typeface="微软雅黑" panose="020B0503020204020204" charset="-122"/>
                  <a:ea typeface="微软雅黑" panose="020B0503020204020204" charset="-122"/>
                </a:rPr>
                <a:t>PART - 02</a:t>
              </a:r>
              <a:endParaRPr lang="en-US" altLang="zh-CN" sz="2400" spc="300" dirty="0">
                <a:latin typeface="微软雅黑" panose="020B0503020204020204" charset="-122"/>
                <a:ea typeface="微软雅黑" panose="020B0503020204020204" charset="-122"/>
              </a:endParaRPr>
            </a:p>
          </p:txBody>
        </p:sp>
        <p:sp>
          <p:nvSpPr>
            <p:cNvPr id="79" name="矩形: 剪去对角 78"/>
            <p:cNvSpPr/>
            <p:nvPr>
              <p:custDataLst>
                <p:tags r:id="rId8"/>
              </p:custDataLst>
            </p:nvPr>
          </p:nvSpPr>
          <p:spPr>
            <a:xfrm>
              <a:off x="4482920" y="1452789"/>
              <a:ext cx="7073819" cy="622300"/>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圆角 79"/>
            <p:cNvSpPr/>
            <p:nvPr>
              <p:custDataLst>
                <p:tags r:id="rId9"/>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p:cNvSpPr txBox="1"/>
            <p:nvPr>
              <p:custDataLst>
                <p:tags r:id="rId10"/>
              </p:custDataLst>
            </p:nvPr>
          </p:nvSpPr>
          <p:spPr>
            <a:xfrm>
              <a:off x="7025838" y="1589949"/>
              <a:ext cx="5144884" cy="791210"/>
            </a:xfrm>
            <a:prstGeom prst="rect">
              <a:avLst/>
            </a:prstGeom>
            <a:noFill/>
          </p:spPr>
          <p:txBody>
            <a:bodyPr wrap="square">
              <a:noAutofit/>
            </a:bodyPr>
            <a:lstStyle/>
            <a:p>
              <a:r>
                <a:rPr lang="zh-CN" altLang="en-US" sz="2400" spc="300" dirty="0">
                  <a:latin typeface="微软雅黑" panose="020B0503020204020204" charset="-122"/>
                  <a:ea typeface="微软雅黑" panose="020B0503020204020204" charset="-122"/>
                  <a:sym typeface="HarmonyOS Sans SC" panose="00000500000000000000" pitchFamily="2" charset="-122"/>
                </a:rPr>
                <a:t>《管理办法》主要内容详解</a:t>
              </a:r>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a:p>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p:txBody>
        </p:sp>
      </p:grpSp>
      <p:grpSp>
        <p:nvGrpSpPr>
          <p:cNvPr id="83" name="组合 82"/>
          <p:cNvGrpSpPr/>
          <p:nvPr>
            <p:custDataLst>
              <p:tags r:id="rId11"/>
            </p:custDataLst>
          </p:nvPr>
        </p:nvGrpSpPr>
        <p:grpSpPr>
          <a:xfrm>
            <a:off x="4606926" y="4339590"/>
            <a:ext cx="8068944" cy="622300"/>
            <a:chOff x="4482921" y="1452789"/>
            <a:chExt cx="7930539" cy="622377"/>
          </a:xfrm>
        </p:grpSpPr>
        <p:sp>
          <p:nvSpPr>
            <p:cNvPr id="84" name="矩形: 剪去对角 83"/>
            <p:cNvSpPr/>
            <p:nvPr>
              <p:custDataLst>
                <p:tags r:id="rId12"/>
              </p:custDataLst>
            </p:nvPr>
          </p:nvSpPr>
          <p:spPr>
            <a:xfrm>
              <a:off x="4482921" y="1452789"/>
              <a:ext cx="2368550"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pc="300" dirty="0">
                  <a:latin typeface="微软雅黑" panose="020B0503020204020204" charset="-122"/>
                  <a:ea typeface="微软雅黑" panose="020B0503020204020204" charset="-122"/>
                </a:rPr>
                <a:t>PART - 03</a:t>
              </a:r>
              <a:endParaRPr lang="en-US" altLang="zh-CN" sz="2400" spc="300" dirty="0">
                <a:latin typeface="微软雅黑" panose="020B0503020204020204" charset="-122"/>
                <a:ea typeface="微软雅黑" panose="020B0503020204020204" charset="-122"/>
              </a:endParaRPr>
            </a:p>
          </p:txBody>
        </p:sp>
        <p:sp>
          <p:nvSpPr>
            <p:cNvPr id="85" name="矩形: 剪去对角 84"/>
            <p:cNvSpPr/>
            <p:nvPr>
              <p:custDataLst>
                <p:tags r:id="rId13"/>
              </p:custDataLst>
            </p:nvPr>
          </p:nvSpPr>
          <p:spPr>
            <a:xfrm>
              <a:off x="4531601" y="1452789"/>
              <a:ext cx="6988136" cy="622377"/>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圆角 85"/>
            <p:cNvSpPr/>
            <p:nvPr>
              <p:custDataLst>
                <p:tags r:id="rId14"/>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6"/>
            <p:cNvSpPr txBox="1"/>
            <p:nvPr>
              <p:custDataLst>
                <p:tags r:id="rId15"/>
              </p:custDataLst>
            </p:nvPr>
          </p:nvSpPr>
          <p:spPr>
            <a:xfrm>
              <a:off x="8040336" y="1579170"/>
              <a:ext cx="4373124" cy="460432"/>
            </a:xfrm>
            <a:prstGeom prst="rect">
              <a:avLst/>
            </a:prstGeom>
            <a:noFill/>
          </p:spPr>
          <p:txBody>
            <a:bodyPr wrap="square">
              <a:spAutoFit/>
            </a:bodyPr>
            <a:lstStyle/>
            <a:p>
              <a:r>
                <a:rPr lang="zh-CN" altLang="en-US" sz="2400" spc="300" dirty="0">
                  <a:latin typeface="微软雅黑" panose="020B0503020204020204" charset="-122"/>
                  <a:ea typeface="微软雅黑" panose="020B0503020204020204" charset="-122"/>
                  <a:sym typeface="HarmonyOS Sans SC" panose="00000500000000000000" pitchFamily="2" charset="-122"/>
                </a:rPr>
                <a:t>热点问题解答</a:t>
              </a:r>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p:txBody>
        </p:sp>
      </p:grpSp>
      <p:sp>
        <p:nvSpPr>
          <p:cNvPr id="17" name="任意多边形: 形状 16"/>
          <p:cNvSpPr/>
          <p:nvPr>
            <p:custDataLst>
              <p:tags r:id="rId16"/>
            </p:custDataLst>
          </p:nvPr>
        </p:nvSpPr>
        <p:spPr>
          <a:xfrm rot="10800000">
            <a:off x="3816315" y="2150205"/>
            <a:ext cx="233220" cy="199735"/>
          </a:xfrm>
          <a:custGeom>
            <a:avLst/>
            <a:gdLst>
              <a:gd name="connsiteX0" fmla="*/ 0 w 233220"/>
              <a:gd name="connsiteY0" fmla="*/ 199735 h 199735"/>
              <a:gd name="connsiteX1" fmla="*/ 116610 w 233220"/>
              <a:gd name="connsiteY1" fmla="*/ 0 h 199735"/>
              <a:gd name="connsiteX2" fmla="*/ 233220 w 233220"/>
              <a:gd name="connsiteY2" fmla="*/ 199735 h 199735"/>
              <a:gd name="connsiteX3" fmla="*/ 116610 w 233220"/>
              <a:gd name="connsiteY3" fmla="*/ 150019 h 199735"/>
            </a:gdLst>
            <a:ahLst/>
            <a:cxnLst>
              <a:cxn ang="0">
                <a:pos x="connsiteX0" y="connsiteY0"/>
              </a:cxn>
              <a:cxn ang="0">
                <a:pos x="connsiteX1" y="connsiteY1"/>
              </a:cxn>
              <a:cxn ang="0">
                <a:pos x="connsiteX2" y="connsiteY2"/>
              </a:cxn>
              <a:cxn ang="0">
                <a:pos x="connsiteX3" y="connsiteY3"/>
              </a:cxn>
            </a:cxnLst>
            <a:rect l="l" t="t" r="r" b="b"/>
            <a:pathLst>
              <a:path w="233220" h="199735">
                <a:moveTo>
                  <a:pt x="0" y="199735"/>
                </a:moveTo>
                <a:lnTo>
                  <a:pt x="116610" y="0"/>
                </a:lnTo>
                <a:lnTo>
                  <a:pt x="233220" y="199735"/>
                </a:lnTo>
                <a:lnTo>
                  <a:pt x="116610" y="150019"/>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任意多边形: 形状 17"/>
          <p:cNvSpPr/>
          <p:nvPr>
            <p:custDataLst>
              <p:tags r:id="rId17"/>
            </p:custDataLst>
          </p:nvPr>
        </p:nvSpPr>
        <p:spPr>
          <a:xfrm rot="10800000">
            <a:off x="3816315" y="3318605"/>
            <a:ext cx="233220" cy="199735"/>
          </a:xfrm>
          <a:custGeom>
            <a:avLst/>
            <a:gdLst>
              <a:gd name="connsiteX0" fmla="*/ 0 w 233220"/>
              <a:gd name="connsiteY0" fmla="*/ 199735 h 199735"/>
              <a:gd name="connsiteX1" fmla="*/ 116610 w 233220"/>
              <a:gd name="connsiteY1" fmla="*/ 0 h 199735"/>
              <a:gd name="connsiteX2" fmla="*/ 233220 w 233220"/>
              <a:gd name="connsiteY2" fmla="*/ 199735 h 199735"/>
              <a:gd name="connsiteX3" fmla="*/ 116610 w 233220"/>
              <a:gd name="connsiteY3" fmla="*/ 150019 h 199735"/>
            </a:gdLst>
            <a:ahLst/>
            <a:cxnLst>
              <a:cxn ang="0">
                <a:pos x="connsiteX0" y="connsiteY0"/>
              </a:cxn>
              <a:cxn ang="0">
                <a:pos x="connsiteX1" y="connsiteY1"/>
              </a:cxn>
              <a:cxn ang="0">
                <a:pos x="connsiteX2" y="connsiteY2"/>
              </a:cxn>
              <a:cxn ang="0">
                <a:pos x="connsiteX3" y="connsiteY3"/>
              </a:cxn>
            </a:cxnLst>
            <a:rect l="l" t="t" r="r" b="b"/>
            <a:pathLst>
              <a:path w="233220" h="199735">
                <a:moveTo>
                  <a:pt x="0" y="199735"/>
                </a:moveTo>
                <a:lnTo>
                  <a:pt x="116610" y="0"/>
                </a:lnTo>
                <a:lnTo>
                  <a:pt x="233220" y="199735"/>
                </a:lnTo>
                <a:lnTo>
                  <a:pt x="116610" y="150019"/>
                </a:lnTo>
                <a:close/>
              </a:path>
            </a:pathLst>
          </a:cu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p:custDataLst>
              <p:tags r:id="rId18"/>
            </p:custDataLst>
          </p:nvPr>
        </p:nvSpPr>
        <p:spPr>
          <a:xfrm rot="10800000">
            <a:off x="3816315" y="4487005"/>
            <a:ext cx="233220" cy="199735"/>
          </a:xfrm>
          <a:custGeom>
            <a:avLst/>
            <a:gdLst>
              <a:gd name="connsiteX0" fmla="*/ 0 w 233220"/>
              <a:gd name="connsiteY0" fmla="*/ 199735 h 199735"/>
              <a:gd name="connsiteX1" fmla="*/ 116610 w 233220"/>
              <a:gd name="connsiteY1" fmla="*/ 0 h 199735"/>
              <a:gd name="connsiteX2" fmla="*/ 233220 w 233220"/>
              <a:gd name="connsiteY2" fmla="*/ 199735 h 199735"/>
              <a:gd name="connsiteX3" fmla="*/ 116610 w 233220"/>
              <a:gd name="connsiteY3" fmla="*/ 150019 h 199735"/>
            </a:gdLst>
            <a:ahLst/>
            <a:cxnLst>
              <a:cxn ang="0">
                <a:pos x="connsiteX0" y="connsiteY0"/>
              </a:cxn>
              <a:cxn ang="0">
                <a:pos x="connsiteX1" y="connsiteY1"/>
              </a:cxn>
              <a:cxn ang="0">
                <a:pos x="connsiteX2" y="connsiteY2"/>
              </a:cxn>
              <a:cxn ang="0">
                <a:pos x="connsiteX3" y="connsiteY3"/>
              </a:cxn>
            </a:cxnLst>
            <a:rect l="l" t="t" r="r" b="b"/>
            <a:pathLst>
              <a:path w="233220" h="199735">
                <a:moveTo>
                  <a:pt x="0" y="199735"/>
                </a:moveTo>
                <a:lnTo>
                  <a:pt x="116610" y="0"/>
                </a:lnTo>
                <a:lnTo>
                  <a:pt x="233220" y="199735"/>
                </a:lnTo>
                <a:lnTo>
                  <a:pt x="116610" y="150019"/>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任意多边形: 形状 12"/>
          <p:cNvSpPr/>
          <p:nvPr/>
        </p:nvSpPr>
        <p:spPr>
          <a:xfrm>
            <a:off x="0" y="1562100"/>
            <a:ext cx="8204200" cy="3714750"/>
          </a:xfrm>
          <a:custGeom>
            <a:avLst/>
            <a:gdLst>
              <a:gd name="connsiteX0" fmla="*/ 0 w 8204200"/>
              <a:gd name="connsiteY0" fmla="*/ 0 h 3714750"/>
              <a:gd name="connsiteX1" fmla="*/ 7407275 w 8204200"/>
              <a:gd name="connsiteY1" fmla="*/ 0 h 3714750"/>
              <a:gd name="connsiteX2" fmla="*/ 8204200 w 8204200"/>
              <a:gd name="connsiteY2" fmla="*/ 796925 h 3714750"/>
              <a:gd name="connsiteX3" fmla="*/ 8204200 w 8204200"/>
              <a:gd name="connsiteY3" fmla="*/ 2917825 h 3714750"/>
              <a:gd name="connsiteX4" fmla="*/ 7407275 w 8204200"/>
              <a:gd name="connsiteY4" fmla="*/ 3714750 h 3714750"/>
              <a:gd name="connsiteX5" fmla="*/ 0 w 8204200"/>
              <a:gd name="connsiteY5" fmla="*/ 3714750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4200" h="3714750">
                <a:moveTo>
                  <a:pt x="0" y="0"/>
                </a:moveTo>
                <a:lnTo>
                  <a:pt x="7407275" y="0"/>
                </a:lnTo>
                <a:cubicBezTo>
                  <a:pt x="7847405" y="0"/>
                  <a:pt x="8204200" y="356795"/>
                  <a:pt x="8204200" y="796925"/>
                </a:cubicBezTo>
                <a:lnTo>
                  <a:pt x="8204200" y="2917825"/>
                </a:lnTo>
                <a:cubicBezTo>
                  <a:pt x="8204200" y="3357955"/>
                  <a:pt x="7847405" y="3714750"/>
                  <a:pt x="7407275" y="3714750"/>
                </a:cubicBezTo>
                <a:lnTo>
                  <a:pt x="0" y="3714750"/>
                </a:lnTo>
                <a:close/>
              </a:path>
            </a:pathLst>
          </a:custGeom>
          <a:solidFill>
            <a:srgbClr val="FFFFFF"/>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文本框 29"/>
          <p:cNvSpPr txBox="1"/>
          <p:nvPr/>
        </p:nvSpPr>
        <p:spPr>
          <a:xfrm>
            <a:off x="447675" y="2032000"/>
            <a:ext cx="6003290" cy="2456815"/>
          </a:xfrm>
          <a:prstGeom prst="rect">
            <a:avLst/>
          </a:prstGeom>
          <a:noFill/>
        </p:spPr>
        <p:txBody>
          <a:bodyPr wrap="square" lIns="0" tIns="0" rIns="0" bIns="0" rtlCol="0">
            <a:noAutofit/>
          </a:bodyPr>
          <a:lstStyle/>
          <a:p>
            <a:pPr algn="just">
              <a:lnSpc>
                <a:spcPct val="130000"/>
              </a:lnSpc>
              <a:spcAft>
                <a:spcPts val="600"/>
              </a:spcAft>
            </a:pPr>
            <a:r>
              <a:rPr lang="zh-CN" altLang="en-US" sz="60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感谢观看本期《纳税人学堂》</a:t>
            </a:r>
            <a:endParaRPr lang="zh-CN" altLang="en-US" sz="60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grpSp>
        <p:nvGrpSpPr>
          <p:cNvPr id="33" name="组合 32"/>
          <p:cNvGrpSpPr/>
          <p:nvPr/>
        </p:nvGrpSpPr>
        <p:grpSpPr>
          <a:xfrm>
            <a:off x="6792698" y="3040129"/>
            <a:ext cx="525730" cy="153260"/>
            <a:chOff x="3749802" y="1186619"/>
            <a:chExt cx="3638550" cy="1060704"/>
          </a:xfrm>
          <a:solidFill>
            <a:srgbClr val="92D050"/>
          </a:solidFill>
        </p:grpSpPr>
        <p:sp>
          <p:nvSpPr>
            <p:cNvPr id="34" name="等腰三角形 33"/>
            <p:cNvSpPr/>
            <p:nvPr/>
          </p:nvSpPr>
          <p:spPr>
            <a:xfrm rot="5400000">
              <a:off x="367665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5400000">
              <a:off x="5038725"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5400000">
              <a:off x="640080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7" name="直接连接符 36"/>
          <p:cNvCxnSpPr/>
          <p:nvPr/>
        </p:nvCxnSpPr>
        <p:spPr>
          <a:xfrm>
            <a:off x="607219" y="4698206"/>
            <a:ext cx="3238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3703281" y="793331"/>
            <a:ext cx="260437" cy="63647"/>
            <a:chOff x="4523863" y="-1141320"/>
            <a:chExt cx="3741638" cy="914400"/>
          </a:xfrm>
          <a:gradFill>
            <a:gsLst>
              <a:gs pos="0">
                <a:schemeClr val="bg1"/>
              </a:gs>
              <a:gs pos="100000">
                <a:schemeClr val="bg1">
                  <a:alpha val="0"/>
                </a:schemeClr>
              </a:gs>
            </a:gsLst>
            <a:lin ang="0" scaled="0"/>
          </a:gradFill>
        </p:grpSpPr>
        <p:sp>
          <p:nvSpPr>
            <p:cNvPr id="39" name="平行四边形 38"/>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平行四边形 40"/>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4" name="直接连接符 43"/>
          <p:cNvCxnSpPr/>
          <p:nvPr/>
        </p:nvCxnSpPr>
        <p:spPr>
          <a:xfrm>
            <a:off x="4050743" y="825154"/>
            <a:ext cx="1918780" cy="0"/>
          </a:xfrm>
          <a:prstGeom prst="line">
            <a:avLst/>
          </a:prstGeom>
          <a:ln>
            <a:gradFill>
              <a:gsLst>
                <a:gs pos="3000">
                  <a:schemeClr val="bg1">
                    <a:alpha val="40000"/>
                  </a:schemeClr>
                </a:gs>
                <a:gs pos="87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10134204" y="5022400"/>
            <a:ext cx="1650945" cy="464458"/>
            <a:chOff x="4965702" y="1190171"/>
            <a:chExt cx="1650945" cy="464458"/>
          </a:xfrm>
          <a:solidFill>
            <a:schemeClr val="accent1">
              <a:alpha val="69000"/>
            </a:schemeClr>
          </a:solidFill>
        </p:grpSpPr>
        <p:grpSp>
          <p:nvGrpSpPr>
            <p:cNvPr id="49" name="组合 48"/>
            <p:cNvGrpSpPr/>
            <p:nvPr/>
          </p:nvGrpSpPr>
          <p:grpSpPr>
            <a:xfrm>
              <a:off x="5747659" y="1190171"/>
              <a:ext cx="868988" cy="464458"/>
              <a:chOff x="2569029" y="1190171"/>
              <a:chExt cx="841829" cy="449942"/>
            </a:xfrm>
            <a:grpFill/>
          </p:grpSpPr>
          <p:sp>
            <p:nvSpPr>
              <p:cNvPr id="66" name="椭圆 65"/>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椭圆 66"/>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椭圆 67"/>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椭圆 68"/>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椭圆 69"/>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椭圆 70"/>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椭圆 71"/>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椭圆 72"/>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椭圆 73"/>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椭圆 74"/>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椭圆 75"/>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椭圆 76"/>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8" name="椭圆 77"/>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9" name="椭圆 78"/>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0" name="椭圆 79"/>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50" name="组合 49"/>
            <p:cNvGrpSpPr/>
            <p:nvPr/>
          </p:nvGrpSpPr>
          <p:grpSpPr>
            <a:xfrm>
              <a:off x="4965702" y="1190171"/>
              <a:ext cx="868988" cy="464458"/>
              <a:chOff x="2569029" y="1190171"/>
              <a:chExt cx="841829" cy="449942"/>
            </a:xfrm>
            <a:grpFill/>
          </p:grpSpPr>
          <p:sp>
            <p:nvSpPr>
              <p:cNvPr id="51" name="椭圆 50"/>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椭圆 51"/>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椭圆 52"/>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4" name="椭圆 53"/>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椭圆 54"/>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椭圆 55"/>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7" name="椭圆 56"/>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8" name="椭圆 57"/>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椭圆 58"/>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0" name="椭圆 59"/>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1" name="椭圆 60"/>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2" name="椭圆 61"/>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椭圆 62"/>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 name="椭圆 63"/>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椭圆 64"/>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60400" y="586590"/>
            <a:ext cx="2517665" cy="6271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16"/>
          <p:cNvSpPr txBox="1"/>
          <p:nvPr/>
        </p:nvSpPr>
        <p:spPr>
          <a:xfrm>
            <a:off x="3028841" y="2783046"/>
            <a:ext cx="8079466" cy="768350"/>
          </a:xfrm>
          <a:prstGeom prst="rect">
            <a:avLst/>
          </a:prstGeom>
          <a:noFill/>
        </p:spPr>
        <p:txBody>
          <a:bodyPr wrap="square" rtlCol="0">
            <a:spAutoFit/>
          </a:bodyPr>
          <a:lstStyle/>
          <a:p>
            <a:pPr lvl="0" algn="r"/>
            <a:r>
              <a:rPr lang="zh-CN" altLang="en-US" sz="44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rPr>
              <a:t>《管理办法》出台意义</a:t>
            </a:r>
            <a:endParaRPr lang="zh-CN" altLang="en-US" sz="44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9" name="TextBox 16"/>
          <p:cNvSpPr txBox="1"/>
          <p:nvPr/>
        </p:nvSpPr>
        <p:spPr>
          <a:xfrm rot="16200000">
            <a:off x="-965869" y="3158551"/>
            <a:ext cx="5821002"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PART   </a:t>
            </a:r>
            <a:r>
              <a:rPr lang="en-US" altLang="zh-CN"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11" name="矩形 10"/>
          <p:cNvSpPr/>
          <p:nvPr/>
        </p:nvSpPr>
        <p:spPr>
          <a:xfrm>
            <a:off x="11956319" y="2783399"/>
            <a:ext cx="235789" cy="18546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sp>
        <p:nvSpPr>
          <p:cNvPr id="2" name="矩形 1"/>
          <p:cNvSpPr/>
          <p:nvPr/>
        </p:nvSpPr>
        <p:spPr>
          <a:xfrm>
            <a:off x="1308100" y="1460500"/>
            <a:ext cx="1295400" cy="4356100"/>
          </a:xfrm>
          <a:prstGeom prst="rect">
            <a:avLst/>
          </a:prstGeom>
          <a:noFill/>
          <a:ln w="25400" cap="flat" cmpd="sng" algn="ctr">
            <a:solidFill>
              <a:schemeClr val="bg1">
                <a:alpha val="45000"/>
              </a:schemeClr>
            </a:solidFill>
            <a:prstDash val="solid"/>
            <a:miter lim="800000"/>
          </a:ln>
          <a:effectLst/>
          <a:extLst>
            <a:ext uri="{909E8E84-426E-40DD-AFC4-6F175D3DCCD1}">
              <a14:hiddenFill xmlns:a14="http://schemas.microsoft.com/office/drawing/2010/main">
                <a:solidFill>
                  <a:schemeClr val="accent1">
                    <a:alpha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7379322" y="6338621"/>
            <a:ext cx="260437" cy="63647"/>
            <a:chOff x="4523863" y="-1141320"/>
            <a:chExt cx="3741638" cy="914400"/>
          </a:xfrm>
          <a:gradFill>
            <a:gsLst>
              <a:gs pos="0">
                <a:schemeClr val="accent1"/>
              </a:gs>
              <a:gs pos="100000">
                <a:schemeClr val="accent1">
                  <a:alpha val="0"/>
                </a:schemeClr>
              </a:gs>
            </a:gsLst>
            <a:lin ang="0" scaled="0"/>
          </a:gradFill>
        </p:grpSpPr>
        <p:sp>
          <p:nvSpPr>
            <p:cNvPr id="55" name="平行四边形 54"/>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平行四边形 55"/>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p:cNvCxnSpPr/>
          <p:nvPr/>
        </p:nvCxnSpPr>
        <p:spPr>
          <a:xfrm>
            <a:off x="8293722" y="6370444"/>
            <a:ext cx="1918780" cy="0"/>
          </a:xfrm>
          <a:prstGeom prst="line">
            <a:avLst/>
          </a:prstGeom>
          <a:ln>
            <a:gradFill>
              <a:gsLst>
                <a:gs pos="3000">
                  <a:schemeClr val="accent1">
                    <a:alpha val="40000"/>
                  </a:schemeClr>
                </a:gs>
                <a:gs pos="87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16"/>
          <p:cNvSpPr txBox="1"/>
          <p:nvPr/>
        </p:nvSpPr>
        <p:spPr>
          <a:xfrm>
            <a:off x="738132" y="1949688"/>
            <a:ext cx="2536936"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706755"/>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出台意义</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a:p>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01</a:t>
            </a:r>
            <a:endParaRPr lang="en-US" altLang="zh-CN" sz="9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895985" y="1526540"/>
            <a:ext cx="10399395" cy="4833620"/>
          </a:xfrm>
          <a:prstGeom prst="rect">
            <a:avLst/>
          </a:prstGeom>
          <a:noFill/>
          <a:ln w="9525">
            <a:noFill/>
          </a:ln>
        </p:spPr>
        <p:txBody>
          <a:bodyPr wrap="square">
            <a:noAutofit/>
          </a:bodyPr>
          <a:p>
            <a:pPr indent="0" fontAlgn="auto">
              <a:lnSpc>
                <a:spcPct val="150000"/>
              </a:lnSpc>
            </a:pPr>
            <a:r>
              <a:rPr lang="en-US" altLang="zh-CN" sz="2000">
                <a:latin typeface="微软雅黑" panose="020B0503020204020204" charset="-122"/>
                <a:ea typeface="微软雅黑" panose="020B0503020204020204" charset="-122"/>
                <a:cs typeface="微软雅黑" panose="020B0503020204020204" charset="-122"/>
              </a:rPr>
              <a:t>       2025</a:t>
            </a:r>
            <a:r>
              <a:rPr lang="zh-CN" altLang="en-US" sz="2000">
                <a:latin typeface="微软雅黑" panose="020B0503020204020204" charset="-122"/>
                <a:ea typeface="微软雅黑" panose="020B0503020204020204" charset="-122"/>
                <a:cs typeface="微软雅黑" panose="020B0503020204020204" charset="-122"/>
              </a:rPr>
              <a:t>年</a:t>
            </a:r>
            <a:r>
              <a:rPr lang="en-US" altLang="zh-CN" sz="2000">
                <a:latin typeface="微软雅黑" panose="020B0503020204020204" charset="-122"/>
                <a:ea typeface="微软雅黑" panose="020B0503020204020204" charset="-122"/>
                <a:cs typeface="微软雅黑" panose="020B0503020204020204" charset="-122"/>
              </a:rPr>
              <a:t>3</a:t>
            </a:r>
            <a:r>
              <a:rPr lang="zh-CN" altLang="en-US" sz="2000">
                <a:latin typeface="微软雅黑" panose="020B0503020204020204" charset="-122"/>
                <a:ea typeface="微软雅黑" panose="020B0503020204020204" charset="-122"/>
                <a:cs typeface="微软雅黑" panose="020B0503020204020204" charset="-122"/>
              </a:rPr>
              <a:t>月</a:t>
            </a:r>
            <a:r>
              <a:rPr lang="en-US" altLang="zh-CN" sz="2000">
                <a:latin typeface="微软雅黑" panose="020B0503020204020204" charset="-122"/>
                <a:ea typeface="微软雅黑" panose="020B0503020204020204" charset="-122"/>
                <a:cs typeface="微软雅黑" panose="020B0503020204020204" charset="-122"/>
              </a:rPr>
              <a:t>17</a:t>
            </a:r>
            <a:r>
              <a:rPr lang="zh-CN" altLang="en-US" sz="2000">
                <a:latin typeface="微软雅黑" panose="020B0503020204020204" charset="-122"/>
                <a:ea typeface="微软雅黑" panose="020B0503020204020204" charset="-122"/>
                <a:cs typeface="微软雅黑" panose="020B0503020204020204" charset="-122"/>
              </a:rPr>
              <a:t>日，国家税务总局发布《涉税专业服务管理办法（试行）》（以下简称《管理办法》），该办法自</a:t>
            </a:r>
            <a:r>
              <a:rPr lang="en-US" altLang="zh-CN" sz="2000">
                <a:latin typeface="微软雅黑" panose="020B0503020204020204" charset="-122"/>
                <a:ea typeface="微软雅黑" panose="020B0503020204020204" charset="-122"/>
                <a:cs typeface="微软雅黑" panose="020B0503020204020204" charset="-122"/>
              </a:rPr>
              <a:t>2025</a:t>
            </a:r>
            <a:r>
              <a:rPr lang="zh-CN" altLang="en-US" sz="2000">
                <a:latin typeface="微软雅黑" panose="020B0503020204020204" charset="-122"/>
                <a:ea typeface="微软雅黑" panose="020B0503020204020204" charset="-122"/>
                <a:cs typeface="微软雅黑" panose="020B0503020204020204" charset="-122"/>
              </a:rPr>
              <a:t>年</a:t>
            </a:r>
            <a:r>
              <a:rPr lang="en-US" altLang="zh-CN" sz="2000">
                <a:latin typeface="微软雅黑" panose="020B0503020204020204" charset="-122"/>
                <a:ea typeface="微软雅黑" panose="020B0503020204020204" charset="-122"/>
                <a:cs typeface="微软雅黑" panose="020B0503020204020204" charset="-122"/>
              </a:rPr>
              <a:t>5</a:t>
            </a:r>
            <a:r>
              <a:rPr lang="zh-CN" altLang="en-US" sz="2000">
                <a:latin typeface="微软雅黑" panose="020B0503020204020204" charset="-122"/>
                <a:ea typeface="微软雅黑" panose="020B0503020204020204" charset="-122"/>
                <a:cs typeface="微软雅黑" panose="020B0503020204020204" charset="-122"/>
              </a:rPr>
              <a:t>月</a:t>
            </a:r>
            <a:r>
              <a:rPr lang="en-US" altLang="zh-CN" sz="2000">
                <a:latin typeface="微软雅黑" panose="020B0503020204020204" charset="-122"/>
                <a:ea typeface="微软雅黑" panose="020B0503020204020204" charset="-122"/>
                <a:cs typeface="微软雅黑" panose="020B0503020204020204" charset="-122"/>
              </a:rPr>
              <a:t>1</a:t>
            </a:r>
            <a:r>
              <a:rPr lang="zh-CN" altLang="en-US" sz="2000">
                <a:latin typeface="微软雅黑" panose="020B0503020204020204" charset="-122"/>
                <a:ea typeface="微软雅黑" panose="020B0503020204020204" charset="-122"/>
                <a:cs typeface="微软雅黑" panose="020B0503020204020204" charset="-122"/>
              </a:rPr>
              <a:t>日起施行。</a:t>
            </a:r>
            <a:endParaRPr lang="zh-CN" altLang="en-US" sz="20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《管理办法》以部门规章形式公布施行，补齐了原有规范性文件法律层级偏低的制度短板，增强了法律效力和执行刚性，进一步完善涉税专业服务制度体系。</a:t>
            </a:r>
            <a:endParaRPr lang="zh-CN" altLang="en-US" sz="20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通过明确管理范围、执业规范、监督检查等内容，《管理办法》为涉税专业服务机构及从业人员提供了清晰的操作指南，有助于提升行业整体服务质量和执业水平。</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60400" y="586590"/>
            <a:ext cx="2517665" cy="6271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16"/>
          <p:cNvSpPr txBox="1"/>
          <p:nvPr/>
        </p:nvSpPr>
        <p:spPr>
          <a:xfrm>
            <a:off x="3782060" y="2450465"/>
            <a:ext cx="6752590" cy="2306955"/>
          </a:xfrm>
          <a:prstGeom prst="rect">
            <a:avLst/>
          </a:prstGeom>
          <a:noFill/>
        </p:spPr>
        <p:txBody>
          <a:bodyPr wrap="square" rtlCol="0">
            <a:spAutoFit/>
          </a:bodyPr>
          <a:lstStyle/>
          <a:p>
            <a:pPr lvl="0" algn="ctr"/>
            <a:r>
              <a:rPr lang="zh-CN" altLang="en-US" sz="48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rPr>
              <a:t>《管理办法》主要内容详解</a:t>
            </a:r>
            <a:endParaRPr lang="zh-CN" altLang="en-US" sz="48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endParaRPr>
          </a:p>
          <a:p>
            <a:pPr lvl="0" algn="ctr"/>
            <a:endParaRPr lang="zh-CN" altLang="en-US" sz="48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9" name="TextBox 16"/>
          <p:cNvSpPr txBox="1"/>
          <p:nvPr/>
        </p:nvSpPr>
        <p:spPr>
          <a:xfrm rot="16200000">
            <a:off x="-965869" y="3158551"/>
            <a:ext cx="5821002"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PART   </a:t>
            </a:r>
            <a:r>
              <a:rPr lang="en-US" altLang="zh-CN"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11" name="矩形 10"/>
          <p:cNvSpPr/>
          <p:nvPr/>
        </p:nvSpPr>
        <p:spPr>
          <a:xfrm>
            <a:off x="11956319" y="2450659"/>
            <a:ext cx="235789" cy="18546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sp>
        <p:nvSpPr>
          <p:cNvPr id="2" name="矩形 1"/>
          <p:cNvSpPr/>
          <p:nvPr/>
        </p:nvSpPr>
        <p:spPr>
          <a:xfrm>
            <a:off x="1308100" y="1460500"/>
            <a:ext cx="1295400" cy="4356100"/>
          </a:xfrm>
          <a:prstGeom prst="rect">
            <a:avLst/>
          </a:prstGeom>
          <a:noFill/>
          <a:ln w="25400" cap="flat" cmpd="sng" algn="ctr">
            <a:solidFill>
              <a:schemeClr val="bg1">
                <a:alpha val="45000"/>
              </a:schemeClr>
            </a:solidFill>
            <a:prstDash val="solid"/>
            <a:miter lim="800000"/>
          </a:ln>
          <a:effectLst/>
          <a:extLst>
            <a:ext uri="{909E8E84-426E-40DD-AFC4-6F175D3DCCD1}">
              <a14:hiddenFill xmlns:a14="http://schemas.microsoft.com/office/drawing/2010/main">
                <a:solidFill>
                  <a:schemeClr val="accent1">
                    <a:alpha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7379322" y="6338621"/>
            <a:ext cx="260437" cy="63647"/>
            <a:chOff x="4523863" y="-1141320"/>
            <a:chExt cx="3741638" cy="914400"/>
          </a:xfrm>
          <a:gradFill>
            <a:gsLst>
              <a:gs pos="0">
                <a:schemeClr val="accent1"/>
              </a:gs>
              <a:gs pos="100000">
                <a:schemeClr val="accent1">
                  <a:alpha val="0"/>
                </a:schemeClr>
              </a:gs>
            </a:gsLst>
            <a:lin ang="0" scaled="0"/>
          </a:gradFill>
        </p:grpSpPr>
        <p:sp>
          <p:nvSpPr>
            <p:cNvPr id="55" name="平行四边形 54"/>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平行四边形 55"/>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p:cNvCxnSpPr/>
          <p:nvPr/>
        </p:nvCxnSpPr>
        <p:spPr>
          <a:xfrm>
            <a:off x="8293722" y="6370444"/>
            <a:ext cx="1918780" cy="0"/>
          </a:xfrm>
          <a:prstGeom prst="line">
            <a:avLst/>
          </a:prstGeom>
          <a:ln>
            <a:gradFill>
              <a:gsLst>
                <a:gs pos="3000">
                  <a:schemeClr val="accent1">
                    <a:alpha val="40000"/>
                  </a:schemeClr>
                </a:gs>
                <a:gs pos="87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16"/>
          <p:cNvSpPr txBox="1"/>
          <p:nvPr/>
        </p:nvSpPr>
        <p:spPr>
          <a:xfrm>
            <a:off x="738132" y="1949688"/>
            <a:ext cx="2536936" cy="829945"/>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02</a:t>
            </a:r>
            <a:endParaRPr lang="zh-CN" altLang="en-US"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1300480" y="877570"/>
            <a:ext cx="8877300" cy="647700"/>
          </a:xfrm>
          <a:prstGeom prst="rect">
            <a:avLst/>
          </a:prstGeom>
          <a:noFill/>
        </p:spPr>
        <p:txBody>
          <a:bodyPr wrap="square" lIns="0" tIns="0" rIns="0" bIns="0" rtlCol="0">
            <a:noAutofit/>
          </a:bodyPr>
          <a:lstStyle/>
          <a:p>
            <a:pPr algn="ctr">
              <a:lnSpc>
                <a:spcPct val="130000"/>
              </a:lnSpc>
              <a:spcAft>
                <a:spcPts val="600"/>
              </a:spcAft>
            </a:pPr>
            <a:r>
              <a:rPr lang="zh-CN" altLang="en-US" sz="2800" b="1" spc="16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适用范围</a:t>
            </a:r>
            <a:endParaRPr lang="zh-CN" altLang="en-US" sz="2800" b="1" spc="16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11" name="文本框 10"/>
          <p:cNvSpPr txBox="1"/>
          <p:nvPr>
            <p:custDataLst>
              <p:tags r:id="rId2"/>
            </p:custDataLst>
          </p:nvPr>
        </p:nvSpPr>
        <p:spPr>
          <a:xfrm>
            <a:off x="1129665" y="2506980"/>
            <a:ext cx="4253865" cy="2594610"/>
          </a:xfrm>
          <a:prstGeom prst="rect">
            <a:avLst/>
          </a:prstGeom>
          <a:noFill/>
        </p:spPr>
        <p:txBody>
          <a:bodyPr wrap="square" lIns="0" tIns="0" rIns="0" bIns="0" rtlCol="0">
            <a:noAutofit/>
          </a:bodyPr>
          <a:lstStyle/>
          <a:p>
            <a:pPr indent="0" algn="just">
              <a:lnSpc>
                <a:spcPct val="130000"/>
              </a:lnSpc>
              <a:spcAft>
                <a:spcPts val="600"/>
              </a:spcAft>
              <a:buFont typeface="Wingdings" panose="05000000000000000000" charset="0"/>
              <a:buNone/>
            </a:pP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税务师事务所和</a:t>
            </a:r>
            <a:r>
              <a:rPr lang="zh-CN" altLang="en-US" sz="2000" spc="160" dirty="0">
                <a:solidFill>
                  <a:schemeClr val="accent1"/>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提供涉税专业服务</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的会计师事务所、律师事务所、代理记账机构、税务代理公司、财税类咨询公司以及其他提供涉税专业服务的机构。</a:t>
            </a:r>
            <a:endPar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cxnSp>
        <p:nvCxnSpPr>
          <p:cNvPr id="12" name="直接连接符 11"/>
          <p:cNvCxnSpPr/>
          <p:nvPr>
            <p:custDataLst>
              <p:tags r:id="rId3"/>
            </p:custDataLst>
          </p:nvPr>
        </p:nvCxnSpPr>
        <p:spPr>
          <a:xfrm>
            <a:off x="3063323" y="2352233"/>
            <a:ext cx="519231"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4"/>
            </p:custDataLst>
          </p:nvPr>
        </p:nvSpPr>
        <p:spPr>
          <a:xfrm>
            <a:off x="6305550" y="1701165"/>
            <a:ext cx="4577080" cy="559435"/>
          </a:xfrm>
          <a:prstGeom prst="rect">
            <a:avLst/>
          </a:prstGeom>
          <a:noFill/>
        </p:spPr>
        <p:txBody>
          <a:bodyPr wrap="square" lIns="0" tIns="0" rIns="0" bIns="0" rtlCol="0">
            <a:spAutoFit/>
          </a:bodyPr>
          <a:lstStyle/>
          <a:p>
            <a:pPr algn="ctr">
              <a:lnSpc>
                <a:spcPct val="130000"/>
              </a:lnSpc>
              <a:spcAft>
                <a:spcPts val="600"/>
              </a:spcAft>
            </a:pPr>
            <a:r>
              <a:rPr lang="zh-CN" altLang="en-US" sz="2800" b="1" spc="160" dirty="0">
                <a:solidFill>
                  <a:schemeClr val="bg1">
                    <a:lumMod val="25000"/>
                  </a:schemeClr>
                </a:solidFill>
                <a:latin typeface="微软雅黑" panose="020B0503020204020204" charset="-122"/>
                <a:ea typeface="微软雅黑" panose="020B0503020204020204" charset="-122"/>
                <a:sym typeface="HarmonyOS Sans SC Black" panose="00000A00000000000000" pitchFamily="2" charset="-122"/>
              </a:rPr>
              <a:t>涉税服务人员</a:t>
            </a:r>
            <a:endParaRPr lang="zh-CN" altLang="en-US" sz="2800" b="1" spc="160" dirty="0">
              <a:solidFill>
                <a:schemeClr val="bg1">
                  <a:lumMod val="25000"/>
                </a:schemeClr>
              </a:solidFill>
              <a:latin typeface="微软雅黑" panose="020B0503020204020204" charset="-122"/>
              <a:ea typeface="微软雅黑" panose="020B0503020204020204" charset="-122"/>
              <a:sym typeface="HarmonyOS Sans SC Black" panose="00000A00000000000000" pitchFamily="2" charset="-122"/>
            </a:endParaRPr>
          </a:p>
        </p:txBody>
      </p:sp>
      <p:sp>
        <p:nvSpPr>
          <p:cNvPr id="14" name="文本框 13"/>
          <p:cNvSpPr txBox="1"/>
          <p:nvPr>
            <p:custDataLst>
              <p:tags r:id="rId5"/>
            </p:custDataLst>
          </p:nvPr>
        </p:nvSpPr>
        <p:spPr>
          <a:xfrm>
            <a:off x="6538595" y="2506980"/>
            <a:ext cx="4344035" cy="2322195"/>
          </a:xfrm>
          <a:prstGeom prst="rect">
            <a:avLst/>
          </a:prstGeom>
          <a:noFill/>
        </p:spPr>
        <p:txBody>
          <a:bodyPr wrap="square" lIns="0" tIns="0" rIns="0" bIns="0" rtlCol="0">
            <a:noAutofit/>
          </a:bodyPr>
          <a:lstStyle/>
          <a:p>
            <a:pPr indent="0" algn="just">
              <a:lnSpc>
                <a:spcPct val="130000"/>
              </a:lnSpc>
              <a:spcAft>
                <a:spcPts val="600"/>
              </a:spcAft>
              <a:buFont typeface="Wingdings" panose="05000000000000000000" charset="0"/>
              <a:buNone/>
            </a:pP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在涉税专业服务机构任职或者受雇提供涉税专业服务的人员，</a:t>
            </a:r>
            <a:r>
              <a:rPr lang="zh-CN" altLang="en-US" sz="2000" spc="160" dirty="0">
                <a:solidFill>
                  <a:schemeClr val="accent1"/>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以及依照法律法规、部门规章规定提供涉税专业服务的其他人员</a:t>
            </a:r>
            <a:r>
              <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endParaRPr lang="zh-CN" altLang="en-US" sz="20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cxnSp>
        <p:nvCxnSpPr>
          <p:cNvPr id="15" name="直接连接符 14"/>
          <p:cNvCxnSpPr/>
          <p:nvPr>
            <p:custDataLst>
              <p:tags r:id="rId6"/>
            </p:custDataLst>
          </p:nvPr>
        </p:nvCxnSpPr>
        <p:spPr>
          <a:xfrm>
            <a:off x="8334763" y="2352233"/>
            <a:ext cx="519231"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591945" y="123190"/>
            <a:ext cx="3135630"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适用范围</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8" name="文本框 7"/>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9" name="矩形 8"/>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1306175" y="316193"/>
            <a:ext cx="204788" cy="94497"/>
            <a:chOff x="9509124" y="-56483"/>
            <a:chExt cx="2298700" cy="1060704"/>
          </a:xfrm>
        </p:grpSpPr>
        <p:sp>
          <p:nvSpPr>
            <p:cNvPr id="24" name="等腰三角形 23"/>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custDataLst>
              <p:tags r:id="rId7"/>
            </p:custDataLst>
          </p:nvPr>
        </p:nvSpPr>
        <p:spPr>
          <a:xfrm>
            <a:off x="1273810" y="1701165"/>
            <a:ext cx="3964940" cy="495935"/>
          </a:xfrm>
          <a:prstGeom prst="rect">
            <a:avLst/>
          </a:prstGeom>
          <a:noFill/>
        </p:spPr>
        <p:txBody>
          <a:bodyPr wrap="square" lIns="0" tIns="0" rIns="0" bIns="0" rtlCol="0">
            <a:noAutofit/>
          </a:bodyPr>
          <a:p>
            <a:pPr algn="ctr">
              <a:lnSpc>
                <a:spcPct val="130000"/>
              </a:lnSpc>
              <a:spcAft>
                <a:spcPts val="600"/>
              </a:spcAft>
            </a:pPr>
            <a:r>
              <a:rPr lang="zh-CN" altLang="en-US" sz="2800" b="1" spc="160" dirty="0">
                <a:solidFill>
                  <a:schemeClr val="bg1">
                    <a:lumMod val="25000"/>
                  </a:schemeClr>
                </a:solidFill>
                <a:latin typeface="微软雅黑" panose="020B0503020204020204" charset="-122"/>
                <a:ea typeface="微软雅黑" panose="020B0503020204020204" charset="-122"/>
                <a:sym typeface="HarmonyOS Sans SC Black" panose="00000A00000000000000" pitchFamily="2" charset="-122"/>
              </a:rPr>
              <a:t>涉税专业服务机构</a:t>
            </a:r>
            <a:endParaRPr lang="zh-CN" altLang="en-US" sz="2800" b="1" spc="160" dirty="0">
              <a:solidFill>
                <a:schemeClr val="bg1">
                  <a:lumMod val="25000"/>
                </a:schemeClr>
              </a:solidFill>
              <a:latin typeface="微软雅黑" panose="020B0503020204020204" charset="-122"/>
              <a:ea typeface="微软雅黑" panose="020B0503020204020204" charset="-122"/>
              <a:sym typeface="HarmonyOS Sans SC Black" panose="00000A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1300480" y="877570"/>
            <a:ext cx="8877300" cy="647700"/>
          </a:xfrm>
          <a:prstGeom prst="rect">
            <a:avLst/>
          </a:prstGeom>
          <a:noFill/>
        </p:spPr>
        <p:txBody>
          <a:bodyPr wrap="square" lIns="0" tIns="0" rIns="0" bIns="0" rtlCol="0">
            <a:noAutofit/>
          </a:bodyPr>
          <a:lstStyle/>
          <a:p>
            <a:pPr algn="ctr">
              <a:lnSpc>
                <a:spcPct val="130000"/>
              </a:lnSpc>
              <a:spcAft>
                <a:spcPts val="600"/>
              </a:spcAft>
            </a:pPr>
            <a:r>
              <a:rPr lang="zh-CN" altLang="en-US" sz="28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涉税专业服务内容</a:t>
            </a:r>
            <a:endParaRPr lang="zh-CN" altLang="en-US" sz="28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a:p>
            <a:pPr algn="ctr">
              <a:lnSpc>
                <a:spcPct val="130000"/>
              </a:lnSpc>
              <a:spcAft>
                <a:spcPts val="600"/>
              </a:spcAft>
            </a:pPr>
            <a:endParaRPr lang="zh-CN" altLang="en-US" sz="2800" b="1" spc="16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11" name="文本框 10"/>
          <p:cNvSpPr txBox="1"/>
          <p:nvPr>
            <p:custDataLst>
              <p:tags r:id="rId2"/>
            </p:custDataLst>
          </p:nvPr>
        </p:nvSpPr>
        <p:spPr>
          <a:xfrm>
            <a:off x="1764665" y="2506980"/>
            <a:ext cx="3789680" cy="2594610"/>
          </a:xfrm>
          <a:prstGeom prst="rect">
            <a:avLst/>
          </a:prstGeom>
          <a:noFill/>
        </p:spPr>
        <p:txBody>
          <a:bodyPr wrap="square" lIns="0" tIns="0" rIns="0" bIns="0" rtlCol="0">
            <a:noAutofit/>
          </a:bodyPr>
          <a:lstStyle/>
          <a:p>
            <a:pPr marL="342900" indent="-342900" algn="just">
              <a:lnSpc>
                <a:spcPct val="130000"/>
              </a:lnSpc>
              <a:spcAft>
                <a:spcPts val="600"/>
              </a:spcAft>
              <a:buFont typeface="Wingdings" panose="05000000000000000000" charset="0"/>
              <a:buChar char="u"/>
            </a:pP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纳税申报代办</a:t>
            </a:r>
            <a:endPar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marL="342900" indent="-342900" algn="just">
              <a:lnSpc>
                <a:spcPct val="130000"/>
              </a:lnSpc>
              <a:spcAft>
                <a:spcPts val="600"/>
              </a:spcAft>
              <a:buFont typeface="Wingdings" panose="05000000000000000000" charset="0"/>
              <a:buChar char="u"/>
            </a:pP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一般税务咨询</a:t>
            </a:r>
            <a:endPar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marL="342900" indent="-342900" algn="just">
              <a:lnSpc>
                <a:spcPct val="130000"/>
              </a:lnSpc>
              <a:spcAft>
                <a:spcPts val="600"/>
              </a:spcAft>
              <a:buFont typeface="Wingdings" panose="05000000000000000000" charset="0"/>
              <a:buChar char="u"/>
            </a:pP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其他税务事项代办</a:t>
            </a:r>
            <a:endPar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marL="342900" indent="-342900" algn="just">
              <a:lnSpc>
                <a:spcPct val="130000"/>
              </a:lnSpc>
              <a:spcAft>
                <a:spcPts val="600"/>
              </a:spcAft>
              <a:buFont typeface="Wingdings" panose="05000000000000000000" charset="0"/>
              <a:buChar char="u"/>
            </a:pP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其他税务代理</a:t>
            </a:r>
            <a:endPar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cxnSp>
        <p:nvCxnSpPr>
          <p:cNvPr id="12" name="直接连接符 11"/>
          <p:cNvCxnSpPr/>
          <p:nvPr>
            <p:custDataLst>
              <p:tags r:id="rId3"/>
            </p:custDataLst>
          </p:nvPr>
        </p:nvCxnSpPr>
        <p:spPr>
          <a:xfrm>
            <a:off x="2714708" y="2352233"/>
            <a:ext cx="519231"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4"/>
            </p:custDataLst>
          </p:nvPr>
        </p:nvSpPr>
        <p:spPr>
          <a:xfrm>
            <a:off x="6278880" y="1637665"/>
            <a:ext cx="4577080" cy="559435"/>
          </a:xfrm>
          <a:prstGeom prst="rect">
            <a:avLst/>
          </a:prstGeom>
          <a:noFill/>
        </p:spPr>
        <p:txBody>
          <a:bodyPr wrap="square" lIns="0" tIns="0" rIns="0" bIns="0" rtlCol="0">
            <a:spAutoFit/>
          </a:bodyPr>
          <a:lstStyle/>
          <a:p>
            <a:pPr algn="ctr">
              <a:lnSpc>
                <a:spcPct val="130000"/>
              </a:lnSpc>
              <a:spcAft>
                <a:spcPts val="600"/>
              </a:spcAft>
            </a:pPr>
            <a:r>
              <a:rPr lang="zh-CN" altLang="en-US" sz="2800" b="1" spc="160" dirty="0">
                <a:solidFill>
                  <a:schemeClr val="bg1">
                    <a:lumMod val="25000"/>
                  </a:schemeClr>
                </a:solidFill>
                <a:latin typeface="微软雅黑" panose="020B0503020204020204" charset="-122"/>
                <a:ea typeface="微软雅黑" panose="020B0503020204020204" charset="-122"/>
                <a:sym typeface="HarmonyOS Sans SC Black" panose="00000A00000000000000" pitchFamily="2" charset="-122"/>
              </a:rPr>
              <a:t>特定涉税专业服务</a:t>
            </a:r>
            <a:endParaRPr lang="zh-CN" altLang="en-US" sz="2800" b="1" spc="160" dirty="0">
              <a:solidFill>
                <a:schemeClr val="bg1">
                  <a:lumMod val="25000"/>
                </a:schemeClr>
              </a:solidFill>
              <a:latin typeface="微软雅黑" panose="020B0503020204020204" charset="-122"/>
              <a:ea typeface="微软雅黑" panose="020B0503020204020204" charset="-122"/>
              <a:sym typeface="HarmonyOS Sans SC Black" panose="00000A00000000000000" pitchFamily="2" charset="-122"/>
            </a:endParaRPr>
          </a:p>
        </p:txBody>
      </p:sp>
      <p:sp>
        <p:nvSpPr>
          <p:cNvPr id="14" name="文本框 13"/>
          <p:cNvSpPr txBox="1"/>
          <p:nvPr>
            <p:custDataLst>
              <p:tags r:id="rId5"/>
            </p:custDataLst>
          </p:nvPr>
        </p:nvSpPr>
        <p:spPr>
          <a:xfrm>
            <a:off x="7120255" y="2506980"/>
            <a:ext cx="5291455" cy="2322195"/>
          </a:xfrm>
          <a:prstGeom prst="rect">
            <a:avLst/>
          </a:prstGeom>
          <a:noFill/>
        </p:spPr>
        <p:txBody>
          <a:bodyPr wrap="square" lIns="0" tIns="0" rIns="0" bIns="0" rtlCol="0">
            <a:noAutofit/>
          </a:bodyPr>
          <a:lstStyle/>
          <a:p>
            <a:pPr marL="342900" indent="-342900" algn="just">
              <a:lnSpc>
                <a:spcPct val="130000"/>
              </a:lnSpc>
              <a:spcAft>
                <a:spcPts val="600"/>
              </a:spcAft>
              <a:buFont typeface="Wingdings" panose="05000000000000000000" charset="0"/>
              <a:buChar char="u"/>
            </a:pP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专业税务顾问</a:t>
            </a:r>
            <a:endPar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marL="342900" indent="-342900" algn="just">
              <a:lnSpc>
                <a:spcPct val="130000"/>
              </a:lnSpc>
              <a:spcAft>
                <a:spcPts val="600"/>
              </a:spcAft>
              <a:buFont typeface="Wingdings" panose="05000000000000000000" charset="0"/>
              <a:buChar char="u"/>
            </a:pP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税务合规计划</a:t>
            </a:r>
            <a:endPar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marL="342900" indent="-342900" algn="just">
              <a:lnSpc>
                <a:spcPct val="130000"/>
              </a:lnSpc>
              <a:spcAft>
                <a:spcPts val="600"/>
              </a:spcAft>
              <a:buFont typeface="Wingdings" panose="05000000000000000000" charset="0"/>
              <a:buChar char="u"/>
            </a:pP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涉税鉴证</a:t>
            </a:r>
            <a:endPar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marL="342900" indent="-342900" algn="just">
              <a:lnSpc>
                <a:spcPct val="130000"/>
              </a:lnSpc>
              <a:spcAft>
                <a:spcPts val="600"/>
              </a:spcAft>
              <a:buFont typeface="Wingdings" panose="05000000000000000000" charset="0"/>
              <a:buChar char="u"/>
            </a:pPr>
            <a:r>
              <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纳税情况审查</a:t>
            </a:r>
            <a:endParaRPr lang="zh-CN" altLang="en-US" sz="2400" spc="160" dirty="0">
              <a:solidFill>
                <a:schemeClr val="tx2"/>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a:p>
            <a:pPr algn="just">
              <a:lnSpc>
                <a:spcPct val="130000"/>
              </a:lnSpc>
              <a:spcAft>
                <a:spcPts val="600"/>
              </a:spcAft>
            </a:pPr>
            <a:endParaRPr lang="zh-CN" altLang="en-US" sz="2400" b="1" spc="160" dirty="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cxnSp>
        <p:nvCxnSpPr>
          <p:cNvPr id="15" name="直接连接符 14"/>
          <p:cNvCxnSpPr/>
          <p:nvPr>
            <p:custDataLst>
              <p:tags r:id="rId6"/>
            </p:custDataLst>
          </p:nvPr>
        </p:nvCxnSpPr>
        <p:spPr>
          <a:xfrm>
            <a:off x="8334763" y="2352233"/>
            <a:ext cx="519231"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591945" y="123190"/>
            <a:ext cx="3135630" cy="706755"/>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涉税专业服务内容</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a:p>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8" name="文本框 7"/>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9" name="矩形 8"/>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1306175" y="316193"/>
            <a:ext cx="204788" cy="94497"/>
            <a:chOff x="9509124" y="-56483"/>
            <a:chExt cx="2298700" cy="1060704"/>
          </a:xfrm>
        </p:grpSpPr>
        <p:sp>
          <p:nvSpPr>
            <p:cNvPr id="24" name="等腰三角形 23"/>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custDataLst>
              <p:tags r:id="rId7"/>
            </p:custDataLst>
          </p:nvPr>
        </p:nvSpPr>
        <p:spPr>
          <a:xfrm>
            <a:off x="1273810" y="1701165"/>
            <a:ext cx="3964940" cy="495935"/>
          </a:xfrm>
          <a:prstGeom prst="rect">
            <a:avLst/>
          </a:prstGeom>
          <a:noFill/>
        </p:spPr>
        <p:txBody>
          <a:bodyPr wrap="square" lIns="0" tIns="0" rIns="0" bIns="0" rtlCol="0">
            <a:noAutofit/>
          </a:bodyPr>
          <a:p>
            <a:pPr algn="ctr">
              <a:lnSpc>
                <a:spcPct val="130000"/>
              </a:lnSpc>
              <a:spcAft>
                <a:spcPts val="600"/>
              </a:spcAft>
            </a:pPr>
            <a:r>
              <a:rPr lang="zh-CN" altLang="en-US" sz="2800" b="1" spc="160" dirty="0">
                <a:solidFill>
                  <a:schemeClr val="bg1">
                    <a:lumMod val="25000"/>
                  </a:schemeClr>
                </a:solidFill>
                <a:latin typeface="微软雅黑" panose="020B0503020204020204" charset="-122"/>
                <a:ea typeface="微软雅黑" panose="020B0503020204020204" charset="-122"/>
                <a:sym typeface="HarmonyOS Sans SC Black" panose="00000A00000000000000" pitchFamily="2" charset="-122"/>
              </a:rPr>
              <a:t>一般涉税专业服务</a:t>
            </a:r>
            <a:endParaRPr lang="zh-CN" altLang="en-US" sz="2800" b="1" spc="160" dirty="0">
              <a:solidFill>
                <a:schemeClr val="bg1">
                  <a:lumMod val="25000"/>
                </a:schemeClr>
              </a:solidFill>
              <a:latin typeface="微软雅黑" panose="020B0503020204020204" charset="-122"/>
              <a:ea typeface="微软雅黑" panose="020B0503020204020204" charset="-122"/>
              <a:sym typeface="HarmonyOS Sans SC Black" panose="00000A00000000000000" pitchFamily="2" charset="-122"/>
            </a:endParaRPr>
          </a:p>
          <a:p>
            <a:pPr algn="ctr">
              <a:lnSpc>
                <a:spcPct val="130000"/>
              </a:lnSpc>
              <a:spcAft>
                <a:spcPts val="600"/>
              </a:spcAft>
            </a:pPr>
            <a:endParaRPr lang="zh-CN" altLang="en-US" sz="2800" b="1" spc="160" dirty="0">
              <a:solidFill>
                <a:schemeClr val="bg1">
                  <a:lumMod val="25000"/>
                </a:schemeClr>
              </a:solidFill>
              <a:latin typeface="微软雅黑" panose="020B0503020204020204" charset="-122"/>
              <a:ea typeface="微软雅黑" panose="020B0503020204020204" charset="-122"/>
              <a:sym typeface="HarmonyOS Sans SC Black" panose="00000A00000000000000" pitchFamily="2" charset="-122"/>
            </a:endParaRPr>
          </a:p>
        </p:txBody>
      </p:sp>
      <p:sp>
        <p:nvSpPr>
          <p:cNvPr id="7" name="文本框 6"/>
          <p:cNvSpPr txBox="1"/>
          <p:nvPr/>
        </p:nvSpPr>
        <p:spPr>
          <a:xfrm>
            <a:off x="1011555" y="4727575"/>
            <a:ext cx="10294620" cy="1172845"/>
          </a:xfrm>
          <a:prstGeom prst="rect">
            <a:avLst/>
          </a:prstGeom>
          <a:noFill/>
          <a:ln w="22225" cmpd="sng">
            <a:noFill/>
            <a:prstDash val="solid"/>
          </a:ln>
        </p:spPr>
        <p:txBody>
          <a:bodyPr wrap="square" lIns="46990" tIns="46990" rIns="46990" bIns="46990" rtlCol="0" anchor="t">
            <a:spAutoFit/>
          </a:bodyPr>
          <a:p>
            <a:pPr algn="just">
              <a:lnSpc>
                <a:spcPct val="130000"/>
              </a:lnSpc>
              <a:spcAft>
                <a:spcPts val="600"/>
              </a:spcAft>
            </a:pP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区别了</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一般</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和</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特殊</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两类涉税业务，将</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税收策划</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调整为</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税务合规计划</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，将</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其他税务事项代理</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调整为</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其他税务事项代办</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，将</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其他涉税服务</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调整为</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其他税务代理</a:t>
            </a:r>
            <a:r>
              <a:rPr lang="en-US" altLang="zh-CN"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a:t>
            </a:r>
            <a:r>
              <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rPr>
              <a:t>更强调服务行为的合规性。</a:t>
            </a:r>
            <a:endParaRPr lang="zh-CN" altLang="en-US" spc="160" dirty="0" smtClean="0">
              <a:solidFill>
                <a:srgbClr val="C00000"/>
              </a:solidFill>
              <a:latin typeface="微软雅黑" panose="020B0503020204020204" charset="-122"/>
              <a:ea typeface="微软雅黑" panose="020B0503020204020204" charset="-122"/>
              <a:cs typeface="微软雅黑" panose="020B0503020204020204" charset="-122"/>
              <a:sym typeface="HarmonyOS Sans SC Light" panose="000004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实名制管理</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969645" y="1682750"/>
            <a:ext cx="10181590" cy="3039110"/>
          </a:xfrm>
          <a:prstGeom prst="rect">
            <a:avLst/>
          </a:prstGeom>
          <a:noFill/>
          <a:ln w="9525">
            <a:noFill/>
          </a:ln>
        </p:spPr>
        <p:txBody>
          <a:bodyPr wrap="square">
            <a:noAutofit/>
          </a:bodyPr>
          <a:p>
            <a:pPr indent="0" fontAlgn="auto">
              <a:lnSpc>
                <a:spcPct val="150000"/>
              </a:lnSpc>
            </a:pPr>
            <a:r>
              <a:rPr lang="en-US" altLang="zh-CN" sz="2400">
                <a:latin typeface="微软雅黑" panose="020B0503020204020204" charset="-122"/>
                <a:ea typeface="微软雅黑" panose="020B0503020204020204" charset="-122"/>
                <a:cs typeface="微软雅黑" panose="020B0503020204020204" charset="-122"/>
              </a:rPr>
              <a:t>       </a:t>
            </a:r>
            <a:r>
              <a:rPr sz="2400" b="1">
                <a:solidFill>
                  <a:schemeClr val="accent1"/>
                </a:solidFill>
                <a:latin typeface="微软雅黑" panose="020B0503020204020204" charset="-122"/>
                <a:ea typeface="微软雅黑" panose="020B0503020204020204" charset="-122"/>
                <a:cs typeface="微软雅黑" panose="020B0503020204020204" charset="-122"/>
              </a:rPr>
              <a:t>实名信息采集</a:t>
            </a:r>
            <a:r>
              <a:rPr lang="en-US" sz="2400" b="1">
                <a:latin typeface="微软雅黑" panose="020B0503020204020204" charset="-122"/>
                <a:ea typeface="微软雅黑" panose="020B0503020204020204" charset="-122"/>
                <a:cs typeface="微软雅黑" panose="020B0503020204020204" charset="-122"/>
              </a:rPr>
              <a:t> </a:t>
            </a:r>
            <a:r>
              <a:rPr lang="en-US" altLang="zh-CN" sz="2400" b="1">
                <a:latin typeface="微软雅黑" panose="020B0503020204020204" charset="-122"/>
                <a:ea typeface="微软雅黑" panose="020B0503020204020204" charset="-122"/>
                <a:cs typeface="微软雅黑" panose="020B0503020204020204" charset="-122"/>
              </a:rPr>
              <a:t> </a:t>
            </a:r>
            <a:r>
              <a:rPr lang="en-US" altLang="zh-CN" sz="2400">
                <a:latin typeface="微软雅黑" panose="020B0503020204020204" charset="-122"/>
                <a:ea typeface="微软雅黑" panose="020B0503020204020204" charset="-122"/>
                <a:cs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建立严格的实名核验机制，涉税专业服务机构及其从业人员应在</a:t>
            </a:r>
            <a:r>
              <a:rPr lang="zh-CN" altLang="en-US" sz="2400">
                <a:solidFill>
                  <a:schemeClr val="accent1"/>
                </a:solidFill>
                <a:latin typeface="微软雅黑" panose="020B0503020204020204" charset="-122"/>
                <a:ea typeface="微软雅黑" panose="020B0503020204020204" charset="-122"/>
                <a:cs typeface="微软雅黑" panose="020B0503020204020204" charset="-122"/>
              </a:rPr>
              <a:t>开展业务前</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完成实名信息采集和身份核验，确保服务主体身份真实、信息完整。（第十二条）</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400">
                <a:solidFill>
                  <a:schemeClr val="tx1"/>
                </a:solidFill>
                <a:latin typeface="微软雅黑" panose="020B0503020204020204" charset="-122"/>
                <a:ea typeface="微软雅黑" panose="020B0503020204020204" charset="-122"/>
                <a:cs typeface="微软雅黑" panose="020B0503020204020204" charset="-122"/>
              </a:rPr>
              <a:t>       </a:t>
            </a:r>
            <a:r>
              <a:rPr lang="en-US" altLang="zh-CN" sz="2400" b="1">
                <a:solidFill>
                  <a:schemeClr val="accent1"/>
                </a:solidFill>
                <a:latin typeface="微软雅黑" panose="020B0503020204020204" charset="-122"/>
                <a:ea typeface="微软雅黑" panose="020B0503020204020204" charset="-122"/>
                <a:cs typeface="微软雅黑" panose="020B0503020204020204" charset="-122"/>
              </a:rPr>
              <a:t>信息动态更新   </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实行实名信息的动态更新机制，要求涉税专业服务机构及涉税服务人员及时更新变更信息。（第十二条）</a:t>
            </a:r>
            <a:endParaRPr lang="en-US" altLang="zh-CN" sz="24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rPr>
              <a:t>信用管理</a:t>
            </a:r>
            <a:endParaRPr lang="zh-CN" altLang="en-US" sz="2000" spc="600" dirty="0">
              <a:solidFill>
                <a:schemeClr val="bg1"/>
              </a:solidFill>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852805" y="1616075"/>
            <a:ext cx="10181590" cy="3039110"/>
          </a:xfrm>
          <a:prstGeom prst="rect">
            <a:avLst/>
          </a:prstGeom>
          <a:noFill/>
          <a:ln w="9525">
            <a:noFill/>
          </a:ln>
        </p:spPr>
        <p:txBody>
          <a:bodyPr wrap="square">
            <a:noAutofit/>
          </a:bodyPr>
          <a:p>
            <a:pPr indent="0" fontAlgn="auto">
              <a:lnSpc>
                <a:spcPct val="150000"/>
              </a:lnSpc>
            </a:pPr>
            <a:r>
              <a:rPr lang="en-US" altLang="zh-CN" sz="2400">
                <a:latin typeface="微软雅黑" panose="020B0503020204020204" charset="-122"/>
                <a:ea typeface="微软雅黑" panose="020B0503020204020204" charset="-122"/>
                <a:cs typeface="微软雅黑" panose="020B0503020204020204" charset="-122"/>
              </a:rPr>
              <a:t>       </a:t>
            </a:r>
            <a:r>
              <a:rPr sz="2400" b="1">
                <a:solidFill>
                  <a:schemeClr val="accent1"/>
                </a:solidFill>
                <a:latin typeface="微软雅黑" panose="020B0503020204020204" charset="-122"/>
                <a:ea typeface="微软雅黑" panose="020B0503020204020204" charset="-122"/>
                <a:cs typeface="微软雅黑" panose="020B0503020204020204" charset="-122"/>
              </a:rPr>
              <a:t>推行信用码</a:t>
            </a:r>
            <a:r>
              <a:rPr lang="en-US" altLang="zh-CN" sz="2400" b="1">
                <a:latin typeface="微软雅黑" panose="020B0503020204020204" charset="-122"/>
                <a:ea typeface="微软雅黑" panose="020B0503020204020204" charset="-122"/>
                <a:cs typeface="微软雅黑" panose="020B0503020204020204" charset="-122"/>
              </a:rPr>
              <a:t> </a:t>
            </a:r>
            <a:r>
              <a:rPr lang="en-US" altLang="zh-CN" sz="2400">
                <a:latin typeface="微软雅黑" panose="020B0503020204020204" charset="-122"/>
                <a:ea typeface="微软雅黑" panose="020B0503020204020204" charset="-122"/>
                <a:cs typeface="微软雅黑" panose="020B0503020204020204" charset="-122"/>
              </a:rPr>
              <a:t> </a:t>
            </a:r>
            <a:r>
              <a:rPr lang="zh-CN" altLang="en-US" sz="2400">
                <a:latin typeface="微软雅黑" panose="020B0503020204020204" charset="-122"/>
                <a:ea typeface="微软雅黑" panose="020B0503020204020204" charset="-122"/>
                <a:cs typeface="微软雅黑" panose="020B0503020204020204" charset="-122"/>
              </a:rPr>
              <a:t>运用信息技术对涉税专业服务机构及涉税服务人员赋予信用码，采用二维码形式，形成对机构及人员的数字标识。</a:t>
            </a:r>
            <a:r>
              <a:rPr lang="zh-CN" altLang="en-US" sz="2400">
                <a:latin typeface="微软雅黑" panose="020B0503020204020204" charset="-122"/>
                <a:ea typeface="微软雅黑" panose="020B0503020204020204" charset="-122"/>
                <a:cs typeface="微软雅黑" panose="020B0503020204020204" charset="-122"/>
                <a:sym typeface="+mn-ea"/>
              </a:rPr>
              <a:t>二维码可直接展示基本信息和信用等级，</a:t>
            </a:r>
            <a:r>
              <a:rPr lang="zh-CN" altLang="en-US" sz="2400">
                <a:latin typeface="微软雅黑" panose="020B0503020204020204" charset="-122"/>
                <a:ea typeface="微软雅黑" panose="020B0503020204020204" charset="-122"/>
                <a:cs typeface="微软雅黑" panose="020B0503020204020204" charset="-122"/>
              </a:rPr>
              <a:t>推行“亮码”执业。（第十三条）</a:t>
            </a:r>
            <a:endParaRPr lang="zh-CN" altLang="en-US" sz="24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400">
                <a:solidFill>
                  <a:schemeClr val="tx1"/>
                </a:solidFill>
                <a:latin typeface="微软雅黑" panose="020B0503020204020204" charset="-122"/>
                <a:ea typeface="微软雅黑" panose="020B0503020204020204" charset="-122"/>
                <a:cs typeface="微软雅黑" panose="020B0503020204020204" charset="-122"/>
              </a:rPr>
              <a:t>       </a:t>
            </a:r>
            <a:r>
              <a:rPr lang="en-US" altLang="zh-CN" sz="2400" b="1">
                <a:solidFill>
                  <a:schemeClr val="accent1"/>
                </a:solidFill>
                <a:latin typeface="微软雅黑" panose="020B0503020204020204" charset="-122"/>
                <a:ea typeface="微软雅黑" panose="020B0503020204020204" charset="-122"/>
                <a:cs typeface="微软雅黑" panose="020B0503020204020204" charset="-122"/>
              </a:rPr>
              <a:t>涉税专业服务信用评价管理制度   </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涉税专业服务机构信用（英文名称为Tax Service Credit，缩写为TSC）按照从高到低顺序分为TSC5至TSC1五级。</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涉税服务人员</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采用信用积分+</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执业</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负面记录模式</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进行信用记录</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。（第十</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八</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条）</a:t>
            </a:r>
            <a:endParaRPr lang="en-US" altLang="zh-CN" sz="24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tags/tag1.xml><?xml version="1.0" encoding="utf-8"?>
<p:tagLst xmlns:p="http://schemas.openxmlformats.org/presentationml/2006/main">
  <p:tag name="KSO_WM_DIAGRAM_VIRTUALLY_FRAME" val="{&quot;height&quot;:254.9500528618506,&quot;left&quot;:300.4972440944881,&quot;top&quot;:162.05,&quot;width&quot;:671.2027632714556}"/>
</p:tagLst>
</file>

<file path=ppt/tags/tag10.xml><?xml version="1.0" encoding="utf-8"?>
<p:tagLst xmlns:p="http://schemas.openxmlformats.org/presentationml/2006/main">
  <p:tag name="KSO_WM_DIAGRAM_VIRTUALLY_FRAME" val="{&quot;height&quot;:254.9500528618506,&quot;left&quot;:300.4972440944881,&quot;top&quot;:162.05,&quot;width&quot;:671.2027632714556}"/>
</p:tagLst>
</file>

<file path=ppt/tags/tag11.xml><?xml version="1.0" encoding="utf-8"?>
<p:tagLst xmlns:p="http://schemas.openxmlformats.org/presentationml/2006/main">
  <p:tag name="KSO_WM_DIAGRAM_VIRTUALLY_FRAME" val="{&quot;height&quot;:254.9500528618506,&quot;left&quot;:300.4972440944881,&quot;top&quot;:162.05,&quot;width&quot;:671.2027632714556}"/>
</p:tagLst>
</file>

<file path=ppt/tags/tag12.xml><?xml version="1.0" encoding="utf-8"?>
<p:tagLst xmlns:p="http://schemas.openxmlformats.org/presentationml/2006/main">
  <p:tag name="KSO_WM_DIAGRAM_VIRTUALLY_FRAME" val="{&quot;height&quot;:254.9500528618506,&quot;left&quot;:300.4972440944881,&quot;top&quot;:162.05,&quot;width&quot;:671.2027632714556}"/>
</p:tagLst>
</file>

<file path=ppt/tags/tag13.xml><?xml version="1.0" encoding="utf-8"?>
<p:tagLst xmlns:p="http://schemas.openxmlformats.org/presentationml/2006/main">
  <p:tag name="KSO_WM_DIAGRAM_VIRTUALLY_FRAME" val="{&quot;height&quot;:254.9500528618506,&quot;left&quot;:300.4972440944881,&quot;top&quot;:162.05,&quot;width&quot;:671.2027632714556}"/>
</p:tagLst>
</file>

<file path=ppt/tags/tag14.xml><?xml version="1.0" encoding="utf-8"?>
<p:tagLst xmlns:p="http://schemas.openxmlformats.org/presentationml/2006/main">
  <p:tag name="KSO_WM_DIAGRAM_VIRTUALLY_FRAME" val="{&quot;height&quot;:254.9500528618506,&quot;left&quot;:300.4972440944881,&quot;top&quot;:162.05,&quot;width&quot;:671.2027632714556}"/>
</p:tagLst>
</file>

<file path=ppt/tags/tag15.xml><?xml version="1.0" encoding="utf-8"?>
<p:tagLst xmlns:p="http://schemas.openxmlformats.org/presentationml/2006/main">
  <p:tag name="KSO_WM_DIAGRAM_VIRTUALLY_FRAME" val="{&quot;height&quot;:254.9500528618506,&quot;left&quot;:300.4972440944881,&quot;top&quot;:162.05,&quot;width&quot;:671.2027632714556}"/>
</p:tagLst>
</file>

<file path=ppt/tags/tag16.xml><?xml version="1.0" encoding="utf-8"?>
<p:tagLst xmlns:p="http://schemas.openxmlformats.org/presentationml/2006/main">
  <p:tag name="KSO_WM_DIAGRAM_VIRTUALLY_FRAME" val="{&quot;height&quot;:254.9500528618506,&quot;left&quot;:300.4972440944881,&quot;top&quot;:162.05,&quot;width&quot;:649.002800073062}"/>
</p:tagLst>
</file>

<file path=ppt/tags/tag17.xml><?xml version="1.0" encoding="utf-8"?>
<p:tagLst xmlns:p="http://schemas.openxmlformats.org/presentationml/2006/main">
  <p:tag name="KSO_WM_DIAGRAM_VIRTUALLY_FRAME" val="{&quot;height&quot;:254.9500528618506,&quot;left&quot;:300.4972440944881,&quot;top&quot;:162.05,&quot;width&quot;:649.002800073062}"/>
</p:tagLst>
</file>

<file path=ppt/tags/tag18.xml><?xml version="1.0" encoding="utf-8"?>
<p:tagLst xmlns:p="http://schemas.openxmlformats.org/presentationml/2006/main">
  <p:tag name="KSO_WM_DIAGRAM_VIRTUALLY_FRAME" val="{&quot;height&quot;:254.9500528618506,&quot;left&quot;:300.4972440944881,&quot;top&quot;:162.05,&quot;width&quot;:649.002800073062}"/>
</p:tagLst>
</file>

<file path=ppt/tags/tag19.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2.xml><?xml version="1.0" encoding="utf-8"?>
<p:tagLst xmlns:p="http://schemas.openxmlformats.org/presentationml/2006/main">
  <p:tag name="KSO_WM_DIAGRAM_VIRTUALLY_FRAME" val="{&quot;height&quot;:254.9500528618506,&quot;left&quot;:300.4972440944881,&quot;top&quot;:162.05,&quot;width&quot;:671.2027632714556}"/>
</p:tagLst>
</file>

<file path=ppt/tags/tag20.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21.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22.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23.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24.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25.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26.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27.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28.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29.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3.xml><?xml version="1.0" encoding="utf-8"?>
<p:tagLst xmlns:p="http://schemas.openxmlformats.org/presentationml/2006/main">
  <p:tag name="KSO_WM_DIAGRAM_VIRTUALLY_FRAME" val="{&quot;height&quot;:254.9500528618506,&quot;left&quot;:300.4972440944881,&quot;top&quot;:162.05,&quot;width&quot;:671.2027632714556}"/>
</p:tagLst>
</file>

<file path=ppt/tags/tag30.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31.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32.xml><?xml version="1.0" encoding="utf-8"?>
<p:tagLst xmlns:p="http://schemas.openxmlformats.org/presentationml/2006/main">
  <p:tag name="KSO_WM_DIAGRAM_VIRTUALLY_FRAME" val="{&quot;height&quot;:148.86425196850396,&quot;left&quot;:76.7411811023622,&quot;top&quot;:182.13574803149604,&quot;width&quot;:804.937559055118}"/>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AS_NET" val="4.0.30319.42000"/>
  <p:tag name="AS_OS" val="Microsoft Windows NT 6.2.9200.0"/>
  <p:tag name="AS_RELEASE_DATE" val="2021.06.14"/>
  <p:tag name="AS_TITLE" val="Aspose.Slides for .NET 4.0 Client Profile"/>
  <p:tag name="AS_VERSION" val="21.6"/>
  <p:tag name="KSO_WPP_MARK_KEY" val="8c9ea46c-da89-44b6-9527-6ceba2464f98"/>
  <p:tag name="COMMONDATA" val="eyJoZGlkIjoiOGM1ZTRkYTc5Mjc0M2EwNGE4YWEzZjkzNGI4NjdjOTgifQ=="/>
  <p:tag name="commondata" val="eyJjb3VudCI6MSwiaGRpZCI6IjZiNjE1NjRhYTEwZjNkYjNhMGY4ZDYxOGU4ODYyYmRiIiwidXNlckNvdW50IjoxfQ=="/>
</p:tagLst>
</file>

<file path=ppt/tags/tag4.xml><?xml version="1.0" encoding="utf-8"?>
<p:tagLst xmlns:p="http://schemas.openxmlformats.org/presentationml/2006/main">
  <p:tag name="KSO_WM_DIAGRAM_VIRTUALLY_FRAME" val="{&quot;height&quot;:254.9500528618506,&quot;left&quot;:300.4972440944881,&quot;top&quot;:162.05,&quot;width&quot;:671.2027632714556}"/>
</p:tagLst>
</file>

<file path=ppt/tags/tag5.xml><?xml version="1.0" encoding="utf-8"?>
<p:tagLst xmlns:p="http://schemas.openxmlformats.org/presentationml/2006/main">
  <p:tag name="KSO_WM_DIAGRAM_VIRTUALLY_FRAME" val="{&quot;height&quot;:254.9500528618506,&quot;left&quot;:300.4972440944881,&quot;top&quot;:162.05,&quot;width&quot;:671.2027632714556}"/>
</p:tagLst>
</file>

<file path=ppt/tags/tag6.xml><?xml version="1.0" encoding="utf-8"?>
<p:tagLst xmlns:p="http://schemas.openxmlformats.org/presentationml/2006/main">
  <p:tag name="KSO_WM_DIAGRAM_VIRTUALLY_FRAME" val="{&quot;height&quot;:254.9500528618506,&quot;left&quot;:300.4972440944881,&quot;top&quot;:162.05,&quot;width&quot;:671.2027632714556}"/>
</p:tagLst>
</file>

<file path=ppt/tags/tag7.xml><?xml version="1.0" encoding="utf-8"?>
<p:tagLst xmlns:p="http://schemas.openxmlformats.org/presentationml/2006/main">
  <p:tag name="KSO_WM_DIAGRAM_VIRTUALLY_FRAME" val="{&quot;height&quot;:254.9500528618506,&quot;left&quot;:300.4972440944881,&quot;top&quot;:162.05,&quot;width&quot;:671.2027632714556}"/>
</p:tagLst>
</file>

<file path=ppt/tags/tag8.xml><?xml version="1.0" encoding="utf-8"?>
<p:tagLst xmlns:p="http://schemas.openxmlformats.org/presentationml/2006/main">
  <p:tag name="KSO_WM_DIAGRAM_VIRTUALLY_FRAME" val="{&quot;height&quot;:254.9500528618506,&quot;left&quot;:300.4972440944881,&quot;top&quot;:162.05,&quot;width&quot;:671.2027632714556}"/>
</p:tagLst>
</file>

<file path=ppt/tags/tag9.xml><?xml version="1.0" encoding="utf-8"?>
<p:tagLst xmlns:p="http://schemas.openxmlformats.org/presentationml/2006/main">
  <p:tag name="KSO_WM_DIAGRAM_VIRTUALLY_FRAME" val="{&quot;height&quot;:254.9500528618506,&quot;left&quot;:300.4972440944881,&quot;top&quot;:162.05,&quot;width&quot;:671.2027632714556}"/>
</p:tagLst>
</file>

<file path=ppt/theme/theme1.xml><?xml version="1.0" encoding="utf-8"?>
<a:theme xmlns:a="http://schemas.openxmlformats.org/drawingml/2006/main" name="Office 主题​​">
  <a:themeElements>
    <a:clrScheme name="!蓝9.25淡">
      <a:dk1>
        <a:srgbClr val="3C3C3C"/>
      </a:dk1>
      <a:lt1>
        <a:srgbClr val="F9F9F9"/>
      </a:lt1>
      <a:dk2>
        <a:srgbClr val="505050"/>
      </a:dk2>
      <a:lt2>
        <a:srgbClr val="F7F7F7"/>
      </a:lt2>
      <a:accent1>
        <a:srgbClr val="4C6AAC"/>
      </a:accent1>
      <a:accent2>
        <a:srgbClr val="4C6AAC"/>
      </a:accent2>
      <a:accent3>
        <a:srgbClr val="4C6AAC"/>
      </a:accent3>
      <a:accent4>
        <a:srgbClr val="4C6AAC"/>
      </a:accent4>
      <a:accent5>
        <a:srgbClr val="4C6AAC"/>
      </a:accent5>
      <a:accent6>
        <a:srgbClr val="4C6AAC"/>
      </a:accent6>
      <a:hlink>
        <a:srgbClr val="5AA2DB"/>
      </a:hlink>
      <a:folHlink>
        <a:srgbClr val="5AA2DB"/>
      </a:folHlink>
    </a:clrScheme>
    <a:fontScheme name="PPT模板商店">
      <a:majorFont>
        <a:latin typeface="HarmonyOS Sans SC Black"/>
        <a:ea typeface="HarmonyOS Sans SC Black"/>
        <a:cs typeface="HarmonyOS Sans SC"/>
      </a:majorFont>
      <a:minorFont>
        <a:latin typeface="HarmonyOS Sans SC Light"/>
        <a:ea typeface="HarmonyOS Sans SC Light"/>
        <a:cs typeface="HarmonyOS Sans S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0000"/>
          </a:schemeClr>
        </a:solidFill>
        <a:ln w="0" cap="flat" cmpd="sng" algn="ctr">
          <a:noFill/>
          <a:prstDash val="solid"/>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gradFill>
            <a:gsLst>
              <a:gs pos="0">
                <a:schemeClr val="accent1"/>
              </a:gs>
              <a:gs pos="100000">
                <a:schemeClr val="accent1"/>
              </a:gs>
            </a:gsLst>
            <a:lin ang="0" scaled="0"/>
          </a:gra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just">
          <a:lnSpc>
            <a:spcPct val="130000"/>
          </a:lnSpc>
          <a:spcAft>
            <a:spcPts val="600"/>
          </a:spcAft>
          <a:defRPr sz="1600" spc="160" dirty="0" smtClean="0">
            <a:latin typeface="HarmonyOS Sans SC Light" panose="00000400000000000000" pitchFamily="2" charset="-122"/>
            <a:ea typeface="HarmonyOS Sans SC Light" panose="00000400000000000000" pitchFamily="2" charset="-122"/>
            <a:sym typeface="HarmonyOS Sans SC Light" panose="00000400000000000000" pitchFamily="2"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armonyOS Sans SC"/>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a:ea typeface=""/>
        <a:cs typeface=""/>
        <a:font script="Jpan" typeface="ＭＳ Ｐゴシック"/>
        <a:font script="Hang" typeface="맑은 고딕"/>
        <a:font script="Hans" typeface="HarmonyOS Sans SC"/>
        <a:font script="Hant" typeface="新細明體"/>
        <a:font script="Arab" typeface="HarmonyOS Sans SC"/>
        <a:font script="Hebr" typeface="HarmonyOS Sans SC"/>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armonyOS Sans SC"/>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armonyOS Sans SC"/>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a:ea typeface=""/>
        <a:cs typeface=""/>
        <a:font script="Jpan" typeface="ＭＳ Ｐゴシック"/>
        <a:font script="Hang" typeface="맑은 고딕"/>
        <a:font script="Hans" typeface="HarmonyOS Sans SC"/>
        <a:font script="Hant" typeface="新細明體"/>
        <a:font script="Arab" typeface="HarmonyOS Sans SC"/>
        <a:font script="Hebr" typeface="HarmonyOS Sans SC"/>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armonyOS Sans SC"/>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3889</Words>
  <Application>WPS 演示</Application>
  <PresentationFormat>宽屏</PresentationFormat>
  <Paragraphs>218</Paragraphs>
  <Slides>20</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20</vt:i4>
      </vt:variant>
    </vt:vector>
  </HeadingPairs>
  <TitlesOfParts>
    <vt:vector size="31" baseType="lpstr">
      <vt:lpstr>Arial</vt:lpstr>
      <vt:lpstr>宋体</vt:lpstr>
      <vt:lpstr>Wingdings</vt:lpstr>
      <vt:lpstr>HarmonyOS Sans SC Light</vt:lpstr>
      <vt:lpstr>HarmonyOS Sans SC</vt:lpstr>
      <vt:lpstr>思源宋体 CN Heavy</vt:lpstr>
      <vt:lpstr>微软雅黑</vt:lpstr>
      <vt:lpstr>HarmonyOS Sans SC Black</vt:lpstr>
      <vt:lpstr>Wingdings</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陈淼洋</cp:lastModifiedBy>
  <cp:revision>396</cp:revision>
  <dcterms:created xsi:type="dcterms:W3CDTF">2020-10-04T22:29:00Z</dcterms:created>
  <dcterms:modified xsi:type="dcterms:W3CDTF">2025-05-20T05:37:42Z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732B66F389A846959B673DED404A4496_11</vt:lpwstr>
  </property>
  <property fmtid="{D5CDD505-2E9C-101B-9397-08002B2CF9AE}" pid="3" name="KSOProductBuildVer">
    <vt:lpwstr>2052-11.8.2.10158</vt:lpwstr>
  </property>
  <property fmtid="{D5CDD505-2E9C-101B-9397-08002B2CF9AE}" pid="4" name="KSOTemplateUUID">
    <vt:lpwstr>v1.0_mb_3aLctrRxn6AjbtXLxZtoGA==</vt:lpwstr>
  </property>
</Properties>
</file>