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78" r:id="rId5"/>
    <p:sldId id="258" r:id="rId6"/>
    <p:sldId id="259" r:id="rId7"/>
    <p:sldId id="261" r:id="rId8"/>
    <p:sldId id="332" r:id="rId9"/>
    <p:sldId id="263" r:id="rId10"/>
    <p:sldId id="297" r:id="rId11"/>
    <p:sldId id="356" r:id="rId12"/>
    <p:sldId id="357" r:id="rId13"/>
    <p:sldId id="265" r:id="rId14"/>
    <p:sldId id="268" r:id="rId15"/>
    <p:sldId id="299" r:id="rId16"/>
    <p:sldId id="351" r:id="rId17"/>
    <p:sldId id="352" r:id="rId18"/>
    <p:sldId id="365" r:id="rId19"/>
    <p:sldId id="366" r:id="rId20"/>
    <p:sldId id="367" r:id="rId21"/>
    <p:sldId id="355" r:id="rId22"/>
    <p:sldId id="275" r:id="rId23"/>
  </p:sldIdLst>
  <p:sldSz cx="24384000" cy="13716000"/>
  <p:notesSz cx="13716000" cy="24384000"/>
  <p:embeddedFontLst>
    <p:embeddedFont>
      <p:font typeface="微软雅黑" panose="020B0503020204020204" charset="-122"/>
      <p:regular r:id="rId28"/>
    </p:embeddedFont>
    <p:embeddedFont>
      <p:font typeface="Quattrocento Sans" panose="020B0502050000020003" pitchFamily="34" charset="-120"/>
      <p:regular r:id="rId29"/>
    </p:embeddedFont>
    <p:embeddedFont>
      <p:font typeface="Liter" panose="02000503030000020004" pitchFamily="34" charset="-120"/>
      <p:regular r:id="rId30"/>
    </p:embeddedFont>
    <p:embeddedFont>
      <p:font typeface="Calibri" panose="020F0502020204030204" charset="0"/>
      <p:regular r:id="rId31"/>
      <p:bold r:id="rId32"/>
      <p:italic r:id="rId33"/>
      <p:boldItalic r:id="rId34"/>
    </p:embeddedFont>
    <p:embeddedFont>
      <p:font typeface="等线" panose="02010600030101010101" charset="-122"/>
      <p:regular r:id="rId35"/>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钰" initials="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font" Target="fonts/font8.fntdata"/><Relationship Id="rId34" Type="http://schemas.openxmlformats.org/officeDocument/2006/relationships/font" Target="fonts/font7.fntdata"/><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19200" y="12712701"/>
            <a:ext cx="5689600" cy="732365"/>
          </a:xfrm>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a:xfrm>
            <a:off x="8331200" y="12712701"/>
            <a:ext cx="7721600" cy="732365"/>
          </a:xfrm>
        </p:spPr>
        <p:txBody>
          <a:bodyPr/>
          <a:lstStyle/>
          <a:p>
            <a:pPr lvl="0" eaLnBrk="1" hangingPunct="1"/>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a:xfrm>
            <a:off x="17475200" y="12712701"/>
            <a:ext cx="5689600" cy="732365"/>
          </a:xfrm>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50000">
              <a:srgbClr val="EAF4FF"/>
            </a:gs>
            <a:gs pos="100000">
              <a:srgbClr val="C7E2FF"/>
            </a:gs>
          </a:gsLst>
          <a:path path="circle"/>
        </a:gradFill>
        <a:effectLst/>
      </p:bgPr>
    </p:bg>
    <p:spTree>
      <p:nvGrpSpPr>
        <p:cNvPr id="1" name=""/>
        <p:cNvGrpSpPr/>
        <p:nvPr/>
      </p:nvGrpSpPr>
      <p:grpSpPr>
        <a:xfrm>
          <a:off x="0" y="0"/>
          <a:ext cx="0" cy="0"/>
          <a:chOff x="0" y="0"/>
          <a:chExt cx="0" cy="0"/>
        </a:xfrm>
      </p:grpSpPr>
      <p:sp>
        <p:nvSpPr>
          <p:cNvPr id="8" name="Text 6"/>
          <p:cNvSpPr/>
          <p:nvPr/>
        </p:nvSpPr>
        <p:spPr>
          <a:xfrm>
            <a:off x="16147288" y="10264140"/>
            <a:ext cx="5092954" cy="846201"/>
          </a:xfrm>
          <a:prstGeom prst="rect">
            <a:avLst/>
          </a:prstGeom>
          <a:noFill/>
        </p:spPr>
        <p:txBody>
          <a:bodyPr wrap="none" lIns="0" tIns="0" rIns="0" bIns="0" rtlCol="0" anchor="t"/>
          <a:lstStyle/>
          <a:p>
            <a:pPr>
              <a:lnSpc>
                <a:spcPct val="100000"/>
              </a:lnSpc>
            </a:pPr>
            <a:r>
              <a:rPr lang="en-US" sz="4200" b="1" dirty="0">
                <a:solidFill>
                  <a:srgbClr val="000000"/>
                </a:solidFill>
                <a:latin typeface="微软雅黑" panose="020B0503020204020204" charset="-122"/>
                <a:ea typeface="微软雅黑" panose="020B0503020204020204" charset="-122"/>
                <a:cs typeface="微软雅黑" panose="020B0503020204020204" charset="-122"/>
              </a:rPr>
              <a:t>日期：2026年6月</a:t>
            </a:r>
            <a:endParaRPr lang="en-US" sz="42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5" name="矩形 14"/>
          <p:cNvSpPr/>
          <p:nvPr/>
        </p:nvSpPr>
        <p:spPr>
          <a:xfrm>
            <a:off x="0" y="2139950"/>
            <a:ext cx="24421465" cy="577786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defRPr/>
            </a:pPr>
            <a:endParaRPr lang="zh-CN" altLang="en-US" noProof="1">
              <a:cs typeface="+mn-ea"/>
              <a:sym typeface="+mn-lt"/>
            </a:endParaRPr>
          </a:p>
        </p:txBody>
      </p:sp>
      <p:sp>
        <p:nvSpPr>
          <p:cNvPr id="43" name="Rectangle 3"/>
          <p:cNvSpPr txBox="1"/>
          <p:nvPr/>
        </p:nvSpPr>
        <p:spPr>
          <a:xfrm>
            <a:off x="4600575" y="3149600"/>
            <a:ext cx="18995390" cy="3453765"/>
          </a:xfrm>
          <a:prstGeom prst="rect">
            <a:avLst/>
          </a:prstGeom>
          <a:noFill/>
          <a:ln w="9525">
            <a:noFill/>
          </a:ln>
        </p:spPr>
        <p:txBody>
          <a:bodyPr anchor="ctr" anchorCtr="0"/>
          <a:p>
            <a:pPr algn="ctr">
              <a:lnSpc>
                <a:spcPct val="150000"/>
              </a:lnSpc>
            </a:pPr>
            <a:r>
              <a:rPr lang="zh-CN" altLang="en-US" sz="9600" b="1" dirty="0">
                <a:solidFill>
                  <a:schemeClr val="bg1"/>
                </a:solidFill>
                <a:latin typeface="微软雅黑" panose="020B0503020204020204" charset="-122"/>
                <a:ea typeface="微软雅黑" panose="020B0503020204020204" charset="-122"/>
                <a:cs typeface="+mn-ea"/>
                <a:sym typeface="+mn-ea"/>
              </a:rPr>
              <a:t>涉税专业服务机构信用积分查询</a:t>
            </a:r>
            <a:endParaRPr lang="zh-CN" altLang="en-US" sz="9600" b="1" dirty="0">
              <a:solidFill>
                <a:schemeClr val="bg1"/>
              </a:solidFill>
              <a:latin typeface="微软雅黑" panose="020B0503020204020204" charset="-122"/>
              <a:ea typeface="微软雅黑" panose="020B0503020204020204" charset="-122"/>
              <a:cs typeface="+mn-ea"/>
              <a:sym typeface="+mn-ea"/>
            </a:endParaRPr>
          </a:p>
          <a:p>
            <a:pPr algn="ctr">
              <a:lnSpc>
                <a:spcPct val="150000"/>
              </a:lnSpc>
            </a:pPr>
            <a:r>
              <a:rPr lang="zh-CN" altLang="en-US" sz="9600" b="1" dirty="0">
                <a:solidFill>
                  <a:schemeClr val="bg1"/>
                </a:solidFill>
                <a:latin typeface="微软雅黑" panose="020B0503020204020204" charset="-122"/>
                <a:ea typeface="微软雅黑" panose="020B0503020204020204" charset="-122"/>
                <a:cs typeface="+mn-ea"/>
                <a:sym typeface="+mn-ea"/>
              </a:rPr>
              <a:t>和提分指南</a:t>
            </a:r>
            <a:endParaRPr lang="zh-CN" altLang="en-US" sz="9600" b="1" dirty="0">
              <a:solidFill>
                <a:schemeClr val="bg1"/>
              </a:solidFill>
              <a:latin typeface="微软雅黑" panose="020B0503020204020204" charset="-122"/>
              <a:ea typeface="微软雅黑" panose="020B0503020204020204" charset="-122"/>
              <a:cs typeface="+mn-ea"/>
              <a:sym typeface="+mn-ea"/>
            </a:endParaRPr>
          </a:p>
        </p:txBody>
      </p:sp>
      <p:pic>
        <p:nvPicPr>
          <p:cNvPr id="9" name="图片 8" descr="C:/Users/Administrator/AppData/Local/Temp/picturecompress_20220331123100/output_1.pngoutput_1"/>
          <p:cNvPicPr>
            <a:picLocks noChangeAspect="1"/>
          </p:cNvPicPr>
          <p:nvPr/>
        </p:nvPicPr>
        <p:blipFill>
          <a:blip r:embed="rId1"/>
          <a:stretch>
            <a:fillRect/>
          </a:stretch>
        </p:blipFill>
        <p:spPr>
          <a:xfrm>
            <a:off x="704850" y="3467100"/>
            <a:ext cx="4438015" cy="4222115"/>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2" name="Text 5"/>
          <p:cNvSpPr/>
          <p:nvPr/>
        </p:nvSpPr>
        <p:spPr>
          <a:xfrm>
            <a:off x="2266061" y="10264521"/>
            <a:ext cx="5969000" cy="846201"/>
          </a:xfrm>
          <a:prstGeom prst="rect">
            <a:avLst/>
          </a:prstGeom>
          <a:noFill/>
        </p:spPr>
        <p:txBody>
          <a:bodyPr wrap="none" lIns="0" tIns="0" rIns="0" bIns="0" rtlCol="0" anchor="t"/>
          <a:p>
            <a:pPr>
              <a:lnSpc>
                <a:spcPct val="100000"/>
              </a:lnSpc>
            </a:pPr>
            <a:r>
              <a:rPr lang="en-US" sz="4400" b="1" dirty="0">
                <a:solidFill>
                  <a:srgbClr val="000000"/>
                </a:solidFill>
                <a:latin typeface="微软雅黑" panose="020B0503020204020204" charset="-122"/>
                <a:ea typeface="微软雅黑" panose="020B0503020204020204" charset="-122"/>
                <a:cs typeface="Quattrocento Sans" panose="020B0502050000020003" pitchFamily="34" charset="-120"/>
              </a:rPr>
              <a:t>主讲单位：</a:t>
            </a:r>
            <a:r>
              <a:rPr lang="zh-CN" altLang="en-US" sz="4400" b="1" dirty="0">
                <a:solidFill>
                  <a:srgbClr val="000000"/>
                </a:solidFill>
                <a:latin typeface="微软雅黑" panose="020B0503020204020204" charset="-122"/>
                <a:ea typeface="微软雅黑" panose="020B0503020204020204" charset="-122"/>
                <a:cs typeface="Quattrocento Sans" panose="020B0502050000020003" pitchFamily="34" charset="-120"/>
              </a:rPr>
              <a:t>国家税务总局中山</a:t>
            </a:r>
            <a:r>
              <a:rPr lang="en-US" sz="4400" b="1" dirty="0">
                <a:solidFill>
                  <a:srgbClr val="000000"/>
                </a:solidFill>
                <a:latin typeface="微软雅黑" panose="020B0503020204020204" charset="-122"/>
                <a:ea typeface="微软雅黑" panose="020B0503020204020204" charset="-122"/>
                <a:cs typeface="Quattrocento Sans" panose="020B0502050000020003" pitchFamily="34" charset="-120"/>
              </a:rPr>
              <a:t>市税务局</a:t>
            </a:r>
            <a:endParaRPr lang="zh-CN" altLang="en-US" sz="44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
        <p:nvSpPr>
          <p:cNvPr id="3" name="Shape 9"/>
          <p:cNvSpPr/>
          <p:nvPr/>
        </p:nvSpPr>
        <p:spPr>
          <a:xfrm flipV="1">
            <a:off x="1390650" y="11323066"/>
            <a:ext cx="21640800" cy="0"/>
          </a:xfrm>
          <a:prstGeom prst="line">
            <a:avLst/>
          </a:prstGeom>
          <a:noFill/>
          <a:ln w="19050">
            <a:solidFill>
              <a:srgbClr val="000000"/>
            </a:solidFill>
            <a:prstDash val="solid"/>
            <a:headEnd type="none"/>
            <a:tailEnd type="none"/>
          </a:ln>
        </p:spPr>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ext 2"/>
          <p:cNvSpPr/>
          <p:nvPr/>
        </p:nvSpPr>
        <p:spPr>
          <a:xfrm>
            <a:off x="1365250" y="1169670"/>
            <a:ext cx="6350000" cy="825500"/>
          </a:xfrm>
          <a:prstGeom prst="rect">
            <a:avLst/>
          </a:prstGeom>
          <a:noFill/>
        </p:spPr>
        <p:txBody>
          <a:bodyPr wrap="none" lIns="0" tIns="0" rIns="0" bIns="0" rtlCol="0" anchor="t"/>
          <a:lstStyle/>
          <a:p>
            <a:pPr>
              <a:lnSpc>
                <a:spcPct val="100000"/>
              </a:lnSpc>
            </a:pPr>
            <a:endPar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
        <p:nvSpPr>
          <p:cNvPr id="6" name="Shape 4"/>
          <p:cNvSpPr/>
          <p:nvPr/>
        </p:nvSpPr>
        <p:spPr>
          <a:xfrm rot="5400000">
            <a:off x="1474470" y="3782060"/>
            <a:ext cx="368300" cy="330200"/>
          </a:xfrm>
          <a:prstGeom prst="triangle">
            <a:avLst>
              <a:gd name="adj" fmla="val 50000"/>
            </a:avLst>
          </a:prstGeom>
          <a:solidFill>
            <a:srgbClr val="004AAD"/>
          </a:solidFill>
        </p:spPr>
      </p:sp>
      <p:sp>
        <p:nvSpPr>
          <p:cNvPr id="7" name="Shape 5"/>
          <p:cNvSpPr/>
          <p:nvPr/>
        </p:nvSpPr>
        <p:spPr>
          <a:xfrm rot="5400000">
            <a:off x="1982470" y="3782060"/>
            <a:ext cx="368300" cy="330200"/>
          </a:xfrm>
          <a:prstGeom prst="triangle">
            <a:avLst>
              <a:gd name="adj" fmla="val 50000"/>
            </a:avLst>
          </a:prstGeom>
          <a:solidFill>
            <a:srgbClr val="004AAD"/>
          </a:solidFill>
        </p:spPr>
      </p:sp>
      <p:sp>
        <p:nvSpPr>
          <p:cNvPr id="8" name="Shape 6"/>
          <p:cNvSpPr/>
          <p:nvPr/>
        </p:nvSpPr>
        <p:spPr>
          <a:xfrm rot="5400000">
            <a:off x="2490470" y="3782060"/>
            <a:ext cx="368300" cy="330200"/>
          </a:xfrm>
          <a:prstGeom prst="triangle">
            <a:avLst>
              <a:gd name="adj" fmla="val 50000"/>
            </a:avLst>
          </a:prstGeom>
          <a:solidFill>
            <a:srgbClr val="004AAD"/>
          </a:solidFill>
        </p:spPr>
      </p:sp>
      <p:sp>
        <p:nvSpPr>
          <p:cNvPr id="9" name="Shape 7"/>
          <p:cNvSpPr/>
          <p:nvPr/>
        </p:nvSpPr>
        <p:spPr>
          <a:xfrm rot="5400000">
            <a:off x="2998470" y="3782060"/>
            <a:ext cx="368300" cy="330200"/>
          </a:xfrm>
          <a:prstGeom prst="triangle">
            <a:avLst>
              <a:gd name="adj" fmla="val 50000"/>
            </a:avLst>
          </a:prstGeom>
          <a:solidFill>
            <a:srgbClr val="004AAD"/>
          </a:solidFill>
        </p:spPr>
      </p:sp>
      <p:sp>
        <p:nvSpPr>
          <p:cNvPr id="10" name="Shape 8"/>
          <p:cNvSpPr/>
          <p:nvPr/>
        </p:nvSpPr>
        <p:spPr>
          <a:xfrm rot="5400000">
            <a:off x="3506470" y="3782060"/>
            <a:ext cx="368300" cy="330200"/>
          </a:xfrm>
          <a:prstGeom prst="triangle">
            <a:avLst>
              <a:gd name="adj" fmla="val 50000"/>
            </a:avLst>
          </a:prstGeom>
          <a:solidFill>
            <a:srgbClr val="004AAD"/>
          </a:solidFill>
        </p:spPr>
      </p:sp>
      <p:sp>
        <p:nvSpPr>
          <p:cNvPr id="11" name="Shape 9"/>
          <p:cNvSpPr/>
          <p:nvPr/>
        </p:nvSpPr>
        <p:spPr>
          <a:xfrm rot="5400000">
            <a:off x="4014470" y="3782060"/>
            <a:ext cx="368300" cy="330200"/>
          </a:xfrm>
          <a:prstGeom prst="triangle">
            <a:avLst>
              <a:gd name="adj" fmla="val 50000"/>
            </a:avLst>
          </a:prstGeom>
          <a:solidFill>
            <a:srgbClr val="004AAD"/>
          </a:solidFill>
        </p:spPr>
      </p:sp>
      <p:sp>
        <p:nvSpPr>
          <p:cNvPr id="12" name="Shape 10"/>
          <p:cNvSpPr/>
          <p:nvPr/>
        </p:nvSpPr>
        <p:spPr>
          <a:xfrm>
            <a:off x="1365250" y="4467225"/>
            <a:ext cx="21640800" cy="6066155"/>
          </a:xfrm>
          <a:prstGeom prst="rect">
            <a:avLst/>
          </a:prstGeom>
          <a:solidFill>
            <a:srgbClr val="BFE4FF"/>
          </a:solidFill>
        </p:spPr>
      </p:sp>
      <p:sp>
        <p:nvSpPr>
          <p:cNvPr id="15" name="Text 13"/>
          <p:cNvSpPr/>
          <p:nvPr/>
        </p:nvSpPr>
        <p:spPr>
          <a:xfrm>
            <a:off x="1365250" y="1841500"/>
            <a:ext cx="20066000" cy="571500"/>
          </a:xfrm>
          <a:prstGeom prst="rect">
            <a:avLst/>
          </a:prstGeom>
          <a:noFill/>
        </p:spPr>
        <p:txBody>
          <a:bodyPr wrap="none" lIns="0" tIns="0" rIns="0" bIns="0" rtlCol="0" anchor="t">
            <a:noAutofit/>
          </a:bodyPr>
          <a:lstStyle/>
          <a:p>
            <a:pPr lvl="0" algn="l">
              <a:buClrTx/>
              <a:buSzTx/>
              <a:buFontTx/>
            </a:pPr>
            <a:r>
              <a:rPr lang="en-US" sz="6600" b="1" dirty="0">
                <a:solidFill>
                  <a:srgbClr val="000000"/>
                </a:solidFill>
                <a:latin typeface="微软雅黑" panose="020B0503020204020204" charset="-122"/>
                <a:ea typeface="微软雅黑" panose="020B0503020204020204" charset="-122"/>
                <a:cs typeface="微软雅黑" panose="020B0503020204020204" charset="-122"/>
                <a:sym typeface="+mn-ea"/>
              </a:rPr>
              <a:t>机构如何向客户展示涉税专业服务信用等级？</a:t>
            </a:r>
            <a:endParaRPr lang="en-US" sz="6600" b="1"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16" name="Text 14"/>
          <p:cNvSpPr/>
          <p:nvPr/>
        </p:nvSpPr>
        <p:spPr>
          <a:xfrm>
            <a:off x="2001520" y="5512435"/>
            <a:ext cx="20066000" cy="3613150"/>
          </a:xfrm>
          <a:prstGeom prst="rect">
            <a:avLst/>
          </a:prstGeom>
          <a:noFill/>
        </p:spPr>
        <p:txBody>
          <a:bodyPr wrap="square" lIns="0" tIns="0" rIns="0" bIns="0" rtlCol="0" anchor="t"/>
          <a:lstStyle/>
          <a:p>
            <a:pPr>
              <a:lnSpc>
                <a:spcPct val="100000"/>
              </a:lnSpc>
            </a:pPr>
            <a:r>
              <a:rPr lang="zh-CN" altLang="en-US" sz="6000" dirty="0">
                <a:solidFill>
                  <a:srgbClr val="000000"/>
                </a:solidFill>
                <a:latin typeface="微软雅黑" panose="020B0503020204020204" charset="-122"/>
                <a:ea typeface="微软雅黑" panose="020B0503020204020204" charset="-122"/>
                <a:cs typeface="微软雅黑" panose="020B0503020204020204" charset="-122"/>
              </a:rPr>
              <a:t>涉税专业服务机构的法定代表人、财务负责人等具有管理权限的人员可登录电子税务局，按照【涉税信息查询】</a:t>
            </a:r>
            <a:r>
              <a:rPr lang="en-US" altLang="zh-CN" sz="60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6000" dirty="0">
                <a:solidFill>
                  <a:srgbClr val="000000"/>
                </a:solidFill>
                <a:latin typeface="微软雅黑" panose="020B0503020204020204" charset="-122"/>
                <a:ea typeface="微软雅黑" panose="020B0503020204020204" charset="-122"/>
                <a:cs typeface="微软雅黑" panose="020B0503020204020204" charset="-122"/>
              </a:rPr>
              <a:t>【涉税专业服务机构（人员）信用信息查询】模块申领机构信用码。</a:t>
            </a:r>
            <a:endParaRPr lang="en-US" sz="6000"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pPr>
            <a:endParaRPr lang="en-US" sz="6000" dirty="0">
              <a:solidFill>
                <a:srgbClr val="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5" grpId="0"/>
      <p:bldP spid="15" grpId="1"/>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7E2FF"/>
            </a:gs>
            <a:gs pos="50000">
              <a:srgbClr val="EAF4FF"/>
            </a:gs>
            <a:gs pos="100000">
              <a:srgbClr val="FFFFFF"/>
            </a:gs>
          </a:gsLst>
          <a:lin ang="2700000" scaled="1"/>
        </a:gradFill>
        <a:effectLst/>
      </p:bgPr>
    </p:bg>
    <p:spTree>
      <p:nvGrpSpPr>
        <p:cNvPr id="1" name=""/>
        <p:cNvGrpSpPr/>
        <p:nvPr/>
      </p:nvGrpSpPr>
      <p:grpSpPr>
        <a:xfrm>
          <a:off x="0" y="0"/>
          <a:ext cx="0" cy="0"/>
          <a:chOff x="0" y="0"/>
          <a:chExt cx="0" cy="0"/>
        </a:xfrm>
      </p:grpSpPr>
      <p:sp>
        <p:nvSpPr>
          <p:cNvPr id="4" name="Text 2"/>
          <p:cNvSpPr/>
          <p:nvPr/>
        </p:nvSpPr>
        <p:spPr>
          <a:xfrm>
            <a:off x="1371600" y="1801495"/>
            <a:ext cx="6350000" cy="825500"/>
          </a:xfrm>
          <a:prstGeom prst="rect">
            <a:avLst/>
          </a:prstGeom>
          <a:noFill/>
        </p:spPr>
        <p:txBody>
          <a:bodyPr wrap="none" lIns="0" tIns="0" rIns="0" bIns="0" rtlCol="0" anchor="t"/>
          <a:lstStyle/>
          <a:p>
            <a:pPr>
              <a:lnSpc>
                <a:spcPct val="100000"/>
              </a:lnSpc>
            </a:pPr>
            <a:r>
              <a:rPr lang="en-US" sz="6600" b="1" dirty="0">
                <a:solidFill>
                  <a:srgbClr val="000000"/>
                </a:solidFill>
                <a:latin typeface="微软雅黑" panose="020B0503020204020204" charset="-122"/>
                <a:ea typeface="微软雅黑" panose="020B0503020204020204" charset="-122"/>
                <a:cs typeface="微软雅黑" panose="020B0503020204020204" charset="-122"/>
              </a:rPr>
              <a:t>TSC五级分类</a:t>
            </a:r>
            <a:endParaRPr lang="en-US" sz="66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 name="Shape 4"/>
          <p:cNvSpPr/>
          <p:nvPr/>
        </p:nvSpPr>
        <p:spPr>
          <a:xfrm rot="5400000">
            <a:off x="1346200" y="3302000"/>
            <a:ext cx="368300" cy="330200"/>
          </a:xfrm>
          <a:prstGeom prst="triangle">
            <a:avLst>
              <a:gd name="adj" fmla="val 50000"/>
            </a:avLst>
          </a:prstGeom>
          <a:solidFill>
            <a:srgbClr val="004AAD"/>
          </a:solidFill>
        </p:spPr>
      </p:sp>
      <p:sp>
        <p:nvSpPr>
          <p:cNvPr id="7" name="Shape 5"/>
          <p:cNvSpPr/>
          <p:nvPr/>
        </p:nvSpPr>
        <p:spPr>
          <a:xfrm rot="5400000">
            <a:off x="1854200" y="3302000"/>
            <a:ext cx="368300" cy="330200"/>
          </a:xfrm>
          <a:prstGeom prst="triangle">
            <a:avLst>
              <a:gd name="adj" fmla="val 50000"/>
            </a:avLst>
          </a:prstGeom>
          <a:solidFill>
            <a:srgbClr val="004AAD"/>
          </a:solidFill>
        </p:spPr>
      </p:sp>
      <p:sp>
        <p:nvSpPr>
          <p:cNvPr id="8" name="Shape 6"/>
          <p:cNvSpPr/>
          <p:nvPr/>
        </p:nvSpPr>
        <p:spPr>
          <a:xfrm rot="5400000">
            <a:off x="2362200" y="3302000"/>
            <a:ext cx="368300" cy="330200"/>
          </a:xfrm>
          <a:prstGeom prst="triangle">
            <a:avLst>
              <a:gd name="adj" fmla="val 50000"/>
            </a:avLst>
          </a:prstGeom>
          <a:solidFill>
            <a:srgbClr val="004AAD"/>
          </a:solidFill>
        </p:spPr>
      </p:sp>
      <p:sp>
        <p:nvSpPr>
          <p:cNvPr id="9" name="Shape 7"/>
          <p:cNvSpPr/>
          <p:nvPr/>
        </p:nvSpPr>
        <p:spPr>
          <a:xfrm rot="5400000">
            <a:off x="2870200" y="3302000"/>
            <a:ext cx="368300" cy="330200"/>
          </a:xfrm>
          <a:prstGeom prst="triangle">
            <a:avLst>
              <a:gd name="adj" fmla="val 50000"/>
            </a:avLst>
          </a:prstGeom>
          <a:solidFill>
            <a:srgbClr val="004AAD"/>
          </a:solidFill>
        </p:spPr>
      </p:sp>
      <p:sp>
        <p:nvSpPr>
          <p:cNvPr id="10" name="Shape 8"/>
          <p:cNvSpPr/>
          <p:nvPr/>
        </p:nvSpPr>
        <p:spPr>
          <a:xfrm rot="5400000">
            <a:off x="3378200" y="3302000"/>
            <a:ext cx="368300" cy="330200"/>
          </a:xfrm>
          <a:prstGeom prst="triangle">
            <a:avLst>
              <a:gd name="adj" fmla="val 50000"/>
            </a:avLst>
          </a:prstGeom>
          <a:solidFill>
            <a:srgbClr val="004AAD"/>
          </a:solidFill>
        </p:spPr>
      </p:sp>
      <p:sp>
        <p:nvSpPr>
          <p:cNvPr id="11" name="Shape 9"/>
          <p:cNvSpPr/>
          <p:nvPr/>
        </p:nvSpPr>
        <p:spPr>
          <a:xfrm rot="5400000">
            <a:off x="3886200" y="3302000"/>
            <a:ext cx="368300" cy="330200"/>
          </a:xfrm>
          <a:prstGeom prst="triangle">
            <a:avLst>
              <a:gd name="adj" fmla="val 50000"/>
            </a:avLst>
          </a:prstGeom>
          <a:solidFill>
            <a:srgbClr val="004AAD"/>
          </a:solidFill>
        </p:spPr>
      </p:sp>
      <p:graphicFrame>
        <p:nvGraphicFramePr>
          <p:cNvPr id="12" name="Table 0"/>
          <p:cNvGraphicFramePr>
            <a:graphicFrameLocks noGrp="1"/>
          </p:cNvGraphicFramePr>
          <p:nvPr/>
        </p:nvGraphicFramePr>
        <p:xfrm>
          <a:off x="1371600" y="4064000"/>
          <a:ext cx="13667740" cy="6455410"/>
        </p:xfrm>
        <a:graphic>
          <a:graphicData uri="http://schemas.openxmlformats.org/drawingml/2006/table">
            <a:tbl>
              <a:tblPr/>
              <a:tblGrid>
                <a:gridCol w="3585210"/>
                <a:gridCol w="4715510"/>
                <a:gridCol w="3009265"/>
                <a:gridCol w="2357755"/>
              </a:tblGrid>
              <a:tr h="1033780">
                <a:tc>
                  <a:txBody>
                    <a:bodyPr/>
                    <a:lstStyle/>
                    <a:p>
                      <a:pPr algn="l"/>
                      <a:r>
                        <a:rPr lang="en-US" sz="4000" b="1" u="none" dirty="0">
                          <a:solidFill>
                            <a:srgbClr val="FFFFFF"/>
                          </a:solidFill>
                          <a:latin typeface="微软雅黑" panose="020B0503020204020204" charset="-122"/>
                          <a:ea typeface="微软雅黑" panose="020B0503020204020204" charset="-122"/>
                          <a:cs typeface="Liter, MiSans" pitchFamily="34" charset="-120"/>
                        </a:rPr>
                        <a:t>等级</a:t>
                      </a:r>
                      <a:endParaRPr lang="en-US" sz="4000" b="1" u="none" dirty="0">
                        <a:solidFill>
                          <a:srgbClr val="FFFFFF"/>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004AAD"/>
                    </a:solidFill>
                  </a:tcPr>
                </a:tc>
                <a:tc>
                  <a:txBody>
                    <a:bodyPr/>
                    <a:lstStyle/>
                    <a:p>
                      <a:pPr algn="l"/>
                      <a:r>
                        <a:rPr lang="en-US" sz="4000" b="1" u="none" dirty="0">
                          <a:solidFill>
                            <a:srgbClr val="FFFFFF"/>
                          </a:solidFill>
                          <a:latin typeface="微软雅黑" panose="020B0503020204020204" charset="-122"/>
                          <a:ea typeface="微软雅黑" panose="020B0503020204020204" charset="-122"/>
                          <a:cs typeface="Liter, MiSans" pitchFamily="34" charset="-120"/>
                        </a:rPr>
                        <a:t>积分范围</a:t>
                      </a:r>
                      <a:endParaRPr lang="en-US" sz="4000" b="1" u="none" dirty="0">
                        <a:solidFill>
                          <a:srgbClr val="FFFFFF"/>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004AAD"/>
                    </a:solidFill>
                  </a:tcPr>
                </a:tc>
                <a:tc>
                  <a:txBody>
                    <a:bodyPr/>
                    <a:lstStyle/>
                    <a:p>
                      <a:pPr algn="l"/>
                      <a:r>
                        <a:rPr lang="en-US" sz="4000" b="1" u="none" dirty="0">
                          <a:solidFill>
                            <a:srgbClr val="FFFFFF"/>
                          </a:solidFill>
                          <a:latin typeface="微软雅黑" panose="020B0503020204020204" charset="-122"/>
                          <a:ea typeface="微软雅黑" panose="020B0503020204020204" charset="-122"/>
                          <a:cs typeface="Liter, MiSans" pitchFamily="34" charset="-120"/>
                        </a:rPr>
                        <a:t>含义</a:t>
                      </a:r>
                      <a:endParaRPr lang="en-US" sz="4000" b="1" u="none" dirty="0">
                        <a:solidFill>
                          <a:srgbClr val="FFFFFF"/>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004AAD"/>
                    </a:solidFill>
                  </a:tcPr>
                </a:tc>
                <a:tc>
                  <a:txBody>
                    <a:bodyPr/>
                    <a:lstStyle/>
                    <a:p>
                      <a:pPr algn="l"/>
                      <a:r>
                        <a:rPr lang="en-US" sz="4000" b="1" u="none" dirty="0">
                          <a:solidFill>
                            <a:srgbClr val="FFFFFF"/>
                          </a:solidFill>
                          <a:latin typeface="微软雅黑" panose="020B0503020204020204" charset="-122"/>
                          <a:ea typeface="微软雅黑" panose="020B0503020204020204" charset="-122"/>
                          <a:cs typeface="Liter, MiSans" pitchFamily="34" charset="-120"/>
                        </a:rPr>
                        <a:t>标识</a:t>
                      </a:r>
                      <a:endParaRPr lang="en-US" sz="4000" b="1" u="none" dirty="0">
                        <a:solidFill>
                          <a:srgbClr val="FFFFFF"/>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004AAD"/>
                    </a:solidFill>
                  </a:tcPr>
                </a:tc>
              </a:tr>
              <a:tr h="1083945">
                <a:tc>
                  <a:txBody>
                    <a:bodyPr/>
                    <a:lstStyle/>
                    <a:p>
                      <a:pPr algn="l"/>
                      <a:r>
                        <a:rPr lang="en-US" sz="3600" u="none" dirty="0">
                          <a:solidFill>
                            <a:srgbClr val="000000"/>
                          </a:solidFill>
                          <a:latin typeface="微软雅黑" panose="020B0503020204020204" charset="-122"/>
                          <a:ea typeface="微软雅黑" panose="020B0503020204020204" charset="-122"/>
                          <a:cs typeface="微软雅黑" panose="020B0503020204020204" charset="-122"/>
                        </a:rPr>
                        <a:t>TSC5级</a:t>
                      </a:r>
                      <a:endParaRPr 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l"/>
                      <a:r>
                        <a:rPr lang="en-US" sz="3600" u="none" dirty="0">
                          <a:solidFill>
                            <a:srgbClr val="000000"/>
                          </a:solidFill>
                          <a:latin typeface="微软雅黑" panose="020B0503020204020204" charset="-122"/>
                          <a:ea typeface="微软雅黑" panose="020B0503020204020204" charset="-122"/>
                          <a:cs typeface="微软雅黑" panose="020B0503020204020204" charset="-122"/>
                        </a:rPr>
                        <a:t>400分以上</a:t>
                      </a:r>
                      <a:endParaRPr 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l"/>
                      <a:r>
                        <a:rPr lang="en-US" sz="3600" u="none" dirty="0">
                          <a:solidFill>
                            <a:srgbClr val="000000"/>
                          </a:solidFill>
                          <a:latin typeface="微软雅黑" panose="020B0503020204020204" charset="-122"/>
                          <a:ea typeface="微软雅黑" panose="020B0503020204020204" charset="-122"/>
                          <a:cs typeface="Liter, MiSans" pitchFamily="34" charset="-120"/>
                        </a:rPr>
                        <a:t>信用优秀</a:t>
                      </a:r>
                      <a:endParaRPr lang="en-US" sz="36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E8F5E9"/>
                    </a:solidFill>
                  </a:tcPr>
                </a:tc>
                <a:tc>
                  <a:txBody>
                    <a:bodyPr/>
                    <a:lstStyle/>
                    <a:p>
                      <a:pPr algn="l"/>
                      <a:r>
                        <a:rPr lang="en-US" sz="2400" u="none" dirty="0">
                          <a:solidFill>
                            <a:srgbClr val="2E7D32"/>
                          </a:solidFill>
                          <a:latin typeface="微软雅黑" panose="020B0503020204020204" charset="-122"/>
                          <a:ea typeface="微软雅黑" panose="020B0503020204020204" charset="-122"/>
                          <a:cs typeface="Liter, MiSans" pitchFamily="34" charset="-120"/>
                        </a:rPr>
                        <a:t>★★★★★</a:t>
                      </a:r>
                      <a:endParaRPr lang="en-US" sz="2400" u="none" dirty="0">
                        <a:solidFill>
                          <a:srgbClr val="2E7D32"/>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r>
              <a:tr h="1084580">
                <a:tc>
                  <a:txBody>
                    <a:bodyPr/>
                    <a:lstStyle/>
                    <a:p>
                      <a:pPr algn="l"/>
                      <a:r>
                        <a:rPr lang="en-US" sz="3600" u="none" dirty="0">
                          <a:solidFill>
                            <a:srgbClr val="000000"/>
                          </a:solidFill>
                          <a:latin typeface="微软雅黑" panose="020B0503020204020204" charset="-122"/>
                          <a:ea typeface="微软雅黑" panose="020B0503020204020204" charset="-122"/>
                          <a:cs typeface="微软雅黑" panose="020B0503020204020204" charset="-122"/>
                        </a:rPr>
                        <a:t>TSC4级</a:t>
                      </a:r>
                      <a:endParaRPr 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c>
                  <a:txBody>
                    <a:bodyPr/>
                    <a:lstStyle/>
                    <a:p>
                      <a:pPr algn="l"/>
                      <a:r>
                        <a:rPr lang="en-US" sz="3600" u="none" dirty="0">
                          <a:solidFill>
                            <a:srgbClr val="000000"/>
                          </a:solidFill>
                          <a:latin typeface="微软雅黑" panose="020B0503020204020204" charset="-122"/>
                          <a:ea typeface="微软雅黑" panose="020B0503020204020204" charset="-122"/>
                          <a:cs typeface="微软雅黑" panose="020B0503020204020204" charset="-122"/>
                        </a:rPr>
                        <a:t>300分~不满400分</a:t>
                      </a:r>
                      <a:endParaRPr 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c>
                  <a:txBody>
                    <a:bodyPr/>
                    <a:lstStyle/>
                    <a:p>
                      <a:pPr algn="l"/>
                      <a:r>
                        <a:rPr lang="en-US" sz="3600" u="none" dirty="0">
                          <a:solidFill>
                            <a:srgbClr val="000000"/>
                          </a:solidFill>
                          <a:latin typeface="微软雅黑" panose="020B0503020204020204" charset="-122"/>
                          <a:ea typeface="微软雅黑" panose="020B0503020204020204" charset="-122"/>
                          <a:cs typeface="Liter, MiSans" pitchFamily="34" charset="-120"/>
                        </a:rPr>
                        <a:t>信用良好</a:t>
                      </a:r>
                      <a:endParaRPr lang="en-US" sz="36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E3F2FD"/>
                    </a:solidFill>
                  </a:tcPr>
                </a:tc>
                <a:tc>
                  <a:txBody>
                    <a:bodyPr/>
                    <a:lstStyle/>
                    <a:p>
                      <a:pPr algn="l"/>
                      <a:r>
                        <a:rPr lang="en-US" sz="2400" u="none" dirty="0">
                          <a:solidFill>
                            <a:srgbClr val="1565C0"/>
                          </a:solidFill>
                          <a:latin typeface="微软雅黑" panose="020B0503020204020204" charset="-122"/>
                          <a:ea typeface="微软雅黑" panose="020B0503020204020204" charset="-122"/>
                          <a:cs typeface="Liter, MiSans" pitchFamily="34" charset="-120"/>
                        </a:rPr>
                        <a:t>★★★★</a:t>
                      </a:r>
                      <a:endParaRPr lang="en-US" sz="2400" u="none" dirty="0">
                        <a:solidFill>
                          <a:srgbClr val="1565C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r>
              <a:tr h="1084580">
                <a:tc>
                  <a:txBody>
                    <a:bodyPr/>
                    <a:lstStyle/>
                    <a:p>
                      <a:pPr algn="l"/>
                      <a:r>
                        <a:rPr lang="en-US" sz="3600" u="none" dirty="0">
                          <a:solidFill>
                            <a:srgbClr val="000000"/>
                          </a:solidFill>
                          <a:latin typeface="微软雅黑" panose="020B0503020204020204" charset="-122"/>
                          <a:ea typeface="微软雅黑" panose="020B0503020204020204" charset="-122"/>
                          <a:cs typeface="微软雅黑" panose="020B0503020204020204" charset="-122"/>
                        </a:rPr>
                        <a:t>TSC3级</a:t>
                      </a:r>
                      <a:endParaRPr 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l"/>
                      <a:r>
                        <a:rPr lang="en-US" sz="3600" u="none" dirty="0">
                          <a:solidFill>
                            <a:srgbClr val="000000"/>
                          </a:solidFill>
                          <a:latin typeface="微软雅黑" panose="020B0503020204020204" charset="-122"/>
                          <a:ea typeface="微软雅黑" panose="020B0503020204020204" charset="-122"/>
                          <a:cs typeface="微软雅黑" panose="020B0503020204020204" charset="-122"/>
                        </a:rPr>
                        <a:t>200分~不满300分</a:t>
                      </a:r>
                      <a:endParaRPr 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l"/>
                      <a:r>
                        <a:rPr lang="en-US" sz="3600" u="none" dirty="0">
                          <a:solidFill>
                            <a:srgbClr val="000000"/>
                          </a:solidFill>
                          <a:latin typeface="微软雅黑" panose="020B0503020204020204" charset="-122"/>
                          <a:ea typeface="微软雅黑" panose="020B0503020204020204" charset="-122"/>
                          <a:cs typeface="Liter, MiSans" pitchFamily="34" charset="-120"/>
                        </a:rPr>
                        <a:t>信用一般</a:t>
                      </a:r>
                      <a:endParaRPr lang="en-US" sz="36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8E1"/>
                    </a:solidFill>
                  </a:tcPr>
                </a:tc>
                <a:tc>
                  <a:txBody>
                    <a:bodyPr/>
                    <a:lstStyle/>
                    <a:p>
                      <a:pPr algn="l"/>
                      <a:r>
                        <a:rPr lang="en-US" sz="2400" u="none" dirty="0">
                          <a:solidFill>
                            <a:srgbClr val="F9A825"/>
                          </a:solidFill>
                          <a:latin typeface="微软雅黑" panose="020B0503020204020204" charset="-122"/>
                          <a:ea typeface="微软雅黑" panose="020B0503020204020204" charset="-122"/>
                          <a:cs typeface="Liter, MiSans" pitchFamily="34" charset="-120"/>
                        </a:rPr>
                        <a:t>★★★</a:t>
                      </a:r>
                      <a:endParaRPr lang="en-US" sz="2400" u="none" dirty="0">
                        <a:solidFill>
                          <a:srgbClr val="F9A825"/>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r>
              <a:tr h="1083945">
                <a:tc>
                  <a:txBody>
                    <a:bodyPr/>
                    <a:lstStyle/>
                    <a:p>
                      <a:pPr algn="l"/>
                      <a:r>
                        <a:rPr lang="en-US" sz="3600" u="none" dirty="0">
                          <a:solidFill>
                            <a:srgbClr val="000000"/>
                          </a:solidFill>
                          <a:latin typeface="微软雅黑" panose="020B0503020204020204" charset="-122"/>
                          <a:ea typeface="微软雅黑" panose="020B0503020204020204" charset="-122"/>
                          <a:cs typeface="微软雅黑" panose="020B0503020204020204" charset="-122"/>
                        </a:rPr>
                        <a:t>TSC2级</a:t>
                      </a:r>
                      <a:endParaRPr 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c>
                  <a:txBody>
                    <a:bodyPr/>
                    <a:lstStyle/>
                    <a:p>
                      <a:pPr algn="l"/>
                      <a:r>
                        <a:rPr lang="en-US" sz="3600" u="none" dirty="0">
                          <a:solidFill>
                            <a:srgbClr val="000000"/>
                          </a:solidFill>
                          <a:latin typeface="微软雅黑" panose="020B0503020204020204" charset="-122"/>
                          <a:ea typeface="微软雅黑" panose="020B0503020204020204" charset="-122"/>
                          <a:cs typeface="微软雅黑" panose="020B0503020204020204" charset="-122"/>
                        </a:rPr>
                        <a:t>100分~不满200分</a:t>
                      </a:r>
                      <a:endParaRPr 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c>
                  <a:txBody>
                    <a:bodyPr/>
                    <a:lstStyle/>
                    <a:p>
                      <a:pPr algn="l"/>
                      <a:r>
                        <a:rPr lang="en-US" sz="3600" u="none" dirty="0">
                          <a:solidFill>
                            <a:srgbClr val="000000"/>
                          </a:solidFill>
                          <a:latin typeface="微软雅黑" panose="020B0503020204020204" charset="-122"/>
                          <a:ea typeface="微软雅黑" panose="020B0503020204020204" charset="-122"/>
                          <a:cs typeface="Liter, MiSans" pitchFamily="34" charset="-120"/>
                        </a:rPr>
                        <a:t>信用较差</a:t>
                      </a:r>
                      <a:endParaRPr lang="en-US" sz="36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3E0"/>
                    </a:solidFill>
                  </a:tcPr>
                </a:tc>
                <a:tc>
                  <a:txBody>
                    <a:bodyPr/>
                    <a:lstStyle/>
                    <a:p>
                      <a:pPr algn="l"/>
                      <a:r>
                        <a:rPr lang="en-US" sz="2400" u="none" dirty="0">
                          <a:solidFill>
                            <a:srgbClr val="EF6C00"/>
                          </a:solidFill>
                          <a:latin typeface="微软雅黑" panose="020B0503020204020204" charset="-122"/>
                          <a:ea typeface="微软雅黑" panose="020B0503020204020204" charset="-122"/>
                          <a:cs typeface="Liter, MiSans" pitchFamily="34" charset="-120"/>
                        </a:rPr>
                        <a:t>★★</a:t>
                      </a:r>
                      <a:endParaRPr lang="en-US" sz="2400" u="none" dirty="0">
                        <a:solidFill>
                          <a:srgbClr val="EF6C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r>
              <a:tr h="1084580">
                <a:tc>
                  <a:txBody>
                    <a:bodyPr/>
                    <a:lstStyle/>
                    <a:p>
                      <a:pPr algn="l"/>
                      <a:r>
                        <a:rPr lang="en-US" sz="3600" u="none" dirty="0">
                          <a:solidFill>
                            <a:srgbClr val="000000"/>
                          </a:solidFill>
                          <a:latin typeface="微软雅黑" panose="020B0503020204020204" charset="-122"/>
                          <a:ea typeface="微软雅黑" panose="020B0503020204020204" charset="-122"/>
                          <a:cs typeface="微软雅黑" panose="020B0503020204020204" charset="-122"/>
                        </a:rPr>
                        <a:t>TSC1级</a:t>
                      </a:r>
                      <a:endParaRPr 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l"/>
                      <a:r>
                        <a:rPr lang="en-US" sz="3600" u="none" dirty="0">
                          <a:solidFill>
                            <a:srgbClr val="000000"/>
                          </a:solidFill>
                          <a:latin typeface="微软雅黑" panose="020B0503020204020204" charset="-122"/>
                          <a:ea typeface="微软雅黑" panose="020B0503020204020204" charset="-122"/>
                          <a:cs typeface="微软雅黑" panose="020B0503020204020204" charset="-122"/>
                        </a:rPr>
                        <a:t>不满100分</a:t>
                      </a:r>
                      <a:endParaRPr 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l"/>
                      <a:r>
                        <a:rPr lang="en-US" sz="3600" u="none" dirty="0">
                          <a:solidFill>
                            <a:srgbClr val="000000"/>
                          </a:solidFill>
                          <a:latin typeface="微软雅黑" panose="020B0503020204020204" charset="-122"/>
                          <a:ea typeface="微软雅黑" panose="020B0503020204020204" charset="-122"/>
                          <a:cs typeface="Liter, MiSans" pitchFamily="34" charset="-120"/>
                        </a:rPr>
                        <a:t>信用差</a:t>
                      </a:r>
                      <a:endParaRPr lang="en-US" sz="36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EBEE"/>
                    </a:solidFill>
                  </a:tcPr>
                </a:tc>
                <a:tc>
                  <a:txBody>
                    <a:bodyPr/>
                    <a:lstStyle/>
                    <a:p>
                      <a:pPr algn="l"/>
                      <a:r>
                        <a:rPr lang="en-US" sz="2400" u="none" dirty="0">
                          <a:solidFill>
                            <a:srgbClr val="C62828"/>
                          </a:solidFill>
                          <a:latin typeface="微软雅黑" panose="020B0503020204020204" charset="-122"/>
                          <a:ea typeface="微软雅黑" panose="020B0503020204020204" charset="-122"/>
                          <a:cs typeface="Liter, MiSans" pitchFamily="34" charset="-120"/>
                        </a:rPr>
                        <a:t>★</a:t>
                      </a:r>
                      <a:endParaRPr lang="en-US" sz="2400" u="none" dirty="0">
                        <a:solidFill>
                          <a:srgbClr val="C62828"/>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r>
            </a:tbl>
          </a:graphicData>
        </a:graphic>
      </p:graphicFrame>
      <p:sp>
        <p:nvSpPr>
          <p:cNvPr id="16" name="Text 13"/>
          <p:cNvSpPr/>
          <p:nvPr/>
        </p:nvSpPr>
        <p:spPr>
          <a:xfrm>
            <a:off x="1365250" y="11207115"/>
            <a:ext cx="21640800" cy="635000"/>
          </a:xfrm>
          <a:prstGeom prst="rect">
            <a:avLst/>
          </a:prstGeom>
          <a:noFill/>
        </p:spPr>
        <p:txBody>
          <a:bodyPr wrap="square" lIns="0" tIns="0" rIns="0" bIns="0" rtlCol="0" anchor="ctr"/>
          <a:lstStyle/>
          <a:p>
            <a:pPr>
              <a:lnSpc>
                <a:spcPct val="100000"/>
              </a:lnSpc>
            </a:pPr>
            <a:r>
              <a:rPr lang="en-US" sz="4400" b="1" dirty="0">
                <a:solidFill>
                  <a:schemeClr val="tx1"/>
                </a:solidFill>
                <a:latin typeface="微软雅黑" panose="020B0503020204020204" charset="-122"/>
                <a:ea typeface="微软雅黑" panose="020B0503020204020204" charset="-122"/>
                <a:cs typeface="微软雅黑" panose="020B0503020204020204" charset="-122"/>
              </a:rPr>
              <a:t>每年4月30日前完成上一年度等级评价，结果由国家税务总局统一发布，有效期一年</a:t>
            </a:r>
            <a:r>
              <a:rPr lang="zh-CN" altLang="en-US" sz="4400" b="1"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44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Text 13"/>
          <p:cNvSpPr/>
          <p:nvPr/>
        </p:nvSpPr>
        <p:spPr>
          <a:xfrm>
            <a:off x="6823710" y="2106930"/>
            <a:ext cx="14798040" cy="635000"/>
          </a:xfrm>
          <a:prstGeom prst="rect">
            <a:avLst/>
          </a:prstGeom>
          <a:noFill/>
        </p:spPr>
        <p:txBody>
          <a:bodyPr wrap="square" lIns="0" tIns="0" rIns="0" bIns="0" rtlCol="0" anchor="ctr"/>
          <a:p>
            <a:pPr>
              <a:lnSpc>
                <a:spcPct val="100000"/>
              </a:lnSpc>
            </a:pPr>
            <a:r>
              <a:rPr lang="en-US" sz="4800" b="1" dirty="0">
                <a:solidFill>
                  <a:schemeClr val="tx1"/>
                </a:solidFill>
                <a:latin typeface="微软雅黑" panose="020B0503020204020204" charset="-122"/>
                <a:ea typeface="微软雅黑" panose="020B0503020204020204" charset="-122"/>
                <a:cs typeface="微软雅黑" panose="020B0503020204020204" charset="-122"/>
              </a:rPr>
              <a:t>涉税专业服务机构信用</a:t>
            </a: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a:t>
            </a:r>
            <a:r>
              <a:rPr lang="en-US" sz="4800" b="1" dirty="0">
                <a:solidFill>
                  <a:schemeClr val="tx1"/>
                </a:solidFill>
                <a:latin typeface="微软雅黑" panose="020B0503020204020204" charset="-122"/>
                <a:ea typeface="微软雅黑" panose="020B0503020204020204" charset="-122"/>
                <a:cs typeface="微软雅黑" panose="020B0503020204020204" charset="-122"/>
              </a:rPr>
              <a:t>Tax Service Credit</a:t>
            </a: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4800" b="1"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13" name="图片 12" descr="信用码颜色"/>
          <p:cNvPicPr>
            <a:picLocks noChangeAspect="1"/>
          </p:cNvPicPr>
          <p:nvPr/>
        </p:nvPicPr>
        <p:blipFill>
          <a:blip r:embed="rId1"/>
          <a:stretch>
            <a:fillRect/>
          </a:stretch>
        </p:blipFill>
        <p:spPr>
          <a:xfrm>
            <a:off x="16574135" y="3397885"/>
            <a:ext cx="6431915" cy="743077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par>
                                <p:cTn id="31" presetID="3" presetClass="entr" presetSubtype="1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6" grpId="0"/>
      <p:bldP spid="16"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7E2FF"/>
            </a:gs>
            <a:gs pos="50000">
              <a:srgbClr val="EAF4FF"/>
            </a:gs>
            <a:gs pos="100000">
              <a:srgbClr val="FFFFFF"/>
            </a:gs>
          </a:gsLst>
          <a:lin ang="2700000" scaled="1"/>
        </a:gradFill>
        <a:effectLst/>
      </p:bgPr>
    </p:bg>
    <p:spTree>
      <p:nvGrpSpPr>
        <p:cNvPr id="1" name=""/>
        <p:cNvGrpSpPr/>
        <p:nvPr/>
      </p:nvGrpSpPr>
      <p:grpSpPr>
        <a:xfrm>
          <a:off x="0" y="0"/>
          <a:ext cx="0" cy="0"/>
          <a:chOff x="0" y="0"/>
          <a:chExt cx="0" cy="0"/>
        </a:xfrm>
      </p:grpSpPr>
      <p:sp>
        <p:nvSpPr>
          <p:cNvPr id="4" name="Text 2"/>
          <p:cNvSpPr/>
          <p:nvPr/>
        </p:nvSpPr>
        <p:spPr>
          <a:xfrm>
            <a:off x="1327785" y="1591310"/>
            <a:ext cx="7620000" cy="825500"/>
          </a:xfrm>
          <a:prstGeom prst="rect">
            <a:avLst/>
          </a:prstGeom>
          <a:noFill/>
        </p:spPr>
        <p:txBody>
          <a:bodyPr wrap="none" lIns="0" tIns="0" rIns="0" bIns="0" rtlCol="0" anchor="t"/>
          <a:lstStyle/>
          <a:p>
            <a:pPr>
              <a:lnSpc>
                <a:spcPct val="100000"/>
              </a:lnSpc>
            </a:pPr>
            <a:r>
              <a:rPr lang="en-US" sz="6600" b="1" dirty="0">
                <a:solidFill>
                  <a:srgbClr val="000000"/>
                </a:solidFill>
                <a:latin typeface="微软雅黑" panose="020B0503020204020204" charset="-122"/>
                <a:ea typeface="微软雅黑" panose="020B0503020204020204" charset="-122"/>
                <a:cs typeface="微软雅黑" panose="020B0503020204020204" charset="-122"/>
              </a:rPr>
              <a:t>TSC5级能享受什么？</a:t>
            </a:r>
            <a:endParaRPr lang="en-US" sz="66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 name="Shape 4"/>
          <p:cNvSpPr/>
          <p:nvPr/>
        </p:nvSpPr>
        <p:spPr>
          <a:xfrm rot="5400000">
            <a:off x="1384935" y="3837940"/>
            <a:ext cx="368300" cy="330200"/>
          </a:xfrm>
          <a:prstGeom prst="triangle">
            <a:avLst>
              <a:gd name="adj" fmla="val 50000"/>
            </a:avLst>
          </a:prstGeom>
          <a:solidFill>
            <a:srgbClr val="004AAD"/>
          </a:solidFill>
        </p:spPr>
      </p:sp>
      <p:sp>
        <p:nvSpPr>
          <p:cNvPr id="7" name="Shape 5"/>
          <p:cNvSpPr/>
          <p:nvPr/>
        </p:nvSpPr>
        <p:spPr>
          <a:xfrm rot="5400000">
            <a:off x="1892935" y="3837940"/>
            <a:ext cx="368300" cy="330200"/>
          </a:xfrm>
          <a:prstGeom prst="triangle">
            <a:avLst>
              <a:gd name="adj" fmla="val 50000"/>
            </a:avLst>
          </a:prstGeom>
          <a:solidFill>
            <a:srgbClr val="004AAD"/>
          </a:solidFill>
        </p:spPr>
      </p:sp>
      <p:sp>
        <p:nvSpPr>
          <p:cNvPr id="8" name="Shape 6"/>
          <p:cNvSpPr/>
          <p:nvPr/>
        </p:nvSpPr>
        <p:spPr>
          <a:xfrm rot="5400000">
            <a:off x="2400935" y="3837940"/>
            <a:ext cx="368300" cy="330200"/>
          </a:xfrm>
          <a:prstGeom prst="triangle">
            <a:avLst>
              <a:gd name="adj" fmla="val 50000"/>
            </a:avLst>
          </a:prstGeom>
          <a:solidFill>
            <a:srgbClr val="004AAD"/>
          </a:solidFill>
        </p:spPr>
      </p:sp>
      <p:sp>
        <p:nvSpPr>
          <p:cNvPr id="9" name="Shape 7"/>
          <p:cNvSpPr/>
          <p:nvPr/>
        </p:nvSpPr>
        <p:spPr>
          <a:xfrm rot="5400000">
            <a:off x="2908935" y="3837940"/>
            <a:ext cx="368300" cy="330200"/>
          </a:xfrm>
          <a:prstGeom prst="triangle">
            <a:avLst>
              <a:gd name="adj" fmla="val 50000"/>
            </a:avLst>
          </a:prstGeom>
          <a:solidFill>
            <a:srgbClr val="004AAD"/>
          </a:solidFill>
        </p:spPr>
      </p:sp>
      <p:sp>
        <p:nvSpPr>
          <p:cNvPr id="10" name="Shape 8"/>
          <p:cNvSpPr/>
          <p:nvPr/>
        </p:nvSpPr>
        <p:spPr>
          <a:xfrm rot="5400000">
            <a:off x="3416935" y="3837940"/>
            <a:ext cx="368300" cy="330200"/>
          </a:xfrm>
          <a:prstGeom prst="triangle">
            <a:avLst>
              <a:gd name="adj" fmla="val 50000"/>
            </a:avLst>
          </a:prstGeom>
          <a:solidFill>
            <a:srgbClr val="004AAD"/>
          </a:solidFill>
        </p:spPr>
      </p:sp>
      <p:sp>
        <p:nvSpPr>
          <p:cNvPr id="11" name="Shape 9"/>
          <p:cNvSpPr/>
          <p:nvPr/>
        </p:nvSpPr>
        <p:spPr>
          <a:xfrm rot="5400000">
            <a:off x="3924935" y="3837940"/>
            <a:ext cx="368300" cy="330200"/>
          </a:xfrm>
          <a:prstGeom prst="triangle">
            <a:avLst>
              <a:gd name="adj" fmla="val 50000"/>
            </a:avLst>
          </a:prstGeom>
          <a:solidFill>
            <a:srgbClr val="004AAD"/>
          </a:solidFill>
        </p:spPr>
      </p:sp>
      <p:sp>
        <p:nvSpPr>
          <p:cNvPr id="12" name="Shape 10"/>
          <p:cNvSpPr/>
          <p:nvPr/>
        </p:nvSpPr>
        <p:spPr>
          <a:xfrm>
            <a:off x="1403985" y="4704080"/>
            <a:ext cx="5080000" cy="5094605"/>
          </a:xfrm>
          <a:prstGeom prst="rect">
            <a:avLst/>
          </a:prstGeom>
          <a:solidFill>
            <a:srgbClr val="7EC8E3"/>
          </a:solidFill>
        </p:spPr>
      </p:sp>
      <p:sp>
        <p:nvSpPr>
          <p:cNvPr id="13" name="Shape 11"/>
          <p:cNvSpPr/>
          <p:nvPr/>
        </p:nvSpPr>
        <p:spPr>
          <a:xfrm>
            <a:off x="1816735" y="5021580"/>
            <a:ext cx="609600" cy="609600"/>
          </a:xfrm>
          <a:custGeom>
            <a:avLst/>
            <a:gdLst/>
            <a:ahLst/>
            <a:cxnLst/>
            <a:rect l="l" t="t" r="r" b="b"/>
            <a:pathLst>
              <a:path w="609600" h="609600">
                <a:moveTo>
                  <a:pt x="266581" y="38100"/>
                </a:moveTo>
                <a:lnTo>
                  <a:pt x="175855" y="38100"/>
                </a:lnTo>
                <a:cubicBezTo>
                  <a:pt x="140851" y="38100"/>
                  <a:pt x="110252" y="62032"/>
                  <a:pt x="101918" y="95964"/>
                </a:cubicBezTo>
                <a:lnTo>
                  <a:pt x="1667" y="500658"/>
                </a:lnTo>
                <a:cubicBezTo>
                  <a:pt x="-7263" y="536615"/>
                  <a:pt x="20003" y="571500"/>
                  <a:pt x="57150" y="571500"/>
                </a:cubicBezTo>
                <a:lnTo>
                  <a:pt x="266581" y="571500"/>
                </a:lnTo>
                <a:lnTo>
                  <a:pt x="266581" y="495300"/>
                </a:lnTo>
                <a:cubicBezTo>
                  <a:pt x="266581" y="474226"/>
                  <a:pt x="283607" y="457200"/>
                  <a:pt x="304681" y="457200"/>
                </a:cubicBezTo>
                <a:cubicBezTo>
                  <a:pt x="325755" y="457200"/>
                  <a:pt x="342781" y="474226"/>
                  <a:pt x="342781" y="495300"/>
                </a:cubicBezTo>
                <a:lnTo>
                  <a:pt x="342781" y="571500"/>
                </a:lnTo>
                <a:lnTo>
                  <a:pt x="552450" y="571500"/>
                </a:lnTo>
                <a:cubicBezTo>
                  <a:pt x="589598" y="571500"/>
                  <a:pt x="616863" y="536615"/>
                  <a:pt x="607933" y="500658"/>
                </a:cubicBezTo>
                <a:lnTo>
                  <a:pt x="507802" y="95964"/>
                </a:lnTo>
                <a:cubicBezTo>
                  <a:pt x="499348" y="62032"/>
                  <a:pt x="468868" y="38100"/>
                  <a:pt x="433745" y="38100"/>
                </a:cubicBezTo>
                <a:lnTo>
                  <a:pt x="342781" y="38100"/>
                </a:lnTo>
                <a:lnTo>
                  <a:pt x="342781" y="114300"/>
                </a:lnTo>
                <a:cubicBezTo>
                  <a:pt x="342781" y="135374"/>
                  <a:pt x="325755" y="152400"/>
                  <a:pt x="304681" y="152400"/>
                </a:cubicBezTo>
                <a:cubicBezTo>
                  <a:pt x="283607" y="152400"/>
                  <a:pt x="266581" y="135374"/>
                  <a:pt x="266581" y="114300"/>
                </a:cubicBezTo>
                <a:lnTo>
                  <a:pt x="266581" y="38100"/>
                </a:lnTo>
                <a:close/>
                <a:moveTo>
                  <a:pt x="342781" y="266700"/>
                </a:moveTo>
                <a:lnTo>
                  <a:pt x="342781" y="342900"/>
                </a:lnTo>
                <a:cubicBezTo>
                  <a:pt x="342781" y="363974"/>
                  <a:pt x="325755" y="381000"/>
                  <a:pt x="304681" y="381000"/>
                </a:cubicBezTo>
                <a:cubicBezTo>
                  <a:pt x="283607" y="381000"/>
                  <a:pt x="266581" y="363974"/>
                  <a:pt x="266581" y="342900"/>
                </a:cubicBezTo>
                <a:lnTo>
                  <a:pt x="266581" y="266700"/>
                </a:lnTo>
                <a:cubicBezTo>
                  <a:pt x="266581" y="245626"/>
                  <a:pt x="283607" y="228600"/>
                  <a:pt x="304681" y="228600"/>
                </a:cubicBezTo>
                <a:cubicBezTo>
                  <a:pt x="325755" y="228600"/>
                  <a:pt x="342781" y="245626"/>
                  <a:pt x="342781" y="266700"/>
                </a:cubicBezTo>
                <a:close/>
              </a:path>
            </a:pathLst>
          </a:custGeom>
          <a:solidFill>
            <a:srgbClr val="004AAD"/>
          </a:solidFill>
        </p:spPr>
      </p:sp>
      <p:sp>
        <p:nvSpPr>
          <p:cNvPr id="14" name="Text 12"/>
          <p:cNvSpPr/>
          <p:nvPr/>
        </p:nvSpPr>
        <p:spPr>
          <a:xfrm>
            <a:off x="2578735" y="5021580"/>
            <a:ext cx="3556000" cy="609600"/>
          </a:xfrm>
          <a:prstGeom prst="rect">
            <a:avLst/>
          </a:prstGeom>
          <a:noFill/>
        </p:spPr>
        <p:txBody>
          <a:bodyPr wrap="none" lIns="0" tIns="0" rIns="0" bIns="0" rtlCol="0" anchor="ctr"/>
          <a:lstStyle/>
          <a:p>
            <a:pPr>
              <a:lnSpc>
                <a:spcPct val="100000"/>
              </a:lnSpc>
            </a:pPr>
            <a:r>
              <a:rPr lang="en-US" sz="4800" b="1" dirty="0">
                <a:solidFill>
                  <a:srgbClr val="000000"/>
                </a:solidFill>
                <a:latin typeface="微软雅黑" panose="020B0503020204020204" charset="-122"/>
                <a:ea typeface="微软雅黑" panose="020B0503020204020204" charset="-122"/>
                <a:cs typeface="Quattrocento Sans" panose="020B0502050000020003" pitchFamily="34" charset="-120"/>
              </a:rPr>
              <a:t>绿色通道</a:t>
            </a:r>
            <a:endParaRPr lang="en-US" sz="48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
        <p:nvSpPr>
          <p:cNvPr id="15" name="Text 13"/>
          <p:cNvSpPr/>
          <p:nvPr/>
        </p:nvSpPr>
        <p:spPr>
          <a:xfrm>
            <a:off x="1816735" y="5847080"/>
            <a:ext cx="4318000" cy="2095500"/>
          </a:xfrm>
          <a:prstGeom prst="rect">
            <a:avLst/>
          </a:prstGeom>
          <a:noFill/>
        </p:spPr>
        <p:txBody>
          <a:bodyPr wrap="square" lIns="0" tIns="0" rIns="0" bIns="0" rtlCol="0" anchor="t"/>
          <a:lstStyle/>
          <a:p>
            <a:pPr>
              <a:lnSpc>
                <a:spcPct val="100000"/>
              </a:lnSpc>
            </a:pPr>
            <a:r>
              <a:rPr lang="en-US" sz="4000" dirty="0">
                <a:solidFill>
                  <a:srgbClr val="000000"/>
                </a:solidFill>
                <a:latin typeface="微软雅黑" panose="020B0503020204020204" charset="-122"/>
                <a:ea typeface="微软雅黑" panose="020B0503020204020204" charset="-122"/>
                <a:cs typeface="Liter" panose="02000503030000020004" pitchFamily="34" charset="-120"/>
              </a:rPr>
              <a:t>开通纳税服务</a:t>
            </a:r>
            <a:r>
              <a:rPr lang="en-US" sz="4000" b="1" dirty="0">
                <a:solidFill>
                  <a:srgbClr val="000000"/>
                </a:solidFill>
                <a:latin typeface="微软雅黑" panose="020B0503020204020204" charset="-122"/>
                <a:ea typeface="微软雅黑" panose="020B0503020204020204" charset="-122"/>
                <a:cs typeface="Liter" panose="02000503030000020004" pitchFamily="34" charset="-120"/>
              </a:rPr>
              <a:t>绿色通道</a:t>
            </a:r>
            <a:r>
              <a:rPr lang="en-US" sz="4000" dirty="0">
                <a:solidFill>
                  <a:srgbClr val="000000"/>
                </a:solidFill>
                <a:latin typeface="微软雅黑" panose="020B0503020204020204" charset="-122"/>
                <a:ea typeface="微软雅黑" panose="020B0503020204020204" charset="-122"/>
                <a:cs typeface="Liter" panose="02000503030000020004" pitchFamily="34" charset="-120"/>
              </a:rPr>
              <a:t>，享受优先办理服务</a:t>
            </a:r>
            <a:r>
              <a:rPr lang="zh-CN" altLang="en-US" sz="4000" dirty="0">
                <a:solidFill>
                  <a:srgbClr val="000000"/>
                </a:solidFill>
                <a:latin typeface="微软雅黑" panose="020B0503020204020204" charset="-122"/>
                <a:ea typeface="微软雅黑" panose="020B0503020204020204" charset="-122"/>
                <a:cs typeface="Liter" panose="02000503030000020004" pitchFamily="34" charset="-120"/>
              </a:rPr>
              <a:t>。</a:t>
            </a:r>
            <a:endParaRPr lang="zh-CN" altLang="en-US" sz="4000" dirty="0">
              <a:solidFill>
                <a:srgbClr val="000000"/>
              </a:solidFill>
              <a:latin typeface="微软雅黑" panose="020B0503020204020204" charset="-122"/>
              <a:ea typeface="微软雅黑" panose="020B0503020204020204" charset="-122"/>
              <a:cs typeface="Liter" panose="02000503030000020004" pitchFamily="34" charset="-120"/>
            </a:endParaRPr>
          </a:p>
        </p:txBody>
      </p:sp>
      <p:sp>
        <p:nvSpPr>
          <p:cNvPr id="16" name="Shape 14"/>
          <p:cNvSpPr/>
          <p:nvPr/>
        </p:nvSpPr>
        <p:spPr>
          <a:xfrm>
            <a:off x="6769735" y="4704080"/>
            <a:ext cx="5080000" cy="5099050"/>
          </a:xfrm>
          <a:prstGeom prst="rect">
            <a:avLst/>
          </a:prstGeom>
          <a:solidFill>
            <a:srgbClr val="BFE4FF"/>
          </a:solidFill>
        </p:spPr>
      </p:sp>
      <p:sp>
        <p:nvSpPr>
          <p:cNvPr id="17" name="Shape 15"/>
          <p:cNvSpPr/>
          <p:nvPr/>
        </p:nvSpPr>
        <p:spPr>
          <a:xfrm>
            <a:off x="7252335" y="5021580"/>
            <a:ext cx="457200" cy="609600"/>
          </a:xfrm>
          <a:custGeom>
            <a:avLst/>
            <a:gdLst/>
            <a:ahLst/>
            <a:cxnLst/>
            <a:rect l="l" t="t" r="r" b="b"/>
            <a:pathLst>
              <a:path w="457200" h="609600">
                <a:moveTo>
                  <a:pt x="76200" y="0"/>
                </a:moveTo>
                <a:cubicBezTo>
                  <a:pt x="34171" y="0"/>
                  <a:pt x="0" y="34171"/>
                  <a:pt x="0" y="76200"/>
                </a:cubicBezTo>
                <a:lnTo>
                  <a:pt x="0" y="533400"/>
                </a:lnTo>
                <a:cubicBezTo>
                  <a:pt x="0" y="575429"/>
                  <a:pt x="34171" y="609600"/>
                  <a:pt x="76200" y="609600"/>
                </a:cubicBezTo>
                <a:lnTo>
                  <a:pt x="381000" y="609600"/>
                </a:lnTo>
                <a:cubicBezTo>
                  <a:pt x="423029" y="609600"/>
                  <a:pt x="457200" y="575429"/>
                  <a:pt x="457200" y="533400"/>
                </a:cubicBezTo>
                <a:lnTo>
                  <a:pt x="457200" y="203002"/>
                </a:lnTo>
                <a:cubicBezTo>
                  <a:pt x="457200" y="182761"/>
                  <a:pt x="449223" y="163354"/>
                  <a:pt x="434935" y="149066"/>
                </a:cubicBezTo>
                <a:lnTo>
                  <a:pt x="308015" y="22265"/>
                </a:lnTo>
                <a:cubicBezTo>
                  <a:pt x="293727" y="7977"/>
                  <a:pt x="274439" y="0"/>
                  <a:pt x="254198" y="0"/>
                </a:cubicBezTo>
                <a:lnTo>
                  <a:pt x="76200" y="0"/>
                </a:lnTo>
                <a:close/>
                <a:moveTo>
                  <a:pt x="387548" y="209550"/>
                </a:moveTo>
                <a:lnTo>
                  <a:pt x="276225" y="209550"/>
                </a:lnTo>
                <a:cubicBezTo>
                  <a:pt x="260390" y="209550"/>
                  <a:pt x="247650" y="196810"/>
                  <a:pt x="247650" y="180975"/>
                </a:cubicBezTo>
                <a:lnTo>
                  <a:pt x="247650" y="69652"/>
                </a:lnTo>
                <a:lnTo>
                  <a:pt x="387548" y="209550"/>
                </a:lnTo>
                <a:close/>
                <a:moveTo>
                  <a:pt x="76200" y="457200"/>
                </a:moveTo>
                <a:lnTo>
                  <a:pt x="76200" y="381000"/>
                </a:lnTo>
                <a:cubicBezTo>
                  <a:pt x="76200" y="359926"/>
                  <a:pt x="93226" y="342900"/>
                  <a:pt x="114300" y="342900"/>
                </a:cubicBezTo>
                <a:lnTo>
                  <a:pt x="342900" y="342900"/>
                </a:lnTo>
                <a:cubicBezTo>
                  <a:pt x="363974" y="342900"/>
                  <a:pt x="381000" y="359926"/>
                  <a:pt x="381000" y="381000"/>
                </a:cubicBezTo>
                <a:lnTo>
                  <a:pt x="381000" y="457200"/>
                </a:lnTo>
                <a:cubicBezTo>
                  <a:pt x="381000" y="478274"/>
                  <a:pt x="363974" y="495300"/>
                  <a:pt x="342900" y="495300"/>
                </a:cubicBezTo>
                <a:lnTo>
                  <a:pt x="114300" y="495300"/>
                </a:lnTo>
                <a:cubicBezTo>
                  <a:pt x="93226" y="495300"/>
                  <a:pt x="76200" y="478274"/>
                  <a:pt x="76200" y="457200"/>
                </a:cubicBezTo>
                <a:close/>
                <a:moveTo>
                  <a:pt x="104775" y="76200"/>
                </a:moveTo>
                <a:lnTo>
                  <a:pt x="161925" y="76200"/>
                </a:lnTo>
                <a:cubicBezTo>
                  <a:pt x="177760" y="76200"/>
                  <a:pt x="190500" y="88940"/>
                  <a:pt x="190500" y="104775"/>
                </a:cubicBezTo>
                <a:cubicBezTo>
                  <a:pt x="190500" y="120610"/>
                  <a:pt x="177760" y="133350"/>
                  <a:pt x="161925" y="133350"/>
                </a:cubicBezTo>
                <a:lnTo>
                  <a:pt x="104775" y="133350"/>
                </a:lnTo>
                <a:cubicBezTo>
                  <a:pt x="88940" y="133350"/>
                  <a:pt x="76200" y="120610"/>
                  <a:pt x="76200" y="104775"/>
                </a:cubicBezTo>
                <a:cubicBezTo>
                  <a:pt x="76200" y="88940"/>
                  <a:pt x="88940" y="76200"/>
                  <a:pt x="104775" y="76200"/>
                </a:cubicBezTo>
                <a:close/>
                <a:moveTo>
                  <a:pt x="104775" y="190500"/>
                </a:moveTo>
                <a:lnTo>
                  <a:pt x="161925" y="190500"/>
                </a:lnTo>
                <a:cubicBezTo>
                  <a:pt x="177760" y="190500"/>
                  <a:pt x="190500" y="203240"/>
                  <a:pt x="190500" y="219075"/>
                </a:cubicBezTo>
                <a:cubicBezTo>
                  <a:pt x="190500" y="234910"/>
                  <a:pt x="177760" y="247650"/>
                  <a:pt x="161925" y="247650"/>
                </a:cubicBezTo>
                <a:lnTo>
                  <a:pt x="104775" y="247650"/>
                </a:lnTo>
                <a:cubicBezTo>
                  <a:pt x="88940" y="247650"/>
                  <a:pt x="76200" y="234910"/>
                  <a:pt x="76200" y="219075"/>
                </a:cubicBezTo>
                <a:cubicBezTo>
                  <a:pt x="76200" y="203240"/>
                  <a:pt x="88940" y="190500"/>
                  <a:pt x="104775" y="190500"/>
                </a:cubicBezTo>
                <a:close/>
              </a:path>
            </a:pathLst>
          </a:custGeom>
          <a:solidFill>
            <a:srgbClr val="004AAD"/>
          </a:solidFill>
        </p:spPr>
      </p:sp>
      <p:sp>
        <p:nvSpPr>
          <p:cNvPr id="18" name="Text 16"/>
          <p:cNvSpPr/>
          <p:nvPr/>
        </p:nvSpPr>
        <p:spPr>
          <a:xfrm>
            <a:off x="7938135" y="5021580"/>
            <a:ext cx="3556000" cy="609600"/>
          </a:xfrm>
          <a:prstGeom prst="rect">
            <a:avLst/>
          </a:prstGeom>
          <a:noFill/>
        </p:spPr>
        <p:txBody>
          <a:bodyPr wrap="none" lIns="0" tIns="0" rIns="0" bIns="0" rtlCol="0" anchor="ctr"/>
          <a:lstStyle/>
          <a:p>
            <a:pPr>
              <a:lnSpc>
                <a:spcPct val="100000"/>
              </a:lnSpc>
            </a:pPr>
            <a:r>
              <a:rPr lang="en-US" sz="4800" b="1" dirty="0">
                <a:solidFill>
                  <a:srgbClr val="000000"/>
                </a:solidFill>
                <a:latin typeface="微软雅黑" panose="020B0503020204020204" charset="-122"/>
                <a:ea typeface="微软雅黑" panose="020B0503020204020204" charset="-122"/>
                <a:cs typeface="Quattrocento Sans" panose="020B0502050000020003" pitchFamily="34" charset="-120"/>
              </a:rPr>
              <a:t>发票便利</a:t>
            </a:r>
            <a:endParaRPr lang="en-US" sz="48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
        <p:nvSpPr>
          <p:cNvPr id="19" name="Text 17"/>
          <p:cNvSpPr/>
          <p:nvPr/>
        </p:nvSpPr>
        <p:spPr>
          <a:xfrm>
            <a:off x="7176135" y="5847080"/>
            <a:ext cx="4318000" cy="2095500"/>
          </a:xfrm>
          <a:prstGeom prst="rect">
            <a:avLst/>
          </a:prstGeom>
          <a:noFill/>
        </p:spPr>
        <p:txBody>
          <a:bodyPr wrap="square" lIns="0" tIns="0" rIns="0" bIns="0" rtlCol="0" anchor="t"/>
          <a:lstStyle/>
          <a:p>
            <a:pPr>
              <a:lnSpc>
                <a:spcPct val="100000"/>
              </a:lnSpc>
            </a:pPr>
            <a:r>
              <a:rPr lang="en-US" sz="4000" dirty="0">
                <a:solidFill>
                  <a:srgbClr val="000000"/>
                </a:solidFill>
                <a:latin typeface="微软雅黑" panose="020B0503020204020204" charset="-122"/>
                <a:ea typeface="微软雅黑" panose="020B0503020204020204" charset="-122"/>
                <a:cs typeface="微软雅黑" panose="020B0503020204020204" charset="-122"/>
              </a:rPr>
              <a:t>代理的</a:t>
            </a:r>
            <a:r>
              <a:rPr lang="zh-CN" altLang="en-US" sz="4000" dirty="0">
                <a:solidFill>
                  <a:srgbClr val="000000"/>
                </a:solidFill>
                <a:latin typeface="微软雅黑" panose="020B0503020204020204" charset="-122"/>
                <a:ea typeface="微软雅黑" panose="020B0503020204020204" charset="-122"/>
                <a:cs typeface="微软雅黑" panose="020B0503020204020204" charset="-122"/>
              </a:rPr>
              <a:t>客户，</a:t>
            </a:r>
            <a:r>
              <a:rPr lang="en-US" sz="4000" dirty="0">
                <a:solidFill>
                  <a:srgbClr val="000000"/>
                </a:solidFill>
                <a:latin typeface="微软雅黑" panose="020B0503020204020204" charset="-122"/>
                <a:ea typeface="微软雅黑" panose="020B0503020204020204" charset="-122"/>
                <a:cs typeface="微软雅黑" panose="020B0503020204020204" charset="-122"/>
              </a:rPr>
              <a:t>发票可按</a:t>
            </a:r>
            <a:r>
              <a:rPr lang="en-US" sz="4000" b="1" dirty="0">
                <a:solidFill>
                  <a:srgbClr val="000000"/>
                </a:solidFill>
                <a:latin typeface="微软雅黑" panose="020B0503020204020204" charset="-122"/>
                <a:ea typeface="微软雅黑" panose="020B0503020204020204" charset="-122"/>
                <a:cs typeface="微软雅黑" panose="020B0503020204020204" charset="-122"/>
              </a:rPr>
              <a:t>更高</a:t>
            </a:r>
            <a:r>
              <a:rPr lang="zh-CN" altLang="en-US" sz="4000" b="1" dirty="0">
                <a:solidFill>
                  <a:srgbClr val="000000"/>
                </a:solidFill>
                <a:latin typeface="微软雅黑" panose="020B0503020204020204" charset="-122"/>
                <a:ea typeface="微软雅黑" panose="020B0503020204020204" charset="-122"/>
                <a:cs typeface="微软雅黑" panose="020B0503020204020204" charset="-122"/>
              </a:rPr>
              <a:t>一级纳税缴费</a:t>
            </a:r>
            <a:r>
              <a:rPr lang="en-US" sz="4000" b="1" dirty="0">
                <a:solidFill>
                  <a:srgbClr val="000000"/>
                </a:solidFill>
                <a:latin typeface="微软雅黑" panose="020B0503020204020204" charset="-122"/>
                <a:ea typeface="微软雅黑" panose="020B0503020204020204" charset="-122"/>
                <a:cs typeface="微软雅黑" panose="020B0503020204020204" charset="-122"/>
              </a:rPr>
              <a:t>信用级别</a:t>
            </a:r>
            <a:r>
              <a:rPr lang="en-US" sz="4000" dirty="0">
                <a:solidFill>
                  <a:srgbClr val="000000"/>
                </a:solidFill>
                <a:latin typeface="微软雅黑" panose="020B0503020204020204" charset="-122"/>
                <a:ea typeface="微软雅黑" panose="020B0503020204020204" charset="-122"/>
                <a:cs typeface="微软雅黑" panose="020B0503020204020204" charset="-122"/>
              </a:rPr>
              <a:t>管理</a:t>
            </a:r>
            <a:r>
              <a:rPr lang="zh-CN" altLang="en-US" sz="4000" dirty="0">
                <a:solidFill>
                  <a:srgbClr val="000000"/>
                </a:solidFill>
                <a:latin typeface="微软雅黑" panose="020B0503020204020204" charset="-122"/>
                <a:ea typeface="微软雅黑" panose="020B0503020204020204" charset="-122"/>
                <a:cs typeface="微软雅黑" panose="020B0503020204020204" charset="-122"/>
              </a:rPr>
              <a:t>（纳税缴费信用级别是</a:t>
            </a:r>
            <a:r>
              <a:rPr lang="en-US" altLang="zh-CN" sz="4000" dirty="0">
                <a:solidFill>
                  <a:srgbClr val="000000"/>
                </a:solidFill>
                <a:latin typeface="微软雅黑" panose="020B0503020204020204" charset="-122"/>
                <a:ea typeface="微软雅黑" panose="020B0503020204020204" charset="-122"/>
                <a:cs typeface="微软雅黑" panose="020B0503020204020204" charset="-122"/>
              </a:rPr>
              <a:t>D</a:t>
            </a:r>
            <a:r>
              <a:rPr lang="zh-CN" altLang="en-US" sz="4000" dirty="0">
                <a:solidFill>
                  <a:srgbClr val="000000"/>
                </a:solidFill>
                <a:latin typeface="微软雅黑" panose="020B0503020204020204" charset="-122"/>
                <a:ea typeface="微软雅黑" panose="020B0503020204020204" charset="-122"/>
                <a:cs typeface="微软雅黑" panose="020B0503020204020204" charset="-122"/>
              </a:rPr>
              <a:t>级的除外）</a:t>
            </a:r>
            <a:endParaRPr lang="zh-CN" altLang="en-US" sz="40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0" name="Shape 18"/>
          <p:cNvSpPr/>
          <p:nvPr/>
        </p:nvSpPr>
        <p:spPr>
          <a:xfrm>
            <a:off x="12129135" y="4704080"/>
            <a:ext cx="5080000" cy="5099050"/>
          </a:xfrm>
          <a:prstGeom prst="rect">
            <a:avLst/>
          </a:prstGeom>
          <a:solidFill>
            <a:srgbClr val="7EC8E3"/>
          </a:solidFill>
        </p:spPr>
      </p:sp>
      <p:sp>
        <p:nvSpPr>
          <p:cNvPr id="21" name="Shape 19"/>
          <p:cNvSpPr/>
          <p:nvPr/>
        </p:nvSpPr>
        <p:spPr>
          <a:xfrm>
            <a:off x="12535535" y="5021580"/>
            <a:ext cx="609600" cy="609600"/>
          </a:xfrm>
          <a:custGeom>
            <a:avLst/>
            <a:gdLst/>
            <a:ahLst/>
            <a:cxnLst/>
            <a:rect l="l" t="t" r="r" b="b"/>
            <a:pathLst>
              <a:path w="609600" h="609600">
                <a:moveTo>
                  <a:pt x="276820" y="6191"/>
                </a:moveTo>
                <a:cubicBezTo>
                  <a:pt x="294561" y="-2024"/>
                  <a:pt x="315039" y="-2024"/>
                  <a:pt x="332780" y="6191"/>
                </a:cubicBezTo>
                <a:lnTo>
                  <a:pt x="593050" y="126444"/>
                </a:lnTo>
                <a:cubicBezTo>
                  <a:pt x="603171" y="131088"/>
                  <a:pt x="609600" y="141208"/>
                  <a:pt x="609600" y="152400"/>
                </a:cubicBezTo>
                <a:cubicBezTo>
                  <a:pt x="609600" y="163592"/>
                  <a:pt x="603171" y="173712"/>
                  <a:pt x="593050" y="178356"/>
                </a:cubicBezTo>
                <a:lnTo>
                  <a:pt x="332780" y="298609"/>
                </a:lnTo>
                <a:cubicBezTo>
                  <a:pt x="315039" y="306824"/>
                  <a:pt x="294561" y="306824"/>
                  <a:pt x="276820" y="298609"/>
                </a:cubicBezTo>
                <a:lnTo>
                  <a:pt x="16550" y="178356"/>
                </a:lnTo>
                <a:cubicBezTo>
                  <a:pt x="6429" y="173593"/>
                  <a:pt x="0" y="163473"/>
                  <a:pt x="0" y="152400"/>
                </a:cubicBezTo>
                <a:cubicBezTo>
                  <a:pt x="0" y="141327"/>
                  <a:pt x="6429" y="131088"/>
                  <a:pt x="16550" y="126444"/>
                </a:cubicBezTo>
                <a:lnTo>
                  <a:pt x="276820" y="6191"/>
                </a:lnTo>
                <a:close/>
                <a:moveTo>
                  <a:pt x="57269" y="260033"/>
                </a:moveTo>
                <a:lnTo>
                  <a:pt x="252889" y="350401"/>
                </a:lnTo>
                <a:cubicBezTo>
                  <a:pt x="285869" y="365641"/>
                  <a:pt x="323850" y="365641"/>
                  <a:pt x="356830" y="350401"/>
                </a:cubicBezTo>
                <a:lnTo>
                  <a:pt x="552450" y="260033"/>
                </a:lnTo>
                <a:lnTo>
                  <a:pt x="593050" y="278844"/>
                </a:lnTo>
                <a:cubicBezTo>
                  <a:pt x="603171" y="283488"/>
                  <a:pt x="609600" y="293608"/>
                  <a:pt x="609600" y="304800"/>
                </a:cubicBezTo>
                <a:cubicBezTo>
                  <a:pt x="609600" y="315992"/>
                  <a:pt x="603171" y="326112"/>
                  <a:pt x="593050" y="330756"/>
                </a:cubicBezTo>
                <a:lnTo>
                  <a:pt x="332780" y="451009"/>
                </a:lnTo>
                <a:cubicBezTo>
                  <a:pt x="315039" y="459224"/>
                  <a:pt x="294561" y="459224"/>
                  <a:pt x="276820" y="451009"/>
                </a:cubicBezTo>
                <a:lnTo>
                  <a:pt x="16550" y="330756"/>
                </a:lnTo>
                <a:cubicBezTo>
                  <a:pt x="6429" y="325993"/>
                  <a:pt x="0" y="315873"/>
                  <a:pt x="0" y="304800"/>
                </a:cubicBezTo>
                <a:cubicBezTo>
                  <a:pt x="0" y="293727"/>
                  <a:pt x="6429" y="283488"/>
                  <a:pt x="16550" y="278844"/>
                </a:cubicBezTo>
                <a:lnTo>
                  <a:pt x="57150" y="260033"/>
                </a:lnTo>
                <a:close/>
                <a:moveTo>
                  <a:pt x="16550" y="431244"/>
                </a:moveTo>
                <a:lnTo>
                  <a:pt x="57150" y="412433"/>
                </a:lnTo>
                <a:lnTo>
                  <a:pt x="252770" y="502801"/>
                </a:lnTo>
                <a:cubicBezTo>
                  <a:pt x="285750" y="518041"/>
                  <a:pt x="323731" y="518041"/>
                  <a:pt x="356711" y="502801"/>
                </a:cubicBezTo>
                <a:lnTo>
                  <a:pt x="552331" y="412433"/>
                </a:lnTo>
                <a:lnTo>
                  <a:pt x="592931" y="431244"/>
                </a:lnTo>
                <a:cubicBezTo>
                  <a:pt x="603052" y="435888"/>
                  <a:pt x="609481" y="446008"/>
                  <a:pt x="609481" y="457200"/>
                </a:cubicBezTo>
                <a:cubicBezTo>
                  <a:pt x="609481" y="468392"/>
                  <a:pt x="603052" y="478512"/>
                  <a:pt x="592931" y="483156"/>
                </a:cubicBezTo>
                <a:lnTo>
                  <a:pt x="332661" y="603409"/>
                </a:lnTo>
                <a:cubicBezTo>
                  <a:pt x="314920" y="611624"/>
                  <a:pt x="294442" y="611624"/>
                  <a:pt x="276701" y="603409"/>
                </a:cubicBezTo>
                <a:lnTo>
                  <a:pt x="16550" y="483156"/>
                </a:lnTo>
                <a:cubicBezTo>
                  <a:pt x="6429" y="478393"/>
                  <a:pt x="0" y="468273"/>
                  <a:pt x="0" y="457200"/>
                </a:cubicBezTo>
                <a:cubicBezTo>
                  <a:pt x="0" y="446127"/>
                  <a:pt x="6429" y="435888"/>
                  <a:pt x="16550" y="431244"/>
                </a:cubicBezTo>
                <a:close/>
              </a:path>
            </a:pathLst>
          </a:custGeom>
          <a:solidFill>
            <a:srgbClr val="004AAD"/>
          </a:solidFill>
        </p:spPr>
      </p:sp>
      <p:sp>
        <p:nvSpPr>
          <p:cNvPr id="22" name="Text 20"/>
          <p:cNvSpPr/>
          <p:nvPr/>
        </p:nvSpPr>
        <p:spPr>
          <a:xfrm>
            <a:off x="13297535" y="5021580"/>
            <a:ext cx="3556000" cy="609600"/>
          </a:xfrm>
          <a:prstGeom prst="rect">
            <a:avLst/>
          </a:prstGeom>
          <a:noFill/>
        </p:spPr>
        <p:txBody>
          <a:bodyPr wrap="none" lIns="0" tIns="0" rIns="0" bIns="0" rtlCol="0" anchor="ctr"/>
          <a:lstStyle/>
          <a:p>
            <a:pPr>
              <a:lnSpc>
                <a:spcPct val="100000"/>
              </a:lnSpc>
            </a:pPr>
            <a:r>
              <a:rPr lang="en-US" sz="4400" b="1" dirty="0">
                <a:solidFill>
                  <a:srgbClr val="000000"/>
                </a:solidFill>
                <a:latin typeface="微软雅黑" panose="020B0503020204020204" charset="-122"/>
                <a:ea typeface="微软雅黑" panose="020B0503020204020204" charset="-122"/>
                <a:cs typeface="Quattrocento Sans" panose="020B0502050000020003" pitchFamily="34" charset="-120"/>
              </a:rPr>
              <a:t>批量办理</a:t>
            </a:r>
            <a:endParaRPr lang="en-US" sz="44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
        <p:nvSpPr>
          <p:cNvPr id="23" name="Text 21"/>
          <p:cNvSpPr/>
          <p:nvPr/>
        </p:nvSpPr>
        <p:spPr>
          <a:xfrm>
            <a:off x="12535535" y="5847080"/>
            <a:ext cx="4318000" cy="2095500"/>
          </a:xfrm>
          <a:prstGeom prst="rect">
            <a:avLst/>
          </a:prstGeom>
          <a:noFill/>
        </p:spPr>
        <p:txBody>
          <a:bodyPr wrap="square" lIns="0" tIns="0" rIns="0" bIns="0" rtlCol="0" anchor="t"/>
          <a:lstStyle/>
          <a:p>
            <a:pPr>
              <a:lnSpc>
                <a:spcPct val="100000"/>
              </a:lnSpc>
            </a:pPr>
            <a:r>
              <a:rPr lang="en-US" sz="4000" dirty="0">
                <a:solidFill>
                  <a:srgbClr val="000000"/>
                </a:solidFill>
                <a:latin typeface="微软雅黑" panose="020B0503020204020204" charset="-122"/>
                <a:ea typeface="微软雅黑" panose="020B0503020204020204" charset="-122"/>
                <a:cs typeface="Liter" panose="02000503030000020004" pitchFamily="34" charset="-120"/>
              </a:rPr>
              <a:t>批量纳税申报、信息报送</a:t>
            </a:r>
            <a:r>
              <a:rPr lang="zh-CN" altLang="en-US" sz="4000" dirty="0">
                <a:solidFill>
                  <a:srgbClr val="000000"/>
                </a:solidFill>
                <a:latin typeface="微软雅黑" panose="020B0503020204020204" charset="-122"/>
                <a:ea typeface="微软雅黑" panose="020B0503020204020204" charset="-122"/>
                <a:cs typeface="Liter" panose="02000503030000020004" pitchFamily="34" charset="-120"/>
              </a:rPr>
              <a:t>、在线税务咨询及相关业务办理提供</a:t>
            </a:r>
            <a:r>
              <a:rPr lang="en-US" sz="4000" b="1" dirty="0">
                <a:solidFill>
                  <a:srgbClr val="000000"/>
                </a:solidFill>
                <a:latin typeface="微软雅黑" panose="020B0503020204020204" charset="-122"/>
                <a:ea typeface="微软雅黑" panose="020B0503020204020204" charset="-122"/>
                <a:cs typeface="Liter" panose="02000503030000020004" pitchFamily="34" charset="-120"/>
              </a:rPr>
              <a:t>便利化服务</a:t>
            </a:r>
            <a:endParaRPr lang="en-US" sz="4000" b="1" dirty="0">
              <a:solidFill>
                <a:srgbClr val="000000"/>
              </a:solidFill>
              <a:latin typeface="微软雅黑" panose="020B0503020204020204" charset="-122"/>
              <a:ea typeface="微软雅黑" panose="020B0503020204020204" charset="-122"/>
              <a:cs typeface="Liter" panose="02000503030000020004" pitchFamily="34" charset="-120"/>
            </a:endParaRPr>
          </a:p>
        </p:txBody>
      </p:sp>
      <p:sp>
        <p:nvSpPr>
          <p:cNvPr id="24" name="Shape 22"/>
          <p:cNvSpPr/>
          <p:nvPr/>
        </p:nvSpPr>
        <p:spPr>
          <a:xfrm>
            <a:off x="17488535" y="4704080"/>
            <a:ext cx="5562600" cy="5099050"/>
          </a:xfrm>
          <a:prstGeom prst="rect">
            <a:avLst/>
          </a:prstGeom>
          <a:solidFill>
            <a:srgbClr val="BFE4FF"/>
          </a:solidFill>
        </p:spPr>
      </p:sp>
      <p:sp>
        <p:nvSpPr>
          <p:cNvPr id="25" name="Shape 23"/>
          <p:cNvSpPr/>
          <p:nvPr/>
        </p:nvSpPr>
        <p:spPr>
          <a:xfrm>
            <a:off x="17856835" y="5021580"/>
            <a:ext cx="685800" cy="609600"/>
          </a:xfrm>
          <a:custGeom>
            <a:avLst/>
            <a:gdLst/>
            <a:ahLst/>
            <a:cxnLst/>
            <a:rect l="l" t="t" r="r" b="b"/>
            <a:pathLst>
              <a:path w="685800" h="609600">
                <a:moveTo>
                  <a:pt x="320159" y="101441"/>
                </a:moveTo>
                <a:lnTo>
                  <a:pt x="181332" y="255746"/>
                </a:lnTo>
                <a:cubicBezTo>
                  <a:pt x="175855" y="261818"/>
                  <a:pt x="176093" y="271224"/>
                  <a:pt x="181928" y="277058"/>
                </a:cubicBezTo>
                <a:cubicBezTo>
                  <a:pt x="218242" y="313373"/>
                  <a:pt x="277178" y="313373"/>
                  <a:pt x="313492" y="277058"/>
                </a:cubicBezTo>
                <a:lnTo>
                  <a:pt x="351353" y="239197"/>
                </a:lnTo>
                <a:cubicBezTo>
                  <a:pt x="356354" y="234196"/>
                  <a:pt x="362664" y="231458"/>
                  <a:pt x="369094" y="230981"/>
                </a:cubicBezTo>
                <a:cubicBezTo>
                  <a:pt x="377190" y="230267"/>
                  <a:pt x="385524" y="233005"/>
                  <a:pt x="391716" y="239197"/>
                </a:cubicBezTo>
                <a:lnTo>
                  <a:pt x="601980" y="447675"/>
                </a:lnTo>
                <a:lnTo>
                  <a:pt x="685800" y="381000"/>
                </a:lnTo>
                <a:lnTo>
                  <a:pt x="685800" y="38100"/>
                </a:lnTo>
                <a:lnTo>
                  <a:pt x="552450" y="114300"/>
                </a:lnTo>
                <a:lnTo>
                  <a:pt x="524113" y="95369"/>
                </a:lnTo>
                <a:cubicBezTo>
                  <a:pt x="505301" y="82867"/>
                  <a:pt x="483275" y="76200"/>
                  <a:pt x="460653" y="76200"/>
                </a:cubicBezTo>
                <a:lnTo>
                  <a:pt x="376833" y="76200"/>
                </a:lnTo>
                <a:cubicBezTo>
                  <a:pt x="375523" y="76200"/>
                  <a:pt x="374094" y="76200"/>
                  <a:pt x="372785" y="76319"/>
                </a:cubicBezTo>
                <a:cubicBezTo>
                  <a:pt x="352663" y="77391"/>
                  <a:pt x="333732" y="86439"/>
                  <a:pt x="320159" y="101441"/>
                </a:cubicBezTo>
                <a:close/>
                <a:moveTo>
                  <a:pt x="138827" y="217527"/>
                </a:moveTo>
                <a:lnTo>
                  <a:pt x="265986" y="76200"/>
                </a:lnTo>
                <a:lnTo>
                  <a:pt x="218837" y="76200"/>
                </a:lnTo>
                <a:cubicBezTo>
                  <a:pt x="188476" y="76200"/>
                  <a:pt x="159425" y="88225"/>
                  <a:pt x="137993" y="109657"/>
                </a:cubicBezTo>
                <a:lnTo>
                  <a:pt x="133350" y="114300"/>
                </a:lnTo>
                <a:lnTo>
                  <a:pt x="0" y="38100"/>
                </a:lnTo>
                <a:lnTo>
                  <a:pt x="0" y="381000"/>
                </a:lnTo>
                <a:lnTo>
                  <a:pt x="186214" y="536138"/>
                </a:lnTo>
                <a:cubicBezTo>
                  <a:pt x="213598" y="558998"/>
                  <a:pt x="248126" y="571500"/>
                  <a:pt x="283726" y="571500"/>
                </a:cubicBezTo>
                <a:lnTo>
                  <a:pt x="302419" y="571500"/>
                </a:lnTo>
                <a:lnTo>
                  <a:pt x="294084" y="563166"/>
                </a:lnTo>
                <a:cubicBezTo>
                  <a:pt x="282892" y="551974"/>
                  <a:pt x="282892" y="533876"/>
                  <a:pt x="294084" y="522803"/>
                </a:cubicBezTo>
                <a:cubicBezTo>
                  <a:pt x="305276" y="511731"/>
                  <a:pt x="323374" y="511612"/>
                  <a:pt x="334447" y="522803"/>
                </a:cubicBezTo>
                <a:lnTo>
                  <a:pt x="383262" y="571619"/>
                </a:lnTo>
                <a:lnTo>
                  <a:pt x="393978" y="571619"/>
                </a:lnTo>
                <a:cubicBezTo>
                  <a:pt x="416719" y="571619"/>
                  <a:pt x="438983" y="566499"/>
                  <a:pt x="459224" y="556974"/>
                </a:cubicBezTo>
                <a:lnTo>
                  <a:pt x="427434" y="525066"/>
                </a:lnTo>
                <a:cubicBezTo>
                  <a:pt x="416243" y="513874"/>
                  <a:pt x="416243" y="495776"/>
                  <a:pt x="427434" y="484703"/>
                </a:cubicBezTo>
                <a:cubicBezTo>
                  <a:pt x="438626" y="473631"/>
                  <a:pt x="456724" y="473512"/>
                  <a:pt x="467797" y="484703"/>
                </a:cubicBezTo>
                <a:lnTo>
                  <a:pt x="505897" y="522803"/>
                </a:lnTo>
                <a:lnTo>
                  <a:pt x="526732" y="501968"/>
                </a:lnTo>
                <a:cubicBezTo>
                  <a:pt x="537329" y="491371"/>
                  <a:pt x="540425" y="476012"/>
                  <a:pt x="535781" y="462558"/>
                </a:cubicBezTo>
                <a:lnTo>
                  <a:pt x="371594" y="299680"/>
                </a:lnTo>
                <a:lnTo>
                  <a:pt x="353854" y="317421"/>
                </a:lnTo>
                <a:cubicBezTo>
                  <a:pt x="295156" y="376118"/>
                  <a:pt x="200144" y="376118"/>
                  <a:pt x="141446" y="317421"/>
                </a:cubicBezTo>
                <a:cubicBezTo>
                  <a:pt x="114062" y="290036"/>
                  <a:pt x="112990" y="246102"/>
                  <a:pt x="138827" y="217408"/>
                </a:cubicBezTo>
                <a:close/>
              </a:path>
            </a:pathLst>
          </a:custGeom>
          <a:solidFill>
            <a:srgbClr val="004AAD"/>
          </a:solidFill>
        </p:spPr>
      </p:sp>
      <p:sp>
        <p:nvSpPr>
          <p:cNvPr id="26" name="Text 24"/>
          <p:cNvSpPr/>
          <p:nvPr/>
        </p:nvSpPr>
        <p:spPr>
          <a:xfrm>
            <a:off x="18656935" y="5021580"/>
            <a:ext cx="4064000" cy="609600"/>
          </a:xfrm>
          <a:prstGeom prst="rect">
            <a:avLst/>
          </a:prstGeom>
          <a:noFill/>
        </p:spPr>
        <p:txBody>
          <a:bodyPr wrap="none" lIns="0" tIns="0" rIns="0" bIns="0" rtlCol="0" anchor="ctr"/>
          <a:lstStyle/>
          <a:p>
            <a:pPr>
              <a:lnSpc>
                <a:spcPct val="100000"/>
              </a:lnSpc>
            </a:pPr>
            <a:r>
              <a:rPr lang="en-US" sz="4400" b="1" dirty="0">
                <a:solidFill>
                  <a:srgbClr val="000000"/>
                </a:solidFill>
                <a:latin typeface="微软雅黑" panose="020B0503020204020204" charset="-122"/>
                <a:ea typeface="微软雅黑" panose="020B0503020204020204" charset="-122"/>
                <a:cs typeface="Quattrocento Sans" panose="020B0502050000020003" pitchFamily="34" charset="-120"/>
              </a:rPr>
              <a:t>政府采购</a:t>
            </a:r>
            <a:endParaRPr lang="en-US" sz="44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
        <p:nvSpPr>
          <p:cNvPr id="27" name="Text 25"/>
          <p:cNvSpPr/>
          <p:nvPr/>
        </p:nvSpPr>
        <p:spPr>
          <a:xfrm>
            <a:off x="17894935" y="5847080"/>
            <a:ext cx="4775200" cy="762000"/>
          </a:xfrm>
          <a:prstGeom prst="rect">
            <a:avLst/>
          </a:prstGeom>
          <a:noFill/>
        </p:spPr>
        <p:txBody>
          <a:bodyPr wrap="square" lIns="0" tIns="0" rIns="0" bIns="0" rtlCol="0" anchor="t"/>
          <a:lstStyle/>
          <a:p>
            <a:pPr>
              <a:lnSpc>
                <a:spcPct val="100000"/>
              </a:lnSpc>
            </a:pP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同等条件下</a:t>
            </a:r>
            <a:r>
              <a:rPr lang="en-US" sz="4400" b="1" dirty="0">
                <a:solidFill>
                  <a:srgbClr val="000000"/>
                </a:solidFill>
                <a:latin typeface="微软雅黑" panose="020B0503020204020204" charset="-122"/>
                <a:ea typeface="微软雅黑" panose="020B0503020204020204" charset="-122"/>
                <a:cs typeface="Liter" panose="02000503030000020004" pitchFamily="34" charset="-120"/>
              </a:rPr>
              <a:t>优先考虑</a:t>
            </a:r>
            <a:endParaRPr lang="en-US" sz="4400" b="1" dirty="0">
              <a:solidFill>
                <a:srgbClr val="000000"/>
              </a:solidFill>
              <a:latin typeface="微软雅黑" panose="020B0503020204020204" charset="-122"/>
              <a:ea typeface="微软雅黑" panose="020B0503020204020204" charset="-122"/>
              <a:cs typeface="Liter" panose="02000503030000020004" pitchFamily="34" charset="-120"/>
            </a:endParaRPr>
          </a:p>
        </p:txBody>
      </p:sp>
      <p:sp>
        <p:nvSpPr>
          <p:cNvPr id="31" name="Shape 26"/>
          <p:cNvSpPr/>
          <p:nvPr/>
        </p:nvSpPr>
        <p:spPr>
          <a:xfrm>
            <a:off x="1327785" y="10871200"/>
            <a:ext cx="21640800" cy="1336675"/>
          </a:xfrm>
          <a:prstGeom prst="rect">
            <a:avLst/>
          </a:prstGeom>
          <a:solidFill>
            <a:srgbClr val="004AAD"/>
          </a:solidFill>
        </p:spPr>
      </p:sp>
      <p:sp>
        <p:nvSpPr>
          <p:cNvPr id="32" name="Text 27"/>
          <p:cNvSpPr/>
          <p:nvPr/>
        </p:nvSpPr>
        <p:spPr>
          <a:xfrm>
            <a:off x="1734185" y="10846435"/>
            <a:ext cx="20828000" cy="1385570"/>
          </a:xfrm>
          <a:prstGeom prst="rect">
            <a:avLst/>
          </a:prstGeom>
          <a:noFill/>
        </p:spPr>
        <p:txBody>
          <a:bodyPr wrap="square" lIns="0" tIns="0" rIns="0" bIns="0" rtlCol="0" anchor="ctr"/>
          <a:p>
            <a:pPr>
              <a:lnSpc>
                <a:spcPct val="100000"/>
              </a:lnSpc>
            </a:pPr>
            <a:r>
              <a:rPr lang="en-US" sz="3600" dirty="0">
                <a:solidFill>
                  <a:srgbClr val="FFFFFF"/>
                </a:solidFill>
                <a:latin typeface="微软雅黑" panose="020B0503020204020204" charset="-122"/>
                <a:ea typeface="微软雅黑" panose="020B0503020204020204" charset="-122"/>
                <a:cs typeface="微软雅黑" panose="020B0503020204020204" charset="-122"/>
              </a:rPr>
              <a:t>参考案例：2025年5月，我们在市政务服务中心设立了涉税专业服务机构办税服务专区，为TSC5级的涉税中介机构提供专属“一站式”办税服务。</a:t>
            </a:r>
            <a:endParaRPr lang="en-US" sz="3600" dirty="0">
              <a:solidFill>
                <a:srgbClr val="FFFFFF"/>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par>
                                <p:cTn id="31" presetID="3"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par>
                                <p:cTn id="37" presetID="3" presetClass="entr" presetSubtype="1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par>
                                <p:cTn id="45" presetID="3" presetClass="entr" presetSubtype="1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par>
                                <p:cTn id="51" presetID="3" presetClass="entr" presetSubtype="1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par>
                                <p:cTn id="59" presetID="3" presetClass="entr" presetSubtype="1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par>
                                <p:cTn id="65" presetID="3" presetClass="entr" presetSubtype="1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linds(horizontal)">
                                      <p:cBhvr>
                                        <p:cTn id="75" dur="500"/>
                                        <p:tgtEl>
                                          <p:spTgt spid="26"/>
                                        </p:tgtEl>
                                      </p:cBhvr>
                                    </p:animEffect>
                                  </p:childTnLst>
                                </p:cTn>
                              </p:par>
                              <p:par>
                                <p:cTn id="76" presetID="3" presetClass="entr" presetSubtype="1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linds(horizontal)">
                                      <p:cBhvr>
                                        <p:cTn id="78" dur="500"/>
                                        <p:tgtEl>
                                          <p:spTgt spid="25"/>
                                        </p:tgtEl>
                                      </p:cBhvr>
                                    </p:animEffect>
                                  </p:childTnLst>
                                </p:cTn>
                              </p:par>
                              <p:par>
                                <p:cTn id="79" presetID="3" presetClass="entr" presetSubtype="1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blinds(horizontal)">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500" fill="hold"/>
                                        <p:tgtEl>
                                          <p:spTgt spid="32"/>
                                        </p:tgtEl>
                                        <p:attrNameLst>
                                          <p:attrName>ppt_x</p:attrName>
                                        </p:attrNameLst>
                                      </p:cBhvr>
                                      <p:tavLst>
                                        <p:tav tm="0">
                                          <p:val>
                                            <p:strVal val="#ppt_x"/>
                                          </p:val>
                                        </p:tav>
                                        <p:tav tm="100000">
                                          <p:val>
                                            <p:strVal val="#ppt_x"/>
                                          </p:val>
                                        </p:tav>
                                      </p:tavLst>
                                    </p:anim>
                                    <p:anim calcmode="lin" valueType="num">
                                      <p:cBhvr additive="base">
                                        <p:cTn id="87" dur="500" fill="hold"/>
                                        <p:tgtEl>
                                          <p:spTgt spid="32"/>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additive="base">
                                        <p:cTn id="90" dur="500" fill="hold"/>
                                        <p:tgtEl>
                                          <p:spTgt spid="31"/>
                                        </p:tgtEl>
                                        <p:attrNameLst>
                                          <p:attrName>ppt_x</p:attrName>
                                        </p:attrNameLst>
                                      </p:cBhvr>
                                      <p:tavLst>
                                        <p:tav tm="0">
                                          <p:val>
                                            <p:strVal val="#ppt_x"/>
                                          </p:val>
                                        </p:tav>
                                        <p:tav tm="100000">
                                          <p:val>
                                            <p:strVal val="#ppt_x"/>
                                          </p:val>
                                        </p:tav>
                                      </p:tavLst>
                                    </p:anim>
                                    <p:anim calcmode="lin" valueType="num">
                                      <p:cBhvr additive="base">
                                        <p:cTn id="9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p:bldP spid="15" grpId="0"/>
      <p:bldP spid="14" grpId="1"/>
      <p:bldP spid="15" grpId="1"/>
      <p:bldP spid="18" grpId="0"/>
      <p:bldP spid="19" grpId="0"/>
      <p:bldP spid="18" grpId="1"/>
      <p:bldP spid="19" grpId="1"/>
      <p:bldP spid="22" grpId="0"/>
      <p:bldP spid="23" grpId="0"/>
      <p:bldP spid="27" grpId="0"/>
      <p:bldP spid="26" grpId="0"/>
      <p:bldP spid="27" grpId="1"/>
      <p:bldP spid="26" grpId="1"/>
      <p:bldP spid="32" grpId="0"/>
      <p:bldP spid="3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50000">
              <a:srgbClr val="EAF4FF"/>
            </a:gs>
            <a:gs pos="100000">
              <a:srgbClr val="C7E2FF"/>
            </a:gs>
          </a:gsLst>
          <a:path path="circle"/>
        </a:gradFill>
        <a:effectLst/>
      </p:bgPr>
    </p:bg>
    <p:spTree>
      <p:nvGrpSpPr>
        <p:cNvPr id="1" name=""/>
        <p:cNvGrpSpPr/>
        <p:nvPr/>
      </p:nvGrpSpPr>
      <p:grpSpPr>
        <a:xfrm>
          <a:off x="0" y="0"/>
          <a:ext cx="0" cy="0"/>
          <a:chOff x="0" y="0"/>
          <a:chExt cx="0" cy="0"/>
        </a:xfrm>
      </p:grpSpPr>
      <p:sp>
        <p:nvSpPr>
          <p:cNvPr id="2" name="Text 0"/>
          <p:cNvSpPr/>
          <p:nvPr/>
        </p:nvSpPr>
        <p:spPr>
          <a:xfrm>
            <a:off x="5126355" y="4405630"/>
            <a:ext cx="723900" cy="834390"/>
          </a:xfrm>
          <a:prstGeom prst="rect">
            <a:avLst/>
          </a:prstGeom>
          <a:noFill/>
        </p:spPr>
        <p:txBody>
          <a:bodyPr wrap="none" lIns="0" tIns="0" rIns="0" bIns="0" rtlCol="0" anchor="t"/>
          <a:lstStyle/>
          <a:p>
            <a:pPr algn="ctr">
              <a:lnSpc>
                <a:spcPct val="100000"/>
              </a:lnSpc>
            </a:pPr>
            <a:r>
              <a:rPr lang="en-US" sz="24400" dirty="0">
                <a:solidFill>
                  <a:srgbClr val="004AAD"/>
                </a:solidFill>
                <a:latin typeface="微软雅黑" panose="020B0503020204020204" charset="-122"/>
                <a:ea typeface="微软雅黑" panose="020B0503020204020204" charset="-122"/>
                <a:cs typeface="QuattrocentoSans Bold, alimamashuheiti" pitchFamily="34" charset="-120"/>
              </a:rPr>
              <a:t>03</a:t>
            </a:r>
            <a:endParaRPr lang="en-US" sz="24400" dirty="0">
              <a:solidFill>
                <a:srgbClr val="004AAD"/>
              </a:solidFill>
              <a:latin typeface="微软雅黑" panose="020B0503020204020204" charset="-122"/>
              <a:ea typeface="微软雅黑" panose="020B0503020204020204" charset="-122"/>
              <a:cs typeface="QuattrocentoSans Bold, alimamashuheiti" pitchFamily="34" charset="-120"/>
            </a:endParaRPr>
          </a:p>
        </p:txBody>
      </p:sp>
      <p:sp>
        <p:nvSpPr>
          <p:cNvPr id="3" name="Shape 1"/>
          <p:cNvSpPr/>
          <p:nvPr/>
        </p:nvSpPr>
        <p:spPr>
          <a:xfrm flipV="1">
            <a:off x="9033256" y="7299579"/>
            <a:ext cx="7613015" cy="0"/>
          </a:xfrm>
          <a:prstGeom prst="line">
            <a:avLst/>
          </a:prstGeom>
          <a:noFill/>
          <a:ln w="28575">
            <a:solidFill>
              <a:srgbClr val="004AAD"/>
            </a:solidFill>
            <a:prstDash val="solid"/>
            <a:headEnd type="none"/>
            <a:tailEnd type="none"/>
          </a:ln>
        </p:spPr>
      </p:sp>
      <p:sp>
        <p:nvSpPr>
          <p:cNvPr id="4" name="Text 2"/>
          <p:cNvSpPr/>
          <p:nvPr/>
        </p:nvSpPr>
        <p:spPr>
          <a:xfrm>
            <a:off x="5943600" y="5455920"/>
            <a:ext cx="15226665" cy="2139315"/>
          </a:xfrm>
          <a:prstGeom prst="rect">
            <a:avLst/>
          </a:prstGeom>
          <a:noFill/>
        </p:spPr>
        <p:txBody>
          <a:bodyPr wrap="none" lIns="0" tIns="0" rIns="0" bIns="0" rtlCol="0" anchor="t"/>
          <a:lstStyle/>
          <a:p>
            <a:pPr algn="ctr">
              <a:lnSpc>
                <a:spcPct val="100000"/>
              </a:lnSpc>
            </a:pPr>
            <a:r>
              <a:rPr lang="zh-CN" altLang="en-US" sz="8500" b="1" dirty="0">
                <a:solidFill>
                  <a:srgbClr val="3F3F3F"/>
                </a:solidFill>
                <a:latin typeface="微软雅黑" panose="020B0503020204020204" charset="-122"/>
                <a:ea typeface="微软雅黑" panose="020B0503020204020204" charset="-122"/>
                <a:sym typeface="微软雅黑" panose="020B0503020204020204" charset="-122"/>
              </a:rPr>
              <a:t>信用积分提分指南</a:t>
            </a:r>
            <a:endParaRPr lang="en-US" sz="1600" dirty="0"/>
          </a:p>
        </p:txBody>
      </p:sp>
      <p:sp>
        <p:nvSpPr>
          <p:cNvPr id="5" name="Text 3"/>
          <p:cNvSpPr/>
          <p:nvPr/>
        </p:nvSpPr>
        <p:spPr>
          <a:xfrm>
            <a:off x="6997700" y="7595489"/>
            <a:ext cx="11684000" cy="762000"/>
          </a:xfrm>
          <a:prstGeom prst="rect">
            <a:avLst/>
          </a:prstGeom>
          <a:noFill/>
        </p:spPr>
        <p:txBody>
          <a:bodyPr wrap="none" lIns="0" tIns="0" rIns="0" bIns="0" rtlCol="0" anchor="t"/>
          <a:lstStyle/>
          <a:p>
            <a:pPr algn="ctr">
              <a:lnSpc>
                <a:spcPct val="100000"/>
              </a:lnSpc>
            </a:pPr>
            <a:r>
              <a:rPr lang="en-US" sz="4000" dirty="0">
                <a:solidFill>
                  <a:srgbClr val="737373"/>
                </a:solidFill>
                <a:latin typeface="微软雅黑" panose="020B0503020204020204" charset="-122"/>
                <a:ea typeface="微软雅黑" panose="020B0503020204020204" charset="-122"/>
                <a:cs typeface="Quattrocento Sans" panose="020B0502050000020003" pitchFamily="34" charset="-120"/>
                <a:sym typeface="+mn-ea"/>
              </a:rPr>
              <a:t>对照指标，逐项完善</a:t>
            </a:r>
            <a:endParaRPr lang="en-US" sz="4000" dirty="0">
              <a:solidFill>
                <a:srgbClr val="737373"/>
              </a:solidFill>
              <a:latin typeface="微软雅黑" panose="020B0503020204020204" charset="-122"/>
              <a:ea typeface="微软雅黑" panose="020B0503020204020204" charset="-122"/>
              <a:cs typeface="Quattrocento Sans" panose="020B0502050000020003" pitchFamily="34" charset="-120"/>
              <a:sym typeface="+mn-ea"/>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7E2FF"/>
            </a:gs>
            <a:gs pos="50000">
              <a:srgbClr val="EAF4FF"/>
            </a:gs>
            <a:gs pos="100000">
              <a:srgbClr val="FFFFFF"/>
            </a:gs>
          </a:gsLst>
          <a:lin ang="2700000" scaled="1"/>
        </a:gradFill>
        <a:effectLst/>
      </p:bgPr>
    </p:bg>
    <p:spTree>
      <p:nvGrpSpPr>
        <p:cNvPr id="1" name=""/>
        <p:cNvGrpSpPr/>
        <p:nvPr/>
      </p:nvGrpSpPr>
      <p:grpSpPr>
        <a:xfrm>
          <a:off x="0" y="0"/>
          <a:ext cx="0" cy="0"/>
          <a:chOff x="0" y="0"/>
          <a:chExt cx="0" cy="0"/>
        </a:xfrm>
      </p:grpSpPr>
      <p:sp>
        <p:nvSpPr>
          <p:cNvPr id="4" name="Text 2"/>
          <p:cNvSpPr/>
          <p:nvPr/>
        </p:nvSpPr>
        <p:spPr>
          <a:xfrm>
            <a:off x="1371600" y="1169035"/>
            <a:ext cx="6350000" cy="825500"/>
          </a:xfrm>
          <a:prstGeom prst="rect">
            <a:avLst/>
          </a:prstGeom>
          <a:noFill/>
        </p:spPr>
        <p:txBody>
          <a:bodyPr wrap="none" lIns="0" tIns="0" rIns="0" bIns="0" rtlCol="0" anchor="t"/>
          <a:lstStyle/>
          <a:p>
            <a:pPr algn="l">
              <a:lnSpc>
                <a:spcPct val="100000"/>
              </a:lnSpc>
            </a:pPr>
            <a:r>
              <a:rPr lang="en-US" sz="6600" b="1" dirty="0">
                <a:latin typeface="微软雅黑" panose="020B0503020204020204" charset="-122"/>
                <a:ea typeface="微软雅黑" panose="020B0503020204020204" charset="-122"/>
                <a:cs typeface="微软雅黑" panose="020B0503020204020204" charset="-122"/>
                <a:sym typeface="+mn-ea"/>
              </a:rPr>
              <a:t>涉税专业服务机构信用</a:t>
            </a:r>
            <a:r>
              <a:rPr lang="zh-CN" altLang="en-US" sz="6600" b="1" dirty="0">
                <a:latin typeface="微软雅黑" panose="020B0503020204020204" charset="-122"/>
                <a:ea typeface="微软雅黑" panose="020B0503020204020204" charset="-122"/>
                <a:cs typeface="微软雅黑" panose="020B0503020204020204" charset="-122"/>
                <a:sym typeface="+mn-ea"/>
              </a:rPr>
              <a:t>积分</a:t>
            </a:r>
            <a:endParaRPr lang="zh-CN" altLang="en-US" sz="6600" b="1"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Shape 4"/>
          <p:cNvSpPr/>
          <p:nvPr/>
        </p:nvSpPr>
        <p:spPr>
          <a:xfrm rot="5400000">
            <a:off x="1346200" y="2669540"/>
            <a:ext cx="368300" cy="330200"/>
          </a:xfrm>
          <a:prstGeom prst="triangle">
            <a:avLst>
              <a:gd name="adj" fmla="val 50000"/>
            </a:avLst>
          </a:prstGeom>
          <a:solidFill>
            <a:srgbClr val="004AAD"/>
          </a:solidFill>
        </p:spPr>
      </p:sp>
      <p:sp>
        <p:nvSpPr>
          <p:cNvPr id="7" name="Shape 5"/>
          <p:cNvSpPr/>
          <p:nvPr/>
        </p:nvSpPr>
        <p:spPr>
          <a:xfrm rot="5400000">
            <a:off x="1854200" y="2669540"/>
            <a:ext cx="368300" cy="330200"/>
          </a:xfrm>
          <a:prstGeom prst="triangle">
            <a:avLst>
              <a:gd name="adj" fmla="val 50000"/>
            </a:avLst>
          </a:prstGeom>
          <a:solidFill>
            <a:srgbClr val="004AAD"/>
          </a:solidFill>
        </p:spPr>
      </p:sp>
      <p:sp>
        <p:nvSpPr>
          <p:cNvPr id="8" name="Shape 6"/>
          <p:cNvSpPr/>
          <p:nvPr/>
        </p:nvSpPr>
        <p:spPr>
          <a:xfrm rot="5400000">
            <a:off x="2362200" y="2669540"/>
            <a:ext cx="368300" cy="330200"/>
          </a:xfrm>
          <a:prstGeom prst="triangle">
            <a:avLst>
              <a:gd name="adj" fmla="val 50000"/>
            </a:avLst>
          </a:prstGeom>
          <a:solidFill>
            <a:srgbClr val="004AAD"/>
          </a:solidFill>
        </p:spPr>
      </p:sp>
      <p:sp>
        <p:nvSpPr>
          <p:cNvPr id="9" name="Shape 7"/>
          <p:cNvSpPr/>
          <p:nvPr/>
        </p:nvSpPr>
        <p:spPr>
          <a:xfrm rot="5400000">
            <a:off x="2870200" y="2669540"/>
            <a:ext cx="368300" cy="330200"/>
          </a:xfrm>
          <a:prstGeom prst="triangle">
            <a:avLst>
              <a:gd name="adj" fmla="val 50000"/>
            </a:avLst>
          </a:prstGeom>
          <a:solidFill>
            <a:srgbClr val="004AAD"/>
          </a:solidFill>
        </p:spPr>
      </p:sp>
      <p:sp>
        <p:nvSpPr>
          <p:cNvPr id="10" name="Shape 8"/>
          <p:cNvSpPr/>
          <p:nvPr/>
        </p:nvSpPr>
        <p:spPr>
          <a:xfrm rot="5400000">
            <a:off x="3378200" y="2669540"/>
            <a:ext cx="368300" cy="330200"/>
          </a:xfrm>
          <a:prstGeom prst="triangle">
            <a:avLst>
              <a:gd name="adj" fmla="val 50000"/>
            </a:avLst>
          </a:prstGeom>
          <a:solidFill>
            <a:srgbClr val="004AAD"/>
          </a:solidFill>
        </p:spPr>
      </p:sp>
      <p:sp>
        <p:nvSpPr>
          <p:cNvPr id="11" name="Shape 9"/>
          <p:cNvSpPr/>
          <p:nvPr/>
        </p:nvSpPr>
        <p:spPr>
          <a:xfrm rot="5400000">
            <a:off x="3886200" y="2669540"/>
            <a:ext cx="368300" cy="330200"/>
          </a:xfrm>
          <a:prstGeom prst="triangle">
            <a:avLst>
              <a:gd name="adj" fmla="val 50000"/>
            </a:avLst>
          </a:prstGeom>
          <a:solidFill>
            <a:srgbClr val="004AAD"/>
          </a:solidFill>
        </p:spPr>
      </p:sp>
      <p:graphicFrame>
        <p:nvGraphicFramePr>
          <p:cNvPr id="12" name="Table 0"/>
          <p:cNvGraphicFramePr>
            <a:graphicFrameLocks noGrp="1"/>
          </p:cNvGraphicFramePr>
          <p:nvPr/>
        </p:nvGraphicFramePr>
        <p:xfrm>
          <a:off x="1371600" y="3431540"/>
          <a:ext cx="19552920" cy="7539990"/>
        </p:xfrm>
        <a:graphic>
          <a:graphicData uri="http://schemas.openxmlformats.org/drawingml/2006/table">
            <a:tbl>
              <a:tblPr/>
              <a:tblGrid>
                <a:gridCol w="5827395"/>
                <a:gridCol w="3776980"/>
                <a:gridCol w="6517005"/>
                <a:gridCol w="3431540"/>
              </a:tblGrid>
              <a:tr h="1033780">
                <a:tc>
                  <a:txBody>
                    <a:bodyPr/>
                    <a:lstStyle/>
                    <a:p>
                      <a:pPr algn="ctr"/>
                      <a:r>
                        <a:rPr lang="zh-CN" altLang="en-US" sz="4000" b="1" u="none" dirty="0">
                          <a:solidFill>
                            <a:srgbClr val="FFFFFF"/>
                          </a:solidFill>
                          <a:latin typeface="微软雅黑" panose="020B0503020204020204" charset="-122"/>
                          <a:ea typeface="微软雅黑" panose="020B0503020204020204" charset="-122"/>
                          <a:cs typeface="Liter, MiSans" pitchFamily="34" charset="-120"/>
                        </a:rPr>
                        <a:t>指标</a:t>
                      </a:r>
                      <a:endParaRPr lang="zh-CN" altLang="en-US" sz="4000" b="1" u="none" dirty="0">
                        <a:solidFill>
                          <a:srgbClr val="FFFFFF"/>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004AAD"/>
                    </a:solidFill>
                  </a:tcPr>
                </a:tc>
                <a:tc>
                  <a:txBody>
                    <a:bodyPr/>
                    <a:lstStyle/>
                    <a:p>
                      <a:pPr algn="ctr"/>
                      <a:r>
                        <a:rPr lang="en-US" sz="4000" b="1" u="none" dirty="0">
                          <a:solidFill>
                            <a:srgbClr val="FFFFFF"/>
                          </a:solidFill>
                          <a:latin typeface="微软雅黑" panose="020B0503020204020204" charset="-122"/>
                          <a:ea typeface="微软雅黑" panose="020B0503020204020204" charset="-122"/>
                          <a:cs typeface="Liter, MiSans" pitchFamily="34" charset="-120"/>
                        </a:rPr>
                        <a:t>积分</a:t>
                      </a:r>
                      <a:endParaRPr lang="en-US" sz="4000" b="1" u="none" dirty="0">
                        <a:solidFill>
                          <a:srgbClr val="FFFFFF"/>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004AAD"/>
                    </a:solidFill>
                  </a:tcPr>
                </a:tc>
                <a:tc>
                  <a:txBody>
                    <a:bodyPr/>
                    <a:lstStyle/>
                    <a:p>
                      <a:pPr algn="ctr"/>
                      <a:r>
                        <a:rPr lang="zh-CN" altLang="en-US" sz="4000" b="1" u="none" dirty="0">
                          <a:solidFill>
                            <a:srgbClr val="FFFFFF"/>
                          </a:solidFill>
                          <a:latin typeface="微软雅黑" panose="020B0503020204020204" charset="-122"/>
                          <a:ea typeface="微软雅黑" panose="020B0503020204020204" charset="-122"/>
                          <a:cs typeface="Liter, MiSans" pitchFamily="34" charset="-120"/>
                        </a:rPr>
                        <a:t>指标</a:t>
                      </a:r>
                      <a:endParaRPr lang="zh-CN" altLang="en-US" sz="4000" b="1" u="none" dirty="0">
                        <a:solidFill>
                          <a:srgbClr val="FFFFFF"/>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004AAD"/>
                    </a:solidFill>
                  </a:tcPr>
                </a:tc>
                <a:tc>
                  <a:txBody>
                    <a:bodyPr/>
                    <a:lstStyle/>
                    <a:p>
                      <a:pPr algn="ctr"/>
                      <a:r>
                        <a:rPr lang="zh-CN" altLang="en-US" sz="4000" b="1" u="none" dirty="0">
                          <a:solidFill>
                            <a:srgbClr val="FFFFFF"/>
                          </a:solidFill>
                          <a:latin typeface="微软雅黑" panose="020B0503020204020204" charset="-122"/>
                          <a:ea typeface="微软雅黑" panose="020B0503020204020204" charset="-122"/>
                          <a:cs typeface="Liter, MiSans" pitchFamily="34" charset="-120"/>
                        </a:rPr>
                        <a:t>积分</a:t>
                      </a:r>
                      <a:endParaRPr lang="zh-CN" altLang="en-US" sz="4000" b="1" u="none" dirty="0">
                        <a:solidFill>
                          <a:srgbClr val="FFFFFF"/>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004AAD"/>
                    </a:solidFill>
                  </a:tcPr>
                </a:tc>
              </a:tr>
              <a:tr h="1083945">
                <a:tc>
                  <a:txBody>
                    <a:bodyPr/>
                    <a:lstStyle/>
                    <a:p>
                      <a:pPr algn="ct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上一评价周期信用情况</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ctr"/>
                      <a:r>
                        <a:rPr lang="en-US" sz="3600" u="none" dirty="0">
                          <a:solidFill>
                            <a:srgbClr val="000000"/>
                          </a:solidFill>
                          <a:latin typeface="微软雅黑" panose="020B0503020204020204" charset="-122"/>
                          <a:ea typeface="微软雅黑" panose="020B0503020204020204" charset="-122"/>
                          <a:cs typeface="微软雅黑" panose="020B0503020204020204" charset="-122"/>
                        </a:rPr>
                        <a:t>90</a:t>
                      </a: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分</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ctr">
                        <a:buClrTx/>
                        <a:buSzTx/>
                        <a:buFontTx/>
                      </a:pP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业务信息质量</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chemeClr val="bg1"/>
                    </a:solidFill>
                  </a:tcPr>
                </a:tc>
                <a:tc>
                  <a:txBody>
                    <a:bodyPr/>
                    <a:lstStyle/>
                    <a:p>
                      <a:pPr algn="ctr">
                        <a:buClrTx/>
                        <a:buSzTx/>
                        <a:buFontTx/>
                      </a:pP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50分</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r>
              <a:tr h="1084580">
                <a:tc>
                  <a:txBody>
                    <a:bodyPr/>
                    <a:lstStyle/>
                    <a:p>
                      <a:pPr algn="ct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委托人纳税缴费信用</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c>
                  <a:txBody>
                    <a:bodyPr/>
                    <a:lstStyle/>
                    <a:p>
                      <a:pPr algn="ctr"/>
                      <a:r>
                        <a:rPr lang="en-US" sz="3600" u="none" dirty="0">
                          <a:solidFill>
                            <a:srgbClr val="000000"/>
                          </a:solidFill>
                          <a:latin typeface="微软雅黑" panose="020B0503020204020204" charset="-122"/>
                          <a:ea typeface="微软雅黑" panose="020B0503020204020204" charset="-122"/>
                          <a:cs typeface="微软雅黑" panose="020B0503020204020204" charset="-122"/>
                        </a:rPr>
                        <a:t>30</a:t>
                      </a: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分</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c>
                  <a:txBody>
                    <a:bodyPr/>
                    <a:lstStyle/>
                    <a:p>
                      <a:pPr algn="ctr">
                        <a:buClrTx/>
                        <a:buSzTx/>
                        <a:buFontTx/>
                      </a:pP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行业自律</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noFill/>
                  </a:tcPr>
                </a:tc>
                <a:tc>
                  <a:txBody>
                    <a:bodyPr/>
                    <a:lstStyle/>
                    <a:p>
                      <a:pPr algn="ctr">
                        <a:buClrTx/>
                        <a:buSzTx/>
                        <a:buFontTx/>
                      </a:pP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15分</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r>
              <a:tr h="1084580">
                <a:tc>
                  <a:txBody>
                    <a:bodyPr/>
                    <a:lstStyle/>
                    <a:p>
                      <a:pPr algn="ct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纳税人和税务机关评价</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ctr"/>
                      <a:r>
                        <a:rPr lang="en-US" sz="3600" u="none" dirty="0">
                          <a:solidFill>
                            <a:srgbClr val="000000"/>
                          </a:solidFill>
                          <a:latin typeface="微软雅黑" panose="020B0503020204020204" charset="-122"/>
                          <a:ea typeface="微软雅黑" panose="020B0503020204020204" charset="-122"/>
                          <a:cs typeface="微软雅黑" panose="020B0503020204020204" charset="-122"/>
                        </a:rPr>
                        <a:t>50</a:t>
                      </a: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分</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ctr">
                        <a:buClrTx/>
                        <a:buSzTx/>
                        <a:buFontTx/>
                      </a:pP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党的建设情况</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chemeClr val="bg1"/>
                    </a:solidFill>
                  </a:tcPr>
                </a:tc>
                <a:tc>
                  <a:txBody>
                    <a:bodyPr/>
                    <a:lstStyle/>
                    <a:p>
                      <a:pPr algn="ctr">
                        <a:buClrTx/>
                        <a:buSzTx/>
                        <a:buFontTx/>
                      </a:pP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20分</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r>
              <a:tr h="1083945">
                <a:tc>
                  <a:txBody>
                    <a:bodyPr/>
                    <a:lstStyle/>
                    <a:p>
                      <a:pPr algn="ct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实名办税</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c>
                  <a:txBody>
                    <a:bodyPr/>
                    <a:lstStyle/>
                    <a:p>
                      <a:pPr algn="ctr"/>
                      <a:r>
                        <a:rPr lang="en-US" sz="3600" u="none" dirty="0">
                          <a:solidFill>
                            <a:srgbClr val="000000"/>
                          </a:solidFill>
                          <a:latin typeface="微软雅黑" panose="020B0503020204020204" charset="-122"/>
                          <a:ea typeface="微软雅黑" panose="020B0503020204020204" charset="-122"/>
                          <a:cs typeface="微软雅黑" panose="020B0503020204020204" charset="-122"/>
                        </a:rPr>
                        <a:t>90</a:t>
                      </a: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分</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c>
                  <a:txBody>
                    <a:bodyPr/>
                    <a:lstStyle/>
                    <a:p>
                      <a:pPr algn="ctr">
                        <a:buClrTx/>
                        <a:buSzTx/>
                        <a:buFontTx/>
                      </a:pP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人员信用</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noFill/>
                  </a:tcPr>
                </a:tc>
                <a:tc>
                  <a:txBody>
                    <a:bodyPr/>
                    <a:lstStyle/>
                    <a:p>
                      <a:pPr algn="ctr">
                        <a:buClrTx/>
                        <a:buSzTx/>
                        <a:buFontTx/>
                      </a:pP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10分</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r>
              <a:tr h="1084580">
                <a:tc>
                  <a:txBody>
                    <a:bodyPr/>
                    <a:lstStyle/>
                    <a:p>
                      <a:pPr algn="ct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业务结构</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ctr"/>
                      <a:r>
                        <a:rPr lang="en-US" sz="3600" u="none" dirty="0">
                          <a:solidFill>
                            <a:srgbClr val="000000"/>
                          </a:solidFill>
                          <a:latin typeface="微软雅黑" panose="020B0503020204020204" charset="-122"/>
                          <a:ea typeface="微软雅黑" panose="020B0503020204020204" charset="-122"/>
                          <a:cs typeface="微软雅黑" panose="020B0503020204020204" charset="-122"/>
                        </a:rPr>
                        <a:t>10</a:t>
                      </a: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分</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ctr">
                        <a:buClrTx/>
                        <a:buSzTx/>
                        <a:buFontTx/>
                      </a:pP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业务培训</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chemeClr val="bg1"/>
                    </a:solidFill>
                  </a:tcPr>
                </a:tc>
                <a:tc>
                  <a:txBody>
                    <a:bodyPr/>
                    <a:lstStyle/>
                    <a:p>
                      <a:pPr algn="ctr">
                        <a:buClrTx/>
                        <a:buSzTx/>
                        <a:buFontTx/>
                      </a:pP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15分</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r>
              <a:tr h="1084580">
                <a:tc>
                  <a:txBody>
                    <a:bodyPr/>
                    <a:p>
                      <a:pPr algn="ct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服务质量</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noFill/>
                  </a:tcPr>
                </a:tc>
                <a:tc>
                  <a:txBody>
                    <a:bodyPr/>
                    <a:p>
                      <a:pPr algn="ctr"/>
                      <a:r>
                        <a:rPr lang="en-US" sz="3600" u="none" dirty="0">
                          <a:solidFill>
                            <a:srgbClr val="000000"/>
                          </a:solidFill>
                          <a:latin typeface="微软雅黑" panose="020B0503020204020204" charset="-122"/>
                          <a:ea typeface="微软雅黑" panose="020B0503020204020204" charset="-122"/>
                          <a:cs typeface="微软雅黑" panose="020B0503020204020204" charset="-122"/>
                        </a:rPr>
                        <a:t>120</a:t>
                      </a:r>
                      <a:r>
                        <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rPr>
                        <a:t>分</a:t>
                      </a: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noFill/>
                  </a:tcPr>
                </a:tc>
                <a:tc>
                  <a:txBody>
                    <a:bodyPr/>
                    <a:p>
                      <a:pPr algn="ctr">
                        <a:buClrTx/>
                        <a:buSzTx/>
                        <a:buFontTx/>
                        <a:buNone/>
                      </a:pPr>
                      <a:endParaRPr lang="zh-CN" altLang="en-US" sz="36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noFill/>
                  </a:tcPr>
                </a:tc>
                <a:tc>
                  <a:txBody>
                    <a:bodyPr/>
                    <a:p>
                      <a:pPr algn="ctr">
                        <a:buNone/>
                      </a:pPr>
                      <a:endParaRPr lang="en-US" altLang="en-US" sz="2400" u="none" dirty="0">
                        <a:solidFill>
                          <a:srgbClr val="C62828"/>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noFill/>
                  </a:tcPr>
                </a:tc>
              </a:tr>
            </a:tbl>
          </a:graphicData>
        </a:graphic>
      </p:graphicFrame>
      <p:sp>
        <p:nvSpPr>
          <p:cNvPr id="16" name="Text 13"/>
          <p:cNvSpPr/>
          <p:nvPr/>
        </p:nvSpPr>
        <p:spPr>
          <a:xfrm>
            <a:off x="981710" y="11609705"/>
            <a:ext cx="21640800" cy="635000"/>
          </a:xfrm>
          <a:prstGeom prst="rect">
            <a:avLst/>
          </a:prstGeom>
          <a:noFill/>
        </p:spPr>
        <p:txBody>
          <a:bodyPr wrap="square" lIns="0" tIns="0" rIns="0" bIns="0" rtlCol="0" anchor="ctr"/>
          <a:lstStyle/>
          <a:p>
            <a:pPr algn="ctr">
              <a:lnSpc>
                <a:spcPct val="100000"/>
              </a:lnSpc>
            </a:pPr>
            <a:r>
              <a:rPr lang="zh-CN" altLang="en-US" sz="4400" b="1" dirty="0">
                <a:solidFill>
                  <a:schemeClr val="tx1"/>
                </a:solidFill>
                <a:latin typeface="微软雅黑" panose="020B0503020204020204" charset="-122"/>
                <a:ea typeface="微软雅黑" panose="020B0503020204020204" charset="-122"/>
                <a:cs typeface="微软雅黑" panose="020B0503020204020204" charset="-122"/>
              </a:rPr>
              <a:t>涉税专业服务机构信用积分满分为</a:t>
            </a:r>
            <a:r>
              <a:rPr lang="en-US" altLang="zh-CN" sz="4400" b="1" dirty="0">
                <a:solidFill>
                  <a:schemeClr val="tx1"/>
                </a:solidFill>
                <a:latin typeface="微软雅黑" panose="020B0503020204020204" charset="-122"/>
                <a:ea typeface="微软雅黑" panose="020B0503020204020204" charset="-122"/>
                <a:cs typeface="微软雅黑" panose="020B0503020204020204" charset="-122"/>
              </a:rPr>
              <a:t>500</a:t>
            </a:r>
            <a:r>
              <a:rPr lang="zh-CN" altLang="en-US" sz="4400" b="1" dirty="0">
                <a:solidFill>
                  <a:schemeClr val="tx1"/>
                </a:solidFill>
                <a:latin typeface="微软雅黑" panose="020B0503020204020204" charset="-122"/>
                <a:ea typeface="微软雅黑" panose="020B0503020204020204" charset="-122"/>
                <a:cs typeface="微软雅黑" panose="020B0503020204020204" charset="-122"/>
              </a:rPr>
              <a:t>分，共涉及</a:t>
            </a:r>
            <a:r>
              <a:rPr lang="en-US" altLang="zh-CN" sz="4400" b="1" dirty="0">
                <a:solidFill>
                  <a:schemeClr val="tx1"/>
                </a:solidFill>
                <a:latin typeface="微软雅黑" panose="020B0503020204020204" charset="-122"/>
                <a:ea typeface="微软雅黑" panose="020B0503020204020204" charset="-122"/>
                <a:cs typeface="微软雅黑" panose="020B0503020204020204" charset="-122"/>
              </a:rPr>
              <a:t>11</a:t>
            </a:r>
            <a:r>
              <a:rPr lang="zh-CN" altLang="en-US" sz="4400" b="1" dirty="0">
                <a:solidFill>
                  <a:schemeClr val="tx1"/>
                </a:solidFill>
                <a:latin typeface="微软雅黑" panose="020B0503020204020204" charset="-122"/>
                <a:ea typeface="微软雅黑" panose="020B0503020204020204" charset="-122"/>
                <a:cs typeface="微软雅黑" panose="020B0503020204020204" charset="-122"/>
              </a:rPr>
              <a:t>个一级指标。</a:t>
            </a:r>
            <a:endParaRPr lang="zh-CN" altLang="en-US" sz="4400" b="1"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7E2FF"/>
            </a:gs>
            <a:gs pos="50000">
              <a:srgbClr val="EAF4FF"/>
            </a:gs>
            <a:gs pos="100000">
              <a:srgbClr val="FFFFFF"/>
            </a:gs>
          </a:gsLst>
          <a:lin ang="2700000" scaled="1"/>
        </a:gradFill>
        <a:effectLst/>
      </p:bgPr>
    </p:bg>
    <p:spTree>
      <p:nvGrpSpPr>
        <p:cNvPr id="1" name=""/>
        <p:cNvGrpSpPr/>
        <p:nvPr/>
      </p:nvGrpSpPr>
      <p:grpSpPr>
        <a:xfrm>
          <a:off x="0" y="0"/>
          <a:ext cx="0" cy="0"/>
          <a:chOff x="0" y="0"/>
          <a:chExt cx="0" cy="0"/>
        </a:xfrm>
      </p:grpSpPr>
      <p:sp>
        <p:nvSpPr>
          <p:cNvPr id="16" name="Shape 14"/>
          <p:cNvSpPr/>
          <p:nvPr/>
        </p:nvSpPr>
        <p:spPr>
          <a:xfrm>
            <a:off x="1367155" y="3086735"/>
            <a:ext cx="21623655" cy="9075420"/>
          </a:xfrm>
          <a:prstGeom prst="rect">
            <a:avLst/>
          </a:prstGeom>
          <a:solidFill>
            <a:srgbClr val="BFE4FF"/>
          </a:solidFill>
        </p:spPr>
      </p:sp>
      <p:sp>
        <p:nvSpPr>
          <p:cNvPr id="17" name="Shape 15"/>
          <p:cNvSpPr/>
          <p:nvPr/>
        </p:nvSpPr>
        <p:spPr>
          <a:xfrm>
            <a:off x="1367155" y="3086735"/>
            <a:ext cx="21623655" cy="243840"/>
          </a:xfrm>
          <a:prstGeom prst="rect">
            <a:avLst/>
          </a:prstGeom>
          <a:solidFill>
            <a:srgbClr val="48B2FF"/>
          </a:solidFill>
        </p:spPr>
      </p:sp>
      <p:sp>
        <p:nvSpPr>
          <p:cNvPr id="18" name="Text 16"/>
          <p:cNvSpPr/>
          <p:nvPr/>
        </p:nvSpPr>
        <p:spPr>
          <a:xfrm>
            <a:off x="1710055" y="3404235"/>
            <a:ext cx="7298690" cy="1042670"/>
          </a:xfrm>
          <a:prstGeom prst="rect">
            <a:avLst/>
          </a:prstGeom>
          <a:noFill/>
        </p:spPr>
        <p:txBody>
          <a:bodyPr wrap="none" lIns="0" tIns="0" rIns="0" bIns="0" rtlCol="0" anchor="ctr"/>
          <a:lstStyle/>
          <a:p>
            <a:pPr algn="l">
              <a:lnSpc>
                <a:spcPct val="100000"/>
              </a:lnSpc>
            </a:pPr>
            <a:r>
              <a:rPr lang="en-US" sz="6600" b="1" dirty="0">
                <a:solidFill>
                  <a:srgbClr val="004AAD"/>
                </a:solidFill>
                <a:latin typeface="微软雅黑" panose="020B0503020204020204" charset="-122"/>
                <a:ea typeface="微软雅黑" panose="020B0503020204020204" charset="-122"/>
                <a:cs typeface="微软雅黑" panose="020B0503020204020204" charset="-122"/>
                <a:sym typeface="+mn-ea"/>
              </a:rPr>
              <a:t>1. </a:t>
            </a:r>
            <a:r>
              <a:rPr lang="zh-CN" altLang="en-US" sz="6600" b="1" dirty="0">
                <a:solidFill>
                  <a:srgbClr val="004AAD"/>
                </a:solidFill>
                <a:latin typeface="微软雅黑" panose="020B0503020204020204" charset="-122"/>
                <a:ea typeface="微软雅黑" panose="020B0503020204020204" charset="-122"/>
                <a:cs typeface="微软雅黑" panose="020B0503020204020204" charset="-122"/>
                <a:sym typeface="+mn-ea"/>
              </a:rPr>
              <a:t>纳税人评价</a:t>
            </a:r>
            <a:endParaRPr lang="en-US" sz="54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9" name="Text 17"/>
          <p:cNvSpPr/>
          <p:nvPr/>
        </p:nvSpPr>
        <p:spPr>
          <a:xfrm>
            <a:off x="1710055" y="4446905"/>
            <a:ext cx="21242655" cy="6696075"/>
          </a:xfrm>
          <a:prstGeom prst="rect">
            <a:avLst/>
          </a:prstGeom>
          <a:noFill/>
        </p:spPr>
        <p:txBody>
          <a:bodyPr wrap="square" lIns="0" tIns="0" rIns="0" bIns="0" rtlCol="0" anchor="t"/>
          <a:lstStyle/>
          <a:p>
            <a:pPr marL="254000" indent="-254000">
              <a:lnSpc>
                <a:spcPct val="100000"/>
              </a:lnSpc>
              <a:spcBef>
                <a:spcPts val="10"/>
              </a:spcBef>
              <a:buSzPct val="100000"/>
              <a:buChar char="•"/>
            </a:pPr>
            <a:r>
              <a:rPr lang="zh-CN" altLang="en-US" sz="5400" dirty="0">
                <a:latin typeface="微软雅黑" panose="020B0503020204020204" charset="-122"/>
                <a:ea typeface="微软雅黑" panose="020B0503020204020204" charset="-122"/>
                <a:sym typeface="+mn-ea"/>
              </a:rPr>
              <a:t>纳税人评价（本项指标分值：最高20分）</a:t>
            </a:r>
            <a:endParaRPr lang="zh-CN" altLang="en-US" sz="5400" dirty="0">
              <a:latin typeface="微软雅黑" panose="020B0503020204020204" charset="-122"/>
              <a:ea typeface="微软雅黑" panose="020B0503020204020204" charset="-122"/>
              <a:sym typeface="+mn-ea"/>
            </a:endParaRPr>
          </a:p>
          <a:p>
            <a:pPr marL="254000" indent="-254000">
              <a:lnSpc>
                <a:spcPct val="100000"/>
              </a:lnSpc>
              <a:spcBef>
                <a:spcPts val="10"/>
              </a:spcBef>
              <a:buSzPct val="100000"/>
              <a:buChar char="•"/>
            </a:pPr>
            <a:endParaRPr lang="en-US" sz="5400" dirty="0">
              <a:solidFill>
                <a:srgbClr val="000000"/>
              </a:solidFill>
              <a:latin typeface="微软雅黑" panose="020B0503020204020204" charset="-122"/>
              <a:ea typeface="微软雅黑" panose="020B0503020204020204" charset="-122"/>
              <a:cs typeface="Liter" panose="02000503030000020004" pitchFamily="34" charset="-120"/>
            </a:endParaRPr>
          </a:p>
          <a:p>
            <a:pPr marL="254000" indent="-254000">
              <a:lnSpc>
                <a:spcPct val="100000"/>
              </a:lnSpc>
              <a:spcBef>
                <a:spcPts val="10"/>
              </a:spcBef>
              <a:buSzPct val="100000"/>
              <a:buChar char="•"/>
            </a:pPr>
            <a:r>
              <a:rPr lang="en-US" sz="5400" b="1" dirty="0">
                <a:solidFill>
                  <a:srgbClr val="000000"/>
                </a:solidFill>
                <a:latin typeface="微软雅黑" panose="020B0503020204020204" charset="-122"/>
                <a:ea typeface="微软雅黑" panose="020B0503020204020204" charset="-122"/>
                <a:cs typeface="Liter" panose="02000503030000020004" pitchFamily="34" charset="-120"/>
              </a:rPr>
              <a:t>指标分值</a:t>
            </a:r>
            <a:r>
              <a:rPr lang="en-US" sz="5400" dirty="0">
                <a:solidFill>
                  <a:srgbClr val="000000"/>
                </a:solidFill>
                <a:latin typeface="微软雅黑" panose="020B0503020204020204" charset="-122"/>
                <a:ea typeface="微软雅黑" panose="020B0503020204020204" charset="-122"/>
                <a:cs typeface="Liter" panose="02000503030000020004" pitchFamily="34" charset="-120"/>
              </a:rPr>
              <a:t>=委托人评价得分合计数/发起评价次数</a:t>
            </a:r>
            <a:r>
              <a:rPr lang="zh-CN" sz="5400" dirty="0">
                <a:solidFill>
                  <a:srgbClr val="000000"/>
                </a:solidFill>
                <a:latin typeface="微软雅黑" panose="020B0503020204020204" charset="-122"/>
                <a:ea typeface="微软雅黑" panose="020B0503020204020204" charset="-122"/>
                <a:cs typeface="Liter" panose="02000503030000020004" pitchFamily="34" charset="-120"/>
              </a:rPr>
              <a:t>。</a:t>
            </a:r>
            <a:endParaRPr lang="zh-CN" sz="5400" dirty="0">
              <a:solidFill>
                <a:srgbClr val="000000"/>
              </a:solidFill>
              <a:latin typeface="微软雅黑" panose="020B0503020204020204" charset="-122"/>
              <a:ea typeface="微软雅黑" panose="020B0503020204020204" charset="-122"/>
              <a:cs typeface="Liter" panose="02000503030000020004" pitchFamily="34" charset="-120"/>
            </a:endParaRPr>
          </a:p>
          <a:p>
            <a:pPr indent="0">
              <a:lnSpc>
                <a:spcPct val="100000"/>
              </a:lnSpc>
              <a:spcBef>
                <a:spcPts val="10"/>
              </a:spcBef>
              <a:buSzPct val="100000"/>
              <a:buNone/>
            </a:pPr>
            <a:endParaRPr lang="en-US" sz="5400" dirty="0">
              <a:solidFill>
                <a:srgbClr val="000000"/>
              </a:solidFill>
              <a:latin typeface="微软雅黑" panose="020B0503020204020204" charset="-122"/>
              <a:ea typeface="微软雅黑" panose="020B0503020204020204" charset="-122"/>
              <a:cs typeface="Liter" panose="02000503030000020004" pitchFamily="34" charset="-120"/>
            </a:endParaRPr>
          </a:p>
          <a:p>
            <a:pPr marL="254000" indent="-254000">
              <a:lnSpc>
                <a:spcPct val="100000"/>
              </a:lnSpc>
              <a:spcBef>
                <a:spcPts val="10"/>
              </a:spcBef>
              <a:buSzPct val="100000"/>
              <a:buChar char="•"/>
            </a:pPr>
            <a:r>
              <a:rPr lang="en-US" sz="5400" b="1" dirty="0">
                <a:solidFill>
                  <a:srgbClr val="000000"/>
                </a:solidFill>
                <a:latin typeface="微软雅黑" panose="020B0503020204020204" charset="-122"/>
                <a:ea typeface="微软雅黑" panose="020B0503020204020204" charset="-122"/>
                <a:cs typeface="Liter" panose="02000503030000020004" pitchFamily="34" charset="-120"/>
              </a:rPr>
              <a:t>提分路径</a:t>
            </a:r>
            <a:r>
              <a:rPr lang="en-US" sz="5400" dirty="0">
                <a:solidFill>
                  <a:srgbClr val="000000"/>
                </a:solidFill>
                <a:latin typeface="微软雅黑" panose="020B0503020204020204" charset="-122"/>
                <a:ea typeface="微软雅黑" panose="020B0503020204020204" charset="-122"/>
                <a:cs typeface="Liter" panose="02000503030000020004" pitchFamily="34" charset="-120"/>
              </a:rPr>
              <a:t>：涉税专业服务机构应积极为委托人提供合法合规的涉税专业服务。</a:t>
            </a:r>
            <a:endParaRPr lang="en-US" sz="5400" dirty="0">
              <a:solidFill>
                <a:srgbClr val="000000"/>
              </a:solidFill>
              <a:latin typeface="微软雅黑" panose="020B0503020204020204" charset="-122"/>
              <a:ea typeface="微软雅黑" panose="020B0503020204020204" charset="-122"/>
              <a:cs typeface="Liter" panose="02000503030000020004" pitchFamily="34" charset="-120"/>
            </a:endParaRPr>
          </a:p>
          <a:p>
            <a:pPr marL="254000" indent="-254000">
              <a:lnSpc>
                <a:spcPct val="100000"/>
              </a:lnSpc>
              <a:spcBef>
                <a:spcPts val="10"/>
              </a:spcBef>
              <a:buSzPct val="100000"/>
              <a:buChar char="•"/>
            </a:pPr>
            <a:r>
              <a:rPr lang="en-US" sz="5400" dirty="0">
                <a:solidFill>
                  <a:srgbClr val="000000"/>
                </a:solidFill>
                <a:latin typeface="微软雅黑" panose="020B0503020204020204" charset="-122"/>
                <a:ea typeface="微软雅黑" panose="020B0503020204020204" charset="-122"/>
                <a:cs typeface="Liter" panose="02000503030000020004" pitchFamily="34" charset="-120"/>
              </a:rPr>
              <a:t>在服务协议终止后，委托方企业登录电子税务局，点击【我要办税】-【涉税专业服务】-【我的代理机构】-【代理机构评价】，点击【评价】。</a:t>
            </a:r>
            <a:endParaRPr lang="en-US" sz="5400" dirty="0">
              <a:solidFill>
                <a:srgbClr val="000000"/>
              </a:solidFill>
              <a:latin typeface="微软雅黑" panose="020B0503020204020204" charset="-122"/>
              <a:ea typeface="微软雅黑" panose="020B0503020204020204" charset="-122"/>
              <a:cs typeface="Liter" panose="02000503030000020004" pitchFamily="34" charset="-120"/>
            </a:endParaRPr>
          </a:p>
        </p:txBody>
      </p:sp>
      <p:sp>
        <p:nvSpPr>
          <p:cNvPr id="2" name="Shape 4"/>
          <p:cNvSpPr/>
          <p:nvPr/>
        </p:nvSpPr>
        <p:spPr>
          <a:xfrm rot="5400000">
            <a:off x="1348105" y="2439035"/>
            <a:ext cx="368300" cy="330200"/>
          </a:xfrm>
          <a:prstGeom prst="triangle">
            <a:avLst>
              <a:gd name="adj" fmla="val 50000"/>
            </a:avLst>
          </a:prstGeom>
          <a:solidFill>
            <a:srgbClr val="004AAD"/>
          </a:solidFill>
        </p:spPr>
      </p:sp>
      <p:sp>
        <p:nvSpPr>
          <p:cNvPr id="3" name="Shape 5"/>
          <p:cNvSpPr/>
          <p:nvPr/>
        </p:nvSpPr>
        <p:spPr>
          <a:xfrm rot="5400000">
            <a:off x="1856105" y="2439035"/>
            <a:ext cx="368300" cy="330200"/>
          </a:xfrm>
          <a:prstGeom prst="triangle">
            <a:avLst>
              <a:gd name="adj" fmla="val 50000"/>
            </a:avLst>
          </a:prstGeom>
          <a:solidFill>
            <a:srgbClr val="004AAD"/>
          </a:solidFill>
        </p:spPr>
      </p:sp>
      <p:sp>
        <p:nvSpPr>
          <p:cNvPr id="5" name="Shape 6"/>
          <p:cNvSpPr/>
          <p:nvPr/>
        </p:nvSpPr>
        <p:spPr>
          <a:xfrm rot="5400000">
            <a:off x="2364105" y="2439035"/>
            <a:ext cx="368300" cy="330200"/>
          </a:xfrm>
          <a:prstGeom prst="triangle">
            <a:avLst>
              <a:gd name="adj" fmla="val 50000"/>
            </a:avLst>
          </a:prstGeom>
          <a:solidFill>
            <a:srgbClr val="004AAD"/>
          </a:solidFill>
        </p:spPr>
      </p:sp>
      <p:sp>
        <p:nvSpPr>
          <p:cNvPr id="28" name="Shape 7"/>
          <p:cNvSpPr/>
          <p:nvPr/>
        </p:nvSpPr>
        <p:spPr>
          <a:xfrm rot="5400000">
            <a:off x="2872105" y="2439035"/>
            <a:ext cx="368300" cy="330200"/>
          </a:xfrm>
          <a:prstGeom prst="triangle">
            <a:avLst>
              <a:gd name="adj" fmla="val 50000"/>
            </a:avLst>
          </a:prstGeom>
          <a:solidFill>
            <a:srgbClr val="004AAD"/>
          </a:solidFill>
        </p:spPr>
      </p:sp>
      <p:sp>
        <p:nvSpPr>
          <p:cNvPr id="29" name="Shape 8"/>
          <p:cNvSpPr/>
          <p:nvPr/>
        </p:nvSpPr>
        <p:spPr>
          <a:xfrm rot="5400000">
            <a:off x="3380105" y="2439035"/>
            <a:ext cx="368300" cy="330200"/>
          </a:xfrm>
          <a:prstGeom prst="triangle">
            <a:avLst>
              <a:gd name="adj" fmla="val 50000"/>
            </a:avLst>
          </a:prstGeom>
          <a:solidFill>
            <a:srgbClr val="004AAD"/>
          </a:solidFill>
        </p:spPr>
      </p:sp>
      <p:sp>
        <p:nvSpPr>
          <p:cNvPr id="30" name="Shape 9"/>
          <p:cNvSpPr/>
          <p:nvPr/>
        </p:nvSpPr>
        <p:spPr>
          <a:xfrm rot="5400000">
            <a:off x="3888105" y="2439035"/>
            <a:ext cx="368300" cy="330200"/>
          </a:xfrm>
          <a:prstGeom prst="triangle">
            <a:avLst>
              <a:gd name="adj" fmla="val 50000"/>
            </a:avLst>
          </a:prstGeom>
          <a:solidFill>
            <a:srgbClr val="004AAD"/>
          </a:solidFill>
        </p:spPr>
      </p:sp>
      <p:sp>
        <p:nvSpPr>
          <p:cNvPr id="6" name="Text 2"/>
          <p:cNvSpPr/>
          <p:nvPr/>
        </p:nvSpPr>
        <p:spPr>
          <a:xfrm>
            <a:off x="1367155" y="863600"/>
            <a:ext cx="6350000" cy="825500"/>
          </a:xfrm>
          <a:prstGeom prst="rect">
            <a:avLst/>
          </a:prstGeom>
          <a:noFill/>
        </p:spPr>
        <p:txBody>
          <a:bodyPr wrap="none" lIns="0" tIns="0" rIns="0" bIns="0" rtlCol="0" anchor="t"/>
          <a:p>
            <a:pPr>
              <a:lnSpc>
                <a:spcPct val="100000"/>
              </a:lnSpc>
            </a:pPr>
            <a:r>
              <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rPr>
              <a:t>提分核心思路</a:t>
            </a:r>
            <a:endPar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par>
                                <p:cTn id="16" presetID="3" presetClass="entr" presetSubtype="1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linds(horizontal)">
                                      <p:cBhvr>
                                        <p:cTn id="18" dur="500"/>
                                        <p:tgtEl>
                                          <p:spTgt spid="28"/>
                                        </p:tgtEl>
                                      </p:cBhvr>
                                    </p:animEffect>
                                  </p:childTnLst>
                                </p:cTn>
                              </p:par>
                              <p:par>
                                <p:cTn id="19" presetID="3"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par>
                                <p:cTn id="25" presetID="3"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par>
                                <p:cTn id="28" presetID="3" presetClass="entr" presetSubtype="1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blinds(horizontal)">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9">
                                            <p:txEl>
                                              <p:pRg st="2" end="2"/>
                                            </p:txEl>
                                          </p:spTgt>
                                        </p:tgtEl>
                                        <p:attrNameLst>
                                          <p:attrName>style.visibility</p:attrName>
                                        </p:attrNameLst>
                                      </p:cBhvr>
                                      <p:to>
                                        <p:strVal val="visible"/>
                                      </p:to>
                                    </p:set>
                                    <p:animEffect transition="in" filter="blinds(horizontal)">
                                      <p:cBhvr>
                                        <p:cTn id="46" dur="500"/>
                                        <p:tgtEl>
                                          <p:spTgt spid="1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blinds(horizontal)">
                                      <p:cBhvr>
                                        <p:cTn id="51" dur="500"/>
                                        <p:tgtEl>
                                          <p:spTgt spid="19">
                                            <p:txEl>
                                              <p:pRg st="4" end="4"/>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19">
                                            <p:txEl>
                                              <p:pRg st="5" end="5"/>
                                            </p:txEl>
                                          </p:spTgt>
                                        </p:tgtEl>
                                        <p:attrNameLst>
                                          <p:attrName>style.visibility</p:attrName>
                                        </p:attrNameLst>
                                      </p:cBhvr>
                                      <p:to>
                                        <p:strVal val="visible"/>
                                      </p:to>
                                    </p:set>
                                    <p:animEffect transition="in" filter="blinds(horizontal)">
                                      <p:cBhvr>
                                        <p:cTn id="54"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7E2FF"/>
            </a:gs>
            <a:gs pos="50000">
              <a:srgbClr val="EAF4FF"/>
            </a:gs>
            <a:gs pos="100000">
              <a:srgbClr val="FFFFFF"/>
            </a:gs>
          </a:gsLst>
          <a:lin ang="2700000" scaled="1"/>
        </a:gradFill>
        <a:effectLst/>
      </p:bgPr>
    </p:bg>
    <p:spTree>
      <p:nvGrpSpPr>
        <p:cNvPr id="1" name=""/>
        <p:cNvGrpSpPr/>
        <p:nvPr/>
      </p:nvGrpSpPr>
      <p:grpSpPr>
        <a:xfrm>
          <a:off x="0" y="0"/>
          <a:ext cx="0" cy="0"/>
          <a:chOff x="0" y="0"/>
          <a:chExt cx="0" cy="0"/>
        </a:xfrm>
      </p:grpSpPr>
      <p:sp>
        <p:nvSpPr>
          <p:cNvPr id="16" name="Shape 14"/>
          <p:cNvSpPr/>
          <p:nvPr/>
        </p:nvSpPr>
        <p:spPr>
          <a:xfrm>
            <a:off x="1384300" y="4102735"/>
            <a:ext cx="12459970" cy="7524115"/>
          </a:xfrm>
          <a:prstGeom prst="rect">
            <a:avLst/>
          </a:prstGeom>
          <a:solidFill>
            <a:srgbClr val="BFE4FF"/>
          </a:solidFill>
        </p:spPr>
      </p:sp>
      <p:sp>
        <p:nvSpPr>
          <p:cNvPr id="17" name="Shape 15"/>
          <p:cNvSpPr/>
          <p:nvPr/>
        </p:nvSpPr>
        <p:spPr>
          <a:xfrm>
            <a:off x="1384300" y="4102735"/>
            <a:ext cx="12459970" cy="213995"/>
          </a:xfrm>
          <a:prstGeom prst="rect">
            <a:avLst/>
          </a:prstGeom>
          <a:solidFill>
            <a:srgbClr val="48B2FF"/>
          </a:solidFill>
        </p:spPr>
      </p:sp>
      <p:sp>
        <p:nvSpPr>
          <p:cNvPr id="18" name="Text 16"/>
          <p:cNvSpPr/>
          <p:nvPr/>
        </p:nvSpPr>
        <p:spPr>
          <a:xfrm>
            <a:off x="1727200" y="4420235"/>
            <a:ext cx="7298690" cy="1042670"/>
          </a:xfrm>
          <a:prstGeom prst="rect">
            <a:avLst/>
          </a:prstGeom>
          <a:noFill/>
        </p:spPr>
        <p:txBody>
          <a:bodyPr wrap="none" lIns="0" tIns="0" rIns="0" bIns="0" rtlCol="0" anchor="ctr"/>
          <a:lstStyle/>
          <a:p>
            <a:pPr algn="l">
              <a:lnSpc>
                <a:spcPct val="100000"/>
              </a:lnSpc>
            </a:pPr>
            <a:r>
              <a:rPr lang="en-US" sz="6600" b="1" dirty="0">
                <a:solidFill>
                  <a:srgbClr val="004AAD"/>
                </a:solidFill>
                <a:latin typeface="微软雅黑" panose="020B0503020204020204" charset="-122"/>
                <a:ea typeface="微软雅黑" panose="020B0503020204020204" charset="-122"/>
                <a:cs typeface="微软雅黑" panose="020B0503020204020204" charset="-122"/>
                <a:sym typeface="+mn-ea"/>
              </a:rPr>
              <a:t>1. </a:t>
            </a:r>
            <a:r>
              <a:rPr lang="zh-CN" altLang="en-US" sz="6600" b="1" dirty="0">
                <a:solidFill>
                  <a:srgbClr val="004AAD"/>
                </a:solidFill>
                <a:latin typeface="微软雅黑" panose="020B0503020204020204" charset="-122"/>
                <a:ea typeface="微软雅黑" panose="020B0503020204020204" charset="-122"/>
                <a:cs typeface="微软雅黑" panose="020B0503020204020204" charset="-122"/>
                <a:sym typeface="+mn-ea"/>
              </a:rPr>
              <a:t>纳税人评价</a:t>
            </a:r>
            <a:endParaRPr lang="en-US" sz="54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9" name="Text 17"/>
          <p:cNvSpPr/>
          <p:nvPr/>
        </p:nvSpPr>
        <p:spPr>
          <a:xfrm>
            <a:off x="1727200" y="5828030"/>
            <a:ext cx="11341100" cy="6600190"/>
          </a:xfrm>
          <a:prstGeom prst="rect">
            <a:avLst/>
          </a:prstGeom>
          <a:noFill/>
        </p:spPr>
        <p:txBody>
          <a:bodyPr wrap="square" lIns="0" tIns="0" rIns="0" bIns="0" rtlCol="0" anchor="t"/>
          <a:lstStyle/>
          <a:p>
            <a:pPr marL="254000" indent="-254000">
              <a:lnSpc>
                <a:spcPct val="100000"/>
              </a:lnSpc>
              <a:spcBef>
                <a:spcPts val="10"/>
              </a:spcBef>
              <a:buSzPct val="100000"/>
              <a:buChar char="•"/>
            </a:pPr>
            <a:r>
              <a:rPr lang="en-US" sz="5400" dirty="0">
                <a:solidFill>
                  <a:srgbClr val="000000"/>
                </a:solidFill>
                <a:latin typeface="微软雅黑" panose="020B0503020204020204" charset="-122"/>
                <a:ea typeface="微软雅黑" panose="020B0503020204020204" charset="-122"/>
                <a:cs typeface="Liter" panose="02000503030000020004" pitchFamily="34" charset="-120"/>
              </a:rPr>
              <a:t>“非常满意”评价越多，得分越高。</a:t>
            </a:r>
            <a:endParaRPr lang="en-US" sz="5400" dirty="0">
              <a:solidFill>
                <a:srgbClr val="000000"/>
              </a:solidFill>
              <a:latin typeface="微软雅黑" panose="020B0503020204020204" charset="-122"/>
              <a:ea typeface="微软雅黑" panose="020B0503020204020204" charset="-122"/>
              <a:cs typeface="Liter" panose="02000503030000020004" pitchFamily="34" charset="-120"/>
            </a:endParaRPr>
          </a:p>
          <a:p>
            <a:pPr marL="254000" indent="-254000">
              <a:lnSpc>
                <a:spcPct val="100000"/>
              </a:lnSpc>
              <a:spcBef>
                <a:spcPts val="10"/>
              </a:spcBef>
              <a:buSzPct val="100000"/>
              <a:buChar char="•"/>
            </a:pPr>
            <a:r>
              <a:rPr lang="en-US" sz="5400" dirty="0">
                <a:solidFill>
                  <a:srgbClr val="000000"/>
                </a:solidFill>
                <a:latin typeface="微软雅黑" panose="020B0503020204020204" charset="-122"/>
                <a:ea typeface="微软雅黑" panose="020B0503020204020204" charset="-122"/>
                <a:cs typeface="Liter" panose="02000503030000020004" pitchFamily="34" charset="-120"/>
              </a:rPr>
              <a:t>  超过评价期限，委托人未作出评价的，按照“基本满意”计分；如委托人为“非正常”状态且未作出评价的，按照“不满意”计分。</a:t>
            </a:r>
            <a:endParaRPr lang="en-US" sz="5400" dirty="0">
              <a:solidFill>
                <a:srgbClr val="000000"/>
              </a:solidFill>
              <a:latin typeface="微软雅黑" panose="020B0503020204020204" charset="-122"/>
              <a:ea typeface="微软雅黑" panose="020B0503020204020204" charset="-122"/>
              <a:cs typeface="Liter" panose="02000503030000020004" pitchFamily="34" charset="-120"/>
            </a:endParaRPr>
          </a:p>
        </p:txBody>
      </p:sp>
      <p:sp>
        <p:nvSpPr>
          <p:cNvPr id="2" name="Shape 4"/>
          <p:cNvSpPr/>
          <p:nvPr/>
        </p:nvSpPr>
        <p:spPr>
          <a:xfrm rot="5400000">
            <a:off x="1365250" y="3455035"/>
            <a:ext cx="368300" cy="330200"/>
          </a:xfrm>
          <a:prstGeom prst="triangle">
            <a:avLst>
              <a:gd name="adj" fmla="val 50000"/>
            </a:avLst>
          </a:prstGeom>
          <a:solidFill>
            <a:srgbClr val="004AAD"/>
          </a:solidFill>
        </p:spPr>
      </p:sp>
      <p:sp>
        <p:nvSpPr>
          <p:cNvPr id="3" name="Shape 5"/>
          <p:cNvSpPr/>
          <p:nvPr/>
        </p:nvSpPr>
        <p:spPr>
          <a:xfrm rot="5400000">
            <a:off x="1873250" y="3455035"/>
            <a:ext cx="368300" cy="330200"/>
          </a:xfrm>
          <a:prstGeom prst="triangle">
            <a:avLst>
              <a:gd name="adj" fmla="val 50000"/>
            </a:avLst>
          </a:prstGeom>
          <a:solidFill>
            <a:srgbClr val="004AAD"/>
          </a:solidFill>
        </p:spPr>
      </p:sp>
      <p:sp>
        <p:nvSpPr>
          <p:cNvPr id="5" name="Shape 6"/>
          <p:cNvSpPr/>
          <p:nvPr/>
        </p:nvSpPr>
        <p:spPr>
          <a:xfrm rot="5400000">
            <a:off x="2381250" y="3455035"/>
            <a:ext cx="368300" cy="330200"/>
          </a:xfrm>
          <a:prstGeom prst="triangle">
            <a:avLst>
              <a:gd name="adj" fmla="val 50000"/>
            </a:avLst>
          </a:prstGeom>
          <a:solidFill>
            <a:srgbClr val="004AAD"/>
          </a:solidFill>
        </p:spPr>
      </p:sp>
      <p:sp>
        <p:nvSpPr>
          <p:cNvPr id="28" name="Shape 7"/>
          <p:cNvSpPr/>
          <p:nvPr/>
        </p:nvSpPr>
        <p:spPr>
          <a:xfrm rot="5400000">
            <a:off x="2889250" y="3455035"/>
            <a:ext cx="368300" cy="330200"/>
          </a:xfrm>
          <a:prstGeom prst="triangle">
            <a:avLst>
              <a:gd name="adj" fmla="val 50000"/>
            </a:avLst>
          </a:prstGeom>
          <a:solidFill>
            <a:srgbClr val="004AAD"/>
          </a:solidFill>
        </p:spPr>
      </p:sp>
      <p:sp>
        <p:nvSpPr>
          <p:cNvPr id="29" name="Shape 8"/>
          <p:cNvSpPr/>
          <p:nvPr/>
        </p:nvSpPr>
        <p:spPr>
          <a:xfrm rot="5400000">
            <a:off x="3397250" y="3455035"/>
            <a:ext cx="368300" cy="330200"/>
          </a:xfrm>
          <a:prstGeom prst="triangle">
            <a:avLst>
              <a:gd name="adj" fmla="val 50000"/>
            </a:avLst>
          </a:prstGeom>
          <a:solidFill>
            <a:srgbClr val="004AAD"/>
          </a:solidFill>
        </p:spPr>
      </p:sp>
      <p:sp>
        <p:nvSpPr>
          <p:cNvPr id="30" name="Shape 9"/>
          <p:cNvSpPr/>
          <p:nvPr/>
        </p:nvSpPr>
        <p:spPr>
          <a:xfrm rot="5400000">
            <a:off x="3905250" y="3455035"/>
            <a:ext cx="368300" cy="330200"/>
          </a:xfrm>
          <a:prstGeom prst="triangle">
            <a:avLst>
              <a:gd name="adj" fmla="val 50000"/>
            </a:avLst>
          </a:prstGeom>
          <a:solidFill>
            <a:srgbClr val="004AAD"/>
          </a:solidFill>
        </p:spPr>
      </p:sp>
      <p:sp>
        <p:nvSpPr>
          <p:cNvPr id="6" name="Text 2"/>
          <p:cNvSpPr/>
          <p:nvPr/>
        </p:nvSpPr>
        <p:spPr>
          <a:xfrm>
            <a:off x="1371600" y="1477010"/>
            <a:ext cx="6350000" cy="825500"/>
          </a:xfrm>
          <a:prstGeom prst="rect">
            <a:avLst/>
          </a:prstGeom>
          <a:noFill/>
        </p:spPr>
        <p:txBody>
          <a:bodyPr wrap="none" lIns="0" tIns="0" rIns="0" bIns="0" rtlCol="0" anchor="t"/>
          <a:p>
            <a:pPr>
              <a:lnSpc>
                <a:spcPct val="100000"/>
              </a:lnSpc>
            </a:pPr>
            <a:r>
              <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rPr>
              <a:t>提分核心思路</a:t>
            </a:r>
            <a:endPar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pic>
        <p:nvPicPr>
          <p:cNvPr id="4" name="图片 3" descr="等级"/>
          <p:cNvPicPr>
            <a:picLocks noChangeAspect="1"/>
          </p:cNvPicPr>
          <p:nvPr/>
        </p:nvPicPr>
        <p:blipFill>
          <a:blip r:embed="rId1"/>
          <a:stretch>
            <a:fillRect/>
          </a:stretch>
        </p:blipFill>
        <p:spPr>
          <a:xfrm>
            <a:off x="14198600" y="4966970"/>
            <a:ext cx="9638030" cy="579564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par>
                                <p:cTn id="16" presetID="3" presetClass="entr" presetSubtype="1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linds(horizontal)">
                                      <p:cBhvr>
                                        <p:cTn id="18" dur="500"/>
                                        <p:tgtEl>
                                          <p:spTgt spid="28"/>
                                        </p:tgtEl>
                                      </p:cBhvr>
                                    </p:animEffect>
                                  </p:childTnLst>
                                </p:cTn>
                              </p:par>
                              <p:par>
                                <p:cTn id="19" presetID="3"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par>
                                <p:cTn id="25" presetID="3"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par>
                                <p:cTn id="28" presetID="3" presetClass="entr" presetSubtype="1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par>
                                <p:cTn id="37" presetID="3" presetClass="entr" presetSubtype="1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blinds(horizontal)">
                                      <p:cBhvr>
                                        <p:cTn id="44" dur="500"/>
                                        <p:tgtEl>
                                          <p:spTgt spid="1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9">
                                            <p:txEl>
                                              <p:pRg st="1" end="1"/>
                                            </p:txEl>
                                          </p:spTgt>
                                        </p:tgtEl>
                                        <p:attrNameLst>
                                          <p:attrName>style.visibility</p:attrName>
                                        </p:attrNameLst>
                                      </p:cBhvr>
                                      <p:to>
                                        <p:strVal val="visible"/>
                                      </p:to>
                                    </p:set>
                                    <p:animEffect transition="in" filter="blinds(horizontal)">
                                      <p:cBhvr>
                                        <p:cTn id="49"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8" grpId="0"/>
      <p:bldP spid="18"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7E2FF"/>
            </a:gs>
            <a:gs pos="50000">
              <a:srgbClr val="EAF4FF"/>
            </a:gs>
            <a:gs pos="100000">
              <a:srgbClr val="FFFFFF"/>
            </a:gs>
          </a:gsLst>
          <a:lin ang="2700000" scaled="1"/>
        </a:gradFill>
        <a:effectLst/>
      </p:bgPr>
    </p:bg>
    <p:spTree>
      <p:nvGrpSpPr>
        <p:cNvPr id="1" name=""/>
        <p:cNvGrpSpPr/>
        <p:nvPr/>
      </p:nvGrpSpPr>
      <p:grpSpPr>
        <a:xfrm>
          <a:off x="0" y="0"/>
          <a:ext cx="0" cy="0"/>
          <a:chOff x="0" y="0"/>
          <a:chExt cx="0" cy="0"/>
        </a:xfrm>
      </p:grpSpPr>
      <p:sp>
        <p:nvSpPr>
          <p:cNvPr id="16" name="Shape 14"/>
          <p:cNvSpPr/>
          <p:nvPr/>
        </p:nvSpPr>
        <p:spPr>
          <a:xfrm>
            <a:off x="1358900" y="3719195"/>
            <a:ext cx="19227165" cy="7983220"/>
          </a:xfrm>
          <a:prstGeom prst="rect">
            <a:avLst/>
          </a:prstGeom>
          <a:solidFill>
            <a:srgbClr val="BFE4FF"/>
          </a:solidFill>
        </p:spPr>
      </p:sp>
      <p:sp>
        <p:nvSpPr>
          <p:cNvPr id="17" name="Shape 15"/>
          <p:cNvSpPr/>
          <p:nvPr/>
        </p:nvSpPr>
        <p:spPr>
          <a:xfrm>
            <a:off x="1371600" y="3719195"/>
            <a:ext cx="19227165" cy="226695"/>
          </a:xfrm>
          <a:prstGeom prst="rect">
            <a:avLst/>
          </a:prstGeom>
          <a:solidFill>
            <a:srgbClr val="48B2FF"/>
          </a:solidFill>
        </p:spPr>
      </p:sp>
      <p:sp>
        <p:nvSpPr>
          <p:cNvPr id="18" name="Text 16"/>
          <p:cNvSpPr/>
          <p:nvPr/>
        </p:nvSpPr>
        <p:spPr>
          <a:xfrm>
            <a:off x="1714500" y="4036695"/>
            <a:ext cx="7298690" cy="1042670"/>
          </a:xfrm>
          <a:prstGeom prst="rect">
            <a:avLst/>
          </a:prstGeom>
          <a:noFill/>
        </p:spPr>
        <p:txBody>
          <a:bodyPr wrap="none" lIns="0" tIns="0" rIns="0" bIns="0" rtlCol="0" anchor="ctr"/>
          <a:lstStyle/>
          <a:p>
            <a:pPr algn="l">
              <a:lnSpc>
                <a:spcPct val="100000"/>
              </a:lnSpc>
            </a:pPr>
            <a:r>
              <a:rPr lang="en-US" sz="6600" b="1" dirty="0">
                <a:solidFill>
                  <a:srgbClr val="004AAD"/>
                </a:solidFill>
                <a:latin typeface="微软雅黑" panose="020B0503020204020204" charset="-122"/>
                <a:ea typeface="微软雅黑" panose="020B0503020204020204" charset="-122"/>
                <a:cs typeface="微软雅黑" panose="020B0503020204020204" charset="-122"/>
                <a:sym typeface="+mn-ea"/>
              </a:rPr>
              <a:t>2.</a:t>
            </a:r>
            <a:r>
              <a:rPr lang="zh-CN" altLang="en-US" sz="6600" b="1" dirty="0">
                <a:solidFill>
                  <a:srgbClr val="004AAD"/>
                </a:solidFill>
                <a:latin typeface="微软雅黑" panose="020B0503020204020204" charset="-122"/>
                <a:ea typeface="微软雅黑" panose="020B0503020204020204" charset="-122"/>
                <a:cs typeface="微软雅黑" panose="020B0503020204020204" charset="-122"/>
                <a:sym typeface="+mn-ea"/>
              </a:rPr>
              <a:t>实名办税</a:t>
            </a:r>
            <a:endParaRPr lang="zh-CN" altLang="en-US" sz="6600" b="1" dirty="0">
              <a:solidFill>
                <a:srgbClr val="004AAD"/>
              </a:solidFill>
              <a:latin typeface="微软雅黑" panose="020B0503020204020204" charset="-122"/>
              <a:ea typeface="微软雅黑" panose="020B0503020204020204" charset="-122"/>
              <a:cs typeface="微软雅黑" panose="020B0503020204020204" charset="-122"/>
              <a:sym typeface="+mn-ea"/>
            </a:endParaRPr>
          </a:p>
        </p:txBody>
      </p:sp>
      <p:sp>
        <p:nvSpPr>
          <p:cNvPr id="19" name="Text 17"/>
          <p:cNvSpPr/>
          <p:nvPr/>
        </p:nvSpPr>
        <p:spPr>
          <a:xfrm>
            <a:off x="1714500" y="5444490"/>
            <a:ext cx="18473420" cy="5474335"/>
          </a:xfrm>
          <a:prstGeom prst="rect">
            <a:avLst/>
          </a:prstGeom>
          <a:noFill/>
        </p:spPr>
        <p:txBody>
          <a:bodyPr wrap="square" lIns="0" tIns="0" rIns="0" bIns="0" rtlCol="0" anchor="t"/>
          <a:lstStyle/>
          <a:p>
            <a:pPr marL="254000" indent="-254000">
              <a:lnSpc>
                <a:spcPct val="100000"/>
              </a:lnSpc>
              <a:spcBef>
                <a:spcPts val="10"/>
              </a:spcBef>
              <a:buSzPct val="100000"/>
              <a:buChar char="•"/>
            </a:pPr>
            <a:r>
              <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rPr>
              <a:t>报送涉税专业服务协议信息（本项指标分值：最高40分）</a:t>
            </a:r>
            <a:endPar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endParaRPr>
          </a:p>
          <a:p>
            <a:pPr marL="254000" indent="-254000">
              <a:lnSpc>
                <a:spcPct val="100000"/>
              </a:lnSpc>
              <a:spcBef>
                <a:spcPts val="10"/>
              </a:spcBef>
              <a:buSzPct val="100000"/>
              <a:buChar char="•"/>
            </a:pPr>
            <a:endPar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endParaRPr>
          </a:p>
          <a:p>
            <a:pPr marL="254000" indent="-254000">
              <a:lnSpc>
                <a:spcPct val="100000"/>
              </a:lnSpc>
              <a:spcBef>
                <a:spcPts val="10"/>
              </a:spcBef>
              <a:buSzPct val="100000"/>
              <a:buChar char="•"/>
            </a:pPr>
            <a:r>
              <a:rPr lang="zh-CN" altLang="en-US" sz="5400" b="1" dirty="0">
                <a:solidFill>
                  <a:srgbClr val="000000"/>
                </a:solidFill>
                <a:latin typeface="微软雅黑" panose="020B0503020204020204" charset="-122"/>
                <a:ea typeface="微软雅黑" panose="020B0503020204020204" charset="-122"/>
                <a:cs typeface="Liter" panose="02000503030000020004" pitchFamily="34" charset="-120"/>
              </a:rPr>
              <a:t>指标介绍</a:t>
            </a:r>
            <a:r>
              <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rPr>
              <a:t>：涉税专业服务机构及涉税服务人员为委托人提供业务委托协议约定的涉税专业服务，应当如实向税务机关报送业务委托协议要素信息。</a:t>
            </a:r>
            <a:endPar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endParaRPr>
          </a:p>
          <a:p>
            <a:pPr marL="254000" indent="-254000">
              <a:lnSpc>
                <a:spcPct val="100000"/>
              </a:lnSpc>
              <a:spcBef>
                <a:spcPts val="10"/>
              </a:spcBef>
              <a:buSzPct val="100000"/>
              <a:buChar char="•"/>
            </a:pPr>
            <a:r>
              <a:rPr lang="zh-CN" altLang="en-US" sz="5400" b="1" dirty="0">
                <a:solidFill>
                  <a:srgbClr val="000000"/>
                </a:solidFill>
                <a:latin typeface="微软雅黑" panose="020B0503020204020204" charset="-122"/>
                <a:ea typeface="微软雅黑" panose="020B0503020204020204" charset="-122"/>
                <a:cs typeface="Liter" panose="02000503030000020004" pitchFamily="34" charset="-120"/>
              </a:rPr>
              <a:t>指标分值</a:t>
            </a:r>
            <a:r>
              <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rPr>
              <a:t>=40分×人均涉税专业服务协议数量/全省人均涉税专业服务协议数量</a:t>
            </a:r>
            <a:endPar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endParaRPr>
          </a:p>
        </p:txBody>
      </p:sp>
      <p:sp>
        <p:nvSpPr>
          <p:cNvPr id="2" name="Shape 4"/>
          <p:cNvSpPr/>
          <p:nvPr/>
        </p:nvSpPr>
        <p:spPr>
          <a:xfrm rot="5400000">
            <a:off x="1352550" y="3071495"/>
            <a:ext cx="368300" cy="330200"/>
          </a:xfrm>
          <a:prstGeom prst="triangle">
            <a:avLst>
              <a:gd name="adj" fmla="val 50000"/>
            </a:avLst>
          </a:prstGeom>
          <a:solidFill>
            <a:srgbClr val="004AAD"/>
          </a:solidFill>
        </p:spPr>
      </p:sp>
      <p:sp>
        <p:nvSpPr>
          <p:cNvPr id="3" name="Shape 5"/>
          <p:cNvSpPr/>
          <p:nvPr/>
        </p:nvSpPr>
        <p:spPr>
          <a:xfrm rot="5400000">
            <a:off x="1860550" y="3071495"/>
            <a:ext cx="368300" cy="330200"/>
          </a:xfrm>
          <a:prstGeom prst="triangle">
            <a:avLst>
              <a:gd name="adj" fmla="val 50000"/>
            </a:avLst>
          </a:prstGeom>
          <a:solidFill>
            <a:srgbClr val="004AAD"/>
          </a:solidFill>
        </p:spPr>
      </p:sp>
      <p:sp>
        <p:nvSpPr>
          <p:cNvPr id="5" name="Shape 6"/>
          <p:cNvSpPr/>
          <p:nvPr/>
        </p:nvSpPr>
        <p:spPr>
          <a:xfrm rot="5400000">
            <a:off x="2368550" y="3071495"/>
            <a:ext cx="368300" cy="330200"/>
          </a:xfrm>
          <a:prstGeom prst="triangle">
            <a:avLst>
              <a:gd name="adj" fmla="val 50000"/>
            </a:avLst>
          </a:prstGeom>
          <a:solidFill>
            <a:srgbClr val="004AAD"/>
          </a:solidFill>
        </p:spPr>
      </p:sp>
      <p:sp>
        <p:nvSpPr>
          <p:cNvPr id="28" name="Shape 7"/>
          <p:cNvSpPr/>
          <p:nvPr/>
        </p:nvSpPr>
        <p:spPr>
          <a:xfrm rot="5400000">
            <a:off x="2876550" y="3071495"/>
            <a:ext cx="368300" cy="330200"/>
          </a:xfrm>
          <a:prstGeom prst="triangle">
            <a:avLst>
              <a:gd name="adj" fmla="val 50000"/>
            </a:avLst>
          </a:prstGeom>
          <a:solidFill>
            <a:srgbClr val="004AAD"/>
          </a:solidFill>
        </p:spPr>
      </p:sp>
      <p:sp>
        <p:nvSpPr>
          <p:cNvPr id="29" name="Shape 8"/>
          <p:cNvSpPr/>
          <p:nvPr/>
        </p:nvSpPr>
        <p:spPr>
          <a:xfrm rot="5400000">
            <a:off x="3384550" y="3071495"/>
            <a:ext cx="368300" cy="330200"/>
          </a:xfrm>
          <a:prstGeom prst="triangle">
            <a:avLst>
              <a:gd name="adj" fmla="val 50000"/>
            </a:avLst>
          </a:prstGeom>
          <a:solidFill>
            <a:srgbClr val="004AAD"/>
          </a:solidFill>
        </p:spPr>
      </p:sp>
      <p:sp>
        <p:nvSpPr>
          <p:cNvPr id="30" name="Shape 9"/>
          <p:cNvSpPr/>
          <p:nvPr/>
        </p:nvSpPr>
        <p:spPr>
          <a:xfrm rot="5400000">
            <a:off x="3892550" y="3071495"/>
            <a:ext cx="368300" cy="330200"/>
          </a:xfrm>
          <a:prstGeom prst="triangle">
            <a:avLst>
              <a:gd name="adj" fmla="val 50000"/>
            </a:avLst>
          </a:prstGeom>
          <a:solidFill>
            <a:srgbClr val="004AAD"/>
          </a:solidFill>
        </p:spPr>
      </p:sp>
      <p:sp>
        <p:nvSpPr>
          <p:cNvPr id="6" name="Text 2"/>
          <p:cNvSpPr/>
          <p:nvPr/>
        </p:nvSpPr>
        <p:spPr>
          <a:xfrm>
            <a:off x="1371600" y="1477010"/>
            <a:ext cx="6350000" cy="825500"/>
          </a:xfrm>
          <a:prstGeom prst="rect">
            <a:avLst/>
          </a:prstGeom>
          <a:noFill/>
        </p:spPr>
        <p:txBody>
          <a:bodyPr wrap="none" lIns="0" tIns="0" rIns="0" bIns="0" rtlCol="0" anchor="t"/>
          <a:p>
            <a:pPr>
              <a:lnSpc>
                <a:spcPct val="100000"/>
              </a:lnSpc>
            </a:pPr>
            <a:r>
              <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rPr>
              <a:t>提分核心思路</a:t>
            </a:r>
            <a:endPar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linds(horizontal)">
                                      <p:cBhvr>
                                        <p:cTn id="18" dur="500"/>
                                        <p:tgtEl>
                                          <p:spTgt spid="28"/>
                                        </p:tgtEl>
                                      </p:cBhvr>
                                    </p:animEffect>
                                  </p:childTnLst>
                                </p:cTn>
                              </p:par>
                              <p:par>
                                <p:cTn id="19" presetID="3"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par>
                                <p:cTn id="22" presetID="3"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linds(horizontal)">
                                      <p:cBhvr>
                                        <p:cTn id="24" dur="500"/>
                                        <p:tgtEl>
                                          <p:spTgt spid="30"/>
                                        </p:tgtEl>
                                      </p:cBhvr>
                                    </p:animEffect>
                                  </p:childTnLst>
                                </p:cTn>
                              </p:par>
                              <p:par>
                                <p:cTn id="25" presetID="3"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par>
                                <p:cTn id="28" presetID="3" presetClass="entr" presetSubtype="1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8" grpId="1"/>
      <p:bldP spid="19" grpId="0"/>
      <p:bldP spid="19"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7E2FF"/>
            </a:gs>
            <a:gs pos="50000">
              <a:srgbClr val="EAF4FF"/>
            </a:gs>
            <a:gs pos="100000">
              <a:srgbClr val="FFFFFF"/>
            </a:gs>
          </a:gsLst>
          <a:lin ang="2700000" scaled="1"/>
        </a:gradFill>
        <a:effectLst/>
      </p:bgPr>
    </p:bg>
    <p:spTree>
      <p:nvGrpSpPr>
        <p:cNvPr id="1" name=""/>
        <p:cNvGrpSpPr/>
        <p:nvPr/>
      </p:nvGrpSpPr>
      <p:grpSpPr>
        <a:xfrm>
          <a:off x="0" y="0"/>
          <a:ext cx="0" cy="0"/>
          <a:chOff x="0" y="0"/>
          <a:chExt cx="0" cy="0"/>
        </a:xfrm>
      </p:grpSpPr>
      <p:sp>
        <p:nvSpPr>
          <p:cNvPr id="16" name="Shape 14"/>
          <p:cNvSpPr/>
          <p:nvPr/>
        </p:nvSpPr>
        <p:spPr>
          <a:xfrm>
            <a:off x="1384300" y="4102735"/>
            <a:ext cx="19227165" cy="7300595"/>
          </a:xfrm>
          <a:prstGeom prst="rect">
            <a:avLst/>
          </a:prstGeom>
          <a:solidFill>
            <a:srgbClr val="BFE4FF"/>
          </a:solidFill>
        </p:spPr>
      </p:sp>
      <p:sp>
        <p:nvSpPr>
          <p:cNvPr id="17" name="Shape 15"/>
          <p:cNvSpPr/>
          <p:nvPr/>
        </p:nvSpPr>
        <p:spPr>
          <a:xfrm>
            <a:off x="1384300" y="4102735"/>
            <a:ext cx="19227165" cy="226695"/>
          </a:xfrm>
          <a:prstGeom prst="rect">
            <a:avLst/>
          </a:prstGeom>
          <a:solidFill>
            <a:srgbClr val="48B2FF"/>
          </a:solidFill>
        </p:spPr>
      </p:sp>
      <p:sp>
        <p:nvSpPr>
          <p:cNvPr id="18" name="Text 16"/>
          <p:cNvSpPr/>
          <p:nvPr/>
        </p:nvSpPr>
        <p:spPr>
          <a:xfrm>
            <a:off x="1727200" y="4420235"/>
            <a:ext cx="7298690" cy="1042670"/>
          </a:xfrm>
          <a:prstGeom prst="rect">
            <a:avLst/>
          </a:prstGeom>
          <a:noFill/>
        </p:spPr>
        <p:txBody>
          <a:bodyPr wrap="none" lIns="0" tIns="0" rIns="0" bIns="0" rtlCol="0" anchor="ctr"/>
          <a:lstStyle/>
          <a:p>
            <a:pPr algn="l">
              <a:lnSpc>
                <a:spcPct val="100000"/>
              </a:lnSpc>
            </a:pPr>
            <a:r>
              <a:rPr lang="en-US" sz="6600" b="1" dirty="0">
                <a:solidFill>
                  <a:srgbClr val="004AAD"/>
                </a:solidFill>
                <a:latin typeface="微软雅黑" panose="020B0503020204020204" charset="-122"/>
                <a:ea typeface="微软雅黑" panose="020B0503020204020204" charset="-122"/>
                <a:cs typeface="微软雅黑" panose="020B0503020204020204" charset="-122"/>
                <a:sym typeface="+mn-ea"/>
              </a:rPr>
              <a:t>2.</a:t>
            </a:r>
            <a:r>
              <a:rPr lang="zh-CN" altLang="en-US" sz="6600" b="1" dirty="0">
                <a:solidFill>
                  <a:srgbClr val="004AAD"/>
                </a:solidFill>
                <a:latin typeface="微软雅黑" panose="020B0503020204020204" charset="-122"/>
                <a:ea typeface="微软雅黑" panose="020B0503020204020204" charset="-122"/>
                <a:cs typeface="微软雅黑" panose="020B0503020204020204" charset="-122"/>
                <a:sym typeface="+mn-ea"/>
              </a:rPr>
              <a:t>实名办税</a:t>
            </a:r>
            <a:endParaRPr lang="zh-CN" altLang="en-US" sz="6600" b="1" dirty="0">
              <a:solidFill>
                <a:srgbClr val="004AAD"/>
              </a:solidFill>
              <a:latin typeface="微软雅黑" panose="020B0503020204020204" charset="-122"/>
              <a:ea typeface="微软雅黑" panose="020B0503020204020204" charset="-122"/>
              <a:cs typeface="微软雅黑" panose="020B0503020204020204" charset="-122"/>
              <a:sym typeface="+mn-ea"/>
            </a:endParaRPr>
          </a:p>
        </p:txBody>
      </p:sp>
      <p:sp>
        <p:nvSpPr>
          <p:cNvPr id="19" name="Text 17"/>
          <p:cNvSpPr/>
          <p:nvPr/>
        </p:nvSpPr>
        <p:spPr>
          <a:xfrm>
            <a:off x="1727200" y="5828030"/>
            <a:ext cx="18473420" cy="5474335"/>
          </a:xfrm>
          <a:prstGeom prst="rect">
            <a:avLst/>
          </a:prstGeom>
          <a:noFill/>
        </p:spPr>
        <p:txBody>
          <a:bodyPr wrap="square" lIns="0" tIns="0" rIns="0" bIns="0" rtlCol="0" anchor="t"/>
          <a:lstStyle/>
          <a:p>
            <a:pPr marL="254000" indent="-254000">
              <a:lnSpc>
                <a:spcPct val="100000"/>
              </a:lnSpc>
              <a:spcBef>
                <a:spcPts val="10"/>
              </a:spcBef>
              <a:buSzPct val="100000"/>
              <a:buChar char="•"/>
            </a:pPr>
            <a:r>
              <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rPr>
              <a:t>报送涉税专业服务协议信息（本项指标分值：最高40分）</a:t>
            </a:r>
            <a:endPar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endParaRPr>
          </a:p>
          <a:p>
            <a:pPr indent="0">
              <a:lnSpc>
                <a:spcPct val="100000"/>
              </a:lnSpc>
              <a:spcBef>
                <a:spcPts val="10"/>
              </a:spcBef>
              <a:buSzPct val="100000"/>
              <a:buNone/>
            </a:pPr>
            <a:endPar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endParaRPr>
          </a:p>
          <a:p>
            <a:pPr marL="254000" indent="-254000">
              <a:lnSpc>
                <a:spcPct val="100000"/>
              </a:lnSpc>
              <a:spcBef>
                <a:spcPts val="10"/>
              </a:spcBef>
              <a:buSzPct val="100000"/>
              <a:buChar char="•"/>
            </a:pPr>
            <a:r>
              <a:rPr lang="zh-CN" altLang="en-US" sz="5400" b="1" dirty="0">
                <a:solidFill>
                  <a:srgbClr val="000000"/>
                </a:solidFill>
                <a:latin typeface="微软雅黑" panose="020B0503020204020204" charset="-122"/>
                <a:ea typeface="微软雅黑" panose="020B0503020204020204" charset="-122"/>
                <a:cs typeface="Liter" panose="02000503030000020004" pitchFamily="34" charset="-120"/>
              </a:rPr>
              <a:t>提分路径</a:t>
            </a:r>
            <a:r>
              <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rPr>
              <a:t>：涉税专业服务机构登录电子税务局，点击【我要办税】-【涉税专业服务】-【涉税专业服务机构管理】/【税务师事务所管理】，点击协议要素信息模块的【管理】，点击【新增】/【导入】，录入协议信息后保存提交。</a:t>
            </a:r>
            <a:endPar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endParaRPr>
          </a:p>
        </p:txBody>
      </p:sp>
      <p:sp>
        <p:nvSpPr>
          <p:cNvPr id="2" name="Shape 4"/>
          <p:cNvSpPr/>
          <p:nvPr/>
        </p:nvSpPr>
        <p:spPr>
          <a:xfrm rot="5400000">
            <a:off x="1365250" y="3455035"/>
            <a:ext cx="368300" cy="330200"/>
          </a:xfrm>
          <a:prstGeom prst="triangle">
            <a:avLst>
              <a:gd name="adj" fmla="val 50000"/>
            </a:avLst>
          </a:prstGeom>
          <a:solidFill>
            <a:srgbClr val="004AAD"/>
          </a:solidFill>
        </p:spPr>
      </p:sp>
      <p:sp>
        <p:nvSpPr>
          <p:cNvPr id="3" name="Shape 5"/>
          <p:cNvSpPr/>
          <p:nvPr/>
        </p:nvSpPr>
        <p:spPr>
          <a:xfrm rot="5400000">
            <a:off x="1873250" y="3455035"/>
            <a:ext cx="368300" cy="330200"/>
          </a:xfrm>
          <a:prstGeom prst="triangle">
            <a:avLst>
              <a:gd name="adj" fmla="val 50000"/>
            </a:avLst>
          </a:prstGeom>
          <a:solidFill>
            <a:srgbClr val="004AAD"/>
          </a:solidFill>
        </p:spPr>
      </p:sp>
      <p:sp>
        <p:nvSpPr>
          <p:cNvPr id="5" name="Shape 6"/>
          <p:cNvSpPr/>
          <p:nvPr/>
        </p:nvSpPr>
        <p:spPr>
          <a:xfrm rot="5400000">
            <a:off x="2381250" y="3455035"/>
            <a:ext cx="368300" cy="330200"/>
          </a:xfrm>
          <a:prstGeom prst="triangle">
            <a:avLst>
              <a:gd name="adj" fmla="val 50000"/>
            </a:avLst>
          </a:prstGeom>
          <a:solidFill>
            <a:srgbClr val="004AAD"/>
          </a:solidFill>
        </p:spPr>
      </p:sp>
      <p:sp>
        <p:nvSpPr>
          <p:cNvPr id="28" name="Shape 7"/>
          <p:cNvSpPr/>
          <p:nvPr/>
        </p:nvSpPr>
        <p:spPr>
          <a:xfrm rot="5400000">
            <a:off x="2889250" y="3455035"/>
            <a:ext cx="368300" cy="330200"/>
          </a:xfrm>
          <a:prstGeom prst="triangle">
            <a:avLst>
              <a:gd name="adj" fmla="val 50000"/>
            </a:avLst>
          </a:prstGeom>
          <a:solidFill>
            <a:srgbClr val="004AAD"/>
          </a:solidFill>
        </p:spPr>
      </p:sp>
      <p:sp>
        <p:nvSpPr>
          <p:cNvPr id="29" name="Shape 8"/>
          <p:cNvSpPr/>
          <p:nvPr/>
        </p:nvSpPr>
        <p:spPr>
          <a:xfrm rot="5400000">
            <a:off x="3397250" y="3455035"/>
            <a:ext cx="368300" cy="330200"/>
          </a:xfrm>
          <a:prstGeom prst="triangle">
            <a:avLst>
              <a:gd name="adj" fmla="val 50000"/>
            </a:avLst>
          </a:prstGeom>
          <a:solidFill>
            <a:srgbClr val="004AAD"/>
          </a:solidFill>
        </p:spPr>
      </p:sp>
      <p:sp>
        <p:nvSpPr>
          <p:cNvPr id="30" name="Shape 9"/>
          <p:cNvSpPr/>
          <p:nvPr/>
        </p:nvSpPr>
        <p:spPr>
          <a:xfrm rot="5400000">
            <a:off x="3905250" y="3455035"/>
            <a:ext cx="368300" cy="330200"/>
          </a:xfrm>
          <a:prstGeom prst="triangle">
            <a:avLst>
              <a:gd name="adj" fmla="val 50000"/>
            </a:avLst>
          </a:prstGeom>
          <a:solidFill>
            <a:srgbClr val="004AAD"/>
          </a:solidFill>
        </p:spPr>
      </p:sp>
      <p:sp>
        <p:nvSpPr>
          <p:cNvPr id="6" name="Text 2"/>
          <p:cNvSpPr/>
          <p:nvPr/>
        </p:nvSpPr>
        <p:spPr>
          <a:xfrm>
            <a:off x="1371600" y="1477010"/>
            <a:ext cx="6350000" cy="825500"/>
          </a:xfrm>
          <a:prstGeom prst="rect">
            <a:avLst/>
          </a:prstGeom>
          <a:noFill/>
        </p:spPr>
        <p:txBody>
          <a:bodyPr wrap="none" lIns="0" tIns="0" rIns="0" bIns="0" rtlCol="0" anchor="t"/>
          <a:p>
            <a:pPr>
              <a:lnSpc>
                <a:spcPct val="100000"/>
              </a:lnSpc>
            </a:pPr>
            <a:r>
              <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rPr>
              <a:t>提分核心思路</a:t>
            </a:r>
            <a:endPar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par>
                                <p:cTn id="16" presetID="3" presetClass="entr" presetSubtype="1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par>
                                <p:cTn id="19" presetID="3" presetClass="entr" presetSubtype="1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linds(horizontal)">
                                      <p:cBhvr>
                                        <p:cTn id="21" dur="500"/>
                                        <p:tgtEl>
                                          <p:spTgt spid="30"/>
                                        </p:tgtEl>
                                      </p:cBhvr>
                                    </p:animEffect>
                                  </p:childTnLst>
                                </p:cTn>
                              </p:par>
                              <p:par>
                                <p:cTn id="22" presetID="3" presetClass="entr" presetSubtype="1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par>
                                <p:cTn id="25" presetID="3"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par>
                                <p:cTn id="28" presetID="3" presetClass="entr" presetSubtype="1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8" grpId="1"/>
      <p:bldP spid="19" grpId="0"/>
      <p:bldP spid="19"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7E2FF"/>
            </a:gs>
            <a:gs pos="50000">
              <a:srgbClr val="EAF4FF"/>
            </a:gs>
            <a:gs pos="100000">
              <a:srgbClr val="FFFFFF"/>
            </a:gs>
          </a:gsLst>
          <a:lin ang="2700000" scaled="1"/>
        </a:gradFill>
        <a:effectLst/>
      </p:bgPr>
    </p:bg>
    <p:spTree>
      <p:nvGrpSpPr>
        <p:cNvPr id="1" name=""/>
        <p:cNvGrpSpPr/>
        <p:nvPr/>
      </p:nvGrpSpPr>
      <p:grpSpPr>
        <a:xfrm>
          <a:off x="0" y="0"/>
          <a:ext cx="0" cy="0"/>
          <a:chOff x="0" y="0"/>
          <a:chExt cx="0" cy="0"/>
        </a:xfrm>
      </p:grpSpPr>
      <p:sp>
        <p:nvSpPr>
          <p:cNvPr id="16" name="Shape 14"/>
          <p:cNvSpPr/>
          <p:nvPr/>
        </p:nvSpPr>
        <p:spPr>
          <a:xfrm>
            <a:off x="1371600" y="3527425"/>
            <a:ext cx="21259165" cy="9133840"/>
          </a:xfrm>
          <a:prstGeom prst="rect">
            <a:avLst/>
          </a:prstGeom>
          <a:solidFill>
            <a:srgbClr val="BFE4FF"/>
          </a:solidFill>
        </p:spPr>
      </p:sp>
      <p:sp>
        <p:nvSpPr>
          <p:cNvPr id="17" name="Shape 15"/>
          <p:cNvSpPr/>
          <p:nvPr/>
        </p:nvSpPr>
        <p:spPr>
          <a:xfrm>
            <a:off x="1384300" y="3527425"/>
            <a:ext cx="21259165" cy="225425"/>
          </a:xfrm>
          <a:prstGeom prst="rect">
            <a:avLst/>
          </a:prstGeom>
          <a:solidFill>
            <a:srgbClr val="48B2FF"/>
          </a:solidFill>
        </p:spPr>
      </p:sp>
      <p:sp>
        <p:nvSpPr>
          <p:cNvPr id="18" name="Text 16"/>
          <p:cNvSpPr/>
          <p:nvPr/>
        </p:nvSpPr>
        <p:spPr>
          <a:xfrm>
            <a:off x="1727200" y="3844925"/>
            <a:ext cx="7298690" cy="1042670"/>
          </a:xfrm>
          <a:prstGeom prst="rect">
            <a:avLst/>
          </a:prstGeom>
          <a:noFill/>
        </p:spPr>
        <p:txBody>
          <a:bodyPr wrap="none" lIns="0" tIns="0" rIns="0" bIns="0" rtlCol="0" anchor="ctr"/>
          <a:lstStyle/>
          <a:p>
            <a:pPr algn="l">
              <a:lnSpc>
                <a:spcPct val="100000"/>
              </a:lnSpc>
            </a:pPr>
            <a:r>
              <a:rPr lang="en-US" sz="6600" b="1" dirty="0">
                <a:solidFill>
                  <a:srgbClr val="004AAD"/>
                </a:solidFill>
                <a:latin typeface="微软雅黑" panose="020B0503020204020204" charset="-122"/>
                <a:ea typeface="微软雅黑" panose="020B0503020204020204" charset="-122"/>
                <a:cs typeface="微软雅黑" panose="020B0503020204020204" charset="-122"/>
                <a:sym typeface="+mn-ea"/>
              </a:rPr>
              <a:t>3.</a:t>
            </a:r>
            <a:r>
              <a:rPr lang="zh-CN" altLang="en-US" sz="6600" b="1" dirty="0">
                <a:solidFill>
                  <a:srgbClr val="004AAD"/>
                </a:solidFill>
                <a:latin typeface="微软雅黑" panose="020B0503020204020204" charset="-122"/>
                <a:ea typeface="微软雅黑" panose="020B0503020204020204" charset="-122"/>
                <a:cs typeface="微软雅黑" panose="020B0503020204020204" charset="-122"/>
                <a:sym typeface="+mn-ea"/>
              </a:rPr>
              <a:t>业务信息质量</a:t>
            </a:r>
            <a:endParaRPr lang="zh-CN" altLang="en-US" sz="6600" b="1" dirty="0">
              <a:solidFill>
                <a:srgbClr val="004AAD"/>
              </a:solidFill>
              <a:latin typeface="微软雅黑" panose="020B0503020204020204" charset="-122"/>
              <a:ea typeface="微软雅黑" panose="020B0503020204020204" charset="-122"/>
              <a:cs typeface="微软雅黑" panose="020B0503020204020204" charset="-122"/>
              <a:sym typeface="+mn-ea"/>
            </a:endParaRPr>
          </a:p>
        </p:txBody>
      </p:sp>
      <p:sp>
        <p:nvSpPr>
          <p:cNvPr id="19" name="Text 17"/>
          <p:cNvSpPr/>
          <p:nvPr/>
        </p:nvSpPr>
        <p:spPr>
          <a:xfrm>
            <a:off x="1714500" y="4887595"/>
            <a:ext cx="20485735" cy="5837555"/>
          </a:xfrm>
          <a:prstGeom prst="rect">
            <a:avLst/>
          </a:prstGeom>
          <a:noFill/>
        </p:spPr>
        <p:txBody>
          <a:bodyPr wrap="square" lIns="0" tIns="0" rIns="0" bIns="0" rtlCol="0" anchor="t"/>
          <a:lstStyle/>
          <a:p>
            <a:pPr marL="254000" indent="-254000">
              <a:lnSpc>
                <a:spcPct val="100000"/>
              </a:lnSpc>
              <a:spcBef>
                <a:spcPts val="10"/>
              </a:spcBef>
              <a:buSzPct val="100000"/>
              <a:buChar char="•"/>
            </a:pPr>
            <a:r>
              <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rPr>
              <a:t>单独报送一般税务咨询、其他税务代理业务信息（本项指标分值：最高20分）</a:t>
            </a:r>
            <a:endPar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endParaRPr>
          </a:p>
          <a:p>
            <a:pPr indent="0">
              <a:lnSpc>
                <a:spcPct val="100000"/>
              </a:lnSpc>
              <a:spcBef>
                <a:spcPts val="10"/>
              </a:spcBef>
              <a:buSzPct val="100000"/>
              <a:buNone/>
            </a:pPr>
            <a:endParaRPr lang="zh-CN" altLang="en-US" sz="5400" b="1" dirty="0">
              <a:solidFill>
                <a:srgbClr val="000000"/>
              </a:solidFill>
              <a:latin typeface="微软雅黑" panose="020B0503020204020204" charset="-122"/>
              <a:ea typeface="微软雅黑" panose="020B0503020204020204" charset="-122"/>
              <a:cs typeface="Liter" panose="02000503030000020004" pitchFamily="34" charset="-120"/>
            </a:endParaRPr>
          </a:p>
          <a:p>
            <a:pPr marL="254000" indent="-254000">
              <a:lnSpc>
                <a:spcPct val="100000"/>
              </a:lnSpc>
              <a:spcBef>
                <a:spcPts val="10"/>
              </a:spcBef>
              <a:buSzPct val="100000"/>
              <a:buChar char="•"/>
            </a:pPr>
            <a:r>
              <a:rPr lang="zh-CN" altLang="en-US" sz="5400" b="1" dirty="0">
                <a:solidFill>
                  <a:srgbClr val="000000"/>
                </a:solidFill>
                <a:latin typeface="微软雅黑" panose="020B0503020204020204" charset="-122"/>
                <a:ea typeface="微软雅黑" panose="020B0503020204020204" charset="-122"/>
                <a:cs typeface="Liter" panose="02000503030000020004" pitchFamily="34" charset="-120"/>
              </a:rPr>
              <a:t>指标介绍</a:t>
            </a:r>
            <a:r>
              <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rPr>
              <a:t>：涉税专业服务机构有签订类型为一般税务咨询、其他税务代理的协议，每单独报送一份业务信息，加0.5分。</a:t>
            </a:r>
            <a:endPar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endParaRPr>
          </a:p>
          <a:p>
            <a:pPr marL="254000" indent="-254000">
              <a:lnSpc>
                <a:spcPct val="100000"/>
              </a:lnSpc>
              <a:spcBef>
                <a:spcPts val="10"/>
              </a:spcBef>
              <a:buSzPct val="100000"/>
              <a:buChar char="•"/>
            </a:pPr>
            <a:r>
              <a:rPr lang="zh-CN" altLang="en-US" sz="5400" b="1" dirty="0">
                <a:solidFill>
                  <a:srgbClr val="000000"/>
                </a:solidFill>
                <a:latin typeface="微软雅黑" panose="020B0503020204020204" charset="-122"/>
                <a:ea typeface="微软雅黑" panose="020B0503020204020204" charset="-122"/>
                <a:cs typeface="Liter" panose="02000503030000020004" pitchFamily="34" charset="-120"/>
              </a:rPr>
              <a:t>提分路径</a:t>
            </a:r>
            <a:r>
              <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rPr>
              <a:t>：涉税专业服务机构登录电子税务局，点击【我要办税】-【涉税专业服务】-【涉税专业服务机构管理】/【税务师事务所管理】，在涉税业务报告模块点击【报送】，选择协议并填写相关信息报送。</a:t>
            </a:r>
            <a:endParaRPr lang="zh-CN" altLang="en-US" sz="5400" dirty="0">
              <a:solidFill>
                <a:srgbClr val="000000"/>
              </a:solidFill>
              <a:latin typeface="微软雅黑" panose="020B0503020204020204" charset="-122"/>
              <a:ea typeface="微软雅黑" panose="020B0503020204020204" charset="-122"/>
              <a:cs typeface="Liter" panose="02000503030000020004" pitchFamily="34" charset="-120"/>
            </a:endParaRPr>
          </a:p>
        </p:txBody>
      </p:sp>
      <p:sp>
        <p:nvSpPr>
          <p:cNvPr id="2" name="Shape 4"/>
          <p:cNvSpPr/>
          <p:nvPr/>
        </p:nvSpPr>
        <p:spPr>
          <a:xfrm rot="5400000">
            <a:off x="1365250" y="2879725"/>
            <a:ext cx="368300" cy="330200"/>
          </a:xfrm>
          <a:prstGeom prst="triangle">
            <a:avLst>
              <a:gd name="adj" fmla="val 50000"/>
            </a:avLst>
          </a:prstGeom>
          <a:solidFill>
            <a:srgbClr val="004AAD"/>
          </a:solidFill>
        </p:spPr>
      </p:sp>
      <p:sp>
        <p:nvSpPr>
          <p:cNvPr id="3" name="Shape 5"/>
          <p:cNvSpPr/>
          <p:nvPr/>
        </p:nvSpPr>
        <p:spPr>
          <a:xfrm rot="5400000">
            <a:off x="1873250" y="2879725"/>
            <a:ext cx="368300" cy="330200"/>
          </a:xfrm>
          <a:prstGeom prst="triangle">
            <a:avLst>
              <a:gd name="adj" fmla="val 50000"/>
            </a:avLst>
          </a:prstGeom>
          <a:solidFill>
            <a:srgbClr val="004AAD"/>
          </a:solidFill>
        </p:spPr>
      </p:sp>
      <p:sp>
        <p:nvSpPr>
          <p:cNvPr id="5" name="Shape 6"/>
          <p:cNvSpPr/>
          <p:nvPr/>
        </p:nvSpPr>
        <p:spPr>
          <a:xfrm rot="5400000">
            <a:off x="2381250" y="2879725"/>
            <a:ext cx="368300" cy="330200"/>
          </a:xfrm>
          <a:prstGeom prst="triangle">
            <a:avLst>
              <a:gd name="adj" fmla="val 50000"/>
            </a:avLst>
          </a:prstGeom>
          <a:solidFill>
            <a:srgbClr val="004AAD"/>
          </a:solidFill>
        </p:spPr>
      </p:sp>
      <p:sp>
        <p:nvSpPr>
          <p:cNvPr id="28" name="Shape 7"/>
          <p:cNvSpPr/>
          <p:nvPr/>
        </p:nvSpPr>
        <p:spPr>
          <a:xfrm rot="5400000">
            <a:off x="2889250" y="2879725"/>
            <a:ext cx="368300" cy="330200"/>
          </a:xfrm>
          <a:prstGeom prst="triangle">
            <a:avLst>
              <a:gd name="adj" fmla="val 50000"/>
            </a:avLst>
          </a:prstGeom>
          <a:solidFill>
            <a:srgbClr val="004AAD"/>
          </a:solidFill>
        </p:spPr>
      </p:sp>
      <p:sp>
        <p:nvSpPr>
          <p:cNvPr id="29" name="Shape 8"/>
          <p:cNvSpPr/>
          <p:nvPr/>
        </p:nvSpPr>
        <p:spPr>
          <a:xfrm rot="5400000">
            <a:off x="3397250" y="2879725"/>
            <a:ext cx="368300" cy="330200"/>
          </a:xfrm>
          <a:prstGeom prst="triangle">
            <a:avLst>
              <a:gd name="adj" fmla="val 50000"/>
            </a:avLst>
          </a:prstGeom>
          <a:solidFill>
            <a:srgbClr val="004AAD"/>
          </a:solidFill>
        </p:spPr>
      </p:sp>
      <p:sp>
        <p:nvSpPr>
          <p:cNvPr id="30" name="Shape 9"/>
          <p:cNvSpPr/>
          <p:nvPr/>
        </p:nvSpPr>
        <p:spPr>
          <a:xfrm rot="5400000">
            <a:off x="3905250" y="2879725"/>
            <a:ext cx="368300" cy="330200"/>
          </a:xfrm>
          <a:prstGeom prst="triangle">
            <a:avLst>
              <a:gd name="adj" fmla="val 50000"/>
            </a:avLst>
          </a:prstGeom>
          <a:solidFill>
            <a:srgbClr val="004AAD"/>
          </a:solidFill>
        </p:spPr>
      </p:sp>
      <p:sp>
        <p:nvSpPr>
          <p:cNvPr id="6" name="Text 2"/>
          <p:cNvSpPr/>
          <p:nvPr/>
        </p:nvSpPr>
        <p:spPr>
          <a:xfrm>
            <a:off x="1371600" y="1477010"/>
            <a:ext cx="6350000" cy="825500"/>
          </a:xfrm>
          <a:prstGeom prst="rect">
            <a:avLst/>
          </a:prstGeom>
          <a:noFill/>
        </p:spPr>
        <p:txBody>
          <a:bodyPr wrap="none" lIns="0" tIns="0" rIns="0" bIns="0" rtlCol="0" anchor="t"/>
          <a:p>
            <a:pPr>
              <a:lnSpc>
                <a:spcPct val="100000"/>
              </a:lnSpc>
            </a:pPr>
            <a:r>
              <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rPr>
              <a:t>提分核心思路</a:t>
            </a:r>
            <a:endPar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par>
                                <p:cTn id="16" presetID="3" presetClass="entr" presetSubtype="1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linds(horizontal)">
                                      <p:cBhvr>
                                        <p:cTn id="18" dur="500"/>
                                        <p:tgtEl>
                                          <p:spTgt spid="28"/>
                                        </p:tgtEl>
                                      </p:cBhvr>
                                    </p:animEffect>
                                  </p:childTnLst>
                                </p:cTn>
                              </p:par>
                              <p:par>
                                <p:cTn id="19" presetID="3"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par>
                                <p:cTn id="25" presetID="3"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8" grpId="0"/>
      <p:bldP spid="18" grpId="1"/>
      <p:bldP spid="19" grpId="0"/>
      <p:bldP spid="1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099" name="矩形 2"/>
          <p:cNvSpPr/>
          <p:nvPr/>
        </p:nvSpPr>
        <p:spPr>
          <a:xfrm>
            <a:off x="14539383" y="6396778"/>
            <a:ext cx="7539568" cy="921385"/>
          </a:xfrm>
          <a:prstGeom prst="rect">
            <a:avLst/>
          </a:prstGeom>
          <a:noFill/>
          <a:ln w="9525">
            <a:noFill/>
          </a:ln>
        </p:spPr>
        <p:txBody>
          <a:bodyPr lIns="182880" tIns="91440" rIns="182880" bIns="91440">
            <a:spAutoFit/>
          </a:bodyPr>
          <a:p>
            <a:r>
              <a:rPr lang="zh-CN" altLang="en-US" sz="4800" b="1" dirty="0">
                <a:solidFill>
                  <a:srgbClr val="3F3F3F"/>
                </a:solidFill>
                <a:latin typeface="微软雅黑" panose="020B0503020204020204" charset="-122"/>
                <a:ea typeface="微软雅黑" panose="020B0503020204020204" charset="-122"/>
                <a:sym typeface="微软雅黑" panose="020B0503020204020204" charset="-122"/>
              </a:rPr>
              <a:t>机构信用积分查询</a:t>
            </a:r>
            <a:endParaRPr lang="zh-CN" altLang="en-US" sz="4800" b="1" dirty="0">
              <a:solidFill>
                <a:srgbClr val="3F3F3F"/>
              </a:solidFill>
              <a:latin typeface="微软雅黑" panose="020B0503020204020204" charset="-122"/>
              <a:ea typeface="微软雅黑" panose="020B0503020204020204" charset="-122"/>
              <a:sym typeface="微软雅黑" panose="020B0503020204020204" charset="-122"/>
            </a:endParaRPr>
          </a:p>
        </p:txBody>
      </p:sp>
      <p:sp>
        <p:nvSpPr>
          <p:cNvPr id="4100" name="矩形 3"/>
          <p:cNvSpPr/>
          <p:nvPr/>
        </p:nvSpPr>
        <p:spPr>
          <a:xfrm>
            <a:off x="14539807" y="2813473"/>
            <a:ext cx="8505613" cy="921385"/>
          </a:xfrm>
          <a:prstGeom prst="rect">
            <a:avLst/>
          </a:prstGeom>
          <a:noFill/>
          <a:ln w="9525">
            <a:noFill/>
          </a:ln>
        </p:spPr>
        <p:txBody>
          <a:bodyPr wrap="square" lIns="182880" tIns="91440" rIns="182880" bIns="91440">
            <a:spAutoFit/>
          </a:bodyPr>
          <a:p>
            <a:r>
              <a:rPr lang="zh-CN" altLang="en-US" sz="4800" b="1" dirty="0">
                <a:solidFill>
                  <a:srgbClr val="3F3F3F"/>
                </a:solidFill>
                <a:latin typeface="微软雅黑" panose="020B0503020204020204" charset="-122"/>
                <a:ea typeface="微软雅黑" panose="020B0503020204020204" charset="-122"/>
                <a:sym typeface="微软雅黑" panose="020B0503020204020204" charset="-122"/>
              </a:rPr>
              <a:t>信用积分</a:t>
            </a:r>
            <a:r>
              <a:rPr lang="zh-CN" altLang="en-US" sz="4800" b="1" dirty="0">
                <a:solidFill>
                  <a:srgbClr val="3F3F3F"/>
                </a:solidFill>
                <a:latin typeface="微软雅黑" panose="020B0503020204020204" charset="-122"/>
                <a:ea typeface="微软雅黑" panose="020B0503020204020204" charset="-122"/>
                <a:sym typeface="微软雅黑" panose="020B0503020204020204" charset="-122"/>
              </a:rPr>
              <a:t>概念与</a:t>
            </a:r>
            <a:r>
              <a:rPr lang="zh-CN" altLang="en-US" sz="4800" b="1" dirty="0">
                <a:solidFill>
                  <a:srgbClr val="3F3F3F"/>
                </a:solidFill>
                <a:latin typeface="微软雅黑" panose="020B0503020204020204" charset="-122"/>
                <a:ea typeface="微软雅黑" panose="020B0503020204020204" charset="-122"/>
                <a:sym typeface="微软雅黑" panose="020B0503020204020204" charset="-122"/>
              </a:rPr>
              <a:t>规则详解</a:t>
            </a:r>
            <a:endParaRPr lang="zh-CN" altLang="en-US" sz="4800" b="1" dirty="0">
              <a:solidFill>
                <a:srgbClr val="3F3F3F"/>
              </a:solidFill>
              <a:latin typeface="微软雅黑" panose="020B0503020204020204" charset="-122"/>
              <a:ea typeface="微软雅黑" panose="020B0503020204020204" charset="-122"/>
              <a:sym typeface="微软雅黑" panose="020B0503020204020204" charset="-122"/>
            </a:endParaRPr>
          </a:p>
        </p:txBody>
      </p:sp>
      <p:grpSp>
        <p:nvGrpSpPr>
          <p:cNvPr id="4101" name="组合 5"/>
          <p:cNvGrpSpPr/>
          <p:nvPr/>
        </p:nvGrpSpPr>
        <p:grpSpPr>
          <a:xfrm>
            <a:off x="2015067" y="4660901"/>
            <a:ext cx="7861301" cy="4152899"/>
            <a:chOff x="0" y="0"/>
            <a:chExt cx="3221132" cy="1692605"/>
          </a:xfrm>
        </p:grpSpPr>
        <p:sp>
          <p:nvSpPr>
            <p:cNvPr id="4102" name="平行四边形 6"/>
            <p:cNvSpPr/>
            <p:nvPr/>
          </p:nvSpPr>
          <p:spPr>
            <a:xfrm>
              <a:off x="0" y="0"/>
              <a:ext cx="3221132" cy="1692605"/>
            </a:xfrm>
            <a:prstGeom prst="parallelogram">
              <a:avLst>
                <a:gd name="adj" fmla="val 48202"/>
              </a:avLst>
            </a:prstGeom>
            <a:solidFill>
              <a:srgbClr val="005DA2"/>
            </a:solidFill>
            <a:ln w="9525">
              <a:noFill/>
            </a:ln>
          </p:spPr>
          <p:txBody>
            <a:bodyPr anchor="ctr" anchorCtr="0"/>
            <a:p>
              <a:pPr algn="ctr"/>
              <a:endParaRPr lang="zh-CN" altLang="en-US" sz="2665" dirty="0">
                <a:solidFill>
                  <a:srgbClr val="FFFFFF"/>
                </a:solidFill>
                <a:latin typeface="Impact" panose="020B0806030902050204" pitchFamily="2" charset="0"/>
                <a:sym typeface="Impact" panose="020B0806030902050204" pitchFamily="2" charset="0"/>
              </a:endParaRPr>
            </a:p>
          </p:txBody>
        </p:sp>
        <p:sp>
          <p:nvSpPr>
            <p:cNvPr id="4103" name="Text Placeholder 4"/>
            <p:cNvSpPr/>
            <p:nvPr/>
          </p:nvSpPr>
          <p:spPr>
            <a:xfrm>
              <a:off x="514038" y="545818"/>
              <a:ext cx="2256285" cy="496784"/>
            </a:xfrm>
            <a:prstGeom prst="rect">
              <a:avLst/>
            </a:prstGeom>
            <a:solidFill>
              <a:srgbClr val="005DA2"/>
            </a:solidFill>
            <a:ln w="9525" cap="flat" cmpd="sng">
              <a:solidFill>
                <a:srgbClr val="005DA2"/>
              </a:solidFill>
              <a:prstDash val="solid"/>
              <a:miter/>
              <a:headEnd type="none" w="med" len="med"/>
              <a:tailEnd type="none" w="med" len="med"/>
            </a:ln>
          </p:spPr>
          <p:txBody>
            <a:bodyPr anchor="ctr" anchorCtr="0"/>
            <a:p>
              <a:pPr marL="342900" indent="-342900" algn="ctr">
                <a:spcBef>
                  <a:spcPct val="20000"/>
                </a:spcBef>
              </a:pPr>
              <a:r>
                <a:rPr lang="zh-CN" altLang="en-US" sz="14400" b="1" dirty="0">
                  <a:solidFill>
                    <a:schemeClr val="bg1"/>
                  </a:solidFill>
                  <a:latin typeface="微软雅黑" panose="020B0503020204020204" charset="-122"/>
                  <a:ea typeface="微软雅黑" panose="020B0503020204020204" charset="-122"/>
                  <a:sym typeface="微软雅黑" panose="020B0503020204020204" charset="-122"/>
                </a:rPr>
                <a:t>目录</a:t>
              </a:r>
              <a:endParaRPr lang="en-US" altLang="zh-CN" sz="11735" b="1" dirty="0">
                <a:solidFill>
                  <a:schemeClr val="bg1"/>
                </a:solidFill>
                <a:latin typeface="微软雅黑" panose="020B0503020204020204" charset="-122"/>
                <a:ea typeface="微软雅黑" panose="020B0503020204020204" charset="-122"/>
                <a:sym typeface="微软雅黑" panose="020B0503020204020204" charset="-122"/>
              </a:endParaRPr>
            </a:p>
            <a:p>
              <a:pPr marL="342900" indent="-342900" algn="ctr">
                <a:spcBef>
                  <a:spcPct val="20000"/>
                </a:spcBef>
              </a:pPr>
              <a:r>
                <a:rPr lang="en-US" altLang="zh-CN" sz="4800" b="1" dirty="0">
                  <a:solidFill>
                    <a:schemeClr val="bg1"/>
                  </a:solidFill>
                  <a:latin typeface="微软雅黑" panose="020B0503020204020204" charset="-122"/>
                  <a:ea typeface="微软雅黑" panose="020B0503020204020204" charset="-122"/>
                  <a:sym typeface="微软雅黑" panose="020B0503020204020204" charset="-122"/>
                </a:rPr>
                <a:t>Contents</a:t>
              </a:r>
              <a:endParaRPr lang="zh-CN" altLang="en-US" sz="48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4107" name="组合 11"/>
          <p:cNvGrpSpPr/>
          <p:nvPr/>
        </p:nvGrpSpPr>
        <p:grpSpPr>
          <a:xfrm>
            <a:off x="12654281" y="2598420"/>
            <a:ext cx="1405467" cy="1405467"/>
            <a:chOff x="0" y="0"/>
            <a:chExt cx="720080" cy="720080"/>
          </a:xfrm>
        </p:grpSpPr>
        <p:sp>
          <p:nvSpPr>
            <p:cNvPr id="4108" name="椭圆 12"/>
            <p:cNvSpPr/>
            <p:nvPr/>
          </p:nvSpPr>
          <p:spPr>
            <a:xfrm>
              <a:off x="0" y="0"/>
              <a:ext cx="720080" cy="720080"/>
            </a:xfrm>
            <a:prstGeom prst="ellipse">
              <a:avLst/>
            </a:prstGeom>
            <a:solidFill>
              <a:srgbClr val="005DA2"/>
            </a:solidFill>
            <a:ln w="9525">
              <a:noFill/>
            </a:ln>
          </p:spPr>
          <p:txBody>
            <a:bodyPr anchor="ctr" anchorCtr="0"/>
            <a:p>
              <a:pPr algn="ctr"/>
              <a:endParaRPr lang="zh-CN" altLang="en-US" sz="4800" dirty="0">
                <a:solidFill>
                  <a:srgbClr val="FFFFFF"/>
                </a:solidFill>
                <a:latin typeface="宋体" panose="02010600030101010101" pitchFamily="2" charset="-122"/>
                <a:sym typeface="宋体" panose="02010600030101010101" pitchFamily="2" charset="-122"/>
              </a:endParaRPr>
            </a:p>
          </p:txBody>
        </p:sp>
        <p:sp>
          <p:nvSpPr>
            <p:cNvPr id="4109" name="TextBox 15"/>
            <p:cNvSpPr/>
            <p:nvPr/>
          </p:nvSpPr>
          <p:spPr>
            <a:xfrm>
              <a:off x="211228" y="110322"/>
              <a:ext cx="297358" cy="467510"/>
            </a:xfrm>
            <a:prstGeom prst="rect">
              <a:avLst/>
            </a:prstGeom>
            <a:noFill/>
            <a:ln w="9525">
              <a:noFill/>
            </a:ln>
          </p:spPr>
          <p:txBody>
            <a:bodyPr wrap="none">
              <a:spAutoFit/>
            </a:bodyPr>
            <a:p>
              <a:r>
                <a:rPr lang="en-US" altLang="zh-CN" sz="5335" dirty="0">
                  <a:solidFill>
                    <a:schemeClr val="bg1"/>
                  </a:solidFill>
                  <a:latin typeface="微软雅黑" panose="020B0503020204020204" charset="-122"/>
                  <a:ea typeface="微软雅黑" panose="020B0503020204020204" charset="-122"/>
                  <a:sym typeface="微软雅黑" panose="020B0503020204020204" charset="-122"/>
                </a:rPr>
                <a:t>1</a:t>
              </a:r>
              <a:endParaRPr lang="zh-CN" altLang="en-US" sz="5335"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4110" name="组合 14"/>
          <p:cNvGrpSpPr/>
          <p:nvPr/>
        </p:nvGrpSpPr>
        <p:grpSpPr>
          <a:xfrm>
            <a:off x="12639463" y="6154632"/>
            <a:ext cx="1401235" cy="1405467"/>
            <a:chOff x="0" y="0"/>
            <a:chExt cx="720080" cy="720080"/>
          </a:xfrm>
        </p:grpSpPr>
        <p:sp>
          <p:nvSpPr>
            <p:cNvPr id="4111" name="椭圆 15"/>
            <p:cNvSpPr/>
            <p:nvPr/>
          </p:nvSpPr>
          <p:spPr>
            <a:xfrm>
              <a:off x="0" y="0"/>
              <a:ext cx="720080" cy="720080"/>
            </a:xfrm>
            <a:prstGeom prst="ellipse">
              <a:avLst/>
            </a:prstGeom>
            <a:solidFill>
              <a:srgbClr val="005DA2"/>
            </a:solidFill>
            <a:ln w="9525">
              <a:noFill/>
            </a:ln>
          </p:spPr>
          <p:txBody>
            <a:bodyPr anchor="ctr" anchorCtr="0"/>
            <a:p>
              <a:pPr algn="ctr"/>
              <a:endParaRPr lang="zh-CN" altLang="en-US" sz="4800" dirty="0">
                <a:solidFill>
                  <a:srgbClr val="FFFFFF"/>
                </a:solidFill>
                <a:latin typeface="宋体" panose="02010600030101010101" pitchFamily="2" charset="-122"/>
                <a:sym typeface="宋体" panose="02010600030101010101" pitchFamily="2" charset="-122"/>
              </a:endParaRPr>
            </a:p>
          </p:txBody>
        </p:sp>
        <p:sp>
          <p:nvSpPr>
            <p:cNvPr id="4112" name="TextBox 15"/>
            <p:cNvSpPr/>
            <p:nvPr/>
          </p:nvSpPr>
          <p:spPr>
            <a:xfrm>
              <a:off x="229404" y="128866"/>
              <a:ext cx="298256" cy="467510"/>
            </a:xfrm>
            <a:prstGeom prst="rect">
              <a:avLst/>
            </a:prstGeom>
            <a:noFill/>
            <a:ln w="9525">
              <a:noFill/>
            </a:ln>
          </p:spPr>
          <p:txBody>
            <a:bodyPr wrap="none">
              <a:spAutoFit/>
            </a:bodyPr>
            <a:p>
              <a:r>
                <a:rPr lang="en-US" altLang="zh-CN" sz="5335" dirty="0">
                  <a:solidFill>
                    <a:schemeClr val="bg1"/>
                  </a:solidFill>
                  <a:latin typeface="微软雅黑" panose="020B0503020204020204" charset="-122"/>
                  <a:ea typeface="微软雅黑" panose="020B0503020204020204" charset="-122"/>
                  <a:sym typeface="微软雅黑" panose="020B0503020204020204" charset="-122"/>
                </a:rPr>
                <a:t>2</a:t>
              </a:r>
              <a:endParaRPr lang="zh-CN" altLang="en-US" sz="5335"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2" name="组合 11"/>
          <p:cNvGrpSpPr/>
          <p:nvPr/>
        </p:nvGrpSpPr>
        <p:grpSpPr>
          <a:xfrm>
            <a:off x="12635231" y="9738995"/>
            <a:ext cx="1405467" cy="1405467"/>
            <a:chOff x="0" y="0"/>
            <a:chExt cx="720080" cy="720080"/>
          </a:xfrm>
        </p:grpSpPr>
        <p:sp>
          <p:nvSpPr>
            <p:cNvPr id="3" name="椭圆 12"/>
            <p:cNvSpPr/>
            <p:nvPr/>
          </p:nvSpPr>
          <p:spPr>
            <a:xfrm>
              <a:off x="0" y="0"/>
              <a:ext cx="720080" cy="720080"/>
            </a:xfrm>
            <a:prstGeom prst="ellipse">
              <a:avLst/>
            </a:prstGeom>
            <a:solidFill>
              <a:srgbClr val="005DA2"/>
            </a:solidFill>
            <a:ln w="9525">
              <a:noFill/>
            </a:ln>
          </p:spPr>
          <p:txBody>
            <a:bodyPr anchor="ctr" anchorCtr="0"/>
            <a:p>
              <a:pPr algn="ctr"/>
              <a:endParaRPr lang="zh-CN" altLang="en-US" sz="4800" dirty="0">
                <a:solidFill>
                  <a:srgbClr val="FFFFFF"/>
                </a:solidFill>
                <a:latin typeface="宋体" panose="02010600030101010101" pitchFamily="2" charset="-122"/>
                <a:sym typeface="宋体" panose="02010600030101010101" pitchFamily="2" charset="-122"/>
              </a:endParaRPr>
            </a:p>
          </p:txBody>
        </p:sp>
        <p:sp>
          <p:nvSpPr>
            <p:cNvPr id="4" name="TextBox 15"/>
            <p:cNvSpPr/>
            <p:nvPr/>
          </p:nvSpPr>
          <p:spPr>
            <a:xfrm>
              <a:off x="231073" y="126264"/>
              <a:ext cx="297358" cy="467510"/>
            </a:xfrm>
            <a:prstGeom prst="rect">
              <a:avLst/>
            </a:prstGeom>
            <a:noFill/>
            <a:ln w="9525">
              <a:noFill/>
            </a:ln>
          </p:spPr>
          <p:txBody>
            <a:bodyPr wrap="none">
              <a:spAutoFit/>
            </a:bodyPr>
            <a:p>
              <a:r>
                <a:rPr lang="en-US" altLang="zh-CN" sz="5335" dirty="0">
                  <a:solidFill>
                    <a:schemeClr val="bg1"/>
                  </a:solidFill>
                  <a:latin typeface="微软雅黑" panose="020B0503020204020204" charset="-122"/>
                  <a:ea typeface="微软雅黑" panose="020B0503020204020204" charset="-122"/>
                  <a:sym typeface="微软雅黑" panose="020B0503020204020204" charset="-122"/>
                </a:rPr>
                <a:t>3</a:t>
              </a:r>
              <a:endParaRPr lang="zh-CN" altLang="en-US" sz="5335"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9" name="矩形 3"/>
          <p:cNvSpPr/>
          <p:nvPr/>
        </p:nvSpPr>
        <p:spPr>
          <a:xfrm>
            <a:off x="14539807" y="9985375"/>
            <a:ext cx="8331200" cy="921385"/>
          </a:xfrm>
          <a:prstGeom prst="rect">
            <a:avLst/>
          </a:prstGeom>
          <a:noFill/>
          <a:ln w="9525">
            <a:noFill/>
          </a:ln>
        </p:spPr>
        <p:txBody>
          <a:bodyPr wrap="square" lIns="182880" tIns="91440" rIns="182880" bIns="91440">
            <a:spAutoFit/>
          </a:bodyPr>
          <a:p>
            <a:r>
              <a:rPr lang="zh-CN" altLang="en-US" sz="4800" b="1" dirty="0">
                <a:solidFill>
                  <a:srgbClr val="3F3F3F"/>
                </a:solidFill>
                <a:latin typeface="微软雅黑" panose="020B0503020204020204" charset="-122"/>
                <a:ea typeface="微软雅黑" panose="020B0503020204020204" charset="-122"/>
                <a:sym typeface="微软雅黑" panose="020B0503020204020204" charset="-122"/>
              </a:rPr>
              <a:t>信用积分提分指南</a:t>
            </a:r>
            <a:endParaRPr lang="zh-CN" altLang="en-US" sz="4800" b="1" dirty="0">
              <a:solidFill>
                <a:srgbClr val="3F3F3F"/>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7"/>
                                        </p:tgtEl>
                                        <p:attrNameLst>
                                          <p:attrName>style.visibility</p:attrName>
                                        </p:attrNameLst>
                                      </p:cBhvr>
                                      <p:to>
                                        <p:strVal val="visible"/>
                                      </p:to>
                                    </p:set>
                                    <p:anim calcmode="lin" valueType="num">
                                      <p:cBhvr additive="base">
                                        <p:cTn id="11" dur="500" fill="hold"/>
                                        <p:tgtEl>
                                          <p:spTgt spid="4107"/>
                                        </p:tgtEl>
                                        <p:attrNameLst>
                                          <p:attrName>ppt_x</p:attrName>
                                        </p:attrNameLst>
                                      </p:cBhvr>
                                      <p:tavLst>
                                        <p:tav tm="0">
                                          <p:val>
                                            <p:strVal val="#ppt_x"/>
                                          </p:val>
                                        </p:tav>
                                        <p:tav tm="100000">
                                          <p:val>
                                            <p:strVal val="#ppt_x"/>
                                          </p:val>
                                        </p:tav>
                                      </p:tavLst>
                                    </p:anim>
                                    <p:anim calcmode="lin" valueType="num">
                                      <p:cBhvr additive="base">
                                        <p:cTn id="12" dur="500" fill="hold"/>
                                        <p:tgtEl>
                                          <p:spTgt spid="41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additive="base">
                                        <p:cTn id="15" dur="500" fill="hold"/>
                                        <p:tgtEl>
                                          <p:spTgt spid="4100"/>
                                        </p:tgtEl>
                                        <p:attrNameLst>
                                          <p:attrName>ppt_x</p:attrName>
                                        </p:attrNameLst>
                                      </p:cBhvr>
                                      <p:tavLst>
                                        <p:tav tm="0">
                                          <p:val>
                                            <p:strVal val="#ppt_x"/>
                                          </p:val>
                                        </p:tav>
                                        <p:tav tm="100000">
                                          <p:val>
                                            <p:strVal val="#ppt_x"/>
                                          </p:val>
                                        </p:tav>
                                      </p:tavLst>
                                    </p:anim>
                                    <p:anim calcmode="lin" valueType="num">
                                      <p:cBhvr additive="base">
                                        <p:cTn id="16" dur="500" fill="hold"/>
                                        <p:tgtEl>
                                          <p:spTgt spid="410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10"/>
                                        </p:tgtEl>
                                        <p:attrNameLst>
                                          <p:attrName>style.visibility</p:attrName>
                                        </p:attrNameLst>
                                      </p:cBhvr>
                                      <p:to>
                                        <p:strVal val="visible"/>
                                      </p:to>
                                    </p:set>
                                    <p:anim calcmode="lin" valueType="num">
                                      <p:cBhvr additive="base">
                                        <p:cTn id="19" dur="500" fill="hold"/>
                                        <p:tgtEl>
                                          <p:spTgt spid="4110"/>
                                        </p:tgtEl>
                                        <p:attrNameLst>
                                          <p:attrName>ppt_x</p:attrName>
                                        </p:attrNameLst>
                                      </p:cBhvr>
                                      <p:tavLst>
                                        <p:tav tm="0">
                                          <p:val>
                                            <p:strVal val="#ppt_x"/>
                                          </p:val>
                                        </p:tav>
                                        <p:tav tm="100000">
                                          <p:val>
                                            <p:strVal val="#ppt_x"/>
                                          </p:val>
                                        </p:tav>
                                      </p:tavLst>
                                    </p:anim>
                                    <p:anim calcmode="lin" valueType="num">
                                      <p:cBhvr additive="base">
                                        <p:cTn id="20" dur="500" fill="hold"/>
                                        <p:tgtEl>
                                          <p:spTgt spid="41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additive="base">
                                        <p:cTn id="23" dur="500" fill="hold"/>
                                        <p:tgtEl>
                                          <p:spTgt spid="4099"/>
                                        </p:tgtEl>
                                        <p:attrNameLst>
                                          <p:attrName>ppt_x</p:attrName>
                                        </p:attrNameLst>
                                      </p:cBhvr>
                                      <p:tavLst>
                                        <p:tav tm="0">
                                          <p:val>
                                            <p:strVal val="#ppt_x"/>
                                          </p:val>
                                        </p:tav>
                                        <p:tav tm="100000">
                                          <p:val>
                                            <p:strVal val="#ppt_x"/>
                                          </p:val>
                                        </p:tav>
                                      </p:tavLst>
                                    </p:anim>
                                    <p:anim calcmode="lin" valueType="num">
                                      <p:cBhvr additive="base">
                                        <p:cTn id="24" dur="500" fill="hold"/>
                                        <p:tgtEl>
                                          <p:spTgt spid="409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099" grpId="0"/>
      <p:bldP spid="9" grpId="0"/>
      <p:bldP spid="4100" grpId="1"/>
      <p:bldP spid="4099" grpId="1"/>
      <p:bldP spid="9"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50000">
              <a:srgbClr val="EAF4FF"/>
            </a:gs>
            <a:gs pos="100000">
              <a:srgbClr val="C7E2FF"/>
            </a:gs>
          </a:gsLst>
          <a:path path="circle"/>
        </a:gradFill>
        <a:effectLst/>
      </p:bgPr>
    </p:bg>
    <p:spTree>
      <p:nvGrpSpPr>
        <p:cNvPr id="1" name=""/>
        <p:cNvGrpSpPr/>
        <p:nvPr/>
      </p:nvGrpSpPr>
      <p:grpSpPr>
        <a:xfrm>
          <a:off x="0" y="0"/>
          <a:ext cx="0" cy="0"/>
          <a:chOff x="0" y="0"/>
          <a:chExt cx="0" cy="0"/>
        </a:xfrm>
      </p:grpSpPr>
      <p:sp>
        <p:nvSpPr>
          <p:cNvPr id="6" name="Text 4"/>
          <p:cNvSpPr/>
          <p:nvPr/>
        </p:nvSpPr>
        <p:spPr>
          <a:xfrm>
            <a:off x="1249680" y="12219940"/>
            <a:ext cx="9804400" cy="635000"/>
          </a:xfrm>
          <a:prstGeom prst="rect">
            <a:avLst/>
          </a:prstGeom>
          <a:noFill/>
        </p:spPr>
        <p:txBody>
          <a:bodyPr wrap="none" lIns="0" tIns="0" rIns="0" bIns="0" rtlCol="0" anchor="t"/>
          <a:lstStyle/>
          <a:p>
            <a:pPr>
              <a:lnSpc>
                <a:spcPct val="100000"/>
              </a:lnSpc>
            </a:pPr>
            <a:r>
              <a:rPr lang="en-US" sz="2900" kern="0" spc="800" dirty="0">
                <a:solidFill>
                  <a:srgbClr val="000000"/>
                </a:solidFill>
                <a:latin typeface="微软雅黑" panose="020B0503020204020204" charset="-122"/>
                <a:ea typeface="微软雅黑" panose="020B0503020204020204" charset="-122"/>
                <a:cs typeface="微软雅黑" panose="020B0503020204020204" charset="-122"/>
              </a:rPr>
              <a:t>诚信 | 执业 | 信用 | 共建</a:t>
            </a:r>
            <a:endParaRPr lang="en-US" sz="2900" kern="0" spc="8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Text 5"/>
          <p:cNvSpPr/>
          <p:nvPr/>
        </p:nvSpPr>
        <p:spPr>
          <a:xfrm>
            <a:off x="13807567" y="12219940"/>
            <a:ext cx="9321800" cy="635000"/>
          </a:xfrm>
          <a:prstGeom prst="rect">
            <a:avLst/>
          </a:prstGeom>
          <a:noFill/>
        </p:spPr>
        <p:txBody>
          <a:bodyPr wrap="none" lIns="0" tIns="0" rIns="0" bIns="0" rtlCol="0" anchor="t"/>
          <a:lstStyle/>
          <a:p>
            <a:pPr algn="r">
              <a:lnSpc>
                <a:spcPct val="100000"/>
              </a:lnSpc>
            </a:pPr>
            <a:r>
              <a:rPr lang="zh-CN" altLang="en-US" sz="2900" kern="0" spc="800" dirty="0">
                <a:solidFill>
                  <a:srgbClr val="000000"/>
                </a:solidFill>
                <a:latin typeface="微软雅黑" panose="020B0503020204020204" charset="-122"/>
                <a:ea typeface="微软雅黑" panose="020B0503020204020204" charset="-122"/>
                <a:cs typeface="Liter" panose="02000503030000020004" pitchFamily="34" charset="-120"/>
              </a:rPr>
              <a:t>国家税务总局中山</a:t>
            </a:r>
            <a:r>
              <a:rPr lang="en-US" sz="2900" kern="0" spc="800" dirty="0">
                <a:solidFill>
                  <a:srgbClr val="000000"/>
                </a:solidFill>
                <a:latin typeface="微软雅黑" panose="020B0503020204020204" charset="-122"/>
                <a:ea typeface="微软雅黑" panose="020B0503020204020204" charset="-122"/>
                <a:cs typeface="Liter" panose="02000503030000020004" pitchFamily="34" charset="-120"/>
              </a:rPr>
              <a:t>市税务局</a:t>
            </a:r>
            <a:endParaRPr lang="en-US" sz="1600" dirty="0">
              <a:latin typeface="微软雅黑" panose="020B0503020204020204" charset="-122"/>
              <a:ea typeface="微软雅黑" panose="020B0503020204020204" charset="-122"/>
            </a:endParaRPr>
          </a:p>
        </p:txBody>
      </p:sp>
      <p:sp>
        <p:nvSpPr>
          <p:cNvPr id="12" name="Shape 10"/>
          <p:cNvSpPr/>
          <p:nvPr/>
        </p:nvSpPr>
        <p:spPr>
          <a:xfrm flipV="1">
            <a:off x="1371600" y="12032361"/>
            <a:ext cx="21640800" cy="0"/>
          </a:xfrm>
          <a:prstGeom prst="line">
            <a:avLst/>
          </a:prstGeom>
          <a:noFill/>
          <a:ln w="19050">
            <a:solidFill>
              <a:srgbClr val="000000"/>
            </a:solidFill>
            <a:prstDash val="solid"/>
            <a:headEnd type="none"/>
            <a:tailEnd type="none"/>
          </a:ln>
        </p:spPr>
      </p:sp>
      <p:sp>
        <p:nvSpPr>
          <p:cNvPr id="15" name="矩形 259"/>
          <p:cNvSpPr>
            <a:spLocks noChangeArrowheads="1"/>
          </p:cNvSpPr>
          <p:nvPr/>
        </p:nvSpPr>
        <p:spPr bwMode="auto">
          <a:xfrm>
            <a:off x="3338830" y="4704080"/>
            <a:ext cx="17010380" cy="342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30000"/>
              </a:lnSpc>
              <a:buNone/>
            </a:pPr>
            <a:r>
              <a:rPr lang="zh-CN" altLang="en-US" sz="8800" b="1" cap="all" dirty="0">
                <a:gradFill>
                  <a:gsLst>
                    <a:gs pos="0">
                      <a:srgbClr val="007BD3"/>
                    </a:gs>
                    <a:gs pos="100000">
                      <a:srgbClr val="034373"/>
                    </a:gs>
                  </a:gsLst>
                  <a:lin scaled="0"/>
                </a:gradFill>
                <a:cs typeface="Arial" panose="020B0604020202020204" pitchFamily="34" charset="0"/>
              </a:rPr>
              <a:t>感谢聆听！</a:t>
            </a:r>
            <a:endParaRPr lang="en-US" altLang="zh-CN" sz="8800" b="1" cap="all" dirty="0" smtClean="0">
              <a:gradFill>
                <a:gsLst>
                  <a:gs pos="0">
                    <a:srgbClr val="007BD3"/>
                  </a:gs>
                  <a:gs pos="100000">
                    <a:srgbClr val="034373"/>
                  </a:gs>
                </a:gsLst>
                <a:lin scaled="0"/>
              </a:gradFill>
              <a:cs typeface="Arial" panose="020B0604020202020204" pitchFamily="34" charset="0"/>
            </a:endParaRPr>
          </a:p>
          <a:p>
            <a:pPr algn="ctr">
              <a:lnSpc>
                <a:spcPct val="130000"/>
              </a:lnSpc>
              <a:buNone/>
            </a:pPr>
            <a:r>
              <a:rPr lang="zh-CN" altLang="en-US" sz="7200" cap="all" dirty="0">
                <a:gradFill>
                  <a:gsLst>
                    <a:gs pos="0">
                      <a:srgbClr val="007BD3"/>
                    </a:gs>
                    <a:gs pos="100000">
                      <a:srgbClr val="034373"/>
                    </a:gs>
                  </a:gsLst>
                  <a:lin scaled="0"/>
                </a:gradFill>
                <a:cs typeface="Arial" panose="020B0604020202020204" pitchFamily="34" charset="0"/>
              </a:rPr>
              <a:t>诚信执业，共建优质涉税服务生态</a:t>
            </a:r>
            <a:endParaRPr lang="zh-CN" altLang="en-US" sz="7200" cap="all" dirty="0">
              <a:gradFill>
                <a:gsLst>
                  <a:gs pos="0">
                    <a:srgbClr val="007BD3"/>
                  </a:gs>
                  <a:gs pos="100000">
                    <a:srgbClr val="034373"/>
                  </a:gs>
                </a:gsLst>
                <a:lin scaled="0"/>
              </a:gradFill>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14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5"/>
                                        </p:tgtEl>
                                      </p:cBhvr>
                                    </p:animEffect>
                                    <p:animScale>
                                      <p:cBhvr>
                                        <p:cTn id="15"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50000">
              <a:srgbClr val="EAF4FF"/>
            </a:gs>
            <a:gs pos="100000">
              <a:srgbClr val="C7E2FF"/>
            </a:gs>
          </a:gsLst>
          <a:path path="circle"/>
        </a:gradFill>
        <a:effectLst/>
      </p:bgPr>
    </p:bg>
    <p:spTree>
      <p:nvGrpSpPr>
        <p:cNvPr id="1" name=""/>
        <p:cNvGrpSpPr/>
        <p:nvPr/>
      </p:nvGrpSpPr>
      <p:grpSpPr>
        <a:xfrm>
          <a:off x="0" y="0"/>
          <a:ext cx="0" cy="0"/>
          <a:chOff x="0" y="0"/>
          <a:chExt cx="0" cy="0"/>
        </a:xfrm>
      </p:grpSpPr>
      <p:sp>
        <p:nvSpPr>
          <p:cNvPr id="2" name="Text 0"/>
          <p:cNvSpPr/>
          <p:nvPr/>
        </p:nvSpPr>
        <p:spPr>
          <a:xfrm>
            <a:off x="5126355" y="4405630"/>
            <a:ext cx="723900" cy="834390"/>
          </a:xfrm>
          <a:prstGeom prst="rect">
            <a:avLst/>
          </a:prstGeom>
          <a:noFill/>
        </p:spPr>
        <p:txBody>
          <a:bodyPr wrap="none" lIns="0" tIns="0" rIns="0" bIns="0" rtlCol="0" anchor="t"/>
          <a:lstStyle/>
          <a:p>
            <a:pPr algn="ctr">
              <a:lnSpc>
                <a:spcPct val="100000"/>
              </a:lnSpc>
            </a:pPr>
            <a:r>
              <a:rPr lang="en-US" sz="24400" dirty="0">
                <a:solidFill>
                  <a:srgbClr val="004AAD"/>
                </a:solidFill>
                <a:latin typeface="微软雅黑" panose="020B0503020204020204" charset="-122"/>
                <a:ea typeface="微软雅黑" panose="020B0503020204020204" charset="-122"/>
                <a:cs typeface="QuattrocentoSans Bold, alimamashuheiti" pitchFamily="34" charset="-120"/>
              </a:rPr>
              <a:t>01</a:t>
            </a:r>
            <a:endParaRPr lang="en-US" sz="24400" dirty="0">
              <a:solidFill>
                <a:srgbClr val="004AAD"/>
              </a:solidFill>
              <a:latin typeface="微软雅黑" panose="020B0503020204020204" charset="-122"/>
              <a:ea typeface="微软雅黑" panose="020B0503020204020204" charset="-122"/>
              <a:cs typeface="QuattrocentoSans Bold, alimamashuheiti" pitchFamily="34" charset="-120"/>
            </a:endParaRPr>
          </a:p>
        </p:txBody>
      </p:sp>
      <p:sp>
        <p:nvSpPr>
          <p:cNvPr id="3" name="Shape 1"/>
          <p:cNvSpPr/>
          <p:nvPr/>
        </p:nvSpPr>
        <p:spPr>
          <a:xfrm flipV="1">
            <a:off x="9033256" y="7299579"/>
            <a:ext cx="7613015" cy="0"/>
          </a:xfrm>
          <a:prstGeom prst="line">
            <a:avLst/>
          </a:prstGeom>
          <a:noFill/>
          <a:ln w="28575">
            <a:solidFill>
              <a:srgbClr val="004AAD"/>
            </a:solidFill>
            <a:prstDash val="solid"/>
            <a:headEnd type="none"/>
            <a:tailEnd type="none"/>
          </a:ln>
        </p:spPr>
      </p:sp>
      <p:sp>
        <p:nvSpPr>
          <p:cNvPr id="4" name="Text 2"/>
          <p:cNvSpPr/>
          <p:nvPr/>
        </p:nvSpPr>
        <p:spPr>
          <a:xfrm>
            <a:off x="5943600" y="5455920"/>
            <a:ext cx="15226665" cy="2139315"/>
          </a:xfrm>
          <a:prstGeom prst="rect">
            <a:avLst/>
          </a:prstGeom>
          <a:noFill/>
        </p:spPr>
        <p:txBody>
          <a:bodyPr wrap="none" lIns="0" tIns="0" rIns="0" bIns="0" rtlCol="0" anchor="t"/>
          <a:lstStyle/>
          <a:p>
            <a:pPr algn="ctr">
              <a:lnSpc>
                <a:spcPct val="100000"/>
              </a:lnSpc>
            </a:pPr>
            <a:r>
              <a:rPr lang="zh-CN" altLang="en-US" sz="8500" b="1" dirty="0">
                <a:solidFill>
                  <a:srgbClr val="3F3F3F"/>
                </a:solidFill>
                <a:latin typeface="微软雅黑" panose="020B0503020204020204" charset="-122"/>
                <a:ea typeface="微软雅黑" panose="020B0503020204020204" charset="-122"/>
                <a:sym typeface="微软雅黑" panose="020B0503020204020204" charset="-122"/>
              </a:rPr>
              <a:t>核心概念与规则详解</a:t>
            </a:r>
            <a:endParaRPr lang="en-US" altLang="zh-CN" sz="8500" b="1" dirty="0">
              <a:solidFill>
                <a:srgbClr val="3F3F3F"/>
              </a:solidFill>
              <a:latin typeface="微软雅黑" panose="020B0503020204020204" charset="-122"/>
              <a:ea typeface="微软雅黑" panose="020B0503020204020204" charset="-122"/>
              <a:sym typeface="微软雅黑" panose="020B0503020204020204" charset="-122"/>
            </a:endParaRPr>
          </a:p>
        </p:txBody>
      </p:sp>
      <p:sp>
        <p:nvSpPr>
          <p:cNvPr id="5" name="Text 3"/>
          <p:cNvSpPr/>
          <p:nvPr/>
        </p:nvSpPr>
        <p:spPr>
          <a:xfrm>
            <a:off x="6997700" y="7595489"/>
            <a:ext cx="11684000" cy="762000"/>
          </a:xfrm>
          <a:prstGeom prst="rect">
            <a:avLst/>
          </a:prstGeom>
          <a:noFill/>
        </p:spPr>
        <p:txBody>
          <a:bodyPr wrap="none" lIns="0" tIns="0" rIns="0" bIns="0" rtlCol="0" anchor="t"/>
          <a:lstStyle/>
          <a:p>
            <a:pPr algn="ctr">
              <a:lnSpc>
                <a:spcPct val="100000"/>
              </a:lnSpc>
            </a:pPr>
            <a:r>
              <a:rPr lang="en-US" sz="4000" dirty="0">
                <a:solidFill>
                  <a:srgbClr val="737373"/>
                </a:solidFill>
                <a:latin typeface="微软雅黑" panose="020B0503020204020204" charset="-122"/>
                <a:ea typeface="微软雅黑" panose="020B0503020204020204" charset="-122"/>
                <a:cs typeface="Quattrocento Sans" panose="020B0502050000020003" pitchFamily="34" charset="-120"/>
              </a:rPr>
              <a:t>文件基本情况</a:t>
            </a:r>
            <a:r>
              <a:rPr lang="zh-CN" altLang="en-US" sz="4000" dirty="0">
                <a:solidFill>
                  <a:srgbClr val="737373"/>
                </a:solidFill>
                <a:latin typeface="微软雅黑" panose="020B0503020204020204" charset="-122"/>
                <a:ea typeface="微软雅黑" panose="020B0503020204020204" charset="-122"/>
                <a:cs typeface="Quattrocento Sans" panose="020B0502050000020003" pitchFamily="34" charset="-120"/>
              </a:rPr>
              <a:t>与规则详解</a:t>
            </a:r>
            <a:endParaRPr lang="en-US" sz="4000" dirty="0">
              <a:solidFill>
                <a:srgbClr val="737373"/>
              </a:solidFill>
              <a:latin typeface="微软雅黑" panose="020B0503020204020204" charset="-122"/>
              <a:ea typeface="微软雅黑" panose="020B0503020204020204" charset="-122"/>
              <a:cs typeface="Quattrocento Sans" panose="020B0502050000020003" pitchFamily="34" charset="-12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7E2FF"/>
            </a:gs>
            <a:gs pos="50000">
              <a:srgbClr val="EAF4FF"/>
            </a:gs>
            <a:gs pos="100000">
              <a:srgbClr val="FFFFFF"/>
            </a:gs>
          </a:gsLst>
          <a:lin ang="2700000" scaled="1"/>
        </a:gradFill>
        <a:effectLst/>
      </p:bgPr>
    </p:bg>
    <p:spTree>
      <p:nvGrpSpPr>
        <p:cNvPr id="1" name=""/>
        <p:cNvGrpSpPr/>
        <p:nvPr/>
      </p:nvGrpSpPr>
      <p:grpSpPr>
        <a:xfrm>
          <a:off x="0" y="0"/>
          <a:ext cx="0" cy="0"/>
          <a:chOff x="0" y="0"/>
          <a:chExt cx="0" cy="0"/>
        </a:xfrm>
      </p:grpSpPr>
      <p:sp>
        <p:nvSpPr>
          <p:cNvPr id="4" name="Text 2"/>
          <p:cNvSpPr/>
          <p:nvPr/>
        </p:nvSpPr>
        <p:spPr>
          <a:xfrm>
            <a:off x="1365250" y="1517015"/>
            <a:ext cx="18856960" cy="825500"/>
          </a:xfrm>
          <a:prstGeom prst="rect">
            <a:avLst/>
          </a:prstGeom>
          <a:noFill/>
        </p:spPr>
        <p:txBody>
          <a:bodyPr wrap="none" lIns="0" tIns="0" rIns="0" bIns="0" rtlCol="0" anchor="t"/>
          <a:lstStyle/>
          <a:p>
            <a:pPr algn="l">
              <a:lnSpc>
                <a:spcPct val="100000"/>
              </a:lnSpc>
            </a:pPr>
            <a:r>
              <a:rPr lang="zh-CN" altLang="en-US" sz="6600" b="1" dirty="0">
                <a:solidFill>
                  <a:srgbClr val="000000"/>
                </a:solidFill>
                <a:latin typeface="微软雅黑" panose="020B0503020204020204" charset="-122"/>
                <a:ea typeface="微软雅黑" panose="020B0503020204020204" charset="-122"/>
                <a:cs typeface="Liter, MiSans" pitchFamily="34" charset="-120"/>
                <a:sym typeface="+mn-ea"/>
              </a:rPr>
              <a:t>为什么出台</a:t>
            </a:r>
            <a:r>
              <a:rPr lang="en-US" sz="6600" b="1" dirty="0">
                <a:solidFill>
                  <a:srgbClr val="000000"/>
                </a:solidFill>
                <a:latin typeface="微软雅黑" panose="020B0503020204020204" charset="-122"/>
                <a:ea typeface="微软雅黑" panose="020B0503020204020204" charset="-122"/>
                <a:cs typeface="Liter, MiSans" pitchFamily="34" charset="-120"/>
                <a:sym typeface="+mn-ea"/>
              </a:rPr>
              <a:t>《涉税专业服务信用评价管理办法》</a:t>
            </a:r>
            <a:r>
              <a:rPr lang="zh-CN" altLang="en-US" sz="6600" b="1" dirty="0">
                <a:solidFill>
                  <a:srgbClr val="000000"/>
                </a:solidFill>
                <a:latin typeface="微软雅黑" panose="020B0503020204020204" charset="-122"/>
                <a:ea typeface="微软雅黑" panose="020B0503020204020204" charset="-122"/>
                <a:cs typeface="Liter, MiSans" pitchFamily="34" charset="-120"/>
                <a:sym typeface="+mn-ea"/>
              </a:rPr>
              <a:t>？</a:t>
            </a:r>
            <a:endParaRPr lang="zh-CN" altLang="en-US" sz="6600" b="1" dirty="0">
              <a:solidFill>
                <a:srgbClr val="000000"/>
              </a:solidFill>
              <a:latin typeface="微软雅黑" panose="020B0503020204020204" charset="-122"/>
              <a:ea typeface="微软雅黑" panose="020B0503020204020204" charset="-122"/>
              <a:cs typeface="Liter, MiSans" pitchFamily="34" charset="-120"/>
              <a:sym typeface="+mn-ea"/>
            </a:endParaRPr>
          </a:p>
        </p:txBody>
      </p:sp>
      <p:sp>
        <p:nvSpPr>
          <p:cNvPr id="6" name="Shape 4"/>
          <p:cNvSpPr/>
          <p:nvPr/>
        </p:nvSpPr>
        <p:spPr>
          <a:xfrm rot="5400000">
            <a:off x="1346200" y="3302000"/>
            <a:ext cx="368300" cy="330200"/>
          </a:xfrm>
          <a:prstGeom prst="triangle">
            <a:avLst>
              <a:gd name="adj" fmla="val 50000"/>
            </a:avLst>
          </a:prstGeom>
          <a:solidFill>
            <a:srgbClr val="004AAD"/>
          </a:solidFill>
        </p:spPr>
      </p:sp>
      <p:sp>
        <p:nvSpPr>
          <p:cNvPr id="7" name="Shape 5"/>
          <p:cNvSpPr/>
          <p:nvPr/>
        </p:nvSpPr>
        <p:spPr>
          <a:xfrm rot="5400000">
            <a:off x="1854200" y="3302000"/>
            <a:ext cx="368300" cy="330200"/>
          </a:xfrm>
          <a:prstGeom prst="triangle">
            <a:avLst>
              <a:gd name="adj" fmla="val 50000"/>
            </a:avLst>
          </a:prstGeom>
          <a:solidFill>
            <a:srgbClr val="004AAD"/>
          </a:solidFill>
        </p:spPr>
      </p:sp>
      <p:sp>
        <p:nvSpPr>
          <p:cNvPr id="8" name="Shape 6"/>
          <p:cNvSpPr/>
          <p:nvPr/>
        </p:nvSpPr>
        <p:spPr>
          <a:xfrm rot="5400000">
            <a:off x="2362200" y="3302000"/>
            <a:ext cx="368300" cy="330200"/>
          </a:xfrm>
          <a:prstGeom prst="triangle">
            <a:avLst>
              <a:gd name="adj" fmla="val 50000"/>
            </a:avLst>
          </a:prstGeom>
          <a:solidFill>
            <a:srgbClr val="004AAD"/>
          </a:solidFill>
        </p:spPr>
      </p:sp>
      <p:sp>
        <p:nvSpPr>
          <p:cNvPr id="9" name="Shape 7"/>
          <p:cNvSpPr/>
          <p:nvPr/>
        </p:nvSpPr>
        <p:spPr>
          <a:xfrm rot="5400000">
            <a:off x="2870200" y="3302000"/>
            <a:ext cx="368300" cy="330200"/>
          </a:xfrm>
          <a:prstGeom prst="triangle">
            <a:avLst>
              <a:gd name="adj" fmla="val 50000"/>
            </a:avLst>
          </a:prstGeom>
          <a:solidFill>
            <a:srgbClr val="004AAD"/>
          </a:solidFill>
        </p:spPr>
      </p:sp>
      <p:sp>
        <p:nvSpPr>
          <p:cNvPr id="10" name="Shape 8"/>
          <p:cNvSpPr/>
          <p:nvPr/>
        </p:nvSpPr>
        <p:spPr>
          <a:xfrm rot="5400000">
            <a:off x="3378200" y="3302000"/>
            <a:ext cx="368300" cy="330200"/>
          </a:xfrm>
          <a:prstGeom prst="triangle">
            <a:avLst>
              <a:gd name="adj" fmla="val 50000"/>
            </a:avLst>
          </a:prstGeom>
          <a:solidFill>
            <a:srgbClr val="004AAD"/>
          </a:solidFill>
        </p:spPr>
      </p:sp>
      <p:sp>
        <p:nvSpPr>
          <p:cNvPr id="11" name="Shape 9"/>
          <p:cNvSpPr/>
          <p:nvPr/>
        </p:nvSpPr>
        <p:spPr>
          <a:xfrm rot="5400000">
            <a:off x="3886200" y="3302000"/>
            <a:ext cx="368300" cy="330200"/>
          </a:xfrm>
          <a:prstGeom prst="triangle">
            <a:avLst>
              <a:gd name="adj" fmla="val 50000"/>
            </a:avLst>
          </a:prstGeom>
          <a:solidFill>
            <a:srgbClr val="004AAD"/>
          </a:solidFill>
        </p:spPr>
      </p:sp>
      <p:sp>
        <p:nvSpPr>
          <p:cNvPr id="16" name="Shape 14"/>
          <p:cNvSpPr/>
          <p:nvPr/>
        </p:nvSpPr>
        <p:spPr>
          <a:xfrm>
            <a:off x="1244600" y="4166870"/>
            <a:ext cx="10275570" cy="6558280"/>
          </a:xfrm>
          <a:prstGeom prst="rect">
            <a:avLst/>
          </a:prstGeom>
          <a:solidFill>
            <a:srgbClr val="BFE4FF"/>
          </a:solidFill>
        </p:spPr>
      </p:sp>
      <p:sp>
        <p:nvSpPr>
          <p:cNvPr id="17" name="Text 15"/>
          <p:cNvSpPr/>
          <p:nvPr/>
        </p:nvSpPr>
        <p:spPr>
          <a:xfrm>
            <a:off x="1752600" y="4420870"/>
            <a:ext cx="5080000" cy="635000"/>
          </a:xfrm>
          <a:prstGeom prst="rect">
            <a:avLst/>
          </a:prstGeom>
          <a:noFill/>
        </p:spPr>
        <p:txBody>
          <a:bodyPr wrap="none" lIns="0" tIns="0" rIns="0" bIns="0" rtlCol="0" anchor="t"/>
          <a:lstStyle/>
          <a:p>
            <a:pPr algn="l">
              <a:lnSpc>
                <a:spcPct val="100000"/>
              </a:lnSpc>
            </a:pPr>
            <a:r>
              <a:rPr lang="en-US" sz="4000" b="1" dirty="0">
                <a:solidFill>
                  <a:srgbClr val="004AAD"/>
                </a:solidFill>
                <a:latin typeface="微软雅黑" panose="020B0503020204020204" charset="-122"/>
                <a:ea typeface="微软雅黑" panose="020B0503020204020204" charset="-122"/>
                <a:cs typeface="Quattrocento Sans" panose="020B0502050000020003" pitchFamily="34" charset="-120"/>
                <a:sym typeface="+mn-ea"/>
              </a:rPr>
              <a:t>《涉税专业服务信用评价管理办法》</a:t>
            </a:r>
            <a:endParaRPr lang="en-US" sz="4000" b="1" dirty="0">
              <a:solidFill>
                <a:srgbClr val="004AAD"/>
              </a:solidFill>
              <a:latin typeface="微软雅黑" panose="020B0503020204020204" charset="-122"/>
              <a:ea typeface="微软雅黑" panose="020B0503020204020204" charset="-122"/>
              <a:cs typeface="Quattrocento Sans" panose="020B0502050000020003" pitchFamily="34" charset="-120"/>
            </a:endParaRPr>
          </a:p>
        </p:txBody>
      </p:sp>
      <p:sp>
        <p:nvSpPr>
          <p:cNvPr id="18" name="Shape 16"/>
          <p:cNvSpPr/>
          <p:nvPr/>
        </p:nvSpPr>
        <p:spPr>
          <a:xfrm>
            <a:off x="1398905" y="5055870"/>
            <a:ext cx="10160000" cy="0"/>
          </a:xfrm>
          <a:prstGeom prst="line">
            <a:avLst/>
          </a:prstGeom>
          <a:noFill/>
          <a:ln w="25400">
            <a:solidFill>
              <a:srgbClr val="48B2FF"/>
            </a:solidFill>
            <a:prstDash val="solid"/>
            <a:headEnd type="none"/>
            <a:tailEnd type="none"/>
          </a:ln>
        </p:spPr>
      </p:sp>
      <p:graphicFrame>
        <p:nvGraphicFramePr>
          <p:cNvPr id="19" name="Table 0"/>
          <p:cNvGraphicFramePr>
            <a:graphicFrameLocks noGrp="1"/>
          </p:cNvGraphicFramePr>
          <p:nvPr/>
        </p:nvGraphicFramePr>
        <p:xfrm>
          <a:off x="1752600" y="5373370"/>
          <a:ext cx="9341485" cy="5842000"/>
        </p:xfrm>
        <a:graphic>
          <a:graphicData uri="http://schemas.openxmlformats.org/drawingml/2006/table">
            <a:tbl>
              <a:tblPr/>
              <a:tblGrid>
                <a:gridCol w="2802255"/>
                <a:gridCol w="6539230"/>
              </a:tblGrid>
              <a:tr h="935732">
                <a:tc>
                  <a:txBody>
                    <a:bodyPr/>
                    <a:lstStyle/>
                    <a:p>
                      <a:pPr algn="l"/>
                      <a:r>
                        <a:rPr lang="en-US" sz="3600" b="1" u="none" dirty="0">
                          <a:solidFill>
                            <a:srgbClr val="FFFFFF"/>
                          </a:solidFill>
                          <a:latin typeface="微软雅黑" panose="020B0503020204020204" charset="-122"/>
                          <a:ea typeface="微软雅黑" panose="020B0503020204020204" charset="-122"/>
                          <a:cs typeface="Liter, MiSans" pitchFamily="34" charset="-120"/>
                        </a:rPr>
                        <a:t>项目</a:t>
                      </a:r>
                      <a:endParaRPr lang="en-US" sz="3600" b="1" u="none" dirty="0">
                        <a:solidFill>
                          <a:srgbClr val="FFFFFF"/>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004AAD"/>
                    </a:solidFill>
                  </a:tcPr>
                </a:tc>
                <a:tc>
                  <a:txBody>
                    <a:bodyPr/>
                    <a:lstStyle/>
                    <a:p>
                      <a:pPr algn="l"/>
                      <a:r>
                        <a:rPr lang="en-US" sz="3600" b="1" u="none" dirty="0">
                          <a:solidFill>
                            <a:srgbClr val="FFFFFF"/>
                          </a:solidFill>
                          <a:latin typeface="微软雅黑" panose="020B0503020204020204" charset="-122"/>
                          <a:ea typeface="微软雅黑" panose="020B0503020204020204" charset="-122"/>
                          <a:cs typeface="Liter, MiSans" pitchFamily="34" charset="-120"/>
                        </a:rPr>
                        <a:t>内容</a:t>
                      </a:r>
                      <a:endParaRPr lang="en-US" sz="3600" b="1" u="none" dirty="0">
                        <a:solidFill>
                          <a:srgbClr val="FFFFFF"/>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004AAD"/>
                    </a:solidFill>
                  </a:tcPr>
                </a:tc>
              </a:tr>
              <a:tr h="935732">
                <a:tc>
                  <a:txBody>
                    <a:bodyPr/>
                    <a:lstStyle/>
                    <a:p>
                      <a:pPr algn="l"/>
                      <a:r>
                        <a:rPr lang="en-US" sz="3200" u="none" dirty="0">
                          <a:solidFill>
                            <a:srgbClr val="000000"/>
                          </a:solidFill>
                          <a:latin typeface="微软雅黑" panose="020B0503020204020204" charset="-122"/>
                          <a:ea typeface="微软雅黑" panose="020B0503020204020204" charset="-122"/>
                          <a:cs typeface="Liter, MiSans" pitchFamily="34" charset="-120"/>
                        </a:rPr>
                        <a:t>文号</a:t>
                      </a:r>
                      <a:endParaRPr lang="en-US" sz="32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c>
                  <a:txBody>
                    <a:bodyPr/>
                    <a:lstStyle/>
                    <a:p>
                      <a:pPr algn="l"/>
                      <a:r>
                        <a:rPr lang="en-US" sz="3200" u="none" dirty="0">
                          <a:solidFill>
                            <a:srgbClr val="000000"/>
                          </a:solidFill>
                          <a:latin typeface="微软雅黑" panose="020B0503020204020204" charset="-122"/>
                          <a:ea typeface="微软雅黑" panose="020B0503020204020204" charset="-122"/>
                          <a:cs typeface="微软雅黑" panose="020B0503020204020204" charset="-122"/>
                        </a:rPr>
                        <a:t>国家税务总局公告2026年第1号</a:t>
                      </a:r>
                      <a:endParaRPr lang="en-US" sz="32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r>
              <a:tr h="935732">
                <a:tc>
                  <a:txBody>
                    <a:bodyPr/>
                    <a:lstStyle/>
                    <a:p>
                      <a:pPr algn="l"/>
                      <a:r>
                        <a:rPr lang="en-US" sz="3200" u="none" dirty="0">
                          <a:solidFill>
                            <a:srgbClr val="000000"/>
                          </a:solidFill>
                          <a:latin typeface="微软雅黑" panose="020B0503020204020204" charset="-122"/>
                          <a:ea typeface="微软雅黑" panose="020B0503020204020204" charset="-122"/>
                          <a:cs typeface="Liter, MiSans" pitchFamily="34" charset="-120"/>
                        </a:rPr>
                        <a:t>施行时间</a:t>
                      </a:r>
                      <a:endParaRPr lang="en-US" sz="32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l"/>
                      <a:r>
                        <a:rPr lang="en-US" sz="3200" u="none" dirty="0">
                          <a:solidFill>
                            <a:srgbClr val="000000"/>
                          </a:solidFill>
                          <a:latin typeface="微软雅黑" panose="020B0503020204020204" charset="-122"/>
                          <a:ea typeface="微软雅黑" panose="020B0503020204020204" charset="-122"/>
                          <a:cs typeface="微软雅黑" panose="020B0503020204020204" charset="-122"/>
                        </a:rPr>
                        <a:t>2026年1月1日</a:t>
                      </a:r>
                      <a:endParaRPr lang="en-US" sz="32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r>
              <a:tr h="935732">
                <a:tc>
                  <a:txBody>
                    <a:bodyPr/>
                    <a:lstStyle/>
                    <a:p>
                      <a:pPr algn="l"/>
                      <a:r>
                        <a:rPr lang="en-US" sz="3200" u="none" dirty="0">
                          <a:solidFill>
                            <a:srgbClr val="000000"/>
                          </a:solidFill>
                          <a:latin typeface="微软雅黑" panose="020B0503020204020204" charset="-122"/>
                          <a:ea typeface="微软雅黑" panose="020B0503020204020204" charset="-122"/>
                          <a:cs typeface="Liter, MiSans" pitchFamily="34" charset="-120"/>
                        </a:rPr>
                        <a:t>章节结构</a:t>
                      </a:r>
                      <a:endParaRPr lang="en-US" sz="32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c>
                  <a:txBody>
                    <a:bodyPr/>
                    <a:lstStyle/>
                    <a:p>
                      <a:pPr algn="l"/>
                      <a:r>
                        <a:rPr lang="en-US" sz="3200" u="none" dirty="0">
                          <a:solidFill>
                            <a:srgbClr val="000000"/>
                          </a:solidFill>
                          <a:latin typeface="微软雅黑" panose="020B0503020204020204" charset="-122"/>
                          <a:ea typeface="微软雅黑" panose="020B0503020204020204" charset="-122"/>
                          <a:cs typeface="Liter, MiSans" pitchFamily="34" charset="-120"/>
                        </a:rPr>
                        <a:t>共七章三十七条</a:t>
                      </a:r>
                      <a:endParaRPr lang="en-US" sz="32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r>
              <a:tr h="1163342">
                <a:tc>
                  <a:txBody>
                    <a:bodyPr/>
                    <a:lstStyle/>
                    <a:p>
                      <a:pPr algn="l"/>
                      <a:r>
                        <a:rPr lang="en-US" sz="3200" u="none" dirty="0">
                          <a:solidFill>
                            <a:srgbClr val="000000"/>
                          </a:solidFill>
                          <a:latin typeface="微软雅黑" panose="020B0503020204020204" charset="-122"/>
                          <a:ea typeface="微软雅黑" panose="020B0503020204020204" charset="-122"/>
                          <a:cs typeface="Liter, MiSans" pitchFamily="34" charset="-120"/>
                        </a:rPr>
                        <a:t>备注</a:t>
                      </a:r>
                      <a:endParaRPr lang="en-US" sz="32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lstStyle/>
                    <a:p>
                      <a:pPr algn="l"/>
                      <a:r>
                        <a:rPr lang="en-US" sz="3200" u="none" dirty="0">
                          <a:solidFill>
                            <a:srgbClr val="000000"/>
                          </a:solidFill>
                          <a:latin typeface="微软雅黑" panose="020B0503020204020204" charset="-122"/>
                          <a:ea typeface="微软雅黑" panose="020B0503020204020204" charset="-122"/>
                          <a:cs typeface="微软雅黑" panose="020B0503020204020204" charset="-122"/>
                        </a:rPr>
                        <a:t>2025年度积分按原规则执行，等级评价按新规定执行</a:t>
                      </a:r>
                      <a:endParaRPr lang="en-US" sz="32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r>
            </a:tbl>
          </a:graphicData>
        </a:graphic>
      </p:graphicFrame>
      <p:sp>
        <p:nvSpPr>
          <p:cNvPr id="22" name="Shape 14"/>
          <p:cNvSpPr/>
          <p:nvPr/>
        </p:nvSpPr>
        <p:spPr>
          <a:xfrm>
            <a:off x="13161645" y="4166870"/>
            <a:ext cx="10275570" cy="5382895"/>
          </a:xfrm>
          <a:prstGeom prst="rect">
            <a:avLst/>
          </a:prstGeom>
          <a:solidFill>
            <a:srgbClr val="BFE4FF"/>
          </a:solidFill>
        </p:spPr>
      </p:sp>
      <p:sp>
        <p:nvSpPr>
          <p:cNvPr id="23" name="Text 15"/>
          <p:cNvSpPr/>
          <p:nvPr/>
        </p:nvSpPr>
        <p:spPr>
          <a:xfrm>
            <a:off x="13669645" y="4420870"/>
            <a:ext cx="5080000" cy="635000"/>
          </a:xfrm>
          <a:prstGeom prst="rect">
            <a:avLst/>
          </a:prstGeom>
          <a:noFill/>
        </p:spPr>
        <p:txBody>
          <a:bodyPr wrap="none" lIns="0" tIns="0" rIns="0" bIns="0" rtlCol="0" anchor="t"/>
          <a:p>
            <a:pPr algn="l">
              <a:lnSpc>
                <a:spcPct val="100000"/>
              </a:lnSpc>
            </a:pPr>
            <a:r>
              <a:rPr lang="en-US" sz="4000" b="1" dirty="0">
                <a:solidFill>
                  <a:srgbClr val="004AAD"/>
                </a:solidFill>
                <a:latin typeface="微软雅黑" panose="020B0503020204020204" charset="-122"/>
                <a:ea typeface="微软雅黑" panose="020B0503020204020204" charset="-122"/>
                <a:cs typeface="Quattrocento Sans" panose="020B0502050000020003" pitchFamily="34" charset="-120"/>
                <a:sym typeface="+mn-ea"/>
              </a:rPr>
              <a:t>《涉税专业服务管理办法（试行）》</a:t>
            </a:r>
            <a:endParaRPr lang="en-US" sz="4000" b="1" dirty="0">
              <a:solidFill>
                <a:srgbClr val="004AAD"/>
              </a:solidFill>
              <a:latin typeface="微软雅黑" panose="020B0503020204020204" charset="-122"/>
              <a:ea typeface="微软雅黑" panose="020B0503020204020204" charset="-122"/>
              <a:cs typeface="Quattrocento Sans" panose="020B0502050000020003" pitchFamily="34" charset="-120"/>
            </a:endParaRPr>
          </a:p>
        </p:txBody>
      </p:sp>
      <p:graphicFrame>
        <p:nvGraphicFramePr>
          <p:cNvPr id="24" name="Table 0"/>
          <p:cNvGraphicFramePr>
            <a:graphicFrameLocks noGrp="1"/>
          </p:cNvGraphicFramePr>
          <p:nvPr/>
        </p:nvGraphicFramePr>
        <p:xfrm>
          <a:off x="13669645" y="5373370"/>
          <a:ext cx="9341485" cy="5842002"/>
        </p:xfrm>
        <a:graphic>
          <a:graphicData uri="http://schemas.openxmlformats.org/drawingml/2006/table">
            <a:tbl>
              <a:tblPr/>
              <a:tblGrid>
                <a:gridCol w="2802255"/>
                <a:gridCol w="6539230"/>
              </a:tblGrid>
              <a:tr h="935732">
                <a:tc>
                  <a:txBody>
                    <a:bodyPr/>
                    <a:p>
                      <a:pPr algn="l"/>
                      <a:r>
                        <a:rPr lang="en-US" sz="3600" b="1" u="none" dirty="0">
                          <a:solidFill>
                            <a:srgbClr val="FFFFFF"/>
                          </a:solidFill>
                          <a:latin typeface="微软雅黑" panose="020B0503020204020204" charset="-122"/>
                          <a:ea typeface="微软雅黑" panose="020B0503020204020204" charset="-122"/>
                          <a:cs typeface="Liter, MiSans" pitchFamily="34" charset="-120"/>
                        </a:rPr>
                        <a:t>项目</a:t>
                      </a:r>
                      <a:endParaRPr lang="en-US" sz="3600" b="1" u="none" dirty="0">
                        <a:solidFill>
                          <a:srgbClr val="FFFFFF"/>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004AAD"/>
                    </a:solidFill>
                  </a:tcPr>
                </a:tc>
                <a:tc>
                  <a:txBody>
                    <a:bodyPr/>
                    <a:p>
                      <a:pPr algn="l"/>
                      <a:r>
                        <a:rPr lang="en-US" sz="3600" b="1" u="none" dirty="0">
                          <a:solidFill>
                            <a:srgbClr val="FFFFFF"/>
                          </a:solidFill>
                          <a:latin typeface="微软雅黑" panose="020B0503020204020204" charset="-122"/>
                          <a:ea typeface="微软雅黑" panose="020B0503020204020204" charset="-122"/>
                          <a:cs typeface="Liter, MiSans" pitchFamily="34" charset="-120"/>
                        </a:rPr>
                        <a:t>内容</a:t>
                      </a:r>
                      <a:endParaRPr lang="en-US" sz="3600" b="1" u="none" dirty="0">
                        <a:solidFill>
                          <a:srgbClr val="FFFFFF"/>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004AAD"/>
                    </a:solidFill>
                  </a:tcPr>
                </a:tc>
              </a:tr>
              <a:tr h="935732">
                <a:tc>
                  <a:txBody>
                    <a:bodyPr/>
                    <a:p>
                      <a:pPr algn="l"/>
                      <a:r>
                        <a:rPr lang="en-US" sz="3200" u="none" dirty="0">
                          <a:solidFill>
                            <a:srgbClr val="000000"/>
                          </a:solidFill>
                          <a:latin typeface="微软雅黑" panose="020B0503020204020204" charset="-122"/>
                          <a:ea typeface="微软雅黑" panose="020B0503020204020204" charset="-122"/>
                          <a:cs typeface="Liter, MiSans" pitchFamily="34" charset="-120"/>
                        </a:rPr>
                        <a:t>文号</a:t>
                      </a:r>
                      <a:endParaRPr lang="en-US" sz="32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c>
                  <a:txBody>
                    <a:bodyPr/>
                    <a:p>
                      <a:pPr algn="l"/>
                      <a:r>
                        <a:rPr lang="en-US" sz="3200" u="none" dirty="0">
                          <a:solidFill>
                            <a:srgbClr val="000000"/>
                          </a:solidFill>
                          <a:latin typeface="微软雅黑" panose="020B0503020204020204" charset="-122"/>
                          <a:ea typeface="微软雅黑" panose="020B0503020204020204" charset="-122"/>
                          <a:cs typeface="微软雅黑" panose="020B0503020204020204" charset="-122"/>
                        </a:rPr>
                        <a:t>国家税务总局令第 58 号</a:t>
                      </a:r>
                      <a:endParaRPr lang="en-US" sz="32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r>
              <a:tr h="935732">
                <a:tc>
                  <a:txBody>
                    <a:bodyPr/>
                    <a:p>
                      <a:pPr algn="l"/>
                      <a:r>
                        <a:rPr lang="en-US" sz="3200" u="none" dirty="0">
                          <a:solidFill>
                            <a:srgbClr val="000000"/>
                          </a:solidFill>
                          <a:latin typeface="微软雅黑" panose="020B0503020204020204" charset="-122"/>
                          <a:ea typeface="微软雅黑" panose="020B0503020204020204" charset="-122"/>
                          <a:cs typeface="Liter, MiSans" pitchFamily="34" charset="-120"/>
                        </a:rPr>
                        <a:t>施行时间</a:t>
                      </a:r>
                      <a:endParaRPr lang="en-US" sz="32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c>
                  <a:txBody>
                    <a:bodyPr/>
                    <a:p>
                      <a:pPr algn="l"/>
                      <a:r>
                        <a:rPr lang="en-US" sz="3200" u="none" dirty="0">
                          <a:solidFill>
                            <a:srgbClr val="000000"/>
                          </a:solidFill>
                          <a:latin typeface="微软雅黑" panose="020B0503020204020204" charset="-122"/>
                          <a:ea typeface="微软雅黑" panose="020B0503020204020204" charset="-122"/>
                          <a:cs typeface="微软雅黑" panose="020B0503020204020204" charset="-122"/>
                        </a:rPr>
                        <a:t>2025年5月1日</a:t>
                      </a:r>
                      <a:endParaRPr lang="en-US" sz="3200" u="none" dirty="0">
                        <a:solidFill>
                          <a:srgbClr val="000000"/>
                        </a:solidFill>
                        <a:latin typeface="微软雅黑" panose="020B0503020204020204" charset="-122"/>
                        <a:ea typeface="微软雅黑" panose="020B0503020204020204" charset="-122"/>
                        <a:cs typeface="微软雅黑" panose="020B0503020204020204" charset="-122"/>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FFFFF"/>
                    </a:solidFill>
                  </a:tcPr>
                </a:tc>
              </a:tr>
              <a:tr h="935732">
                <a:tc>
                  <a:txBody>
                    <a:bodyPr/>
                    <a:p>
                      <a:pPr algn="l"/>
                      <a:r>
                        <a:rPr lang="en-US" sz="3200" u="none" dirty="0">
                          <a:solidFill>
                            <a:srgbClr val="000000"/>
                          </a:solidFill>
                          <a:latin typeface="微软雅黑" panose="020B0503020204020204" charset="-122"/>
                          <a:ea typeface="微软雅黑" panose="020B0503020204020204" charset="-122"/>
                          <a:cs typeface="Liter, MiSans" pitchFamily="34" charset="-120"/>
                        </a:rPr>
                        <a:t>章节结构</a:t>
                      </a:r>
                      <a:endParaRPr lang="en-US" sz="32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c>
                  <a:txBody>
                    <a:bodyPr/>
                    <a:p>
                      <a:pPr algn="l"/>
                      <a:r>
                        <a:rPr lang="en-US" sz="3200" u="none" dirty="0">
                          <a:solidFill>
                            <a:srgbClr val="000000"/>
                          </a:solidFill>
                          <a:latin typeface="微软雅黑" panose="020B0503020204020204" charset="-122"/>
                          <a:ea typeface="微软雅黑" panose="020B0503020204020204" charset="-122"/>
                          <a:cs typeface="Liter, MiSans" pitchFamily="34" charset="-120"/>
                        </a:rPr>
                        <a:t>共</a:t>
                      </a:r>
                      <a:r>
                        <a:rPr lang="zh-CN" altLang="en-US" sz="3200" u="none" dirty="0">
                          <a:solidFill>
                            <a:srgbClr val="000000"/>
                          </a:solidFill>
                          <a:latin typeface="微软雅黑" panose="020B0503020204020204" charset="-122"/>
                          <a:ea typeface="微软雅黑" panose="020B0503020204020204" charset="-122"/>
                          <a:cs typeface="Liter, MiSans" pitchFamily="34" charset="-120"/>
                        </a:rPr>
                        <a:t>六</a:t>
                      </a:r>
                      <a:r>
                        <a:rPr lang="en-US" sz="3200" u="none" dirty="0">
                          <a:solidFill>
                            <a:srgbClr val="000000"/>
                          </a:solidFill>
                          <a:latin typeface="微软雅黑" panose="020B0503020204020204" charset="-122"/>
                          <a:ea typeface="微软雅黑" panose="020B0503020204020204" charset="-122"/>
                          <a:cs typeface="Liter, MiSans" pitchFamily="34" charset="-120"/>
                        </a:rPr>
                        <a:t>章三十</a:t>
                      </a:r>
                      <a:r>
                        <a:rPr lang="zh-CN" altLang="en-US" sz="3200" u="none" dirty="0">
                          <a:solidFill>
                            <a:srgbClr val="000000"/>
                          </a:solidFill>
                          <a:latin typeface="微软雅黑" panose="020B0503020204020204" charset="-122"/>
                          <a:ea typeface="微软雅黑" panose="020B0503020204020204" charset="-122"/>
                          <a:cs typeface="Liter, MiSans" pitchFamily="34" charset="-120"/>
                        </a:rPr>
                        <a:t>九</a:t>
                      </a:r>
                      <a:r>
                        <a:rPr lang="en-US" sz="3200" u="none" dirty="0">
                          <a:solidFill>
                            <a:srgbClr val="000000"/>
                          </a:solidFill>
                          <a:latin typeface="微软雅黑" panose="020B0503020204020204" charset="-122"/>
                          <a:ea typeface="微软雅黑" panose="020B0503020204020204" charset="-122"/>
                          <a:cs typeface="Liter, MiSans" pitchFamily="34" charset="-120"/>
                        </a:rPr>
                        <a:t>条</a:t>
                      </a:r>
                      <a:endParaRPr lang="en-US" sz="3200" u="none" dirty="0">
                        <a:solidFill>
                          <a:srgbClr val="000000"/>
                        </a:solidFill>
                        <a:latin typeface="微软雅黑" panose="020B0503020204020204" charset="-122"/>
                        <a:ea typeface="微软雅黑" panose="020B0503020204020204" charset="-122"/>
                        <a:cs typeface="Liter, MiSans" pitchFamily="34" charset="-120"/>
                      </a:endParaRPr>
                    </a:p>
                  </a:txBody>
                  <a:tcPr marT="0" marB="0" anchor="ctr">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solidFill>
                      <a:srgbClr val="F0F7FF"/>
                    </a:solidFill>
                  </a:tcPr>
                </a:tc>
              </a:tr>
            </a:tbl>
          </a:graphicData>
        </a:graphic>
      </p:graphicFrame>
      <p:sp>
        <p:nvSpPr>
          <p:cNvPr id="25" name="Shape 16"/>
          <p:cNvSpPr/>
          <p:nvPr/>
        </p:nvSpPr>
        <p:spPr>
          <a:xfrm>
            <a:off x="13161645" y="5055870"/>
            <a:ext cx="10160000" cy="0"/>
          </a:xfrm>
          <a:prstGeom prst="line">
            <a:avLst/>
          </a:prstGeom>
          <a:noFill/>
          <a:ln w="25400">
            <a:solidFill>
              <a:srgbClr val="48B2FF"/>
            </a:solidFill>
            <a:prstDash val="solid"/>
            <a:headEnd type="none"/>
            <a:tailEnd type="none"/>
          </a:ln>
        </p:spPr>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par>
                                <p:cTn id="43" presetID="3" presetClass="entr" presetSubtype="1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linds(horizontal)">
                                      <p:cBhvr>
                                        <p:cTn id="45" dur="500"/>
                                        <p:tgtEl>
                                          <p:spTgt spid="24"/>
                                        </p:tgtEl>
                                      </p:cBhvr>
                                    </p:animEffect>
                                  </p:childTnLst>
                                </p:cTn>
                              </p:par>
                              <p:par>
                                <p:cTn id="46" presetID="3" presetClass="entr" presetSubtype="1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par>
                                <p:cTn id="49" presetID="3" presetClass="entr" presetSubtype="1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linds(horizont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7"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7E2FF"/>
            </a:gs>
            <a:gs pos="50000">
              <a:srgbClr val="EAF4FF"/>
            </a:gs>
            <a:gs pos="100000">
              <a:srgbClr val="FFFFFF"/>
            </a:gs>
          </a:gsLst>
          <a:lin ang="2700000" scaled="1"/>
        </a:gradFill>
        <a:effectLst/>
      </p:bgPr>
    </p:bg>
    <p:spTree>
      <p:nvGrpSpPr>
        <p:cNvPr id="1" name=""/>
        <p:cNvGrpSpPr/>
        <p:nvPr/>
      </p:nvGrpSpPr>
      <p:grpSpPr>
        <a:xfrm>
          <a:off x="0" y="0"/>
          <a:ext cx="0" cy="0"/>
          <a:chOff x="0" y="0"/>
          <a:chExt cx="0" cy="0"/>
        </a:xfrm>
      </p:grpSpPr>
      <p:sp>
        <p:nvSpPr>
          <p:cNvPr id="2" name="Text 0"/>
          <p:cNvSpPr/>
          <p:nvPr/>
        </p:nvSpPr>
        <p:spPr>
          <a:xfrm>
            <a:off x="1249680" y="918210"/>
            <a:ext cx="10535920" cy="1174750"/>
          </a:xfrm>
          <a:prstGeom prst="rect">
            <a:avLst/>
          </a:prstGeom>
          <a:noFill/>
        </p:spPr>
        <p:txBody>
          <a:bodyPr wrap="none" lIns="0" tIns="0" rIns="0" bIns="0" rtlCol="0" anchor="t"/>
          <a:lstStyle/>
          <a:p>
            <a:pPr algn="l">
              <a:lnSpc>
                <a:spcPct val="100000"/>
              </a:lnSpc>
            </a:pPr>
            <a:r>
              <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sym typeface="+mn-ea"/>
              </a:rPr>
              <a:t>什么是涉税专业服务信用管理？</a:t>
            </a:r>
            <a:endPar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sym typeface="+mn-ea"/>
            </a:endParaRPr>
          </a:p>
        </p:txBody>
      </p:sp>
      <p:sp>
        <p:nvSpPr>
          <p:cNvPr id="6" name="Shape 4"/>
          <p:cNvSpPr/>
          <p:nvPr/>
        </p:nvSpPr>
        <p:spPr>
          <a:xfrm rot="5400000">
            <a:off x="1224280" y="2458720"/>
            <a:ext cx="368300" cy="330200"/>
          </a:xfrm>
          <a:prstGeom prst="triangle">
            <a:avLst>
              <a:gd name="adj" fmla="val 50000"/>
            </a:avLst>
          </a:prstGeom>
          <a:solidFill>
            <a:srgbClr val="004AAD"/>
          </a:solidFill>
        </p:spPr>
      </p:sp>
      <p:sp>
        <p:nvSpPr>
          <p:cNvPr id="7" name="Shape 5"/>
          <p:cNvSpPr/>
          <p:nvPr/>
        </p:nvSpPr>
        <p:spPr>
          <a:xfrm rot="5400000">
            <a:off x="1732280" y="2458720"/>
            <a:ext cx="368300" cy="330200"/>
          </a:xfrm>
          <a:prstGeom prst="triangle">
            <a:avLst>
              <a:gd name="adj" fmla="val 50000"/>
            </a:avLst>
          </a:prstGeom>
          <a:solidFill>
            <a:srgbClr val="004AAD"/>
          </a:solidFill>
        </p:spPr>
      </p:sp>
      <p:sp>
        <p:nvSpPr>
          <p:cNvPr id="8" name="Shape 6"/>
          <p:cNvSpPr/>
          <p:nvPr/>
        </p:nvSpPr>
        <p:spPr>
          <a:xfrm rot="5400000">
            <a:off x="2240280" y="2458720"/>
            <a:ext cx="368300" cy="330200"/>
          </a:xfrm>
          <a:prstGeom prst="triangle">
            <a:avLst>
              <a:gd name="adj" fmla="val 50000"/>
            </a:avLst>
          </a:prstGeom>
          <a:solidFill>
            <a:srgbClr val="004AAD"/>
          </a:solidFill>
        </p:spPr>
      </p:sp>
      <p:sp>
        <p:nvSpPr>
          <p:cNvPr id="9" name="Shape 7"/>
          <p:cNvSpPr/>
          <p:nvPr/>
        </p:nvSpPr>
        <p:spPr>
          <a:xfrm rot="5400000">
            <a:off x="2748280" y="2458720"/>
            <a:ext cx="368300" cy="330200"/>
          </a:xfrm>
          <a:prstGeom prst="triangle">
            <a:avLst>
              <a:gd name="adj" fmla="val 50000"/>
            </a:avLst>
          </a:prstGeom>
          <a:solidFill>
            <a:srgbClr val="004AAD"/>
          </a:solidFill>
        </p:spPr>
      </p:sp>
      <p:sp>
        <p:nvSpPr>
          <p:cNvPr id="10" name="Shape 8"/>
          <p:cNvSpPr/>
          <p:nvPr/>
        </p:nvSpPr>
        <p:spPr>
          <a:xfrm rot="5400000">
            <a:off x="3256280" y="2458720"/>
            <a:ext cx="368300" cy="330200"/>
          </a:xfrm>
          <a:prstGeom prst="triangle">
            <a:avLst>
              <a:gd name="adj" fmla="val 50000"/>
            </a:avLst>
          </a:prstGeom>
          <a:solidFill>
            <a:srgbClr val="004AAD"/>
          </a:solidFill>
        </p:spPr>
      </p:sp>
      <p:sp>
        <p:nvSpPr>
          <p:cNvPr id="11" name="Shape 9"/>
          <p:cNvSpPr/>
          <p:nvPr/>
        </p:nvSpPr>
        <p:spPr>
          <a:xfrm rot="5400000">
            <a:off x="3764280" y="2458720"/>
            <a:ext cx="368300" cy="330200"/>
          </a:xfrm>
          <a:prstGeom prst="triangle">
            <a:avLst>
              <a:gd name="adj" fmla="val 50000"/>
            </a:avLst>
          </a:prstGeom>
          <a:solidFill>
            <a:srgbClr val="004AAD"/>
          </a:solidFill>
        </p:spPr>
      </p:sp>
      <p:sp>
        <p:nvSpPr>
          <p:cNvPr id="12" name="Shape 10"/>
          <p:cNvSpPr/>
          <p:nvPr/>
        </p:nvSpPr>
        <p:spPr>
          <a:xfrm>
            <a:off x="1249680" y="2926715"/>
            <a:ext cx="21640800" cy="1651000"/>
          </a:xfrm>
          <a:prstGeom prst="rect">
            <a:avLst/>
          </a:prstGeom>
          <a:solidFill>
            <a:srgbClr val="BFE4FF"/>
          </a:solidFill>
        </p:spPr>
      </p:sp>
      <p:sp>
        <p:nvSpPr>
          <p:cNvPr id="13" name="Text 11"/>
          <p:cNvSpPr/>
          <p:nvPr/>
        </p:nvSpPr>
        <p:spPr>
          <a:xfrm>
            <a:off x="1656080" y="3053715"/>
            <a:ext cx="20828000" cy="1397000"/>
          </a:xfrm>
          <a:prstGeom prst="rect">
            <a:avLst/>
          </a:prstGeom>
          <a:noFill/>
        </p:spPr>
        <p:txBody>
          <a:bodyPr wrap="square" lIns="0" tIns="0" rIns="0" bIns="0" rtlCol="0" anchor="ctr"/>
          <a:lstStyle/>
          <a:p>
            <a:pPr>
              <a:lnSpc>
                <a:spcPct val="100000"/>
              </a:lnSpc>
            </a:pP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税务机关对涉税专业服务机构从事涉税专业服务情况进行</a:t>
            </a:r>
            <a:r>
              <a:rPr lang="en-US" sz="4400" b="1" dirty="0">
                <a:solidFill>
                  <a:srgbClr val="000000"/>
                </a:solidFill>
                <a:latin typeface="微软雅黑" panose="020B0503020204020204" charset="-122"/>
                <a:ea typeface="微软雅黑" panose="020B0503020204020204" charset="-122"/>
                <a:cs typeface="Liter" panose="02000503030000020004" pitchFamily="34" charset="-120"/>
              </a:rPr>
              <a:t>信用评价</a:t>
            </a: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，对涉税服务人员的执业行为进行</a:t>
            </a:r>
            <a:r>
              <a:rPr lang="en-US" sz="4400" b="1" dirty="0">
                <a:solidFill>
                  <a:srgbClr val="000000"/>
                </a:solidFill>
                <a:latin typeface="微软雅黑" panose="020B0503020204020204" charset="-122"/>
                <a:ea typeface="微软雅黑" panose="020B0503020204020204" charset="-122"/>
                <a:cs typeface="Liter" panose="02000503030000020004" pitchFamily="34" charset="-120"/>
              </a:rPr>
              <a:t>信用记录</a:t>
            </a: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，并根据信用评价结果</a:t>
            </a:r>
            <a:r>
              <a:rPr lang="en-US" sz="4400" b="1" dirty="0">
                <a:solidFill>
                  <a:srgbClr val="000000"/>
                </a:solidFill>
                <a:latin typeface="微软雅黑" panose="020B0503020204020204" charset="-122"/>
                <a:ea typeface="微软雅黑" panose="020B0503020204020204" charset="-122"/>
                <a:cs typeface="Liter" panose="02000503030000020004" pitchFamily="34" charset="-120"/>
              </a:rPr>
              <a:t>采取激励约束措施</a:t>
            </a: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a:t>
            </a:r>
            <a:endParaRPr lang="en-US" sz="4400" dirty="0">
              <a:solidFill>
                <a:srgbClr val="000000"/>
              </a:solidFill>
              <a:latin typeface="微软雅黑" panose="020B0503020204020204" charset="-122"/>
              <a:ea typeface="微软雅黑" panose="020B0503020204020204" charset="-122"/>
              <a:cs typeface="Liter" panose="02000503030000020004" pitchFamily="34" charset="-120"/>
            </a:endParaRPr>
          </a:p>
        </p:txBody>
      </p:sp>
      <p:sp>
        <p:nvSpPr>
          <p:cNvPr id="14" name="Shape 12"/>
          <p:cNvSpPr/>
          <p:nvPr/>
        </p:nvSpPr>
        <p:spPr>
          <a:xfrm>
            <a:off x="1371600" y="5641340"/>
            <a:ext cx="10414000" cy="5854065"/>
          </a:xfrm>
          <a:prstGeom prst="rect">
            <a:avLst/>
          </a:prstGeom>
          <a:solidFill>
            <a:srgbClr val="7EC8E3"/>
          </a:solidFill>
        </p:spPr>
      </p:sp>
      <p:sp>
        <p:nvSpPr>
          <p:cNvPr id="15" name="Shape 13"/>
          <p:cNvSpPr/>
          <p:nvPr/>
        </p:nvSpPr>
        <p:spPr>
          <a:xfrm>
            <a:off x="1371600" y="5641340"/>
            <a:ext cx="10414000" cy="101600"/>
          </a:xfrm>
          <a:prstGeom prst="rect">
            <a:avLst/>
          </a:prstGeom>
          <a:solidFill>
            <a:srgbClr val="48B2FF"/>
          </a:solidFill>
        </p:spPr>
      </p:sp>
      <p:sp>
        <p:nvSpPr>
          <p:cNvPr id="16" name="Shape 14"/>
          <p:cNvSpPr/>
          <p:nvPr/>
        </p:nvSpPr>
        <p:spPr>
          <a:xfrm>
            <a:off x="1903730" y="5907405"/>
            <a:ext cx="457200" cy="609600"/>
          </a:xfrm>
          <a:custGeom>
            <a:avLst/>
            <a:gdLst/>
            <a:ahLst/>
            <a:cxnLst/>
            <a:rect l="l" t="t" r="r" b="b"/>
            <a:pathLst>
              <a:path w="457200" h="609600">
                <a:moveTo>
                  <a:pt x="76200" y="0"/>
                </a:moveTo>
                <a:cubicBezTo>
                  <a:pt x="34171" y="0"/>
                  <a:pt x="0" y="34171"/>
                  <a:pt x="0" y="76200"/>
                </a:cubicBezTo>
                <a:lnTo>
                  <a:pt x="0" y="533400"/>
                </a:lnTo>
                <a:cubicBezTo>
                  <a:pt x="0" y="575429"/>
                  <a:pt x="34171" y="609600"/>
                  <a:pt x="76200" y="609600"/>
                </a:cubicBezTo>
                <a:lnTo>
                  <a:pt x="381000" y="609600"/>
                </a:lnTo>
                <a:cubicBezTo>
                  <a:pt x="423029" y="609600"/>
                  <a:pt x="457200" y="575429"/>
                  <a:pt x="457200" y="533400"/>
                </a:cubicBezTo>
                <a:lnTo>
                  <a:pt x="457200" y="76200"/>
                </a:lnTo>
                <a:cubicBezTo>
                  <a:pt x="457200" y="34171"/>
                  <a:pt x="423029" y="0"/>
                  <a:pt x="381000" y="0"/>
                </a:cubicBezTo>
                <a:lnTo>
                  <a:pt x="76200" y="0"/>
                </a:lnTo>
                <a:close/>
                <a:moveTo>
                  <a:pt x="209550" y="419100"/>
                </a:moveTo>
                <a:lnTo>
                  <a:pt x="247650" y="419100"/>
                </a:lnTo>
                <a:cubicBezTo>
                  <a:pt x="268724" y="419100"/>
                  <a:pt x="285750" y="436126"/>
                  <a:pt x="285750" y="457200"/>
                </a:cubicBezTo>
                <a:lnTo>
                  <a:pt x="285750" y="552450"/>
                </a:lnTo>
                <a:lnTo>
                  <a:pt x="171450" y="552450"/>
                </a:lnTo>
                <a:lnTo>
                  <a:pt x="171450" y="457200"/>
                </a:lnTo>
                <a:cubicBezTo>
                  <a:pt x="171450" y="436126"/>
                  <a:pt x="188476" y="419100"/>
                  <a:pt x="209550" y="419100"/>
                </a:cubicBezTo>
                <a:close/>
                <a:moveTo>
                  <a:pt x="114300" y="133350"/>
                </a:moveTo>
                <a:cubicBezTo>
                  <a:pt x="114300" y="122873"/>
                  <a:pt x="122873" y="114300"/>
                  <a:pt x="133350" y="114300"/>
                </a:cubicBezTo>
                <a:lnTo>
                  <a:pt x="171450" y="114300"/>
                </a:lnTo>
                <a:cubicBezTo>
                  <a:pt x="181928" y="114300"/>
                  <a:pt x="190500" y="122873"/>
                  <a:pt x="190500" y="133350"/>
                </a:cubicBezTo>
                <a:lnTo>
                  <a:pt x="190500" y="171450"/>
                </a:lnTo>
                <a:cubicBezTo>
                  <a:pt x="190500" y="181928"/>
                  <a:pt x="181928" y="190500"/>
                  <a:pt x="171450" y="190500"/>
                </a:cubicBezTo>
                <a:lnTo>
                  <a:pt x="133350" y="190500"/>
                </a:lnTo>
                <a:cubicBezTo>
                  <a:pt x="122873" y="190500"/>
                  <a:pt x="114300" y="181928"/>
                  <a:pt x="114300" y="171450"/>
                </a:cubicBezTo>
                <a:lnTo>
                  <a:pt x="114300" y="133350"/>
                </a:lnTo>
                <a:close/>
                <a:moveTo>
                  <a:pt x="285750" y="114300"/>
                </a:moveTo>
                <a:lnTo>
                  <a:pt x="323850" y="114300"/>
                </a:lnTo>
                <a:cubicBezTo>
                  <a:pt x="334328" y="114300"/>
                  <a:pt x="342900" y="122873"/>
                  <a:pt x="342900" y="133350"/>
                </a:cubicBezTo>
                <a:lnTo>
                  <a:pt x="342900" y="171450"/>
                </a:lnTo>
                <a:cubicBezTo>
                  <a:pt x="342900" y="181928"/>
                  <a:pt x="334328" y="190500"/>
                  <a:pt x="323850" y="190500"/>
                </a:cubicBezTo>
                <a:lnTo>
                  <a:pt x="285750" y="190500"/>
                </a:lnTo>
                <a:cubicBezTo>
                  <a:pt x="275273" y="190500"/>
                  <a:pt x="266700" y="181928"/>
                  <a:pt x="266700" y="171450"/>
                </a:cubicBezTo>
                <a:lnTo>
                  <a:pt x="266700" y="133350"/>
                </a:lnTo>
                <a:cubicBezTo>
                  <a:pt x="266700" y="122873"/>
                  <a:pt x="275273" y="114300"/>
                  <a:pt x="285750" y="114300"/>
                </a:cubicBezTo>
                <a:close/>
                <a:moveTo>
                  <a:pt x="114300" y="285750"/>
                </a:moveTo>
                <a:cubicBezTo>
                  <a:pt x="114300" y="275273"/>
                  <a:pt x="122873" y="266700"/>
                  <a:pt x="133350" y="266700"/>
                </a:cubicBezTo>
                <a:lnTo>
                  <a:pt x="171450" y="266700"/>
                </a:lnTo>
                <a:cubicBezTo>
                  <a:pt x="181928" y="266700"/>
                  <a:pt x="190500" y="275273"/>
                  <a:pt x="190500" y="285750"/>
                </a:cubicBezTo>
                <a:lnTo>
                  <a:pt x="190500" y="323850"/>
                </a:lnTo>
                <a:cubicBezTo>
                  <a:pt x="190500" y="334328"/>
                  <a:pt x="181928" y="342900"/>
                  <a:pt x="171450" y="342900"/>
                </a:cubicBezTo>
                <a:lnTo>
                  <a:pt x="133350" y="342900"/>
                </a:lnTo>
                <a:cubicBezTo>
                  <a:pt x="122873" y="342900"/>
                  <a:pt x="114300" y="334328"/>
                  <a:pt x="114300" y="323850"/>
                </a:cubicBezTo>
                <a:lnTo>
                  <a:pt x="114300" y="285750"/>
                </a:lnTo>
                <a:close/>
                <a:moveTo>
                  <a:pt x="285750" y="266700"/>
                </a:moveTo>
                <a:lnTo>
                  <a:pt x="323850" y="266700"/>
                </a:lnTo>
                <a:cubicBezTo>
                  <a:pt x="334328" y="266700"/>
                  <a:pt x="342900" y="275273"/>
                  <a:pt x="342900" y="285750"/>
                </a:cubicBezTo>
                <a:lnTo>
                  <a:pt x="342900" y="323850"/>
                </a:lnTo>
                <a:cubicBezTo>
                  <a:pt x="342900" y="334328"/>
                  <a:pt x="334328" y="342900"/>
                  <a:pt x="323850" y="342900"/>
                </a:cubicBezTo>
                <a:lnTo>
                  <a:pt x="285750" y="342900"/>
                </a:lnTo>
                <a:cubicBezTo>
                  <a:pt x="275273" y="342900"/>
                  <a:pt x="266700" y="334328"/>
                  <a:pt x="266700" y="323850"/>
                </a:cubicBezTo>
                <a:lnTo>
                  <a:pt x="266700" y="285750"/>
                </a:lnTo>
                <a:cubicBezTo>
                  <a:pt x="266700" y="275273"/>
                  <a:pt x="275273" y="266700"/>
                  <a:pt x="285750" y="266700"/>
                </a:cubicBezTo>
                <a:close/>
              </a:path>
            </a:pathLst>
          </a:custGeom>
          <a:solidFill>
            <a:srgbClr val="004AAD"/>
          </a:solidFill>
        </p:spPr>
      </p:sp>
      <p:sp>
        <p:nvSpPr>
          <p:cNvPr id="17" name="Text 15"/>
          <p:cNvSpPr/>
          <p:nvPr/>
        </p:nvSpPr>
        <p:spPr>
          <a:xfrm>
            <a:off x="2589530" y="5907405"/>
            <a:ext cx="6350000" cy="889000"/>
          </a:xfrm>
          <a:prstGeom prst="rect">
            <a:avLst/>
          </a:prstGeom>
          <a:noFill/>
        </p:spPr>
        <p:txBody>
          <a:bodyPr wrap="none" lIns="0" tIns="0" rIns="0" bIns="0" rtlCol="0" anchor="ctr"/>
          <a:lstStyle/>
          <a:p>
            <a:pPr>
              <a:lnSpc>
                <a:spcPct val="100000"/>
              </a:lnSpc>
            </a:pPr>
            <a:r>
              <a:rPr lang="en-US" sz="4000" b="1" dirty="0">
                <a:solidFill>
                  <a:srgbClr val="000000"/>
                </a:solidFill>
                <a:latin typeface="微软雅黑" panose="020B0503020204020204" charset="-122"/>
                <a:ea typeface="微软雅黑" panose="020B0503020204020204" charset="-122"/>
                <a:cs typeface="微软雅黑" panose="020B0503020204020204" charset="-122"/>
              </a:rPr>
              <a:t>机构信用评价</a:t>
            </a:r>
            <a:r>
              <a:rPr lang="en-US" sz="3400" dirty="0">
                <a:solidFill>
                  <a:srgbClr val="000000"/>
                </a:solidFill>
                <a:latin typeface="微软雅黑" panose="020B0503020204020204" charset="-122"/>
                <a:ea typeface="微软雅黑" panose="020B0503020204020204" charset="-122"/>
                <a:cs typeface="微软雅黑" panose="020B0503020204020204" charset="-122"/>
              </a:rPr>
              <a:t> </a:t>
            </a:r>
            <a:r>
              <a:rPr lang="en-US" sz="3600" dirty="0">
                <a:solidFill>
                  <a:srgbClr val="737373"/>
                </a:solidFill>
                <a:latin typeface="微软雅黑" panose="020B0503020204020204" charset="-122"/>
                <a:ea typeface="微软雅黑" panose="020B0503020204020204" charset="-122"/>
                <a:cs typeface="微软雅黑" panose="020B0503020204020204" charset="-122"/>
              </a:rPr>
              <a:t>（打分定级）</a:t>
            </a:r>
            <a:endParaRPr lang="en-US" sz="3600" dirty="0">
              <a:solidFill>
                <a:srgbClr val="737373"/>
              </a:solidFill>
              <a:latin typeface="微软雅黑" panose="020B0503020204020204" charset="-122"/>
              <a:ea typeface="微软雅黑" panose="020B0503020204020204" charset="-122"/>
              <a:cs typeface="微软雅黑" panose="020B0503020204020204" charset="-122"/>
            </a:endParaRPr>
          </a:p>
        </p:txBody>
      </p:sp>
      <p:sp>
        <p:nvSpPr>
          <p:cNvPr id="18" name="Text 16"/>
          <p:cNvSpPr/>
          <p:nvPr/>
        </p:nvSpPr>
        <p:spPr>
          <a:xfrm>
            <a:off x="1827530" y="6796405"/>
            <a:ext cx="9601200" cy="3810000"/>
          </a:xfrm>
          <a:prstGeom prst="rect">
            <a:avLst/>
          </a:prstGeom>
          <a:noFill/>
        </p:spPr>
        <p:txBody>
          <a:bodyPr wrap="square" lIns="0" tIns="0" rIns="0" bIns="0" rtlCol="0" anchor="t"/>
          <a:lstStyle/>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税务师事务所</a:t>
            </a:r>
            <a:endParaRPr lang="en-US" sz="3200" dirty="0">
              <a:latin typeface="微软雅黑" panose="020B0503020204020204" charset="-122"/>
              <a:ea typeface="微软雅黑" panose="020B0503020204020204" charset="-122"/>
            </a:endParaRPr>
          </a:p>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会计师事务所</a:t>
            </a:r>
            <a:endParaRPr lang="en-US" sz="3200" dirty="0">
              <a:latin typeface="微软雅黑" panose="020B0503020204020204" charset="-122"/>
              <a:ea typeface="微软雅黑" panose="020B0503020204020204" charset="-122"/>
            </a:endParaRPr>
          </a:p>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律师事务所</a:t>
            </a:r>
            <a:endParaRPr lang="en-US" sz="3200" dirty="0">
              <a:latin typeface="微软雅黑" panose="020B0503020204020204" charset="-122"/>
              <a:ea typeface="微软雅黑" panose="020B0503020204020204" charset="-122"/>
            </a:endParaRPr>
          </a:p>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代理记账机构</a:t>
            </a:r>
            <a:endParaRPr lang="en-US" sz="3200" dirty="0">
              <a:latin typeface="微软雅黑" panose="020B0503020204020204" charset="-122"/>
              <a:ea typeface="微软雅黑" panose="020B0503020204020204" charset="-122"/>
            </a:endParaRPr>
          </a:p>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税务代理公司</a:t>
            </a:r>
            <a:endParaRPr lang="en-US" sz="3200" dirty="0">
              <a:latin typeface="微软雅黑" panose="020B0503020204020204" charset="-122"/>
              <a:ea typeface="微软雅黑" panose="020B0503020204020204" charset="-122"/>
            </a:endParaRPr>
          </a:p>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财税类咨询公司</a:t>
            </a:r>
            <a:endParaRPr lang="en-US" sz="4400" dirty="0">
              <a:solidFill>
                <a:srgbClr val="000000"/>
              </a:solidFill>
              <a:latin typeface="微软雅黑" panose="020B0503020204020204" charset="-122"/>
              <a:ea typeface="微软雅黑" panose="020B0503020204020204" charset="-122"/>
              <a:cs typeface="Liter" panose="02000503030000020004" pitchFamily="34" charset="-120"/>
            </a:endParaRPr>
          </a:p>
          <a:p>
            <a:pPr marL="254000" indent="-254000">
              <a:lnSpc>
                <a:spcPct val="100000"/>
              </a:lnSpc>
              <a:spcBef>
                <a:spcPts val="10"/>
              </a:spcBef>
              <a:buSzPct val="100000"/>
              <a:buChar char="•"/>
            </a:pPr>
            <a:r>
              <a:rPr lang="zh-CN" sz="4400" dirty="0">
                <a:solidFill>
                  <a:srgbClr val="000000"/>
                </a:solidFill>
                <a:latin typeface="微软雅黑" panose="020B0503020204020204" charset="-122"/>
                <a:ea typeface="微软雅黑" panose="020B0503020204020204" charset="-122"/>
                <a:cs typeface="Liter" panose="02000503030000020004" pitchFamily="34" charset="-120"/>
              </a:rPr>
              <a:t>其他</a:t>
            </a:r>
            <a:endParaRPr lang="zh-CN" sz="4400" dirty="0">
              <a:solidFill>
                <a:srgbClr val="000000"/>
              </a:solidFill>
              <a:latin typeface="微软雅黑" panose="020B0503020204020204" charset="-122"/>
              <a:ea typeface="微软雅黑" panose="020B0503020204020204" charset="-122"/>
              <a:cs typeface="Liter" panose="02000503030000020004" pitchFamily="34" charset="-120"/>
            </a:endParaRPr>
          </a:p>
        </p:txBody>
      </p:sp>
      <p:sp>
        <p:nvSpPr>
          <p:cNvPr id="19" name="Shape 17"/>
          <p:cNvSpPr/>
          <p:nvPr/>
        </p:nvSpPr>
        <p:spPr>
          <a:xfrm>
            <a:off x="12192000" y="5641340"/>
            <a:ext cx="10820400" cy="5820410"/>
          </a:xfrm>
          <a:prstGeom prst="rect">
            <a:avLst/>
          </a:prstGeom>
          <a:solidFill>
            <a:srgbClr val="BFE4FF"/>
          </a:solidFill>
        </p:spPr>
      </p:sp>
      <p:sp>
        <p:nvSpPr>
          <p:cNvPr id="20" name="Shape 18"/>
          <p:cNvSpPr/>
          <p:nvPr/>
        </p:nvSpPr>
        <p:spPr>
          <a:xfrm>
            <a:off x="12192000" y="5641340"/>
            <a:ext cx="10820400" cy="101600"/>
          </a:xfrm>
          <a:prstGeom prst="rect">
            <a:avLst/>
          </a:prstGeom>
          <a:solidFill>
            <a:srgbClr val="48B2FF"/>
          </a:solidFill>
        </p:spPr>
      </p:sp>
      <p:sp>
        <p:nvSpPr>
          <p:cNvPr id="21" name="Shape 19"/>
          <p:cNvSpPr/>
          <p:nvPr/>
        </p:nvSpPr>
        <p:spPr>
          <a:xfrm>
            <a:off x="12686030" y="5907405"/>
            <a:ext cx="533400" cy="609600"/>
          </a:xfrm>
          <a:custGeom>
            <a:avLst/>
            <a:gdLst/>
            <a:ahLst/>
            <a:cxnLst/>
            <a:rect l="l" t="t" r="r" b="b"/>
            <a:pathLst>
              <a:path w="533400" h="609600">
                <a:moveTo>
                  <a:pt x="266700" y="295275"/>
                </a:moveTo>
                <a:cubicBezTo>
                  <a:pt x="187845" y="295275"/>
                  <a:pt x="123825" y="231255"/>
                  <a:pt x="123825" y="152400"/>
                </a:cubicBezTo>
                <a:cubicBezTo>
                  <a:pt x="123825" y="73545"/>
                  <a:pt x="187845" y="9525"/>
                  <a:pt x="266700" y="9525"/>
                </a:cubicBezTo>
                <a:cubicBezTo>
                  <a:pt x="345555" y="9525"/>
                  <a:pt x="409575" y="73545"/>
                  <a:pt x="409575" y="152400"/>
                </a:cubicBezTo>
                <a:cubicBezTo>
                  <a:pt x="409575" y="231255"/>
                  <a:pt x="345555" y="295275"/>
                  <a:pt x="266700" y="295275"/>
                </a:cubicBezTo>
                <a:close/>
                <a:moveTo>
                  <a:pt x="230386" y="361950"/>
                </a:moveTo>
                <a:lnTo>
                  <a:pt x="303014" y="361950"/>
                </a:lnTo>
                <a:cubicBezTo>
                  <a:pt x="314563" y="361950"/>
                  <a:pt x="323850" y="371237"/>
                  <a:pt x="323850" y="382786"/>
                </a:cubicBezTo>
                <a:cubicBezTo>
                  <a:pt x="323850" y="387787"/>
                  <a:pt x="322064" y="392549"/>
                  <a:pt x="318849" y="396359"/>
                </a:cubicBezTo>
                <a:lnTo>
                  <a:pt x="286226" y="434459"/>
                </a:lnTo>
                <a:lnTo>
                  <a:pt x="323136" y="571500"/>
                </a:lnTo>
                <a:lnTo>
                  <a:pt x="323850" y="571500"/>
                </a:lnTo>
                <a:lnTo>
                  <a:pt x="365046" y="406598"/>
                </a:lnTo>
                <a:cubicBezTo>
                  <a:pt x="367665" y="396240"/>
                  <a:pt x="378262" y="389930"/>
                  <a:pt x="388263" y="393740"/>
                </a:cubicBezTo>
                <a:cubicBezTo>
                  <a:pt x="461963" y="421838"/>
                  <a:pt x="514350" y="493276"/>
                  <a:pt x="514350" y="576858"/>
                </a:cubicBezTo>
                <a:cubicBezTo>
                  <a:pt x="514350" y="594836"/>
                  <a:pt x="499705" y="609481"/>
                  <a:pt x="481727" y="609481"/>
                </a:cubicBezTo>
                <a:lnTo>
                  <a:pt x="51673" y="609600"/>
                </a:lnTo>
                <a:cubicBezTo>
                  <a:pt x="33695" y="609600"/>
                  <a:pt x="19050" y="594955"/>
                  <a:pt x="19050" y="576977"/>
                </a:cubicBezTo>
                <a:cubicBezTo>
                  <a:pt x="19050" y="493395"/>
                  <a:pt x="71438" y="421958"/>
                  <a:pt x="145137" y="393859"/>
                </a:cubicBezTo>
                <a:cubicBezTo>
                  <a:pt x="155138" y="390049"/>
                  <a:pt x="165735" y="396359"/>
                  <a:pt x="168354" y="406718"/>
                </a:cubicBezTo>
                <a:lnTo>
                  <a:pt x="209550" y="571619"/>
                </a:lnTo>
                <a:lnTo>
                  <a:pt x="210264" y="571619"/>
                </a:lnTo>
                <a:lnTo>
                  <a:pt x="247174" y="434578"/>
                </a:lnTo>
                <a:lnTo>
                  <a:pt x="214551" y="396478"/>
                </a:lnTo>
                <a:cubicBezTo>
                  <a:pt x="211336" y="392668"/>
                  <a:pt x="209550" y="387906"/>
                  <a:pt x="209550" y="382905"/>
                </a:cubicBezTo>
                <a:cubicBezTo>
                  <a:pt x="209550" y="371356"/>
                  <a:pt x="218837" y="362069"/>
                  <a:pt x="230386" y="362069"/>
                </a:cubicBezTo>
                <a:close/>
              </a:path>
            </a:pathLst>
          </a:custGeom>
          <a:solidFill>
            <a:srgbClr val="004AAD"/>
          </a:solidFill>
        </p:spPr>
      </p:sp>
      <p:sp>
        <p:nvSpPr>
          <p:cNvPr id="22" name="Text 20"/>
          <p:cNvSpPr/>
          <p:nvPr/>
        </p:nvSpPr>
        <p:spPr>
          <a:xfrm>
            <a:off x="13409930" y="5907405"/>
            <a:ext cx="6350000" cy="635000"/>
          </a:xfrm>
          <a:prstGeom prst="rect">
            <a:avLst/>
          </a:prstGeom>
          <a:noFill/>
        </p:spPr>
        <p:txBody>
          <a:bodyPr wrap="none" lIns="0" tIns="0" rIns="0" bIns="0" rtlCol="0" anchor="ctr"/>
          <a:lstStyle/>
          <a:p>
            <a:pPr>
              <a:lnSpc>
                <a:spcPct val="100000"/>
              </a:lnSpc>
            </a:pPr>
            <a:r>
              <a:rPr lang="en-US" sz="4000" b="1" dirty="0">
                <a:solidFill>
                  <a:srgbClr val="000000"/>
                </a:solidFill>
                <a:latin typeface="微软雅黑" panose="020B0503020204020204" charset="-122"/>
                <a:ea typeface="微软雅黑" panose="020B0503020204020204" charset="-122"/>
                <a:cs typeface="微软雅黑" panose="020B0503020204020204" charset="-122"/>
              </a:rPr>
              <a:t>人员信用记录 </a:t>
            </a:r>
            <a:r>
              <a:rPr lang="en-US" sz="3600" dirty="0">
                <a:solidFill>
                  <a:srgbClr val="737373"/>
                </a:solidFill>
                <a:latin typeface="微软雅黑" panose="020B0503020204020204" charset="-122"/>
                <a:ea typeface="微软雅黑" panose="020B0503020204020204" charset="-122"/>
                <a:cs typeface="微软雅黑" panose="020B0503020204020204" charset="-122"/>
              </a:rPr>
              <a:t>（记录执业轨迹）</a:t>
            </a:r>
            <a:endParaRPr lang="en-US" sz="3600" dirty="0">
              <a:solidFill>
                <a:srgbClr val="737373"/>
              </a:solidFill>
              <a:latin typeface="微软雅黑" panose="020B0503020204020204" charset="-122"/>
              <a:ea typeface="微软雅黑" panose="020B0503020204020204" charset="-122"/>
              <a:cs typeface="微软雅黑" panose="020B0503020204020204" charset="-122"/>
            </a:endParaRPr>
          </a:p>
        </p:txBody>
      </p:sp>
      <p:sp>
        <p:nvSpPr>
          <p:cNvPr id="23" name="Text 21"/>
          <p:cNvSpPr/>
          <p:nvPr/>
        </p:nvSpPr>
        <p:spPr>
          <a:xfrm>
            <a:off x="12647930" y="6796405"/>
            <a:ext cx="10007600" cy="3275965"/>
          </a:xfrm>
          <a:prstGeom prst="rect">
            <a:avLst/>
          </a:prstGeom>
          <a:noFill/>
        </p:spPr>
        <p:txBody>
          <a:bodyPr wrap="square" lIns="0" tIns="0" rIns="0" bIns="0" rtlCol="0" anchor="t"/>
          <a:lstStyle/>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涉税专业服务机构任职或受雇提供涉税专业服务的人员</a:t>
            </a:r>
            <a:endParaRPr lang="en-US" sz="4400" dirty="0">
              <a:solidFill>
                <a:srgbClr val="000000"/>
              </a:solidFill>
              <a:latin typeface="微软雅黑" panose="020B0503020204020204" charset="-122"/>
              <a:ea typeface="微软雅黑" panose="020B0503020204020204" charset="-122"/>
              <a:cs typeface="Liter" panose="02000503030000020004" pitchFamily="34" charset="-120"/>
            </a:endParaRPr>
          </a:p>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Liter" panose="02000503030000020004" pitchFamily="34" charset="-120"/>
              </a:rPr>
              <a:t>依照法律法规提供涉税专业服务的其他人员</a:t>
            </a:r>
            <a:endParaRPr lang="en-US" sz="4400" dirty="0">
              <a:solidFill>
                <a:srgbClr val="000000"/>
              </a:solidFill>
              <a:latin typeface="微软雅黑" panose="020B0503020204020204" charset="-122"/>
              <a:ea typeface="微软雅黑" panose="020B0503020204020204" charset="-122"/>
              <a:cs typeface="Liter" panose="02000503030000020004" pitchFamily="34" charset="-120"/>
            </a:endParaRPr>
          </a:p>
        </p:txBody>
      </p:sp>
      <p:sp>
        <p:nvSpPr>
          <p:cNvPr id="24" name="Text 22"/>
          <p:cNvSpPr/>
          <p:nvPr/>
        </p:nvSpPr>
        <p:spPr>
          <a:xfrm>
            <a:off x="1371600" y="11649075"/>
            <a:ext cx="21640800" cy="1040765"/>
          </a:xfrm>
          <a:prstGeom prst="rect">
            <a:avLst/>
          </a:prstGeom>
          <a:noFill/>
        </p:spPr>
        <p:txBody>
          <a:bodyPr wrap="none" lIns="0" tIns="0" rIns="0" bIns="0" rtlCol="0" anchor="ctr"/>
          <a:lstStyle/>
          <a:p>
            <a:pPr algn="ctr">
              <a:lnSpc>
                <a:spcPct val="100000"/>
              </a:lnSpc>
            </a:pPr>
            <a:r>
              <a:rPr lang="en-US" sz="4800" b="1" dirty="0">
                <a:solidFill>
                  <a:srgbClr val="004AAD"/>
                </a:solidFill>
                <a:latin typeface="微软雅黑" panose="020B0503020204020204" charset="-122"/>
                <a:ea typeface="微软雅黑" panose="020B0503020204020204" charset="-122"/>
                <a:cs typeface="微软雅黑" panose="020B0503020204020204" charset="-122"/>
              </a:rPr>
              <a:t>两个都要管——机构有"</a:t>
            </a:r>
            <a:r>
              <a:rPr lang="zh-CN" altLang="en-US" sz="4800" b="1" dirty="0">
                <a:solidFill>
                  <a:srgbClr val="004AAD"/>
                </a:solidFill>
                <a:latin typeface="微软雅黑" panose="020B0503020204020204" charset="-122"/>
                <a:ea typeface="微软雅黑" panose="020B0503020204020204" charset="-122"/>
                <a:cs typeface="微软雅黑" panose="020B0503020204020204" charset="-122"/>
              </a:rPr>
              <a:t>评价</a:t>
            </a:r>
            <a:r>
              <a:rPr lang="en-US" sz="4800" b="1" dirty="0">
                <a:solidFill>
                  <a:srgbClr val="004AAD"/>
                </a:solidFill>
                <a:latin typeface="微软雅黑" panose="020B0503020204020204" charset="-122"/>
                <a:ea typeface="微软雅黑" panose="020B0503020204020204" charset="-122"/>
                <a:cs typeface="微软雅黑" panose="020B0503020204020204" charset="-122"/>
              </a:rPr>
              <a:t>"，人员有"记录"</a:t>
            </a:r>
            <a:endParaRPr lang="en-US" sz="4800" b="1" dirty="0">
              <a:solidFill>
                <a:srgbClr val="004AAD"/>
              </a:solidFill>
              <a:latin typeface="微软雅黑" panose="020B0503020204020204" charset="-122"/>
              <a:ea typeface="微软雅黑" panose="020B0503020204020204" charset="-122"/>
              <a:cs typeface="微软雅黑" panose="020B0503020204020204" charset="-122"/>
            </a:endParaRPr>
          </a:p>
        </p:txBody>
      </p:sp>
      <p:sp>
        <p:nvSpPr>
          <p:cNvPr id="25" name="Text 23"/>
          <p:cNvSpPr/>
          <p:nvPr/>
        </p:nvSpPr>
        <p:spPr>
          <a:xfrm>
            <a:off x="1249680" y="4858385"/>
            <a:ext cx="21640800" cy="381000"/>
          </a:xfrm>
          <a:prstGeom prst="rect">
            <a:avLst/>
          </a:prstGeom>
          <a:noFill/>
        </p:spPr>
        <p:txBody>
          <a:bodyPr wrap="none" lIns="0" tIns="0" rIns="0" bIns="0" rtlCol="0" anchor="ctr"/>
          <a:lstStyle/>
          <a:p>
            <a:pPr algn="l">
              <a:lnSpc>
                <a:spcPct val="100000"/>
              </a:lnSpc>
            </a:pPr>
            <a:r>
              <a:rPr lang="en-US" sz="4000" b="1" dirty="0">
                <a:solidFill>
                  <a:schemeClr val="tx1"/>
                </a:solidFill>
                <a:latin typeface="微软雅黑" panose="020B0503020204020204" charset="-122"/>
                <a:ea typeface="微软雅黑" panose="020B0503020204020204" charset="-122"/>
                <a:cs typeface="微软雅黑" panose="020B0503020204020204" charset="-122"/>
              </a:rPr>
              <a:t>一句话概括</a:t>
            </a:r>
            <a:r>
              <a:rPr lang="en-US" sz="4000" b="1" dirty="0">
                <a:solidFill>
                  <a:schemeClr val="tx1"/>
                </a:solidFill>
                <a:latin typeface="微软雅黑" panose="020B0503020204020204" charset="-122"/>
                <a:ea typeface="微软雅黑" panose="020B0503020204020204" charset="-122"/>
                <a:cs typeface="微软雅黑" panose="020B0503020204020204" charset="-122"/>
              </a:rPr>
              <a:t>：每家中介机构和每位从业人员都有一份"信用档案"，积分高低与经营发展密切相关。</a:t>
            </a:r>
            <a:endParaRPr lang="en-US" sz="4000" b="1"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500"/>
                                        <p:tgtEl>
                                          <p:spTgt spid="22"/>
                                        </p:tgtEl>
                                      </p:cBhvr>
                                    </p:animEffect>
                                  </p:childTnLst>
                                </p:cTn>
                              </p:par>
                              <p:par>
                                <p:cTn id="64" presetID="3" presetClass="entr" presetSubtype="1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linds(horizontal)">
                                      <p:cBhvr>
                                        <p:cTn id="66" dur="500"/>
                                        <p:tgtEl>
                                          <p:spTgt spid="21"/>
                                        </p:tgtEl>
                                      </p:cBhvr>
                                    </p:animEffect>
                                  </p:childTnLst>
                                </p:cTn>
                              </p:par>
                              <p:par>
                                <p:cTn id="67" presetID="3" presetClass="entr" presetSubtype="1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500"/>
                                        <p:tgtEl>
                                          <p:spTgt spid="1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linds(horizont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 grpId="0"/>
      <p:bldP spid="13" grpId="1"/>
      <p:bldP spid="25" grpId="0"/>
      <p:bldP spid="25" grpId="1"/>
      <p:bldP spid="17" grpId="0"/>
      <p:bldP spid="18" grpId="0"/>
      <p:bldP spid="17" grpId="1"/>
      <p:bldP spid="18" grpId="1"/>
      <p:bldP spid="22" grpId="0"/>
      <p:bldP spid="23" grpId="0"/>
      <p:bldP spid="22" grpId="1"/>
      <p:bldP spid="23" grpId="1"/>
      <p:bldP spid="24" grpId="0"/>
      <p:bldP spid="24"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7E2FF"/>
            </a:gs>
            <a:gs pos="50000">
              <a:srgbClr val="EAF4FF"/>
            </a:gs>
            <a:gs pos="100000">
              <a:srgbClr val="FFFFFF"/>
            </a:gs>
          </a:gsLst>
          <a:lin ang="2700000" scaled="1"/>
        </a:gradFill>
        <a:effectLst/>
      </p:bgPr>
    </p:bg>
    <p:spTree>
      <p:nvGrpSpPr>
        <p:cNvPr id="1" name=""/>
        <p:cNvGrpSpPr/>
        <p:nvPr/>
      </p:nvGrpSpPr>
      <p:grpSpPr>
        <a:xfrm>
          <a:off x="0" y="0"/>
          <a:ext cx="0" cy="0"/>
          <a:chOff x="0" y="0"/>
          <a:chExt cx="0" cy="0"/>
        </a:xfrm>
      </p:grpSpPr>
      <p:sp>
        <p:nvSpPr>
          <p:cNvPr id="4" name="Text 2"/>
          <p:cNvSpPr/>
          <p:nvPr/>
        </p:nvSpPr>
        <p:spPr>
          <a:xfrm>
            <a:off x="1365250" y="1283970"/>
            <a:ext cx="9440545" cy="1496060"/>
          </a:xfrm>
          <a:prstGeom prst="rect">
            <a:avLst/>
          </a:prstGeom>
          <a:noFill/>
        </p:spPr>
        <p:txBody>
          <a:bodyPr wrap="none" lIns="0" tIns="0" rIns="0" bIns="0" rtlCol="0" anchor="t"/>
          <a:lstStyle/>
          <a:p>
            <a:pPr>
              <a:lnSpc>
                <a:spcPct val="100000"/>
              </a:lnSpc>
            </a:pPr>
            <a:r>
              <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rPr>
              <a:t>信用积分从哪来？</a:t>
            </a:r>
            <a:endPar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
        <p:nvSpPr>
          <p:cNvPr id="6" name="Shape 4"/>
          <p:cNvSpPr/>
          <p:nvPr/>
        </p:nvSpPr>
        <p:spPr>
          <a:xfrm rot="5400000">
            <a:off x="1339850" y="2815590"/>
            <a:ext cx="368300" cy="330200"/>
          </a:xfrm>
          <a:prstGeom prst="triangle">
            <a:avLst>
              <a:gd name="adj" fmla="val 50000"/>
            </a:avLst>
          </a:prstGeom>
          <a:solidFill>
            <a:srgbClr val="004AAD"/>
          </a:solidFill>
        </p:spPr>
      </p:sp>
      <p:sp>
        <p:nvSpPr>
          <p:cNvPr id="7" name="Shape 5"/>
          <p:cNvSpPr/>
          <p:nvPr/>
        </p:nvSpPr>
        <p:spPr>
          <a:xfrm rot="5400000">
            <a:off x="1847850" y="2815590"/>
            <a:ext cx="368300" cy="330200"/>
          </a:xfrm>
          <a:prstGeom prst="triangle">
            <a:avLst>
              <a:gd name="adj" fmla="val 50000"/>
            </a:avLst>
          </a:prstGeom>
          <a:solidFill>
            <a:srgbClr val="004AAD"/>
          </a:solidFill>
        </p:spPr>
      </p:sp>
      <p:sp>
        <p:nvSpPr>
          <p:cNvPr id="8" name="Shape 6"/>
          <p:cNvSpPr/>
          <p:nvPr/>
        </p:nvSpPr>
        <p:spPr>
          <a:xfrm rot="5400000">
            <a:off x="2355850" y="2815590"/>
            <a:ext cx="368300" cy="330200"/>
          </a:xfrm>
          <a:prstGeom prst="triangle">
            <a:avLst>
              <a:gd name="adj" fmla="val 50000"/>
            </a:avLst>
          </a:prstGeom>
          <a:solidFill>
            <a:srgbClr val="004AAD"/>
          </a:solidFill>
        </p:spPr>
      </p:sp>
      <p:sp>
        <p:nvSpPr>
          <p:cNvPr id="9" name="Shape 7"/>
          <p:cNvSpPr/>
          <p:nvPr/>
        </p:nvSpPr>
        <p:spPr>
          <a:xfrm rot="5400000">
            <a:off x="2863850" y="2815590"/>
            <a:ext cx="368300" cy="330200"/>
          </a:xfrm>
          <a:prstGeom prst="triangle">
            <a:avLst>
              <a:gd name="adj" fmla="val 50000"/>
            </a:avLst>
          </a:prstGeom>
          <a:solidFill>
            <a:srgbClr val="004AAD"/>
          </a:solidFill>
        </p:spPr>
      </p:sp>
      <p:sp>
        <p:nvSpPr>
          <p:cNvPr id="10" name="Shape 8"/>
          <p:cNvSpPr/>
          <p:nvPr/>
        </p:nvSpPr>
        <p:spPr>
          <a:xfrm rot="5400000">
            <a:off x="3371850" y="2815590"/>
            <a:ext cx="368300" cy="330200"/>
          </a:xfrm>
          <a:prstGeom prst="triangle">
            <a:avLst>
              <a:gd name="adj" fmla="val 50000"/>
            </a:avLst>
          </a:prstGeom>
          <a:solidFill>
            <a:srgbClr val="004AAD"/>
          </a:solidFill>
        </p:spPr>
      </p:sp>
      <p:sp>
        <p:nvSpPr>
          <p:cNvPr id="11" name="Shape 9"/>
          <p:cNvSpPr/>
          <p:nvPr/>
        </p:nvSpPr>
        <p:spPr>
          <a:xfrm rot="5400000">
            <a:off x="3879850" y="2815590"/>
            <a:ext cx="368300" cy="330200"/>
          </a:xfrm>
          <a:prstGeom prst="triangle">
            <a:avLst>
              <a:gd name="adj" fmla="val 50000"/>
            </a:avLst>
          </a:prstGeom>
          <a:solidFill>
            <a:srgbClr val="004AAD"/>
          </a:solidFill>
        </p:spPr>
      </p:sp>
      <p:sp>
        <p:nvSpPr>
          <p:cNvPr id="12" name="Shape 10"/>
          <p:cNvSpPr/>
          <p:nvPr/>
        </p:nvSpPr>
        <p:spPr>
          <a:xfrm>
            <a:off x="1365250" y="3577590"/>
            <a:ext cx="10922000" cy="8487410"/>
          </a:xfrm>
          <a:prstGeom prst="rect">
            <a:avLst/>
          </a:prstGeom>
          <a:solidFill>
            <a:srgbClr val="BFE4FF"/>
          </a:solidFill>
        </p:spPr>
      </p:sp>
      <p:sp>
        <p:nvSpPr>
          <p:cNvPr id="13" name="Shape 11"/>
          <p:cNvSpPr/>
          <p:nvPr/>
        </p:nvSpPr>
        <p:spPr>
          <a:xfrm>
            <a:off x="1365250" y="3577590"/>
            <a:ext cx="10503535" cy="937260"/>
          </a:xfrm>
          <a:prstGeom prst="rect">
            <a:avLst/>
          </a:prstGeom>
          <a:solidFill>
            <a:srgbClr val="7EC8E3"/>
          </a:solidFill>
        </p:spPr>
      </p:sp>
      <p:sp>
        <p:nvSpPr>
          <p:cNvPr id="14" name="Shape 12"/>
          <p:cNvSpPr/>
          <p:nvPr/>
        </p:nvSpPr>
        <p:spPr>
          <a:xfrm>
            <a:off x="1371600" y="3569335"/>
            <a:ext cx="163195" cy="920750"/>
          </a:xfrm>
          <a:prstGeom prst="rect">
            <a:avLst/>
          </a:prstGeom>
          <a:solidFill>
            <a:srgbClr val="48B2FF"/>
          </a:solidFill>
        </p:spPr>
      </p:sp>
      <p:sp>
        <p:nvSpPr>
          <p:cNvPr id="15" name="Text 13"/>
          <p:cNvSpPr/>
          <p:nvPr/>
        </p:nvSpPr>
        <p:spPr>
          <a:xfrm>
            <a:off x="1562100" y="3752215"/>
            <a:ext cx="5842000" cy="571500"/>
          </a:xfrm>
          <a:prstGeom prst="rect">
            <a:avLst/>
          </a:prstGeom>
          <a:noFill/>
        </p:spPr>
        <p:txBody>
          <a:bodyPr wrap="none" lIns="0" tIns="0" rIns="0" bIns="0" rtlCol="0" anchor="ctr"/>
          <a:lstStyle/>
          <a:p>
            <a:pPr algn="l">
              <a:lnSpc>
                <a:spcPct val="100000"/>
              </a:lnSpc>
            </a:pPr>
            <a:r>
              <a:rPr lang="en-US" sz="4800" b="1" dirty="0">
                <a:solidFill>
                  <a:srgbClr val="000000"/>
                </a:solidFill>
                <a:latin typeface="微软雅黑" panose="020B0503020204020204" charset="-122"/>
                <a:ea typeface="微软雅黑" panose="020B0503020204020204" charset="-122"/>
                <a:cs typeface="宋体" panose="02010600030101010101" pitchFamily="2" charset="-122"/>
              </a:rPr>
              <a:t>涉税专业服务机构评价采用</a:t>
            </a:r>
            <a:r>
              <a:rPr lang="zh-CN" altLang="en-US" sz="4800" b="1" dirty="0">
                <a:solidFill>
                  <a:srgbClr val="000000"/>
                </a:solidFill>
                <a:latin typeface="微软雅黑" panose="020B0503020204020204" charset="-122"/>
                <a:ea typeface="微软雅黑" panose="020B0503020204020204" charset="-122"/>
                <a:cs typeface="宋体" panose="02010600030101010101" pitchFamily="2" charset="-122"/>
              </a:rPr>
              <a:t>以下</a:t>
            </a:r>
            <a:r>
              <a:rPr lang="en-US" sz="4800" b="1" dirty="0">
                <a:solidFill>
                  <a:srgbClr val="000000"/>
                </a:solidFill>
                <a:latin typeface="微软雅黑" panose="020B0503020204020204" charset="-122"/>
                <a:ea typeface="微软雅黑" panose="020B0503020204020204" charset="-122"/>
                <a:cs typeface="宋体" panose="02010600030101010101" pitchFamily="2" charset="-122"/>
              </a:rPr>
              <a:t>信息</a:t>
            </a:r>
            <a:endParaRPr lang="en-US" sz="4800" b="1" dirty="0">
              <a:solidFill>
                <a:srgbClr val="000000"/>
              </a:solidFill>
              <a:latin typeface="微软雅黑" panose="020B0503020204020204" charset="-122"/>
              <a:ea typeface="微软雅黑" panose="020B0503020204020204" charset="-122"/>
              <a:cs typeface="宋体" panose="02010600030101010101" pitchFamily="2" charset="-122"/>
            </a:endParaRPr>
          </a:p>
        </p:txBody>
      </p:sp>
      <p:sp>
        <p:nvSpPr>
          <p:cNvPr id="16" name="Text 14"/>
          <p:cNvSpPr/>
          <p:nvPr/>
        </p:nvSpPr>
        <p:spPr>
          <a:xfrm>
            <a:off x="1708150" y="4530090"/>
            <a:ext cx="10160000" cy="6604000"/>
          </a:xfrm>
          <a:prstGeom prst="rect">
            <a:avLst/>
          </a:prstGeom>
          <a:noFill/>
        </p:spPr>
        <p:txBody>
          <a:bodyPr wrap="square" lIns="0" tIns="0" rIns="0" bIns="0" rtlCol="0" anchor="t"/>
          <a:lstStyle/>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微软雅黑" panose="020B0503020204020204" charset="-122"/>
              </a:rPr>
              <a:t>实名制等行政管理规定遵守情况</a:t>
            </a:r>
            <a:endParaRPr lang="en-US" sz="4400" dirty="0">
              <a:latin typeface="微软雅黑" panose="020B0503020204020204" charset="-122"/>
              <a:ea typeface="微软雅黑" panose="020B0503020204020204" charset="-122"/>
              <a:cs typeface="微软雅黑" panose="020B0503020204020204" charset="-122"/>
            </a:endParaRPr>
          </a:p>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微软雅黑" panose="020B0503020204020204" charset="-122"/>
              </a:rPr>
              <a:t>纳税人评价、税务机关评价</a:t>
            </a:r>
            <a:endParaRPr lang="en-US" sz="4400" dirty="0">
              <a:latin typeface="微软雅黑" panose="020B0503020204020204" charset="-122"/>
              <a:ea typeface="微软雅黑" panose="020B0503020204020204" charset="-122"/>
              <a:cs typeface="微软雅黑" panose="020B0503020204020204" charset="-122"/>
            </a:endParaRPr>
          </a:p>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微软雅黑" panose="020B0503020204020204" charset="-122"/>
              </a:rPr>
              <a:t>业务结构、服务质量、业务信息质量</a:t>
            </a:r>
            <a:endParaRPr lang="en-US" sz="4400" dirty="0">
              <a:latin typeface="微软雅黑" panose="020B0503020204020204" charset="-122"/>
              <a:ea typeface="微软雅黑" panose="020B0503020204020204" charset="-122"/>
              <a:cs typeface="微软雅黑" panose="020B0503020204020204" charset="-122"/>
            </a:endParaRPr>
          </a:p>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微软雅黑" panose="020B0503020204020204" charset="-122"/>
              </a:rPr>
              <a:t>行业自律、党的建设情况</a:t>
            </a:r>
            <a:endParaRPr lang="en-US" sz="4400" dirty="0">
              <a:latin typeface="微软雅黑" panose="020B0503020204020204" charset="-122"/>
              <a:ea typeface="微软雅黑" panose="020B0503020204020204" charset="-122"/>
              <a:cs typeface="微软雅黑" panose="020B0503020204020204" charset="-122"/>
            </a:endParaRPr>
          </a:p>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微软雅黑" panose="020B0503020204020204" charset="-122"/>
              </a:rPr>
              <a:t>人员信用、业务培训</a:t>
            </a:r>
            <a:endParaRPr lang="en-US" sz="4400" dirty="0">
              <a:latin typeface="微软雅黑" panose="020B0503020204020204" charset="-122"/>
              <a:ea typeface="微软雅黑" panose="020B0503020204020204" charset="-122"/>
              <a:cs typeface="微软雅黑" panose="020B0503020204020204" charset="-122"/>
            </a:endParaRPr>
          </a:p>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微软雅黑" panose="020B0503020204020204" charset="-122"/>
              </a:rPr>
              <a:t>委托人纳税缴费信用、自身纳税缴费信用</a:t>
            </a:r>
            <a:endParaRPr lang="en-US" sz="4400" dirty="0">
              <a:latin typeface="微软雅黑" panose="020B0503020204020204" charset="-122"/>
              <a:ea typeface="微软雅黑" panose="020B0503020204020204" charset="-122"/>
              <a:cs typeface="微软雅黑" panose="020B0503020204020204" charset="-122"/>
            </a:endParaRPr>
          </a:p>
          <a:p>
            <a:pPr marL="254000" indent="-254000">
              <a:lnSpc>
                <a:spcPct val="100000"/>
              </a:lnSpc>
              <a:spcBef>
                <a:spcPts val="10"/>
              </a:spcBef>
              <a:buSzPct val="100000"/>
              <a:buChar char="•"/>
            </a:pPr>
            <a:r>
              <a:rPr lang="en-US" sz="4400" dirty="0">
                <a:solidFill>
                  <a:srgbClr val="000000"/>
                </a:solidFill>
                <a:latin typeface="微软雅黑" panose="020B0503020204020204" charset="-122"/>
                <a:ea typeface="微软雅黑" panose="020B0503020204020204" charset="-122"/>
                <a:cs typeface="微软雅黑" panose="020B0503020204020204" charset="-122"/>
              </a:rPr>
              <a:t>上一年度信用评价结果</a:t>
            </a:r>
            <a:endParaRPr lang="en-US" sz="4400" dirty="0">
              <a:latin typeface="微软雅黑" panose="020B0503020204020204" charset="-122"/>
              <a:ea typeface="微软雅黑" panose="020B0503020204020204" charset="-122"/>
              <a:cs typeface="微软雅黑" panose="020B0503020204020204" charset="-122"/>
            </a:endParaRPr>
          </a:p>
          <a:p>
            <a:pPr>
              <a:lnSpc>
                <a:spcPct val="100000"/>
              </a:lnSpc>
              <a:spcBef>
                <a:spcPts val="1200"/>
              </a:spcBef>
            </a:pPr>
            <a:r>
              <a:rPr lang="en-US" sz="4400" b="1" dirty="0">
                <a:solidFill>
                  <a:srgbClr val="004AAD"/>
                </a:solidFill>
                <a:latin typeface="微软雅黑" panose="020B0503020204020204" charset="-122"/>
                <a:ea typeface="微软雅黑" panose="020B0503020204020204" charset="-122"/>
                <a:cs typeface="微软雅黑" panose="020B0503020204020204" charset="-122"/>
              </a:rPr>
              <a:t>每项指标都有积分，</a:t>
            </a:r>
            <a:r>
              <a:rPr lang="zh-CN" altLang="en-US" sz="4400" b="1" dirty="0">
                <a:solidFill>
                  <a:srgbClr val="004AAD"/>
                </a:solidFill>
                <a:latin typeface="微软雅黑" panose="020B0503020204020204" charset="-122"/>
                <a:ea typeface="微软雅黑" panose="020B0503020204020204" charset="-122"/>
                <a:cs typeface="微软雅黑" panose="020B0503020204020204" charset="-122"/>
              </a:rPr>
              <a:t>指标</a:t>
            </a:r>
            <a:r>
              <a:rPr lang="en-US" sz="4400" b="1" dirty="0">
                <a:solidFill>
                  <a:srgbClr val="004AAD"/>
                </a:solidFill>
                <a:latin typeface="微软雅黑" panose="020B0503020204020204" charset="-122"/>
                <a:ea typeface="微软雅黑" panose="020B0503020204020204" charset="-122"/>
                <a:cs typeface="微软雅黑" panose="020B0503020204020204" charset="-122"/>
              </a:rPr>
              <a:t>信息共同构成机构信用"画像"</a:t>
            </a:r>
            <a:endParaRPr lang="en-US" sz="4400" b="1" dirty="0">
              <a:solidFill>
                <a:srgbClr val="004AAD"/>
              </a:solidFill>
              <a:latin typeface="微软雅黑" panose="020B0503020204020204" charset="-122"/>
              <a:ea typeface="微软雅黑" panose="020B0503020204020204" charset="-122"/>
              <a:cs typeface="微软雅黑" panose="020B0503020204020204" charset="-122"/>
            </a:endParaRPr>
          </a:p>
        </p:txBody>
      </p:sp>
      <p:sp>
        <p:nvSpPr>
          <p:cNvPr id="17" name="Shape 15"/>
          <p:cNvSpPr/>
          <p:nvPr/>
        </p:nvSpPr>
        <p:spPr>
          <a:xfrm>
            <a:off x="12693650" y="3577590"/>
            <a:ext cx="10312400" cy="8488045"/>
          </a:xfrm>
          <a:prstGeom prst="rect">
            <a:avLst/>
          </a:prstGeom>
          <a:solidFill>
            <a:srgbClr val="7EC8E3"/>
          </a:solidFill>
        </p:spPr>
      </p:sp>
      <p:sp>
        <p:nvSpPr>
          <p:cNvPr id="18" name="Shape 16"/>
          <p:cNvSpPr/>
          <p:nvPr/>
        </p:nvSpPr>
        <p:spPr>
          <a:xfrm>
            <a:off x="12693650" y="3577590"/>
            <a:ext cx="9959340" cy="921385"/>
          </a:xfrm>
          <a:prstGeom prst="rect">
            <a:avLst/>
          </a:prstGeom>
          <a:solidFill>
            <a:srgbClr val="004AAD"/>
          </a:solidFill>
        </p:spPr>
      </p:sp>
      <p:sp>
        <p:nvSpPr>
          <p:cNvPr id="19" name="Shape 17"/>
          <p:cNvSpPr/>
          <p:nvPr/>
        </p:nvSpPr>
        <p:spPr>
          <a:xfrm flipH="1">
            <a:off x="12693650" y="3577590"/>
            <a:ext cx="295275" cy="921385"/>
          </a:xfrm>
          <a:prstGeom prst="rect">
            <a:avLst/>
          </a:prstGeom>
          <a:solidFill>
            <a:srgbClr val="48B2FF"/>
          </a:solidFill>
        </p:spPr>
      </p:sp>
      <p:sp>
        <p:nvSpPr>
          <p:cNvPr id="20" name="Text 18"/>
          <p:cNvSpPr/>
          <p:nvPr/>
        </p:nvSpPr>
        <p:spPr>
          <a:xfrm>
            <a:off x="13036550" y="3752215"/>
            <a:ext cx="5842000" cy="571500"/>
          </a:xfrm>
          <a:prstGeom prst="rect">
            <a:avLst/>
          </a:prstGeom>
          <a:noFill/>
        </p:spPr>
        <p:txBody>
          <a:bodyPr wrap="none" lIns="0" tIns="0" rIns="0" bIns="0" rtlCol="0" anchor="ctr"/>
          <a:lstStyle/>
          <a:p>
            <a:pPr algn="l">
              <a:lnSpc>
                <a:spcPct val="100000"/>
              </a:lnSpc>
            </a:pPr>
            <a:r>
              <a:rPr lang="en-US" sz="4400" b="1" dirty="0">
                <a:solidFill>
                  <a:srgbClr val="FFFFFF"/>
                </a:solidFill>
                <a:latin typeface="微软雅黑" panose="020B0503020204020204" charset="-122"/>
                <a:ea typeface="微软雅黑" panose="020B0503020204020204" charset="-122"/>
                <a:cs typeface="Quattrocento Sans" panose="020B0502050000020003" pitchFamily="34" charset="-120"/>
              </a:rPr>
              <a:t>涉税服务人员信用评价采用以下信息</a:t>
            </a:r>
            <a:endParaRPr lang="en-US" sz="4400" b="1" dirty="0">
              <a:solidFill>
                <a:srgbClr val="FFFFFF"/>
              </a:solidFill>
              <a:latin typeface="微软雅黑" panose="020B0503020204020204" charset="-122"/>
              <a:ea typeface="微软雅黑" panose="020B0503020204020204" charset="-122"/>
              <a:cs typeface="Quattrocento Sans" panose="020B0502050000020003" pitchFamily="34" charset="-120"/>
            </a:endParaRPr>
          </a:p>
        </p:txBody>
      </p:sp>
      <p:sp>
        <p:nvSpPr>
          <p:cNvPr id="21" name="Text 19"/>
          <p:cNvSpPr/>
          <p:nvPr/>
        </p:nvSpPr>
        <p:spPr>
          <a:xfrm>
            <a:off x="13051790" y="4720590"/>
            <a:ext cx="9601200" cy="3175000"/>
          </a:xfrm>
          <a:prstGeom prst="rect">
            <a:avLst/>
          </a:prstGeom>
          <a:noFill/>
        </p:spPr>
        <p:txBody>
          <a:bodyPr wrap="square" lIns="0" tIns="0" rIns="0" bIns="0" rtlCol="0" anchor="t"/>
          <a:lstStyle/>
          <a:p>
            <a:pPr marL="254000" indent="-254000">
              <a:lnSpc>
                <a:spcPct val="100000"/>
              </a:lnSpc>
              <a:spcBef>
                <a:spcPts val="10"/>
              </a:spcBef>
              <a:buSzPct val="100000"/>
              <a:buChar char="•"/>
            </a:pPr>
            <a:r>
              <a:rPr lang="en-US" sz="4800" dirty="0">
                <a:solidFill>
                  <a:srgbClr val="000000"/>
                </a:solidFill>
                <a:latin typeface="微软雅黑" panose="020B0503020204020204" charset="-122"/>
                <a:ea typeface="微软雅黑" panose="020B0503020204020204" charset="-122"/>
                <a:cs typeface="宋体" panose="02010600030101010101" pitchFamily="2" charset="-122"/>
              </a:rPr>
              <a:t>基本信息</a:t>
            </a:r>
            <a:endParaRPr lang="en-US" sz="4800" dirty="0">
              <a:solidFill>
                <a:srgbClr val="000000"/>
              </a:solidFill>
              <a:latin typeface="微软雅黑" panose="020B0503020204020204" charset="-122"/>
              <a:ea typeface="微软雅黑" panose="020B0503020204020204" charset="-122"/>
              <a:cs typeface="宋体" panose="02010600030101010101" pitchFamily="2" charset="-122"/>
            </a:endParaRPr>
          </a:p>
          <a:p>
            <a:pPr marL="254000" indent="-254000">
              <a:lnSpc>
                <a:spcPct val="100000"/>
              </a:lnSpc>
              <a:spcBef>
                <a:spcPts val="10"/>
              </a:spcBef>
              <a:buSzPct val="100000"/>
              <a:buChar char="•"/>
            </a:pPr>
            <a:r>
              <a:rPr lang="en-US" sz="4800" dirty="0">
                <a:solidFill>
                  <a:srgbClr val="000000"/>
                </a:solidFill>
                <a:latin typeface="微软雅黑" panose="020B0503020204020204" charset="-122"/>
                <a:ea typeface="微软雅黑" panose="020B0503020204020204" charset="-122"/>
                <a:cs typeface="宋体" panose="02010600030101010101" pitchFamily="2" charset="-122"/>
              </a:rPr>
              <a:t>执业记录</a:t>
            </a:r>
            <a:endParaRPr lang="en-US" sz="4800" dirty="0">
              <a:solidFill>
                <a:srgbClr val="000000"/>
              </a:solidFill>
              <a:latin typeface="微软雅黑" panose="020B0503020204020204" charset="-122"/>
              <a:ea typeface="微软雅黑" panose="020B0503020204020204" charset="-122"/>
              <a:cs typeface="宋体" panose="02010600030101010101" pitchFamily="2" charset="-122"/>
            </a:endParaRPr>
          </a:p>
          <a:p>
            <a:pPr marL="254000" indent="-254000">
              <a:lnSpc>
                <a:spcPct val="100000"/>
              </a:lnSpc>
              <a:spcBef>
                <a:spcPts val="10"/>
              </a:spcBef>
              <a:buSzPct val="100000"/>
              <a:buChar char="•"/>
            </a:pPr>
            <a:r>
              <a:rPr lang="en-US" sz="4800" dirty="0">
                <a:solidFill>
                  <a:srgbClr val="000000"/>
                </a:solidFill>
                <a:latin typeface="微软雅黑" panose="020B0503020204020204" charset="-122"/>
                <a:ea typeface="微软雅黑" panose="020B0503020204020204" charset="-122"/>
                <a:cs typeface="宋体" panose="02010600030101010101" pitchFamily="2" charset="-122"/>
              </a:rPr>
              <a:t>不良记录</a:t>
            </a:r>
            <a:endParaRPr lang="en-US" sz="4800" dirty="0">
              <a:solidFill>
                <a:srgbClr val="000000"/>
              </a:solidFill>
              <a:latin typeface="微软雅黑" panose="020B0503020204020204" charset="-122"/>
              <a:ea typeface="微软雅黑" panose="020B0503020204020204" charset="-122"/>
              <a:cs typeface="宋体" panose="02010600030101010101" pitchFamily="2" charset="-122"/>
            </a:endParaRPr>
          </a:p>
          <a:p>
            <a:pPr marL="254000" indent="-254000">
              <a:lnSpc>
                <a:spcPct val="100000"/>
              </a:lnSpc>
              <a:spcBef>
                <a:spcPts val="10"/>
              </a:spcBef>
              <a:buSzPct val="100000"/>
              <a:buChar char="•"/>
            </a:pPr>
            <a:r>
              <a:rPr lang="en-US" sz="4800" dirty="0">
                <a:solidFill>
                  <a:srgbClr val="000000"/>
                </a:solidFill>
                <a:latin typeface="微软雅黑" panose="020B0503020204020204" charset="-122"/>
                <a:ea typeface="微软雅黑" panose="020B0503020204020204" charset="-122"/>
                <a:cs typeface="宋体" panose="02010600030101010101" pitchFamily="2" charset="-122"/>
              </a:rPr>
              <a:t>纳税记录等</a:t>
            </a:r>
            <a:endParaRPr lang="en-US" sz="4800" dirty="0">
              <a:solidFill>
                <a:srgbClr val="000000"/>
              </a:solidFill>
              <a:latin typeface="微软雅黑" panose="020B0503020204020204" charset="-122"/>
              <a:ea typeface="微软雅黑" panose="020B0503020204020204" charset="-122"/>
              <a:cs typeface="宋体" panose="02010600030101010101" pitchFamily="2" charset="-122"/>
            </a:endParaRPr>
          </a:p>
        </p:txBody>
      </p:sp>
      <p:sp>
        <p:nvSpPr>
          <p:cNvPr id="22" name="Text 20"/>
          <p:cNvSpPr/>
          <p:nvPr/>
        </p:nvSpPr>
        <p:spPr>
          <a:xfrm>
            <a:off x="13036550" y="8566785"/>
            <a:ext cx="5080000" cy="508000"/>
          </a:xfrm>
          <a:prstGeom prst="rect">
            <a:avLst/>
          </a:prstGeom>
          <a:noFill/>
        </p:spPr>
        <p:txBody>
          <a:bodyPr wrap="none" lIns="0" tIns="0" rIns="0" bIns="0" rtlCol="0" anchor="ctr"/>
          <a:lstStyle/>
          <a:p>
            <a:pPr>
              <a:lnSpc>
                <a:spcPct val="100000"/>
              </a:lnSpc>
            </a:pPr>
            <a:r>
              <a:rPr lang="en-US" sz="4400" b="1" dirty="0">
                <a:solidFill>
                  <a:srgbClr val="004AAD"/>
                </a:solidFill>
                <a:latin typeface="微软雅黑" panose="020B0503020204020204" charset="-122"/>
                <a:ea typeface="微软雅黑" panose="020B0503020204020204" charset="-122"/>
                <a:cs typeface="Quattrocento Sans" panose="020B0502050000020003" pitchFamily="34" charset="-120"/>
              </a:rPr>
              <a:t>信息采集三大渠道</a:t>
            </a:r>
            <a:endParaRPr lang="en-US" sz="4400" b="1" dirty="0">
              <a:solidFill>
                <a:srgbClr val="004AAD"/>
              </a:solidFill>
              <a:latin typeface="微软雅黑" panose="020B0503020204020204" charset="-122"/>
              <a:ea typeface="微软雅黑" panose="020B0503020204020204" charset="-122"/>
              <a:cs typeface="Quattrocento Sans" panose="020B0502050000020003" pitchFamily="34" charset="-120"/>
            </a:endParaRPr>
          </a:p>
        </p:txBody>
      </p:sp>
      <p:sp>
        <p:nvSpPr>
          <p:cNvPr id="23" name="Text 21"/>
          <p:cNvSpPr/>
          <p:nvPr/>
        </p:nvSpPr>
        <p:spPr>
          <a:xfrm>
            <a:off x="13036550" y="9201785"/>
            <a:ext cx="9601200" cy="2540000"/>
          </a:xfrm>
          <a:prstGeom prst="rect">
            <a:avLst/>
          </a:prstGeom>
          <a:noFill/>
        </p:spPr>
        <p:txBody>
          <a:bodyPr wrap="square" lIns="0" tIns="0" rIns="0" bIns="0" rtlCol="0" anchor="t"/>
          <a:lstStyle/>
          <a:p>
            <a:pPr marL="254000" indent="-254000">
              <a:lnSpc>
                <a:spcPct val="100000"/>
              </a:lnSpc>
              <a:spcBef>
                <a:spcPts val="10"/>
              </a:spcBef>
              <a:buSzPct val="100000"/>
              <a:buFont typeface="+mj-lt"/>
              <a:buAutoNum type="arabicPeriod"/>
            </a:pPr>
            <a:r>
              <a:rPr lang="en-US" sz="4000" dirty="0">
                <a:solidFill>
                  <a:srgbClr val="000000"/>
                </a:solidFill>
                <a:latin typeface="微软雅黑" panose="020B0503020204020204" charset="-122"/>
                <a:ea typeface="微软雅黑" panose="020B0503020204020204" charset="-122"/>
                <a:cs typeface="Liter" panose="02000503030000020004" pitchFamily="34" charset="-120"/>
              </a:rPr>
              <a:t>机构及人员报送的信息</a:t>
            </a:r>
            <a:endParaRPr lang="en-US" sz="3200" dirty="0">
              <a:latin typeface="微软雅黑" panose="020B0503020204020204" charset="-122"/>
              <a:ea typeface="微软雅黑" panose="020B0503020204020204" charset="-122"/>
            </a:endParaRPr>
          </a:p>
          <a:p>
            <a:pPr marL="254000" indent="-254000">
              <a:lnSpc>
                <a:spcPct val="100000"/>
              </a:lnSpc>
              <a:spcBef>
                <a:spcPts val="10"/>
              </a:spcBef>
              <a:buSzPct val="100000"/>
              <a:buFont typeface="+mj-lt"/>
              <a:buAutoNum type="arabicPeriod"/>
            </a:pPr>
            <a:r>
              <a:rPr lang="en-US" sz="4000" dirty="0">
                <a:solidFill>
                  <a:srgbClr val="000000"/>
                </a:solidFill>
                <a:latin typeface="微软雅黑" panose="020B0503020204020204" charset="-122"/>
                <a:ea typeface="微软雅黑" panose="020B0503020204020204" charset="-122"/>
                <a:cs typeface="Liter" panose="02000503030000020004" pitchFamily="34" charset="-120"/>
              </a:rPr>
              <a:t>税务机关征管和监管过程中产生的信息</a:t>
            </a:r>
            <a:endParaRPr lang="en-US" sz="3200" dirty="0">
              <a:latin typeface="微软雅黑" panose="020B0503020204020204" charset="-122"/>
              <a:ea typeface="微软雅黑" panose="020B0503020204020204" charset="-122"/>
            </a:endParaRPr>
          </a:p>
          <a:p>
            <a:pPr marL="254000" indent="-254000">
              <a:lnSpc>
                <a:spcPct val="100000"/>
              </a:lnSpc>
              <a:spcBef>
                <a:spcPts val="10"/>
              </a:spcBef>
              <a:buSzPct val="100000"/>
              <a:buFont typeface="+mj-lt"/>
              <a:buAutoNum type="arabicPeriod"/>
            </a:pPr>
            <a:r>
              <a:rPr lang="en-US" sz="4000" dirty="0">
                <a:solidFill>
                  <a:srgbClr val="000000"/>
                </a:solidFill>
                <a:latin typeface="微软雅黑" panose="020B0503020204020204" charset="-122"/>
                <a:ea typeface="微软雅黑" panose="020B0503020204020204" charset="-122"/>
                <a:cs typeface="Liter" panose="02000503030000020004" pitchFamily="34" charset="-120"/>
              </a:rPr>
              <a:t>其他行业主管部门和行业协会公开的信息</a:t>
            </a:r>
            <a:endParaRPr lang="en-US" sz="4000" dirty="0">
              <a:solidFill>
                <a:srgbClr val="000000"/>
              </a:solidFill>
              <a:latin typeface="微软雅黑" panose="020B0503020204020204" charset="-122"/>
              <a:ea typeface="微软雅黑" panose="020B0503020204020204" charset="-122"/>
              <a:cs typeface="Liter" panose="02000503030000020004"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par>
                                <p:cTn id="48" presetID="3" presetClass="entr" presetSubtype="1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par>
                                <p:cTn id="54" presetID="3" presetClass="entr" presetSubtype="1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par>
                                <p:cTn id="57" presetID="3" presetClass="entr" presetSubtype="1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linds(horizont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5" grpId="0"/>
      <p:bldP spid="16" grpId="0"/>
      <p:bldP spid="15" grpId="1"/>
      <p:bldP spid="16" grpId="1"/>
      <p:bldP spid="20" grpId="0"/>
      <p:bldP spid="21" grpId="0"/>
      <p:bldP spid="20" grpId="1"/>
      <p:bldP spid="21" grpId="1"/>
      <p:bldP spid="22" grpId="0"/>
      <p:bldP spid="23" grpId="0"/>
      <p:bldP spid="22" grpId="1"/>
      <p:bldP spid="23"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7E2FF"/>
            </a:gs>
            <a:gs pos="50000">
              <a:srgbClr val="EAF4FF"/>
            </a:gs>
            <a:gs pos="100000">
              <a:srgbClr val="FFFFFF"/>
            </a:gs>
          </a:gsLst>
          <a:lin ang="2700000" scaled="1"/>
        </a:gradFill>
        <a:effectLst/>
      </p:bgPr>
    </p:bg>
    <p:spTree>
      <p:nvGrpSpPr>
        <p:cNvPr id="1" name=""/>
        <p:cNvGrpSpPr/>
        <p:nvPr/>
      </p:nvGrpSpPr>
      <p:grpSpPr>
        <a:xfrm>
          <a:off x="0" y="0"/>
          <a:ext cx="0" cy="0"/>
          <a:chOff x="0" y="0"/>
          <a:chExt cx="0" cy="0"/>
        </a:xfrm>
      </p:grpSpPr>
      <p:sp>
        <p:nvSpPr>
          <p:cNvPr id="4" name="Text 2"/>
          <p:cNvSpPr/>
          <p:nvPr/>
        </p:nvSpPr>
        <p:spPr>
          <a:xfrm>
            <a:off x="1365250" y="1283970"/>
            <a:ext cx="9440545" cy="1496060"/>
          </a:xfrm>
          <a:prstGeom prst="rect">
            <a:avLst/>
          </a:prstGeom>
          <a:noFill/>
        </p:spPr>
        <p:txBody>
          <a:bodyPr wrap="none" lIns="0" tIns="0" rIns="0" bIns="0" rtlCol="0" anchor="t"/>
          <a:lstStyle/>
          <a:p>
            <a:pPr>
              <a:lnSpc>
                <a:spcPct val="100000"/>
              </a:lnSpc>
            </a:pPr>
            <a:r>
              <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rPr>
              <a:t>信用积分</a:t>
            </a:r>
            <a:r>
              <a:rPr lang="zh-CN" altLang="en-US" sz="6600" b="1" dirty="0">
                <a:solidFill>
                  <a:srgbClr val="000000"/>
                </a:solidFill>
                <a:latin typeface="微软雅黑" panose="020B0503020204020204" charset="-122"/>
                <a:ea typeface="微软雅黑" panose="020B0503020204020204" charset="-122"/>
                <a:cs typeface="Quattrocento Sans" panose="020B0502050000020003" pitchFamily="34" charset="-120"/>
              </a:rPr>
              <a:t>计算规则</a:t>
            </a:r>
            <a:endParaRPr lang="zh-CN" altLang="en-US" sz="66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
        <p:nvSpPr>
          <p:cNvPr id="6" name="Shape 4"/>
          <p:cNvSpPr/>
          <p:nvPr/>
        </p:nvSpPr>
        <p:spPr>
          <a:xfrm rot="5400000">
            <a:off x="1346200" y="3302000"/>
            <a:ext cx="368300" cy="330200"/>
          </a:xfrm>
          <a:prstGeom prst="triangle">
            <a:avLst>
              <a:gd name="adj" fmla="val 50000"/>
            </a:avLst>
          </a:prstGeom>
          <a:solidFill>
            <a:srgbClr val="004AAD"/>
          </a:solidFill>
        </p:spPr>
      </p:sp>
      <p:sp>
        <p:nvSpPr>
          <p:cNvPr id="7" name="Shape 5"/>
          <p:cNvSpPr/>
          <p:nvPr/>
        </p:nvSpPr>
        <p:spPr>
          <a:xfrm rot="5400000">
            <a:off x="1854200" y="3302000"/>
            <a:ext cx="368300" cy="330200"/>
          </a:xfrm>
          <a:prstGeom prst="triangle">
            <a:avLst>
              <a:gd name="adj" fmla="val 50000"/>
            </a:avLst>
          </a:prstGeom>
          <a:solidFill>
            <a:srgbClr val="004AAD"/>
          </a:solidFill>
        </p:spPr>
      </p:sp>
      <p:sp>
        <p:nvSpPr>
          <p:cNvPr id="8" name="Shape 6"/>
          <p:cNvSpPr/>
          <p:nvPr/>
        </p:nvSpPr>
        <p:spPr>
          <a:xfrm rot="5400000">
            <a:off x="2362200" y="3302000"/>
            <a:ext cx="368300" cy="330200"/>
          </a:xfrm>
          <a:prstGeom prst="triangle">
            <a:avLst>
              <a:gd name="adj" fmla="val 50000"/>
            </a:avLst>
          </a:prstGeom>
          <a:solidFill>
            <a:srgbClr val="004AAD"/>
          </a:solidFill>
        </p:spPr>
      </p:sp>
      <p:sp>
        <p:nvSpPr>
          <p:cNvPr id="9" name="Shape 7"/>
          <p:cNvSpPr/>
          <p:nvPr/>
        </p:nvSpPr>
        <p:spPr>
          <a:xfrm rot="5400000">
            <a:off x="2870200" y="3302000"/>
            <a:ext cx="368300" cy="330200"/>
          </a:xfrm>
          <a:prstGeom prst="triangle">
            <a:avLst>
              <a:gd name="adj" fmla="val 50000"/>
            </a:avLst>
          </a:prstGeom>
          <a:solidFill>
            <a:srgbClr val="004AAD"/>
          </a:solidFill>
        </p:spPr>
      </p:sp>
      <p:sp>
        <p:nvSpPr>
          <p:cNvPr id="10" name="Shape 8"/>
          <p:cNvSpPr/>
          <p:nvPr/>
        </p:nvSpPr>
        <p:spPr>
          <a:xfrm rot="5400000">
            <a:off x="3378200" y="3302000"/>
            <a:ext cx="368300" cy="330200"/>
          </a:xfrm>
          <a:prstGeom prst="triangle">
            <a:avLst>
              <a:gd name="adj" fmla="val 50000"/>
            </a:avLst>
          </a:prstGeom>
          <a:solidFill>
            <a:srgbClr val="004AAD"/>
          </a:solidFill>
        </p:spPr>
      </p:sp>
      <p:sp>
        <p:nvSpPr>
          <p:cNvPr id="11" name="Shape 9"/>
          <p:cNvSpPr/>
          <p:nvPr/>
        </p:nvSpPr>
        <p:spPr>
          <a:xfrm rot="5400000">
            <a:off x="3886200" y="3302000"/>
            <a:ext cx="368300" cy="330200"/>
          </a:xfrm>
          <a:prstGeom prst="triangle">
            <a:avLst>
              <a:gd name="adj" fmla="val 50000"/>
            </a:avLst>
          </a:prstGeom>
          <a:solidFill>
            <a:srgbClr val="004AAD"/>
          </a:solidFill>
        </p:spPr>
      </p:sp>
      <p:sp>
        <p:nvSpPr>
          <p:cNvPr id="12" name="Shape 10"/>
          <p:cNvSpPr/>
          <p:nvPr/>
        </p:nvSpPr>
        <p:spPr>
          <a:xfrm>
            <a:off x="1371600" y="4064000"/>
            <a:ext cx="10922000" cy="7874000"/>
          </a:xfrm>
          <a:prstGeom prst="rect">
            <a:avLst/>
          </a:prstGeom>
          <a:solidFill>
            <a:srgbClr val="BFE4FF"/>
          </a:solidFill>
        </p:spPr>
      </p:sp>
      <p:sp>
        <p:nvSpPr>
          <p:cNvPr id="13" name="Shape 11"/>
          <p:cNvSpPr/>
          <p:nvPr/>
        </p:nvSpPr>
        <p:spPr>
          <a:xfrm>
            <a:off x="1371600" y="4064000"/>
            <a:ext cx="9876790" cy="937260"/>
          </a:xfrm>
          <a:prstGeom prst="rect">
            <a:avLst/>
          </a:prstGeom>
          <a:solidFill>
            <a:srgbClr val="7EC8E3"/>
          </a:solidFill>
        </p:spPr>
      </p:sp>
      <p:sp>
        <p:nvSpPr>
          <p:cNvPr id="14" name="Shape 12"/>
          <p:cNvSpPr/>
          <p:nvPr/>
        </p:nvSpPr>
        <p:spPr>
          <a:xfrm>
            <a:off x="1371600" y="4064000"/>
            <a:ext cx="163195" cy="937260"/>
          </a:xfrm>
          <a:prstGeom prst="rect">
            <a:avLst/>
          </a:prstGeom>
          <a:solidFill>
            <a:srgbClr val="48B2FF"/>
          </a:solidFill>
        </p:spPr>
      </p:sp>
      <p:sp>
        <p:nvSpPr>
          <p:cNvPr id="16" name="Text 14"/>
          <p:cNvSpPr/>
          <p:nvPr/>
        </p:nvSpPr>
        <p:spPr>
          <a:xfrm>
            <a:off x="1714500" y="5016500"/>
            <a:ext cx="10160000" cy="6604000"/>
          </a:xfrm>
          <a:prstGeom prst="rect">
            <a:avLst/>
          </a:prstGeom>
          <a:noFill/>
        </p:spPr>
        <p:txBody>
          <a:bodyPr wrap="square" lIns="0" tIns="0" rIns="0" bIns="0" rtlCol="0" anchor="t"/>
          <a:lstStyle/>
          <a:p>
            <a:pPr marL="254000" indent="-254000">
              <a:lnSpc>
                <a:spcPct val="100000"/>
              </a:lnSpc>
              <a:spcBef>
                <a:spcPts val="10"/>
              </a:spcBef>
              <a:buSzPct val="100000"/>
              <a:buChar char="•"/>
            </a:pPr>
            <a:endParaRPr lang="en-US" sz="4400" b="1" dirty="0">
              <a:solidFill>
                <a:srgbClr val="004AAD"/>
              </a:solidFill>
              <a:latin typeface="Liter" panose="02000503030000020004" pitchFamily="34" charset="0"/>
              <a:ea typeface="Liter" panose="02000503030000020004" pitchFamily="34" charset="-122"/>
              <a:cs typeface="Liter" panose="02000503030000020004" pitchFamily="34" charset="-120"/>
            </a:endParaRPr>
          </a:p>
        </p:txBody>
      </p:sp>
      <p:sp>
        <p:nvSpPr>
          <p:cNvPr id="17" name="Shape 15"/>
          <p:cNvSpPr/>
          <p:nvPr/>
        </p:nvSpPr>
        <p:spPr>
          <a:xfrm>
            <a:off x="12700000" y="4064000"/>
            <a:ext cx="10312400" cy="7874000"/>
          </a:xfrm>
          <a:prstGeom prst="rect">
            <a:avLst/>
          </a:prstGeom>
          <a:solidFill>
            <a:srgbClr val="7EC8E3"/>
          </a:solidFill>
        </p:spPr>
      </p:sp>
      <p:sp>
        <p:nvSpPr>
          <p:cNvPr id="18" name="Shape 16"/>
          <p:cNvSpPr/>
          <p:nvPr/>
        </p:nvSpPr>
        <p:spPr>
          <a:xfrm>
            <a:off x="12861290" y="4064000"/>
            <a:ext cx="9493250" cy="883285"/>
          </a:xfrm>
          <a:prstGeom prst="rect">
            <a:avLst/>
          </a:prstGeom>
          <a:solidFill>
            <a:srgbClr val="004AAD"/>
          </a:solidFill>
        </p:spPr>
      </p:sp>
      <p:sp>
        <p:nvSpPr>
          <p:cNvPr id="19" name="Shape 17"/>
          <p:cNvSpPr/>
          <p:nvPr/>
        </p:nvSpPr>
        <p:spPr>
          <a:xfrm>
            <a:off x="12700000" y="4064000"/>
            <a:ext cx="161290" cy="882650"/>
          </a:xfrm>
          <a:prstGeom prst="rect">
            <a:avLst/>
          </a:prstGeom>
          <a:solidFill>
            <a:srgbClr val="48B2FF"/>
          </a:solidFill>
        </p:spPr>
      </p:sp>
      <p:sp>
        <p:nvSpPr>
          <p:cNvPr id="20" name="Text 18"/>
          <p:cNvSpPr/>
          <p:nvPr/>
        </p:nvSpPr>
        <p:spPr>
          <a:xfrm>
            <a:off x="13112115" y="4246880"/>
            <a:ext cx="5842000" cy="571500"/>
          </a:xfrm>
          <a:prstGeom prst="rect">
            <a:avLst/>
          </a:prstGeom>
          <a:noFill/>
        </p:spPr>
        <p:txBody>
          <a:bodyPr wrap="none" lIns="0" tIns="0" rIns="0" bIns="0" rtlCol="0" anchor="ctr"/>
          <a:lstStyle/>
          <a:p>
            <a:pPr algn="l">
              <a:lnSpc>
                <a:spcPct val="100000"/>
              </a:lnSpc>
            </a:pPr>
            <a:r>
              <a:rPr lang="en-US" sz="4400" b="1" dirty="0">
                <a:solidFill>
                  <a:srgbClr val="FFFFFF"/>
                </a:solidFill>
                <a:latin typeface="微软雅黑" panose="020B0503020204020204" charset="-122"/>
                <a:ea typeface="微软雅黑" panose="020B0503020204020204" charset="-122"/>
                <a:cs typeface="Quattrocento Sans" panose="020B0502050000020003" pitchFamily="34" charset="-120"/>
              </a:rPr>
              <a:t>涉税服务人员信用积分计算规则</a:t>
            </a:r>
            <a:endParaRPr lang="en-US" sz="4400" b="1" dirty="0">
              <a:solidFill>
                <a:srgbClr val="FFFFFF"/>
              </a:solidFill>
              <a:latin typeface="微软雅黑" panose="020B0503020204020204" charset="-122"/>
              <a:ea typeface="微软雅黑" panose="020B0503020204020204" charset="-122"/>
              <a:cs typeface="Quattrocento Sans" panose="020B0502050000020003" pitchFamily="34" charset="-120"/>
            </a:endParaRPr>
          </a:p>
        </p:txBody>
      </p:sp>
      <p:sp>
        <p:nvSpPr>
          <p:cNvPr id="21" name="Text 19"/>
          <p:cNvSpPr/>
          <p:nvPr/>
        </p:nvSpPr>
        <p:spPr>
          <a:xfrm>
            <a:off x="1873250" y="5330825"/>
            <a:ext cx="9601200" cy="5340985"/>
          </a:xfrm>
          <a:prstGeom prst="rect">
            <a:avLst/>
          </a:prstGeom>
          <a:noFill/>
        </p:spPr>
        <p:txBody>
          <a:bodyPr wrap="square" lIns="0" tIns="0" rIns="0" bIns="0" rtlCol="0" anchor="t"/>
          <a:lstStyle/>
          <a:p>
            <a:pPr marL="254000" indent="-254000">
              <a:lnSpc>
                <a:spcPct val="100000"/>
              </a:lnSpc>
              <a:spcBef>
                <a:spcPts val="10"/>
              </a:spcBef>
              <a:buSzPct val="100000"/>
              <a:buChar char="•"/>
            </a:pPr>
            <a:r>
              <a:rPr lang="en-US" sz="4800" b="1" dirty="0">
                <a:solidFill>
                  <a:srgbClr val="000000"/>
                </a:solidFill>
                <a:latin typeface="微软雅黑" panose="020B0503020204020204" charset="-122"/>
                <a:ea typeface="微软雅黑" panose="020B0503020204020204" charset="-122"/>
                <a:cs typeface="微软雅黑" panose="020B0503020204020204" charset="-122"/>
              </a:rPr>
              <a:t>满分500分</a:t>
            </a:r>
            <a:r>
              <a:rPr lang="en-US" sz="4800" dirty="0">
                <a:solidFill>
                  <a:srgbClr val="000000"/>
                </a:solidFill>
                <a:latin typeface="微软雅黑" panose="020B0503020204020204" charset="-122"/>
                <a:ea typeface="微软雅黑" panose="020B0503020204020204" charset="-122"/>
                <a:cs typeface="微软雅黑" panose="020B0503020204020204" charset="-122"/>
              </a:rPr>
              <a:t>，由全国统一信用信息平台自动计算</a:t>
            </a:r>
            <a:endParaRPr lang="en-US" sz="3600" dirty="0">
              <a:latin typeface="微软雅黑" panose="020B0503020204020204" charset="-122"/>
              <a:ea typeface="微软雅黑" panose="020B0503020204020204" charset="-122"/>
              <a:cs typeface="微软雅黑" panose="020B0503020204020204" charset="-122"/>
            </a:endParaRPr>
          </a:p>
          <a:p>
            <a:pPr marL="254000" indent="-254000">
              <a:lnSpc>
                <a:spcPct val="100000"/>
              </a:lnSpc>
              <a:spcBef>
                <a:spcPts val="10"/>
              </a:spcBef>
              <a:buSzPct val="100000"/>
              <a:buChar char="•"/>
            </a:pPr>
            <a:r>
              <a:rPr lang="en-US" sz="4800" b="1" dirty="0">
                <a:solidFill>
                  <a:srgbClr val="000000"/>
                </a:solidFill>
                <a:latin typeface="微软雅黑" panose="020B0503020204020204" charset="-122"/>
                <a:ea typeface="微软雅黑" panose="020B0503020204020204" charset="-122"/>
                <a:cs typeface="微软雅黑" panose="020B0503020204020204" charset="-122"/>
              </a:rPr>
              <a:t>评价周期</a:t>
            </a:r>
            <a:r>
              <a:rPr lang="en-US" sz="4800" dirty="0">
                <a:solidFill>
                  <a:srgbClr val="000000"/>
                </a:solidFill>
                <a:latin typeface="微软雅黑" panose="020B0503020204020204" charset="-122"/>
                <a:ea typeface="微软雅黑" panose="020B0503020204020204" charset="-122"/>
                <a:cs typeface="微软雅黑" panose="020B0503020204020204" charset="-122"/>
              </a:rPr>
              <a:t>：每年1月1日至12月31日</a:t>
            </a:r>
            <a:endParaRPr lang="en-US" sz="3600" dirty="0">
              <a:latin typeface="微软雅黑" panose="020B0503020204020204" charset="-122"/>
              <a:ea typeface="微软雅黑" panose="020B0503020204020204" charset="-122"/>
              <a:cs typeface="微软雅黑" panose="020B0503020204020204" charset="-122"/>
            </a:endParaRPr>
          </a:p>
          <a:p>
            <a:pPr marL="254000" indent="-254000">
              <a:lnSpc>
                <a:spcPct val="100000"/>
              </a:lnSpc>
              <a:spcBef>
                <a:spcPts val="10"/>
              </a:spcBef>
              <a:buSzPct val="100000"/>
              <a:buChar char="•"/>
            </a:pPr>
            <a:r>
              <a:rPr lang="en-US" sz="4800" b="1" dirty="0">
                <a:solidFill>
                  <a:srgbClr val="000000"/>
                </a:solidFill>
                <a:latin typeface="微软雅黑" panose="020B0503020204020204" charset="-122"/>
                <a:ea typeface="微软雅黑" panose="020B0503020204020204" charset="-122"/>
                <a:cs typeface="微软雅黑" panose="020B0503020204020204" charset="-122"/>
              </a:rPr>
              <a:t>按月公告</a:t>
            </a:r>
            <a:r>
              <a:rPr lang="en-US" sz="4800" dirty="0">
                <a:solidFill>
                  <a:srgbClr val="000000"/>
                </a:solidFill>
                <a:latin typeface="微软雅黑" panose="020B0503020204020204" charset="-122"/>
                <a:ea typeface="微软雅黑" panose="020B0503020204020204" charset="-122"/>
                <a:cs typeface="微软雅黑" panose="020B0503020204020204" charset="-122"/>
              </a:rPr>
              <a:t>积分，下周期重新积分（机构每年清零）</a:t>
            </a:r>
            <a:endParaRPr lang="en-US" sz="48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 name="Text 13"/>
          <p:cNvSpPr/>
          <p:nvPr/>
        </p:nvSpPr>
        <p:spPr>
          <a:xfrm>
            <a:off x="1714500" y="4246880"/>
            <a:ext cx="5842000" cy="571500"/>
          </a:xfrm>
          <a:prstGeom prst="rect">
            <a:avLst/>
          </a:prstGeom>
          <a:noFill/>
        </p:spPr>
        <p:txBody>
          <a:bodyPr wrap="none" lIns="0" tIns="0" rIns="0" bIns="0" rtlCol="0" anchor="ctr"/>
          <a:p>
            <a:pPr algn="l">
              <a:lnSpc>
                <a:spcPct val="100000"/>
              </a:lnSpc>
            </a:pPr>
            <a:r>
              <a:rPr lang="en-US" sz="4400" b="1" dirty="0">
                <a:solidFill>
                  <a:srgbClr val="000000"/>
                </a:solidFill>
                <a:latin typeface="微软雅黑" panose="020B0503020204020204" charset="-122"/>
                <a:ea typeface="微软雅黑" panose="020B0503020204020204" charset="-122"/>
                <a:cs typeface="宋体" panose="02010600030101010101" pitchFamily="2" charset="-122"/>
              </a:rPr>
              <a:t>涉税专业服务机构</a:t>
            </a:r>
            <a:r>
              <a:rPr lang="zh-CN" sz="4400" b="1" dirty="0">
                <a:solidFill>
                  <a:srgbClr val="000000"/>
                </a:solidFill>
                <a:latin typeface="微软雅黑" panose="020B0503020204020204" charset="-122"/>
                <a:ea typeface="微软雅黑" panose="020B0503020204020204" charset="-122"/>
                <a:cs typeface="宋体" panose="02010600030101010101" pitchFamily="2" charset="-122"/>
              </a:rPr>
              <a:t>积分计算规则</a:t>
            </a:r>
            <a:endParaRPr lang="zh-CN" sz="4400" b="1" dirty="0">
              <a:solidFill>
                <a:srgbClr val="000000"/>
              </a:solidFill>
              <a:latin typeface="微软雅黑" panose="020B0503020204020204" charset="-122"/>
              <a:ea typeface="微软雅黑" panose="020B0503020204020204" charset="-122"/>
              <a:cs typeface="宋体" panose="02010600030101010101" pitchFamily="2" charset="-122"/>
            </a:endParaRPr>
          </a:p>
        </p:txBody>
      </p:sp>
      <p:sp>
        <p:nvSpPr>
          <p:cNvPr id="3" name="Text 19"/>
          <p:cNvSpPr/>
          <p:nvPr/>
        </p:nvSpPr>
        <p:spPr>
          <a:xfrm>
            <a:off x="12861290" y="5330825"/>
            <a:ext cx="9601200" cy="3175000"/>
          </a:xfrm>
          <a:prstGeom prst="rect">
            <a:avLst/>
          </a:prstGeom>
          <a:noFill/>
        </p:spPr>
        <p:txBody>
          <a:bodyPr wrap="square" lIns="0" tIns="0" rIns="0" bIns="0" rtlCol="0" anchor="t"/>
          <a:p>
            <a:pPr marL="254000" indent="-254000">
              <a:lnSpc>
                <a:spcPct val="100000"/>
              </a:lnSpc>
              <a:spcBef>
                <a:spcPts val="10"/>
              </a:spcBef>
              <a:buSzPct val="100000"/>
              <a:buChar char="•"/>
            </a:pPr>
            <a:r>
              <a:rPr lang="en-US" sz="4800" b="1" dirty="0">
                <a:solidFill>
                  <a:srgbClr val="000000"/>
                </a:solidFill>
                <a:latin typeface="微软雅黑" panose="020B0503020204020204" charset="-122"/>
                <a:ea typeface="微软雅黑" panose="020B0503020204020204" charset="-122"/>
                <a:cs typeface="宋体" panose="02010600030101010101" pitchFamily="2" charset="-122"/>
              </a:rPr>
              <a:t>人员积分</a:t>
            </a:r>
            <a:r>
              <a:rPr lang="en-US" sz="4800" dirty="0">
                <a:solidFill>
                  <a:srgbClr val="000000"/>
                </a:solidFill>
                <a:latin typeface="微软雅黑" panose="020B0503020204020204" charset="-122"/>
                <a:ea typeface="微软雅黑" panose="020B0503020204020204" charset="-122"/>
                <a:cs typeface="宋体" panose="02010600030101010101" pitchFamily="2" charset="-122"/>
              </a:rPr>
              <a:t>：累计积分，不清零</a:t>
            </a:r>
            <a:endParaRPr lang="en-US" sz="4800" dirty="0">
              <a:solidFill>
                <a:srgbClr val="000000"/>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linds(horizontal)">
                                      <p:cBhvr>
                                        <p:cTn id="33" dur="500"/>
                                        <p:tgtEl>
                                          <p:spTgt spid="2"/>
                                        </p:tgtEl>
                                      </p:cBhvr>
                                    </p:animEffect>
                                  </p:childTnLst>
                                </p:cTn>
                              </p:par>
                              <p:par>
                                <p:cTn id="34" presetID="3" presetClass="entr" presetSubtype="1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par>
                                <p:cTn id="43" presetID="3" presetClass="entr" presetSubtype="1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linds(horizontal)">
                                      <p:cBhvr>
                                        <p:cTn id="50" dur="500"/>
                                        <p:tgtEl>
                                          <p:spTgt spid="20"/>
                                        </p:tgtEl>
                                      </p:cBhvr>
                                    </p:animEffect>
                                  </p:childTnLst>
                                </p:cTn>
                              </p:par>
                              <p:par>
                                <p:cTn id="51" presetID="3" presetClass="entr" presetSubtype="1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par>
                                <p:cTn id="54" presetID="3" presetClass="entr" presetSubtype="1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linds(horizontal)">
                                      <p:cBhvr>
                                        <p:cTn id="56" dur="500"/>
                                        <p:tgtEl>
                                          <p:spTgt spid="1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linds(horizontal)">
                                      <p:cBhvr>
                                        <p:cTn id="59" dur="500"/>
                                        <p:tgtEl>
                                          <p:spTgt spid="3"/>
                                        </p:tgtEl>
                                      </p:cBhvr>
                                    </p:animEffect>
                                  </p:childTnLst>
                                </p:cTn>
                              </p:par>
                              <p:par>
                                <p:cTn id="60" presetID="3" presetClass="entr" presetSubtype="1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1" grpId="0"/>
      <p:bldP spid="16" grpId="0"/>
      <p:bldP spid="2" grpId="1"/>
      <p:bldP spid="21" grpId="1"/>
      <p:bldP spid="16" grpId="1"/>
      <p:bldP spid="20" grpId="0"/>
      <p:bldP spid="3" grpId="0"/>
      <p:bldP spid="20" grpId="1"/>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50000">
              <a:srgbClr val="EAF4FF"/>
            </a:gs>
            <a:gs pos="100000">
              <a:srgbClr val="C7E2FF"/>
            </a:gs>
          </a:gsLst>
          <a:path path="circle"/>
        </a:gradFill>
        <a:effectLst/>
      </p:bgPr>
    </p:bg>
    <p:spTree>
      <p:nvGrpSpPr>
        <p:cNvPr id="1" name=""/>
        <p:cNvGrpSpPr/>
        <p:nvPr/>
      </p:nvGrpSpPr>
      <p:grpSpPr>
        <a:xfrm>
          <a:off x="0" y="0"/>
          <a:ext cx="0" cy="0"/>
          <a:chOff x="0" y="0"/>
          <a:chExt cx="0" cy="0"/>
        </a:xfrm>
      </p:grpSpPr>
      <p:sp>
        <p:nvSpPr>
          <p:cNvPr id="2" name="Text 0"/>
          <p:cNvSpPr/>
          <p:nvPr/>
        </p:nvSpPr>
        <p:spPr>
          <a:xfrm>
            <a:off x="5126355" y="4405630"/>
            <a:ext cx="723900" cy="834390"/>
          </a:xfrm>
          <a:prstGeom prst="rect">
            <a:avLst/>
          </a:prstGeom>
          <a:noFill/>
        </p:spPr>
        <p:txBody>
          <a:bodyPr wrap="none" lIns="0" tIns="0" rIns="0" bIns="0" rtlCol="0" anchor="t"/>
          <a:lstStyle/>
          <a:p>
            <a:pPr algn="ctr">
              <a:lnSpc>
                <a:spcPct val="100000"/>
              </a:lnSpc>
            </a:pPr>
            <a:r>
              <a:rPr lang="en-US" sz="24400" dirty="0">
                <a:solidFill>
                  <a:srgbClr val="004AAD"/>
                </a:solidFill>
                <a:latin typeface="微软雅黑" panose="020B0503020204020204" charset="-122"/>
                <a:ea typeface="微软雅黑" panose="020B0503020204020204" charset="-122"/>
                <a:cs typeface="QuattrocentoSans Bold, alimamashuheiti" pitchFamily="34" charset="-120"/>
              </a:rPr>
              <a:t>02</a:t>
            </a:r>
            <a:endParaRPr lang="en-US" sz="24400" dirty="0">
              <a:solidFill>
                <a:srgbClr val="004AAD"/>
              </a:solidFill>
              <a:latin typeface="微软雅黑" panose="020B0503020204020204" charset="-122"/>
              <a:ea typeface="微软雅黑" panose="020B0503020204020204" charset="-122"/>
              <a:cs typeface="QuattrocentoSans Bold, alimamashuheiti" pitchFamily="34" charset="-120"/>
            </a:endParaRPr>
          </a:p>
        </p:txBody>
      </p:sp>
      <p:sp>
        <p:nvSpPr>
          <p:cNvPr id="3" name="Shape 1"/>
          <p:cNvSpPr/>
          <p:nvPr/>
        </p:nvSpPr>
        <p:spPr>
          <a:xfrm flipV="1">
            <a:off x="9033256" y="7299579"/>
            <a:ext cx="7613015" cy="0"/>
          </a:xfrm>
          <a:prstGeom prst="line">
            <a:avLst/>
          </a:prstGeom>
          <a:noFill/>
          <a:ln w="28575">
            <a:solidFill>
              <a:srgbClr val="004AAD"/>
            </a:solidFill>
            <a:prstDash val="solid"/>
            <a:headEnd type="none"/>
            <a:tailEnd type="none"/>
          </a:ln>
        </p:spPr>
      </p:sp>
      <p:sp>
        <p:nvSpPr>
          <p:cNvPr id="4" name="Text 2"/>
          <p:cNvSpPr/>
          <p:nvPr/>
        </p:nvSpPr>
        <p:spPr>
          <a:xfrm>
            <a:off x="5943600" y="5455920"/>
            <a:ext cx="15226665" cy="2139315"/>
          </a:xfrm>
          <a:prstGeom prst="rect">
            <a:avLst/>
          </a:prstGeom>
          <a:noFill/>
        </p:spPr>
        <p:txBody>
          <a:bodyPr wrap="none" lIns="0" tIns="0" rIns="0" bIns="0" rtlCol="0" anchor="t"/>
          <a:lstStyle/>
          <a:p>
            <a:pPr algn="ctr">
              <a:lnSpc>
                <a:spcPct val="100000"/>
              </a:lnSpc>
            </a:pPr>
            <a:r>
              <a:rPr lang="zh-CN" altLang="en-US" sz="8500" b="1" dirty="0">
                <a:solidFill>
                  <a:srgbClr val="3F3F3F"/>
                </a:solidFill>
                <a:latin typeface="微软雅黑" panose="020B0503020204020204" charset="-122"/>
                <a:ea typeface="微软雅黑" panose="020B0503020204020204" charset="-122"/>
                <a:sym typeface="微软雅黑" panose="020B0503020204020204" charset="-122"/>
              </a:rPr>
              <a:t>机构信用积分查询</a:t>
            </a:r>
            <a:endParaRPr lang="zh-CN" altLang="en-US" sz="8500" b="1" dirty="0">
              <a:solidFill>
                <a:srgbClr val="3F3F3F"/>
              </a:solidFill>
              <a:latin typeface="微软雅黑" panose="020B0503020204020204" charset="-122"/>
              <a:ea typeface="微软雅黑" panose="020B0503020204020204" charset="-122"/>
              <a:sym typeface="微软雅黑" panose="020B0503020204020204" charset="-122"/>
            </a:endParaRPr>
          </a:p>
        </p:txBody>
      </p:sp>
      <p:sp>
        <p:nvSpPr>
          <p:cNvPr id="5" name="Text 3"/>
          <p:cNvSpPr/>
          <p:nvPr/>
        </p:nvSpPr>
        <p:spPr>
          <a:xfrm>
            <a:off x="6997700" y="7595489"/>
            <a:ext cx="11684000" cy="762000"/>
          </a:xfrm>
          <a:prstGeom prst="rect">
            <a:avLst/>
          </a:prstGeom>
          <a:noFill/>
        </p:spPr>
        <p:txBody>
          <a:bodyPr wrap="none" lIns="0" tIns="0" rIns="0" bIns="0" rtlCol="0" anchor="t"/>
          <a:lstStyle/>
          <a:p>
            <a:pPr algn="ctr">
              <a:lnSpc>
                <a:spcPct val="100000"/>
              </a:lnSpc>
            </a:pPr>
            <a:r>
              <a:rPr lang="en-US" sz="4000" dirty="0">
                <a:solidFill>
                  <a:srgbClr val="737373"/>
                </a:solidFill>
                <a:latin typeface="微软雅黑" panose="020B0503020204020204" charset="-122"/>
                <a:ea typeface="微软雅黑" panose="020B0503020204020204" charset="-122"/>
                <a:cs typeface="Quattrocento Sans" panose="020B0502050000020003" pitchFamily="34" charset="-120"/>
                <a:sym typeface="+mn-ea"/>
              </a:rPr>
              <a:t>积分来源与</a:t>
            </a:r>
            <a:r>
              <a:rPr lang="en-US" sz="4000" dirty="0">
                <a:solidFill>
                  <a:srgbClr val="737373"/>
                </a:solidFill>
                <a:latin typeface="微软雅黑" panose="020B0503020204020204" charset="-122"/>
                <a:ea typeface="微软雅黑" panose="020B0503020204020204" charset="-122"/>
                <a:cs typeface="微软雅黑" panose="020B0503020204020204" charset="-122"/>
                <a:sym typeface="+mn-ea"/>
              </a:rPr>
              <a:t>TSC五级分类</a:t>
            </a:r>
            <a:endParaRPr lang="en-US" sz="4000" dirty="0">
              <a:solidFill>
                <a:srgbClr val="737373"/>
              </a:solidFill>
              <a:latin typeface="微软雅黑" panose="020B0503020204020204" charset="-122"/>
              <a:ea typeface="微软雅黑" panose="020B0503020204020204" charset="-122"/>
              <a:cs typeface="Quattrocento Sans" panose="020B0502050000020003" pitchFamily="34" charset="-120"/>
              <a:sym typeface="+mn-ea"/>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ext 2"/>
          <p:cNvSpPr/>
          <p:nvPr/>
        </p:nvSpPr>
        <p:spPr>
          <a:xfrm>
            <a:off x="1365250" y="1591310"/>
            <a:ext cx="6350000" cy="825500"/>
          </a:xfrm>
          <a:prstGeom prst="rect">
            <a:avLst/>
          </a:prstGeom>
          <a:noFill/>
        </p:spPr>
        <p:txBody>
          <a:bodyPr wrap="none" lIns="0" tIns="0" rIns="0" bIns="0" rtlCol="0" anchor="t"/>
          <a:lstStyle/>
          <a:p>
            <a:pPr algn="l">
              <a:lnSpc>
                <a:spcPct val="100000"/>
              </a:lnSpc>
            </a:pPr>
            <a:r>
              <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sym typeface="+mn-ea"/>
              </a:rPr>
              <a:t>积分每月公告，等级每年评一次？</a:t>
            </a:r>
            <a:endParaRPr lang="en-US" sz="6600" b="1" dirty="0">
              <a:solidFill>
                <a:srgbClr val="004AAD"/>
              </a:solidFill>
              <a:latin typeface="微软雅黑" panose="020B0503020204020204" charset="-122"/>
              <a:ea typeface="微软雅黑" panose="020B0503020204020204" charset="-122"/>
              <a:cs typeface="Quattrocento Sans" panose="020B0502050000020003" pitchFamily="34" charset="-120"/>
            </a:endParaRPr>
          </a:p>
          <a:p>
            <a:pPr>
              <a:lnSpc>
                <a:spcPct val="100000"/>
              </a:lnSpc>
            </a:pPr>
            <a:endParaRPr lang="en-US" sz="6600" b="1" dirty="0">
              <a:solidFill>
                <a:srgbClr val="000000"/>
              </a:solidFill>
              <a:latin typeface="微软雅黑" panose="020B0503020204020204" charset="-122"/>
              <a:ea typeface="微软雅黑" panose="020B0503020204020204" charset="-122"/>
              <a:cs typeface="Quattrocento Sans" panose="020B0502050000020003" pitchFamily="34" charset="-120"/>
            </a:endParaRPr>
          </a:p>
        </p:txBody>
      </p:sp>
      <p:sp>
        <p:nvSpPr>
          <p:cNvPr id="6" name="Shape 4"/>
          <p:cNvSpPr/>
          <p:nvPr/>
        </p:nvSpPr>
        <p:spPr>
          <a:xfrm rot="5400000">
            <a:off x="1346200" y="3302000"/>
            <a:ext cx="368300" cy="330200"/>
          </a:xfrm>
          <a:prstGeom prst="triangle">
            <a:avLst>
              <a:gd name="adj" fmla="val 50000"/>
            </a:avLst>
          </a:prstGeom>
          <a:solidFill>
            <a:srgbClr val="004AAD"/>
          </a:solidFill>
        </p:spPr>
      </p:sp>
      <p:sp>
        <p:nvSpPr>
          <p:cNvPr id="7" name="Shape 5"/>
          <p:cNvSpPr/>
          <p:nvPr/>
        </p:nvSpPr>
        <p:spPr>
          <a:xfrm rot="5400000">
            <a:off x="1854200" y="3302000"/>
            <a:ext cx="368300" cy="330200"/>
          </a:xfrm>
          <a:prstGeom prst="triangle">
            <a:avLst>
              <a:gd name="adj" fmla="val 50000"/>
            </a:avLst>
          </a:prstGeom>
          <a:solidFill>
            <a:srgbClr val="004AAD"/>
          </a:solidFill>
        </p:spPr>
      </p:sp>
      <p:sp>
        <p:nvSpPr>
          <p:cNvPr id="8" name="Shape 6"/>
          <p:cNvSpPr/>
          <p:nvPr/>
        </p:nvSpPr>
        <p:spPr>
          <a:xfrm rot="5400000">
            <a:off x="2362200" y="3302000"/>
            <a:ext cx="368300" cy="330200"/>
          </a:xfrm>
          <a:prstGeom prst="triangle">
            <a:avLst>
              <a:gd name="adj" fmla="val 50000"/>
            </a:avLst>
          </a:prstGeom>
          <a:solidFill>
            <a:srgbClr val="004AAD"/>
          </a:solidFill>
        </p:spPr>
      </p:sp>
      <p:sp>
        <p:nvSpPr>
          <p:cNvPr id="9" name="Shape 7"/>
          <p:cNvSpPr/>
          <p:nvPr/>
        </p:nvSpPr>
        <p:spPr>
          <a:xfrm rot="5400000">
            <a:off x="2870200" y="3302000"/>
            <a:ext cx="368300" cy="330200"/>
          </a:xfrm>
          <a:prstGeom prst="triangle">
            <a:avLst>
              <a:gd name="adj" fmla="val 50000"/>
            </a:avLst>
          </a:prstGeom>
          <a:solidFill>
            <a:srgbClr val="004AAD"/>
          </a:solidFill>
        </p:spPr>
      </p:sp>
      <p:sp>
        <p:nvSpPr>
          <p:cNvPr id="10" name="Shape 8"/>
          <p:cNvSpPr/>
          <p:nvPr/>
        </p:nvSpPr>
        <p:spPr>
          <a:xfrm rot="5400000">
            <a:off x="3378200" y="3302000"/>
            <a:ext cx="368300" cy="330200"/>
          </a:xfrm>
          <a:prstGeom prst="triangle">
            <a:avLst>
              <a:gd name="adj" fmla="val 50000"/>
            </a:avLst>
          </a:prstGeom>
          <a:solidFill>
            <a:srgbClr val="004AAD"/>
          </a:solidFill>
        </p:spPr>
      </p:sp>
      <p:sp>
        <p:nvSpPr>
          <p:cNvPr id="11" name="Shape 9"/>
          <p:cNvSpPr/>
          <p:nvPr/>
        </p:nvSpPr>
        <p:spPr>
          <a:xfrm rot="5400000">
            <a:off x="3886200" y="3302000"/>
            <a:ext cx="368300" cy="330200"/>
          </a:xfrm>
          <a:prstGeom prst="triangle">
            <a:avLst>
              <a:gd name="adj" fmla="val 50000"/>
            </a:avLst>
          </a:prstGeom>
          <a:solidFill>
            <a:srgbClr val="004AAD"/>
          </a:solidFill>
        </p:spPr>
      </p:sp>
      <p:sp>
        <p:nvSpPr>
          <p:cNvPr id="12" name="Shape 10"/>
          <p:cNvSpPr/>
          <p:nvPr/>
        </p:nvSpPr>
        <p:spPr>
          <a:xfrm>
            <a:off x="1371600" y="4197985"/>
            <a:ext cx="21640800" cy="7274560"/>
          </a:xfrm>
          <a:prstGeom prst="rect">
            <a:avLst/>
          </a:prstGeom>
          <a:solidFill>
            <a:srgbClr val="BFE4FF"/>
          </a:solidFill>
        </p:spPr>
      </p:sp>
      <p:sp>
        <p:nvSpPr>
          <p:cNvPr id="16" name="Text 14"/>
          <p:cNvSpPr/>
          <p:nvPr/>
        </p:nvSpPr>
        <p:spPr>
          <a:xfrm>
            <a:off x="2381250" y="5042535"/>
            <a:ext cx="20066000" cy="5509260"/>
          </a:xfrm>
          <a:prstGeom prst="rect">
            <a:avLst/>
          </a:prstGeom>
          <a:noFill/>
        </p:spPr>
        <p:txBody>
          <a:bodyPr wrap="square" lIns="0" tIns="0" rIns="0" bIns="0" rtlCol="0" anchor="t"/>
          <a:lstStyle/>
          <a:p>
            <a:pPr>
              <a:lnSpc>
                <a:spcPct val="100000"/>
              </a:lnSpc>
            </a:pPr>
            <a:r>
              <a:rPr lang="en-US" sz="4800" dirty="0">
                <a:solidFill>
                  <a:srgbClr val="000000"/>
                </a:solidFill>
                <a:latin typeface="微软雅黑" panose="020B0503020204020204" charset="-122"/>
                <a:ea typeface="微软雅黑" panose="020B0503020204020204" charset="-122"/>
                <a:cs typeface="微软雅黑" panose="020B0503020204020204" charset="-122"/>
              </a:rPr>
              <a:t>是的。积分按月公告，等级年度评价于每年</a:t>
            </a:r>
            <a:r>
              <a:rPr lang="en-US" sz="4800" b="1" dirty="0">
                <a:solidFill>
                  <a:srgbClr val="000000"/>
                </a:solidFill>
                <a:latin typeface="微软雅黑" panose="020B0503020204020204" charset="-122"/>
                <a:ea typeface="微软雅黑" panose="020B0503020204020204" charset="-122"/>
                <a:cs typeface="微软雅黑" panose="020B0503020204020204" charset="-122"/>
              </a:rPr>
              <a:t>4月30日前</a:t>
            </a:r>
            <a:r>
              <a:rPr lang="en-US" sz="4800" dirty="0">
                <a:solidFill>
                  <a:srgbClr val="000000"/>
                </a:solidFill>
                <a:latin typeface="微软雅黑" panose="020B0503020204020204" charset="-122"/>
                <a:ea typeface="微软雅黑" panose="020B0503020204020204" charset="-122"/>
                <a:cs typeface="微软雅黑" panose="020B0503020204020204" charset="-122"/>
              </a:rPr>
              <a:t>完成，有效期一年。</a:t>
            </a:r>
            <a:endParaRPr lang="en-US" sz="4800"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pPr>
            <a:endParaRPr lang="en-US" sz="4800"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pPr>
            <a:r>
              <a:rPr lang="en-US" sz="4800" dirty="0">
                <a:solidFill>
                  <a:srgbClr val="000000"/>
                </a:solidFill>
                <a:latin typeface="微软雅黑" panose="020B0503020204020204" charset="-122"/>
                <a:ea typeface="微软雅黑" panose="020B0503020204020204" charset="-122"/>
                <a:cs typeface="微软雅黑" panose="020B0503020204020204" charset="-122"/>
              </a:rPr>
              <a:t>1.2025年的涉税专业服务信用等级评价结果已出炉，大家可以通过电子税务局登录界面顶端【公众服务】-【涉税专业服务机构信息公告和查询】进行查询。</a:t>
            </a:r>
            <a:endParaRPr lang="en-US" sz="4800"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pPr>
            <a:r>
              <a:rPr lang="en-US" sz="4800" dirty="0">
                <a:solidFill>
                  <a:srgbClr val="000000"/>
                </a:solidFill>
                <a:latin typeface="微软雅黑" panose="020B0503020204020204" charset="-122"/>
                <a:ea typeface="微软雅黑" panose="020B0503020204020204" charset="-122"/>
                <a:cs typeface="微软雅黑" panose="020B0503020204020204" charset="-122"/>
              </a:rPr>
              <a:t>2.中山市税务局每月在门户网站公示各机构积分，具体路径：【首页】-【工作动态】-【专题专栏】-【历史专题】-【涉税专业服务】。</a:t>
            </a:r>
            <a:endParaRPr lang="en-US" sz="4800"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00000"/>
              </a:lnSpc>
            </a:pPr>
            <a:endParaRPr lang="en-US" sz="4800" dirty="0">
              <a:solidFill>
                <a:srgbClr val="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6" grpId="0"/>
      <p:bldP spid="16" grpId="1"/>
    </p:bldLst>
  </p:timing>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2500</Words>
  <Application>WPS 演示</Application>
  <PresentationFormat>On-screen Show (16:9)</PresentationFormat>
  <Paragraphs>338</Paragraphs>
  <Slides>20</Slides>
  <Notes>20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微软雅黑</vt:lpstr>
      <vt:lpstr>Quattrocento Sans</vt:lpstr>
      <vt:lpstr>Impact</vt:lpstr>
      <vt:lpstr>QuattrocentoSans Bold, alimamashuheiti</vt:lpstr>
      <vt:lpstr>MingLiU</vt:lpstr>
      <vt:lpstr>Liter, MiSans</vt:lpstr>
      <vt:lpstr>Liter</vt:lpstr>
      <vt:lpstr>Liter</vt:lpstr>
      <vt:lpstr>Liter</vt:lpstr>
      <vt:lpstr>Calibri</vt:lpstr>
      <vt:lpstr>Arial Unicode MS</vt:lpstr>
      <vt:lpstr>等线</vt:lpstr>
      <vt:lpstr>Calibri Light</vt:lpstr>
      <vt:lpstr>Custom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Moonshot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涉税专业服务信用积分管理办法解读</dc:title>
  <dc:creator>Kimi</dc:creator>
  <dc:subject>涉税专业服务信用积分管理办法解读</dc:subject>
  <cp:lastModifiedBy>谢帆</cp:lastModifiedBy>
  <cp:revision>46</cp:revision>
  <dcterms:created xsi:type="dcterms:W3CDTF">2026-05-16T08:00:00Z</dcterms:created>
  <dcterms:modified xsi:type="dcterms:W3CDTF">2026-06-26T03:53:53Z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涉税专业服务信用积分管理办法解读","ContentProducer":"001191110108MACG2KBH8F10000","ProduceID":"19e2fc7a-aca2-883f-8000-000000790b64","ReservedCode1":"","ContentPropagator":"001191110108MACG2KBH8F20000","PropagateID":"19e2fc7a-aca2-883f-8000-000000790b64","ReservedCode2":""}</vt:lpwstr>
  </property>
  <property fmtid="{D5CDD505-2E9C-101B-9397-08002B2CF9AE}" pid="3" name="ICV">
    <vt:lpwstr>19F45A2E181BD7A21324086A2B17E60F_42</vt:lpwstr>
  </property>
  <property fmtid="{D5CDD505-2E9C-101B-9397-08002B2CF9AE}" pid="4" name="KSOProductBuildVer">
    <vt:lpwstr>2052-11.8.2.10158</vt:lpwstr>
  </property>
</Properties>
</file>