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8"/>
  </p:notesMasterIdLst>
  <p:handoutMasterIdLst>
    <p:handoutMasterId r:id="rId29"/>
  </p:handoutMasterIdLst>
  <p:sldIdLst>
    <p:sldId id="273" r:id="rId4"/>
    <p:sldId id="274" r:id="rId5"/>
    <p:sldId id="275" r:id="rId6"/>
    <p:sldId id="305" r:id="rId7"/>
    <p:sldId id="297" r:id="rId9"/>
    <p:sldId id="298" r:id="rId10"/>
    <p:sldId id="329" r:id="rId11"/>
    <p:sldId id="326" r:id="rId12"/>
    <p:sldId id="327" r:id="rId13"/>
    <p:sldId id="331" r:id="rId14"/>
    <p:sldId id="333" r:id="rId15"/>
    <p:sldId id="332" r:id="rId16"/>
    <p:sldId id="334" r:id="rId17"/>
    <p:sldId id="336" r:id="rId18"/>
    <p:sldId id="335" r:id="rId19"/>
    <p:sldId id="342" r:id="rId20"/>
    <p:sldId id="337" r:id="rId21"/>
    <p:sldId id="338" r:id="rId22"/>
    <p:sldId id="339" r:id="rId23"/>
    <p:sldId id="340" r:id="rId24"/>
    <p:sldId id="341" r:id="rId25"/>
    <p:sldId id="283" r:id="rId26"/>
    <p:sldId id="281" r:id="rId27"/>
    <p:sldId id="291" r:id="rId2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紫琦" initials=" " lastIdx="1" clrIdx="0"/>
  <p:cmAuthor id="2" name="wangyy" initials="w" lastIdx="9" clrIdx="1"/>
  <p:cmAuthor id="3" name="Scarlet" initials="S" lastIdx="1" clrIdx="2"/>
  <p:cmAuthor id="0" name="user" initials="u" lastIdx="5" clrIdx="0"/>
  <p:cmAuthor id="4" name="YMH" initials="Y" lastIdx="1" clrIdx="3"/>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B2B2B2"/>
    <a:srgbClr val="202020"/>
    <a:srgbClr val="323232"/>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46"/>
        <p:guide pos="3849"/>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handoutMaster" Target="handoutMasters/handoutMaster1.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本页未更新</a:t>
            </a:r>
            <a:endParaRPr lang="zh-CN" altLang="en-US" dirty="0"/>
          </a:p>
        </p:txBody>
      </p:sp>
      <p:sp>
        <p:nvSpPr>
          <p:cNvPr id="4" name="灯片编号占位符 3"/>
          <p:cNvSpPr>
            <a:spLocks noGrp="1"/>
          </p:cNvSpPr>
          <p:nvPr>
            <p:ph type="sldNum" sz="quarter" idx="10"/>
          </p:nvPr>
        </p:nvSpPr>
        <p:spPr/>
        <p:txBody>
          <a:bodyPr/>
          <a:lstStyle/>
          <a:p>
            <a:fld id="{DED8FC68-91A3-4A21-A796-F171DB85380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本页未更新</a:t>
            </a:r>
            <a:endParaRPr lang="zh-CN" altLang="en-US" dirty="0"/>
          </a:p>
        </p:txBody>
      </p:sp>
      <p:sp>
        <p:nvSpPr>
          <p:cNvPr id="4" name="灯片编号占位符 3"/>
          <p:cNvSpPr>
            <a:spLocks noGrp="1"/>
          </p:cNvSpPr>
          <p:nvPr>
            <p:ph type="sldNum" sz="quarter" idx="10"/>
          </p:nvPr>
        </p:nvSpPr>
        <p:spPr/>
        <p:txBody>
          <a:bodyPr/>
          <a:lstStyle/>
          <a:p>
            <a:fld id="{DED8FC68-91A3-4A21-A796-F171DB85380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本页未更新</a:t>
            </a:r>
            <a:endParaRPr lang="zh-CN" altLang="en-US" dirty="0"/>
          </a:p>
        </p:txBody>
      </p:sp>
      <p:sp>
        <p:nvSpPr>
          <p:cNvPr id="4" name="灯片编号占位符 3"/>
          <p:cNvSpPr>
            <a:spLocks noGrp="1"/>
          </p:cNvSpPr>
          <p:nvPr>
            <p:ph type="sldNum" sz="quarter" idx="10"/>
          </p:nvPr>
        </p:nvSpPr>
        <p:spPr/>
        <p:txBody>
          <a:bodyPr/>
          <a:lstStyle/>
          <a:p>
            <a:fld id="{DED8FC68-91A3-4A21-A796-F171DB85380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本页未更新</a:t>
            </a:r>
            <a:endParaRPr lang="zh-CN" altLang="en-US" dirty="0"/>
          </a:p>
        </p:txBody>
      </p:sp>
      <p:sp>
        <p:nvSpPr>
          <p:cNvPr id="4" name="灯片编号占位符 3"/>
          <p:cNvSpPr>
            <a:spLocks noGrp="1"/>
          </p:cNvSpPr>
          <p:nvPr>
            <p:ph type="sldNum" sz="quarter" idx="10"/>
          </p:nvPr>
        </p:nvSpPr>
        <p:spPr/>
        <p:txBody>
          <a:bodyPr/>
          <a:lstStyle/>
          <a:p>
            <a:fld id="{DED8FC68-91A3-4A21-A796-F171DB85380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本页未更新</a:t>
            </a:r>
            <a:endParaRPr lang="zh-CN" altLang="en-US" dirty="0"/>
          </a:p>
        </p:txBody>
      </p:sp>
      <p:sp>
        <p:nvSpPr>
          <p:cNvPr id="4" name="灯片编号占位符 3"/>
          <p:cNvSpPr>
            <a:spLocks noGrp="1"/>
          </p:cNvSpPr>
          <p:nvPr>
            <p:ph type="sldNum" sz="quarter" idx="10"/>
          </p:nvPr>
        </p:nvSpPr>
        <p:spPr/>
        <p:txBody>
          <a:bodyPr/>
          <a:lstStyle/>
          <a:p>
            <a:fld id="{DED8FC68-91A3-4A21-A796-F171DB85380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E4FB11CF-0737-4A6F-91DF-CBA7BA3A2CE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本页未更新</a:t>
            </a:r>
            <a:endParaRPr lang="zh-CN" altLang="en-US" dirty="0"/>
          </a:p>
        </p:txBody>
      </p:sp>
      <p:sp>
        <p:nvSpPr>
          <p:cNvPr id="4" name="灯片编号占位符 3"/>
          <p:cNvSpPr>
            <a:spLocks noGrp="1"/>
          </p:cNvSpPr>
          <p:nvPr>
            <p:ph type="sldNum" sz="quarter" idx="10"/>
          </p:nvPr>
        </p:nvSpPr>
        <p:spPr/>
        <p:txBody>
          <a:bodyPr/>
          <a:lstStyle/>
          <a:p>
            <a:fld id="{DED8FC68-91A3-4A21-A796-F171DB85380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本页未更新</a:t>
            </a:r>
            <a:endParaRPr lang="zh-CN" altLang="en-US" dirty="0"/>
          </a:p>
        </p:txBody>
      </p:sp>
      <p:sp>
        <p:nvSpPr>
          <p:cNvPr id="4" name="灯片编号占位符 3"/>
          <p:cNvSpPr>
            <a:spLocks noGrp="1"/>
          </p:cNvSpPr>
          <p:nvPr>
            <p:ph type="sldNum" sz="quarter" idx="10"/>
          </p:nvPr>
        </p:nvSpPr>
        <p:spPr/>
        <p:txBody>
          <a:bodyPr/>
          <a:lstStyle/>
          <a:p>
            <a:fld id="{DED8FC68-91A3-4A21-A796-F171DB85380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本页未更新</a:t>
            </a:r>
            <a:endParaRPr lang="zh-CN" altLang="en-US" dirty="0"/>
          </a:p>
        </p:txBody>
      </p:sp>
      <p:sp>
        <p:nvSpPr>
          <p:cNvPr id="4" name="灯片编号占位符 3"/>
          <p:cNvSpPr>
            <a:spLocks noGrp="1"/>
          </p:cNvSpPr>
          <p:nvPr>
            <p:ph type="sldNum" sz="quarter" idx="10"/>
          </p:nvPr>
        </p:nvSpPr>
        <p:spPr/>
        <p:txBody>
          <a:bodyPr/>
          <a:lstStyle/>
          <a:p>
            <a:fld id="{DED8FC68-91A3-4A21-A796-F171DB85380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本页未更新</a:t>
            </a:r>
            <a:endParaRPr lang="zh-CN" altLang="en-US" dirty="0"/>
          </a:p>
        </p:txBody>
      </p:sp>
      <p:sp>
        <p:nvSpPr>
          <p:cNvPr id="4" name="灯片编号占位符 3"/>
          <p:cNvSpPr>
            <a:spLocks noGrp="1"/>
          </p:cNvSpPr>
          <p:nvPr>
            <p:ph type="sldNum" sz="quarter" idx="10"/>
          </p:nvPr>
        </p:nvSpPr>
        <p:spPr/>
        <p:txBody>
          <a:bodyPr/>
          <a:lstStyle/>
          <a:p>
            <a:fld id="{DED8FC68-91A3-4A21-A796-F171DB85380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本页未更新</a:t>
            </a:r>
            <a:endParaRPr lang="zh-CN" altLang="en-US" dirty="0"/>
          </a:p>
        </p:txBody>
      </p:sp>
      <p:sp>
        <p:nvSpPr>
          <p:cNvPr id="4" name="灯片编号占位符 3"/>
          <p:cNvSpPr>
            <a:spLocks noGrp="1"/>
          </p:cNvSpPr>
          <p:nvPr>
            <p:ph type="sldNum" sz="quarter" idx="10"/>
          </p:nvPr>
        </p:nvSpPr>
        <p:spPr/>
        <p:txBody>
          <a:bodyPr/>
          <a:lstStyle/>
          <a:p>
            <a:fld id="{DED8FC68-91A3-4A21-A796-F171DB85380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本页未更新</a:t>
            </a:r>
            <a:endParaRPr lang="zh-CN" altLang="en-US" dirty="0"/>
          </a:p>
        </p:txBody>
      </p:sp>
      <p:sp>
        <p:nvSpPr>
          <p:cNvPr id="4" name="灯片编号占位符 3"/>
          <p:cNvSpPr>
            <a:spLocks noGrp="1"/>
          </p:cNvSpPr>
          <p:nvPr>
            <p:ph type="sldNum" sz="quarter" idx="10"/>
          </p:nvPr>
        </p:nvSpPr>
        <p:spPr/>
        <p:txBody>
          <a:bodyPr/>
          <a:lstStyle/>
          <a:p>
            <a:fld id="{DED8FC68-91A3-4A21-A796-F171DB85380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85427" cy="6858318"/>
          </a:xfrm>
          <a:prstGeom prst="rect">
            <a:avLst/>
          </a:prstGeom>
        </p:spPr>
      </p:pic>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85427" cy="6858317"/>
          </a:xfrm>
          <a:prstGeom prst="rect">
            <a:avLst/>
          </a:prstGeom>
        </p:spPr>
      </p:pic>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p:sndAc>
      <p:end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p:sndAc>
      <p:end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p:sndAc>
      <p:end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日期占位符 1"/>
          <p:cNvSpPr>
            <a:spLocks noGrp="1"/>
          </p:cNvSpPr>
          <p:nvPr>
            <p:ph type="dt" sz="half" idx="10"/>
          </p:nvPr>
        </p:nvSpPr>
        <p:spPr/>
        <p:txBody>
          <a:bodyPr/>
          <a:lstStyle>
            <a:lvl1pPr>
              <a:defRPr/>
            </a:lvl1pPr>
          </a:lstStyle>
          <a:p>
            <a:pPr>
              <a:defRPr/>
            </a:pPr>
            <a:fld id="{40A1FB0E-8FC7-409C-A333-47FF84D209F8}"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438154B6-2226-4469-BEBA-9019C8C755A4}" type="slidenum">
              <a:rPr lang="zh-CN" altLang="en-US"/>
            </a:fld>
            <a:endParaRPr lang="zh-CN" altLang="en-US"/>
          </a:p>
        </p:txBody>
      </p:sp>
      <p:cxnSp>
        <p:nvCxnSpPr>
          <p:cNvPr id="8" name="直接连接符 7"/>
          <p:cNvCxnSpPr/>
          <p:nvPr userDrawn="1"/>
        </p:nvCxnSpPr>
        <p:spPr>
          <a:xfrm>
            <a:off x="297549" y="1052736"/>
            <a:ext cx="7821612"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cxnSp>
        <p:nvCxnSpPr>
          <p:cNvPr id="9" name="直接连接符 8"/>
          <p:cNvCxnSpPr/>
          <p:nvPr userDrawn="1"/>
        </p:nvCxnSpPr>
        <p:spPr>
          <a:xfrm flipV="1">
            <a:off x="-2546" y="969550"/>
            <a:ext cx="7788956" cy="11178"/>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grpSp>
        <p:nvGrpSpPr>
          <p:cNvPr id="10" name="组合 9"/>
          <p:cNvGrpSpPr/>
          <p:nvPr userDrawn="1"/>
        </p:nvGrpSpPr>
        <p:grpSpPr>
          <a:xfrm>
            <a:off x="1" y="26"/>
            <a:ext cx="847724" cy="980702"/>
            <a:chOff x="0" y="25"/>
            <a:chExt cx="3600450" cy="3600450"/>
          </a:xfrm>
        </p:grpSpPr>
        <p:sp>
          <p:nvSpPr>
            <p:cNvPr id="11" name="直角三角形 10"/>
            <p:cNvSpPr/>
            <p:nvPr/>
          </p:nvSpPr>
          <p:spPr>
            <a:xfrm rot="5400000">
              <a:off x="0" y="25"/>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ea typeface="微软雅黑" panose="020B0503020204020204" charset="-122"/>
              </a:endParaRPr>
            </a:p>
          </p:txBody>
        </p:sp>
        <p:sp>
          <p:nvSpPr>
            <p:cNvPr id="12" name="直角三角形 11"/>
            <p:cNvSpPr/>
            <p:nvPr/>
          </p:nvSpPr>
          <p:spPr>
            <a:xfrm rot="5400000">
              <a:off x="0" y="25"/>
              <a:ext cx="297180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ea typeface="微软雅黑" panose="020B0503020204020204" charset="-122"/>
              </a:endParaRPr>
            </a:p>
          </p:txBody>
        </p:sp>
      </p:grpSp>
      <p:sp>
        <p:nvSpPr>
          <p:cNvPr id="13" name="Title 1"/>
          <p:cNvSpPr>
            <a:spLocks noGrp="1"/>
          </p:cNvSpPr>
          <p:nvPr>
            <p:ph type="title"/>
          </p:nvPr>
        </p:nvSpPr>
        <p:spPr>
          <a:xfrm>
            <a:off x="737317" y="237642"/>
            <a:ext cx="7837401" cy="606939"/>
          </a:xfrm>
        </p:spPr>
        <p:txBody>
          <a:bodyPr>
            <a:normAutofit/>
          </a:bodyPr>
          <a:lstStyle>
            <a:lvl1pPr>
              <a:defRPr sz="3600" b="1">
                <a:solidFill>
                  <a:schemeClr val="accent5"/>
                </a:solidFill>
                <a:effectLst/>
                <a:latin typeface="微软雅黑" panose="020B0503020204020204" charset="-122"/>
                <a:ea typeface="微软雅黑" panose="020B0503020204020204" charset="-122"/>
              </a:defRPr>
            </a:lvl1pPr>
          </a:lstStyle>
          <a:p>
            <a:r>
              <a:rPr lang="zh-CN" altLang="en-US" noProof="1"/>
              <a:t>单击此处编辑母版标题样式</a:t>
            </a:r>
            <a:endParaRPr lang="en-US"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节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p:sndAc>
      <p:end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p:sndAc>
      <p:end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99293" y="142704"/>
            <a:ext cx="7837401" cy="606939"/>
          </a:xfrm>
        </p:spPr>
        <p:txBody>
          <a:bodyPr>
            <a:normAutofit/>
          </a:bodyPr>
          <a:lstStyle>
            <a:lvl1pPr>
              <a:defRPr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r>
              <a:rPr lang="zh-CN" altLang="en-US" dirty="0"/>
              <a:t>单击此处编辑母版标题样式</a:t>
            </a:r>
            <a:endParaRPr lang="en-US" dirty="0"/>
          </a:p>
        </p:txBody>
      </p:sp>
      <p:sp>
        <p:nvSpPr>
          <p:cNvPr id="3" name="Content Placeholder 3"/>
          <p:cNvSpPr>
            <a:spLocks noGrp="1"/>
          </p:cNvSpPr>
          <p:nvPr>
            <p:ph sz="half" idx="2" hasCustomPrompt="1"/>
          </p:nvPr>
        </p:nvSpPr>
        <p:spPr>
          <a:xfrm>
            <a:off x="762903" y="997550"/>
            <a:ext cx="10726135" cy="5403249"/>
          </a:xfrm>
        </p:spPr>
        <p:txBody>
          <a:bodyPr/>
          <a:lstStyle>
            <a:lvl1pPr marL="0" indent="0">
              <a:lnSpc>
                <a:spcPct val="150000"/>
              </a:lnSpc>
              <a:buNone/>
              <a:defRPr sz="2400" b="1">
                <a:solidFill>
                  <a:schemeClr val="accent1">
                    <a:lumMod val="75000"/>
                  </a:schemeClr>
                </a:solidFill>
                <a:latin typeface="微软雅黑" panose="020B0503020204020204" charset="-122"/>
                <a:ea typeface="微软雅黑" panose="020B0503020204020204" charset="-122"/>
              </a:defRPr>
            </a:lvl1pPr>
            <a:lvl2pPr marL="457200" indent="0">
              <a:lnSpc>
                <a:spcPct val="150000"/>
              </a:lnSpc>
              <a:buNone/>
              <a:defRPr b="1">
                <a:solidFill>
                  <a:schemeClr val="tx1"/>
                </a:solidFill>
                <a:latin typeface="微软雅黑" panose="020B0503020204020204" charset="-122"/>
                <a:ea typeface="微软雅黑" panose="020B0503020204020204" charset="-122"/>
              </a:defRPr>
            </a:lvl2pPr>
            <a:lvl3pPr marL="914400" indent="0">
              <a:lnSpc>
                <a:spcPct val="150000"/>
              </a:lnSpc>
              <a:buNone/>
              <a:defRPr b="0">
                <a:solidFill>
                  <a:schemeClr val="tx1"/>
                </a:solidFill>
                <a:latin typeface="微软雅黑" panose="020B0503020204020204" charset="-122"/>
                <a:ea typeface="微软雅黑" panose="020B0503020204020204" charset="-122"/>
              </a:defRPr>
            </a:lvl3pPr>
            <a:lvl4pPr marL="1371600" indent="0">
              <a:lnSpc>
                <a:spcPct val="150000"/>
              </a:lnSpc>
              <a:buNone/>
              <a:defRPr b="0">
                <a:solidFill>
                  <a:schemeClr val="tx1"/>
                </a:solidFill>
                <a:latin typeface="微软雅黑" panose="020B0503020204020204" charset="-122"/>
                <a:ea typeface="微软雅黑" panose="020B0503020204020204" charset="-122"/>
              </a:defRPr>
            </a:lvl4pPr>
            <a:lvl5pPr marL="1828800" indent="0">
              <a:lnSpc>
                <a:spcPct val="150000"/>
              </a:lnSpc>
              <a:buNone/>
              <a:defRPr b="0">
                <a:solidFill>
                  <a:schemeClr val="tx1"/>
                </a:solidFill>
                <a:latin typeface="微软雅黑" panose="020B0503020204020204" charset="-122"/>
                <a:ea typeface="微软雅黑" panose="020B0503020204020204" charset="-122"/>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Tree>
  </p:cSld>
  <p:clrMapOvr>
    <a:masterClrMapping/>
  </p:clrMapOvr>
  <p:transition>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节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p:sndAc>
      <p:end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402263" y="6240463"/>
            <a:ext cx="1387475" cy="20637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fld id="{46682263-E0B4-4004-9C16-4861A9A2D575}" type="datetime1">
              <a:rPr kumimoji="0" lang="zh-CN" altLang="en-US" sz="1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669925" y="6240463"/>
            <a:ext cx="4140200" cy="20637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a:ln>
                  <a:noFill/>
                </a:ln>
                <a:solidFill>
                  <a:schemeClr val="tx1">
                    <a:tint val="75000"/>
                  </a:schemeClr>
                </a:solidFill>
                <a:effectLst/>
                <a:uLnTx/>
                <a:uFillTx/>
                <a:latin typeface="+mn-lt"/>
                <a:ea typeface="+mn-ea"/>
                <a:cs typeface="+mn-cs"/>
              </a:rPr>
              <a:t>www.islide.cc </a:t>
            </a:r>
            <a:r>
              <a:rPr kumimoji="0" lang="zh-CN" altLang="en-US" sz="1000" b="0" i="0" u="none" strike="noStrike" kern="1200" cap="none" spc="0" normalizeH="0" baseline="0" noProof="0">
                <a:ln>
                  <a:noFill/>
                </a:ln>
                <a:solidFill>
                  <a:schemeClr val="tx1">
                    <a:tint val="75000"/>
                  </a:schemeClr>
                </a:solidFill>
                <a:effectLst/>
                <a:uLnTx/>
                <a:uFillTx/>
                <a:latin typeface="+mn-lt"/>
                <a:ea typeface="+mn-ea"/>
                <a:cs typeface="+mn-cs"/>
              </a:rPr>
              <a:t>「 让</a:t>
            </a:r>
            <a:r>
              <a:rPr kumimoji="0" lang="en-US" altLang="zh-CN" sz="1000" b="0" i="0" u="none" strike="noStrike" kern="1200" cap="none" spc="0" normalizeH="0" baseline="0" noProof="0">
                <a:ln>
                  <a:noFill/>
                </a:ln>
                <a:solidFill>
                  <a:schemeClr val="tx1">
                    <a:tint val="75000"/>
                  </a:schemeClr>
                </a:solidFill>
                <a:effectLst/>
                <a:uLnTx/>
                <a:uFillTx/>
                <a:latin typeface="+mn-lt"/>
                <a:ea typeface="+mn-ea"/>
                <a:cs typeface="+mn-cs"/>
              </a:rPr>
              <a:t>PPT</a:t>
            </a:r>
            <a:r>
              <a:rPr kumimoji="0" lang="zh-CN" altLang="en-US" sz="1000" b="0" i="0" u="none" strike="noStrike" kern="1200" cap="none" spc="0" normalizeH="0" baseline="0" noProof="0">
                <a:ln>
                  <a:noFill/>
                </a:ln>
                <a:solidFill>
                  <a:schemeClr val="tx1">
                    <a:tint val="75000"/>
                  </a:schemeClr>
                </a:solidFill>
                <a:effectLst/>
                <a:uLnTx/>
                <a:uFillTx/>
                <a:latin typeface="+mn-lt"/>
                <a:ea typeface="+mn-ea"/>
                <a:cs typeface="+mn-cs"/>
              </a:rPr>
              <a:t>设计简单起来！」</a:t>
            </a:r>
            <a:endParaRPr kumimoji="0" lang="zh-CN" altLang="en-US" sz="1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a:xfrm>
            <a:off x="8610600" y="6240463"/>
            <a:ext cx="2909888" cy="206375"/>
          </a:xfrm>
          <a:prstGeom prst="rect">
            <a:avLst/>
          </a:prstGeom>
        </p:spPr>
        <p:txBody>
          <a:bodyPr vert="horz" lIns="91440" tIns="45720" rIns="91440" bIns="45720" rtlCol="0" anchor="ct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charset="-122"/>
                <a:cs typeface="+mn-cs"/>
              </a:rPr>
            </a:fld>
            <a:endParaRPr lang="zh-CN" altLang="en-US" strike="noStrike" noProof="1">
              <a:latin typeface="Arial" panose="020B0604020202020204" pitchFamily="34" charset="0"/>
            </a:endParaRPr>
          </a:p>
        </p:txBody>
      </p:sp>
    </p:spTree>
  </p:cSld>
  <p:clrMapOvr>
    <a:masterClrMapping/>
  </p:clrMapOvr>
  <p:transition spd="med" advClick="0" advTm="0">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p:sndAc>
      <p:end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日期占位符 1"/>
          <p:cNvSpPr>
            <a:spLocks noGrp="1"/>
          </p:cNvSpPr>
          <p:nvPr>
            <p:ph type="dt" sz="half" idx="10"/>
          </p:nvPr>
        </p:nvSpPr>
        <p:spPr/>
        <p:txBody>
          <a:bodyPr/>
          <a:lstStyle>
            <a:lvl1pPr>
              <a:defRPr/>
            </a:lvl1pPr>
          </a:lstStyle>
          <a:p>
            <a:pPr>
              <a:defRPr/>
            </a:pPr>
            <a:fld id="{40A1FB0E-8FC7-409C-A333-47FF84D209F8}"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438154B6-2226-4469-BEBA-9019C8C755A4}" type="slidenum">
              <a:rPr lang="zh-CN" altLang="en-US"/>
            </a:fld>
            <a:endParaRPr lang="zh-CN" altLang="en-US"/>
          </a:p>
        </p:txBody>
      </p:sp>
      <p:cxnSp>
        <p:nvCxnSpPr>
          <p:cNvPr id="8" name="直接连接符 7"/>
          <p:cNvCxnSpPr/>
          <p:nvPr userDrawn="1"/>
        </p:nvCxnSpPr>
        <p:spPr>
          <a:xfrm>
            <a:off x="297549" y="1052736"/>
            <a:ext cx="7821612"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cxnSp>
        <p:nvCxnSpPr>
          <p:cNvPr id="9" name="直接连接符 8"/>
          <p:cNvCxnSpPr/>
          <p:nvPr userDrawn="1"/>
        </p:nvCxnSpPr>
        <p:spPr>
          <a:xfrm flipV="1">
            <a:off x="-2546" y="969550"/>
            <a:ext cx="7788956" cy="11178"/>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grpSp>
        <p:nvGrpSpPr>
          <p:cNvPr id="10" name="组合 9"/>
          <p:cNvGrpSpPr/>
          <p:nvPr userDrawn="1"/>
        </p:nvGrpSpPr>
        <p:grpSpPr>
          <a:xfrm>
            <a:off x="1" y="26"/>
            <a:ext cx="847724" cy="980702"/>
            <a:chOff x="0" y="25"/>
            <a:chExt cx="3600450" cy="3600450"/>
          </a:xfrm>
        </p:grpSpPr>
        <p:sp>
          <p:nvSpPr>
            <p:cNvPr id="11" name="直角三角形 10"/>
            <p:cNvSpPr/>
            <p:nvPr/>
          </p:nvSpPr>
          <p:spPr>
            <a:xfrm rot="5400000">
              <a:off x="0" y="25"/>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ea typeface="微软雅黑" panose="020B0503020204020204" charset="-122"/>
              </a:endParaRPr>
            </a:p>
          </p:txBody>
        </p:sp>
        <p:sp>
          <p:nvSpPr>
            <p:cNvPr id="12" name="直角三角形 11"/>
            <p:cNvSpPr/>
            <p:nvPr/>
          </p:nvSpPr>
          <p:spPr>
            <a:xfrm rot="5400000">
              <a:off x="0" y="25"/>
              <a:ext cx="297180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ea typeface="微软雅黑" panose="020B0503020204020204" charset="-122"/>
              </a:endParaRPr>
            </a:p>
          </p:txBody>
        </p:sp>
      </p:grpSp>
      <p:sp>
        <p:nvSpPr>
          <p:cNvPr id="13" name="Title 1"/>
          <p:cNvSpPr>
            <a:spLocks noGrp="1"/>
          </p:cNvSpPr>
          <p:nvPr>
            <p:ph type="title"/>
          </p:nvPr>
        </p:nvSpPr>
        <p:spPr>
          <a:xfrm>
            <a:off x="737317" y="237642"/>
            <a:ext cx="7837401" cy="606939"/>
          </a:xfrm>
        </p:spPr>
        <p:txBody>
          <a:bodyPr>
            <a:normAutofit/>
          </a:bodyPr>
          <a:lstStyle>
            <a:lvl1pPr>
              <a:defRPr sz="3600" b="1">
                <a:solidFill>
                  <a:schemeClr val="accent5"/>
                </a:solidFill>
                <a:effectLst/>
                <a:latin typeface="微软雅黑" panose="020B0503020204020204" charset="-122"/>
                <a:ea typeface="微软雅黑" panose="020B0503020204020204" charset="-122"/>
              </a:defRPr>
            </a:lvl1pPr>
          </a:lstStyle>
          <a:p>
            <a:r>
              <a:rPr lang="zh-CN" altLang="en-US" noProof="1"/>
              <a:t>单击此处编辑母版标题样式</a:t>
            </a:r>
            <a:endParaRPr lang="en-US"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8" Type="http://schemas.openxmlformats.org/officeDocument/2006/relationships/theme" Target="../theme/theme2.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8.png"/><Relationship Id="rId2" Type="http://schemas.openxmlformats.org/officeDocument/2006/relationships/tags" Target="../tags/tag1.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6.xml"/><Relationship Id="rId2" Type="http://schemas.openxmlformats.org/officeDocument/2006/relationships/image" Target="../media/image15.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6.xml"/><Relationship Id="rId2" Type="http://schemas.openxmlformats.org/officeDocument/2006/relationships/image" Target="../media/image16.jpe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8.pn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2.xml"/><Relationship Id="rId7" Type="http://schemas.openxmlformats.org/officeDocument/2006/relationships/image" Target="../media/image8.png"/><Relationship Id="rId6" Type="http://schemas.openxmlformats.org/officeDocument/2006/relationships/image" Target="../media/image21.png"/><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4" Type="http://schemas.openxmlformats.org/officeDocument/2006/relationships/slideLayout" Target="../slideLayouts/slideLayout7.xml"/><Relationship Id="rId13" Type="http://schemas.openxmlformats.org/officeDocument/2006/relationships/tags" Target="../tags/tag32.xml"/><Relationship Id="rId12" Type="http://schemas.openxmlformats.org/officeDocument/2006/relationships/image" Target="../media/image8.png"/><Relationship Id="rId11" Type="http://schemas.openxmlformats.org/officeDocument/2006/relationships/image" Target="../media/image23.png"/><Relationship Id="rId10" Type="http://schemas.openxmlformats.org/officeDocument/2006/relationships/tags" Target="../tags/tag31.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2" Type="http://schemas.openxmlformats.org/officeDocument/2006/relationships/slideLayout" Target="../slideLayouts/slideLayout7.xml"/><Relationship Id="rId11" Type="http://schemas.openxmlformats.org/officeDocument/2006/relationships/tags" Target="../tags/tag16.xml"/><Relationship Id="rId10" Type="http://schemas.openxmlformats.org/officeDocument/2006/relationships/image" Target="../media/image8.png"/><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7065" y="1355090"/>
            <a:ext cx="11124565" cy="3138170"/>
          </a:xfrm>
          <a:prstGeom prst="rect">
            <a:avLst/>
          </a:prstGeom>
        </p:spPr>
        <p:txBody>
          <a:bodyPr wrap="square">
            <a:spAutoFit/>
          </a:bodyPr>
          <a:lstStyle/>
          <a:p>
            <a:pPr algn="ctr" latinLnBrk="0">
              <a:lnSpc>
                <a:spcPct val="150000"/>
              </a:lnSpc>
              <a:buClrTx/>
              <a:buSzTx/>
              <a:buFontTx/>
            </a:pPr>
            <a:r>
              <a:rPr lang="zh-CN" altLang="en-US" sz="4400" b="1" dirty="0">
                <a:solidFill>
                  <a:schemeClr val="bg1"/>
                </a:solidFill>
                <a:latin typeface="Arial" panose="020B0604020202020204" pitchFamily="34" charset="0"/>
                <a:ea typeface="微软雅黑" panose="020B0503020204020204" charset="-122"/>
                <a:sym typeface="+mn-ea"/>
              </a:rPr>
              <a:t>文化事业建设费优惠政策解读及新电子税务局业务办理指引</a:t>
            </a:r>
            <a:endParaRPr lang="zh-CN" altLang="en-US" sz="4400" b="1" dirty="0">
              <a:solidFill>
                <a:schemeClr val="bg1"/>
              </a:solidFill>
              <a:latin typeface="Arial" panose="020B0604020202020204" pitchFamily="34" charset="0"/>
              <a:ea typeface="微软雅黑" panose="020B0503020204020204" charset="-122"/>
              <a:sym typeface="+mn-ea"/>
            </a:endParaRPr>
          </a:p>
          <a:p>
            <a:pPr algn="ctr" latinLnBrk="0">
              <a:lnSpc>
                <a:spcPct val="150000"/>
              </a:lnSpc>
              <a:buFontTx/>
            </a:pPr>
            <a:endParaRPr lang="zh-CN" altLang="en-US" sz="4400" b="1" dirty="0">
              <a:solidFill>
                <a:schemeClr val="bg1"/>
              </a:solidFill>
              <a:latin typeface="Arial" panose="020B0604020202020204" pitchFamily="34" charset="0"/>
              <a:ea typeface="微软雅黑" panose="020B0503020204020204" charset="-122"/>
              <a:sym typeface="+mn-ea"/>
            </a:endParaRPr>
          </a:p>
        </p:txBody>
      </p:sp>
      <p:pic>
        <p:nvPicPr>
          <p:cNvPr id="7" name="图片 6"/>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7195" y="409575"/>
            <a:ext cx="777875" cy="740410"/>
          </a:xfrm>
          <a:prstGeom prst="rect">
            <a:avLst/>
          </a:prstGeom>
        </p:spPr>
      </p:pic>
      <p:sp>
        <p:nvSpPr>
          <p:cNvPr id="8" name="MH_Entry_1">
            <a:hlinkClick r:id=""/>
          </p:cNvPr>
          <p:cNvSpPr/>
          <p:nvPr>
            <p:custDataLst>
              <p:tags r:id="rId2"/>
            </p:custDataLst>
          </p:nvPr>
        </p:nvSpPr>
        <p:spPr>
          <a:xfrm>
            <a:off x="1033780" y="4398010"/>
            <a:ext cx="10281920" cy="6692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p>
            <a:pPr algn="ctr" fontAlgn="auto">
              <a:lnSpc>
                <a:spcPct val="150000"/>
              </a:lnSpc>
            </a:pPr>
            <a:r>
              <a:rPr lang="zh-CN" sz="2000" b="1" spc="200" dirty="0">
                <a:solidFill>
                  <a:schemeClr val="bg1"/>
                </a:solidFill>
                <a:latin typeface="微软雅黑" panose="020B0503020204020204" charset="-122"/>
                <a:ea typeface="微软雅黑" panose="020B0503020204020204" charset="-122"/>
                <a:sym typeface="+mn-ea"/>
              </a:rPr>
              <a:t>国家税务总局广州市海珠区税务局</a:t>
            </a:r>
            <a:r>
              <a:rPr lang="zh-CN" sz="2000" b="1" spc="200" dirty="0">
                <a:solidFill>
                  <a:schemeClr val="bg1"/>
                </a:solidFill>
                <a:latin typeface="微软雅黑" panose="020B0503020204020204" charset="-122"/>
                <a:ea typeface="微软雅黑" panose="020B0503020204020204" charset="-122"/>
                <a:sym typeface="+mn-ea"/>
              </a:rPr>
              <a:t>社会保险费和非税收入科  李黎丽</a:t>
            </a:r>
            <a:endParaRPr lang="zh-CN" sz="2000" b="1" spc="200" dirty="0">
              <a:solidFill>
                <a:schemeClr val="bg1"/>
              </a:solidFill>
              <a:latin typeface="微软雅黑" panose="020B0503020204020204" charset="-122"/>
              <a:ea typeface="微软雅黑" panose="020B0503020204020204" charset="-122"/>
              <a:sym typeface="+mn-ea"/>
            </a:endParaRPr>
          </a:p>
          <a:p>
            <a:pPr algn="ctr" fontAlgn="auto">
              <a:lnSpc>
                <a:spcPct val="150000"/>
              </a:lnSpc>
            </a:pPr>
            <a:r>
              <a:rPr lang="en-US" altLang="zh-CN" sz="2000" b="1" spc="200" dirty="0">
                <a:solidFill>
                  <a:schemeClr val="bg1"/>
                </a:solidFill>
                <a:latin typeface="微软雅黑" panose="020B0503020204020204" charset="-122"/>
                <a:ea typeface="微软雅黑" panose="020B0503020204020204" charset="-122"/>
                <a:sym typeface="+mn-ea"/>
              </a:rPr>
              <a:t>2024</a:t>
            </a:r>
            <a:r>
              <a:rPr lang="zh-CN" altLang="en-US" sz="2000" b="1" spc="200" dirty="0">
                <a:solidFill>
                  <a:schemeClr val="bg1"/>
                </a:solidFill>
                <a:latin typeface="微软雅黑" panose="020B0503020204020204" charset="-122"/>
                <a:ea typeface="微软雅黑" panose="020B0503020204020204" charset="-122"/>
                <a:sym typeface="+mn-ea"/>
              </a:rPr>
              <a:t>年</a:t>
            </a:r>
            <a:r>
              <a:rPr lang="en-US" altLang="zh-CN" sz="2000" b="1" spc="200" dirty="0">
                <a:solidFill>
                  <a:schemeClr val="bg1"/>
                </a:solidFill>
                <a:latin typeface="微软雅黑" panose="020B0503020204020204" charset="-122"/>
                <a:ea typeface="微软雅黑" panose="020B0503020204020204" charset="-122"/>
                <a:sym typeface="+mn-ea"/>
              </a:rPr>
              <a:t>4</a:t>
            </a:r>
            <a:r>
              <a:rPr lang="zh-CN" altLang="en-US" sz="2000" b="1" spc="200" dirty="0">
                <a:solidFill>
                  <a:schemeClr val="bg1"/>
                </a:solidFill>
                <a:latin typeface="微软雅黑" panose="020B0503020204020204" charset="-122"/>
                <a:ea typeface="微软雅黑" panose="020B0503020204020204" charset="-122"/>
                <a:sym typeface="+mn-ea"/>
              </a:rPr>
              <a:t>月</a:t>
            </a:r>
            <a:endParaRPr lang="zh-CN" altLang="en-US" sz="2000" b="1" spc="200" dirty="0">
              <a:solidFill>
                <a:schemeClr val="bg1"/>
              </a:solidFill>
              <a:latin typeface="微软雅黑" panose="020B0503020204020204" charset="-122"/>
              <a:ea typeface="微软雅黑" panose="020B0503020204020204" charset="-122"/>
              <a:sym typeface="+mn-ea"/>
            </a:endParaRPr>
          </a:p>
        </p:txBody>
      </p:sp>
      <p:pic>
        <p:nvPicPr>
          <p:cNvPr id="2" name="图片 1" descr="微信图片_20230421110058"/>
          <p:cNvPicPr>
            <a:picLocks noChangeAspect="1"/>
          </p:cNvPicPr>
          <p:nvPr/>
        </p:nvPicPr>
        <p:blipFill>
          <a:blip r:embed="rId3"/>
          <a:stretch>
            <a:fillRect/>
          </a:stretch>
        </p:blipFill>
        <p:spPr>
          <a:xfrm>
            <a:off x="9695180" y="343535"/>
            <a:ext cx="2009140" cy="806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
          <p:cNvSpPr>
            <a:spLocks noChangeArrowheads="1"/>
          </p:cNvSpPr>
          <p:nvPr/>
        </p:nvSpPr>
        <p:spPr bwMode="auto">
          <a:xfrm>
            <a:off x="3319145" y="1107440"/>
            <a:ext cx="5755640" cy="4643755"/>
          </a:xfrm>
          <a:prstGeom prst="ellipse">
            <a:avLst/>
          </a:prstGeom>
          <a:solidFill>
            <a:schemeClr val="accent1">
              <a:lumMod val="75000"/>
            </a:schemeClr>
          </a:solidFill>
          <a:ln w="9525">
            <a:noFill/>
            <a:round/>
          </a:ln>
        </p:spPr>
        <p:txBody>
          <a:bodyPr anchor="ctr"/>
          <a:lstStyle/>
          <a:p>
            <a:pPr algn="ctr"/>
            <a:endParaRPr lang="zh-CN" altLang="zh-CN" sz="1865">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1" name="椭圆 10"/>
          <p:cNvSpPr>
            <a:spLocks noChangeArrowheads="1"/>
          </p:cNvSpPr>
          <p:nvPr/>
        </p:nvSpPr>
        <p:spPr bwMode="auto">
          <a:xfrm>
            <a:off x="3238500" y="1039495"/>
            <a:ext cx="5925185" cy="4779645"/>
          </a:xfrm>
          <a:prstGeom prst="ellipse">
            <a:avLst/>
          </a:prstGeom>
          <a:noFill/>
          <a:ln w="25400">
            <a:solidFill>
              <a:srgbClr val="005A9C"/>
            </a:solidFill>
            <a:prstDash val="lgDash"/>
            <a:round/>
          </a:ln>
        </p:spPr>
        <p:txBody>
          <a:bodyPr anchor="ctr"/>
          <a:lstStyle/>
          <a:p>
            <a:pPr algn="ctr"/>
            <a:endParaRPr lang="zh-CN" altLang="zh-CN" sz="1865">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2" name="文本框 11"/>
          <p:cNvSpPr>
            <a:spLocks noChangeArrowheads="1"/>
          </p:cNvSpPr>
          <p:nvPr/>
        </p:nvSpPr>
        <p:spPr bwMode="auto">
          <a:xfrm>
            <a:off x="4192270" y="1753235"/>
            <a:ext cx="3948430" cy="930910"/>
          </a:xfrm>
          <a:prstGeom prst="rect">
            <a:avLst/>
          </a:prstGeom>
          <a:noFill/>
          <a:ln w="9525">
            <a:noFill/>
            <a:miter lim="800000"/>
          </a:ln>
        </p:spPr>
        <p:txBody>
          <a:bodyPr wrap="square" lIns="91439" tIns="45719" rIns="91439" bIns="45719">
            <a:spAutoFit/>
          </a:bodyPr>
          <a:lstStyle/>
          <a:p>
            <a:pPr algn="ctr"/>
            <a:r>
              <a:rPr lang="en-US" altLang="zh-CN" sz="5465" dirty="0">
                <a:solidFill>
                  <a:srgbClr val="FFFFFF"/>
                </a:solidFill>
                <a:latin typeface="微软雅黑" panose="020B0503020204020204" charset="-122"/>
                <a:ea typeface="微软雅黑" panose="020B0503020204020204" charset="-122"/>
                <a:sym typeface="微软雅黑" panose="020B0503020204020204" charset="-122"/>
              </a:rPr>
              <a:t> 02</a:t>
            </a:r>
            <a:endParaRPr lang="zh-CN" altLang="en-US" sz="3200" dirty="0">
              <a:ea typeface="微软雅黑" panose="020B0503020204020204" charset="-122"/>
            </a:endParaRPr>
          </a:p>
        </p:txBody>
      </p:sp>
      <p:sp>
        <p:nvSpPr>
          <p:cNvPr id="24" name="文本框 20"/>
          <p:cNvSpPr>
            <a:spLocks noChangeArrowheads="1"/>
          </p:cNvSpPr>
          <p:nvPr/>
        </p:nvSpPr>
        <p:spPr bwMode="auto">
          <a:xfrm>
            <a:off x="3030855" y="2753360"/>
            <a:ext cx="6463030" cy="1228090"/>
          </a:xfrm>
          <a:prstGeom prst="rect">
            <a:avLst/>
          </a:prstGeom>
          <a:noFill/>
          <a:ln w="9525">
            <a:noFill/>
            <a:miter lim="800000"/>
          </a:ln>
        </p:spPr>
        <p:txBody>
          <a:bodyPr wrap="square" lIns="121917" tIns="60959" rIns="121917" bIns="60959">
            <a:spAutoFit/>
          </a:bodyPr>
          <a:lstStyle/>
          <a:p>
            <a:pPr algn="ctr" eaLnBrk="1" hangingPunct="1">
              <a:buClrTx/>
              <a:buSzTx/>
              <a:buFontTx/>
              <a:defRPr/>
            </a:pPr>
            <a:r>
              <a:rPr lang="zh-CN" altLang="en-US" sz="3600" b="1" dirty="0">
                <a:solidFill>
                  <a:schemeClr val="bg1"/>
                </a:solidFill>
                <a:latin typeface="+mj-ea"/>
                <a:ea typeface="+mj-ea"/>
                <a:sym typeface="+mn-ea"/>
              </a:rPr>
              <a:t>新电子税务局业务办理指引</a:t>
            </a:r>
            <a:endParaRPr lang="zh-CN" altLang="en-US" sz="3600" b="1" dirty="0">
              <a:solidFill>
                <a:schemeClr val="bg1"/>
              </a:solidFill>
              <a:latin typeface="+mj-ea"/>
              <a:ea typeface="+mj-ea"/>
              <a:sym typeface="+mn-ea"/>
            </a:endParaRPr>
          </a:p>
          <a:p>
            <a:pPr algn="ctr" eaLnBrk="1" hangingPunct="1">
              <a:buClrTx/>
              <a:buSzTx/>
              <a:buFontTx/>
              <a:defRPr/>
            </a:pPr>
            <a:r>
              <a:rPr lang="en-US" altLang="zh-CN" sz="3600" b="1" dirty="0">
                <a:solidFill>
                  <a:schemeClr val="bg1"/>
                </a:solidFill>
                <a:latin typeface="+mj-ea"/>
                <a:ea typeface="+mj-ea"/>
                <a:sym typeface="+mn-ea"/>
              </a:rPr>
              <a:t>——</a:t>
            </a:r>
            <a:r>
              <a:rPr lang="zh-CN" altLang="en-US" sz="3600" b="1" dirty="0">
                <a:solidFill>
                  <a:schemeClr val="bg1"/>
                </a:solidFill>
                <a:latin typeface="+mj-ea"/>
                <a:ea typeface="+mj-ea"/>
                <a:sym typeface="+mn-ea"/>
              </a:rPr>
              <a:t>文化事业建设费申报</a:t>
            </a:r>
            <a:endParaRPr lang="zh-CN" altLang="en-US" sz="3600" b="1" dirty="0">
              <a:solidFill>
                <a:schemeClr val="bg1"/>
              </a:solidFill>
              <a:latin typeface="+mj-ea"/>
              <a:ea typeface="+mj-ea"/>
              <a:sym typeface="+mn-ea"/>
            </a:endParaRPr>
          </a:p>
        </p:txBody>
      </p:sp>
      <p:pic>
        <p:nvPicPr>
          <p:cNvPr id="2" name="图片 1" descr="微信图片_20230421110058"/>
          <p:cNvPicPr>
            <a:picLocks noChangeAspect="1"/>
          </p:cNvPicPr>
          <p:nvPr/>
        </p:nvPicPr>
        <p:blipFill>
          <a:blip r:embed="rId1"/>
          <a:stretch>
            <a:fillRect/>
          </a:stretch>
        </p:blipFill>
        <p:spPr>
          <a:xfrm>
            <a:off x="9761855" y="300990"/>
            <a:ext cx="2009140" cy="806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01650" y="210185"/>
            <a:ext cx="10233025" cy="686435"/>
          </a:xfrm>
        </p:spPr>
        <p:txBody>
          <a:bodyPr>
            <a:normAutofit/>
          </a:bodyPr>
          <a:lstStyle/>
          <a:p>
            <a:r>
              <a:rPr sz="2800" dirty="0">
                <a:sym typeface="+mn-ea"/>
              </a:rPr>
              <a:t>新电子税务局</a:t>
            </a:r>
            <a:r>
              <a:rPr sz="2800" dirty="0"/>
              <a:t>业务办理指引——文化事业建设费申报</a:t>
            </a:r>
            <a:endParaRPr lang="zh-CN" altLang="en-US" sz="2800" dirty="0"/>
          </a:p>
        </p:txBody>
      </p:sp>
      <p:sp>
        <p:nvSpPr>
          <p:cNvPr id="15" name="文本框 4"/>
          <p:cNvSpPr txBox="1"/>
          <p:nvPr/>
        </p:nvSpPr>
        <p:spPr>
          <a:xfrm>
            <a:off x="163830" y="1086485"/>
            <a:ext cx="11412220" cy="7067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a:latin typeface="黑体" panose="02010609060101010101" charset="-122"/>
                <a:ea typeface="黑体" panose="02010609060101010101" charset="-122"/>
                <a:cs typeface="黑体" panose="02010609060101010101" charset="-122"/>
              </a:rPr>
              <a:t>（一）缴费人登录新电子税务局系统后，点击【我要办税】-【税费申报及缴纳】-【非税收入申报】-【文化事业建设费申报】功能菜单。</a:t>
            </a:r>
            <a:endParaRPr lang="zh-CN" altLang="en-US" sz="2000" dirty="0">
              <a:latin typeface="黑体" panose="02010609060101010101" charset="-122"/>
              <a:ea typeface="黑体" panose="02010609060101010101" charset="-122"/>
              <a:cs typeface="黑体" panose="02010609060101010101" charset="-122"/>
            </a:endParaRPr>
          </a:p>
        </p:txBody>
      </p:sp>
      <p:pic>
        <p:nvPicPr>
          <p:cNvPr id="3" name="图片 2" descr="1"/>
          <p:cNvPicPr>
            <a:picLocks noChangeAspect="1"/>
          </p:cNvPicPr>
          <p:nvPr/>
        </p:nvPicPr>
        <p:blipFill>
          <a:blip r:embed="rId1"/>
          <a:stretch>
            <a:fillRect/>
          </a:stretch>
        </p:blipFill>
        <p:spPr>
          <a:xfrm>
            <a:off x="163830" y="1943735"/>
            <a:ext cx="9259570" cy="4105275"/>
          </a:xfrm>
          <a:prstGeom prst="rect">
            <a:avLst/>
          </a:prstGeom>
        </p:spPr>
      </p:pic>
      <p:pic>
        <p:nvPicPr>
          <p:cNvPr id="10" name="图片 9" descr="微信图片_20230421110058"/>
          <p:cNvPicPr>
            <a:picLocks noChangeAspect="1"/>
          </p:cNvPicPr>
          <p:nvPr/>
        </p:nvPicPr>
        <p:blipFill>
          <a:blip r:embed="rId2"/>
          <a:stretch>
            <a:fillRect/>
          </a:stretch>
        </p:blipFill>
        <p:spPr>
          <a:xfrm>
            <a:off x="9799955" y="90170"/>
            <a:ext cx="2009140" cy="806450"/>
          </a:xfrm>
          <a:prstGeom prst="rect">
            <a:avLst/>
          </a:prstGeom>
        </p:spPr>
      </p:pic>
      <p:sp>
        <p:nvSpPr>
          <p:cNvPr id="6" name="矩形 5"/>
          <p:cNvSpPr/>
          <p:nvPr/>
        </p:nvSpPr>
        <p:spPr>
          <a:xfrm>
            <a:off x="9577705" y="1943735"/>
            <a:ext cx="2419985" cy="3830955"/>
          </a:xfrm>
          <a:prstGeom prst="rect">
            <a:avLst/>
          </a:prstGeom>
          <a:solidFill>
            <a:schemeClr val="bg2"/>
          </a:solidFill>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p>
            <a:pPr algn="ctr" fontAlgn="auto">
              <a:lnSpc>
                <a:spcPct val="150000"/>
              </a:lnSpc>
            </a:pPr>
            <a:r>
              <a:rPr lang="en-US" altLang="zh-CN" b="1" spc="-105" dirty="0">
                <a:solidFill>
                  <a:schemeClr val="accent1"/>
                </a:solidFill>
                <a:latin typeface="微软雅黑" panose="020B0503020204020204" charset="-122"/>
                <a:ea typeface="微软雅黑" panose="020B0503020204020204" charset="-122"/>
              </a:rPr>
              <a:t>2024</a:t>
            </a:r>
            <a:r>
              <a:rPr lang="zh-CN" altLang="en-US" b="1" spc="-105" dirty="0">
                <a:solidFill>
                  <a:schemeClr val="accent1"/>
                </a:solidFill>
                <a:latin typeface="微软雅黑" panose="020B0503020204020204" charset="-122"/>
                <a:ea typeface="微软雅黑" panose="020B0503020204020204" charset="-122"/>
              </a:rPr>
              <a:t>年，税务系统持续深化税收征管改革，电子税务局升级切换为新电子税务局，升级后新电子税务局的网址，与原来的网址一样，是</a:t>
            </a:r>
            <a:r>
              <a:rPr lang="en-US" altLang="zh-CN" b="1" spc="-105" dirty="0">
                <a:solidFill>
                  <a:schemeClr val="accent1"/>
                </a:solidFill>
                <a:latin typeface="微软雅黑" panose="020B0503020204020204" charset="-122"/>
                <a:ea typeface="微软雅黑" panose="020B0503020204020204" charset="-122"/>
              </a:rPr>
              <a:t>https://etax.guangdong.chinatax.gov.cn//xxmh/</a:t>
            </a:r>
            <a:r>
              <a:rPr lang="zh-CN" altLang="en-US" b="1" spc="-105" dirty="0">
                <a:solidFill>
                  <a:schemeClr val="accent1"/>
                </a:solidFill>
                <a:latin typeface="微软雅黑" panose="020B0503020204020204" charset="-122"/>
                <a:ea typeface="微软雅黑" panose="020B0503020204020204" charset="-122"/>
              </a:rPr>
              <a:t>。</a:t>
            </a:r>
            <a:endParaRPr lang="zh-CN" altLang="en-US" b="1" spc="-105" dirty="0">
              <a:solidFill>
                <a:schemeClr val="accent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71830" y="289560"/>
            <a:ext cx="10062845" cy="607060"/>
          </a:xfrm>
        </p:spPr>
        <p:txBody>
          <a:bodyPr>
            <a:normAutofit/>
          </a:bodyPr>
          <a:lstStyle/>
          <a:p>
            <a:pPr algn="l">
              <a:buClrTx/>
              <a:buSzTx/>
              <a:buFontTx/>
            </a:pPr>
            <a:r>
              <a:rPr sz="2800" dirty="0">
                <a:sym typeface="+mn-ea"/>
              </a:rPr>
              <a:t>新电子税务局</a:t>
            </a:r>
            <a:r>
              <a:rPr sz="2800" dirty="0">
                <a:sym typeface="+mn-ea"/>
              </a:rPr>
              <a:t>业务办理指引</a:t>
            </a:r>
            <a:r>
              <a:rPr sz="2800" dirty="0"/>
              <a:t>——文化事业建设费申报</a:t>
            </a:r>
            <a:endParaRPr sz="2800" dirty="0"/>
          </a:p>
        </p:txBody>
      </p:sp>
      <p:sp>
        <p:nvSpPr>
          <p:cNvPr id="15" name="文本框 4"/>
          <p:cNvSpPr txBox="1"/>
          <p:nvPr/>
        </p:nvSpPr>
        <p:spPr>
          <a:xfrm>
            <a:off x="252095" y="1122680"/>
            <a:ext cx="11412220" cy="132207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a:latin typeface="黑体" panose="02010609060101010101" charset="-122"/>
                <a:ea typeface="黑体" panose="02010609060101010101" charset="-122"/>
                <a:cs typeface="黑体" panose="02010609060101010101" charset="-122"/>
              </a:rPr>
              <a:t>（二）文化事业建设费申报功能分为补录式申报、填表式申报。</a:t>
            </a:r>
            <a:endParaRPr lang="zh-CN" altLang="en-US" sz="2000" dirty="0">
              <a:latin typeface="黑体" panose="02010609060101010101" charset="-122"/>
              <a:ea typeface="黑体" panose="02010609060101010101" charset="-122"/>
              <a:cs typeface="黑体" panose="02010609060101010101" charset="-122"/>
            </a:endParaRPr>
          </a:p>
          <a:p>
            <a:r>
              <a:rPr lang="zh-CN" altLang="en-US" sz="2000" dirty="0">
                <a:latin typeface="黑体" panose="02010609060101010101" charset="-122"/>
                <a:ea typeface="黑体" panose="02010609060101010101" charset="-122"/>
                <a:cs typeface="黑体" panose="02010609060101010101" charset="-122"/>
              </a:rPr>
              <a:t>1.补录式申报模式：</a:t>
            </a:r>
            <a:endParaRPr lang="zh-CN" altLang="en-US" sz="2000" dirty="0">
              <a:latin typeface="黑体" panose="02010609060101010101" charset="-122"/>
              <a:ea typeface="黑体" panose="02010609060101010101" charset="-122"/>
              <a:cs typeface="黑体" panose="02010609060101010101" charset="-122"/>
            </a:endParaRPr>
          </a:p>
          <a:p>
            <a:r>
              <a:rPr lang="zh-CN" altLang="en-US" sz="2000" dirty="0">
                <a:latin typeface="黑体" panose="02010609060101010101" charset="-122"/>
                <a:ea typeface="黑体" panose="02010609060101010101" charset="-122"/>
                <a:cs typeface="黑体" panose="02010609060101010101" charset="-122"/>
              </a:rPr>
              <a:t>（1）进入申报界面默认为补录式申报。系统会根据当期已完成的增值税申报数据进行预填，因此为了更加准确的享受减免优惠，建议缴费人完成增值税申报后再申报文化事业建设费。</a:t>
            </a:r>
            <a:endParaRPr lang="zh-CN" altLang="en-US" sz="2000" dirty="0">
              <a:latin typeface="黑体" panose="02010609060101010101" charset="-122"/>
              <a:ea typeface="黑体" panose="02010609060101010101" charset="-122"/>
              <a:cs typeface="黑体" panose="02010609060101010101" charset="-122"/>
            </a:endParaRPr>
          </a:p>
        </p:txBody>
      </p:sp>
      <p:pic>
        <p:nvPicPr>
          <p:cNvPr id="5" name="图片 4" descr="2"/>
          <p:cNvPicPr>
            <a:picLocks noChangeAspect="1"/>
          </p:cNvPicPr>
          <p:nvPr/>
        </p:nvPicPr>
        <p:blipFill>
          <a:blip r:embed="rId1"/>
          <a:stretch>
            <a:fillRect/>
          </a:stretch>
        </p:blipFill>
        <p:spPr>
          <a:xfrm>
            <a:off x="671830" y="2444750"/>
            <a:ext cx="8858885" cy="4183380"/>
          </a:xfrm>
          <a:prstGeom prst="rect">
            <a:avLst/>
          </a:prstGeom>
        </p:spPr>
      </p:pic>
      <p:pic>
        <p:nvPicPr>
          <p:cNvPr id="7" name="图片 6" descr="微信图片_20230421110058"/>
          <p:cNvPicPr>
            <a:picLocks noChangeAspect="1"/>
          </p:cNvPicPr>
          <p:nvPr/>
        </p:nvPicPr>
        <p:blipFill>
          <a:blip r:embed="rId2"/>
          <a:stretch>
            <a:fillRect/>
          </a:stretch>
        </p:blipFill>
        <p:spPr>
          <a:xfrm>
            <a:off x="9790430" y="100965"/>
            <a:ext cx="2009140" cy="8064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77850" y="289560"/>
            <a:ext cx="10156825" cy="607060"/>
          </a:xfrm>
        </p:spPr>
        <p:txBody>
          <a:bodyPr>
            <a:normAutofit/>
          </a:bodyPr>
          <a:lstStyle/>
          <a:p>
            <a:r>
              <a:rPr sz="2800" dirty="0">
                <a:sym typeface="+mn-ea"/>
              </a:rPr>
              <a:t>新电子税务局</a:t>
            </a:r>
            <a:r>
              <a:rPr sz="2800" dirty="0">
                <a:sym typeface="+mn-ea"/>
              </a:rPr>
              <a:t>业务办理指引</a:t>
            </a:r>
            <a:r>
              <a:rPr sz="2800" dirty="0"/>
              <a:t>——文化事业建设费申报</a:t>
            </a:r>
            <a:endParaRPr lang="zh-CN" altLang="en-US" sz="2800" dirty="0"/>
          </a:p>
        </p:txBody>
      </p:sp>
      <p:sp>
        <p:nvSpPr>
          <p:cNvPr id="15" name="文本框 4"/>
          <p:cNvSpPr txBox="1"/>
          <p:nvPr/>
        </p:nvSpPr>
        <p:spPr>
          <a:xfrm>
            <a:off x="252095" y="1122680"/>
            <a:ext cx="11412220" cy="7067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a:latin typeface="黑体" panose="02010609060101010101" charset="-122"/>
                <a:ea typeface="黑体" panose="02010609060101010101" charset="-122"/>
                <a:cs typeface="黑体" panose="02010609060101010101" charset="-122"/>
              </a:rPr>
              <a:t>（2）确认数据是否正确，并进行补充，如需扣除支付给其他广告公司或广告发布者的含税广告发布费的，点击“编辑扣除项”可填写《应税服务减除项目清单》。</a:t>
            </a:r>
            <a:endParaRPr lang="zh-CN" altLang="en-US" sz="2000" dirty="0">
              <a:latin typeface="黑体" panose="02010609060101010101" charset="-122"/>
              <a:ea typeface="黑体" panose="02010609060101010101" charset="-122"/>
              <a:cs typeface="黑体" panose="02010609060101010101" charset="-122"/>
            </a:endParaRPr>
          </a:p>
        </p:txBody>
      </p:sp>
      <p:pic>
        <p:nvPicPr>
          <p:cNvPr id="2" name="图片 1" descr="3"/>
          <p:cNvPicPr>
            <a:picLocks noChangeAspect="1"/>
          </p:cNvPicPr>
          <p:nvPr/>
        </p:nvPicPr>
        <p:blipFill>
          <a:blip r:embed="rId1"/>
          <a:stretch>
            <a:fillRect/>
          </a:stretch>
        </p:blipFill>
        <p:spPr>
          <a:xfrm>
            <a:off x="577215" y="1987550"/>
            <a:ext cx="10058400" cy="4462145"/>
          </a:xfrm>
          <a:prstGeom prst="rect">
            <a:avLst/>
          </a:prstGeom>
        </p:spPr>
      </p:pic>
      <p:pic>
        <p:nvPicPr>
          <p:cNvPr id="10" name="图片 9" descr="微信图片_20230421110058"/>
          <p:cNvPicPr>
            <a:picLocks noChangeAspect="1"/>
          </p:cNvPicPr>
          <p:nvPr/>
        </p:nvPicPr>
        <p:blipFill>
          <a:blip r:embed="rId2"/>
          <a:stretch>
            <a:fillRect/>
          </a:stretch>
        </p:blipFill>
        <p:spPr>
          <a:xfrm>
            <a:off x="9790430" y="100965"/>
            <a:ext cx="2009140" cy="8064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71830" y="289560"/>
            <a:ext cx="10062845" cy="607060"/>
          </a:xfrm>
        </p:spPr>
        <p:txBody>
          <a:bodyPr>
            <a:normAutofit/>
          </a:bodyPr>
          <a:lstStyle/>
          <a:p>
            <a:r>
              <a:rPr sz="2800" dirty="0">
                <a:sym typeface="+mn-ea"/>
              </a:rPr>
              <a:t>新电子税务局</a:t>
            </a:r>
            <a:r>
              <a:rPr sz="2800" dirty="0">
                <a:sym typeface="+mn-ea"/>
              </a:rPr>
              <a:t>业务办理指引</a:t>
            </a:r>
            <a:r>
              <a:rPr sz="2800" dirty="0"/>
              <a:t>——文化事业建设费申报</a:t>
            </a:r>
            <a:endParaRPr lang="zh-CN" altLang="en-US" sz="2800" dirty="0"/>
          </a:p>
        </p:txBody>
      </p:sp>
      <p:sp>
        <p:nvSpPr>
          <p:cNvPr id="15" name="文本框 4"/>
          <p:cNvSpPr txBox="1"/>
          <p:nvPr/>
        </p:nvSpPr>
        <p:spPr>
          <a:xfrm>
            <a:off x="252095" y="1122680"/>
            <a:ext cx="11412220" cy="7067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a:latin typeface="黑体" panose="02010609060101010101" charset="-122"/>
                <a:ea typeface="黑体" panose="02010609060101010101" charset="-122"/>
                <a:cs typeface="黑体" panose="02010609060101010101" charset="-122"/>
              </a:rPr>
              <a:t>2.填表式申报模式：</a:t>
            </a:r>
            <a:endParaRPr lang="zh-CN" altLang="en-US" sz="2000" dirty="0">
              <a:latin typeface="黑体" panose="02010609060101010101" charset="-122"/>
              <a:ea typeface="黑体" panose="02010609060101010101" charset="-122"/>
              <a:cs typeface="黑体" panose="02010609060101010101" charset="-122"/>
            </a:endParaRPr>
          </a:p>
          <a:p>
            <a:r>
              <a:rPr lang="zh-CN" altLang="en-US" sz="2000" dirty="0">
                <a:latin typeface="黑体" panose="02010609060101010101" charset="-122"/>
                <a:ea typeface="黑体" panose="02010609060101010101" charset="-122"/>
                <a:cs typeface="黑体" panose="02010609060101010101" charset="-122"/>
              </a:rPr>
              <a:t>（1）缴费人如需进入申报表填表界面，点击“我要填表”，进入“填表式申报”页面。</a:t>
            </a:r>
            <a:endParaRPr lang="zh-CN" altLang="en-US" sz="2000" dirty="0">
              <a:latin typeface="黑体" panose="02010609060101010101" charset="-122"/>
              <a:ea typeface="黑体" panose="02010609060101010101" charset="-122"/>
              <a:cs typeface="黑体" panose="02010609060101010101" charset="-122"/>
            </a:endParaRPr>
          </a:p>
        </p:txBody>
      </p:sp>
      <p:pic>
        <p:nvPicPr>
          <p:cNvPr id="2" name="图片 1" descr="4"/>
          <p:cNvPicPr>
            <a:picLocks noChangeAspect="1"/>
          </p:cNvPicPr>
          <p:nvPr/>
        </p:nvPicPr>
        <p:blipFill>
          <a:blip r:embed="rId1"/>
          <a:stretch>
            <a:fillRect/>
          </a:stretch>
        </p:blipFill>
        <p:spPr>
          <a:xfrm>
            <a:off x="436245" y="1829435"/>
            <a:ext cx="9928860" cy="5036185"/>
          </a:xfrm>
          <a:prstGeom prst="rect">
            <a:avLst/>
          </a:prstGeom>
        </p:spPr>
      </p:pic>
      <p:pic>
        <p:nvPicPr>
          <p:cNvPr id="10" name="图片 9" descr="微信图片_20230421110058"/>
          <p:cNvPicPr>
            <a:picLocks noChangeAspect="1"/>
          </p:cNvPicPr>
          <p:nvPr/>
        </p:nvPicPr>
        <p:blipFill>
          <a:blip r:embed="rId2"/>
          <a:stretch>
            <a:fillRect/>
          </a:stretch>
        </p:blipFill>
        <p:spPr>
          <a:xfrm>
            <a:off x="9790430" y="100965"/>
            <a:ext cx="2009140" cy="8064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71830" y="289560"/>
            <a:ext cx="10062845" cy="607060"/>
          </a:xfrm>
        </p:spPr>
        <p:txBody>
          <a:bodyPr>
            <a:normAutofit/>
          </a:bodyPr>
          <a:lstStyle/>
          <a:p>
            <a:r>
              <a:rPr sz="2800" dirty="0">
                <a:sym typeface="+mn-ea"/>
              </a:rPr>
              <a:t>新电子税务局</a:t>
            </a:r>
            <a:r>
              <a:rPr sz="2800" dirty="0">
                <a:sym typeface="+mn-ea"/>
              </a:rPr>
              <a:t>业务办理指引</a:t>
            </a:r>
            <a:r>
              <a:rPr sz="2800" dirty="0"/>
              <a:t>——文化事业建设费申报</a:t>
            </a:r>
            <a:endParaRPr lang="zh-CN" altLang="en-US" sz="2800" dirty="0"/>
          </a:p>
        </p:txBody>
      </p:sp>
      <p:sp>
        <p:nvSpPr>
          <p:cNvPr id="15" name="文本框 4"/>
          <p:cNvSpPr txBox="1"/>
          <p:nvPr/>
        </p:nvSpPr>
        <p:spPr>
          <a:xfrm>
            <a:off x="252095" y="1122680"/>
            <a:ext cx="11412220" cy="3987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a:latin typeface="黑体" panose="02010609060101010101" charset="-122"/>
                <a:ea typeface="黑体" panose="02010609060101010101" charset="-122"/>
                <a:cs typeface="黑体" panose="02010609060101010101" charset="-122"/>
              </a:rPr>
              <a:t>（2）缴费人可对《文化事业建设费申报表》及《应税服务减除项目清单》进行填写和修改。</a:t>
            </a:r>
            <a:endParaRPr lang="zh-CN" altLang="en-US" sz="2000" dirty="0">
              <a:latin typeface="黑体" panose="02010609060101010101" charset="-122"/>
              <a:ea typeface="黑体" panose="02010609060101010101" charset="-122"/>
              <a:cs typeface="黑体" panose="02010609060101010101" charset="-122"/>
            </a:endParaRPr>
          </a:p>
        </p:txBody>
      </p:sp>
      <p:pic>
        <p:nvPicPr>
          <p:cNvPr id="3" name="图片 2" descr="5"/>
          <p:cNvPicPr>
            <a:picLocks noChangeAspect="1"/>
          </p:cNvPicPr>
          <p:nvPr/>
        </p:nvPicPr>
        <p:blipFill>
          <a:blip r:embed="rId1"/>
          <a:stretch>
            <a:fillRect/>
          </a:stretch>
        </p:blipFill>
        <p:spPr>
          <a:xfrm>
            <a:off x="487045" y="1629410"/>
            <a:ext cx="10057765" cy="4598670"/>
          </a:xfrm>
          <a:prstGeom prst="rect">
            <a:avLst/>
          </a:prstGeom>
        </p:spPr>
      </p:pic>
      <p:pic>
        <p:nvPicPr>
          <p:cNvPr id="10" name="图片 9" descr="微信图片_20230421110058"/>
          <p:cNvPicPr>
            <a:picLocks noChangeAspect="1"/>
          </p:cNvPicPr>
          <p:nvPr/>
        </p:nvPicPr>
        <p:blipFill>
          <a:blip r:embed="rId2"/>
          <a:stretch>
            <a:fillRect/>
          </a:stretch>
        </p:blipFill>
        <p:spPr>
          <a:xfrm>
            <a:off x="9790430" y="100965"/>
            <a:ext cx="2009140" cy="8064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71830" y="289560"/>
            <a:ext cx="10062845" cy="607060"/>
          </a:xfrm>
        </p:spPr>
        <p:txBody>
          <a:bodyPr>
            <a:normAutofit/>
          </a:bodyPr>
          <a:lstStyle/>
          <a:p>
            <a:r>
              <a:rPr sz="2800" dirty="0">
                <a:sym typeface="+mn-ea"/>
              </a:rPr>
              <a:t>新电子税务局</a:t>
            </a:r>
            <a:r>
              <a:rPr sz="2800" dirty="0">
                <a:sym typeface="+mn-ea"/>
              </a:rPr>
              <a:t>业务办理指引</a:t>
            </a:r>
            <a:r>
              <a:rPr sz="2800" dirty="0"/>
              <a:t>——文化事业建设费申报</a:t>
            </a:r>
            <a:endParaRPr lang="zh-CN" altLang="en-US" sz="2800" dirty="0"/>
          </a:p>
        </p:txBody>
      </p:sp>
      <p:sp>
        <p:nvSpPr>
          <p:cNvPr id="15" name="文本框 4"/>
          <p:cNvSpPr txBox="1"/>
          <p:nvPr/>
        </p:nvSpPr>
        <p:spPr>
          <a:xfrm>
            <a:off x="252095" y="1122680"/>
            <a:ext cx="11412220" cy="3987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a:latin typeface="黑体" panose="02010609060101010101" charset="-122"/>
                <a:ea typeface="黑体" panose="02010609060101010101" charset="-122"/>
                <a:cs typeface="黑体" panose="02010609060101010101" charset="-122"/>
              </a:rPr>
              <a:t>（2）缴费人可对《文化事业建设费申报表》及《应税服务减除项目清单》进行填写和修改。</a:t>
            </a:r>
            <a:endParaRPr lang="zh-CN" altLang="en-US" sz="2000" dirty="0">
              <a:latin typeface="黑体" panose="02010609060101010101" charset="-122"/>
              <a:ea typeface="黑体" panose="02010609060101010101" charset="-122"/>
              <a:cs typeface="黑体" panose="02010609060101010101" charset="-122"/>
            </a:endParaRPr>
          </a:p>
        </p:txBody>
      </p:sp>
      <p:pic>
        <p:nvPicPr>
          <p:cNvPr id="10" name="图片 9" descr="微信图片_20230421110058"/>
          <p:cNvPicPr>
            <a:picLocks noChangeAspect="1"/>
          </p:cNvPicPr>
          <p:nvPr/>
        </p:nvPicPr>
        <p:blipFill>
          <a:blip r:embed="rId1"/>
          <a:stretch>
            <a:fillRect/>
          </a:stretch>
        </p:blipFill>
        <p:spPr>
          <a:xfrm>
            <a:off x="9790430" y="100965"/>
            <a:ext cx="2009140" cy="806450"/>
          </a:xfrm>
          <a:prstGeom prst="rect">
            <a:avLst/>
          </a:prstGeom>
        </p:spPr>
      </p:pic>
      <p:pic>
        <p:nvPicPr>
          <p:cNvPr id="2" name="图片 1" descr="6"/>
          <p:cNvPicPr>
            <a:picLocks noChangeAspect="1"/>
          </p:cNvPicPr>
          <p:nvPr/>
        </p:nvPicPr>
        <p:blipFill>
          <a:blip r:embed="rId2"/>
          <a:stretch>
            <a:fillRect/>
          </a:stretch>
        </p:blipFill>
        <p:spPr>
          <a:xfrm>
            <a:off x="594360" y="1687830"/>
            <a:ext cx="10058400" cy="462470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71830" y="289560"/>
            <a:ext cx="10062845" cy="607060"/>
          </a:xfrm>
        </p:spPr>
        <p:txBody>
          <a:bodyPr>
            <a:normAutofit/>
          </a:bodyPr>
          <a:lstStyle/>
          <a:p>
            <a:r>
              <a:rPr sz="2800" dirty="0">
                <a:sym typeface="+mn-ea"/>
              </a:rPr>
              <a:t>新电子税务局</a:t>
            </a:r>
            <a:r>
              <a:rPr sz="2800" dirty="0">
                <a:sym typeface="+mn-ea"/>
              </a:rPr>
              <a:t>业务办理指引</a:t>
            </a:r>
            <a:r>
              <a:rPr sz="2800" dirty="0"/>
              <a:t>——文化事业建设费申报</a:t>
            </a:r>
            <a:endParaRPr lang="zh-CN" altLang="en-US" sz="2800" dirty="0"/>
          </a:p>
        </p:txBody>
      </p:sp>
      <p:sp>
        <p:nvSpPr>
          <p:cNvPr id="15" name="文本框 4"/>
          <p:cNvSpPr txBox="1"/>
          <p:nvPr/>
        </p:nvSpPr>
        <p:spPr>
          <a:xfrm>
            <a:off x="387350" y="1288415"/>
            <a:ext cx="11412220" cy="7067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a:latin typeface="黑体" panose="02010609060101010101" charset="-122"/>
                <a:ea typeface="黑体" panose="02010609060101010101" charset="-122"/>
                <a:cs typeface="黑体" panose="02010609060101010101" charset="-122"/>
              </a:rPr>
              <a:t>（3）若缴费人同时发生广告业和娱乐业应税行为时，可在申报页面分别填报《文化事业建设费申报表（娱乐服务）》和《文化事业建设费申报表（广告服务）》。</a:t>
            </a:r>
            <a:endParaRPr lang="zh-CN" altLang="en-US" sz="2000" dirty="0">
              <a:latin typeface="黑体" panose="02010609060101010101" charset="-122"/>
              <a:ea typeface="黑体" panose="02010609060101010101" charset="-122"/>
              <a:cs typeface="黑体" panose="02010609060101010101" charset="-122"/>
            </a:endParaRPr>
          </a:p>
        </p:txBody>
      </p:sp>
      <p:pic>
        <p:nvPicPr>
          <p:cNvPr id="10" name="图片 9" descr="微信图片_20230421110058"/>
          <p:cNvPicPr>
            <a:picLocks noChangeAspect="1"/>
          </p:cNvPicPr>
          <p:nvPr/>
        </p:nvPicPr>
        <p:blipFill>
          <a:blip r:embed="rId1"/>
          <a:stretch>
            <a:fillRect/>
          </a:stretch>
        </p:blipFill>
        <p:spPr>
          <a:xfrm>
            <a:off x="9790430" y="100965"/>
            <a:ext cx="2009140" cy="806450"/>
          </a:xfrm>
          <a:prstGeom prst="rect">
            <a:avLst/>
          </a:prstGeom>
        </p:spPr>
      </p:pic>
      <p:pic>
        <p:nvPicPr>
          <p:cNvPr id="6" name="图片 5" descr="6"/>
          <p:cNvPicPr>
            <a:picLocks noChangeAspect="1"/>
          </p:cNvPicPr>
          <p:nvPr/>
        </p:nvPicPr>
        <p:blipFill>
          <a:blip r:embed="rId2"/>
          <a:stretch>
            <a:fillRect/>
          </a:stretch>
        </p:blipFill>
        <p:spPr>
          <a:xfrm>
            <a:off x="1059815" y="2066925"/>
            <a:ext cx="6259195" cy="47117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71830" y="289560"/>
            <a:ext cx="10062845" cy="607060"/>
          </a:xfrm>
        </p:spPr>
        <p:txBody>
          <a:bodyPr>
            <a:normAutofit/>
          </a:bodyPr>
          <a:lstStyle/>
          <a:p>
            <a:r>
              <a:rPr sz="2800" dirty="0">
                <a:sym typeface="+mn-ea"/>
              </a:rPr>
              <a:t>新电子税务局</a:t>
            </a:r>
            <a:r>
              <a:rPr sz="2800" dirty="0">
                <a:sym typeface="+mn-ea"/>
              </a:rPr>
              <a:t>业务办理指引</a:t>
            </a:r>
            <a:r>
              <a:rPr sz="2800" dirty="0"/>
              <a:t>——文化事业建设费申报</a:t>
            </a:r>
            <a:endParaRPr lang="zh-CN" altLang="en-US" sz="2800" dirty="0"/>
          </a:p>
        </p:txBody>
      </p:sp>
      <p:sp>
        <p:nvSpPr>
          <p:cNvPr id="15" name="文本框 4"/>
          <p:cNvSpPr txBox="1"/>
          <p:nvPr/>
        </p:nvSpPr>
        <p:spPr>
          <a:xfrm>
            <a:off x="252095" y="1122680"/>
            <a:ext cx="11412220" cy="7067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a:latin typeface="黑体" panose="02010609060101010101" charset="-122"/>
                <a:ea typeface="黑体" panose="02010609060101010101" charset="-122"/>
                <a:cs typeface="黑体" panose="02010609060101010101" charset="-122"/>
              </a:rPr>
              <a:t>（三）缴费人填报完成后，点击“提交申报”按钮，在信息确认界面输入框完成声明，点击“确定”提交申报。</a:t>
            </a:r>
            <a:endParaRPr lang="zh-CN" altLang="en-US" sz="2000" dirty="0">
              <a:latin typeface="黑体" panose="02010609060101010101" charset="-122"/>
              <a:ea typeface="黑体" panose="02010609060101010101" charset="-122"/>
              <a:cs typeface="黑体" panose="02010609060101010101" charset="-122"/>
            </a:endParaRPr>
          </a:p>
        </p:txBody>
      </p:sp>
      <p:pic>
        <p:nvPicPr>
          <p:cNvPr id="2" name="图片 1" descr="7"/>
          <p:cNvPicPr>
            <a:picLocks noChangeAspect="1"/>
          </p:cNvPicPr>
          <p:nvPr/>
        </p:nvPicPr>
        <p:blipFill>
          <a:blip r:embed="rId1"/>
          <a:stretch>
            <a:fillRect/>
          </a:stretch>
        </p:blipFill>
        <p:spPr>
          <a:xfrm>
            <a:off x="1009015" y="2130425"/>
            <a:ext cx="6454140" cy="3497580"/>
          </a:xfrm>
          <a:prstGeom prst="rect">
            <a:avLst/>
          </a:prstGeom>
        </p:spPr>
      </p:pic>
      <p:pic>
        <p:nvPicPr>
          <p:cNvPr id="10" name="图片 9" descr="微信图片_20230421110058"/>
          <p:cNvPicPr>
            <a:picLocks noChangeAspect="1"/>
          </p:cNvPicPr>
          <p:nvPr/>
        </p:nvPicPr>
        <p:blipFill>
          <a:blip r:embed="rId2"/>
          <a:stretch>
            <a:fillRect/>
          </a:stretch>
        </p:blipFill>
        <p:spPr>
          <a:xfrm>
            <a:off x="9790430" y="100965"/>
            <a:ext cx="2009140" cy="8064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71830" y="289560"/>
            <a:ext cx="10062845" cy="607060"/>
          </a:xfrm>
        </p:spPr>
        <p:txBody>
          <a:bodyPr>
            <a:normAutofit/>
          </a:bodyPr>
          <a:lstStyle/>
          <a:p>
            <a:r>
              <a:rPr sz="2800" dirty="0">
                <a:sym typeface="+mn-ea"/>
              </a:rPr>
              <a:t>新电子税务局</a:t>
            </a:r>
            <a:r>
              <a:rPr sz="2800" dirty="0">
                <a:sym typeface="+mn-ea"/>
              </a:rPr>
              <a:t>业务办理指引</a:t>
            </a:r>
            <a:r>
              <a:rPr sz="2800" dirty="0"/>
              <a:t>——文化事业建设费申报</a:t>
            </a:r>
            <a:endParaRPr lang="zh-CN" altLang="en-US" sz="2800" dirty="0"/>
          </a:p>
        </p:txBody>
      </p:sp>
      <p:sp>
        <p:nvSpPr>
          <p:cNvPr id="15" name="文本框 4"/>
          <p:cNvSpPr txBox="1"/>
          <p:nvPr/>
        </p:nvSpPr>
        <p:spPr>
          <a:xfrm>
            <a:off x="252095" y="1122680"/>
            <a:ext cx="11412220" cy="3987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a:latin typeface="黑体" panose="02010609060101010101" charset="-122"/>
                <a:ea typeface="黑体" panose="02010609060101010101" charset="-122"/>
                <a:cs typeface="黑体" panose="02010609060101010101" charset="-122"/>
              </a:rPr>
              <a:t>（四）申报完成后，如有应缴纳的税费额，可在申报结果反馈界面立即缴款。</a:t>
            </a:r>
            <a:endParaRPr lang="zh-CN" altLang="en-US" sz="2000" dirty="0">
              <a:latin typeface="黑体" panose="02010609060101010101" charset="-122"/>
              <a:ea typeface="黑体" panose="02010609060101010101" charset="-122"/>
              <a:cs typeface="黑体" panose="02010609060101010101" charset="-122"/>
            </a:endParaRPr>
          </a:p>
        </p:txBody>
      </p:sp>
      <p:pic>
        <p:nvPicPr>
          <p:cNvPr id="3" name="图片 2" descr="8"/>
          <p:cNvPicPr>
            <a:picLocks noChangeAspect="1"/>
          </p:cNvPicPr>
          <p:nvPr/>
        </p:nvPicPr>
        <p:blipFill>
          <a:blip r:embed="rId1"/>
          <a:stretch>
            <a:fillRect/>
          </a:stretch>
        </p:blipFill>
        <p:spPr>
          <a:xfrm>
            <a:off x="586740" y="1576705"/>
            <a:ext cx="10057130" cy="5212080"/>
          </a:xfrm>
          <a:prstGeom prst="rect">
            <a:avLst/>
          </a:prstGeom>
        </p:spPr>
      </p:pic>
      <p:pic>
        <p:nvPicPr>
          <p:cNvPr id="10" name="图片 9" descr="微信图片_20230421110058"/>
          <p:cNvPicPr>
            <a:picLocks noChangeAspect="1"/>
          </p:cNvPicPr>
          <p:nvPr/>
        </p:nvPicPr>
        <p:blipFill>
          <a:blip r:embed="rId2"/>
          <a:stretch>
            <a:fillRect/>
          </a:stretch>
        </p:blipFill>
        <p:spPr>
          <a:xfrm>
            <a:off x="9790430" y="100965"/>
            <a:ext cx="2009140" cy="8064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4"/>
          <p:cNvSpPr/>
          <p:nvPr/>
        </p:nvSpPr>
        <p:spPr>
          <a:xfrm>
            <a:off x="3657600" y="2"/>
            <a:ext cx="4876801" cy="1667634"/>
          </a:xfrm>
          <a:custGeom>
            <a:avLst/>
            <a:gdLst/>
            <a:ahLst/>
            <a:cxnLst/>
            <a:rect l="l" t="t" r="r" b="b"/>
            <a:pathLst>
              <a:path w="4876800" h="1397635">
                <a:moveTo>
                  <a:pt x="4876800" y="0"/>
                </a:moveTo>
                <a:lnTo>
                  <a:pt x="0" y="0"/>
                </a:lnTo>
                <a:lnTo>
                  <a:pt x="0" y="1397508"/>
                </a:lnTo>
                <a:lnTo>
                  <a:pt x="4876800" y="1397508"/>
                </a:lnTo>
                <a:lnTo>
                  <a:pt x="4876800" y="0"/>
                </a:lnTo>
                <a:close/>
              </a:path>
            </a:pathLst>
          </a:custGeom>
          <a:solidFill>
            <a:schemeClr val="bg1">
              <a:lumMod val="75000"/>
            </a:schemeClr>
          </a:solidFill>
        </p:spPr>
        <p:txBody>
          <a:bodyPr wrap="square" lIns="0" tIns="0" rIns="0" bIns="0" rtlCol="0"/>
          <a:lstStyle/>
          <a:p>
            <a:endParaRPr sz="3200">
              <a:ea typeface="微软雅黑" panose="020B0503020204020204" charset="-122"/>
            </a:endParaRPr>
          </a:p>
        </p:txBody>
      </p:sp>
      <p:sp>
        <p:nvSpPr>
          <p:cNvPr id="6" name="MH_Others_1"/>
          <p:cNvSpPr txBox="1"/>
          <p:nvPr>
            <p:custDataLst>
              <p:tags r:id="rId1"/>
            </p:custDataLst>
          </p:nvPr>
        </p:nvSpPr>
        <p:spPr>
          <a:xfrm>
            <a:off x="4988021" y="1205971"/>
            <a:ext cx="2246577" cy="461665"/>
          </a:xfrm>
          <a:prstGeom prst="rect">
            <a:avLst/>
          </a:prstGeom>
          <a:noFill/>
        </p:spPr>
        <p:txBody>
          <a:bodyPr wrap="none">
            <a:spAutoFit/>
          </a:bodyPr>
          <a:lstStyle/>
          <a:p>
            <a:pPr algn="ctr">
              <a:defRPr/>
            </a:pPr>
            <a:r>
              <a:rPr lang="en-US" altLang="zh-CN" sz="2400" spc="400" dirty="0">
                <a:solidFill>
                  <a:srgbClr val="DDDDDD"/>
                </a:solidFill>
                <a:latin typeface="微软雅黑" panose="020B0503020204020204" charset="-122"/>
                <a:ea typeface="微软雅黑" panose="020B0503020204020204" charset="-122"/>
              </a:rPr>
              <a:t>CONTENTS</a:t>
            </a:r>
            <a:endParaRPr lang="zh-CN" altLang="en-US" sz="2400" spc="400" dirty="0">
              <a:solidFill>
                <a:srgbClr val="DDDDDD"/>
              </a:solidFill>
              <a:latin typeface="微软雅黑" panose="020B0503020204020204" charset="-122"/>
              <a:ea typeface="微软雅黑" panose="020B0503020204020204" charset="-122"/>
            </a:endParaRPr>
          </a:p>
        </p:txBody>
      </p:sp>
      <p:sp>
        <p:nvSpPr>
          <p:cNvPr id="7" name="MH_Others_2"/>
          <p:cNvSpPr txBox="1">
            <a:spLocks noChangeArrowheads="1"/>
          </p:cNvSpPr>
          <p:nvPr>
            <p:custDataLst>
              <p:tags r:id="rId2"/>
            </p:custDataLst>
          </p:nvPr>
        </p:nvSpPr>
        <p:spPr bwMode="auto">
          <a:xfrm>
            <a:off x="5297712" y="605896"/>
            <a:ext cx="16271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4400" b="1" dirty="0">
                <a:solidFill>
                  <a:schemeClr val="accent1">
                    <a:lumMod val="75000"/>
                  </a:schemeClr>
                </a:solidFill>
                <a:latin typeface="微软雅黑" panose="020B0503020204020204" charset="-122"/>
                <a:ea typeface="微软雅黑" panose="020B0503020204020204" charset="-122"/>
              </a:rPr>
              <a:t>目 录</a:t>
            </a:r>
            <a:endParaRPr lang="zh-CN" altLang="en-US" sz="4400" b="1" dirty="0">
              <a:solidFill>
                <a:schemeClr val="accent1">
                  <a:lumMod val="75000"/>
                </a:schemeClr>
              </a:solidFill>
              <a:latin typeface="微软雅黑" panose="020B0503020204020204" charset="-122"/>
              <a:ea typeface="微软雅黑" panose="020B0503020204020204" charset="-122"/>
            </a:endParaRPr>
          </a:p>
        </p:txBody>
      </p:sp>
      <p:sp>
        <p:nvSpPr>
          <p:cNvPr id="8" name="MH_Entry_1">
            <a:hlinkClick r:id=""/>
          </p:cNvPr>
          <p:cNvSpPr/>
          <p:nvPr>
            <p:custDataLst>
              <p:tags r:id="rId3"/>
            </p:custDataLst>
          </p:nvPr>
        </p:nvSpPr>
        <p:spPr>
          <a:xfrm>
            <a:off x="892175" y="2742565"/>
            <a:ext cx="9904095" cy="6692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lstStyle/>
          <a:p>
            <a:pPr algn="ctr"/>
            <a:r>
              <a:rPr lang="zh-CN" sz="2400" b="1" u="sng" spc="200" dirty="0">
                <a:solidFill>
                  <a:schemeClr val="accent1">
                    <a:lumMod val="75000"/>
                  </a:schemeClr>
                </a:solidFill>
                <a:latin typeface="微软雅黑" panose="020B0503020204020204" charset="-122"/>
                <a:ea typeface="微软雅黑" panose="020B0503020204020204" charset="-122"/>
                <a:sym typeface="+mn-ea"/>
              </a:rPr>
              <a:t>文化事业建设费优惠政策解读</a:t>
            </a:r>
            <a:endParaRPr lang="zh-CN" sz="2400" b="1" spc="200" dirty="0">
              <a:solidFill>
                <a:schemeClr val="accent1">
                  <a:lumMod val="75000"/>
                </a:schemeClr>
              </a:solidFill>
              <a:latin typeface="微软雅黑" panose="020B0503020204020204" charset="-122"/>
              <a:ea typeface="微软雅黑" panose="020B0503020204020204" charset="-122"/>
            </a:endParaRPr>
          </a:p>
        </p:txBody>
      </p:sp>
      <p:sp>
        <p:nvSpPr>
          <p:cNvPr id="9" name="MH_Number_1">
            <a:hlinkClick r:id=""/>
          </p:cNvPr>
          <p:cNvSpPr/>
          <p:nvPr>
            <p:custDataLst>
              <p:tags r:id="rId4"/>
            </p:custDataLst>
          </p:nvPr>
        </p:nvSpPr>
        <p:spPr>
          <a:xfrm>
            <a:off x="891661" y="2742546"/>
            <a:ext cx="653066" cy="669579"/>
          </a:xfrm>
          <a:prstGeom prst="round1Rect">
            <a:avLst>
              <a:gd name="adj" fmla="val 50000"/>
            </a:avLst>
          </a:prstGeom>
          <a:solidFill>
            <a:schemeClr val="accent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400" b="1" dirty="0">
                <a:solidFill>
                  <a:srgbClr val="FFFFFF"/>
                </a:solidFill>
                <a:latin typeface="微软雅黑" panose="020B0503020204020204" charset="-122"/>
                <a:ea typeface="微软雅黑" panose="020B0503020204020204" charset="-122"/>
                <a:cs typeface="Times New Roman" panose="02020603050405020304" pitchFamily="18" charset="0"/>
              </a:rPr>
              <a:t>1</a:t>
            </a:r>
            <a:endParaRPr lang="zh-CN" altLang="en-US" sz="2400" b="1" dirty="0">
              <a:solidFill>
                <a:srgbClr val="FFFFFF"/>
              </a:solidFill>
              <a:latin typeface="微软雅黑" panose="020B0503020204020204" charset="-122"/>
              <a:ea typeface="微软雅黑" panose="020B0503020204020204" charset="-122"/>
              <a:cs typeface="Times New Roman" panose="02020603050405020304" pitchFamily="18" charset="0"/>
            </a:endParaRPr>
          </a:p>
        </p:txBody>
      </p:sp>
      <p:sp>
        <p:nvSpPr>
          <p:cNvPr id="11" name="MH_Number_2">
            <a:hlinkClick r:id=""/>
          </p:cNvPr>
          <p:cNvSpPr/>
          <p:nvPr>
            <p:custDataLst>
              <p:tags r:id="rId5"/>
            </p:custDataLst>
          </p:nvPr>
        </p:nvSpPr>
        <p:spPr>
          <a:xfrm>
            <a:off x="892296" y="3839704"/>
            <a:ext cx="653066" cy="669579"/>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400" b="1" dirty="0">
                <a:solidFill>
                  <a:srgbClr val="FFFFFF"/>
                </a:solidFill>
                <a:latin typeface="微软雅黑" panose="020B0503020204020204" charset="-122"/>
                <a:ea typeface="微软雅黑" panose="020B0503020204020204" charset="-122"/>
                <a:cs typeface="Times New Roman" panose="02020603050405020304" pitchFamily="18" charset="0"/>
              </a:rPr>
              <a:t>2</a:t>
            </a:r>
            <a:endParaRPr lang="zh-CN" altLang="en-US" sz="2400" b="1" dirty="0">
              <a:solidFill>
                <a:srgbClr val="FFFFFF"/>
              </a:solidFill>
              <a:latin typeface="微软雅黑" panose="020B0503020204020204" charset="-122"/>
              <a:ea typeface="微软雅黑" panose="020B0503020204020204" charset="-122"/>
              <a:cs typeface="Times New Roman" panose="02020603050405020304" pitchFamily="18" charset="0"/>
            </a:endParaRPr>
          </a:p>
        </p:txBody>
      </p:sp>
      <p:sp>
        <p:nvSpPr>
          <p:cNvPr id="2" name="MH_Entry_1">
            <a:hlinkClick r:id=""/>
          </p:cNvPr>
          <p:cNvSpPr/>
          <p:nvPr>
            <p:custDataLst>
              <p:tags r:id="rId6"/>
            </p:custDataLst>
          </p:nvPr>
        </p:nvSpPr>
        <p:spPr>
          <a:xfrm>
            <a:off x="891540" y="3839845"/>
            <a:ext cx="9904095" cy="6692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p>
            <a:pPr algn="ctr"/>
            <a:endParaRPr lang="zh-CN" sz="2400" b="1" u="sng" spc="200" dirty="0">
              <a:solidFill>
                <a:schemeClr val="accent1">
                  <a:lumMod val="75000"/>
                </a:schemeClr>
              </a:solidFill>
              <a:latin typeface="微软雅黑" panose="020B0503020204020204" charset="-122"/>
              <a:ea typeface="微软雅黑" panose="020B0503020204020204" charset="-122"/>
              <a:sym typeface="+mn-ea"/>
            </a:endParaRPr>
          </a:p>
          <a:p>
            <a:pPr algn="ctr"/>
            <a:r>
              <a:rPr lang="zh-CN" sz="2400" b="1" u="sng" spc="200" dirty="0">
                <a:solidFill>
                  <a:schemeClr val="accent1">
                    <a:lumMod val="75000"/>
                  </a:schemeClr>
                </a:solidFill>
                <a:latin typeface="微软雅黑" panose="020B0503020204020204" charset="-122"/>
                <a:ea typeface="微软雅黑" panose="020B0503020204020204" charset="-122"/>
                <a:sym typeface="+mn-ea"/>
              </a:rPr>
              <a:t>新电子税务局业务办理指引——文化事业建设费申报</a:t>
            </a:r>
            <a:endParaRPr lang="zh-CN" sz="2400" b="1" u="sng" spc="200" dirty="0">
              <a:solidFill>
                <a:schemeClr val="accent1">
                  <a:lumMod val="75000"/>
                </a:schemeClr>
              </a:solidFill>
              <a:latin typeface="微软雅黑" panose="020B0503020204020204" charset="-122"/>
              <a:ea typeface="微软雅黑" panose="020B0503020204020204" charset="-122"/>
              <a:sym typeface="+mn-ea"/>
            </a:endParaRPr>
          </a:p>
          <a:p>
            <a:pPr algn="ctr"/>
            <a:endParaRPr lang="zh-CN" sz="2400" b="1" spc="200" dirty="0">
              <a:solidFill>
                <a:schemeClr val="accent1">
                  <a:lumMod val="75000"/>
                </a:schemeClr>
              </a:solidFill>
              <a:latin typeface="微软雅黑" panose="020B0503020204020204" charset="-122"/>
              <a:ea typeface="微软雅黑" panose="020B0503020204020204" charset="-122"/>
            </a:endParaRPr>
          </a:p>
        </p:txBody>
      </p:sp>
      <p:pic>
        <p:nvPicPr>
          <p:cNvPr id="3" name="图片 2" descr="微信图片_20230421110058"/>
          <p:cNvPicPr>
            <a:picLocks noChangeAspect="1"/>
          </p:cNvPicPr>
          <p:nvPr/>
        </p:nvPicPr>
        <p:blipFill>
          <a:blip r:embed="rId7"/>
          <a:stretch>
            <a:fillRect/>
          </a:stretch>
        </p:blipFill>
        <p:spPr>
          <a:xfrm>
            <a:off x="9781540" y="243205"/>
            <a:ext cx="2009140" cy="806450"/>
          </a:xfrm>
          <a:prstGeom prst="rect">
            <a:avLst/>
          </a:prstGeom>
        </p:spPr>
      </p:pic>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71830" y="289560"/>
            <a:ext cx="10062845" cy="607060"/>
          </a:xfrm>
        </p:spPr>
        <p:txBody>
          <a:bodyPr>
            <a:normAutofit/>
          </a:bodyPr>
          <a:lstStyle/>
          <a:p>
            <a:r>
              <a:rPr sz="2800" dirty="0">
                <a:sym typeface="+mn-ea"/>
              </a:rPr>
              <a:t>新电子税务局</a:t>
            </a:r>
            <a:r>
              <a:rPr sz="2800" dirty="0">
                <a:sym typeface="+mn-ea"/>
              </a:rPr>
              <a:t>业务办理指引</a:t>
            </a:r>
            <a:r>
              <a:rPr sz="2800" dirty="0"/>
              <a:t>——文化事业建设费申报</a:t>
            </a:r>
            <a:endParaRPr lang="zh-CN" altLang="en-US" sz="2800" dirty="0"/>
          </a:p>
        </p:txBody>
      </p:sp>
      <p:sp>
        <p:nvSpPr>
          <p:cNvPr id="15" name="文本框 4"/>
          <p:cNvSpPr txBox="1"/>
          <p:nvPr/>
        </p:nvSpPr>
        <p:spPr>
          <a:xfrm>
            <a:off x="252095" y="1122680"/>
            <a:ext cx="11412220" cy="7067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a:latin typeface="黑体" panose="02010609060101010101" charset="-122"/>
                <a:ea typeface="黑体" panose="02010609060101010101" charset="-122"/>
                <a:cs typeface="黑体" panose="02010609060101010101" charset="-122"/>
              </a:rPr>
              <a:t>也可点击【我要办税】-【税费申报及缴纳】-【税费缴纳】选择立即缴款或者预约缴款完成本次申报涉及的税费缴纳。</a:t>
            </a:r>
            <a:endParaRPr lang="zh-CN" altLang="en-US" sz="2000" dirty="0">
              <a:latin typeface="黑体" panose="02010609060101010101" charset="-122"/>
              <a:ea typeface="黑体" panose="02010609060101010101" charset="-122"/>
              <a:cs typeface="黑体" panose="02010609060101010101" charset="-122"/>
            </a:endParaRPr>
          </a:p>
        </p:txBody>
      </p:sp>
      <p:pic>
        <p:nvPicPr>
          <p:cNvPr id="2" name="图片 1" descr="9"/>
          <p:cNvPicPr>
            <a:picLocks noChangeAspect="1"/>
          </p:cNvPicPr>
          <p:nvPr/>
        </p:nvPicPr>
        <p:blipFill>
          <a:blip r:embed="rId1"/>
          <a:stretch>
            <a:fillRect/>
          </a:stretch>
        </p:blipFill>
        <p:spPr>
          <a:xfrm>
            <a:off x="517525" y="1829435"/>
            <a:ext cx="10058400" cy="4697730"/>
          </a:xfrm>
          <a:prstGeom prst="rect">
            <a:avLst/>
          </a:prstGeom>
        </p:spPr>
      </p:pic>
      <p:pic>
        <p:nvPicPr>
          <p:cNvPr id="10" name="图片 9" descr="微信图片_20230421110058"/>
          <p:cNvPicPr>
            <a:picLocks noChangeAspect="1"/>
          </p:cNvPicPr>
          <p:nvPr/>
        </p:nvPicPr>
        <p:blipFill>
          <a:blip r:embed="rId2"/>
          <a:stretch>
            <a:fillRect/>
          </a:stretch>
        </p:blipFill>
        <p:spPr>
          <a:xfrm>
            <a:off x="9790430" y="100965"/>
            <a:ext cx="2009140" cy="8064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71830" y="289560"/>
            <a:ext cx="10062845" cy="607060"/>
          </a:xfrm>
        </p:spPr>
        <p:txBody>
          <a:bodyPr>
            <a:normAutofit/>
          </a:bodyPr>
          <a:lstStyle/>
          <a:p>
            <a:r>
              <a:rPr sz="2800" dirty="0">
                <a:sym typeface="+mn-ea"/>
              </a:rPr>
              <a:t>新电子税务局</a:t>
            </a:r>
            <a:r>
              <a:rPr sz="2800" dirty="0">
                <a:sym typeface="+mn-ea"/>
              </a:rPr>
              <a:t>业务办理指引</a:t>
            </a:r>
            <a:r>
              <a:rPr sz="2800" dirty="0"/>
              <a:t>——文化事业建设费申报</a:t>
            </a:r>
            <a:endParaRPr lang="zh-CN" altLang="en-US" sz="2800" dirty="0"/>
          </a:p>
        </p:txBody>
      </p:sp>
      <p:sp>
        <p:nvSpPr>
          <p:cNvPr id="15" name="文本框 4"/>
          <p:cNvSpPr txBox="1"/>
          <p:nvPr/>
        </p:nvSpPr>
        <p:spPr>
          <a:xfrm>
            <a:off x="252095" y="1122680"/>
            <a:ext cx="11412220" cy="7067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a:latin typeface="黑体" panose="02010609060101010101" charset="-122"/>
                <a:ea typeface="黑体" panose="02010609060101010101" charset="-122"/>
                <a:cs typeface="黑体" panose="02010609060101010101" charset="-122"/>
              </a:rPr>
              <a:t>也可点击【我要办税】-【税费申报及缴纳】-【税费缴纳】选择立即缴款或者预约缴款完成本次申报涉及的税费缴纳。</a:t>
            </a:r>
            <a:endParaRPr lang="zh-CN" altLang="en-US" sz="2000" dirty="0">
              <a:latin typeface="黑体" panose="02010609060101010101" charset="-122"/>
              <a:ea typeface="黑体" panose="02010609060101010101" charset="-122"/>
              <a:cs typeface="黑体" panose="02010609060101010101" charset="-122"/>
            </a:endParaRPr>
          </a:p>
        </p:txBody>
      </p:sp>
      <p:pic>
        <p:nvPicPr>
          <p:cNvPr id="3" name="图片 2" descr="10"/>
          <p:cNvPicPr>
            <a:picLocks noChangeAspect="1"/>
          </p:cNvPicPr>
          <p:nvPr/>
        </p:nvPicPr>
        <p:blipFill>
          <a:blip r:embed="rId1"/>
          <a:stretch>
            <a:fillRect/>
          </a:stretch>
        </p:blipFill>
        <p:spPr>
          <a:xfrm>
            <a:off x="252095" y="1885950"/>
            <a:ext cx="10058400" cy="4972050"/>
          </a:xfrm>
          <a:prstGeom prst="rect">
            <a:avLst/>
          </a:prstGeom>
        </p:spPr>
      </p:pic>
      <p:pic>
        <p:nvPicPr>
          <p:cNvPr id="10" name="图片 9" descr="微信图片_20230421110058"/>
          <p:cNvPicPr>
            <a:picLocks noChangeAspect="1"/>
          </p:cNvPicPr>
          <p:nvPr/>
        </p:nvPicPr>
        <p:blipFill>
          <a:blip r:embed="rId2"/>
          <a:stretch>
            <a:fillRect/>
          </a:stretch>
        </p:blipFill>
        <p:spPr>
          <a:xfrm>
            <a:off x="9790430" y="100965"/>
            <a:ext cx="2009140" cy="8064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p:cNvSpPr>
            <a:spLocks noGrp="1"/>
          </p:cNvSpPr>
          <p:nvPr>
            <p:ph type="sldNum" sz="quarter" idx="12"/>
            <p:custDataLst>
              <p:tags r:id="rId1"/>
            </p:custDataLst>
          </p:nvPr>
        </p:nvSpPr>
        <p:spPr/>
        <p:txBody>
          <a:bodyPr/>
          <a:p>
            <a:pPr lvl="0" eaLnBrk="1" latinLnBrk="1" hangingPunct="1">
              <a:lnSpc>
                <a:spcPct val="100000"/>
              </a:lnSpc>
              <a:spcBef>
                <a:spcPct val="0"/>
              </a:spcBef>
              <a:spcAft>
                <a:spcPct val="0"/>
              </a:spcAft>
              <a:buNone/>
            </a:pPr>
            <a:endParaRPr lang="zh-CN" altLang="en-US" baseline="0" dirty="0">
              <a:solidFill>
                <a:schemeClr val="dk1">
                  <a:tint val="75000"/>
                </a:schemeClr>
              </a:solidFill>
              <a:sym typeface="等线" panose="02010600030101010101" pitchFamily="2" charset="-122"/>
            </a:endParaRPr>
          </a:p>
        </p:txBody>
      </p:sp>
      <p:sp>
        <p:nvSpPr>
          <p:cNvPr id="4" name="矩形 3"/>
          <p:cNvSpPr/>
          <p:nvPr>
            <p:custDataLst>
              <p:tags r:id="rId2"/>
            </p:custDataLst>
          </p:nvPr>
        </p:nvSpPr>
        <p:spPr>
          <a:xfrm>
            <a:off x="637540" y="1259205"/>
            <a:ext cx="10944860" cy="490347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1"/>
          <p:cNvSpPr/>
          <p:nvPr>
            <p:custDataLst>
              <p:tags r:id="rId3"/>
            </p:custDataLst>
          </p:nvPr>
        </p:nvSpPr>
        <p:spPr>
          <a:xfrm>
            <a:off x="609600" y="1259205"/>
            <a:ext cx="2539365" cy="4930775"/>
          </a:xfrm>
          <a:custGeom>
            <a:avLst/>
            <a:gdLst>
              <a:gd name="connsiteX0" fmla="*/ 0 w 1097097"/>
              <a:gd name="connsiteY0" fmla="*/ 0 h 990600"/>
              <a:gd name="connsiteX1" fmla="*/ 1097097 w 1097097"/>
              <a:gd name="connsiteY1" fmla="*/ 0 h 990600"/>
              <a:gd name="connsiteX2" fmla="*/ 831667 w 1097097"/>
              <a:gd name="connsiteY2" fmla="*/ 990600 h 990600"/>
              <a:gd name="connsiteX3" fmla="*/ 0 w 1097097"/>
              <a:gd name="connsiteY3" fmla="*/ 990600 h 990600"/>
            </a:gdLst>
            <a:ahLst/>
            <a:cxnLst>
              <a:cxn ang="0">
                <a:pos x="connsiteX0" y="connsiteY0"/>
              </a:cxn>
              <a:cxn ang="0">
                <a:pos x="connsiteX1" y="connsiteY1"/>
              </a:cxn>
              <a:cxn ang="0">
                <a:pos x="connsiteX2" y="connsiteY2"/>
              </a:cxn>
              <a:cxn ang="0">
                <a:pos x="connsiteX3" y="connsiteY3"/>
              </a:cxn>
            </a:cxnLst>
            <a:rect l="l" t="t" r="r" b="b"/>
            <a:pathLst>
              <a:path w="1097097" h="990600">
                <a:moveTo>
                  <a:pt x="0" y="0"/>
                </a:moveTo>
                <a:lnTo>
                  <a:pt x="1097097" y="0"/>
                </a:lnTo>
                <a:lnTo>
                  <a:pt x="831667" y="990600"/>
                </a:lnTo>
                <a:lnTo>
                  <a:pt x="0" y="9906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文本框 60"/>
          <p:cNvSpPr txBox="1"/>
          <p:nvPr>
            <p:custDataLst>
              <p:tags r:id="rId4"/>
            </p:custDataLst>
          </p:nvPr>
        </p:nvSpPr>
        <p:spPr>
          <a:xfrm>
            <a:off x="3303270" y="2072005"/>
            <a:ext cx="7941945" cy="2522220"/>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buNone/>
            </a:pPr>
            <a:r>
              <a:rPr lang="zh-CN" altLang="en-US" sz="2800" b="1" spc="250" dirty="0">
                <a:solidFill>
                  <a:schemeClr val="accent1"/>
                </a:solidFill>
                <a:uFillTx/>
                <a:latin typeface="微软雅黑" panose="020B0503020204020204" charset="-122"/>
                <a:ea typeface="微软雅黑" panose="020B0503020204020204" charset="-122"/>
                <a:sym typeface="+mn-ea"/>
              </a:rPr>
              <a:t>（一）若缴费人为个体工商户和其他个人，仅娱乐服务需申报文化事业建设费。</a:t>
            </a:r>
            <a:endParaRPr lang="zh-CN" altLang="en-US" sz="2800" b="1" spc="250" dirty="0">
              <a:solidFill>
                <a:schemeClr val="accent1"/>
              </a:solidFill>
              <a:uFillTx/>
              <a:latin typeface="微软雅黑" panose="020B0503020204020204" charset="-122"/>
              <a:ea typeface="微软雅黑" panose="020B0503020204020204" charset="-122"/>
              <a:sym typeface="+mn-ea"/>
            </a:endParaRPr>
          </a:p>
          <a:p>
            <a:pPr marL="0" lvl="0" indent="0" algn="l" fontAlgn="auto">
              <a:lnSpc>
                <a:spcPct val="120000"/>
              </a:lnSpc>
              <a:spcBef>
                <a:spcPts val="0"/>
              </a:spcBef>
              <a:spcAft>
                <a:spcPts val="800"/>
              </a:spcAft>
              <a:buSzPct val="100000"/>
              <a:buNone/>
            </a:pPr>
            <a:r>
              <a:rPr lang="zh-CN" altLang="en-US" sz="2800" b="1" spc="250" dirty="0">
                <a:solidFill>
                  <a:schemeClr val="accent1"/>
                </a:solidFill>
                <a:uFillTx/>
                <a:latin typeface="微软雅黑" panose="020B0503020204020204" charset="-122"/>
                <a:ea typeface="微软雅黑" panose="020B0503020204020204" charset="-122"/>
                <a:sym typeface="+mn-ea"/>
              </a:rPr>
              <a:t>（二）缴费人自行申报享受减免优惠，无需额外提供资料。</a:t>
            </a:r>
            <a:endParaRPr lang="zh-CN" altLang="en-US" sz="2800" b="1" spc="250" dirty="0">
              <a:solidFill>
                <a:schemeClr val="accent1"/>
              </a:solidFill>
              <a:uFillTx/>
              <a:latin typeface="微软雅黑" panose="020B0503020204020204" charset="-122"/>
              <a:ea typeface="微软雅黑" panose="020B0503020204020204" charset="-122"/>
              <a:sym typeface="+mn-ea"/>
            </a:endParaRPr>
          </a:p>
        </p:txBody>
      </p:sp>
      <p:sp>
        <p:nvSpPr>
          <p:cNvPr id="6" name="文本框 5"/>
          <p:cNvSpPr txBox="1"/>
          <p:nvPr>
            <p:custDataLst>
              <p:tags r:id="rId5"/>
            </p:custDataLst>
          </p:nvPr>
        </p:nvSpPr>
        <p:spPr>
          <a:xfrm>
            <a:off x="504195" y="176535"/>
            <a:ext cx="10972876" cy="685800"/>
          </a:xfrm>
          <a:prstGeom prst="rect">
            <a:avLst/>
          </a:prstGeom>
          <a:noFill/>
        </p:spPr>
        <p:txBody>
          <a:bodyPr wrap="square" lIns="63500" tIns="25400" rIns="63500" bIns="25400" rtlCol="0" anchor="t" anchorCtr="0">
            <a:normAutofit fontScale="90000"/>
          </a:bodyPr>
          <a:p>
            <a:pPr marL="0" indent="0" algn="ctr">
              <a:lnSpc>
                <a:spcPct val="100000"/>
              </a:lnSpc>
              <a:spcBef>
                <a:spcPts val="0"/>
              </a:spcBef>
              <a:spcAft>
                <a:spcPts val="0"/>
              </a:spcAft>
              <a:buSzPct val="100000"/>
              <a:buNone/>
            </a:pPr>
            <a:r>
              <a:rPr lang="zh-CN" altLang="en-US" sz="4100" b="1" spc="250" dirty="0">
                <a:solidFill>
                  <a:schemeClr val="accent1"/>
                </a:solidFill>
                <a:uFillTx/>
                <a:latin typeface="微软雅黑" panose="020B0503020204020204" charset="-122"/>
                <a:ea typeface="微软雅黑" panose="020B0503020204020204" charset="-122"/>
                <a:sym typeface="微软雅黑" panose="020B0503020204020204" charset="-122"/>
              </a:rPr>
              <a:t>注意事项</a:t>
            </a:r>
            <a:endParaRPr lang="zh-CN" altLang="en-US" sz="4100" b="1" spc="250" dirty="0">
              <a:solidFill>
                <a:schemeClr val="accent1"/>
              </a:solidFill>
              <a:uFillTx/>
              <a:latin typeface="微软雅黑" panose="020B0503020204020204" charset="-122"/>
              <a:ea typeface="微软雅黑" panose="020B0503020204020204" charset="-122"/>
              <a:sym typeface="微软雅黑" panose="020B0503020204020204" charset="-122"/>
            </a:endParaRPr>
          </a:p>
          <a:p>
            <a:pPr marL="0" indent="0" algn="ctr">
              <a:lnSpc>
                <a:spcPct val="100000"/>
              </a:lnSpc>
              <a:spcBef>
                <a:spcPts val="0"/>
              </a:spcBef>
              <a:spcAft>
                <a:spcPts val="0"/>
              </a:spcAft>
              <a:buSzPct val="100000"/>
              <a:buNone/>
            </a:pPr>
            <a:endParaRPr lang="en-US" altLang="zh-CN" sz="4100" b="1" spc="250" dirty="0">
              <a:solidFill>
                <a:schemeClr val="accent1"/>
              </a:solidFill>
              <a:uFillTx/>
              <a:latin typeface="微软雅黑" panose="020B0503020204020204" charset="-122"/>
              <a:ea typeface="微软雅黑" panose="020B0503020204020204" charset="-122"/>
              <a:sym typeface="微软雅黑" panose="020B0503020204020204" charset="-122"/>
            </a:endParaRPr>
          </a:p>
        </p:txBody>
      </p:sp>
      <p:pic>
        <p:nvPicPr>
          <p:cNvPr id="7" name="图片 6" descr="悦悦"/>
          <p:cNvPicPr>
            <a:picLocks noChangeAspect="1"/>
          </p:cNvPicPr>
          <p:nvPr/>
        </p:nvPicPr>
        <p:blipFill>
          <a:blip r:embed="rId6"/>
          <a:stretch>
            <a:fillRect/>
          </a:stretch>
        </p:blipFill>
        <p:spPr>
          <a:xfrm>
            <a:off x="1075055" y="2282190"/>
            <a:ext cx="1346835" cy="3251835"/>
          </a:xfrm>
          <a:prstGeom prst="rect">
            <a:avLst/>
          </a:prstGeom>
        </p:spPr>
      </p:pic>
      <p:pic>
        <p:nvPicPr>
          <p:cNvPr id="9" name="图片 8" descr="微信图片_20230421110058"/>
          <p:cNvPicPr>
            <a:picLocks noChangeAspect="1"/>
          </p:cNvPicPr>
          <p:nvPr/>
        </p:nvPicPr>
        <p:blipFill>
          <a:blip r:embed="rId7"/>
          <a:stretch>
            <a:fillRect/>
          </a:stretch>
        </p:blipFill>
        <p:spPr>
          <a:xfrm>
            <a:off x="9876790" y="55880"/>
            <a:ext cx="2009140" cy="806450"/>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p:cNvSpPr>
            <a:spLocks noGrp="1"/>
          </p:cNvSpPr>
          <p:nvPr>
            <p:ph type="sldNum" sz="quarter" idx="12"/>
            <p:custDataLst>
              <p:tags r:id="rId1"/>
            </p:custDataLst>
          </p:nvPr>
        </p:nvSpPr>
        <p:spPr/>
        <p:txBody>
          <a:bodyPr/>
          <a:p>
            <a:pPr lvl="0" eaLnBrk="1" latinLnBrk="1" hangingPunct="1">
              <a:lnSpc>
                <a:spcPct val="100000"/>
              </a:lnSpc>
              <a:spcBef>
                <a:spcPct val="0"/>
              </a:spcBef>
              <a:spcAft>
                <a:spcPct val="0"/>
              </a:spcAft>
              <a:buNone/>
            </a:pPr>
            <a:fld id="{9A0DB2DC-4C9A-4742-B13C-FB6460FD3503}" type="slidenum">
              <a:rPr lang="zh-CN" altLang="en-US" baseline="0" dirty="0">
                <a:solidFill>
                  <a:schemeClr val="dk1">
                    <a:tint val="75000"/>
                  </a:schemeClr>
                </a:solidFill>
                <a:sym typeface="等线" panose="02010600030101010101" pitchFamily="2" charset="-122"/>
              </a:rPr>
            </a:fld>
            <a:endParaRPr lang="zh-CN" altLang="en-US" baseline="0" dirty="0">
              <a:solidFill>
                <a:schemeClr val="dk1">
                  <a:tint val="75000"/>
                </a:schemeClr>
              </a:solidFill>
              <a:sym typeface="等线" panose="02010600030101010101" pitchFamily="2" charset="-122"/>
            </a:endParaRPr>
          </a:p>
        </p:txBody>
      </p:sp>
      <p:sp>
        <p:nvSpPr>
          <p:cNvPr id="3" name="矩形 2"/>
          <p:cNvSpPr/>
          <p:nvPr>
            <p:custDataLst>
              <p:tags r:id="rId2"/>
            </p:custDataLst>
          </p:nvPr>
        </p:nvSpPr>
        <p:spPr>
          <a:xfrm>
            <a:off x="609600" y="1013460"/>
            <a:ext cx="10944860" cy="192659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
          <p:cNvSpPr/>
          <p:nvPr>
            <p:custDataLst>
              <p:tags r:id="rId3"/>
            </p:custDataLst>
          </p:nvPr>
        </p:nvSpPr>
        <p:spPr>
          <a:xfrm>
            <a:off x="609600" y="964565"/>
            <a:ext cx="2539365" cy="1974850"/>
          </a:xfrm>
          <a:custGeom>
            <a:avLst/>
            <a:gdLst>
              <a:gd name="connsiteX0" fmla="*/ 0 w 1097097"/>
              <a:gd name="connsiteY0" fmla="*/ 0 h 990600"/>
              <a:gd name="connsiteX1" fmla="*/ 1097097 w 1097097"/>
              <a:gd name="connsiteY1" fmla="*/ 0 h 990600"/>
              <a:gd name="connsiteX2" fmla="*/ 831667 w 1097097"/>
              <a:gd name="connsiteY2" fmla="*/ 990600 h 990600"/>
              <a:gd name="connsiteX3" fmla="*/ 0 w 1097097"/>
              <a:gd name="connsiteY3" fmla="*/ 990600 h 990600"/>
            </a:gdLst>
            <a:ahLst/>
            <a:cxnLst>
              <a:cxn ang="0">
                <a:pos x="connsiteX0" y="connsiteY0"/>
              </a:cxn>
              <a:cxn ang="0">
                <a:pos x="connsiteX1" y="connsiteY1"/>
              </a:cxn>
              <a:cxn ang="0">
                <a:pos x="connsiteX2" y="connsiteY2"/>
              </a:cxn>
              <a:cxn ang="0">
                <a:pos x="connsiteX3" y="connsiteY3"/>
              </a:cxn>
            </a:cxnLst>
            <a:rect l="l" t="t" r="r" b="b"/>
            <a:pathLst>
              <a:path w="1097097" h="990600">
                <a:moveTo>
                  <a:pt x="0" y="0"/>
                </a:moveTo>
                <a:lnTo>
                  <a:pt x="1097097" y="0"/>
                </a:lnTo>
                <a:lnTo>
                  <a:pt x="831667" y="990600"/>
                </a:lnTo>
                <a:lnTo>
                  <a:pt x="0" y="990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文本框 60"/>
          <p:cNvSpPr txBox="1"/>
          <p:nvPr>
            <p:custDataLst>
              <p:tags r:id="rId4"/>
            </p:custDataLst>
          </p:nvPr>
        </p:nvSpPr>
        <p:spPr>
          <a:xfrm>
            <a:off x="3421380" y="965200"/>
            <a:ext cx="7845425" cy="167640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buNone/>
            </a:pPr>
            <a:r>
              <a:rPr lang="zh-CN" sz="2300"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如本期增值税未申报，是否可以继续申报文化事业建设费？</a:t>
            </a:r>
            <a:endParaRPr lang="zh-CN" sz="2300"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4" name="矩形 3"/>
          <p:cNvSpPr/>
          <p:nvPr>
            <p:custDataLst>
              <p:tags r:id="rId5"/>
            </p:custDataLst>
          </p:nvPr>
        </p:nvSpPr>
        <p:spPr>
          <a:xfrm>
            <a:off x="637540" y="3349625"/>
            <a:ext cx="10944860" cy="281305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1"/>
          <p:cNvSpPr/>
          <p:nvPr>
            <p:custDataLst>
              <p:tags r:id="rId6"/>
            </p:custDataLst>
          </p:nvPr>
        </p:nvSpPr>
        <p:spPr>
          <a:xfrm>
            <a:off x="504190" y="3349625"/>
            <a:ext cx="2539365" cy="2840355"/>
          </a:xfrm>
          <a:custGeom>
            <a:avLst/>
            <a:gdLst>
              <a:gd name="connsiteX0" fmla="*/ 0 w 1097097"/>
              <a:gd name="connsiteY0" fmla="*/ 0 h 990600"/>
              <a:gd name="connsiteX1" fmla="*/ 1097097 w 1097097"/>
              <a:gd name="connsiteY1" fmla="*/ 0 h 990600"/>
              <a:gd name="connsiteX2" fmla="*/ 831667 w 1097097"/>
              <a:gd name="connsiteY2" fmla="*/ 990600 h 990600"/>
              <a:gd name="connsiteX3" fmla="*/ 0 w 1097097"/>
              <a:gd name="connsiteY3" fmla="*/ 990600 h 990600"/>
            </a:gdLst>
            <a:ahLst/>
            <a:cxnLst>
              <a:cxn ang="0">
                <a:pos x="connsiteX0" y="connsiteY0"/>
              </a:cxn>
              <a:cxn ang="0">
                <a:pos x="connsiteX1" y="connsiteY1"/>
              </a:cxn>
              <a:cxn ang="0">
                <a:pos x="connsiteX2" y="connsiteY2"/>
              </a:cxn>
              <a:cxn ang="0">
                <a:pos x="connsiteX3" y="connsiteY3"/>
              </a:cxn>
            </a:cxnLst>
            <a:rect l="l" t="t" r="r" b="b"/>
            <a:pathLst>
              <a:path w="1097097" h="990600">
                <a:moveTo>
                  <a:pt x="0" y="0"/>
                </a:moveTo>
                <a:lnTo>
                  <a:pt x="1097097" y="0"/>
                </a:lnTo>
                <a:lnTo>
                  <a:pt x="831667" y="990600"/>
                </a:lnTo>
                <a:lnTo>
                  <a:pt x="0" y="9906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文本框 60"/>
          <p:cNvSpPr txBox="1"/>
          <p:nvPr>
            <p:custDataLst>
              <p:tags r:id="rId7"/>
            </p:custDataLst>
          </p:nvPr>
        </p:nvSpPr>
        <p:spPr>
          <a:xfrm>
            <a:off x="3324860" y="3495040"/>
            <a:ext cx="7941945" cy="2522220"/>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buNone/>
            </a:pPr>
            <a:r>
              <a:rPr lang="zh-CN" altLang="en-US" sz="2300" spc="1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可以继续申报。如本期未申报增值税，在缴费人进入文化事业建设费申报模块时，系统会提醒缴费人增值税未申报，不阻断文化事业建设费申报。为了您更加准确的享受减免优惠，建议完成增值税主税申报后，再进行文化事业建设费申报。</a:t>
            </a:r>
            <a:endParaRPr lang="zh-CN" altLang="en-US" sz="2300" spc="1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21" name="图片 20"/>
          <p:cNvPicPr/>
          <p:nvPr>
            <p:custDataLst>
              <p:tags r:id="rId8"/>
            </p:custDataLst>
          </p:nvPr>
        </p:nvPicPr>
        <p:blipFill>
          <a:blip r:embed="rId9"/>
          <a:srcRect/>
          <a:stretch>
            <a:fillRect/>
          </a:stretch>
        </p:blipFill>
        <p:spPr>
          <a:xfrm>
            <a:off x="907415" y="989330"/>
            <a:ext cx="1470025" cy="1651635"/>
          </a:xfrm>
          <a:prstGeom prst="rect">
            <a:avLst/>
          </a:prstGeom>
          <a:noFill/>
          <a:ln>
            <a:noFill/>
          </a:ln>
        </p:spPr>
      </p:pic>
      <p:sp>
        <p:nvSpPr>
          <p:cNvPr id="6" name="文本框 5"/>
          <p:cNvSpPr txBox="1"/>
          <p:nvPr>
            <p:custDataLst>
              <p:tags r:id="rId10"/>
            </p:custDataLst>
          </p:nvPr>
        </p:nvSpPr>
        <p:spPr>
          <a:xfrm>
            <a:off x="504195" y="176535"/>
            <a:ext cx="10972876" cy="685800"/>
          </a:xfrm>
          <a:prstGeom prst="rect">
            <a:avLst/>
          </a:prstGeom>
          <a:noFill/>
        </p:spPr>
        <p:txBody>
          <a:bodyPr wrap="square" lIns="63500" tIns="25400" rIns="63500" bIns="25400" rtlCol="0" anchor="t" anchorCtr="0">
            <a:normAutofit fontScale="90000"/>
          </a:bodyPr>
          <a:p>
            <a:pPr marL="457200" lvl="1" indent="0" algn="ctr">
              <a:lnSpc>
                <a:spcPct val="100000"/>
              </a:lnSpc>
              <a:spcBef>
                <a:spcPts val="0"/>
              </a:spcBef>
              <a:spcAft>
                <a:spcPts val="0"/>
              </a:spcAft>
              <a:buSzPct val="100000"/>
              <a:buNone/>
            </a:pPr>
            <a:r>
              <a:rPr lang="zh-CN" altLang="en-US" sz="4100" b="1" spc="250" dirty="0">
                <a:solidFill>
                  <a:schemeClr val="accent1"/>
                </a:solidFill>
                <a:uFillTx/>
                <a:latin typeface="微软雅黑" panose="020B0503020204020204" charset="-122"/>
                <a:ea typeface="微软雅黑" panose="020B0503020204020204" charset="-122"/>
                <a:sym typeface="微软雅黑" panose="020B0503020204020204" charset="-122"/>
              </a:rPr>
              <a:t>文化事业建设费申报常见</a:t>
            </a:r>
            <a:r>
              <a:rPr lang="en-US" altLang="zh-CN" sz="4100" b="1" spc="250" dirty="0">
                <a:solidFill>
                  <a:schemeClr val="accent1"/>
                </a:solidFill>
                <a:uFillTx/>
                <a:latin typeface="微软雅黑" panose="020B0503020204020204" charset="-122"/>
                <a:ea typeface="微软雅黑" panose="020B0503020204020204" charset="-122"/>
                <a:sym typeface="微软雅黑" panose="020B0503020204020204" charset="-122"/>
              </a:rPr>
              <a:t>问题</a:t>
            </a:r>
            <a:endParaRPr lang="en-US" altLang="zh-CN" sz="4100" b="1" spc="250" dirty="0">
              <a:solidFill>
                <a:schemeClr val="accent1"/>
              </a:solidFill>
              <a:uFillTx/>
              <a:latin typeface="微软雅黑" panose="020B0503020204020204" charset="-122"/>
              <a:ea typeface="微软雅黑" panose="020B0503020204020204" charset="-122"/>
              <a:sym typeface="微软雅黑" panose="020B0503020204020204" charset="-122"/>
            </a:endParaRPr>
          </a:p>
        </p:txBody>
      </p:sp>
      <p:pic>
        <p:nvPicPr>
          <p:cNvPr id="7" name="图片 6" descr="棉棉"/>
          <p:cNvPicPr>
            <a:picLocks noChangeAspect="1"/>
          </p:cNvPicPr>
          <p:nvPr/>
        </p:nvPicPr>
        <p:blipFill>
          <a:blip r:embed="rId11"/>
          <a:stretch>
            <a:fillRect/>
          </a:stretch>
        </p:blipFill>
        <p:spPr>
          <a:xfrm>
            <a:off x="794385" y="3406775"/>
            <a:ext cx="1695450" cy="2726055"/>
          </a:xfrm>
          <a:prstGeom prst="rect">
            <a:avLst/>
          </a:prstGeom>
        </p:spPr>
      </p:pic>
      <p:pic>
        <p:nvPicPr>
          <p:cNvPr id="9" name="图片 8" descr="微信图片_20230421110058"/>
          <p:cNvPicPr>
            <a:picLocks noChangeAspect="1"/>
          </p:cNvPicPr>
          <p:nvPr/>
        </p:nvPicPr>
        <p:blipFill>
          <a:blip r:embed="rId12"/>
          <a:stretch>
            <a:fillRect/>
          </a:stretch>
        </p:blipFill>
        <p:spPr>
          <a:xfrm>
            <a:off x="9771380" y="55880"/>
            <a:ext cx="2009140" cy="806450"/>
          </a:xfrm>
          <a:prstGeom prst="rect">
            <a:avLst/>
          </a:prstGeom>
        </p:spPr>
      </p:pic>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13484" y="4015753"/>
            <a:ext cx="3478213" cy="1108075"/>
          </a:xfrm>
          <a:prstGeom prst="rect">
            <a:avLst/>
          </a:prstGeom>
        </p:spPr>
        <p:txBody>
          <a:bodyPr wrap="none">
            <a:spAutoFit/>
          </a:bodyPr>
          <a:lstStyle/>
          <a:p>
            <a:pPr algn="r" fontAlgn="auto">
              <a:spcBef>
                <a:spcPts val="0"/>
              </a:spcBef>
              <a:spcAft>
                <a:spcPts val="0"/>
              </a:spcAft>
              <a:defRPr/>
            </a:pPr>
            <a:r>
              <a:rPr lang="zh-CN" altLang="en-US" sz="6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谢   谢！</a:t>
            </a:r>
            <a:endParaRPr lang="zh-CN" altLang="en-US" sz="4800" dirty="0">
              <a:solidFill>
                <a:schemeClr val="bg1"/>
              </a:solidFill>
              <a:effectLst>
                <a:outerShdw blurRad="38100" dist="38100" dir="2700000" algn="tl">
                  <a:srgbClr val="000000">
                    <a:alpha val="43137"/>
                  </a:srgbClr>
                </a:outerShdw>
              </a:effectLst>
              <a:latin typeface="+mn-lt"/>
              <a:ea typeface="微软雅黑" panose="020B0503020204020204" charset="-122"/>
            </a:endParaRPr>
          </a:p>
        </p:txBody>
      </p:sp>
      <p:pic>
        <p:nvPicPr>
          <p:cNvPr id="3" name="图片 2" descr="政务微信截图_16844589999730"/>
          <p:cNvPicPr>
            <a:picLocks noChangeAspect="1"/>
          </p:cNvPicPr>
          <p:nvPr/>
        </p:nvPicPr>
        <p:blipFill>
          <a:blip r:embed="rId1"/>
          <a:stretch>
            <a:fillRect/>
          </a:stretch>
        </p:blipFill>
        <p:spPr>
          <a:xfrm>
            <a:off x="1969135" y="596900"/>
            <a:ext cx="2244090" cy="3025775"/>
          </a:xfrm>
          <a:prstGeom prst="rect">
            <a:avLst/>
          </a:prstGeom>
        </p:spPr>
      </p:pic>
      <p:pic>
        <p:nvPicPr>
          <p:cNvPr id="5" name="图片 4" descr="clipbord_1688971071931"/>
          <p:cNvPicPr>
            <a:picLocks noChangeAspect="1"/>
          </p:cNvPicPr>
          <p:nvPr/>
        </p:nvPicPr>
        <p:blipFill>
          <a:blip r:embed="rId2"/>
          <a:stretch>
            <a:fillRect/>
          </a:stretch>
        </p:blipFill>
        <p:spPr>
          <a:xfrm>
            <a:off x="5565775" y="596900"/>
            <a:ext cx="3760470" cy="3026410"/>
          </a:xfrm>
          <a:prstGeom prst="rect">
            <a:avLst/>
          </a:prstGeom>
        </p:spPr>
      </p:pic>
      <p:pic>
        <p:nvPicPr>
          <p:cNvPr id="7" name="图片 6" descr="微信图片_20230421110058"/>
          <p:cNvPicPr>
            <a:picLocks noChangeAspect="1"/>
          </p:cNvPicPr>
          <p:nvPr/>
        </p:nvPicPr>
        <p:blipFill>
          <a:blip r:embed="rId3"/>
          <a:stretch>
            <a:fillRect/>
          </a:stretch>
        </p:blipFill>
        <p:spPr>
          <a:xfrm>
            <a:off x="9684385" y="195580"/>
            <a:ext cx="2009140" cy="806450"/>
          </a:xfrm>
          <a:prstGeom prst="rect">
            <a:avLst/>
          </a:prstGeom>
        </p:spPr>
      </p:pic>
    </p:spTree>
  </p:cSld>
  <p:clrMapOvr>
    <a:masterClrMapping/>
  </p:clrMapOvr>
  <p:transition>
    <p:sndAc>
      <p:end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
          <p:cNvSpPr>
            <a:spLocks noChangeArrowheads="1"/>
          </p:cNvSpPr>
          <p:nvPr/>
        </p:nvSpPr>
        <p:spPr bwMode="auto">
          <a:xfrm>
            <a:off x="3319145" y="1107440"/>
            <a:ext cx="5755640" cy="4643755"/>
          </a:xfrm>
          <a:prstGeom prst="ellipse">
            <a:avLst/>
          </a:prstGeom>
          <a:solidFill>
            <a:schemeClr val="accent1">
              <a:lumMod val="75000"/>
            </a:schemeClr>
          </a:solidFill>
          <a:ln w="9525">
            <a:noFill/>
            <a:round/>
          </a:ln>
        </p:spPr>
        <p:txBody>
          <a:bodyPr anchor="ctr"/>
          <a:lstStyle/>
          <a:p>
            <a:pPr algn="ctr"/>
            <a:endParaRPr lang="zh-CN" altLang="zh-CN" sz="1865">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1" name="椭圆 10"/>
          <p:cNvSpPr>
            <a:spLocks noChangeArrowheads="1"/>
          </p:cNvSpPr>
          <p:nvPr/>
        </p:nvSpPr>
        <p:spPr bwMode="auto">
          <a:xfrm>
            <a:off x="3238500" y="1039495"/>
            <a:ext cx="5925185" cy="4779645"/>
          </a:xfrm>
          <a:prstGeom prst="ellipse">
            <a:avLst/>
          </a:prstGeom>
          <a:noFill/>
          <a:ln w="25400">
            <a:solidFill>
              <a:srgbClr val="005A9C"/>
            </a:solidFill>
            <a:prstDash val="lgDash"/>
            <a:round/>
          </a:ln>
        </p:spPr>
        <p:txBody>
          <a:bodyPr anchor="ctr"/>
          <a:lstStyle/>
          <a:p>
            <a:pPr algn="ctr"/>
            <a:endParaRPr lang="zh-CN" altLang="zh-CN" sz="1865">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2" name="文本框 11"/>
          <p:cNvSpPr>
            <a:spLocks noChangeArrowheads="1"/>
          </p:cNvSpPr>
          <p:nvPr/>
        </p:nvSpPr>
        <p:spPr bwMode="auto">
          <a:xfrm>
            <a:off x="4192270" y="1753235"/>
            <a:ext cx="3948430" cy="930910"/>
          </a:xfrm>
          <a:prstGeom prst="rect">
            <a:avLst/>
          </a:prstGeom>
          <a:noFill/>
          <a:ln w="9525">
            <a:noFill/>
            <a:miter lim="800000"/>
          </a:ln>
        </p:spPr>
        <p:txBody>
          <a:bodyPr wrap="square" lIns="91439" tIns="45719" rIns="91439" bIns="45719">
            <a:spAutoFit/>
          </a:bodyPr>
          <a:lstStyle/>
          <a:p>
            <a:pPr algn="ctr"/>
            <a:r>
              <a:rPr lang="en-US" altLang="zh-CN" sz="5465" dirty="0">
                <a:solidFill>
                  <a:srgbClr val="FFFFFF"/>
                </a:solidFill>
                <a:latin typeface="微软雅黑" panose="020B0503020204020204" charset="-122"/>
                <a:ea typeface="微软雅黑" panose="020B0503020204020204" charset="-122"/>
                <a:sym typeface="微软雅黑" panose="020B0503020204020204" charset="-122"/>
              </a:rPr>
              <a:t> 01</a:t>
            </a:r>
            <a:endParaRPr lang="zh-CN" altLang="en-US" sz="3200" dirty="0">
              <a:ea typeface="微软雅黑" panose="020B0503020204020204" charset="-122"/>
            </a:endParaRPr>
          </a:p>
        </p:txBody>
      </p:sp>
      <p:sp>
        <p:nvSpPr>
          <p:cNvPr id="24" name="文本框 20"/>
          <p:cNvSpPr>
            <a:spLocks noChangeArrowheads="1"/>
          </p:cNvSpPr>
          <p:nvPr/>
        </p:nvSpPr>
        <p:spPr bwMode="auto">
          <a:xfrm>
            <a:off x="3190875" y="2865120"/>
            <a:ext cx="5986145" cy="1433830"/>
          </a:xfrm>
          <a:prstGeom prst="rect">
            <a:avLst/>
          </a:prstGeom>
          <a:noFill/>
          <a:ln w="9525">
            <a:noFill/>
            <a:miter lim="800000"/>
          </a:ln>
        </p:spPr>
        <p:txBody>
          <a:bodyPr wrap="square" lIns="121917" tIns="60959" rIns="121917" bIns="60959">
            <a:spAutoFit/>
          </a:bodyPr>
          <a:lstStyle/>
          <a:p>
            <a:pPr algn="ctr" eaLnBrk="1" hangingPunct="1">
              <a:defRPr/>
            </a:pPr>
            <a:r>
              <a:rPr lang="zh-CN" altLang="en-US" sz="4265" b="1" dirty="0">
                <a:solidFill>
                  <a:schemeClr val="bg1"/>
                </a:solidFill>
                <a:latin typeface="+mj-ea"/>
                <a:ea typeface="+mj-ea"/>
                <a:sym typeface="+mn-ea"/>
              </a:rPr>
              <a:t>文化事业建设费优惠政策解读</a:t>
            </a:r>
            <a:endParaRPr lang="zh-CN" altLang="en-US" sz="4265" b="1" dirty="0">
              <a:solidFill>
                <a:schemeClr val="bg1"/>
              </a:solidFill>
              <a:latin typeface="+mj-ea"/>
              <a:ea typeface="+mj-ea"/>
              <a:sym typeface="+mn-ea"/>
            </a:endParaRPr>
          </a:p>
        </p:txBody>
      </p:sp>
      <p:pic>
        <p:nvPicPr>
          <p:cNvPr id="2" name="图片 1" descr="微信图片_20230421110058"/>
          <p:cNvPicPr>
            <a:picLocks noChangeAspect="1"/>
          </p:cNvPicPr>
          <p:nvPr/>
        </p:nvPicPr>
        <p:blipFill>
          <a:blip r:embed="rId1"/>
          <a:stretch>
            <a:fillRect/>
          </a:stretch>
        </p:blipFill>
        <p:spPr>
          <a:xfrm>
            <a:off x="9761855" y="300990"/>
            <a:ext cx="2009140" cy="806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8"/>
          <p:cNvSpPr/>
          <p:nvPr/>
        </p:nvSpPr>
        <p:spPr bwMode="auto">
          <a:xfrm>
            <a:off x="914123" y="1407960"/>
            <a:ext cx="8459199" cy="4540167"/>
          </a:xfrm>
          <a:prstGeom prst="rect">
            <a:avLst/>
          </a:prstGeom>
          <a:solidFill>
            <a:srgbClr val="FFFFFF">
              <a:alpha val="58038"/>
            </a:srgbClr>
          </a:solidFill>
          <a:ln w="25400">
            <a:solidFill>
              <a:srgbClr val="0070C0"/>
            </a:solidFill>
            <a:miter lim="800000"/>
          </a:ln>
        </p:spPr>
        <p:txBody>
          <a:bodyPr/>
          <a:lstStyle/>
          <a:p>
            <a:endParaRPr lang="zh-CN" altLang="en-US">
              <a:solidFill>
                <a:srgbClr val="000000"/>
              </a:solidFill>
              <a:sym typeface="Arial" panose="020B0604020202020204" pitchFamily="34" charset="0"/>
            </a:endParaRPr>
          </a:p>
        </p:txBody>
      </p:sp>
      <p:sp>
        <p:nvSpPr>
          <p:cNvPr id="65" name="矩形 17"/>
          <p:cNvSpPr>
            <a:spLocks noChangeArrowheads="1"/>
          </p:cNvSpPr>
          <p:nvPr/>
        </p:nvSpPr>
        <p:spPr bwMode="auto">
          <a:xfrm>
            <a:off x="1188085" y="1036955"/>
            <a:ext cx="4479290" cy="80073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000" b="1">
              <a:sym typeface="Arial" panose="020B0604020202020204" pitchFamily="34" charset="0"/>
            </a:endParaRPr>
          </a:p>
        </p:txBody>
      </p:sp>
      <p:sp>
        <p:nvSpPr>
          <p:cNvPr id="66" name="TextBox 18"/>
          <p:cNvSpPr>
            <a:spLocks noChangeArrowheads="1"/>
          </p:cNvSpPr>
          <p:nvPr/>
        </p:nvSpPr>
        <p:spPr bwMode="auto">
          <a:xfrm>
            <a:off x="972820" y="1176655"/>
            <a:ext cx="49098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sz="2800" b="1" dirty="0">
                <a:solidFill>
                  <a:schemeClr val="bg1"/>
                </a:solidFill>
                <a:latin typeface="微软雅黑" panose="020B0503020204020204" charset="-122"/>
                <a:ea typeface="微软雅黑" panose="020B0503020204020204" charset="-122"/>
                <a:sym typeface="方正大黑简体" pitchFamily="65" charset="-122"/>
              </a:rPr>
              <a:t>什么是文化事业建设费？</a:t>
            </a:r>
            <a:endParaRPr lang="zh-CN" altLang="zh-CN" sz="2800" b="1" dirty="0">
              <a:solidFill>
                <a:schemeClr val="bg1"/>
              </a:solidFill>
              <a:latin typeface="微软雅黑" panose="020B0503020204020204" charset="-122"/>
              <a:ea typeface="微软雅黑" panose="020B0503020204020204" charset="-122"/>
              <a:sym typeface="方正大黑简体" pitchFamily="65" charset="-122"/>
            </a:endParaRPr>
          </a:p>
        </p:txBody>
      </p:sp>
      <p:sp>
        <p:nvSpPr>
          <p:cNvPr id="11" name="TextBox 10"/>
          <p:cNvSpPr txBox="1"/>
          <p:nvPr/>
        </p:nvSpPr>
        <p:spPr>
          <a:xfrm>
            <a:off x="1418279" y="2133887"/>
            <a:ext cx="7234893" cy="4060190"/>
          </a:xfrm>
          <a:prstGeom prst="rect">
            <a:avLst/>
          </a:prstGeom>
          <a:noFill/>
        </p:spPr>
        <p:txBody>
          <a:bodyPr wrap="square" lIns="91424" tIns="45712" rIns="91424" bIns="45712" rtlCol="0">
            <a:spAutoFit/>
          </a:bodyPr>
          <a:lstStyle/>
          <a:p>
            <a:pPr algn="just">
              <a:lnSpc>
                <a:spcPct val="150000"/>
              </a:lnSpc>
            </a:pPr>
            <a:r>
              <a:rPr lang="zh-CN" altLang="en-US" sz="2000" dirty="0">
                <a:solidFill>
                  <a:sysClr val="windowText" lastClr="000000"/>
                </a:solidFill>
                <a:latin typeface="微软雅黑" panose="020B0503020204020204" charset="-122"/>
                <a:ea typeface="微软雅黑" panose="020B0503020204020204" charset="-122"/>
              </a:rPr>
              <a:t>     </a:t>
            </a:r>
            <a:r>
              <a:rPr lang="en-US" altLang="zh-CN" sz="2000" dirty="0">
                <a:solidFill>
                  <a:sysClr val="windowText" lastClr="000000"/>
                </a:solidFill>
                <a:latin typeface="微软雅黑" panose="020B0503020204020204" charset="-122"/>
                <a:ea typeface="微软雅黑" panose="020B0503020204020204" charset="-122"/>
              </a:rPr>
              <a:t>  </a:t>
            </a:r>
            <a:r>
              <a:rPr lang="zh-CN" altLang="en-US" sz="2200" dirty="0">
                <a:solidFill>
                  <a:sysClr val="windowText" lastClr="000000"/>
                </a:solidFill>
                <a:latin typeface="微软雅黑" panose="020B0503020204020204" charset="-122"/>
                <a:ea typeface="微软雅黑" panose="020B0503020204020204" charset="-122"/>
                <a:sym typeface="+mn-ea"/>
              </a:rPr>
              <a:t>文化事业建设费是国家为促进文化事业发展而设立的政府性基金，在预算管理中列入一般公共预算。</a:t>
            </a:r>
            <a:endParaRPr lang="zh-CN" altLang="en-US" sz="2200" dirty="0">
              <a:solidFill>
                <a:sysClr val="windowText" lastClr="000000"/>
              </a:solidFill>
              <a:latin typeface="微软雅黑" panose="020B0503020204020204" charset="-122"/>
              <a:ea typeface="微软雅黑" panose="020B0503020204020204" charset="-122"/>
              <a:sym typeface="+mn-ea"/>
            </a:endParaRPr>
          </a:p>
          <a:p>
            <a:pPr algn="just">
              <a:lnSpc>
                <a:spcPct val="150000"/>
              </a:lnSpc>
            </a:pPr>
            <a:r>
              <a:rPr lang="en-US" altLang="zh-CN" sz="22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   </a:t>
            </a:r>
            <a:r>
              <a:rPr lang="en-US" altLang="zh-CN" sz="1800" b="1" dirty="0">
                <a:solidFill>
                  <a:srgbClr val="0071C1"/>
                </a:solidFill>
                <a:latin typeface="微软雅黑" panose="020B0503020204020204" charset="-122"/>
                <a:ea typeface="微软雅黑" panose="020B0503020204020204" charset="-122"/>
                <a:sym typeface="+mn-ea"/>
              </a:rPr>
              <a:t>   </a:t>
            </a:r>
            <a:r>
              <a:rPr lang="en-US" altLang="zh-CN" sz="2200" b="1" dirty="0">
                <a:solidFill>
                  <a:srgbClr val="0071C1"/>
                </a:solidFill>
                <a:latin typeface="微软雅黑" panose="020B0503020204020204" charset="-122"/>
                <a:ea typeface="微软雅黑" panose="020B0503020204020204" charset="-122"/>
                <a:sym typeface="+mn-ea"/>
              </a:rPr>
              <a:t>征收范围：</a:t>
            </a:r>
            <a:r>
              <a:rPr lang="zh-CN" altLang="en-US" sz="2200" dirty="0">
                <a:solidFill>
                  <a:sysClr val="windowText" lastClr="000000"/>
                </a:solidFill>
                <a:latin typeface="微软雅黑" panose="020B0503020204020204" charset="-122"/>
                <a:ea typeface="微软雅黑" panose="020B0503020204020204" charset="-122"/>
              </a:rPr>
              <a:t>在中华人民共和国境内提供</a:t>
            </a:r>
            <a:r>
              <a:rPr lang="zh-CN" altLang="en-US" sz="2200" u="sng" dirty="0">
                <a:solidFill>
                  <a:srgbClr val="C00000"/>
                </a:solidFill>
                <a:latin typeface="微软雅黑" panose="020B0503020204020204" charset="-122"/>
                <a:ea typeface="微软雅黑" panose="020B0503020204020204" charset="-122"/>
              </a:rPr>
              <a:t>广告服务</a:t>
            </a:r>
            <a:r>
              <a:rPr lang="zh-CN" altLang="en-US" sz="2200" dirty="0">
                <a:solidFill>
                  <a:sysClr val="windowText" lastClr="000000"/>
                </a:solidFill>
                <a:latin typeface="微软雅黑" panose="020B0503020204020204" charset="-122"/>
                <a:ea typeface="微软雅黑" panose="020B0503020204020204" charset="-122"/>
              </a:rPr>
              <a:t>的广告媒介单位和户外广告经营单位，以及在中华人民共和国境内提供</a:t>
            </a:r>
            <a:r>
              <a:rPr lang="zh-CN" altLang="en-US" sz="2200" u="sng" dirty="0">
                <a:solidFill>
                  <a:srgbClr val="C00000"/>
                </a:solidFill>
                <a:latin typeface="微软雅黑" panose="020B0503020204020204" charset="-122"/>
                <a:ea typeface="微软雅黑" panose="020B0503020204020204" charset="-122"/>
              </a:rPr>
              <a:t>娱乐服务</a:t>
            </a:r>
            <a:r>
              <a:rPr lang="zh-CN" altLang="en-US" sz="2200" dirty="0">
                <a:solidFill>
                  <a:sysClr val="windowText" lastClr="000000"/>
                </a:solidFill>
                <a:latin typeface="微软雅黑" panose="020B0503020204020204" charset="-122"/>
                <a:ea typeface="微软雅黑" panose="020B0503020204020204" charset="-122"/>
              </a:rPr>
              <a:t>的单位和个人，应按照规定缴纳文化事业建设费。</a:t>
            </a:r>
            <a:endParaRPr lang="zh-CN" altLang="en-US" sz="2200" dirty="0">
              <a:solidFill>
                <a:sysClr val="windowText" lastClr="000000"/>
              </a:solidFill>
              <a:latin typeface="微软雅黑" panose="020B0503020204020204" charset="-122"/>
              <a:ea typeface="微软雅黑" panose="020B0503020204020204" charset="-122"/>
            </a:endParaRPr>
          </a:p>
          <a:p>
            <a:pPr algn="just">
              <a:lnSpc>
                <a:spcPct val="150000"/>
              </a:lnSpc>
            </a:pPr>
            <a:endParaRPr lang="zh-CN" altLang="en-US" sz="2000" u="sng" dirty="0">
              <a:solidFill>
                <a:sysClr val="windowText" lastClr="000000"/>
              </a:solidFill>
              <a:latin typeface="微软雅黑" panose="020B0503020204020204" charset="-122"/>
              <a:ea typeface="微软雅黑" panose="020B0503020204020204" charset="-122"/>
            </a:endParaRPr>
          </a:p>
          <a:p>
            <a:pPr algn="just">
              <a:lnSpc>
                <a:spcPct val="150000"/>
              </a:lnSpc>
            </a:pPr>
            <a:endParaRPr lang="zh-CN" altLang="en-US" sz="2000" dirty="0">
              <a:solidFill>
                <a:sysClr val="windowText" lastClr="000000"/>
              </a:solidFill>
              <a:latin typeface="微软雅黑" panose="020B0503020204020204" charset="-122"/>
              <a:ea typeface="微软雅黑" panose="020B0503020204020204" charset="-122"/>
            </a:endParaRPr>
          </a:p>
        </p:txBody>
      </p:sp>
      <p:pic>
        <p:nvPicPr>
          <p:cNvPr id="2" name="图片 1" descr="微信图片_20230421110058"/>
          <p:cNvPicPr>
            <a:picLocks noChangeAspect="1"/>
          </p:cNvPicPr>
          <p:nvPr/>
        </p:nvPicPr>
        <p:blipFill>
          <a:blip r:embed="rId1"/>
          <a:stretch>
            <a:fillRect/>
          </a:stretch>
        </p:blipFill>
        <p:spPr>
          <a:xfrm>
            <a:off x="9761855" y="231140"/>
            <a:ext cx="2009140" cy="806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8"/>
          <p:cNvSpPr/>
          <p:nvPr/>
        </p:nvSpPr>
        <p:spPr bwMode="auto">
          <a:xfrm>
            <a:off x="914123" y="1407960"/>
            <a:ext cx="8459199" cy="4540167"/>
          </a:xfrm>
          <a:prstGeom prst="rect">
            <a:avLst/>
          </a:prstGeom>
          <a:solidFill>
            <a:srgbClr val="FFFFFF">
              <a:alpha val="58038"/>
            </a:srgbClr>
          </a:solidFill>
          <a:ln w="25400">
            <a:solidFill>
              <a:srgbClr val="0070C0"/>
            </a:solidFill>
            <a:miter lim="800000"/>
          </a:ln>
        </p:spPr>
        <p:txBody>
          <a:bodyPr/>
          <a:lstStyle/>
          <a:p>
            <a:endParaRPr lang="zh-CN" altLang="en-US">
              <a:solidFill>
                <a:srgbClr val="000000"/>
              </a:solidFill>
              <a:sym typeface="Arial" panose="020B0604020202020204" pitchFamily="34" charset="0"/>
            </a:endParaRPr>
          </a:p>
        </p:txBody>
      </p:sp>
      <p:sp>
        <p:nvSpPr>
          <p:cNvPr id="65" name="矩形 17"/>
          <p:cNvSpPr>
            <a:spLocks noChangeArrowheads="1"/>
          </p:cNvSpPr>
          <p:nvPr/>
        </p:nvSpPr>
        <p:spPr bwMode="auto">
          <a:xfrm>
            <a:off x="1188085" y="1037590"/>
            <a:ext cx="1860550" cy="80073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000" b="1">
              <a:sym typeface="Arial" panose="020B0604020202020204" pitchFamily="34" charset="0"/>
            </a:endParaRPr>
          </a:p>
        </p:txBody>
      </p:sp>
      <p:sp>
        <p:nvSpPr>
          <p:cNvPr id="66" name="TextBox 18"/>
          <p:cNvSpPr>
            <a:spLocks noChangeArrowheads="1"/>
          </p:cNvSpPr>
          <p:nvPr/>
        </p:nvSpPr>
        <p:spPr bwMode="auto">
          <a:xfrm>
            <a:off x="1238250" y="1176655"/>
            <a:ext cx="17608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sz="2800" b="1" dirty="0">
                <a:solidFill>
                  <a:schemeClr val="bg1"/>
                </a:solidFill>
                <a:latin typeface="微软雅黑" panose="020B0503020204020204" charset="-122"/>
                <a:ea typeface="微软雅黑" panose="020B0503020204020204" charset="-122"/>
                <a:sym typeface="方正大黑简体" pitchFamily="65" charset="-122"/>
              </a:rPr>
              <a:t>征收范围</a:t>
            </a:r>
            <a:endParaRPr lang="zh-CN" altLang="zh-CN" sz="2800" b="1" dirty="0">
              <a:solidFill>
                <a:schemeClr val="bg1"/>
              </a:solidFill>
              <a:latin typeface="微软雅黑" panose="020B0503020204020204" charset="-122"/>
              <a:ea typeface="微软雅黑" panose="020B0503020204020204" charset="-122"/>
              <a:sym typeface="方正大黑简体" pitchFamily="65" charset="-122"/>
            </a:endParaRPr>
          </a:p>
        </p:txBody>
      </p:sp>
      <p:sp>
        <p:nvSpPr>
          <p:cNvPr id="11" name="TextBox 10"/>
          <p:cNvSpPr txBox="1"/>
          <p:nvPr/>
        </p:nvSpPr>
        <p:spPr>
          <a:xfrm>
            <a:off x="1188085" y="1838325"/>
            <a:ext cx="8185150" cy="4383405"/>
          </a:xfrm>
          <a:prstGeom prst="rect">
            <a:avLst/>
          </a:prstGeom>
          <a:noFill/>
        </p:spPr>
        <p:txBody>
          <a:bodyPr wrap="square" lIns="91424" tIns="45712" rIns="91424" bIns="45712" rtlCol="0">
            <a:spAutoFit/>
          </a:bodyPr>
          <a:lstStyle/>
          <a:p>
            <a:pPr algn="just">
              <a:lnSpc>
                <a:spcPct val="150000"/>
              </a:lnSpc>
            </a:pPr>
            <a:r>
              <a:rPr lang="zh-CN" altLang="en-US" sz="2000" dirty="0">
                <a:solidFill>
                  <a:sysClr val="windowText" lastClr="000000"/>
                </a:solidFill>
                <a:latin typeface="微软雅黑" panose="020B0503020204020204" charset="-122"/>
                <a:ea typeface="微软雅黑" panose="020B0503020204020204" charset="-122"/>
              </a:rPr>
              <a:t>     </a:t>
            </a:r>
            <a:r>
              <a:rPr lang="en-US" altLang="zh-CN" dirty="0">
                <a:solidFill>
                  <a:sysClr val="windowText" lastClr="000000"/>
                </a:solidFill>
                <a:latin typeface="微软雅黑" panose="020B0503020204020204" charset="-122"/>
                <a:ea typeface="微软雅黑" panose="020B0503020204020204" charset="-122"/>
              </a:rPr>
              <a:t>  </a:t>
            </a:r>
            <a:r>
              <a:rPr lang="zh-CN" altLang="en-US" b="1" dirty="0">
                <a:solidFill>
                  <a:srgbClr val="0071C1"/>
                </a:solidFill>
                <a:latin typeface="微软雅黑" panose="020B0503020204020204" charset="-122"/>
                <a:ea typeface="微软雅黑" panose="020B0503020204020204" charset="-122"/>
                <a:sym typeface="+mn-ea"/>
              </a:rPr>
              <a:t>广告服务：</a:t>
            </a:r>
            <a:r>
              <a:rPr lang="zh-CN" altLang="en-US" dirty="0">
                <a:solidFill>
                  <a:sysClr val="windowText" lastClr="000000"/>
                </a:solidFill>
                <a:latin typeface="微软雅黑" panose="020B0503020204020204" charset="-122"/>
                <a:ea typeface="微软雅黑" panose="020B0503020204020204" charset="-122"/>
                <a:sym typeface="+mn-ea"/>
              </a:rPr>
              <a:t>是指利用图书、报纸、杂志、广播、电视、电影、幻灯、路牌、招贴、橱窗、霓虹灯、灯箱、互联网等各种形式为客户的商品、经营服务项目、文体节目或者通告、声明等委托事项进行宣传和提供相关服务的业务活动。包括广告代理和广告的发布、播映、宣传、展示等。</a:t>
            </a:r>
            <a:endParaRPr lang="zh-CN" altLang="en-US" dirty="0">
              <a:solidFill>
                <a:sysClr val="windowText" lastClr="000000"/>
              </a:solidFill>
              <a:latin typeface="微软雅黑" panose="020B0503020204020204" charset="-122"/>
              <a:ea typeface="微软雅黑" panose="020B0503020204020204" charset="-122"/>
              <a:sym typeface="+mn-ea"/>
            </a:endParaRPr>
          </a:p>
          <a:p>
            <a:pPr algn="just">
              <a:lnSpc>
                <a:spcPct val="150000"/>
              </a:lnSpc>
            </a:pPr>
            <a:r>
              <a:rPr lang="en-US" altLang="zh-CN" b="1" dirty="0">
                <a:solidFill>
                  <a:srgbClr val="0071C1"/>
                </a:solidFill>
                <a:latin typeface="微软雅黑" panose="020B0503020204020204" charset="-122"/>
                <a:ea typeface="微软雅黑" panose="020B0503020204020204" charset="-122"/>
              </a:rPr>
              <a:t>      </a:t>
            </a:r>
            <a:r>
              <a:rPr lang="zh-CN" altLang="en-US" b="1" dirty="0">
                <a:solidFill>
                  <a:srgbClr val="0071C1"/>
                </a:solidFill>
                <a:latin typeface="微软雅黑" panose="020B0503020204020204" charset="-122"/>
                <a:ea typeface="微软雅黑" panose="020B0503020204020204" charset="-122"/>
              </a:rPr>
              <a:t>娱乐服务：</a:t>
            </a:r>
            <a:r>
              <a:rPr lang="zh-CN" altLang="en-US" dirty="0">
                <a:solidFill>
                  <a:sysClr val="windowText" lastClr="000000"/>
                </a:solidFill>
                <a:latin typeface="微软雅黑" panose="020B0503020204020204" charset="-122"/>
                <a:ea typeface="微软雅黑" panose="020B0503020204020204" charset="-122"/>
              </a:rPr>
              <a:t>是指为娱乐活动同时提供场所和服务的业务。具体包括：歌厅、舞厅、夜总会、酒吧、台球、高尔夫球、保龄球、游艺（包括射击、狩猎、跑马、游戏机、蹦极、卡丁车、热气球、动力伞、射箭、飞镖）。</a:t>
            </a:r>
            <a:endParaRPr lang="zh-CN" altLang="en-US" dirty="0">
              <a:solidFill>
                <a:sysClr val="windowText" lastClr="000000"/>
              </a:solidFill>
              <a:latin typeface="微软雅黑" panose="020B0503020204020204" charset="-122"/>
              <a:ea typeface="微软雅黑" panose="020B0503020204020204" charset="-122"/>
            </a:endParaRPr>
          </a:p>
          <a:p>
            <a:pPr algn="just">
              <a:lnSpc>
                <a:spcPct val="150000"/>
              </a:lnSpc>
            </a:pPr>
            <a:r>
              <a:rPr lang="en-US" altLang="zh-CN" b="1">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mn-ea"/>
              </a:rPr>
              <a:t>广告服务，不包括广告设计、广告制作、广告策划。</a:t>
            </a:r>
            <a:endParaRPr lang="zh-CN" altLang="en-US" b="1">
              <a:solidFill>
                <a:srgbClr val="C00000"/>
              </a:solidFill>
              <a:latin typeface="微软雅黑" panose="020B0503020204020204" charset="-122"/>
              <a:ea typeface="微软雅黑" panose="020B0503020204020204" charset="-122"/>
              <a:cs typeface="微软雅黑" panose="020B0503020204020204" charset="-122"/>
            </a:endParaRPr>
          </a:p>
          <a:p>
            <a:pPr algn="just">
              <a:lnSpc>
                <a:spcPct val="150000"/>
              </a:lnSpc>
            </a:pPr>
            <a:endParaRPr lang="zh-CN" altLang="en-US" sz="2000" dirty="0">
              <a:solidFill>
                <a:sysClr val="windowText" lastClr="000000"/>
              </a:solidFill>
              <a:latin typeface="微软雅黑" panose="020B0503020204020204" charset="-122"/>
              <a:ea typeface="微软雅黑" panose="020B0503020204020204" charset="-122"/>
            </a:endParaRPr>
          </a:p>
          <a:p>
            <a:pPr algn="just">
              <a:lnSpc>
                <a:spcPct val="150000"/>
              </a:lnSpc>
            </a:pPr>
            <a:endParaRPr lang="zh-CN" altLang="en-US" sz="2000" dirty="0">
              <a:solidFill>
                <a:sysClr val="windowText" lastClr="000000"/>
              </a:solidFill>
              <a:latin typeface="微软雅黑" panose="020B0503020204020204" charset="-122"/>
              <a:ea typeface="微软雅黑" panose="020B0503020204020204" charset="-122"/>
            </a:endParaRPr>
          </a:p>
        </p:txBody>
      </p:sp>
      <p:pic>
        <p:nvPicPr>
          <p:cNvPr id="2" name="图片 1" descr="微信图片_20230421110058"/>
          <p:cNvPicPr>
            <a:picLocks noChangeAspect="1"/>
          </p:cNvPicPr>
          <p:nvPr/>
        </p:nvPicPr>
        <p:blipFill>
          <a:blip r:embed="rId1"/>
          <a:stretch>
            <a:fillRect/>
          </a:stretch>
        </p:blipFill>
        <p:spPr>
          <a:xfrm>
            <a:off x="9761855" y="231140"/>
            <a:ext cx="2009140" cy="806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9"/>
          <p:cNvSpPr>
            <a:spLocks noGrp="1"/>
          </p:cNvSpPr>
          <p:nvPr>
            <p:ph type="ctrTitle"/>
          </p:nvPr>
        </p:nvSpPr>
        <p:spPr/>
        <p:txBody>
          <a:bodyPr/>
          <a:p>
            <a:endParaRPr lang="zh-CN" altLang="en-US"/>
          </a:p>
        </p:txBody>
      </p:sp>
      <p:sp>
        <p:nvSpPr>
          <p:cNvPr id="11" name="副标题 10"/>
          <p:cNvSpPr>
            <a:spLocks noGrp="1"/>
          </p:cNvSpPr>
          <p:nvPr>
            <p:ph type="subTitle" idx="1"/>
          </p:nvPr>
        </p:nvSpPr>
        <p:spPr/>
        <p:txBody>
          <a:bodyPr/>
          <a:p>
            <a:endParaRPr lang="zh-CN" altLang="en-US"/>
          </a:p>
        </p:txBody>
      </p:sp>
      <p:cxnSp>
        <p:nvCxnSpPr>
          <p:cNvPr id="2" name="直接连接符 1"/>
          <p:cNvCxnSpPr/>
          <p:nvPr/>
        </p:nvCxnSpPr>
        <p:spPr>
          <a:xfrm>
            <a:off x="4584012" y="837645"/>
            <a:ext cx="7556065" cy="0"/>
          </a:xfrm>
          <a:prstGeom prst="line">
            <a:avLst/>
          </a:prstGeom>
        </p:spPr>
        <p:style>
          <a:lnRef idx="3">
            <a:schemeClr val="accent1"/>
          </a:lnRef>
          <a:fillRef idx="0">
            <a:schemeClr val="accent1"/>
          </a:fillRef>
          <a:effectRef idx="2">
            <a:schemeClr val="accent1"/>
          </a:effectRef>
          <a:fontRef idx="minor">
            <a:schemeClr val="tx1"/>
          </a:fontRef>
        </p:style>
      </p:cxnSp>
      <p:sp>
        <p:nvSpPr>
          <p:cNvPr id="65" name="矩形 17"/>
          <p:cNvSpPr>
            <a:spLocks noChangeArrowheads="1"/>
          </p:cNvSpPr>
          <p:nvPr/>
        </p:nvSpPr>
        <p:spPr bwMode="auto">
          <a:xfrm>
            <a:off x="564221" y="270885"/>
            <a:ext cx="3957939" cy="60484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p>
            <a:pPr algn="ctr"/>
            <a:r>
              <a:rPr lang="zh-CN" altLang="en-US" sz="2200" b="1">
                <a:solidFill>
                  <a:schemeClr val="bg1"/>
                </a:solidFill>
                <a:latin typeface="微软雅黑" panose="020B0503020204020204" charset="-122"/>
                <a:ea typeface="微软雅黑" panose="020B0503020204020204" charset="-122"/>
                <a:sym typeface="Arial" panose="020B0604020202020204" pitchFamily="34" charset="0"/>
              </a:rPr>
              <a:t>文化事业建设费</a:t>
            </a:r>
            <a:endParaRPr lang="zh-CN" altLang="en-US" sz="22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3" name="矩形 2"/>
          <p:cNvSpPr/>
          <p:nvPr/>
        </p:nvSpPr>
        <p:spPr>
          <a:xfrm>
            <a:off x="0" y="271010"/>
            <a:ext cx="546915" cy="60448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4" name="表格 3"/>
          <p:cNvGraphicFramePr/>
          <p:nvPr/>
        </p:nvGraphicFramePr>
        <p:xfrm>
          <a:off x="1426845" y="980440"/>
          <a:ext cx="9676765" cy="4985385"/>
        </p:xfrm>
        <a:graphic>
          <a:graphicData uri="http://schemas.openxmlformats.org/drawingml/2006/table">
            <a:tbl>
              <a:tblPr firstRow="1" bandRow="1">
                <a:tableStyleId>{5C22544A-7EE6-4342-B048-85BDC9FD1C3A}</a:tableStyleId>
              </a:tblPr>
              <a:tblGrid>
                <a:gridCol w="2157095"/>
                <a:gridCol w="7519670"/>
              </a:tblGrid>
              <a:tr h="1500505">
                <a:tc>
                  <a:txBody>
                    <a:bodyPr/>
                    <a:p>
                      <a:pPr algn="ctr" fontAlgn="auto">
                        <a:lnSpc>
                          <a:spcPct val="150000"/>
                        </a:lnSpc>
                        <a:buNone/>
                      </a:pPr>
                      <a:r>
                        <a:rPr lang="zh-CN" altLang="en-US" sz="1600">
                          <a:latin typeface="微软雅黑" panose="020B0503020204020204" charset="-122"/>
                          <a:ea typeface="微软雅黑" panose="020B0503020204020204" charset="-122"/>
                          <a:sym typeface="+mn-ea"/>
                        </a:rPr>
                        <a:t>缴纳义务人</a:t>
                      </a:r>
                      <a:endParaRPr lang="zh-CN" altLang="en-US" sz="1600">
                        <a:latin typeface="微软雅黑" panose="020B0503020204020204" charset="-122"/>
                        <a:ea typeface="微软雅黑" panose="020B0503020204020204" charset="-122"/>
                        <a:sym typeface="+mn-ea"/>
                      </a:endParaRPr>
                    </a:p>
                  </a:txBody>
                  <a:tcPr marL="91392" marR="91392" marT="45696" marB="45696" anchor="ctr" anchorCtr="0"/>
                </a:tc>
                <a:tc>
                  <a:txBody>
                    <a:bodyPr/>
                    <a:p>
                      <a:pPr fontAlgn="auto">
                        <a:lnSpc>
                          <a:spcPct val="150000"/>
                        </a:lnSpc>
                        <a:buNone/>
                      </a:pPr>
                      <a:r>
                        <a:rPr lang="zh-CN" altLang="en-US" sz="1600">
                          <a:latin typeface="微软雅黑" panose="020B0503020204020204" charset="-122"/>
                          <a:ea typeface="微软雅黑" panose="020B0503020204020204" charset="-122"/>
                          <a:sym typeface="+mn-ea"/>
                        </a:rPr>
                        <a:t>1.在中华人民共和国境内提供</a:t>
                      </a:r>
                      <a:r>
                        <a:rPr lang="zh-CN" altLang="en-US" sz="1600" b="1">
                          <a:solidFill>
                            <a:srgbClr val="C00000"/>
                          </a:solidFill>
                          <a:latin typeface="微软雅黑" panose="020B0503020204020204" charset="-122"/>
                          <a:ea typeface="微软雅黑" panose="020B0503020204020204" charset="-122"/>
                          <a:sym typeface="+mn-ea"/>
                        </a:rPr>
                        <a:t>广告服务</a:t>
                      </a:r>
                      <a:r>
                        <a:rPr lang="zh-CN" altLang="en-US" sz="1600">
                          <a:latin typeface="微软雅黑" panose="020B0503020204020204" charset="-122"/>
                          <a:ea typeface="微软雅黑" panose="020B0503020204020204" charset="-122"/>
                          <a:sym typeface="+mn-ea"/>
                        </a:rPr>
                        <a:t>的广告媒介单位和户外广告经营</a:t>
                      </a:r>
                      <a:r>
                        <a:rPr lang="zh-CN" altLang="en-US" sz="1600" b="1">
                          <a:solidFill>
                            <a:srgbClr val="C00000"/>
                          </a:solidFill>
                          <a:latin typeface="微软雅黑" panose="020B0503020204020204" charset="-122"/>
                          <a:ea typeface="微软雅黑" panose="020B0503020204020204" charset="-122"/>
                          <a:sym typeface="+mn-ea"/>
                        </a:rPr>
                        <a:t>单位</a:t>
                      </a:r>
                      <a:r>
                        <a:rPr lang="zh-CN" altLang="en-US" sz="1600">
                          <a:latin typeface="微软雅黑" panose="020B0503020204020204" charset="-122"/>
                          <a:ea typeface="微软雅黑" panose="020B0503020204020204" charset="-122"/>
                          <a:sym typeface="+mn-ea"/>
                        </a:rPr>
                        <a:t>，在境内未设有经营机构的，以广告服务接受方为文化事业建设费的扣缴义务人。</a:t>
                      </a:r>
                      <a:endParaRPr lang="zh-CN" altLang="en-US" sz="1600">
                        <a:latin typeface="微软雅黑" panose="020B0503020204020204" charset="-122"/>
                        <a:ea typeface="微软雅黑" panose="020B0503020204020204" charset="-122"/>
                        <a:sym typeface="+mn-ea"/>
                      </a:endParaRPr>
                    </a:p>
                    <a:p>
                      <a:pPr fontAlgn="auto">
                        <a:lnSpc>
                          <a:spcPct val="150000"/>
                        </a:lnSpc>
                        <a:buNone/>
                      </a:pPr>
                      <a:r>
                        <a:rPr lang="zh-CN" altLang="en-US" sz="1600">
                          <a:latin typeface="微软雅黑" panose="020B0503020204020204" charset="-122"/>
                          <a:ea typeface="微软雅黑" panose="020B0503020204020204" charset="-122"/>
                          <a:sym typeface="+mn-ea"/>
                        </a:rPr>
                        <a:t>2.在中华人民共和国境内提供</a:t>
                      </a:r>
                      <a:r>
                        <a:rPr lang="zh-CN" altLang="en-US" sz="1600" b="1">
                          <a:solidFill>
                            <a:srgbClr val="C00000"/>
                          </a:solidFill>
                          <a:latin typeface="微软雅黑" panose="020B0503020204020204" charset="-122"/>
                          <a:ea typeface="微软雅黑" panose="020B0503020204020204" charset="-122"/>
                          <a:sym typeface="+mn-ea"/>
                        </a:rPr>
                        <a:t>娱乐服务</a:t>
                      </a:r>
                      <a:r>
                        <a:rPr lang="zh-CN" altLang="en-US" sz="1600">
                          <a:solidFill>
                            <a:srgbClr val="C00000"/>
                          </a:solidFill>
                          <a:latin typeface="微软雅黑" panose="020B0503020204020204" charset="-122"/>
                          <a:ea typeface="微软雅黑" panose="020B0503020204020204" charset="-122"/>
                          <a:sym typeface="+mn-ea"/>
                        </a:rPr>
                        <a:t>的</a:t>
                      </a:r>
                      <a:r>
                        <a:rPr lang="zh-CN" altLang="en-US" sz="1600" b="1">
                          <a:solidFill>
                            <a:srgbClr val="C00000"/>
                          </a:solidFill>
                          <a:latin typeface="微软雅黑" panose="020B0503020204020204" charset="-122"/>
                          <a:ea typeface="微软雅黑" panose="020B0503020204020204" charset="-122"/>
                          <a:sym typeface="+mn-ea"/>
                        </a:rPr>
                        <a:t>单位和个人</a:t>
                      </a:r>
                      <a:r>
                        <a:rPr lang="zh-CN" altLang="en-US" sz="1600">
                          <a:solidFill>
                            <a:srgbClr val="C00000"/>
                          </a:solidFill>
                          <a:latin typeface="微软雅黑" panose="020B0503020204020204" charset="-122"/>
                          <a:ea typeface="微软雅黑" panose="020B0503020204020204" charset="-122"/>
                          <a:sym typeface="+mn-ea"/>
                        </a:rPr>
                        <a:t>。</a:t>
                      </a:r>
                      <a:endParaRPr lang="zh-CN" altLang="en-US" sz="1600" b="1">
                        <a:solidFill>
                          <a:srgbClr val="C00000"/>
                        </a:solidFill>
                        <a:latin typeface="微软雅黑" panose="020B0503020204020204" charset="-122"/>
                        <a:ea typeface="微软雅黑" panose="020B0503020204020204" charset="-122"/>
                        <a:cs typeface="微软雅黑" panose="020B0503020204020204" charset="-122"/>
                      </a:endParaRPr>
                    </a:p>
                  </a:txBody>
                  <a:tcPr marL="91392" marR="91392" marT="45696" marB="45696" anchor="ctr" anchorCtr="0"/>
                </a:tc>
              </a:tr>
              <a:tr h="529590">
                <a:tc>
                  <a:txBody>
                    <a:bodyPr/>
                    <a:p>
                      <a:pPr algn="ctr" fontAlgn="auto">
                        <a:lnSpc>
                          <a:spcPct val="150000"/>
                        </a:lnSpc>
                        <a:buNone/>
                      </a:pPr>
                      <a:r>
                        <a:rPr lang="zh-CN" altLang="en-US" sz="1600">
                          <a:latin typeface="微软雅黑" panose="020B0503020204020204" charset="-122"/>
                          <a:ea typeface="微软雅黑" panose="020B0503020204020204" charset="-122"/>
                        </a:rPr>
                        <a:t>征收模式</a:t>
                      </a:r>
                      <a:endParaRPr lang="zh-CN" altLang="en-US" sz="1600">
                        <a:latin typeface="微软雅黑" panose="020B0503020204020204" charset="-122"/>
                        <a:ea typeface="微软雅黑" panose="020B0503020204020204" charset="-122"/>
                      </a:endParaRPr>
                    </a:p>
                  </a:txBody>
                  <a:tcPr anchor="ctr" anchorCtr="0"/>
                </a:tc>
                <a:tc>
                  <a:txBody>
                    <a:bodyPr/>
                    <a:p>
                      <a:pPr fontAlgn="auto">
                        <a:lnSpc>
                          <a:spcPct val="150000"/>
                        </a:lnSpc>
                        <a:buNone/>
                      </a:pPr>
                      <a:r>
                        <a:rPr lang="zh-CN" altLang="en-US" sz="1600">
                          <a:latin typeface="微软雅黑" panose="020B0503020204020204" charset="-122"/>
                          <a:ea typeface="微软雅黑" panose="020B0503020204020204" charset="-122"/>
                        </a:rPr>
                        <a:t>缴费人</a:t>
                      </a:r>
                      <a:r>
                        <a:rPr lang="zh-CN" altLang="en-US" sz="1600" b="1">
                          <a:solidFill>
                            <a:srgbClr val="C00000"/>
                          </a:solidFill>
                          <a:latin typeface="微软雅黑" panose="020B0503020204020204" charset="-122"/>
                          <a:ea typeface="微软雅黑" panose="020B0503020204020204" charset="-122"/>
                        </a:rPr>
                        <a:t>自主申报缴纳</a:t>
                      </a:r>
                      <a:endParaRPr lang="zh-CN" altLang="en-US" sz="1600" b="1">
                        <a:solidFill>
                          <a:srgbClr val="C00000"/>
                        </a:solidFill>
                        <a:latin typeface="微软雅黑" panose="020B0503020204020204" charset="-122"/>
                        <a:ea typeface="微软雅黑" panose="020B0503020204020204" charset="-122"/>
                      </a:endParaRPr>
                    </a:p>
                  </a:txBody>
                  <a:tcPr anchor="ctr" anchorCtr="0"/>
                </a:tc>
              </a:tr>
              <a:tr h="769620">
                <a:tc>
                  <a:txBody>
                    <a:bodyPr/>
                    <a:p>
                      <a:pPr algn="ctr" fontAlgn="auto">
                        <a:lnSpc>
                          <a:spcPct val="150000"/>
                        </a:lnSpc>
                        <a:buNone/>
                      </a:pPr>
                      <a:r>
                        <a:rPr lang="zh-CN" altLang="en-US" sz="1600">
                          <a:latin typeface="微软雅黑" panose="020B0503020204020204" charset="-122"/>
                          <a:ea typeface="微软雅黑" panose="020B0503020204020204" charset="-122"/>
                        </a:rPr>
                        <a:t>征收期限</a:t>
                      </a:r>
                      <a:endParaRPr lang="zh-CN" altLang="en-US" sz="1600">
                        <a:latin typeface="微软雅黑" panose="020B0503020204020204" charset="-122"/>
                        <a:ea typeface="微软雅黑" panose="020B0503020204020204" charset="-122"/>
                      </a:endParaRPr>
                    </a:p>
                  </a:txBody>
                  <a:tcPr marL="91392" marR="91392" marT="45696" marB="45696" anchor="ctr" anchorCtr="0"/>
                </a:tc>
                <a:tc>
                  <a:txBody>
                    <a:bodyPr/>
                    <a:p>
                      <a:pPr fontAlgn="auto">
                        <a:lnSpc>
                          <a:spcPct val="150000"/>
                        </a:lnSpc>
                        <a:buNone/>
                      </a:pPr>
                      <a:r>
                        <a:rPr lang="zh-CN" altLang="en-US" sz="1600">
                          <a:latin typeface="微软雅黑" panose="020B0503020204020204" charset="-122"/>
                          <a:ea typeface="微软雅黑" panose="020B0503020204020204" charset="-122"/>
                        </a:rPr>
                        <a:t>申报期限与缴纳人、扣缴人的</a:t>
                      </a:r>
                      <a:r>
                        <a:rPr lang="zh-CN" altLang="en-US" sz="1600" b="1">
                          <a:solidFill>
                            <a:srgbClr val="C00000"/>
                          </a:solidFill>
                          <a:latin typeface="微软雅黑" panose="020B0503020204020204" charset="-122"/>
                          <a:ea typeface="微软雅黑" panose="020B0503020204020204" charset="-122"/>
                        </a:rPr>
                        <a:t>增值税申报期限相同，</a:t>
                      </a:r>
                      <a:r>
                        <a:rPr lang="zh-CN" altLang="en-US" sz="1600">
                          <a:latin typeface="微软雅黑" panose="020B0503020204020204" charset="-122"/>
                          <a:ea typeface="微软雅黑" panose="020B0503020204020204" charset="-122"/>
                        </a:rPr>
                        <a:t>一般为</a:t>
                      </a:r>
                      <a:r>
                        <a:rPr lang="zh-CN" altLang="en-US" sz="1600" b="1">
                          <a:solidFill>
                            <a:srgbClr val="C00000"/>
                          </a:solidFill>
                          <a:latin typeface="微软雅黑" panose="020B0503020204020204" charset="-122"/>
                          <a:ea typeface="微软雅黑" panose="020B0503020204020204" charset="-122"/>
                        </a:rPr>
                        <a:t>按月或者按季</a:t>
                      </a:r>
                      <a:r>
                        <a:rPr lang="zh-CN" altLang="en-US" sz="1600">
                          <a:latin typeface="微软雅黑" panose="020B0503020204020204" charset="-122"/>
                          <a:ea typeface="微软雅黑" panose="020B0503020204020204" charset="-122"/>
                        </a:rPr>
                        <a:t>申报。</a:t>
                      </a:r>
                      <a:endParaRPr lang="zh-CN" altLang="en-US" sz="1600">
                        <a:latin typeface="微软雅黑" panose="020B0503020204020204" charset="-122"/>
                        <a:ea typeface="微软雅黑" panose="020B0503020204020204" charset="-122"/>
                      </a:endParaRPr>
                    </a:p>
                  </a:txBody>
                  <a:tcPr marL="91392" marR="91392" marT="45696" marB="45696" anchor="ctr" anchorCtr="0"/>
                </a:tc>
              </a:tr>
              <a:tr h="311785">
                <a:tc>
                  <a:txBody>
                    <a:bodyPr/>
                    <a:p>
                      <a:pPr algn="ctr" fontAlgn="auto">
                        <a:lnSpc>
                          <a:spcPct val="150000"/>
                        </a:lnSpc>
                        <a:buNone/>
                      </a:pPr>
                      <a:r>
                        <a:rPr lang="zh-CN" altLang="en-US" sz="1600">
                          <a:latin typeface="微软雅黑" panose="020B0503020204020204" charset="-122"/>
                          <a:ea typeface="微软雅黑" panose="020B0503020204020204" charset="-122"/>
                          <a:sym typeface="+mn-ea"/>
                        </a:rPr>
                        <a:t>申报缴纳期限</a:t>
                      </a:r>
                      <a:endParaRPr lang="zh-CN" altLang="en-US" sz="1600">
                        <a:latin typeface="微软雅黑" panose="020B0503020204020204" charset="-122"/>
                        <a:ea typeface="微软雅黑" panose="020B0503020204020204" charset="-122"/>
                      </a:endParaRPr>
                    </a:p>
                  </a:txBody>
                  <a:tcPr anchor="ctr" anchorCtr="0"/>
                </a:tc>
                <a:tc>
                  <a:txBody>
                    <a:bodyPr/>
                    <a:p>
                      <a:pPr fontAlgn="auto">
                        <a:lnSpc>
                          <a:spcPct val="150000"/>
                        </a:lnSpc>
                        <a:buNone/>
                      </a:pPr>
                      <a:r>
                        <a:rPr lang="zh-CN" altLang="en-US" sz="1600">
                          <a:latin typeface="微软雅黑" panose="020B0503020204020204" charset="-122"/>
                          <a:ea typeface="微软雅黑" panose="020B0503020204020204" charset="-122"/>
                          <a:sym typeface="+mn-ea"/>
                        </a:rPr>
                        <a:t>申报期限：自期满之日起15日内申报；</a:t>
                      </a:r>
                      <a:endParaRPr lang="zh-CN" altLang="en-US" sz="1600">
                        <a:latin typeface="微软雅黑" panose="020B0503020204020204" charset="-122"/>
                        <a:ea typeface="微软雅黑" panose="020B0503020204020204" charset="-122"/>
                        <a:sym typeface="+mn-ea"/>
                      </a:endParaRPr>
                    </a:p>
                    <a:p>
                      <a:pPr fontAlgn="auto">
                        <a:lnSpc>
                          <a:spcPct val="150000"/>
                        </a:lnSpc>
                        <a:buNone/>
                      </a:pPr>
                      <a:r>
                        <a:rPr lang="zh-CN" altLang="en-US" sz="1600">
                          <a:latin typeface="微软雅黑" panose="020B0503020204020204" charset="-122"/>
                          <a:ea typeface="微软雅黑" panose="020B0503020204020204" charset="-122"/>
                          <a:sym typeface="+mn-ea"/>
                        </a:rPr>
                        <a:t>缴款期限：税款所属时期后15天。</a:t>
                      </a:r>
                      <a:endParaRPr lang="zh-CN" altLang="en-US" sz="1600">
                        <a:latin typeface="微软雅黑" panose="020B0503020204020204" charset="-122"/>
                        <a:ea typeface="微软雅黑" panose="020B0503020204020204" charset="-122"/>
                      </a:endParaRPr>
                    </a:p>
                  </a:txBody>
                  <a:tcPr anchor="ctr" anchorCtr="0"/>
                </a:tc>
              </a:tr>
              <a:tr h="311785">
                <a:tc>
                  <a:txBody>
                    <a:bodyPr/>
                    <a:p>
                      <a:pPr algn="ctr" fontAlgn="auto">
                        <a:lnSpc>
                          <a:spcPct val="150000"/>
                        </a:lnSpc>
                        <a:buNone/>
                      </a:pPr>
                      <a:r>
                        <a:rPr lang="zh-CN" altLang="en-US" sz="1600">
                          <a:latin typeface="微软雅黑" panose="020B0503020204020204" charset="-122"/>
                          <a:ea typeface="微软雅黑" panose="020B0503020204020204" charset="-122"/>
                        </a:rPr>
                        <a:t>申报表</a:t>
                      </a:r>
                      <a:endParaRPr lang="zh-CN" altLang="en-US" sz="1600">
                        <a:latin typeface="微软雅黑" panose="020B0503020204020204" charset="-122"/>
                        <a:ea typeface="微软雅黑" panose="020B0503020204020204" charset="-122"/>
                      </a:endParaRPr>
                    </a:p>
                  </a:txBody>
                  <a:tcPr marL="91392" marR="91392" marT="45696" marB="45696" anchor="ctr" anchorCtr="0"/>
                </a:tc>
                <a:tc>
                  <a:txBody>
                    <a:bodyPr/>
                    <a:p>
                      <a:pPr fontAlgn="auto">
                        <a:lnSpc>
                          <a:spcPct val="150000"/>
                        </a:lnSpc>
                        <a:buNone/>
                      </a:pPr>
                      <a:r>
                        <a:rPr lang="zh-CN" altLang="en-US" sz="1600">
                          <a:latin typeface="微软雅黑" panose="020B0503020204020204" charset="-122"/>
                          <a:ea typeface="微软雅黑" panose="020B0503020204020204" charset="-122"/>
                        </a:rPr>
                        <a:t>《文化事业建设费申报表》</a:t>
                      </a:r>
                      <a:endParaRPr lang="zh-CN" altLang="en-US" sz="1600">
                        <a:latin typeface="微软雅黑" panose="020B0503020204020204" charset="-122"/>
                        <a:ea typeface="微软雅黑" panose="020B0503020204020204" charset="-122"/>
                      </a:endParaRPr>
                    </a:p>
                  </a:txBody>
                  <a:tcPr marL="91392" marR="91392" marT="45696" marB="45696" anchor="ctr" anchorCtr="0"/>
                </a:tc>
              </a:tr>
              <a:tr h="851535">
                <a:tc>
                  <a:txBody>
                    <a:bodyPr/>
                    <a:p>
                      <a:pPr algn="ctr" fontAlgn="auto">
                        <a:lnSpc>
                          <a:spcPct val="150000"/>
                        </a:lnSpc>
                        <a:buNone/>
                      </a:pPr>
                      <a:r>
                        <a:rPr lang="zh-CN" altLang="en-US" sz="1600">
                          <a:latin typeface="微软雅黑" panose="020B0503020204020204" charset="-122"/>
                          <a:ea typeface="微软雅黑" panose="020B0503020204020204" charset="-122"/>
                        </a:rPr>
                        <a:t>缴纳地点</a:t>
                      </a:r>
                      <a:endParaRPr lang="zh-CN" altLang="en-US" sz="1600">
                        <a:latin typeface="微软雅黑" panose="020B0503020204020204" charset="-122"/>
                        <a:ea typeface="微软雅黑" panose="020B0503020204020204" charset="-122"/>
                      </a:endParaRPr>
                    </a:p>
                  </a:txBody>
                  <a:tcPr marL="91392" marR="91392" marT="45696" marB="45696" anchor="ctr" anchorCtr="0"/>
                </a:tc>
                <a:tc>
                  <a:txBody>
                    <a:bodyPr/>
                    <a:p>
                      <a:pPr fontAlgn="auto">
                        <a:lnSpc>
                          <a:spcPct val="150000"/>
                        </a:lnSpc>
                        <a:buNone/>
                      </a:pPr>
                      <a:r>
                        <a:rPr lang="zh-CN" altLang="en-US" sz="1600">
                          <a:latin typeface="微软雅黑" panose="020B0503020204020204" charset="-122"/>
                          <a:ea typeface="微软雅黑" panose="020B0503020204020204" charset="-122"/>
                        </a:rPr>
                        <a:t>文化事业建设费的扣缴义务人应当向其</a:t>
                      </a:r>
                      <a:r>
                        <a:rPr lang="zh-CN" altLang="en-US" sz="1600" b="1">
                          <a:solidFill>
                            <a:srgbClr val="C00000"/>
                          </a:solidFill>
                          <a:latin typeface="微软雅黑" panose="020B0503020204020204" charset="-122"/>
                          <a:ea typeface="微软雅黑" panose="020B0503020204020204" charset="-122"/>
                        </a:rPr>
                        <a:t>机构所在地或者居住地主管税务机关</a:t>
                      </a:r>
                      <a:r>
                        <a:rPr lang="zh-CN" altLang="en-US" sz="1600">
                          <a:latin typeface="微软雅黑" panose="020B0503020204020204" charset="-122"/>
                          <a:ea typeface="微软雅黑" panose="020B0503020204020204" charset="-122"/>
                        </a:rPr>
                        <a:t>申报缴纳其扣缴的文化事业建设费。</a:t>
                      </a:r>
                      <a:endParaRPr lang="zh-CN" altLang="en-US" sz="1600">
                        <a:latin typeface="微软雅黑" panose="020B0503020204020204" charset="-122"/>
                        <a:ea typeface="微软雅黑" panose="020B0503020204020204" charset="-122"/>
                      </a:endParaRPr>
                    </a:p>
                  </a:txBody>
                  <a:tcPr marL="91392" marR="91392" marT="45696" marB="45696" anchor="ctr" anchorCtr="0"/>
                </a:tc>
              </a:tr>
            </a:tbl>
          </a:graphicData>
        </a:graphic>
      </p:graphicFrame>
      <p:pic>
        <p:nvPicPr>
          <p:cNvPr id="5" name="图片 4" descr="微信图片_20230421110058"/>
          <p:cNvPicPr>
            <a:picLocks noChangeAspect="1"/>
          </p:cNvPicPr>
          <p:nvPr/>
        </p:nvPicPr>
        <p:blipFill>
          <a:blip r:embed="rId1"/>
          <a:stretch>
            <a:fillRect/>
          </a:stretch>
        </p:blipFill>
        <p:spPr>
          <a:xfrm>
            <a:off x="9921875" y="173990"/>
            <a:ext cx="2009140" cy="8064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p:cNvSpPr>
            <a:spLocks noGrp="1"/>
          </p:cNvSpPr>
          <p:nvPr>
            <p:ph type="sldNum" sz="quarter" idx="12"/>
            <p:custDataLst>
              <p:tags r:id="rId1"/>
            </p:custDataLst>
          </p:nvPr>
        </p:nvSpPr>
        <p:spPr/>
        <p:txBody>
          <a:bodyPr/>
          <a:p>
            <a:pPr lvl="0" eaLnBrk="1" latinLnBrk="1" hangingPunct="1">
              <a:lnSpc>
                <a:spcPct val="100000"/>
              </a:lnSpc>
              <a:spcBef>
                <a:spcPct val="0"/>
              </a:spcBef>
              <a:spcAft>
                <a:spcPct val="0"/>
              </a:spcAft>
              <a:buNone/>
            </a:pPr>
            <a:fld id="{9A0DB2DC-4C9A-4742-B13C-FB6460FD3503}" type="slidenum">
              <a:rPr lang="zh-CN" altLang="en-US" baseline="0" dirty="0">
                <a:solidFill>
                  <a:schemeClr val="dk1">
                    <a:tint val="75000"/>
                  </a:schemeClr>
                </a:solidFill>
                <a:sym typeface="等线" panose="02010600030101010101" pitchFamily="2" charset="-122"/>
              </a:rPr>
            </a:fld>
            <a:endParaRPr lang="zh-CN" altLang="en-US" baseline="0" dirty="0">
              <a:solidFill>
                <a:schemeClr val="dk1">
                  <a:tint val="75000"/>
                </a:schemeClr>
              </a:solidFill>
              <a:sym typeface="等线" panose="02010600030101010101" pitchFamily="2" charset="-122"/>
            </a:endParaRPr>
          </a:p>
        </p:txBody>
      </p:sp>
      <p:sp>
        <p:nvSpPr>
          <p:cNvPr id="3" name="矩形 2"/>
          <p:cNvSpPr/>
          <p:nvPr>
            <p:custDataLst>
              <p:tags r:id="rId2"/>
            </p:custDataLst>
          </p:nvPr>
        </p:nvSpPr>
        <p:spPr>
          <a:xfrm>
            <a:off x="609600" y="1012825"/>
            <a:ext cx="10944860" cy="63119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
          <p:cNvSpPr/>
          <p:nvPr>
            <p:custDataLst>
              <p:tags r:id="rId3"/>
            </p:custDataLst>
          </p:nvPr>
        </p:nvSpPr>
        <p:spPr>
          <a:xfrm>
            <a:off x="609600" y="964565"/>
            <a:ext cx="2539365" cy="679450"/>
          </a:xfrm>
          <a:custGeom>
            <a:avLst/>
            <a:gdLst>
              <a:gd name="connsiteX0" fmla="*/ 0 w 1097097"/>
              <a:gd name="connsiteY0" fmla="*/ 0 h 990600"/>
              <a:gd name="connsiteX1" fmla="*/ 1097097 w 1097097"/>
              <a:gd name="connsiteY1" fmla="*/ 0 h 990600"/>
              <a:gd name="connsiteX2" fmla="*/ 831667 w 1097097"/>
              <a:gd name="connsiteY2" fmla="*/ 990600 h 990600"/>
              <a:gd name="connsiteX3" fmla="*/ 0 w 1097097"/>
              <a:gd name="connsiteY3" fmla="*/ 990600 h 990600"/>
            </a:gdLst>
            <a:ahLst/>
            <a:cxnLst>
              <a:cxn ang="0">
                <a:pos x="connsiteX0" y="connsiteY0"/>
              </a:cxn>
              <a:cxn ang="0">
                <a:pos x="connsiteX1" y="connsiteY1"/>
              </a:cxn>
              <a:cxn ang="0">
                <a:pos x="connsiteX2" y="connsiteY2"/>
              </a:cxn>
              <a:cxn ang="0">
                <a:pos x="connsiteX3" y="connsiteY3"/>
              </a:cxn>
            </a:cxnLst>
            <a:rect l="l" t="t" r="r" b="b"/>
            <a:pathLst>
              <a:path w="1097097" h="990600">
                <a:moveTo>
                  <a:pt x="0" y="0"/>
                </a:moveTo>
                <a:lnTo>
                  <a:pt x="1097097" y="0"/>
                </a:lnTo>
                <a:lnTo>
                  <a:pt x="831667" y="990600"/>
                </a:lnTo>
                <a:lnTo>
                  <a:pt x="0" y="990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文本框 60"/>
          <p:cNvSpPr txBox="1"/>
          <p:nvPr>
            <p:custDataLst>
              <p:tags r:id="rId4"/>
            </p:custDataLst>
          </p:nvPr>
        </p:nvSpPr>
        <p:spPr>
          <a:xfrm>
            <a:off x="3091815" y="907415"/>
            <a:ext cx="7845425" cy="70866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buNone/>
            </a:pPr>
            <a:r>
              <a:rPr lang="zh-CN" altLang="en-US" sz="2400">
                <a:solidFill>
                  <a:schemeClr val="dk1"/>
                </a:solidFill>
                <a:latin typeface="微软雅黑" panose="020B0503020204020204" charset="-122"/>
                <a:ea typeface="微软雅黑" panose="020B0503020204020204" charset="-122"/>
                <a:sym typeface="+mn-ea"/>
              </a:rPr>
              <a:t>文化事业建设费的</a:t>
            </a:r>
            <a:r>
              <a:rPr lang="zh-CN" altLang="en-US" sz="2400">
                <a:solidFill>
                  <a:srgbClr val="C00000"/>
                </a:solidFill>
                <a:latin typeface="微软雅黑" panose="020B0503020204020204" charset="-122"/>
                <a:ea typeface="微软雅黑" panose="020B0503020204020204" charset="-122"/>
                <a:sym typeface="+mn-ea"/>
              </a:rPr>
              <a:t>费率是</a:t>
            </a:r>
            <a:r>
              <a:rPr lang="en-US" altLang="zh-CN" sz="2400">
                <a:solidFill>
                  <a:srgbClr val="C00000"/>
                </a:solidFill>
                <a:latin typeface="微软雅黑" panose="020B0503020204020204" charset="-122"/>
                <a:ea typeface="微软雅黑" panose="020B0503020204020204" charset="-122"/>
                <a:sym typeface="+mn-ea"/>
              </a:rPr>
              <a:t>3%</a:t>
            </a:r>
            <a:r>
              <a:rPr lang="zh-CN" altLang="en-US" sz="2400">
                <a:solidFill>
                  <a:srgbClr val="C00000"/>
                </a:solidFill>
                <a:latin typeface="微软雅黑" panose="020B0503020204020204" charset="-122"/>
                <a:ea typeface="微软雅黑" panose="020B0503020204020204" charset="-122"/>
                <a:sym typeface="+mn-ea"/>
              </a:rPr>
              <a:t>。</a:t>
            </a:r>
            <a:endParaRPr lang="zh-CN" sz="2400"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4" name="矩形 3"/>
          <p:cNvSpPr/>
          <p:nvPr>
            <p:custDataLst>
              <p:tags r:id="rId5"/>
            </p:custDataLst>
          </p:nvPr>
        </p:nvSpPr>
        <p:spPr>
          <a:xfrm>
            <a:off x="552450" y="1802765"/>
            <a:ext cx="10944860" cy="433832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1"/>
          <p:cNvSpPr/>
          <p:nvPr>
            <p:custDataLst>
              <p:tags r:id="rId6"/>
            </p:custDataLst>
          </p:nvPr>
        </p:nvSpPr>
        <p:spPr>
          <a:xfrm>
            <a:off x="552450" y="1800860"/>
            <a:ext cx="2878455" cy="4338955"/>
          </a:xfrm>
          <a:custGeom>
            <a:avLst/>
            <a:gdLst>
              <a:gd name="connsiteX0" fmla="*/ 0 w 1097097"/>
              <a:gd name="connsiteY0" fmla="*/ 0 h 990600"/>
              <a:gd name="connsiteX1" fmla="*/ 1097097 w 1097097"/>
              <a:gd name="connsiteY1" fmla="*/ 0 h 990600"/>
              <a:gd name="connsiteX2" fmla="*/ 831667 w 1097097"/>
              <a:gd name="connsiteY2" fmla="*/ 990600 h 990600"/>
              <a:gd name="connsiteX3" fmla="*/ 0 w 1097097"/>
              <a:gd name="connsiteY3" fmla="*/ 990600 h 990600"/>
            </a:gdLst>
            <a:ahLst/>
            <a:cxnLst>
              <a:cxn ang="0">
                <a:pos x="connsiteX0" y="connsiteY0"/>
              </a:cxn>
              <a:cxn ang="0">
                <a:pos x="connsiteX1" y="connsiteY1"/>
              </a:cxn>
              <a:cxn ang="0">
                <a:pos x="connsiteX2" y="connsiteY2"/>
              </a:cxn>
              <a:cxn ang="0">
                <a:pos x="connsiteX3" y="connsiteY3"/>
              </a:cxn>
            </a:cxnLst>
            <a:rect l="l" t="t" r="r" b="b"/>
            <a:pathLst>
              <a:path w="1097097" h="990600">
                <a:moveTo>
                  <a:pt x="0" y="0"/>
                </a:moveTo>
                <a:lnTo>
                  <a:pt x="1097097" y="0"/>
                </a:lnTo>
                <a:lnTo>
                  <a:pt x="831667" y="990600"/>
                </a:lnTo>
                <a:lnTo>
                  <a:pt x="0" y="9906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文本框 60"/>
          <p:cNvSpPr txBox="1"/>
          <p:nvPr>
            <p:custDataLst>
              <p:tags r:id="rId7"/>
            </p:custDataLst>
          </p:nvPr>
        </p:nvSpPr>
        <p:spPr>
          <a:xfrm>
            <a:off x="3435985" y="1999615"/>
            <a:ext cx="7917815" cy="3733165"/>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algn="l" fontAlgn="auto">
              <a:lnSpc>
                <a:spcPct val="120000"/>
              </a:lnSpc>
              <a:spcBef>
                <a:spcPts val="0"/>
              </a:spcBef>
              <a:spcAft>
                <a:spcPts val="800"/>
              </a:spcAft>
              <a:buClrTx/>
              <a:buSzTx/>
              <a:buFontTx/>
              <a:buNone/>
            </a:pPr>
            <a:r>
              <a:rPr lang="en-US" altLang="zh-CN" spc="1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 </a:t>
            </a:r>
            <a:r>
              <a:rPr lang="zh-CN" altLang="en-US">
                <a:latin typeface="微软雅黑" panose="020B0503020204020204" charset="-122"/>
                <a:ea typeface="微软雅黑" panose="020B0503020204020204" charset="-122"/>
                <a:sym typeface="+mn-ea"/>
              </a:rPr>
              <a:t> </a:t>
            </a:r>
            <a:r>
              <a:rPr lang="zh-CN" altLang="en-US" sz="1700" b="1">
                <a:solidFill>
                  <a:srgbClr val="C00000"/>
                </a:solidFill>
                <a:latin typeface="微软雅黑" panose="020B0503020204020204" charset="-122"/>
                <a:ea typeface="微软雅黑" panose="020B0503020204020204" charset="-122"/>
                <a:sym typeface="+mn-ea"/>
              </a:rPr>
              <a:t> </a:t>
            </a:r>
            <a:r>
              <a:rPr lang="en-US" altLang="zh-CN" sz="1700" b="1">
                <a:solidFill>
                  <a:srgbClr val="C00000"/>
                </a:solidFill>
                <a:latin typeface="微软雅黑" panose="020B0503020204020204" charset="-122"/>
                <a:ea typeface="微软雅黑" panose="020B0503020204020204" charset="-122"/>
                <a:sym typeface="+mn-ea"/>
              </a:rPr>
              <a:t> </a:t>
            </a:r>
            <a:r>
              <a:rPr lang="zh-CN" altLang="en-US" sz="1700" b="1">
                <a:solidFill>
                  <a:srgbClr val="C00000"/>
                </a:solidFill>
                <a:latin typeface="微软雅黑" panose="020B0503020204020204" charset="-122"/>
                <a:ea typeface="微软雅黑" panose="020B0503020204020204" charset="-122"/>
                <a:sym typeface="+mn-ea"/>
              </a:rPr>
              <a:t>广告服务：应缴费额=计费销售额×3%</a:t>
            </a:r>
            <a:endParaRPr lang="zh-CN" altLang="en-US" sz="1700" b="1">
              <a:solidFill>
                <a:srgbClr val="C00000"/>
              </a:solidFill>
              <a:latin typeface="微软雅黑" panose="020B0503020204020204" charset="-122"/>
              <a:ea typeface="微软雅黑" panose="020B0503020204020204" charset="-122"/>
              <a:sym typeface="+mn-ea"/>
            </a:endParaRPr>
          </a:p>
          <a:p>
            <a:pPr marL="0" lvl="0" algn="l" fontAlgn="auto">
              <a:lnSpc>
                <a:spcPct val="120000"/>
              </a:lnSpc>
              <a:spcBef>
                <a:spcPts val="0"/>
              </a:spcBef>
              <a:spcAft>
                <a:spcPts val="800"/>
              </a:spcAft>
              <a:buClrTx/>
              <a:buSzTx/>
              <a:buFontTx/>
              <a:buNone/>
            </a:pPr>
            <a:r>
              <a:rPr lang="zh-CN" altLang="en-US" sz="1700" b="1">
                <a:solidFill>
                  <a:srgbClr val="C00000"/>
                </a:solidFill>
                <a:latin typeface="微软雅黑" panose="020B0503020204020204" charset="-122"/>
                <a:ea typeface="微软雅黑" panose="020B0503020204020204" charset="-122"/>
                <a:sym typeface="+mn-ea"/>
              </a:rPr>
              <a:t> </a:t>
            </a:r>
            <a:r>
              <a:rPr lang="en-US" altLang="zh-CN" sz="1700" b="1">
                <a:solidFill>
                  <a:srgbClr val="C00000"/>
                </a:solidFill>
                <a:latin typeface="微软雅黑" panose="020B0503020204020204" charset="-122"/>
                <a:ea typeface="微软雅黑" panose="020B0503020204020204" charset="-122"/>
                <a:sym typeface="+mn-ea"/>
              </a:rPr>
              <a:t>    </a:t>
            </a:r>
            <a:r>
              <a:rPr lang="zh-CN" altLang="en-US" sz="1700">
                <a:latin typeface="微软雅黑" panose="020B0503020204020204" charset="-122"/>
                <a:ea typeface="微软雅黑" panose="020B0503020204020204" charset="-122"/>
                <a:sym typeface="+mn-ea"/>
              </a:rPr>
              <a:t>广告服务计费销售额，为缴纳义务人提供广告服务取得的全部含税价款和价外费用，</a:t>
            </a:r>
            <a:r>
              <a:rPr lang="zh-CN" altLang="en-US" sz="1700" b="1">
                <a:solidFill>
                  <a:srgbClr val="C00000"/>
                </a:solidFill>
                <a:latin typeface="微软雅黑" panose="020B0503020204020204" charset="-122"/>
                <a:ea typeface="微软雅黑" panose="020B0503020204020204" charset="-122"/>
                <a:sym typeface="+mn-ea"/>
              </a:rPr>
              <a:t>减除</a:t>
            </a:r>
            <a:r>
              <a:rPr lang="zh-CN" altLang="en-US" sz="1700">
                <a:latin typeface="微软雅黑" panose="020B0503020204020204" charset="-122"/>
                <a:ea typeface="微软雅黑" panose="020B0503020204020204" charset="-122"/>
                <a:sym typeface="+mn-ea"/>
              </a:rPr>
              <a:t>支付给其他广告公司或广告发布者的含税广告发布费后的</a:t>
            </a:r>
            <a:r>
              <a:rPr lang="zh-CN" altLang="en-US" sz="1700" b="1">
                <a:solidFill>
                  <a:srgbClr val="C00000"/>
                </a:solidFill>
                <a:latin typeface="微软雅黑" panose="020B0503020204020204" charset="-122"/>
                <a:ea typeface="微软雅黑" panose="020B0503020204020204" charset="-122"/>
                <a:sym typeface="+mn-ea"/>
              </a:rPr>
              <a:t>余额。</a:t>
            </a:r>
            <a:endParaRPr lang="zh-CN" altLang="en-US" sz="1700">
              <a:latin typeface="微软雅黑" panose="020B0503020204020204" charset="-122"/>
              <a:ea typeface="微软雅黑" panose="020B0503020204020204" charset="-122"/>
              <a:sym typeface="+mn-ea"/>
            </a:endParaRPr>
          </a:p>
          <a:p>
            <a:pPr marL="0" lvl="0" algn="l" fontAlgn="auto">
              <a:lnSpc>
                <a:spcPct val="120000"/>
              </a:lnSpc>
              <a:spcBef>
                <a:spcPts val="0"/>
              </a:spcBef>
              <a:spcAft>
                <a:spcPts val="800"/>
              </a:spcAft>
              <a:buClrTx/>
              <a:buSzTx/>
              <a:buFontTx/>
              <a:buNone/>
            </a:pPr>
            <a:r>
              <a:rPr lang="zh-CN" altLang="en-US" sz="1700">
                <a:latin typeface="微软雅黑" panose="020B0503020204020204" charset="-122"/>
                <a:ea typeface="微软雅黑" panose="020B0503020204020204" charset="-122"/>
                <a:sym typeface="+mn-ea"/>
              </a:rPr>
              <a:t> </a:t>
            </a:r>
            <a:r>
              <a:rPr lang="en-US" altLang="zh-CN" sz="1700">
                <a:latin typeface="微软雅黑" panose="020B0503020204020204" charset="-122"/>
                <a:ea typeface="微软雅黑" panose="020B0503020204020204" charset="-122"/>
                <a:sym typeface="+mn-ea"/>
              </a:rPr>
              <a:t>    </a:t>
            </a:r>
            <a:r>
              <a:rPr lang="zh-CN" altLang="en-US" sz="1700">
                <a:latin typeface="微软雅黑" panose="020B0503020204020204" charset="-122"/>
                <a:ea typeface="微软雅黑" panose="020B0503020204020204" charset="-122"/>
                <a:sym typeface="+mn-ea"/>
              </a:rPr>
              <a:t>缴纳义务人减除价款的，应当取得增值税专用发票或国家税务总局规定的其他合法有效凭证，否则，不得减除。</a:t>
            </a:r>
            <a:endParaRPr lang="zh-CN" altLang="en-US" sz="1700">
              <a:latin typeface="微软雅黑" panose="020B0503020204020204" charset="-122"/>
              <a:ea typeface="微软雅黑" panose="020B0503020204020204" charset="-122"/>
              <a:sym typeface="+mn-ea"/>
            </a:endParaRPr>
          </a:p>
          <a:p>
            <a:pPr marL="0" lvl="0" algn="l" fontAlgn="auto">
              <a:lnSpc>
                <a:spcPct val="120000"/>
              </a:lnSpc>
              <a:spcBef>
                <a:spcPts val="0"/>
              </a:spcBef>
              <a:spcAft>
                <a:spcPts val="800"/>
              </a:spcAft>
              <a:buClrTx/>
              <a:buSzTx/>
              <a:buFontTx/>
              <a:buNone/>
            </a:pPr>
            <a:r>
              <a:rPr lang="en-US" altLang="zh-CN" sz="1700" b="1">
                <a:solidFill>
                  <a:srgbClr val="C00000"/>
                </a:solidFill>
                <a:latin typeface="微软雅黑" panose="020B0503020204020204" charset="-122"/>
                <a:ea typeface="微软雅黑" panose="020B0503020204020204" charset="-122"/>
                <a:sym typeface="+mn-ea"/>
              </a:rPr>
              <a:t>     </a:t>
            </a:r>
            <a:r>
              <a:rPr lang="zh-CN" altLang="en-US" sz="1700" b="1">
                <a:solidFill>
                  <a:srgbClr val="C00000"/>
                </a:solidFill>
                <a:latin typeface="微软雅黑" panose="020B0503020204020204" charset="-122"/>
                <a:ea typeface="微软雅黑" panose="020B0503020204020204" charset="-122"/>
                <a:sym typeface="+mn-ea"/>
              </a:rPr>
              <a:t>娱乐服务：应缴费额=计费销售额×3%</a:t>
            </a:r>
            <a:endParaRPr lang="zh-CN" altLang="en-US" sz="1700" b="1">
              <a:solidFill>
                <a:srgbClr val="C00000"/>
              </a:solidFill>
              <a:latin typeface="微软雅黑" panose="020B0503020204020204" charset="-122"/>
              <a:ea typeface="微软雅黑" panose="020B0503020204020204" charset="-122"/>
              <a:sym typeface="+mn-ea"/>
            </a:endParaRPr>
          </a:p>
          <a:p>
            <a:pPr marL="0" lvl="0" algn="l" fontAlgn="auto">
              <a:lnSpc>
                <a:spcPct val="120000"/>
              </a:lnSpc>
              <a:spcBef>
                <a:spcPts val="0"/>
              </a:spcBef>
              <a:spcAft>
                <a:spcPts val="800"/>
              </a:spcAft>
              <a:buClrTx/>
              <a:buSzTx/>
              <a:buFontTx/>
              <a:buNone/>
            </a:pPr>
            <a:r>
              <a:rPr lang="en-US" altLang="zh-CN" sz="1700">
                <a:latin typeface="微软雅黑" panose="020B0503020204020204" charset="-122"/>
                <a:ea typeface="微软雅黑" panose="020B0503020204020204" charset="-122"/>
                <a:sym typeface="+mn-ea"/>
              </a:rPr>
              <a:t>    </a:t>
            </a:r>
            <a:r>
              <a:rPr lang="zh-CN" altLang="en-US" sz="1700">
                <a:latin typeface="微软雅黑" panose="020B0503020204020204" charset="-122"/>
                <a:ea typeface="微软雅黑" panose="020B0503020204020204" charset="-122"/>
                <a:sym typeface="+mn-ea"/>
              </a:rPr>
              <a:t>娱乐服务计费销售额，为缴费人提供娱乐服务取得的全部含税价款和价外费用。 </a:t>
            </a:r>
            <a:r>
              <a:rPr lang="en-US" altLang="zh-CN" sz="1700">
                <a:latin typeface="微软雅黑" panose="020B0503020204020204" charset="-122"/>
                <a:ea typeface="微软雅黑" panose="020B0503020204020204" charset="-122"/>
                <a:sym typeface="+mn-ea"/>
              </a:rPr>
              <a:t>  </a:t>
            </a:r>
            <a:endParaRPr lang="zh-CN" altLang="en-US" sz="1700"/>
          </a:p>
          <a:p>
            <a:pPr marL="0" lvl="0" algn="l" fontAlgn="auto">
              <a:lnSpc>
                <a:spcPct val="120000"/>
              </a:lnSpc>
              <a:spcBef>
                <a:spcPts val="0"/>
              </a:spcBef>
              <a:spcAft>
                <a:spcPts val="800"/>
              </a:spcAft>
              <a:buClrTx/>
              <a:buSzTx/>
              <a:buFontTx/>
              <a:buNone/>
            </a:pPr>
            <a:endParaRPr lang="zh-CN" altLang="en-US" sz="1700">
              <a:latin typeface="微软雅黑" panose="020B0503020204020204" charset="-122"/>
              <a:ea typeface="微软雅黑" panose="020B0503020204020204" charset="-122"/>
              <a:sym typeface="+mn-ea"/>
            </a:endParaRPr>
          </a:p>
          <a:p>
            <a:pPr marL="0" lvl="0" algn="l" fontAlgn="auto">
              <a:lnSpc>
                <a:spcPct val="120000"/>
              </a:lnSpc>
              <a:spcBef>
                <a:spcPts val="0"/>
              </a:spcBef>
              <a:spcAft>
                <a:spcPts val="800"/>
              </a:spcAft>
              <a:buClrTx/>
              <a:buSzTx/>
              <a:buFontTx/>
              <a:buNone/>
            </a:pPr>
            <a:r>
              <a:rPr lang="zh-CN" altLang="en-US" sz="1700">
                <a:latin typeface="微软雅黑" panose="020B0503020204020204" charset="-122"/>
                <a:ea typeface="微软雅黑" panose="020B0503020204020204" charset="-122"/>
                <a:sym typeface="+mn-ea"/>
              </a:rPr>
              <a:t> </a:t>
            </a:r>
            <a:r>
              <a:rPr lang="en-US" altLang="zh-CN" sz="1700">
                <a:latin typeface="微软雅黑" panose="020B0503020204020204" charset="-122"/>
                <a:ea typeface="微软雅黑" panose="020B0503020204020204" charset="-122"/>
                <a:sym typeface="+mn-ea"/>
              </a:rPr>
              <a:t>   </a:t>
            </a:r>
            <a:endParaRPr lang="zh-CN" altLang="en-US" sz="1700">
              <a:latin typeface="微软雅黑" panose="020B0503020204020204" charset="-122"/>
              <a:ea typeface="微软雅黑" panose="020B0503020204020204" charset="-122"/>
              <a:sym typeface="+mn-ea"/>
            </a:endParaRPr>
          </a:p>
          <a:p>
            <a:pPr marL="0" lvl="0" algn="l" fontAlgn="auto">
              <a:lnSpc>
                <a:spcPct val="120000"/>
              </a:lnSpc>
              <a:spcBef>
                <a:spcPts val="0"/>
              </a:spcBef>
              <a:spcAft>
                <a:spcPts val="800"/>
              </a:spcAft>
              <a:buClrTx/>
              <a:buSzTx/>
              <a:buFontTx/>
              <a:buNone/>
            </a:pPr>
            <a:r>
              <a:rPr lang="en-US" altLang="zh-CN" sz="1700">
                <a:latin typeface="微软雅黑" panose="020B0503020204020204" charset="-122"/>
                <a:ea typeface="微软雅黑" panose="020B0503020204020204" charset="-122"/>
                <a:sym typeface="+mn-ea"/>
              </a:rPr>
              <a:t>   </a:t>
            </a:r>
            <a:endParaRPr lang="en-US" altLang="zh-CN" sz="1700">
              <a:latin typeface="微软雅黑" panose="020B0503020204020204" charset="-122"/>
              <a:ea typeface="微软雅黑" panose="020B0503020204020204" charset="-122"/>
              <a:sym typeface="+mn-ea"/>
            </a:endParaRPr>
          </a:p>
        </p:txBody>
      </p:sp>
      <p:sp>
        <p:nvSpPr>
          <p:cNvPr id="6" name="文本框 5"/>
          <p:cNvSpPr txBox="1"/>
          <p:nvPr>
            <p:custDataLst>
              <p:tags r:id="rId8"/>
            </p:custDataLst>
          </p:nvPr>
        </p:nvSpPr>
        <p:spPr>
          <a:xfrm>
            <a:off x="595635" y="161295"/>
            <a:ext cx="10972876" cy="685800"/>
          </a:xfrm>
          <a:prstGeom prst="rect">
            <a:avLst/>
          </a:prstGeom>
          <a:noFill/>
        </p:spPr>
        <p:txBody>
          <a:bodyPr wrap="square" lIns="63500" tIns="25400" rIns="63500" bIns="25400" rtlCol="0" anchor="t" anchorCtr="0">
            <a:normAutofit fontScale="90000"/>
          </a:bodyPr>
          <a:p>
            <a:pPr marL="0" indent="0" algn="ctr">
              <a:lnSpc>
                <a:spcPct val="100000"/>
              </a:lnSpc>
              <a:spcBef>
                <a:spcPts val="0"/>
              </a:spcBef>
              <a:spcAft>
                <a:spcPts val="0"/>
              </a:spcAft>
              <a:buSzPct val="100000"/>
              <a:buNone/>
            </a:pPr>
            <a:r>
              <a:rPr lang="en-US" altLang="zh-CN" sz="4100" b="1" spc="250" dirty="0">
                <a:solidFill>
                  <a:schemeClr val="accent1"/>
                </a:solidFill>
                <a:uFillTx/>
                <a:latin typeface="微软雅黑" panose="020B0503020204020204" charset="-122"/>
                <a:ea typeface="微软雅黑" panose="020B0503020204020204" charset="-122"/>
                <a:sym typeface="Arial" panose="020B0604020202020204" pitchFamily="34" charset="0"/>
              </a:rPr>
              <a:t>     </a:t>
            </a:r>
            <a:r>
              <a:rPr lang="zh-CN" altLang="en-US" sz="3110" b="1" spc="250" dirty="0">
                <a:solidFill>
                  <a:schemeClr val="accent1"/>
                </a:solidFill>
                <a:uFillTx/>
                <a:latin typeface="微软雅黑" panose="020B0503020204020204" charset="-122"/>
                <a:ea typeface="微软雅黑" panose="020B0503020204020204" charset="-122"/>
                <a:sym typeface="Arial" panose="020B0604020202020204" pitchFamily="34" charset="0"/>
              </a:rPr>
              <a:t>文化事业建设费征收费率及计算公式</a:t>
            </a:r>
            <a:endParaRPr lang="en-US" altLang="zh-CN" sz="3110" b="1" spc="250" dirty="0">
              <a:solidFill>
                <a:schemeClr val="accent1"/>
              </a:solidFill>
              <a:uFillTx/>
              <a:latin typeface="微软雅黑" panose="020B0503020204020204" charset="-122"/>
              <a:ea typeface="微软雅黑" panose="020B0503020204020204" charset="-122"/>
              <a:sym typeface="微软雅黑" panose="020B0503020204020204" charset="-122"/>
            </a:endParaRPr>
          </a:p>
        </p:txBody>
      </p:sp>
      <p:pic>
        <p:nvPicPr>
          <p:cNvPr id="9" name="图片 8" descr="穗穗"/>
          <p:cNvPicPr>
            <a:picLocks noChangeAspect="1"/>
          </p:cNvPicPr>
          <p:nvPr/>
        </p:nvPicPr>
        <p:blipFill>
          <a:blip r:embed="rId9"/>
          <a:stretch>
            <a:fillRect/>
          </a:stretch>
        </p:blipFill>
        <p:spPr>
          <a:xfrm>
            <a:off x="457200" y="1800860"/>
            <a:ext cx="2691765" cy="4017645"/>
          </a:xfrm>
          <a:prstGeom prst="rect">
            <a:avLst/>
          </a:prstGeom>
        </p:spPr>
      </p:pic>
      <p:pic>
        <p:nvPicPr>
          <p:cNvPr id="10" name="图片 9" descr="微信图片_20230421110058"/>
          <p:cNvPicPr>
            <a:picLocks noChangeAspect="1"/>
          </p:cNvPicPr>
          <p:nvPr/>
        </p:nvPicPr>
        <p:blipFill>
          <a:blip r:embed="rId10"/>
          <a:stretch>
            <a:fillRect/>
          </a:stretch>
        </p:blipFill>
        <p:spPr>
          <a:xfrm>
            <a:off x="9790430" y="100965"/>
            <a:ext cx="2009140" cy="806450"/>
          </a:xfrm>
          <a:prstGeom prst="rect">
            <a:avLst/>
          </a:prstGeom>
        </p:spPr>
      </p:pic>
      <p:sp>
        <p:nvSpPr>
          <p:cNvPr id="7" name="文本框 6"/>
          <p:cNvSpPr txBox="1"/>
          <p:nvPr/>
        </p:nvSpPr>
        <p:spPr>
          <a:xfrm>
            <a:off x="851535" y="1098550"/>
            <a:ext cx="1749425" cy="429895"/>
          </a:xfrm>
          <a:prstGeom prst="rect">
            <a:avLst/>
          </a:prstGeom>
          <a:noFill/>
        </p:spPr>
        <p:txBody>
          <a:bodyPr wrap="square" rtlCol="0">
            <a:spAutoFit/>
          </a:bodyPr>
          <a:p>
            <a:r>
              <a:rPr lang="zh-CN" altLang="en-US" sz="2200" b="1">
                <a:solidFill>
                  <a:schemeClr val="bg1"/>
                </a:solidFill>
                <a:latin typeface="微软雅黑" panose="020B0503020204020204" charset="-122"/>
                <a:ea typeface="微软雅黑" panose="020B0503020204020204" charset="-122"/>
              </a:rPr>
              <a:t>征收费率</a:t>
            </a:r>
            <a:endParaRPr lang="zh-CN" altLang="en-US" sz="2200" b="1">
              <a:solidFill>
                <a:schemeClr val="bg1"/>
              </a:solidFill>
              <a:latin typeface="微软雅黑" panose="020B0503020204020204" charset="-122"/>
              <a:ea typeface="微软雅黑" panose="020B0503020204020204" charset="-122"/>
            </a:endParaRPr>
          </a:p>
        </p:txBody>
      </p:sp>
      <p:sp>
        <p:nvSpPr>
          <p:cNvPr id="20" name="矩形 19"/>
          <p:cNvSpPr/>
          <p:nvPr/>
        </p:nvSpPr>
        <p:spPr>
          <a:xfrm>
            <a:off x="3355975" y="4654550"/>
            <a:ext cx="7997190" cy="1014730"/>
          </a:xfrm>
          <a:prstGeom prst="rect">
            <a:avLst/>
          </a:prstGeom>
          <a:solidFill>
            <a:schemeClr val="bg2"/>
          </a:solidFill>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p>
            <a:pPr algn="ctr" fontAlgn="auto">
              <a:lnSpc>
                <a:spcPct val="150000"/>
              </a:lnSpc>
            </a:pPr>
            <a:r>
              <a:rPr lang="zh-CN" altLang="en-US" sz="2000" b="1" spc="-105" dirty="0">
                <a:solidFill>
                  <a:schemeClr val="accent1"/>
                </a:solidFill>
                <a:latin typeface="微软雅黑" panose="020B0503020204020204" charset="-122"/>
                <a:ea typeface="微软雅黑" panose="020B0503020204020204" charset="-122"/>
              </a:rPr>
              <a:t>按规定扣缴文化事业建设费的，扣缴义务人应按下列公式计算应扣缴费额：</a:t>
            </a:r>
            <a:endParaRPr lang="zh-CN" altLang="en-US" sz="2000" b="1" spc="-105" dirty="0">
              <a:solidFill>
                <a:schemeClr val="accent1"/>
              </a:solidFill>
              <a:latin typeface="微软雅黑" panose="020B0503020204020204" charset="-122"/>
              <a:ea typeface="微软雅黑" panose="020B0503020204020204" charset="-122"/>
            </a:endParaRPr>
          </a:p>
          <a:p>
            <a:pPr algn="ctr" fontAlgn="auto">
              <a:lnSpc>
                <a:spcPct val="150000"/>
              </a:lnSpc>
            </a:pPr>
            <a:r>
              <a:rPr lang="zh-CN" altLang="en-US" sz="2000" b="1" spc="-105" dirty="0">
                <a:solidFill>
                  <a:schemeClr val="accent1"/>
                </a:solidFill>
                <a:latin typeface="微软雅黑" panose="020B0503020204020204" charset="-122"/>
                <a:ea typeface="微软雅黑" panose="020B0503020204020204" charset="-122"/>
              </a:rPr>
              <a:t>应扣缴费额</a:t>
            </a:r>
            <a:r>
              <a:rPr lang="en-US" altLang="zh-CN" sz="2000" b="1" spc="-105" dirty="0">
                <a:solidFill>
                  <a:schemeClr val="accent1"/>
                </a:solidFill>
                <a:latin typeface="微软雅黑" panose="020B0503020204020204" charset="-122"/>
                <a:ea typeface="微软雅黑" panose="020B0503020204020204" charset="-122"/>
              </a:rPr>
              <a:t>=</a:t>
            </a:r>
            <a:r>
              <a:rPr lang="zh-CN" altLang="en-US" sz="2000" b="1" spc="-105" dirty="0">
                <a:solidFill>
                  <a:schemeClr val="accent1"/>
                </a:solidFill>
                <a:latin typeface="微软雅黑" panose="020B0503020204020204" charset="-122"/>
                <a:ea typeface="微软雅黑" panose="020B0503020204020204" charset="-122"/>
              </a:rPr>
              <a:t>支付的广告服务含税价款</a:t>
            </a:r>
            <a:r>
              <a:rPr lang="zh-CN" altLang="en-US" sz="2000" b="1" spc="-105" dirty="0">
                <a:solidFill>
                  <a:schemeClr val="accent1"/>
                </a:solidFill>
                <a:latin typeface="微软雅黑" panose="020B0503020204020204" charset="-122"/>
                <a:ea typeface="微软雅黑" panose="020B0503020204020204" charset="-122"/>
                <a:sym typeface="+mn-ea"/>
              </a:rPr>
              <a:t>×费率</a:t>
            </a:r>
            <a:endParaRPr lang="zh-CN" altLang="en-US" sz="2000" b="1" spc="-105" dirty="0">
              <a:solidFill>
                <a:schemeClr val="accent1"/>
              </a:solidFill>
              <a:latin typeface="微软雅黑" panose="020B0503020204020204" charset="-122"/>
              <a:ea typeface="微软雅黑" panose="020B0503020204020204" charset="-122"/>
              <a:sym typeface="+mn-ea"/>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泪滴形 15"/>
          <p:cNvSpPr/>
          <p:nvPr/>
        </p:nvSpPr>
        <p:spPr>
          <a:xfrm>
            <a:off x="382588" y="555308"/>
            <a:ext cx="673100" cy="671512"/>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defRPr/>
            </a:pPr>
            <a:endParaRPr lang="zh-CN" altLang="en-US">
              <a:solidFill>
                <a:schemeClr val="tx1"/>
              </a:solidFill>
            </a:endParaRPr>
          </a:p>
        </p:txBody>
      </p:sp>
      <p:sp>
        <p:nvSpPr>
          <p:cNvPr id="2" name="文本框 1"/>
          <p:cNvSpPr txBox="1"/>
          <p:nvPr/>
        </p:nvSpPr>
        <p:spPr>
          <a:xfrm>
            <a:off x="1217930" y="338455"/>
            <a:ext cx="6083935" cy="598805"/>
          </a:xfrm>
          <a:prstGeom prst="rect">
            <a:avLst/>
          </a:prstGeom>
          <a:solidFill>
            <a:schemeClr val="accent1">
              <a:lumMod val="60000"/>
              <a:lumOff val="40000"/>
            </a:schemeClr>
          </a:solidFill>
        </p:spPr>
        <p:txBody>
          <a:bodyPr wrap="square" rtlCol="0" anchor="t">
            <a:spAutoFit/>
          </a:bodyPr>
          <a:lstStyle/>
          <a:p>
            <a:pPr fontAlgn="auto">
              <a:spcBef>
                <a:spcPts val="0"/>
              </a:spcBef>
              <a:spcAft>
                <a:spcPts val="0"/>
              </a:spcAft>
              <a:defRPr/>
            </a:pPr>
            <a:endParaRPr lang="zh-CN" altLang="en-US" sz="3300" dirty="0" smtClean="0">
              <a:solidFill>
                <a:schemeClr val="accent1"/>
              </a:solidFill>
              <a:highlight>
                <a:srgbClr val="000000"/>
              </a:highlight>
              <a:latin typeface="+mn-ea"/>
              <a:sym typeface="+mn-ea"/>
            </a:endParaRPr>
          </a:p>
        </p:txBody>
      </p:sp>
      <p:sp>
        <p:nvSpPr>
          <p:cNvPr id="5" name="Freeform 5"/>
          <p:cNvSpPr/>
          <p:nvPr/>
        </p:nvSpPr>
        <p:spPr bwMode="auto">
          <a:xfrm>
            <a:off x="641067" y="314885"/>
            <a:ext cx="262622" cy="266573"/>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lumMod val="60000"/>
              <a:lumOff val="40000"/>
            </a:schemeClr>
          </a:solidFill>
          <a:ln>
            <a:noFill/>
          </a:ln>
        </p:spPr>
        <p:txBody>
          <a:bodyPr vert="horz" wrap="square" lIns="91406" tIns="45703" rIns="91406" bIns="45703" numCol="1" anchor="t" anchorCtr="0" compatLnSpc="1"/>
          <a:lstStyle/>
          <a:p>
            <a:endParaRPr lang="zh-CN" altLang="en-US" sz="100"/>
          </a:p>
        </p:txBody>
      </p:sp>
      <p:sp>
        <p:nvSpPr>
          <p:cNvPr id="6" name="Freeform 6"/>
          <p:cNvSpPr/>
          <p:nvPr/>
        </p:nvSpPr>
        <p:spPr bwMode="auto">
          <a:xfrm>
            <a:off x="812856" y="488651"/>
            <a:ext cx="262622" cy="26854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lumMod val="60000"/>
              <a:lumOff val="40000"/>
            </a:schemeClr>
          </a:solidFill>
          <a:ln>
            <a:noFill/>
          </a:ln>
        </p:spPr>
        <p:txBody>
          <a:bodyPr vert="horz" wrap="square" lIns="91406" tIns="45703" rIns="91406" bIns="45703" numCol="1" anchor="t" anchorCtr="0" compatLnSpc="1"/>
          <a:lstStyle/>
          <a:p>
            <a:endParaRPr lang="zh-CN" altLang="en-US" sz="100"/>
          </a:p>
        </p:txBody>
      </p:sp>
      <p:sp>
        <p:nvSpPr>
          <p:cNvPr id="7" name="Freeform 7"/>
          <p:cNvSpPr/>
          <p:nvPr/>
        </p:nvSpPr>
        <p:spPr bwMode="auto">
          <a:xfrm>
            <a:off x="636905" y="670560"/>
            <a:ext cx="276225" cy="26670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lumMod val="60000"/>
              <a:lumOff val="40000"/>
            </a:schemeClr>
          </a:solidFill>
          <a:ln>
            <a:noFill/>
          </a:ln>
        </p:spPr>
        <p:txBody>
          <a:bodyPr vert="horz" wrap="square" lIns="91406" tIns="45703" rIns="91406" bIns="45703" numCol="1" anchor="t" anchorCtr="0" compatLnSpc="1"/>
          <a:lstStyle/>
          <a:p>
            <a:endParaRPr lang="zh-CN" altLang="en-US" sz="100"/>
          </a:p>
        </p:txBody>
      </p:sp>
      <p:sp>
        <p:nvSpPr>
          <p:cNvPr id="8" name="文本框 7"/>
          <p:cNvSpPr txBox="1"/>
          <p:nvPr/>
        </p:nvSpPr>
        <p:spPr>
          <a:xfrm>
            <a:off x="1574800" y="407670"/>
            <a:ext cx="7456170" cy="460375"/>
          </a:xfrm>
          <a:prstGeom prst="rect">
            <a:avLst/>
          </a:prstGeom>
          <a:noFill/>
        </p:spPr>
        <p:txBody>
          <a:bodyPr wrap="square" rtlCol="0">
            <a:spAutoFit/>
          </a:bodyPr>
          <a:p>
            <a:r>
              <a:rPr lang="zh-CN" altLang="en-US" sz="2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rPr>
              <a:t>文化事业建设费</a:t>
            </a:r>
            <a:r>
              <a:rPr lang="zh-CN" altLang="en-US" sz="2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优惠——主要政策依据</a:t>
            </a:r>
            <a:endParaRPr lang="zh-CN" altLang="en-US" sz="2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pic>
        <p:nvPicPr>
          <p:cNvPr id="10" name="图片 9" descr="微信图片_20230421110058"/>
          <p:cNvPicPr>
            <a:picLocks noChangeAspect="1"/>
          </p:cNvPicPr>
          <p:nvPr/>
        </p:nvPicPr>
        <p:blipFill>
          <a:blip r:embed="rId1"/>
          <a:stretch>
            <a:fillRect/>
          </a:stretch>
        </p:blipFill>
        <p:spPr>
          <a:xfrm>
            <a:off x="9790430" y="100965"/>
            <a:ext cx="2009140" cy="806450"/>
          </a:xfrm>
          <a:prstGeom prst="rect">
            <a:avLst/>
          </a:prstGeom>
        </p:spPr>
      </p:pic>
      <p:graphicFrame>
        <p:nvGraphicFramePr>
          <p:cNvPr id="11" name="表格 10"/>
          <p:cNvGraphicFramePr/>
          <p:nvPr/>
        </p:nvGraphicFramePr>
        <p:xfrm>
          <a:off x="1217930" y="1226820"/>
          <a:ext cx="10332720" cy="4954270"/>
        </p:xfrm>
        <a:graphic>
          <a:graphicData uri="http://schemas.openxmlformats.org/drawingml/2006/table">
            <a:tbl>
              <a:tblPr firstRow="1" bandRow="1">
                <a:tableStyleId>{5C22544A-7EE6-4342-B048-85BDC9FD1C3A}</a:tableStyleId>
              </a:tblPr>
              <a:tblGrid>
                <a:gridCol w="4966970"/>
                <a:gridCol w="5365750"/>
              </a:tblGrid>
              <a:tr h="396240">
                <a:tc>
                  <a:txBody>
                    <a:bodyPr/>
                    <a:p>
                      <a:pPr algn="ctr">
                        <a:buNone/>
                      </a:pPr>
                      <a:r>
                        <a:rPr lang="zh-CN" altLang="en-US" sz="2000" b="1">
                          <a:latin typeface="微软雅黑" panose="020B0503020204020204" charset="-122"/>
                          <a:ea typeface="微软雅黑" panose="020B0503020204020204" charset="-122"/>
                        </a:rPr>
                        <a:t>文件名称</a:t>
                      </a:r>
                      <a:endParaRPr lang="zh-CN" altLang="en-US" sz="2000" b="1">
                        <a:latin typeface="微软雅黑" panose="020B0503020204020204" charset="-122"/>
                        <a:ea typeface="微软雅黑" panose="020B0503020204020204" charset="-122"/>
                      </a:endParaRPr>
                    </a:p>
                  </a:txBody>
                  <a:tcPr anchor="ctr" anchorCtr="0"/>
                </a:tc>
                <a:tc>
                  <a:txBody>
                    <a:bodyPr/>
                    <a:p>
                      <a:pPr algn="ctr">
                        <a:buNone/>
                      </a:pPr>
                      <a:r>
                        <a:rPr lang="zh-CN" altLang="en-US" sz="2000" b="1">
                          <a:latin typeface="微软雅黑" panose="020B0503020204020204" charset="-122"/>
                          <a:ea typeface="微软雅黑" panose="020B0503020204020204" charset="-122"/>
                        </a:rPr>
                        <a:t>政策要点</a:t>
                      </a:r>
                      <a:endParaRPr lang="en-US" altLang="zh-CN" sz="2000" b="1">
                        <a:latin typeface="微软雅黑" panose="020B0503020204020204" charset="-122"/>
                        <a:ea typeface="微软雅黑" panose="020B0503020204020204" charset="-122"/>
                      </a:endParaRPr>
                    </a:p>
                  </a:txBody>
                  <a:tcPr anchor="ctr" anchorCtr="0"/>
                </a:tc>
              </a:tr>
              <a:tr h="1325880">
                <a:tc>
                  <a:txBody>
                    <a:bodyPr/>
                    <a:p>
                      <a:pPr algn="l" fontAlgn="auto">
                        <a:lnSpc>
                          <a:spcPct val="150000"/>
                        </a:lnSpc>
                        <a:buClrTx/>
                        <a:buSzTx/>
                        <a:buNone/>
                      </a:pPr>
                      <a:r>
                        <a:rPr lang="zh-CN" altLang="en-US" sz="1600">
                          <a:latin typeface="微软雅黑" panose="020B0503020204020204" charset="-122"/>
                          <a:ea typeface="微软雅黑" panose="020B0503020204020204" charset="-122"/>
                          <a:sym typeface="+mn-ea"/>
                        </a:rPr>
                        <a:t>《财政部 国家税务总局关于营业税改征增值税试点有关文化事业建设费政策及征收管理问题的通知》（财税〔2016〕25号）</a:t>
                      </a:r>
                      <a:endParaRPr lang="zh-CN" altLang="en-US" sz="1600">
                        <a:latin typeface="微软雅黑" panose="020B0503020204020204" charset="-122"/>
                        <a:ea typeface="微软雅黑" panose="020B0503020204020204" charset="-122"/>
                        <a:sym typeface="+mn-ea"/>
                      </a:endParaRPr>
                    </a:p>
                  </a:txBody>
                  <a:tcPr anchor="ctr" anchorCtr="0"/>
                </a:tc>
                <a:tc>
                  <a:txBody>
                    <a:bodyPr/>
                    <a:p>
                      <a:pPr algn="l" fontAlgn="auto">
                        <a:lnSpc>
                          <a:spcPct val="150000"/>
                        </a:lnSpc>
                        <a:buClrTx/>
                        <a:buSzTx/>
                        <a:buNone/>
                      </a:pPr>
                      <a:r>
                        <a:rPr lang="zh-CN" altLang="en-US" sz="1600">
                          <a:latin typeface="微软雅黑" panose="020B0503020204020204" charset="-122"/>
                          <a:ea typeface="微软雅黑" panose="020B0503020204020204" charset="-122"/>
                          <a:sym typeface="+mn-ea"/>
                        </a:rPr>
                        <a:t>增值税小规模纳税人中月销售额</a:t>
                      </a:r>
                      <a:r>
                        <a:rPr lang="zh-CN" altLang="en-US" sz="1600" b="1">
                          <a:solidFill>
                            <a:srgbClr val="C00000"/>
                          </a:solidFill>
                          <a:latin typeface="微软雅黑" panose="020B0503020204020204" charset="-122"/>
                          <a:ea typeface="微软雅黑" panose="020B0503020204020204" charset="-122"/>
                          <a:sym typeface="+mn-ea"/>
                        </a:rPr>
                        <a:t>不超过2万元</a:t>
                      </a:r>
                      <a:r>
                        <a:rPr lang="zh-CN" altLang="en-US" sz="1600">
                          <a:latin typeface="微软雅黑" panose="020B0503020204020204" charset="-122"/>
                          <a:ea typeface="微软雅黑" panose="020B0503020204020204" charset="-122"/>
                          <a:sym typeface="+mn-ea"/>
                        </a:rPr>
                        <a:t>(按季纳税6万元)的企业和非企业性单位提供的应税服务，</a:t>
                      </a:r>
                      <a:r>
                        <a:rPr lang="zh-CN" altLang="en-US" sz="1600" b="1">
                          <a:solidFill>
                            <a:srgbClr val="C00000"/>
                          </a:solidFill>
                          <a:latin typeface="微软雅黑" panose="020B0503020204020204" charset="-122"/>
                          <a:ea typeface="微软雅黑" panose="020B0503020204020204" charset="-122"/>
                          <a:sym typeface="+mn-ea"/>
                        </a:rPr>
                        <a:t>免征</a:t>
                      </a:r>
                      <a:r>
                        <a:rPr lang="zh-CN" altLang="en-US" sz="1600">
                          <a:latin typeface="微软雅黑" panose="020B0503020204020204" charset="-122"/>
                          <a:ea typeface="微软雅黑" panose="020B0503020204020204" charset="-122"/>
                          <a:sym typeface="+mn-ea"/>
                        </a:rPr>
                        <a:t>文化事业建设费。</a:t>
                      </a:r>
                      <a:endParaRPr lang="zh-CN" altLang="en-US" sz="1600">
                        <a:latin typeface="微软雅黑" panose="020B0503020204020204" charset="-122"/>
                        <a:ea typeface="微软雅黑" panose="020B0503020204020204" charset="-122"/>
                        <a:sym typeface="+mn-ea"/>
                      </a:endParaRPr>
                    </a:p>
                  </a:txBody>
                  <a:tcPr anchor="ctr" anchorCtr="0"/>
                </a:tc>
              </a:tr>
              <a:tr h="1737360">
                <a:tc>
                  <a:txBody>
                    <a:bodyPr/>
                    <a:p>
                      <a:pPr algn="l" fontAlgn="auto">
                        <a:lnSpc>
                          <a:spcPct val="150000"/>
                        </a:lnSpc>
                        <a:buClrTx/>
                        <a:buSzTx/>
                        <a:buNone/>
                      </a:pPr>
                      <a:endParaRPr lang="zh-CN" altLang="en-US" sz="1600">
                        <a:latin typeface="微软雅黑" panose="020B0503020204020204" charset="-122"/>
                        <a:ea typeface="微软雅黑" panose="020B0503020204020204" charset="-122"/>
                      </a:endParaRPr>
                    </a:p>
                    <a:p>
                      <a:pPr algn="l" fontAlgn="auto">
                        <a:lnSpc>
                          <a:spcPct val="150000"/>
                        </a:lnSpc>
                        <a:buClrTx/>
                        <a:buSzTx/>
                        <a:buNone/>
                      </a:pPr>
                      <a:r>
                        <a:rPr lang="zh-CN" altLang="en-US" sz="1600">
                          <a:latin typeface="微软雅黑" panose="020B0503020204020204" charset="-122"/>
                          <a:ea typeface="微软雅黑" panose="020B0503020204020204" charset="-122"/>
                        </a:rPr>
                        <a:t>《财政部 国家税务总局关于营业税改征增值税试点有关文化事业建设费政策及征收管理问题的补充通知》（财税〔2016〕60号）</a:t>
                      </a:r>
                      <a:endParaRPr lang="zh-CN" altLang="en-US" sz="1600">
                        <a:latin typeface="微软雅黑" panose="020B0503020204020204" charset="-122"/>
                        <a:ea typeface="微软雅黑" panose="020B0503020204020204" charset="-122"/>
                      </a:endParaRPr>
                    </a:p>
                  </a:txBody>
                  <a:tcPr anchor="ctr" anchorCtr="0"/>
                </a:tc>
                <a:tc>
                  <a:txBody>
                    <a:bodyPr/>
                    <a:p>
                      <a:pPr algn="l" fontAlgn="auto">
                        <a:lnSpc>
                          <a:spcPct val="150000"/>
                        </a:lnSpc>
                        <a:buClrTx/>
                        <a:buSzTx/>
                        <a:buNone/>
                      </a:pPr>
                      <a:r>
                        <a:rPr lang="zh-CN" altLang="en-US" sz="1600" b="1">
                          <a:solidFill>
                            <a:srgbClr val="C00000"/>
                          </a:solidFill>
                          <a:latin typeface="微软雅黑" panose="020B0503020204020204" charset="-122"/>
                          <a:ea typeface="微软雅黑" panose="020B0503020204020204" charset="-122"/>
                        </a:rPr>
                        <a:t>未达到</a:t>
                      </a:r>
                      <a:r>
                        <a:rPr lang="zh-CN" altLang="en-US" sz="1600">
                          <a:latin typeface="微软雅黑" panose="020B0503020204020204" charset="-122"/>
                          <a:ea typeface="微软雅黑" panose="020B0503020204020204" charset="-122"/>
                        </a:rPr>
                        <a:t>增值税起征点的缴纳义务人，</a:t>
                      </a:r>
                      <a:r>
                        <a:rPr lang="zh-CN" altLang="en-US" sz="1600" b="1">
                          <a:solidFill>
                            <a:srgbClr val="C00000"/>
                          </a:solidFill>
                          <a:latin typeface="微软雅黑" panose="020B0503020204020204" charset="-122"/>
                          <a:ea typeface="微软雅黑" panose="020B0503020204020204" charset="-122"/>
                        </a:rPr>
                        <a:t>免征</a:t>
                      </a:r>
                      <a:r>
                        <a:rPr lang="zh-CN" altLang="en-US" sz="1600">
                          <a:latin typeface="微软雅黑" panose="020B0503020204020204" charset="-122"/>
                          <a:ea typeface="微软雅黑" panose="020B0503020204020204" charset="-122"/>
                        </a:rPr>
                        <a:t>文化事业建设费。</a:t>
                      </a:r>
                      <a:endParaRPr lang="zh-CN" altLang="en-US" sz="1600">
                        <a:latin typeface="微软雅黑" panose="020B0503020204020204" charset="-122"/>
                        <a:ea typeface="微软雅黑" panose="020B0503020204020204" charset="-122"/>
                      </a:endParaRPr>
                    </a:p>
                  </a:txBody>
                  <a:tcPr anchor="ctr" anchorCtr="0">
                    <a:solidFill>
                      <a:srgbClr val="E9EDF4"/>
                    </a:solidFill>
                  </a:tcPr>
                </a:tc>
              </a:tr>
              <a:tr h="1494790">
                <a:tc>
                  <a:txBody>
                    <a:bodyPr/>
                    <a:p>
                      <a:pPr algn="l" fontAlgn="auto">
                        <a:lnSpc>
                          <a:spcPct val="150000"/>
                        </a:lnSpc>
                        <a:buClrTx/>
                        <a:buSzTx/>
                        <a:buNone/>
                      </a:pPr>
                      <a:r>
                        <a:rPr lang="zh-CN" altLang="en-US" sz="1600">
                          <a:latin typeface="微软雅黑" panose="020B0503020204020204" charset="-122"/>
                          <a:ea typeface="微软雅黑" panose="020B0503020204020204" charset="-122"/>
                        </a:rPr>
                        <a:t>《广东省财政厅 国家税务总局广东省税务局关于我省实施文化事业建设费减征政策的通知》（粤财税〔2019〕8号）</a:t>
                      </a:r>
                      <a:endParaRPr lang="zh-CN" altLang="en-US" sz="1600">
                        <a:latin typeface="微软雅黑" panose="020B0503020204020204" charset="-122"/>
                        <a:ea typeface="微软雅黑" panose="020B0503020204020204" charset="-122"/>
                      </a:endParaRPr>
                    </a:p>
                  </a:txBody>
                  <a:tcPr anchor="ctr" anchorCtr="0"/>
                </a:tc>
                <a:tc>
                  <a:txBody>
                    <a:bodyPr/>
                    <a:p>
                      <a:pPr algn="l" fontAlgn="auto">
                        <a:lnSpc>
                          <a:spcPct val="150000"/>
                        </a:lnSpc>
                        <a:buClrTx/>
                        <a:buSzTx/>
                        <a:buNone/>
                      </a:pPr>
                      <a:r>
                        <a:rPr lang="zh-CN" altLang="en-US" sz="1600">
                          <a:latin typeface="微软雅黑" panose="020B0503020204020204" charset="-122"/>
                          <a:ea typeface="微软雅黑" panose="020B0503020204020204" charset="-122"/>
                        </a:rPr>
                        <a:t>自2019年7月1日至2024年12月31日，对归属中央和地方收入的文化事业建设费，按照缴纳义务人应缴费额的</a:t>
                      </a:r>
                      <a:r>
                        <a:rPr lang="zh-CN" altLang="en-US" sz="1600" b="1">
                          <a:solidFill>
                            <a:srgbClr val="C00000"/>
                          </a:solidFill>
                          <a:latin typeface="微软雅黑" panose="020B0503020204020204" charset="-122"/>
                          <a:ea typeface="微软雅黑" panose="020B0503020204020204" charset="-122"/>
                        </a:rPr>
                        <a:t>50%减征。</a:t>
                      </a:r>
                      <a:endParaRPr lang="zh-CN" altLang="en-US" sz="1600" b="1">
                        <a:solidFill>
                          <a:srgbClr val="C00000"/>
                        </a:solidFill>
                        <a:latin typeface="微软雅黑" panose="020B0503020204020204" charset="-122"/>
                        <a:ea typeface="微软雅黑" panose="020B0503020204020204" charset="-122"/>
                      </a:endParaRPr>
                    </a:p>
                  </a:txBody>
                  <a:tcPr anchor="ctr" anchorCtr="0"/>
                </a:tc>
              </a:tr>
            </a:tbl>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prism dir="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5930" y="3410585"/>
            <a:ext cx="10981055" cy="1836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a:xfrm>
            <a:off x="8693150" y="6092190"/>
            <a:ext cx="2743200" cy="365125"/>
          </a:xfrm>
        </p:spPr>
        <p:txBody>
          <a:bodyPr/>
          <a:lstStyle/>
          <a:p>
            <a:pPr>
              <a:defRPr/>
            </a:pPr>
            <a:fld id="{61905FA5-59D4-4F94-BC18-8A4D1DD4F1B3}" type="slidenum">
              <a:rPr lang="zh-CN" altLang="en-US"/>
            </a:fld>
            <a:endParaRPr lang="zh-CN" altLang="en-US"/>
          </a:p>
        </p:txBody>
      </p:sp>
      <p:sp>
        <p:nvSpPr>
          <p:cNvPr id="4098" name="Rectangle 3"/>
          <p:cNvSpPr>
            <a:spLocks noGrp="1"/>
          </p:cNvSpPr>
          <p:nvPr>
            <p:ph type="body" idx="4294967295"/>
          </p:nvPr>
        </p:nvSpPr>
        <p:spPr>
          <a:xfrm>
            <a:off x="574675" y="1123950"/>
            <a:ext cx="10744200" cy="1873885"/>
          </a:xfrm>
        </p:spPr>
        <p:txBody>
          <a:bodyPr vert="horz" wrap="square" anchor="t" anchorCtr="0">
            <a:normAutofit lnSpcReduction="10000"/>
          </a:bodyPr>
          <a:lstStyle/>
          <a:p>
            <a:pPr marL="0" algn="just" fontAlgn="auto">
              <a:lnSpc>
                <a:spcPct val="130000"/>
              </a:lnSpc>
              <a:spcBef>
                <a:spcPts val="0"/>
              </a:spcBef>
              <a:buNone/>
            </a:pPr>
            <a:r>
              <a:rPr lang="zh-CN" altLang="en-US" sz="1600" dirty="0">
                <a:solidFill>
                  <a:srgbClr val="003366"/>
                </a:solidFill>
                <a:latin typeface="黑体" panose="02010609060101010101" charset="-122"/>
              </a:rPr>
              <a:t> </a:t>
            </a:r>
            <a:r>
              <a:rPr lang="en-US" altLang="zh-CN" sz="1600" dirty="0">
                <a:solidFill>
                  <a:srgbClr val="003366"/>
                </a:solidFill>
                <a:latin typeface="黑体" panose="02010609060101010101" charset="-122"/>
              </a:rPr>
              <a:t>  </a:t>
            </a:r>
            <a:r>
              <a:rPr lang="en-US" altLang="zh-CN" dirty="0">
                <a:solidFill>
                  <a:srgbClr val="003366"/>
                </a:solidFill>
                <a:latin typeface="黑体" panose="02010609060101010101" charset="-122"/>
              </a:rPr>
              <a:t>  </a:t>
            </a:r>
            <a:r>
              <a:rPr lang="zh-CN" altLang="en-US" dirty="0">
                <a:effectLst>
                  <a:outerShdw blurRad="38100" dist="19050" dir="2700000" algn="tl" rotWithShape="0">
                    <a:schemeClr val="dk1">
                      <a:alpha val="40000"/>
                    </a:schemeClr>
                  </a:outerShdw>
                </a:effectLst>
                <a:latin typeface="黑体" panose="02010609060101010101" charset="-122"/>
              </a:rPr>
              <a:t>A公司是一家广州的广告公司，为小规模纳税人，2023年第二季度提供广告代理服务取得含税收入10万元，提供广告设计取得含税收入5万元，支付给B公司广告发布费价税合计3万元，请问A广告公司第二季度需要缴纳文化事业建设费吗？需要缴纳的话，金额是多少？</a:t>
            </a:r>
            <a:endParaRPr lang="zh-CN" altLang="en-US" dirty="0">
              <a:effectLst>
                <a:outerShdw blurRad="38100" dist="19050" dir="2700000" algn="tl" rotWithShape="0">
                  <a:schemeClr val="dk1">
                    <a:alpha val="40000"/>
                  </a:schemeClr>
                </a:outerShdw>
              </a:effectLst>
              <a:latin typeface="黑体" panose="02010609060101010101" charset="-122"/>
            </a:endParaRPr>
          </a:p>
        </p:txBody>
      </p:sp>
      <p:sp>
        <p:nvSpPr>
          <p:cNvPr id="4" name="Freeform 5"/>
          <p:cNvSpPr/>
          <p:nvPr/>
        </p:nvSpPr>
        <p:spPr bwMode="auto">
          <a:xfrm>
            <a:off x="269592" y="269165"/>
            <a:ext cx="262622" cy="266573"/>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lumMod val="60000"/>
              <a:lumOff val="40000"/>
            </a:schemeClr>
          </a:solidFill>
          <a:ln>
            <a:noFill/>
          </a:ln>
        </p:spPr>
        <p:txBody>
          <a:bodyPr vert="horz" wrap="square" lIns="91406" tIns="45703" rIns="91406" bIns="45703" numCol="1" anchor="t" anchorCtr="0" compatLnSpc="1"/>
          <a:lstStyle/>
          <a:p>
            <a:endParaRPr lang="zh-CN" altLang="en-US" sz="100"/>
          </a:p>
        </p:txBody>
      </p:sp>
      <p:sp>
        <p:nvSpPr>
          <p:cNvPr id="6" name="Freeform 6"/>
          <p:cNvSpPr/>
          <p:nvPr/>
        </p:nvSpPr>
        <p:spPr bwMode="auto">
          <a:xfrm>
            <a:off x="441381" y="442931"/>
            <a:ext cx="262622" cy="26854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lumMod val="60000"/>
              <a:lumOff val="40000"/>
            </a:schemeClr>
          </a:solidFill>
          <a:ln>
            <a:noFill/>
          </a:ln>
        </p:spPr>
        <p:txBody>
          <a:bodyPr vert="horz" wrap="square" lIns="91406" tIns="45703" rIns="91406" bIns="45703" numCol="1" anchor="t" anchorCtr="0" compatLnSpc="1"/>
          <a:lstStyle/>
          <a:p>
            <a:endParaRPr lang="zh-CN" altLang="en-US" sz="100"/>
          </a:p>
        </p:txBody>
      </p:sp>
      <p:sp>
        <p:nvSpPr>
          <p:cNvPr id="7" name="Freeform 7"/>
          <p:cNvSpPr/>
          <p:nvPr/>
        </p:nvSpPr>
        <p:spPr bwMode="auto">
          <a:xfrm>
            <a:off x="265642" y="624594"/>
            <a:ext cx="260647" cy="266573"/>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lumMod val="60000"/>
              <a:lumOff val="40000"/>
            </a:schemeClr>
          </a:solidFill>
          <a:ln>
            <a:noFill/>
          </a:ln>
        </p:spPr>
        <p:txBody>
          <a:bodyPr vert="horz" wrap="square" lIns="91406" tIns="45703" rIns="91406" bIns="45703" numCol="1" anchor="t" anchorCtr="0" compatLnSpc="1"/>
          <a:lstStyle/>
          <a:p>
            <a:endParaRPr lang="zh-CN" altLang="en-US" sz="100"/>
          </a:p>
        </p:txBody>
      </p:sp>
      <p:sp>
        <p:nvSpPr>
          <p:cNvPr id="8" name="文本框 7"/>
          <p:cNvSpPr txBox="1"/>
          <p:nvPr/>
        </p:nvSpPr>
        <p:spPr>
          <a:xfrm>
            <a:off x="6005195" y="6225540"/>
            <a:ext cx="346075" cy="368300"/>
          </a:xfrm>
          <a:prstGeom prst="rect">
            <a:avLst/>
          </a:prstGeom>
          <a:noFill/>
        </p:spPr>
        <p:txBody>
          <a:bodyPr wrap="square" rtlCol="0">
            <a:spAutoFit/>
          </a:bodyPr>
          <a:lstStyle/>
          <a:p>
            <a:endParaRPr lang="en-US" altLang="zh-CN"/>
          </a:p>
        </p:txBody>
      </p:sp>
      <p:sp>
        <p:nvSpPr>
          <p:cNvPr id="100" name="文本框 99"/>
          <p:cNvSpPr txBox="1"/>
          <p:nvPr/>
        </p:nvSpPr>
        <p:spPr>
          <a:xfrm>
            <a:off x="704215" y="3503295"/>
            <a:ext cx="10396220" cy="1963420"/>
          </a:xfrm>
          <a:prstGeom prst="rect">
            <a:avLst/>
          </a:prstGeom>
          <a:noFill/>
          <a:ln w="9525">
            <a:noFill/>
          </a:ln>
        </p:spPr>
        <p:txBody>
          <a:bodyPr wrap="square">
            <a:spAutoFit/>
          </a:bodyPr>
          <a:p>
            <a:pPr indent="406400"/>
            <a:r>
              <a:rPr lang="zh-CN" altLang="en-US" sz="2000" b="1" dirty="0">
                <a:solidFill>
                  <a:srgbClr val="FF0000"/>
                </a:solidFill>
                <a:latin typeface="黑体" panose="02010609060101010101" charset="-122"/>
                <a:ea typeface="黑体" panose="02010609060101010101" charset="-122"/>
                <a:cs typeface="黑体" panose="02010609060101010101" charset="-122"/>
                <a:sym typeface="+mn-ea"/>
              </a:rPr>
              <a:t>解析:</a:t>
            </a:r>
            <a:r>
              <a:rPr sz="2000">
                <a:solidFill>
                  <a:srgbClr val="000000"/>
                </a:solidFill>
                <a:latin typeface="黑体" panose="02010609060101010101" charset="-122"/>
                <a:ea typeface="黑体" panose="02010609060101010101" charset="-122"/>
                <a:cs typeface="黑体" panose="02010609060101010101" charset="-122"/>
              </a:rPr>
              <a:t>广告业务中的代理、发布、宣传、播放、展示等需要缴纳文化事业建设费。而广告策划、设计、文印晒图属于设计服务，不需要缴纳，A公司第二季度提供的广告代理服务属于文化事业建设费的征收范围，广告设计服务不属于。且A公司第二季度季度销售额大于6万，不能享受免征，故A公司第二季度需要缴纳文化事业建设费，可以享受50%减半征收政策。</a:t>
            </a:r>
            <a:endParaRPr sz="2000">
              <a:solidFill>
                <a:srgbClr val="000000"/>
              </a:solidFill>
              <a:latin typeface="黑体" panose="02010609060101010101" charset="-122"/>
              <a:ea typeface="黑体" panose="02010609060101010101" charset="-122"/>
              <a:cs typeface="黑体" panose="02010609060101010101" charset="-122"/>
            </a:endParaRPr>
          </a:p>
          <a:p>
            <a:pPr indent="406400"/>
            <a:r>
              <a:rPr lang="zh-CN" sz="2000" b="1">
                <a:solidFill>
                  <a:srgbClr val="FFC000"/>
                </a:solidFill>
                <a:latin typeface="黑体" panose="02010609060101010101" charset="-122"/>
                <a:ea typeface="黑体" panose="02010609060101010101" charset="-122"/>
                <a:cs typeface="黑体" panose="02010609060101010101" charset="-122"/>
              </a:rPr>
              <a:t>综上：需要缴纳的文化事业建设费=（10</a:t>
            </a:r>
            <a:r>
              <a:rPr lang="en-US" altLang="zh-CN" sz="2000" b="1">
                <a:solidFill>
                  <a:srgbClr val="FFC000"/>
                </a:solidFill>
                <a:latin typeface="黑体" panose="02010609060101010101" charset="-122"/>
                <a:ea typeface="黑体" panose="02010609060101010101" charset="-122"/>
                <a:cs typeface="黑体" panose="02010609060101010101" charset="-122"/>
              </a:rPr>
              <a:t>0000</a:t>
            </a:r>
            <a:r>
              <a:rPr lang="zh-CN" sz="2000" b="1">
                <a:solidFill>
                  <a:srgbClr val="FFC000"/>
                </a:solidFill>
                <a:latin typeface="黑体" panose="02010609060101010101" charset="-122"/>
                <a:ea typeface="黑体" panose="02010609060101010101" charset="-122"/>
                <a:cs typeface="黑体" panose="02010609060101010101" charset="-122"/>
              </a:rPr>
              <a:t>-3</a:t>
            </a:r>
            <a:r>
              <a:rPr lang="en-US" altLang="zh-CN" sz="2000" b="1">
                <a:solidFill>
                  <a:srgbClr val="FFC000"/>
                </a:solidFill>
                <a:latin typeface="黑体" panose="02010609060101010101" charset="-122"/>
                <a:ea typeface="黑体" panose="02010609060101010101" charset="-122"/>
                <a:cs typeface="黑体" panose="02010609060101010101" charset="-122"/>
              </a:rPr>
              <a:t>0000</a:t>
            </a:r>
            <a:r>
              <a:rPr lang="zh-CN" sz="2000" b="1">
                <a:solidFill>
                  <a:srgbClr val="FFC000"/>
                </a:solidFill>
                <a:latin typeface="黑体" panose="02010609060101010101" charset="-122"/>
                <a:ea typeface="黑体" panose="02010609060101010101" charset="-122"/>
                <a:cs typeface="黑体" panose="02010609060101010101" charset="-122"/>
              </a:rPr>
              <a:t>）*3%</a:t>
            </a:r>
            <a:r>
              <a:rPr lang="zh-CN" sz="2000" b="1">
                <a:solidFill>
                  <a:srgbClr val="FFC000"/>
                </a:solidFill>
                <a:latin typeface="黑体" panose="02010609060101010101" charset="-122"/>
                <a:ea typeface="黑体" panose="02010609060101010101" charset="-122"/>
                <a:cs typeface="黑体" panose="02010609060101010101" charset="-122"/>
                <a:sym typeface="+mn-ea"/>
              </a:rPr>
              <a:t>*</a:t>
            </a:r>
            <a:r>
              <a:rPr lang="en-US" altLang="zh-CN" sz="2000" b="1">
                <a:solidFill>
                  <a:srgbClr val="FFC000"/>
                </a:solidFill>
                <a:latin typeface="黑体" panose="02010609060101010101" charset="-122"/>
                <a:ea typeface="黑体" panose="02010609060101010101" charset="-122"/>
                <a:cs typeface="黑体" panose="02010609060101010101" charset="-122"/>
                <a:sym typeface="+mn-ea"/>
              </a:rPr>
              <a:t>50%</a:t>
            </a:r>
            <a:r>
              <a:rPr lang="zh-CN" sz="2000" b="1">
                <a:solidFill>
                  <a:srgbClr val="FFC000"/>
                </a:solidFill>
                <a:latin typeface="黑体" panose="02010609060101010101" charset="-122"/>
                <a:ea typeface="黑体" panose="02010609060101010101" charset="-122"/>
                <a:cs typeface="黑体" panose="02010609060101010101" charset="-122"/>
              </a:rPr>
              <a:t>=</a:t>
            </a:r>
            <a:r>
              <a:rPr lang="en-US" sz="2000" b="1">
                <a:solidFill>
                  <a:srgbClr val="FFC000"/>
                </a:solidFill>
                <a:latin typeface="黑体" panose="02010609060101010101" charset="-122"/>
                <a:ea typeface="黑体" panose="02010609060101010101" charset="-122"/>
                <a:cs typeface="黑体" panose="02010609060101010101" charset="-122"/>
              </a:rPr>
              <a:t>1050</a:t>
            </a:r>
            <a:r>
              <a:rPr lang="zh-CN" altLang="en-US" sz="2000" b="1">
                <a:solidFill>
                  <a:srgbClr val="FFC000"/>
                </a:solidFill>
                <a:latin typeface="黑体" panose="02010609060101010101" charset="-122"/>
                <a:ea typeface="黑体" panose="02010609060101010101" charset="-122"/>
                <a:cs typeface="黑体" panose="02010609060101010101" charset="-122"/>
              </a:rPr>
              <a:t>元</a:t>
            </a:r>
            <a:endParaRPr lang="en-US" sz="2000" b="1">
              <a:solidFill>
                <a:srgbClr val="FFC000"/>
              </a:solidFill>
              <a:latin typeface="黑体" panose="02010609060101010101" charset="-122"/>
              <a:ea typeface="黑体" panose="02010609060101010101" charset="-122"/>
              <a:cs typeface="黑体" panose="02010609060101010101" charset="-122"/>
            </a:endParaRPr>
          </a:p>
          <a:p>
            <a:pPr indent="406400" fontAlgn="auto">
              <a:lnSpc>
                <a:spcPts val="2600"/>
              </a:lnSpc>
            </a:pPr>
            <a:endParaRPr lang="zh-CN" sz="2000">
              <a:solidFill>
                <a:srgbClr val="000000"/>
              </a:solidFill>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857250" y="351155"/>
            <a:ext cx="5927725" cy="460375"/>
          </a:xfrm>
          <a:prstGeom prst="rect">
            <a:avLst/>
          </a:prstGeom>
          <a:solidFill>
            <a:schemeClr val="accent1">
              <a:lumMod val="60000"/>
              <a:lumOff val="40000"/>
            </a:schemeClr>
          </a:solidFill>
        </p:spPr>
        <p:txBody>
          <a:bodyPr wrap="square" rtlCol="0">
            <a:spAutoFit/>
          </a:bodyPr>
          <a:p>
            <a:endParaRPr lang="zh-CN" altLang="en-US" sz="2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12" name="文本框 11"/>
          <p:cNvSpPr txBox="1"/>
          <p:nvPr/>
        </p:nvSpPr>
        <p:spPr>
          <a:xfrm>
            <a:off x="857250" y="351155"/>
            <a:ext cx="5927090" cy="460375"/>
          </a:xfrm>
          <a:prstGeom prst="rect">
            <a:avLst/>
          </a:prstGeom>
          <a:noFill/>
        </p:spPr>
        <p:txBody>
          <a:bodyPr wrap="square" rtlCol="0">
            <a:spAutoFit/>
          </a:bodyPr>
          <a:p>
            <a:r>
              <a:rPr lang="en-US" altLang="zh-CN" sz="2400" b="1">
                <a:latin typeface="+mj-ea"/>
                <a:ea typeface="+mj-ea"/>
                <a:cs typeface="+mj-ea"/>
              </a:rPr>
              <a:t>    </a:t>
            </a:r>
            <a:r>
              <a:rPr lang="zh-CN" altLang="en-US" sz="2400" b="1">
                <a:latin typeface="+mj-ea"/>
                <a:ea typeface="+mj-ea"/>
                <a:cs typeface="+mj-ea"/>
              </a:rPr>
              <a:t>文化事业建设费</a:t>
            </a:r>
            <a:r>
              <a:rPr lang="en-US" altLang="zh-CN" sz="2400" b="1">
                <a:latin typeface="+mj-ea"/>
                <a:ea typeface="+mj-ea"/>
                <a:cs typeface="+mj-ea"/>
              </a:rPr>
              <a:t>——</a:t>
            </a:r>
            <a:r>
              <a:rPr lang="zh-CN" altLang="en-US" sz="2400" b="1">
                <a:latin typeface="+mj-ea"/>
                <a:ea typeface="+mj-ea"/>
                <a:cs typeface="+mj-ea"/>
              </a:rPr>
              <a:t>案例分析</a:t>
            </a:r>
            <a:endParaRPr lang="zh-CN" altLang="en-US" sz="2400" b="1">
              <a:latin typeface="+mj-ea"/>
              <a:ea typeface="+mj-ea"/>
              <a:cs typeface="+mj-ea"/>
            </a:endParaRPr>
          </a:p>
        </p:txBody>
      </p:sp>
      <p:pic>
        <p:nvPicPr>
          <p:cNvPr id="13" name="图片 12" descr="微信图片_20230421110058"/>
          <p:cNvPicPr>
            <a:picLocks noChangeAspect="1"/>
          </p:cNvPicPr>
          <p:nvPr/>
        </p:nvPicPr>
        <p:blipFill>
          <a:blip r:embed="rId1"/>
          <a:stretch>
            <a:fillRect/>
          </a:stretch>
        </p:blipFill>
        <p:spPr>
          <a:xfrm>
            <a:off x="9790430" y="100965"/>
            <a:ext cx="2009140" cy="80645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8" grpId="0"/>
      <p:bldP spid="100" grpId="0"/>
    </p:bldLst>
  </p:timing>
</p:sld>
</file>

<file path=ppt/tags/tag1.xml><?xml version="1.0" encoding="utf-8"?>
<p:tagLst xmlns:p="http://schemas.openxmlformats.org/presentationml/2006/main">
  <p:tag name="MH" val="20190919122839"/>
  <p:tag name="MH_LIBRARY" val="CONTENTS"/>
  <p:tag name="MH_TYPE" val="ENTRY"/>
  <p:tag name="ID" val="553529"/>
  <p:tag name="MH_ORDER"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268_1*l_h_i*1_1_3"/>
  <p:tag name="KSO_WM_TEMPLATE_CATEGORY" val="diagram"/>
  <p:tag name="KSO_WM_TEMPLATE_INDEX" val="20219268"/>
  <p:tag name="KSO_WM_UNIT_LAYERLEVEL" val="1_1_1"/>
  <p:tag name="KSO_WM_TAG_VERSION" val="1.0"/>
  <p:tag name="KSO_WM_BEAUTIFY_FLAG" val="#wm#"/>
  <p:tag name="KSO_WM_CHIP_GROUPID" val="60b9e32c65103b6cf1b28612"/>
  <p:tag name="KSO_WM_CHIP_XID" val="60b9e32c65103b6cf1b28613"/>
  <p:tag name="KSO_WM_ASSEMBLE_CHIP_INDEX" val="f6f7012467e742df83e2f09642341152"/>
  <p:tag name="KSO_WM_UNIT_VALUE" val="1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268_1*l_h_f*1_1_1"/>
  <p:tag name="KSO_WM_TEMPLATE_CATEGORY" val="diagram"/>
  <p:tag name="KSO_WM_TEMPLATE_INDEX" val="20219268"/>
  <p:tag name="KSO_WM_UNIT_LAYERLEVEL" val="1_1_1"/>
  <p:tag name="KSO_WM_TAG_VERSION" val="1.0"/>
  <p:tag name="KSO_WM_BEAUTIFY_FLAG" val="#wm#"/>
  <p:tag name="KSO_WM_CHIP_GROUPID" val="60b9e32c65103b6cf1b28612"/>
  <p:tag name="KSO_WM_CHIP_XID" val="60b9e32c65103b6cf1b28613"/>
  <p:tag name="KSO_WM_ASSEMBLE_CHIP_INDEX" val="f6f7012467e742df83e2f09642341152"/>
  <p:tag name="KSO_WM_UNIT_VALUE" val="36"/>
  <p:tag name="KSO_WM_UNIT_TEXT_FILL_FORE_SCHEMECOLOR_INDEX_BRIGHTNESS" val="0.25"/>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268_1*l_h_i*1_2_1"/>
  <p:tag name="KSO_WM_TEMPLATE_CATEGORY" val="diagram"/>
  <p:tag name="KSO_WM_TEMPLATE_INDEX" val="20219268"/>
  <p:tag name="KSO_WM_UNIT_LAYERLEVEL" val="1_1_1"/>
  <p:tag name="KSO_WM_TAG_VERSION" val="1.0"/>
  <p:tag name="KSO_WM_BEAUTIFY_FLAG" val="#wm#"/>
  <p:tag name="KSO_WM_CHIP_GROUPID" val="60b9e32c65103b6cf1b28612"/>
  <p:tag name="KSO_WM_CHIP_XID" val="60b9e32c65103b6cf1b28613"/>
  <p:tag name="KSO_WM_ASSEMBLE_CHIP_INDEX" val="f6f7012467e742df83e2f09642341152"/>
  <p:tag name="KSO_WM_UNIT_VALUE" val="57"/>
  <p:tag name="KSO_WM_UNIT_LINE_FORE_SCHEMECOLOR_INDEX_BRIGHTNESS" val="0"/>
  <p:tag name="KSO_WM_UNIT_LINE_FORE_SCHEMECOLOR_INDEX" val="9"/>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268_1*l_h_i*1_2_3"/>
  <p:tag name="KSO_WM_TEMPLATE_CATEGORY" val="diagram"/>
  <p:tag name="KSO_WM_TEMPLATE_INDEX" val="20219268"/>
  <p:tag name="KSO_WM_UNIT_LAYERLEVEL" val="1_1_1"/>
  <p:tag name="KSO_WM_TAG_VERSION" val="1.0"/>
  <p:tag name="KSO_WM_BEAUTIFY_FLAG" val="#wm#"/>
  <p:tag name="KSO_WM_CHIP_GROUPID" val="60b9e32c65103b6cf1b28612"/>
  <p:tag name="KSO_WM_CHIP_XID" val="60b9e32c65103b6cf1b28613"/>
  <p:tag name="KSO_WM_ASSEMBLE_CHIP_INDEX" val="f6f7012467e742df83e2f09642341152"/>
  <p:tag name="KSO_WM_UNIT_VALUE" val="12"/>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ID" val="diagram20219268_1*l_h_f*1_2_1"/>
  <p:tag name="KSO_WM_TEMPLATE_CATEGORY" val="diagram"/>
  <p:tag name="KSO_WM_TEMPLATE_INDEX" val="20219268"/>
  <p:tag name="KSO_WM_UNIT_LAYERLEVEL" val="1_1_1"/>
  <p:tag name="KSO_WM_TAG_VERSION" val="1.0"/>
  <p:tag name="KSO_WM_CHIP_GROUPID" val="60b9e32c65103b6cf1b28612"/>
  <p:tag name="KSO_WM_CHIP_XID" val="60b9e32c65103b6cf1b28613"/>
  <p:tag name="KSO_WM_ASSEMBLE_CHIP_INDEX" val="f6f7012467e742df83e2f09642341152"/>
  <p:tag name="KSO_WM_UNIT_VALUE" val="36"/>
  <p:tag name="KSO_WM_UNIT_TEXT_FILL_FORE_SCHEMECOLOR_INDEX_BRIGHTNESS" val="0.25"/>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7268_1*a*1"/>
  <p:tag name="KSO_WM_TEMPLATE_CATEGORY" val="diagram"/>
  <p:tag name="KSO_WM_TEMPLATE_INDEX" val="2021726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a950cdbb7034917bb9f88d16adce88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d66e87a6811f4609abe7f957e3c7722d"/>
  <p:tag name="KSO_WM_UNIT_TEXT_FILL_FORE_SCHEMECOLOR_INDEX_BRIGHTNESS" val="0"/>
  <p:tag name="KSO_WM_UNIT_TEXT_FILL_FORE_SCHEMECOLOR_INDEX" val="13"/>
  <p:tag name="KSO_WM_UNIT_TEXT_FILL_TYPE" val="1"/>
  <p:tag name="KSO_WM_TEMPLATE_ASSEMBLE_XID" val="606570784054ed1e2fb815d3"/>
  <p:tag name="KSO_WM_TEMPLATE_ASSEMBLE_GROUPID" val="606570784054ed1e2fb815d3"/>
</p:tagLst>
</file>

<file path=ppt/tags/tag16.xml><?xml version="1.0" encoding="utf-8"?>
<p:tagLst xmlns:p="http://schemas.openxmlformats.org/presentationml/2006/main">
  <p:tag name="KSO_WM_BEAUTIFY_FLAG" val="#wm#"/>
  <p:tag name="KSO_WM_TEMPLATE_CATEGORY" val="diagram"/>
  <p:tag name="KSO_WM_TEMPLATE_INDEX" val="20209527"/>
  <p:tag name="KSO_WM_SLIDE_BACKGROUND" val="[&quot;general&quot;]"/>
  <p:tag name="KSO_WM_SLIDE_RATIO" val="1.777778"/>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24"/>
  <p:tag name="KSO_WM_SLIDE_POSITION" val="47*107"/>
  <p:tag name="KSO_WM_TAG_VERSION" val="1.0"/>
  <p:tag name="KSO_WM_SLIDE_LAYOUT" val="d"/>
  <p:tag name="KSO_WM_SLIDE_LAYOUT_CNT" val="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 name="KSO_WM_SLIDE_CAN_ADD_NAVIGATION" val="1"/>
  <p:tag name="FIXED_XID_TMP" val="5fab54f0341d2fac3cfce989"/>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3-06-14T08:23:35&quot;,&quot;maxSize&quot;:{&quot;size1&quot;:2.310280974926772},&quot;minSize&quot;:{&quot;size1&quot;:2.310280974926772},&quot;normalSize&quot;:{&quot;size1&quot;:2.310280974926772},&quot;subLayout&quot;:[{&quot;id&quot;:&quot;2023-06-14T08:23:35&quot;,&quot;type&quot;:0},{&quot;id&quot;:&quot;2023-06-14T08:23:35&quot;,&quot;margin&quot;:{&quot;bottom&quot;:1.6929999589920044,&quot;left&quot;:1.6929999589920044,&quot;right&quot;:1.6929999589920044,&quot;top&quot;:1.2699999809265137},&quot;type&quot;:0}],&quot;type&quot;:0}"/>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268_1*l_h_i*1_2_1"/>
  <p:tag name="KSO_WM_TEMPLATE_CATEGORY" val="diagram"/>
  <p:tag name="KSO_WM_TEMPLATE_INDEX" val="20219268"/>
  <p:tag name="KSO_WM_UNIT_LAYERLEVEL" val="1_1_1"/>
  <p:tag name="KSO_WM_TAG_VERSION" val="1.0"/>
  <p:tag name="KSO_WM_BEAUTIFY_FLAG" val="#wm#"/>
  <p:tag name="KSO_WM_CHIP_GROUPID" val="60b9e32c65103b6cf1b28612"/>
  <p:tag name="KSO_WM_CHIP_XID" val="60b9e32c65103b6cf1b28613"/>
  <p:tag name="KSO_WM_ASSEMBLE_CHIP_INDEX" val="f6f7012467e742df83e2f09642341152"/>
  <p:tag name="KSO_WM_UNIT_VALUE" val="57"/>
  <p:tag name="KSO_WM_UNIT_LINE_FORE_SCHEMECOLOR_INDEX_BRIGHTNESS" val="0"/>
  <p:tag name="KSO_WM_UNIT_LINE_FORE_SCHEMECOLOR_INDEX" val="9"/>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268_1*l_h_i*1_2_3"/>
  <p:tag name="KSO_WM_TEMPLATE_CATEGORY" val="diagram"/>
  <p:tag name="KSO_WM_TEMPLATE_INDEX" val="20219268"/>
  <p:tag name="KSO_WM_UNIT_LAYERLEVEL" val="1_1_1"/>
  <p:tag name="KSO_WM_TAG_VERSION" val="1.0"/>
  <p:tag name="KSO_WM_BEAUTIFY_FLAG" val="#wm#"/>
  <p:tag name="KSO_WM_CHIP_GROUPID" val="60b9e32c65103b6cf1b28612"/>
  <p:tag name="KSO_WM_CHIP_XID" val="60b9e32c65103b6cf1b28613"/>
  <p:tag name="KSO_WM_ASSEMBLE_CHIP_INDEX" val="f6f7012467e742df83e2f09642341152"/>
  <p:tag name="KSO_WM_UNIT_VALUE" val="12"/>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MH" val="20190919122839"/>
  <p:tag name="MH_LIBRARY" val="CONTENTS"/>
  <p:tag name="MH_TYPE" val="OTHERS"/>
  <p:tag name="ID" val="553529"/>
</p:tagLst>
</file>

<file path=ppt/tags/tag20.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ID" val="diagram20219268_1*l_h_f*1_2_1"/>
  <p:tag name="KSO_WM_TEMPLATE_CATEGORY" val="diagram"/>
  <p:tag name="KSO_WM_TEMPLATE_INDEX" val="20219268"/>
  <p:tag name="KSO_WM_UNIT_LAYERLEVEL" val="1_1_1"/>
  <p:tag name="KSO_WM_TAG_VERSION" val="1.0"/>
  <p:tag name="KSO_WM_CHIP_GROUPID" val="60b9e32c65103b6cf1b28612"/>
  <p:tag name="KSO_WM_CHIP_XID" val="60b9e32c65103b6cf1b28613"/>
  <p:tag name="KSO_WM_ASSEMBLE_CHIP_INDEX" val="f6f7012467e742df83e2f09642341152"/>
  <p:tag name="KSO_WM_UNIT_VALUE" val="36"/>
  <p:tag name="KSO_WM_UNIT_TEXT_FILL_FORE_SCHEMECOLOR_INDEX_BRIGHTNESS" val="0.25"/>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7268_1*a*1"/>
  <p:tag name="KSO_WM_TEMPLATE_CATEGORY" val="diagram"/>
  <p:tag name="KSO_WM_TEMPLATE_INDEX" val="2021726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a950cdbb7034917bb9f88d16adce88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d66e87a6811f4609abe7f957e3c7722d"/>
  <p:tag name="KSO_WM_UNIT_TEXT_FILL_FORE_SCHEMECOLOR_INDEX_BRIGHTNESS" val="0"/>
  <p:tag name="KSO_WM_UNIT_TEXT_FILL_FORE_SCHEMECOLOR_INDEX" val="13"/>
  <p:tag name="KSO_WM_UNIT_TEXT_FILL_TYPE" val="1"/>
  <p:tag name="KSO_WM_TEMPLATE_ASSEMBLE_XID" val="606570784054ed1e2fb815d3"/>
  <p:tag name="KSO_WM_TEMPLATE_ASSEMBLE_GROUPID" val="606570784054ed1e2fb815d3"/>
</p:tagLst>
</file>

<file path=ppt/tags/tag22.xml><?xml version="1.0" encoding="utf-8"?>
<p:tagLst xmlns:p="http://schemas.openxmlformats.org/presentationml/2006/main">
  <p:tag name="KSO_WM_BEAUTIFY_FLAG" val="#wm#"/>
  <p:tag name="KSO_WM_TEMPLATE_CATEGORY" val="diagram"/>
  <p:tag name="KSO_WM_TEMPLATE_INDEX" val="20209527"/>
  <p:tag name="KSO_WM_SLIDE_BACKGROUND" val="[&quot;general&quot;]"/>
  <p:tag name="KSO_WM_SLIDE_RATIO" val="1.777778"/>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24"/>
  <p:tag name="KSO_WM_SLIDE_POSITION" val="47*107"/>
  <p:tag name="KSO_WM_TAG_VERSION" val="1.0"/>
  <p:tag name="KSO_WM_SLIDE_LAYOUT" val="d"/>
  <p:tag name="KSO_WM_SLIDE_LAYOUT_CNT" val="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 name="KSO_WM_SLIDE_CAN_ADD_NAVIGATION" val="1"/>
  <p:tag name="FIXED_XID_TMP" val="5fab54f0341d2fac3cfce989"/>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3-06-14T08:23:35&quot;,&quot;maxSize&quot;:{&quot;size1&quot;:2.310280974926772},&quot;minSize&quot;:{&quot;size1&quot;:2.310280974926772},&quot;normalSize&quot;:{&quot;size1&quot;:2.310280974926772},&quot;subLayout&quot;:[{&quot;id&quot;:&quot;2023-06-14T08:23:35&quot;,&quot;type&quot;:0},{&quot;id&quot;:&quot;2023-06-14T08:23:35&quot;,&quot;margin&quot;:{&quot;bottom&quot;:1.6929999589920044,&quot;left&quot;:1.6929999589920044,&quot;right&quot;:1.6929999589920044,&quot;top&quot;:1.2699999809265137},&quot;type&quot;:0}],&quot;type&quot;:0}"/>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268_1*l_h_i*1_1_1"/>
  <p:tag name="KSO_WM_TEMPLATE_CATEGORY" val="diagram"/>
  <p:tag name="KSO_WM_TEMPLATE_INDEX" val="20219268"/>
  <p:tag name="KSO_WM_UNIT_LAYERLEVEL" val="1_1_1"/>
  <p:tag name="KSO_WM_TAG_VERSION" val="1.0"/>
  <p:tag name="KSO_WM_BEAUTIFY_FLAG" val="#wm#"/>
  <p:tag name="KSO_WM_CHIP_GROUPID" val="60b9e32c65103b6cf1b28612"/>
  <p:tag name="KSO_WM_CHIP_XID" val="60b9e32c65103b6cf1b28613"/>
  <p:tag name="KSO_WM_ASSEMBLE_CHIP_INDEX" val="f6f7012467e742df83e2f09642341152"/>
  <p:tag name="KSO_WM_UNIT_VALUE" val="57"/>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268_1*l_h_i*1_1_3"/>
  <p:tag name="KSO_WM_TEMPLATE_CATEGORY" val="diagram"/>
  <p:tag name="KSO_WM_TEMPLATE_INDEX" val="20219268"/>
  <p:tag name="KSO_WM_UNIT_LAYERLEVEL" val="1_1_1"/>
  <p:tag name="KSO_WM_TAG_VERSION" val="1.0"/>
  <p:tag name="KSO_WM_BEAUTIFY_FLAG" val="#wm#"/>
  <p:tag name="KSO_WM_CHIP_GROUPID" val="60b9e32c65103b6cf1b28612"/>
  <p:tag name="KSO_WM_CHIP_XID" val="60b9e32c65103b6cf1b28613"/>
  <p:tag name="KSO_WM_ASSEMBLE_CHIP_INDEX" val="f6f7012467e742df83e2f09642341152"/>
  <p:tag name="KSO_WM_UNIT_VALUE" val="1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268_1*l_h_f*1_1_1"/>
  <p:tag name="KSO_WM_TEMPLATE_CATEGORY" val="diagram"/>
  <p:tag name="KSO_WM_TEMPLATE_INDEX" val="20219268"/>
  <p:tag name="KSO_WM_UNIT_LAYERLEVEL" val="1_1_1"/>
  <p:tag name="KSO_WM_TAG_VERSION" val="1.0"/>
  <p:tag name="KSO_WM_BEAUTIFY_FLAG" val="#wm#"/>
  <p:tag name="KSO_WM_CHIP_GROUPID" val="60b9e32c65103b6cf1b28612"/>
  <p:tag name="KSO_WM_CHIP_XID" val="60b9e32c65103b6cf1b28613"/>
  <p:tag name="KSO_WM_ASSEMBLE_CHIP_INDEX" val="f6f7012467e742df83e2f09642341152"/>
  <p:tag name="KSO_WM_UNIT_VALUE" val="36"/>
  <p:tag name="KSO_WM_UNIT_TEXT_FILL_FORE_SCHEMECOLOR_INDEX_BRIGHTNESS" val="0.25"/>
  <p:tag name="KSO_WM_UNIT_TEXT_FILL_FORE_SCHEMECOLOR_INDEX" val="13"/>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268_1*l_h_i*1_2_1"/>
  <p:tag name="KSO_WM_TEMPLATE_CATEGORY" val="diagram"/>
  <p:tag name="KSO_WM_TEMPLATE_INDEX" val="20219268"/>
  <p:tag name="KSO_WM_UNIT_LAYERLEVEL" val="1_1_1"/>
  <p:tag name="KSO_WM_TAG_VERSION" val="1.0"/>
  <p:tag name="KSO_WM_BEAUTIFY_FLAG" val="#wm#"/>
  <p:tag name="KSO_WM_CHIP_GROUPID" val="60b9e32c65103b6cf1b28612"/>
  <p:tag name="KSO_WM_CHIP_XID" val="60b9e32c65103b6cf1b28613"/>
  <p:tag name="KSO_WM_ASSEMBLE_CHIP_INDEX" val="f6f7012467e742df83e2f09642341152"/>
  <p:tag name="KSO_WM_UNIT_VALUE" val="57"/>
  <p:tag name="KSO_WM_UNIT_LINE_FORE_SCHEMECOLOR_INDEX_BRIGHTNESS" val="0"/>
  <p:tag name="KSO_WM_UNIT_LINE_FORE_SCHEMECOLOR_INDEX" val="9"/>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268_1*l_h_i*1_2_3"/>
  <p:tag name="KSO_WM_TEMPLATE_CATEGORY" val="diagram"/>
  <p:tag name="KSO_WM_TEMPLATE_INDEX" val="20219268"/>
  <p:tag name="KSO_WM_UNIT_LAYERLEVEL" val="1_1_1"/>
  <p:tag name="KSO_WM_TAG_VERSION" val="1.0"/>
  <p:tag name="KSO_WM_BEAUTIFY_FLAG" val="#wm#"/>
  <p:tag name="KSO_WM_CHIP_GROUPID" val="60b9e32c65103b6cf1b28612"/>
  <p:tag name="KSO_WM_CHIP_XID" val="60b9e32c65103b6cf1b28613"/>
  <p:tag name="KSO_WM_ASSEMBLE_CHIP_INDEX" val="f6f7012467e742df83e2f09642341152"/>
  <p:tag name="KSO_WM_UNIT_VALUE" val="12"/>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9.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ID" val="diagram20219268_1*l_h_f*1_2_1"/>
  <p:tag name="KSO_WM_TEMPLATE_CATEGORY" val="diagram"/>
  <p:tag name="KSO_WM_TEMPLATE_INDEX" val="20219268"/>
  <p:tag name="KSO_WM_UNIT_LAYERLEVEL" val="1_1_1"/>
  <p:tag name="KSO_WM_TAG_VERSION" val="1.0"/>
  <p:tag name="KSO_WM_CHIP_GROUPID" val="60b9e32c65103b6cf1b28612"/>
  <p:tag name="KSO_WM_CHIP_XID" val="60b9e32c65103b6cf1b28613"/>
  <p:tag name="KSO_WM_ASSEMBLE_CHIP_INDEX" val="f6f7012467e742df83e2f09642341152"/>
  <p:tag name="KSO_WM_UNIT_VALUE" val="36"/>
  <p:tag name="KSO_WM_UNIT_TEXT_FILL_FORE_SCHEMECOLOR_INDEX_BRIGHTNESS" val="0.25"/>
  <p:tag name="KSO_WM_UNIT_TEXT_FILL_FORE_SCHEMECOLOR_INDEX" val="13"/>
  <p:tag name="KSO_WM_UNIT_TEXT_FILL_TYPE" val="1"/>
  <p:tag name="KSO_WM_UNIT_USESOURCEFORMAT_APPLY" val="1"/>
</p:tagLst>
</file>

<file path=ppt/tags/tag3.xml><?xml version="1.0" encoding="utf-8"?>
<p:tagLst xmlns:p="http://schemas.openxmlformats.org/presentationml/2006/main">
  <p:tag name="MH" val="20190919122839"/>
  <p:tag name="MH_LIBRARY" val="CONTENTS"/>
  <p:tag name="MH_TYPE" val="OTHERS"/>
  <p:tag name="ID" val="553529"/>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7268_1*a*1"/>
  <p:tag name="KSO_WM_TEMPLATE_CATEGORY" val="diagram"/>
  <p:tag name="KSO_WM_TEMPLATE_INDEX" val="2021726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a950cdbb7034917bb9f88d16adce88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d66e87a6811f4609abe7f957e3c7722d"/>
  <p:tag name="KSO_WM_UNIT_TEXT_FILL_FORE_SCHEMECOLOR_INDEX_BRIGHTNESS" val="0"/>
  <p:tag name="KSO_WM_UNIT_TEXT_FILL_FORE_SCHEMECOLOR_INDEX" val="13"/>
  <p:tag name="KSO_WM_UNIT_TEXT_FILL_TYPE" val="1"/>
  <p:tag name="KSO_WM_TEMPLATE_ASSEMBLE_XID" val="606570784054ed1e2fb815d3"/>
  <p:tag name="KSO_WM_TEMPLATE_ASSEMBLE_GROUPID" val="606570784054ed1e2fb815d3"/>
</p:tagLst>
</file>

<file path=ppt/tags/tag32.xml><?xml version="1.0" encoding="utf-8"?>
<p:tagLst xmlns:p="http://schemas.openxmlformats.org/presentationml/2006/main">
  <p:tag name="KSO_WM_BEAUTIFY_FLAG" val="#wm#"/>
  <p:tag name="KSO_WM_TEMPLATE_CATEGORY" val="diagram"/>
  <p:tag name="KSO_WM_TEMPLATE_INDEX" val="20209527"/>
  <p:tag name="KSO_WM_SLIDE_BACKGROUND" val="[&quot;general&quot;]"/>
  <p:tag name="KSO_WM_SLIDE_RATIO" val="1.777778"/>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24"/>
  <p:tag name="KSO_WM_SLIDE_POSITION" val="47*107"/>
  <p:tag name="KSO_WM_TAG_VERSION" val="1.0"/>
  <p:tag name="KSO_WM_SLIDE_LAYOUT" val="d"/>
  <p:tag name="KSO_WM_SLIDE_LAYOUT_CNT" val="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 name="KSO_WM_SLIDE_CAN_ADD_NAVIGATION" val="1"/>
  <p:tag name="FIXED_XID_TMP" val="5fab54f0341d2fac3cfce989"/>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3-06-14T08:23:35&quot;,&quot;maxSize&quot;:{&quot;size1&quot;:2.310280974926772},&quot;minSize&quot;:{&quot;size1&quot;:2.310280974926772},&quot;normalSize&quot;:{&quot;size1&quot;:2.310280974926772},&quot;subLayout&quot;:[{&quot;id&quot;:&quot;2023-06-14T08:23:35&quot;,&quot;type&quot;:0},{&quot;id&quot;:&quot;2023-06-14T08:23:35&quot;,&quot;margin&quot;:{&quot;bottom&quot;:1.6929999589920044,&quot;left&quot;:1.6929999589920044,&quot;right&quot;:1.6929999589920044,&quot;top&quot;:1.2699999809265137},&quot;type&quot;:0}],&quot;type&quot;:0}"/>
</p:tagLst>
</file>

<file path=ppt/tags/tag4.xml><?xml version="1.0" encoding="utf-8"?>
<p:tagLst xmlns:p="http://schemas.openxmlformats.org/presentationml/2006/main">
  <p:tag name="MH" val="20190919122839"/>
  <p:tag name="MH_LIBRARY" val="CONTENTS"/>
  <p:tag name="MH_TYPE" val="ENTRY"/>
  <p:tag name="ID" val="553529"/>
  <p:tag name="MH_ORDER" val="1"/>
</p:tagLst>
</file>

<file path=ppt/tags/tag5.xml><?xml version="1.0" encoding="utf-8"?>
<p:tagLst xmlns:p="http://schemas.openxmlformats.org/presentationml/2006/main">
  <p:tag name="MH" val="20190919122839"/>
  <p:tag name="MH_LIBRARY" val="CONTENTS"/>
  <p:tag name="MH_TYPE" val="NUMBER"/>
  <p:tag name="ID" val="553529"/>
  <p:tag name="MH_ORDER" val="1"/>
</p:tagLst>
</file>

<file path=ppt/tags/tag6.xml><?xml version="1.0" encoding="utf-8"?>
<p:tagLst xmlns:p="http://schemas.openxmlformats.org/presentationml/2006/main">
  <p:tag name="MH" val="20190919122839"/>
  <p:tag name="MH_LIBRARY" val="CONTENTS"/>
  <p:tag name="MH_TYPE" val="NUMBER"/>
  <p:tag name="ID" val="553529"/>
  <p:tag name="MH_ORDER" val="2"/>
</p:tagLst>
</file>

<file path=ppt/tags/tag7.xml><?xml version="1.0" encoding="utf-8"?>
<p:tagLst xmlns:p="http://schemas.openxmlformats.org/presentationml/2006/main">
  <p:tag name="MH" val="20190919122839"/>
  <p:tag name="MH_LIBRARY" val="CONTENTS"/>
  <p:tag name="MH_TYPE" val="ENTRY"/>
  <p:tag name="ID" val="553529"/>
  <p:tag name="MH_ORDER" val="1"/>
</p:tagLst>
</file>

<file path=ppt/tags/tag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268_1*l_h_i*1_1_1"/>
  <p:tag name="KSO_WM_TEMPLATE_CATEGORY" val="diagram"/>
  <p:tag name="KSO_WM_TEMPLATE_INDEX" val="20219268"/>
  <p:tag name="KSO_WM_UNIT_LAYERLEVEL" val="1_1_1"/>
  <p:tag name="KSO_WM_TAG_VERSION" val="1.0"/>
  <p:tag name="KSO_WM_BEAUTIFY_FLAG" val="#wm#"/>
  <p:tag name="KSO_WM_CHIP_GROUPID" val="60b9e32c65103b6cf1b28612"/>
  <p:tag name="KSO_WM_CHIP_XID" val="60b9e32c65103b6cf1b28613"/>
  <p:tag name="KSO_WM_ASSEMBLE_CHIP_INDEX" val="f6f7012467e742df83e2f09642341152"/>
  <p:tag name="KSO_WM_UNIT_VALUE" val="57"/>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3058</Words>
  <Application>WPS 演示</Application>
  <PresentationFormat>宽屏</PresentationFormat>
  <Paragraphs>184</Paragraphs>
  <Slides>24</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24</vt:i4>
      </vt:variant>
    </vt:vector>
  </HeadingPairs>
  <TitlesOfParts>
    <vt:vector size="37" baseType="lpstr">
      <vt:lpstr>Arial</vt:lpstr>
      <vt:lpstr>宋体</vt:lpstr>
      <vt:lpstr>Wingdings</vt:lpstr>
      <vt:lpstr>微软雅黑</vt:lpstr>
      <vt:lpstr>Calibri</vt:lpstr>
      <vt:lpstr>Times New Roman</vt:lpstr>
      <vt:lpstr>方正大黑简体</vt:lpstr>
      <vt:lpstr>黑体</vt:lpstr>
      <vt:lpstr>等线</vt:lpstr>
      <vt:lpstr>Arial Unicode MS</vt:lpstr>
      <vt:lpstr>Arial Black</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新电子税务局业务办理指引——文化事业建设费申报</vt:lpstr>
      <vt:lpstr>新电子税务局业务办理指引——文化事业建设费申报</vt:lpstr>
      <vt:lpstr>新电子税务局业务办理指引——文化事业建设费申报</vt:lpstr>
      <vt:lpstr>新电子税务局业务办理指引——文化事业建设费申报</vt:lpstr>
      <vt:lpstr>新电子税务局业务办理指引——文化事业建设费申报</vt:lpstr>
      <vt:lpstr>新电子税务局业务办理指引——文化事业建设费申报</vt:lpstr>
      <vt:lpstr>新电子税务局业务办理指引——文化事业建设费申报</vt:lpstr>
      <vt:lpstr>新电子税务局业务办理指引——文化事业建设费申报</vt:lpstr>
      <vt:lpstr>新电子税务局业务办理指引——文化事业建设费申报</vt:lpstr>
      <vt:lpstr>新电子税务局业务办理指引——文化事业建设费申报</vt:lpstr>
      <vt:lpstr>新电子税务局业务办理指引——文化事业建设费申报</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李黎丽</dc:creator>
  <cp:lastModifiedBy>tangsi</cp:lastModifiedBy>
  <cp:revision>79</cp:revision>
  <dcterms:created xsi:type="dcterms:W3CDTF">2019-09-19T02:01:00Z</dcterms:created>
  <dcterms:modified xsi:type="dcterms:W3CDTF">2024-08-14T08:19:44Z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